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58" r:id="rId5"/>
    <p:sldId id="261" r:id="rId6"/>
    <p:sldId id="260" r:id="rId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CDB5F1-45E7-4595-910B-54CE5CF68CC0}" v="38" dt="2021-09-07T20:56:52.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CC5A9-B954-4742-9777-591F78E824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02816B-3DF8-4633-AB0D-C9E25F7E63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613715-0565-46EA-8BD1-C7BF290A9EE5}"/>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5" name="Footer Placeholder 4">
            <a:extLst>
              <a:ext uri="{FF2B5EF4-FFF2-40B4-BE49-F238E27FC236}">
                <a16:creationId xmlns:a16="http://schemas.microsoft.com/office/drawing/2014/main" id="{DC1B5E52-A06B-440C-A973-4E4C5596A3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23A7E1-442C-4E0E-A268-FF8EBF5B11A5}"/>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90673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0656-BAAD-489C-AE63-1DB0B155D3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4F4D04-0E90-4ABF-81F8-F891F8036E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765DD9-60F6-493F-90C7-0999EC1076D2}"/>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5" name="Footer Placeholder 4">
            <a:extLst>
              <a:ext uri="{FF2B5EF4-FFF2-40B4-BE49-F238E27FC236}">
                <a16:creationId xmlns:a16="http://schemas.microsoft.com/office/drawing/2014/main" id="{E89BAF4A-378A-40CD-B3A7-7B57BB6A34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B7EAC03-76A0-4ECB-8847-7B3DA0F02506}"/>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937386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DFC0B-FDC3-4051-B30F-C362775C84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D1CD0C-1743-435E-8E34-6F30420012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858BBD-454D-41F1-8B91-DB4D68EE6D6E}"/>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5" name="Footer Placeholder 4">
            <a:extLst>
              <a:ext uri="{FF2B5EF4-FFF2-40B4-BE49-F238E27FC236}">
                <a16:creationId xmlns:a16="http://schemas.microsoft.com/office/drawing/2014/main" id="{57F29C8A-D08D-4861-830A-0AA43E7F39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4C924F0-41DE-4B8D-8416-8E27140AA45D}"/>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305448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D7C6C-28D8-47A6-BC83-CE279211AC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9A4A73-61C1-40A3-9C04-00C5CF10AA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3AC076-506C-4C5C-B1E8-E688153924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C6AD3D-C426-4E1C-BCD5-7C0A74F1D8F3}"/>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6" name="Footer Placeholder 5">
            <a:extLst>
              <a:ext uri="{FF2B5EF4-FFF2-40B4-BE49-F238E27FC236}">
                <a16:creationId xmlns:a16="http://schemas.microsoft.com/office/drawing/2014/main" id="{6170F3D7-72B0-4577-A090-B731D00821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DC2479C-CF32-4728-9E3B-BFC219B95324}"/>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1532695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F2D47-0682-4B1E-9B36-811140CD3D4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0D2CA0-0AE1-47A7-8F8B-D0C8C9D62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6B6C9B-EA0F-4657-9A5A-AEDE4A1F21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4D98B6-6ACC-49D5-8DF5-C982B14FB6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B97573-D4A8-4CE1-BAD3-329215AC876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7C25727-B436-4DDF-9CE6-4F3135087226}"/>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8" name="Footer Placeholder 7">
            <a:extLst>
              <a:ext uri="{FF2B5EF4-FFF2-40B4-BE49-F238E27FC236}">
                <a16:creationId xmlns:a16="http://schemas.microsoft.com/office/drawing/2014/main" id="{FEAAF169-F8B7-4543-8482-23F2363C65D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76365B1-4B9C-4EC7-BFB6-ABEC787DC74A}"/>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1510234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62B83-340E-42D3-9294-FC5EE18487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89E05E6-9CA4-4232-9380-F09911DD7255}"/>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4" name="Footer Placeholder 3">
            <a:extLst>
              <a:ext uri="{FF2B5EF4-FFF2-40B4-BE49-F238E27FC236}">
                <a16:creationId xmlns:a16="http://schemas.microsoft.com/office/drawing/2014/main" id="{D77F5E59-B9A7-477D-9FBB-55E813722A6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48B8BE5-6FB5-4A30-816A-65C5BD39FEC3}"/>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174249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538B44-0FB5-4ABA-A043-8EE508EF0F84}"/>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3" name="Footer Placeholder 2">
            <a:extLst>
              <a:ext uri="{FF2B5EF4-FFF2-40B4-BE49-F238E27FC236}">
                <a16:creationId xmlns:a16="http://schemas.microsoft.com/office/drawing/2014/main" id="{0DF65CEA-D54E-45CC-BEAB-429B265DC5B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6839240-1D0C-489D-9DCA-44511EF9511F}"/>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3541781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5676-55D8-407D-9A9A-B0DD2C1E3C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7FB1B5-6149-46FB-B285-4911CC53E7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7236AA-3A8F-4F98-9DA3-3EBD155802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2E33A3-0C0F-47EF-91A9-46C76373F1C4}"/>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6" name="Footer Placeholder 5">
            <a:extLst>
              <a:ext uri="{FF2B5EF4-FFF2-40B4-BE49-F238E27FC236}">
                <a16:creationId xmlns:a16="http://schemas.microsoft.com/office/drawing/2014/main" id="{6C512036-A12E-4026-9263-C6C43CFB161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F3C280-A110-4DA9-945A-C1AFAB27F95F}"/>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3396010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7BD00-4DC6-4C82-9C15-9F06D068A5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301453-5E93-4B7E-8C4C-A90C604B42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C9D7699-6C69-48C0-A26E-64E4FABBF6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312DCA-29CF-4C21-8901-27F49093C94B}"/>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6" name="Footer Placeholder 5">
            <a:extLst>
              <a:ext uri="{FF2B5EF4-FFF2-40B4-BE49-F238E27FC236}">
                <a16:creationId xmlns:a16="http://schemas.microsoft.com/office/drawing/2014/main" id="{E263D986-033E-4165-9892-FF30DAD5288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078EB72-FC73-4891-9CFF-31146B4EB3E9}"/>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21012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DB504-5652-4ADC-95C2-910ED556BE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E87E15-F908-4665-988A-55486ED700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7CA7A4-799C-44FC-BEEB-1EBEA505DAAF}"/>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5" name="Footer Placeholder 4">
            <a:extLst>
              <a:ext uri="{FF2B5EF4-FFF2-40B4-BE49-F238E27FC236}">
                <a16:creationId xmlns:a16="http://schemas.microsoft.com/office/drawing/2014/main" id="{1DB20A5C-A07C-49F0-8377-BDA64FC6EE1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8AB62D-592F-4507-A069-2A0B6471B941}"/>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3850652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0A12FD-EA22-4D51-B129-4470D465A0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E54ED6-AB8D-488B-869D-4F25E382D4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57A117-09E7-4362-AF80-0D88E90B9FB3}"/>
              </a:ext>
            </a:extLst>
          </p:cNvPr>
          <p:cNvSpPr>
            <a:spLocks noGrp="1"/>
          </p:cNvSpPr>
          <p:nvPr>
            <p:ph type="dt" sz="half" idx="10"/>
          </p:nvPr>
        </p:nvSpPr>
        <p:spPr/>
        <p:txBody>
          <a:bodyPr/>
          <a:lstStyle/>
          <a:p>
            <a:fld id="{7D03189E-881B-4554-8974-8315C1C83964}" type="datetimeFigureOut">
              <a:rPr lang="en-US" smtClean="0"/>
              <a:t>9/9/2021</a:t>
            </a:fld>
            <a:endParaRPr lang="en-US" dirty="0"/>
          </a:p>
        </p:txBody>
      </p:sp>
      <p:sp>
        <p:nvSpPr>
          <p:cNvPr id="5" name="Footer Placeholder 4">
            <a:extLst>
              <a:ext uri="{FF2B5EF4-FFF2-40B4-BE49-F238E27FC236}">
                <a16:creationId xmlns:a16="http://schemas.microsoft.com/office/drawing/2014/main" id="{8507DF17-7CE3-4ACB-B2B9-16EF046F96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98A68A2-B6BD-40E9-A290-7C09ABFB1FFE}"/>
              </a:ext>
            </a:extLst>
          </p:cNvPr>
          <p:cNvSpPr>
            <a:spLocks noGrp="1"/>
          </p:cNvSpPr>
          <p:nvPr>
            <p:ph type="sldNum" sz="quarter" idx="12"/>
          </p:nvPr>
        </p:nvSpPr>
        <p:spPr/>
        <p:txBody>
          <a:bodyPr/>
          <a:lstStyle/>
          <a:p>
            <a:fld id="{A9E96D05-1BAD-4EA3-85EB-5C42858A221F}" type="slidenum">
              <a:rPr lang="en-US" smtClean="0"/>
              <a:t>‹#›</a:t>
            </a:fld>
            <a:endParaRPr lang="en-US" dirty="0"/>
          </a:p>
        </p:txBody>
      </p:sp>
    </p:spTree>
    <p:extLst>
      <p:ext uri="{BB962C8B-B14F-4D97-AF65-F5344CB8AC3E}">
        <p14:creationId xmlns:p14="http://schemas.microsoft.com/office/powerpoint/2010/main" val="186822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24CB06-995D-481C-8A15-F35C0AAC0A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7FE72-3328-4067-A7D7-62AC559356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FA3245-7CBB-47D8-8C48-DFACFC21BD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03189E-881B-4554-8974-8315C1C83964}" type="datetimeFigureOut">
              <a:rPr lang="en-US" smtClean="0"/>
              <a:t>9/9/2021</a:t>
            </a:fld>
            <a:endParaRPr lang="en-US" dirty="0"/>
          </a:p>
        </p:txBody>
      </p:sp>
      <p:sp>
        <p:nvSpPr>
          <p:cNvPr id="5" name="Footer Placeholder 4">
            <a:extLst>
              <a:ext uri="{FF2B5EF4-FFF2-40B4-BE49-F238E27FC236}">
                <a16:creationId xmlns:a16="http://schemas.microsoft.com/office/drawing/2014/main" id="{B0824132-684A-4644-BC1E-11D61F0F72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54F910A-E3E2-42ED-A3AA-2E13EDDA30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E96D05-1BAD-4EA3-85EB-5C42858A221F}" type="slidenum">
              <a:rPr lang="en-US" smtClean="0"/>
              <a:t>‹#›</a:t>
            </a:fld>
            <a:endParaRPr lang="en-US" dirty="0"/>
          </a:p>
        </p:txBody>
      </p:sp>
    </p:spTree>
    <p:extLst>
      <p:ext uri="{BB962C8B-B14F-4D97-AF65-F5344CB8AC3E}">
        <p14:creationId xmlns:p14="http://schemas.microsoft.com/office/powerpoint/2010/main" val="41361023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DB6AD-F247-4092-A2C7-AB54E7E85378}"/>
              </a:ext>
            </a:extLst>
          </p:cNvPr>
          <p:cNvSpPr>
            <a:spLocks noGrp="1"/>
          </p:cNvSpPr>
          <p:nvPr>
            <p:ph type="ctrTitle"/>
          </p:nvPr>
        </p:nvSpPr>
        <p:spPr>
          <a:xfrm>
            <a:off x="1524000" y="847288"/>
            <a:ext cx="9144000" cy="2877424"/>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latin typeface="Arial" panose="020B0604020202020204" pitchFamily="34" charset="0"/>
                <a:cs typeface="Arial" panose="020B0604020202020204" pitchFamily="34" charset="0"/>
              </a:rPr>
              <a:t>Whither Assignor Estoppel</a:t>
            </a:r>
            <a:br>
              <a:rPr lang="en-US"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The Implications of</a:t>
            </a:r>
            <a:br>
              <a:rPr lang="en-US" sz="4000" dirty="0">
                <a:latin typeface="Arial" panose="020B0604020202020204" pitchFamily="34" charset="0"/>
                <a:cs typeface="Arial" panose="020B0604020202020204" pitchFamily="34" charset="0"/>
              </a:rPr>
            </a:br>
            <a:r>
              <a:rPr lang="en-US" sz="4000" i="1" dirty="0">
                <a:latin typeface="Arial" panose="020B0604020202020204" pitchFamily="34" charset="0"/>
                <a:cs typeface="Arial" panose="020B0604020202020204" pitchFamily="34" charset="0"/>
              </a:rPr>
              <a:t>Minerva v. Hologic</a:t>
            </a:r>
            <a:endParaRPr lang="en-US" sz="40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628C774-9881-40E0-8017-F7668EF6431C}"/>
              </a:ext>
            </a:extLst>
          </p:cNvPr>
          <p:cNvSpPr>
            <a:spLocks noGrp="1"/>
          </p:cNvSpPr>
          <p:nvPr>
            <p:ph type="subTitle" idx="1"/>
          </p:nvPr>
        </p:nvSpPr>
        <p:spPr>
          <a:xfrm>
            <a:off x="1347537" y="3724712"/>
            <a:ext cx="9144000" cy="2098572"/>
          </a:xfrm>
        </p:spPr>
        <p:txBody>
          <a:bodyPr>
            <a:normAutofit lnSpcReduction="10000"/>
          </a:bodyPr>
          <a:lstStyle/>
          <a:p>
            <a:endParaRPr lang="en-US" sz="3600" dirty="0"/>
          </a:p>
          <a:p>
            <a:r>
              <a:rPr lang="en-US" sz="3000" dirty="0">
                <a:latin typeface="Arial" panose="020B0604020202020204" pitchFamily="34" charset="0"/>
                <a:cs typeface="Arial" panose="020B0604020202020204" pitchFamily="34" charset="0"/>
              </a:rPr>
              <a:t>BPLA Case Committee</a:t>
            </a:r>
          </a:p>
          <a:p>
            <a:r>
              <a:rPr lang="en-US" sz="3000" dirty="0">
                <a:latin typeface="Arial" panose="020B0604020202020204" pitchFamily="34" charset="0"/>
                <a:cs typeface="Arial" panose="020B0604020202020204" pitchFamily="34" charset="0"/>
              </a:rPr>
              <a:t>September 24, 2021</a:t>
            </a:r>
          </a:p>
          <a:p>
            <a:r>
              <a:rPr lang="en-US" sz="3000" dirty="0">
                <a:latin typeface="Arial" panose="020B0604020202020204" pitchFamily="34" charset="0"/>
                <a:cs typeface="Arial" panose="020B0604020202020204" pitchFamily="34" charset="0"/>
              </a:rPr>
              <a:t>Jim Lampert, Moderator</a:t>
            </a:r>
          </a:p>
        </p:txBody>
      </p:sp>
    </p:spTree>
    <p:extLst>
      <p:ext uri="{BB962C8B-B14F-4D97-AF65-F5344CB8AC3E}">
        <p14:creationId xmlns:p14="http://schemas.microsoft.com/office/powerpoint/2010/main" val="2243486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82AB-80F6-40E1-AF50-783D26A3606D}"/>
              </a:ext>
            </a:extLst>
          </p:cNvPr>
          <p:cNvSpPr>
            <a:spLocks noGrp="1"/>
          </p:cNvSpPr>
          <p:nvPr>
            <p:ph type="title"/>
          </p:nvPr>
        </p:nvSpPr>
        <p:spPr>
          <a:xfrm>
            <a:off x="838200" y="390292"/>
            <a:ext cx="10515600" cy="1325563"/>
          </a:xfrm>
        </p:spPr>
        <p:txBody>
          <a:bodyPr>
            <a:normAutofit/>
          </a:bodyPr>
          <a:lstStyle/>
          <a:p>
            <a:pPr algn="ctr"/>
            <a:r>
              <a:rPr lang="en-US" sz="3600" dirty="0">
                <a:latin typeface="Arial" panose="020B0604020202020204" pitchFamily="34" charset="0"/>
                <a:cs typeface="Arial" panose="020B0604020202020204" pitchFamily="34" charset="0"/>
              </a:rPr>
              <a:t>Background – Assignor Estoppel  </a:t>
            </a:r>
          </a:p>
        </p:txBody>
      </p:sp>
      <p:sp>
        <p:nvSpPr>
          <p:cNvPr id="3" name="Content Placeholder 2">
            <a:extLst>
              <a:ext uri="{FF2B5EF4-FFF2-40B4-BE49-F238E27FC236}">
                <a16:creationId xmlns:a16="http://schemas.microsoft.com/office/drawing/2014/main" id="{A34C508C-489B-4688-B476-615572432316}"/>
              </a:ext>
            </a:extLst>
          </p:cNvPr>
          <p:cNvSpPr>
            <a:spLocks noGrp="1"/>
          </p:cNvSpPr>
          <p:nvPr>
            <p:ph idx="1"/>
          </p:nvPr>
        </p:nvSpPr>
        <p:spPr>
          <a:xfrm>
            <a:off x="1073791" y="1475874"/>
            <a:ext cx="9647339" cy="4991834"/>
          </a:xfrm>
        </p:spPr>
        <p:txBody>
          <a:bodyPr>
            <a:noAutofit/>
          </a:bodyPr>
          <a:lstStyle/>
          <a:p>
            <a:pPr marL="0">
              <a:lnSpc>
                <a:spcPct val="107000"/>
              </a:lnSpc>
              <a:spcBef>
                <a:spcPts val="0"/>
              </a:spcBef>
              <a:spcAft>
                <a:spcPts val="800"/>
              </a:spcAft>
            </a:pPr>
            <a:r>
              <a:rPr lang="en-US" sz="1800" dirty="0">
                <a:effectLst/>
                <a:latin typeface="Arial" panose="020B0604020202020204" pitchFamily="34" charset="0"/>
                <a:ea typeface="Century Schoolbook" panose="02040604050505020304" pitchFamily="18" charset="0"/>
                <a:cs typeface="Arial" panose="020B0604020202020204" pitchFamily="34" charset="0"/>
              </a:rPr>
              <a:t>The Supreme Court first addressed the doctrine of assignor estoppel in </a:t>
            </a:r>
            <a:r>
              <a:rPr lang="en-US" sz="1800" i="1" dirty="0">
                <a:effectLst/>
                <a:latin typeface="Arial" panose="020B0604020202020204" pitchFamily="34" charset="0"/>
                <a:ea typeface="Century Schoolbook" panose="02040604050505020304" pitchFamily="18" charset="0"/>
                <a:cs typeface="Arial" panose="020B0604020202020204" pitchFamily="34" charset="0"/>
              </a:rPr>
              <a:t>Westinghouse Elec. &amp; Mfg. Co. </a:t>
            </a:r>
            <a:r>
              <a:rPr lang="en-US" sz="1800" dirty="0">
                <a:effectLst/>
                <a:latin typeface="Arial" panose="020B0604020202020204" pitchFamily="34" charset="0"/>
                <a:ea typeface="Century Schoolbook" panose="02040604050505020304" pitchFamily="18" charset="0"/>
                <a:cs typeface="Arial" panose="020B0604020202020204" pitchFamily="34" charset="0"/>
              </a:rPr>
              <a:t>v. </a:t>
            </a:r>
            <a:r>
              <a:rPr lang="en-US" sz="1800" i="1" dirty="0">
                <a:effectLst/>
                <a:latin typeface="Arial" panose="020B0604020202020204" pitchFamily="34" charset="0"/>
                <a:ea typeface="Century Schoolbook" panose="02040604050505020304" pitchFamily="18" charset="0"/>
                <a:cs typeface="Arial" panose="020B0604020202020204" pitchFamily="34" charset="0"/>
              </a:rPr>
              <a:t>Formica Insulation</a:t>
            </a:r>
            <a:r>
              <a:rPr lang="en-US" sz="1800" i="1" spc="5" dirty="0">
                <a:effectLst/>
                <a:latin typeface="Arial" panose="020B0604020202020204" pitchFamily="34" charset="0"/>
                <a:ea typeface="Century Schoolbook" panose="02040604050505020304" pitchFamily="18" charset="0"/>
                <a:cs typeface="Arial" panose="020B0604020202020204" pitchFamily="34" charset="0"/>
              </a:rPr>
              <a:t> </a:t>
            </a:r>
            <a:r>
              <a:rPr lang="en-US" sz="1800" i="1" spc="-5" dirty="0">
                <a:effectLst/>
                <a:latin typeface="Arial" panose="020B0604020202020204" pitchFamily="34" charset="0"/>
                <a:ea typeface="Century Schoolbook" panose="02040604050505020304" pitchFamily="18" charset="0"/>
                <a:cs typeface="Arial" panose="020B0604020202020204" pitchFamily="34" charset="0"/>
              </a:rPr>
              <a:t>Co.</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a:t>
            </a:r>
            <a:r>
              <a:rPr lang="en-US" sz="1800" spc="-65" dirty="0">
                <a:effectLst/>
                <a:latin typeface="Arial" panose="020B0604020202020204" pitchFamily="34" charset="0"/>
                <a:ea typeface="Century Schoolbook" panose="02040604050505020304" pitchFamily="18" charset="0"/>
                <a:cs typeface="Arial" panose="020B0604020202020204" pitchFamily="34" charset="0"/>
              </a:rPr>
              <a:t>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266</a:t>
            </a:r>
            <a:r>
              <a:rPr lang="en-US" sz="1800" spc="-65" dirty="0">
                <a:effectLst/>
                <a:latin typeface="Arial" panose="020B0604020202020204" pitchFamily="34" charset="0"/>
                <a:ea typeface="Century Schoolbook" panose="02040604050505020304" pitchFamily="18" charset="0"/>
                <a:cs typeface="Arial" panose="020B0604020202020204" pitchFamily="34" charset="0"/>
              </a:rPr>
              <a:t>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U.</a:t>
            </a:r>
            <a:r>
              <a:rPr lang="en-US" sz="1800" dirty="0">
                <a:effectLst/>
                <a:latin typeface="Arial" panose="020B0604020202020204" pitchFamily="34" charset="0"/>
                <a:ea typeface="Century Schoolbook" panose="02040604050505020304" pitchFamily="18" charset="0"/>
                <a:cs typeface="Arial" panose="020B0604020202020204" pitchFamily="34" charset="0"/>
              </a:rPr>
              <a:t>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S.</a:t>
            </a:r>
            <a:r>
              <a:rPr lang="en-US" sz="1800" spc="-45" dirty="0">
                <a:effectLst/>
                <a:latin typeface="Arial" panose="020B0604020202020204" pitchFamily="34" charset="0"/>
                <a:ea typeface="Century Schoolbook" panose="02040604050505020304" pitchFamily="18" charset="0"/>
                <a:cs typeface="Arial" panose="020B0604020202020204" pitchFamily="34" charset="0"/>
              </a:rPr>
              <a:t>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342,</a:t>
            </a:r>
            <a:r>
              <a:rPr lang="en-US" sz="1800" spc="-45" dirty="0">
                <a:effectLst/>
                <a:latin typeface="Arial" panose="020B0604020202020204" pitchFamily="34" charset="0"/>
                <a:ea typeface="Century Schoolbook" panose="02040604050505020304" pitchFamily="18" charset="0"/>
                <a:cs typeface="Arial" panose="020B0604020202020204" pitchFamily="34" charset="0"/>
              </a:rPr>
              <a:t>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349</a:t>
            </a:r>
            <a:r>
              <a:rPr lang="en-US" sz="1800" spc="-80" dirty="0">
                <a:effectLst/>
                <a:latin typeface="Arial" panose="020B0604020202020204" pitchFamily="34" charset="0"/>
                <a:ea typeface="Century Schoolbook" panose="02040604050505020304" pitchFamily="18" charset="0"/>
                <a:cs typeface="Arial" panose="020B0604020202020204" pitchFamily="34" charset="0"/>
              </a:rPr>
              <a:t>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(1924). </a:t>
            </a:r>
            <a:r>
              <a:rPr lang="en-US" sz="1800" spc="-5" dirty="0">
                <a:latin typeface="Arial" panose="020B0604020202020204" pitchFamily="34" charset="0"/>
                <a:ea typeface="Century Schoolbook" panose="02040604050505020304" pitchFamily="18" charset="0"/>
                <a:cs typeface="Arial" panose="020B0604020202020204" pitchFamily="34" charset="0"/>
              </a:rPr>
              <a:t>In </a:t>
            </a:r>
            <a:r>
              <a:rPr lang="en-US" sz="1800" i="1" spc="-5" dirty="0">
                <a:latin typeface="Arial" panose="020B0604020202020204" pitchFamily="34" charset="0"/>
                <a:ea typeface="Century Schoolbook" panose="02040604050505020304" pitchFamily="18" charset="0"/>
                <a:cs typeface="Arial" panose="020B0604020202020204" pitchFamily="34" charset="0"/>
              </a:rPr>
              <a:t>Westinghouse</a:t>
            </a:r>
            <a:r>
              <a:rPr lang="en-US" sz="1800" spc="-5" dirty="0">
                <a:latin typeface="Arial" panose="020B0604020202020204" pitchFamily="34" charset="0"/>
                <a:ea typeface="Century Schoolbook" panose="02040604050505020304" pitchFamily="18" charset="0"/>
                <a:cs typeface="Arial" panose="020B0604020202020204" pitchFamily="34" charset="0"/>
              </a:rPr>
              <a:t>, the Court made the general statement that the doctrine was rooted in the idea of fairness: “I</a:t>
            </a:r>
            <a:r>
              <a:rPr lang="en-US" sz="1800" dirty="0">
                <a:effectLst/>
                <a:latin typeface="Arial" panose="020B0604020202020204" pitchFamily="34" charset="0"/>
                <a:ea typeface="Century Schoolbook" panose="02040604050505020304" pitchFamily="18" charset="0"/>
                <a:cs typeface="Arial" panose="020B0604020202020204" pitchFamily="34" charset="0"/>
              </a:rPr>
              <a:t>f one lawfully</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800" dirty="0">
                <a:effectLst/>
                <a:latin typeface="Arial" panose="020B0604020202020204" pitchFamily="34" charset="0"/>
                <a:ea typeface="Century Schoolbook" panose="02040604050505020304" pitchFamily="18" charset="0"/>
                <a:cs typeface="Arial" panose="020B0604020202020204" pitchFamily="34" charset="0"/>
              </a:rPr>
              <a:t>conveys to another a patented right, …fair dealing should prevent him from derogating from the</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800" dirty="0">
                <a:effectLst/>
                <a:latin typeface="Arial" panose="020B0604020202020204" pitchFamily="34" charset="0"/>
                <a:ea typeface="Century Schoolbook" panose="02040604050505020304" pitchFamily="18" charset="0"/>
                <a:cs typeface="Arial" panose="020B0604020202020204" pitchFamily="34" charset="0"/>
              </a:rPr>
              <a:t>title he has assigned.”</a:t>
            </a:r>
            <a:r>
              <a:rPr lang="en-US" sz="1800" spc="5" dirty="0">
                <a:latin typeface="Arial" panose="020B0604020202020204" pitchFamily="34" charset="0"/>
                <a:ea typeface="Century Schoolbook" panose="02040604050505020304" pitchFamily="18" charset="0"/>
                <a:cs typeface="Arial" panose="020B0604020202020204" pitchFamily="34" charset="0"/>
              </a:rPr>
              <a:t> </a:t>
            </a:r>
            <a:r>
              <a:rPr lang="en-US" sz="1800" i="1" spc="5" dirty="0">
                <a:latin typeface="Arial" panose="020B0604020202020204" pitchFamily="34" charset="0"/>
                <a:ea typeface="Century Schoolbook" panose="02040604050505020304" pitchFamily="18" charset="0"/>
                <a:cs typeface="Arial" panose="020B0604020202020204" pitchFamily="34" charset="0"/>
              </a:rPr>
              <a:t>Id., at 350</a:t>
            </a:r>
            <a:endParaRPr lang="en-US" sz="1800" spc="5" dirty="0">
              <a:effectLst/>
              <a:latin typeface="Arial" panose="020B0604020202020204" pitchFamily="34" charset="0"/>
              <a:ea typeface="Century Schoolbook" panose="02040604050505020304" pitchFamily="18" charset="0"/>
              <a:cs typeface="Arial" panose="020B0604020202020204" pitchFamily="34" charset="0"/>
            </a:endParaRPr>
          </a:p>
          <a:p>
            <a:pPr lvl="1"/>
            <a:r>
              <a:rPr lang="en-US" sz="1600" i="1" dirty="0">
                <a:latin typeface="Arial" panose="020B0604020202020204" pitchFamily="34" charset="0"/>
                <a:ea typeface="Century Schoolbook" panose="02040604050505020304" pitchFamily="18" charset="0"/>
                <a:cs typeface="Arial" panose="020B0604020202020204" pitchFamily="34" charset="0"/>
              </a:rPr>
              <a:t>Westinghouse’s </a:t>
            </a:r>
            <a:r>
              <a:rPr lang="en-US" sz="1600" dirty="0">
                <a:latin typeface="Arial" panose="020B0604020202020204" pitchFamily="34" charset="0"/>
                <a:ea typeface="Century Schoolbook" panose="02040604050505020304" pitchFamily="18" charset="0"/>
                <a:cs typeface="Arial" panose="020B0604020202020204" pitchFamily="34" charset="0"/>
              </a:rPr>
              <a:t>holding is much narrower.  The assigned application was directed to a two-step process, and the Court held that estoppel did not extend to the only two claims in suit, added after the inventor had left his former employer, that covered a single-step process. </a:t>
            </a:r>
            <a:r>
              <a:rPr lang="en-US" sz="1600" i="1" dirty="0">
                <a:latin typeface="Arial" panose="020B0604020202020204" pitchFamily="34" charset="0"/>
                <a:ea typeface="Century Schoolbook" panose="02040604050505020304" pitchFamily="18" charset="0"/>
                <a:cs typeface="Arial" panose="020B0604020202020204" pitchFamily="34" charset="0"/>
              </a:rPr>
              <a:t>Id., </a:t>
            </a:r>
            <a:r>
              <a:rPr lang="en-US" sz="1600" dirty="0">
                <a:latin typeface="Arial" panose="020B0604020202020204" pitchFamily="34" charset="0"/>
                <a:ea typeface="Century Schoolbook" panose="02040604050505020304" pitchFamily="18" charset="0"/>
                <a:cs typeface="Arial" panose="020B0604020202020204" pitchFamily="34" charset="0"/>
              </a:rPr>
              <a:t>at 354-355</a:t>
            </a:r>
          </a:p>
          <a:p>
            <a:pPr marL="457200" lvl="1" indent="0">
              <a:buNone/>
            </a:pPr>
            <a:endParaRPr lang="en-US" sz="1600" dirty="0">
              <a:latin typeface="Arial" panose="020B0604020202020204" pitchFamily="34" charset="0"/>
              <a:ea typeface="Century Schoolbook" panose="02040604050505020304" pitchFamily="18" charset="0"/>
              <a:cs typeface="Arial" panose="020B0604020202020204" pitchFamily="34" charset="0"/>
            </a:endParaRPr>
          </a:p>
          <a:p>
            <a:pPr marR="0" lvl="0">
              <a:lnSpc>
                <a:spcPct val="107000"/>
              </a:lnSpc>
              <a:spcBef>
                <a:spcPts val="0"/>
              </a:spcBef>
              <a:spcAft>
                <a:spcPts val="0"/>
              </a:spcAft>
            </a:pPr>
            <a:r>
              <a:rPr lang="en-US" sz="1800" dirty="0">
                <a:latin typeface="Arial" panose="020B0604020202020204" pitchFamily="34" charset="0"/>
                <a:ea typeface="Century Schoolbook" panose="02040604050505020304" pitchFamily="18" charset="0"/>
                <a:cs typeface="Arial" panose="020B0604020202020204" pitchFamily="34" charset="0"/>
              </a:rPr>
              <a:t>The Federal Circuit adopted the doctrine in </a:t>
            </a:r>
            <a:r>
              <a:rPr lang="en-US" sz="1800" i="1" dirty="0">
                <a:effectLst/>
                <a:latin typeface="Arial" panose="020B0604020202020204" pitchFamily="34" charset="0"/>
                <a:ea typeface="Century Schoolbook" panose="02040604050505020304" pitchFamily="18" charset="0"/>
                <a:cs typeface="Arial" panose="020B0604020202020204" pitchFamily="34" charset="0"/>
              </a:rPr>
              <a:t>Diamond Scientific </a:t>
            </a:r>
            <a:r>
              <a:rPr lang="en-US" sz="1800" dirty="0">
                <a:effectLst/>
                <a:latin typeface="Arial" panose="020B0604020202020204" pitchFamily="34" charset="0"/>
                <a:ea typeface="Century Schoolbook" panose="02040604050505020304" pitchFamily="18" charset="0"/>
                <a:cs typeface="Arial" panose="020B0604020202020204" pitchFamily="34" charset="0"/>
              </a:rPr>
              <a:t>v. </a:t>
            </a:r>
            <a:r>
              <a:rPr lang="en-US" sz="1800" i="1" dirty="0">
                <a:effectLst/>
                <a:latin typeface="Arial" panose="020B0604020202020204" pitchFamily="34" charset="0"/>
                <a:ea typeface="Century Schoolbook" panose="02040604050505020304" pitchFamily="18" charset="0"/>
                <a:cs typeface="Arial" panose="020B0604020202020204" pitchFamily="34" charset="0"/>
              </a:rPr>
              <a:t>Ambico, </a:t>
            </a:r>
            <a:r>
              <a:rPr lang="en-US" sz="1800" dirty="0">
                <a:effectLst/>
                <a:latin typeface="Arial" panose="020B0604020202020204" pitchFamily="34" charset="0"/>
                <a:ea typeface="Century Schoolbook" panose="02040604050505020304" pitchFamily="18" charset="0"/>
                <a:cs typeface="Arial" panose="020B0604020202020204" pitchFamily="34" charset="0"/>
              </a:rPr>
              <a:t>848 F. 2d 1220 (1988):  </a:t>
            </a:r>
          </a:p>
          <a:p>
            <a:pPr marR="0" lvl="0">
              <a:lnSpc>
                <a:spcPct val="107000"/>
              </a:lnSpc>
              <a:spcBef>
                <a:spcPts val="0"/>
              </a:spcBef>
              <a:spcAft>
                <a:spcPts val="0"/>
              </a:spcAft>
            </a:pPr>
            <a:endParaRPr lang="en-US" sz="1800" dirty="0">
              <a:effectLst/>
              <a:latin typeface="Arial" panose="020B0604020202020204" pitchFamily="34" charset="0"/>
              <a:ea typeface="Century Schoolbook" panose="02040604050505020304" pitchFamily="18" charset="0"/>
              <a:cs typeface="Arial" panose="020B0604020202020204" pitchFamily="34" charset="0"/>
            </a:endParaRPr>
          </a:p>
          <a:p>
            <a:pPr lvl="1">
              <a:lnSpc>
                <a:spcPct val="107000"/>
              </a:lnSpc>
              <a:spcBef>
                <a:spcPts val="0"/>
              </a:spcBef>
            </a:pPr>
            <a:r>
              <a:rPr lang="en-US" sz="1600" b="0" i="0" u="none" strike="noStrike" baseline="0" dirty="0">
                <a:solidFill>
                  <a:srgbClr val="000000"/>
                </a:solidFill>
                <a:latin typeface="Arial" panose="020B0604020202020204" pitchFamily="34" charset="0"/>
                <a:cs typeface="Arial" panose="020B0604020202020204" pitchFamily="34" charset="0"/>
              </a:rPr>
              <a:t>“[I]t is the implicit representation by the assignor that the patent rights that he is assigning (presumably for value) are not worthless that sets the assignor apart from the rest of the world and can deprive him of the ability to challenge later the validity of the patent.” </a:t>
            </a:r>
          </a:p>
          <a:p>
            <a:pPr lvl="1">
              <a:lnSpc>
                <a:spcPct val="107000"/>
              </a:lnSpc>
              <a:spcBef>
                <a:spcPts val="0"/>
              </a:spcBef>
            </a:pPr>
            <a:endParaRPr lang="en-US" sz="1600" dirty="0">
              <a:effectLst/>
              <a:latin typeface="Arial" panose="020B0604020202020204" pitchFamily="34" charset="0"/>
              <a:ea typeface="Century Schoolbook" panose="02040604050505020304" pitchFamily="18" charset="0"/>
              <a:cs typeface="Arial" panose="020B0604020202020204" pitchFamily="34" charset="0"/>
            </a:endParaRPr>
          </a:p>
          <a:p>
            <a:pPr lvl="1">
              <a:lnSpc>
                <a:spcPct val="107000"/>
              </a:lnSpc>
              <a:spcBef>
                <a:spcPts val="0"/>
              </a:spcBef>
            </a:pPr>
            <a:r>
              <a:rPr lang="en-US" sz="1600" dirty="0">
                <a:latin typeface="Arial" panose="020B0604020202020204" pitchFamily="34" charset="0"/>
                <a:ea typeface="Century Schoolbook" panose="02040604050505020304" pitchFamily="18" charset="0"/>
                <a:cs typeface="Arial" panose="020B0604020202020204" pitchFamily="34" charset="0"/>
              </a:rPr>
              <a:t>If there has been an assignment, has the Federal Circuit ever refused to apply the doctrine?</a:t>
            </a:r>
            <a:r>
              <a:rPr lang="en-US" sz="800" dirty="0">
                <a:latin typeface="Arial" panose="020B0604020202020204" pitchFamily="34" charset="0"/>
                <a:ea typeface="Century Schoolbook" panose="02040604050505020304" pitchFamily="18" charset="0"/>
                <a:cs typeface="Arial" panose="020B0604020202020204" pitchFamily="34" charset="0"/>
              </a:rPr>
              <a:t>.</a:t>
            </a:r>
          </a:p>
          <a:p>
            <a:endParaRPr lang="en-US" sz="1800" dirty="0">
              <a:latin typeface="Arial" panose="020B0604020202020204" pitchFamily="34" charset="0"/>
              <a:ea typeface="Century Schoolbook" panose="02040604050505020304" pitchFamily="18" charset="0"/>
              <a:cs typeface="Arial" panose="020B0604020202020204" pitchFamily="34" charset="0"/>
            </a:endParaRPr>
          </a:p>
          <a:p>
            <a:endParaRPr lang="en-US" sz="2000" dirty="0">
              <a:latin typeface="Century Schoolbook" panose="02040604050505020304" pitchFamily="18" charset="0"/>
              <a:ea typeface="Century Schoolbook" panose="02040604050505020304" pitchFamily="18" charset="0"/>
              <a:cs typeface="Century Schoolbook" panose="02040604050505020304" pitchFamily="18" charset="0"/>
            </a:endParaRPr>
          </a:p>
          <a:p>
            <a:pPr algn="l"/>
            <a:endParaRPr lang="en-US" sz="1100" b="0" i="0" dirty="0">
              <a:solidFill>
                <a:srgbClr val="000000"/>
              </a:solidFill>
              <a:effectLst/>
              <a:latin typeface="Open Sans" panose="020B0606030504020204" pitchFamily="34" charset="0"/>
            </a:endParaRPr>
          </a:p>
          <a:p>
            <a:endParaRPr lang="en-US" sz="1400" dirty="0">
              <a:effectLst/>
              <a:latin typeface="Century Schoolbook" panose="02040604050505020304" pitchFamily="18" charset="0"/>
              <a:ea typeface="Century Schoolbook" panose="02040604050505020304" pitchFamily="18" charset="0"/>
              <a:cs typeface="Century Schoolbook" panose="02040604050505020304" pitchFamily="18" charset="0"/>
            </a:endParaRPr>
          </a:p>
          <a:p>
            <a:pPr marL="0" marR="0">
              <a:lnSpc>
                <a:spcPct val="107000"/>
              </a:lnSpc>
              <a:spcBef>
                <a:spcPts val="0"/>
              </a:spcBef>
              <a:spcAft>
                <a:spcPts val="800"/>
              </a:spcAft>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78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82AB-80F6-40E1-AF50-783D26A3606D}"/>
              </a:ext>
            </a:extLst>
          </p:cNvPr>
          <p:cNvSpPr>
            <a:spLocks noGrp="1"/>
          </p:cNvSpPr>
          <p:nvPr>
            <p:ph type="title"/>
          </p:nvPr>
        </p:nvSpPr>
        <p:spPr/>
        <p:txBody>
          <a:bodyPr>
            <a:normAutofit/>
          </a:bodyPr>
          <a:lstStyle/>
          <a:p>
            <a:pPr algn="ctr"/>
            <a:r>
              <a:rPr lang="en-US" sz="3600" dirty="0">
                <a:latin typeface="Arial" panose="020B0604020202020204" pitchFamily="34" charset="0"/>
                <a:cs typeface="Arial" panose="020B0604020202020204" pitchFamily="34" charset="0"/>
              </a:rPr>
              <a:t>Background – The Patent-In-Suit </a:t>
            </a:r>
          </a:p>
        </p:txBody>
      </p:sp>
      <p:sp>
        <p:nvSpPr>
          <p:cNvPr id="3" name="Content Placeholder 2">
            <a:extLst>
              <a:ext uri="{FF2B5EF4-FFF2-40B4-BE49-F238E27FC236}">
                <a16:creationId xmlns:a16="http://schemas.microsoft.com/office/drawing/2014/main" id="{A34C508C-489B-4688-B476-615572432316}"/>
              </a:ext>
            </a:extLst>
          </p:cNvPr>
          <p:cNvSpPr>
            <a:spLocks noGrp="1"/>
          </p:cNvSpPr>
          <p:nvPr>
            <p:ph idx="1"/>
          </p:nvPr>
        </p:nvSpPr>
        <p:spPr>
          <a:xfrm>
            <a:off x="1593908" y="1451295"/>
            <a:ext cx="8833608" cy="5184397"/>
          </a:xfrm>
        </p:spPr>
        <p:txBody>
          <a:bodyPr>
            <a:noAutofit/>
          </a:bodyPr>
          <a:lstStyle/>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Truckai was a founder of Novacet.  He invented a moisture permeable device to treat abnormal uterine bleeding, filed a patent application, and assigned his interest in the application (and any future continuations) to Novacet.  Truckai netted about $8 million when Novacet sold its assets to Cytyc in 2004 for $325 million.  The patent rights were sold to Hologic in 2007.</a:t>
            </a: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Truckai founded Minerva in 2008.  There he developed a supposedly improved device. A key difference was that Minerva’s device was moisture impermeable</a:t>
            </a:r>
          </a:p>
          <a:p>
            <a:pPr marL="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In 2013, Hologic filed a continuation application. The claims of the application and of the later-issued patent covered both permeable and non-permeable devices.   </a:t>
            </a: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Arial" panose="020B0604020202020204" pitchFamily="34" charset="0"/>
              </a:rPr>
              <a:t>The Federal Circuit held that assignor estoppel barred Minerva’s invalidity defense:</a:t>
            </a:r>
          </a:p>
          <a:p>
            <a:pPr marL="400050" lvl="1" indent="-171450">
              <a:lnSpc>
                <a:spcPct val="107000"/>
              </a:lnSpc>
              <a:spcBef>
                <a:spcPts val="0"/>
              </a:spcBef>
              <a:spcAft>
                <a:spcPts val="800"/>
              </a:spcAft>
            </a:pPr>
            <a:r>
              <a:rPr lang="en-US" sz="1600" dirty="0">
                <a:latin typeface="Arial" panose="020B0604020202020204" pitchFamily="34" charset="0"/>
                <a:cs typeface="Arial" panose="020B0604020202020204" pitchFamily="34" charset="0"/>
              </a:rPr>
              <a:t>“The</a:t>
            </a:r>
            <a:r>
              <a:rPr lang="en-US" sz="10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facts here are analogous to those in </a:t>
            </a:r>
            <a:r>
              <a:rPr lang="en-US" sz="1600" i="1" dirty="0">
                <a:latin typeface="Arial" panose="020B0604020202020204" pitchFamily="34" charset="0"/>
                <a:cs typeface="Arial" panose="020B0604020202020204" pitchFamily="34" charset="0"/>
              </a:rPr>
              <a:t>Diamond Scientific, Shamrock</a:t>
            </a:r>
            <a:r>
              <a:rPr lang="en-US" sz="1600" dirty="0">
                <a:latin typeface="Arial" panose="020B0604020202020204" pitchFamily="34" charset="0"/>
                <a:cs typeface="Arial" panose="020B0604020202020204" pitchFamily="34" charset="0"/>
              </a:rPr>
              <a:t>, and other cases in which an inventor executes broad assignments to his employer, founds or takes a controlling role at a competing company, and is directly involved in the alleged infringement.” </a:t>
            </a:r>
          </a:p>
          <a:p>
            <a:pPr marL="400050" lvl="1" indent="-171450">
              <a:lnSpc>
                <a:spcPct val="107000"/>
              </a:lnSpc>
              <a:spcBef>
                <a:spcPts val="0"/>
              </a:spcBef>
              <a:spcAft>
                <a:spcPts val="800"/>
              </a:spcAft>
            </a:pPr>
            <a:r>
              <a:rPr lang="en-US" sz="1600" dirty="0">
                <a:latin typeface="Arial" panose="020B0604020202020204" pitchFamily="34" charset="0"/>
                <a:cs typeface="Arial" panose="020B0604020202020204" pitchFamily="34" charset="0"/>
              </a:rPr>
              <a:t>The Federal Circuit consistently says that assignor estoppel is an equitable doctrine. Has it ever held that the equities in a case favored the assignor?   </a:t>
            </a:r>
            <a:r>
              <a:rPr lang="en-US" sz="14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82AB-80F6-40E1-AF50-783D26A3606D}"/>
              </a:ext>
            </a:extLst>
          </p:cNvPr>
          <p:cNvSpPr>
            <a:spLocks noGrp="1"/>
          </p:cNvSpPr>
          <p:nvPr>
            <p:ph type="title"/>
          </p:nvPr>
        </p:nvSpPr>
        <p:spPr/>
        <p:txBody>
          <a:bodyPr>
            <a:normAutofit/>
          </a:bodyPr>
          <a:lstStyle/>
          <a:p>
            <a:pPr algn="ctr"/>
            <a:r>
              <a:rPr lang="en-US" sz="3600" dirty="0">
                <a:latin typeface="Arial" panose="020B0604020202020204" pitchFamily="34" charset="0"/>
                <a:cs typeface="Arial" panose="020B0604020202020204" pitchFamily="34" charset="0"/>
              </a:rPr>
              <a:t>The Supreme Court Decision </a:t>
            </a:r>
          </a:p>
        </p:txBody>
      </p:sp>
      <p:sp>
        <p:nvSpPr>
          <p:cNvPr id="3" name="Content Placeholder 2">
            <a:extLst>
              <a:ext uri="{FF2B5EF4-FFF2-40B4-BE49-F238E27FC236}">
                <a16:creationId xmlns:a16="http://schemas.microsoft.com/office/drawing/2014/main" id="{A34C508C-489B-4688-B476-615572432316}"/>
              </a:ext>
            </a:extLst>
          </p:cNvPr>
          <p:cNvSpPr>
            <a:spLocks noGrp="1"/>
          </p:cNvSpPr>
          <p:nvPr>
            <p:ph idx="1"/>
          </p:nvPr>
        </p:nvSpPr>
        <p:spPr>
          <a:xfrm>
            <a:off x="1652336" y="1475874"/>
            <a:ext cx="8887327" cy="5181600"/>
          </a:xfrm>
        </p:spPr>
        <p:txBody>
          <a:bodyPr>
            <a:normAutofit fontScale="25000" lnSpcReduction="20000"/>
          </a:bodyPr>
          <a:lstStyle/>
          <a:p>
            <a:pPr>
              <a:lnSpc>
                <a:spcPct val="120000"/>
              </a:lnSpc>
            </a:pPr>
            <a:r>
              <a:rPr lang="en-US" sz="6400" dirty="0">
                <a:latin typeface="Arial" panose="020B0604020202020204" pitchFamily="34" charset="0"/>
                <a:ea typeface="Century Schoolbook" panose="02040604050505020304" pitchFamily="18" charset="0"/>
                <a:cs typeface="Arial" panose="020B0604020202020204" pitchFamily="34" charset="0"/>
              </a:rPr>
              <a:t>R</a:t>
            </a:r>
            <a:r>
              <a:rPr lang="en-US" sz="6400" dirty="0">
                <a:effectLst/>
                <a:latin typeface="Arial" panose="020B0604020202020204" pitchFamily="34" charset="0"/>
                <a:ea typeface="Century Schoolbook" panose="02040604050505020304" pitchFamily="18" charset="0"/>
                <a:cs typeface="Arial" panose="020B0604020202020204" pitchFamily="34" charset="0"/>
              </a:rPr>
              <a:t>ejected Minerva’s arguments that the 1952 Patent Act “abrogated assignor estoppel,” that “neither </a:t>
            </a:r>
            <a:r>
              <a:rPr lang="en-US" sz="6400" i="1" dirty="0">
                <a:effectLst/>
                <a:latin typeface="Arial" panose="020B0604020202020204" pitchFamily="34" charset="0"/>
                <a:ea typeface="Century Schoolbook" panose="02040604050505020304" pitchFamily="18" charset="0"/>
                <a:cs typeface="Arial" panose="020B0604020202020204" pitchFamily="34" charset="0"/>
              </a:rPr>
              <a:t>Scott Paper </a:t>
            </a:r>
            <a:r>
              <a:rPr lang="en-US" sz="6400" dirty="0">
                <a:effectLst/>
                <a:latin typeface="Arial" panose="020B0604020202020204" pitchFamily="34" charset="0"/>
                <a:ea typeface="Century Schoolbook" panose="02040604050505020304" pitchFamily="18" charset="0"/>
                <a:cs typeface="Arial" panose="020B0604020202020204" pitchFamily="34" charset="0"/>
              </a:rPr>
              <a:t>v. </a:t>
            </a:r>
            <a:r>
              <a:rPr lang="en-US" sz="6400" i="1" dirty="0">
                <a:effectLst/>
                <a:latin typeface="Arial" panose="020B0604020202020204" pitchFamily="34" charset="0"/>
                <a:ea typeface="Century Schoolbook" panose="02040604050505020304" pitchFamily="18" charset="0"/>
                <a:cs typeface="Arial" panose="020B0604020202020204" pitchFamily="34" charset="0"/>
              </a:rPr>
              <a:t>Marcalus </a:t>
            </a:r>
            <a:r>
              <a:rPr lang="en-US" sz="6400" dirty="0">
                <a:effectLst/>
                <a:latin typeface="Arial" panose="020B0604020202020204" pitchFamily="34" charset="0"/>
                <a:ea typeface="Century Schoolbook" panose="02040604050505020304" pitchFamily="18" charset="0"/>
                <a:cs typeface="Arial" panose="020B0604020202020204" pitchFamily="34" charset="0"/>
              </a:rPr>
              <a:t>nor </a:t>
            </a:r>
            <a:r>
              <a:rPr lang="en-US" sz="6400" i="1" dirty="0">
                <a:effectLst/>
                <a:latin typeface="Arial" panose="020B0604020202020204" pitchFamily="34" charset="0"/>
                <a:ea typeface="Century Schoolbook" panose="02040604050505020304" pitchFamily="18" charset="0"/>
                <a:cs typeface="Arial" panose="020B0604020202020204" pitchFamily="34" charset="0"/>
              </a:rPr>
              <a:t>Lear </a:t>
            </a:r>
            <a:r>
              <a:rPr lang="en-US" sz="6400" dirty="0">
                <a:effectLst/>
                <a:latin typeface="Arial" panose="020B0604020202020204" pitchFamily="34" charset="0"/>
                <a:ea typeface="Century Schoolbook" panose="02040604050505020304" pitchFamily="18" charset="0"/>
                <a:cs typeface="Arial" panose="020B0604020202020204" pitchFamily="34" charset="0"/>
              </a:rPr>
              <a:t>v. </a:t>
            </a:r>
            <a:r>
              <a:rPr lang="en-US" sz="6400" i="1" dirty="0">
                <a:effectLst/>
                <a:latin typeface="Arial" panose="020B0604020202020204" pitchFamily="34" charset="0"/>
                <a:ea typeface="Century Schoolbook" panose="02040604050505020304" pitchFamily="18" charset="0"/>
                <a:cs typeface="Arial" panose="020B0604020202020204" pitchFamily="34" charset="0"/>
              </a:rPr>
              <a:t>Adkins</a:t>
            </a:r>
            <a:r>
              <a:rPr lang="en-US" sz="6400" dirty="0">
                <a:effectLst/>
                <a:latin typeface="Arial" panose="020B0604020202020204" pitchFamily="34" charset="0"/>
                <a:ea typeface="Century Schoolbook" panose="02040604050505020304" pitchFamily="18" charset="0"/>
                <a:cs typeface="Arial" panose="020B0604020202020204" pitchFamily="34" charset="0"/>
              </a:rPr>
              <a:t> “have already interred assignor estoppel,” and that ”contemporary patent policy – specifically the need to weed out bad patents – supports overthrowing assignor estoppel.” (Slip Op 10-13)</a:t>
            </a:r>
          </a:p>
          <a:p>
            <a:pPr>
              <a:lnSpc>
                <a:spcPct val="120000"/>
              </a:lnSpc>
            </a:pPr>
            <a:r>
              <a:rPr lang="en-US" sz="6400" dirty="0">
                <a:latin typeface="Arial" panose="020B0604020202020204" pitchFamily="34" charset="0"/>
                <a:ea typeface="Century Schoolbook" panose="02040604050505020304" pitchFamily="18" charset="0"/>
                <a:cs typeface="Arial" panose="020B0604020202020204" pitchFamily="34" charset="0"/>
              </a:rPr>
              <a:t>Reaffirmed </a:t>
            </a:r>
            <a:r>
              <a:rPr lang="en-US" sz="6400" i="1" dirty="0">
                <a:latin typeface="Arial" panose="020B0604020202020204" pitchFamily="34" charset="0"/>
                <a:ea typeface="Century Schoolbook" panose="02040604050505020304" pitchFamily="18" charset="0"/>
                <a:cs typeface="Arial" panose="020B0604020202020204" pitchFamily="34" charset="0"/>
              </a:rPr>
              <a:t>Westinghouse, </a:t>
            </a:r>
            <a:r>
              <a:rPr lang="en-US" sz="6400" dirty="0">
                <a:latin typeface="Arial" panose="020B0604020202020204" pitchFamily="34" charset="0"/>
                <a:ea typeface="Century Schoolbook" panose="02040604050505020304" pitchFamily="18" charset="0"/>
                <a:cs typeface="Arial" panose="020B0604020202020204" pitchFamily="34" charset="0"/>
              </a:rPr>
              <a:t>but said that:</a:t>
            </a:r>
          </a:p>
          <a:p>
            <a:pPr lvl="1">
              <a:lnSpc>
                <a:spcPct val="120000"/>
              </a:lnSpc>
            </a:pPr>
            <a:r>
              <a:rPr lang="en-US" sz="6400" spc="5" dirty="0">
                <a:latin typeface="Arial" panose="020B0604020202020204" pitchFamily="34" charset="0"/>
                <a:ea typeface="Calibri" panose="020F0502020204030204" pitchFamily="34" charset="0"/>
                <a:cs typeface="Arial" panose="020B0604020202020204" pitchFamily="34" charset="0"/>
              </a:rPr>
              <a:t>[W] </a:t>
            </a:r>
            <a:r>
              <a:rPr lang="en-US" sz="6400" spc="-29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clarify that [assignor estoppel] reaches only so far as the equitable principle </a:t>
            </a:r>
            <a:r>
              <a:rPr lang="en-US" sz="6400" spc="-29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long understood to lie at its core.</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The doctrine applies</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when,</a:t>
            </a:r>
            <a:r>
              <a:rPr lang="en-US" sz="6400" spc="-2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but</a:t>
            </a:r>
            <a:r>
              <a:rPr lang="en-US" sz="6400" spc="-2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only</a:t>
            </a:r>
            <a:r>
              <a:rPr lang="en-US" sz="6400" spc="-4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when,</a:t>
            </a:r>
            <a:r>
              <a:rPr lang="en-US" sz="6400" spc="-2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the</a:t>
            </a:r>
            <a:r>
              <a:rPr lang="en-US" sz="6400" spc="-1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assignor’s</a:t>
            </a:r>
            <a:r>
              <a:rPr lang="en-US" sz="6400" spc="-1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claim</a:t>
            </a:r>
            <a:r>
              <a:rPr lang="en-US" sz="6400" spc="-2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of</a:t>
            </a:r>
            <a:r>
              <a:rPr lang="en-US" sz="6400" spc="-1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invalidity</a:t>
            </a:r>
            <a:r>
              <a:rPr lang="en-US" sz="6400" spc="-3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contradicts explicit or implicit representations he made in assigning</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the</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patent. Slip op 1 </a:t>
            </a:r>
          </a:p>
          <a:p>
            <a:pPr lvl="1">
              <a:lnSpc>
                <a:spcPct val="120000"/>
              </a:lnSpc>
            </a:pPr>
            <a:r>
              <a:rPr lang="en-US" sz="6400" dirty="0">
                <a:latin typeface="Arial" panose="020B0604020202020204" pitchFamily="34" charset="0"/>
                <a:ea typeface="Century Schoolbook" panose="02040604050505020304" pitchFamily="18" charset="0"/>
                <a:cs typeface="Arial" panose="020B0604020202020204" pitchFamily="34" charset="0"/>
              </a:rPr>
              <a:t>The equitable </a:t>
            </a:r>
            <a:r>
              <a:rPr lang="en-US" sz="6400" dirty="0">
                <a:effectLst/>
                <a:latin typeface="Arial" panose="020B0604020202020204" pitchFamily="34" charset="0"/>
                <a:ea typeface="Century Schoolbook" panose="02040604050505020304" pitchFamily="18" charset="0"/>
                <a:cs typeface="Arial" panose="020B0604020202020204" pitchFamily="34" charset="0"/>
              </a:rPr>
              <a:t>basis of </a:t>
            </a:r>
            <a:r>
              <a:rPr lang="en-US" sz="6400" dirty="0">
                <a:latin typeface="Arial" panose="020B0604020202020204" pitchFamily="34" charset="0"/>
                <a:ea typeface="Century Schoolbook" panose="02040604050505020304" pitchFamily="18" charset="0"/>
                <a:cs typeface="Arial" panose="020B0604020202020204" pitchFamily="34" charset="0"/>
              </a:rPr>
              <a:t>assignor estoppel defines its scope. Slip Op 5</a:t>
            </a:r>
          </a:p>
          <a:p>
            <a:pPr lvl="1">
              <a:lnSpc>
                <a:spcPct val="120000"/>
              </a:lnSpc>
            </a:pPr>
            <a:r>
              <a:rPr lang="en-US" sz="6400" dirty="0">
                <a:latin typeface="Arial" panose="020B0604020202020204" pitchFamily="34" charset="0"/>
                <a:ea typeface="Calibri" panose="020F0502020204030204" pitchFamily="34" charset="0"/>
                <a:cs typeface="Arial" panose="020B0604020202020204" pitchFamily="34" charset="0"/>
              </a:rPr>
              <a:t>An </a:t>
            </a:r>
            <a:r>
              <a:rPr lang="en-US" sz="6400" dirty="0">
                <a:effectLst/>
                <a:latin typeface="Arial" panose="020B0604020202020204" pitchFamily="34" charset="0"/>
                <a:ea typeface="Calibri" panose="020F0502020204030204" pitchFamily="34" charset="0"/>
                <a:cs typeface="Arial" panose="020B0604020202020204" pitchFamily="34" charset="0"/>
              </a:rPr>
              <a:t>inventor presenting an application to the PTO thus states his good-faith belief that his</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claims are patentable—that they will result in a valid patent. When the </a:t>
            </a:r>
            <a:r>
              <a:rPr lang="en-US" sz="6400" spc="-23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inventor</a:t>
            </a:r>
            <a:r>
              <a:rPr lang="en-US" sz="6400" spc="-6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then</a:t>
            </a:r>
            <a:r>
              <a:rPr lang="en-US" sz="6400" spc="-5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assigns</a:t>
            </a:r>
            <a:r>
              <a:rPr lang="en-US" sz="6400" spc="-5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those</a:t>
            </a:r>
            <a:r>
              <a:rPr lang="en-US" sz="6400" spc="-5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claims</a:t>
            </a:r>
            <a:r>
              <a:rPr lang="en-US" sz="6400" spc="-5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to</a:t>
            </a:r>
            <a:r>
              <a:rPr lang="en-US" sz="6400" spc="-5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another,</a:t>
            </a:r>
            <a:r>
              <a:rPr lang="en-US" sz="6400" spc="-5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he</a:t>
            </a:r>
            <a:r>
              <a:rPr lang="en-US" sz="6400" spc="-5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effectively</a:t>
            </a:r>
            <a:r>
              <a:rPr lang="en-US" sz="6400" spc="-6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incorporates</a:t>
            </a:r>
            <a:r>
              <a:rPr lang="en-US" sz="6400" spc="-24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that</a:t>
            </a:r>
            <a:r>
              <a:rPr lang="en-US" sz="6400" spc="-1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assurance. Slip op 13</a:t>
            </a:r>
            <a:endParaRPr lang="en-US" sz="6400" dirty="0">
              <a:latin typeface="Arial" panose="020B0604020202020204" pitchFamily="34" charset="0"/>
              <a:ea typeface="Century Schoolbook" panose="02040604050505020304" pitchFamily="18" charset="0"/>
              <a:cs typeface="Arial" panose="020B0604020202020204" pitchFamily="34" charset="0"/>
            </a:endParaRPr>
          </a:p>
          <a:p>
            <a:pPr lvl="1">
              <a:lnSpc>
                <a:spcPct val="120000"/>
              </a:lnSpc>
            </a:pPr>
            <a:r>
              <a:rPr lang="en-US" sz="6400" dirty="0">
                <a:effectLst/>
                <a:latin typeface="Arial" panose="020B0604020202020204" pitchFamily="34" charset="0"/>
                <a:ea typeface="Calibri" panose="020F0502020204030204" pitchFamily="34" charset="0"/>
                <a:cs typeface="Arial" panose="020B0604020202020204" pitchFamily="34" charset="0"/>
              </a:rPr>
              <a:t>When </a:t>
            </a:r>
            <a:r>
              <a:rPr lang="en-US" sz="6400" spc="-29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an</a:t>
            </a:r>
            <a:r>
              <a:rPr lang="en-US" sz="6400" spc="-3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assignor</a:t>
            </a:r>
            <a:r>
              <a:rPr lang="en-US" sz="6400" spc="-4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warrants</a:t>
            </a:r>
            <a:r>
              <a:rPr lang="en-US" sz="6400" spc="-3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that</a:t>
            </a:r>
            <a:r>
              <a:rPr lang="en-US" sz="6400" spc="-3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a:t>
            </a:r>
            <a:r>
              <a:rPr lang="en-US" sz="6400" spc="-3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patent</a:t>
            </a:r>
            <a:r>
              <a:rPr lang="en-US" sz="6400" spc="-3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is</a:t>
            </a:r>
            <a:r>
              <a:rPr lang="en-US" sz="6400" spc="-2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valid, … the</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original</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warranty</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need</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not</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be</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express;</a:t>
            </a:r>
            <a:r>
              <a:rPr lang="en-US" sz="6400" spc="5" dirty="0">
                <a:effectLst/>
                <a:latin typeface="Arial" panose="020B0604020202020204" pitchFamily="34" charset="0"/>
                <a:ea typeface="Calibri" panose="020F0502020204030204" pitchFamily="34" charset="0"/>
                <a:cs typeface="Arial" panose="020B0604020202020204" pitchFamily="34" charset="0"/>
              </a:rPr>
              <a:t> … t</a:t>
            </a:r>
            <a:r>
              <a:rPr lang="en-US" sz="6400" dirty="0">
                <a:effectLst/>
                <a:latin typeface="Arial" panose="020B0604020202020204" pitchFamily="34" charset="0"/>
                <a:ea typeface="Calibri" panose="020F0502020204030204" pitchFamily="34" charset="0"/>
                <a:cs typeface="Arial" panose="020B0604020202020204" pitchFamily="34" charset="0"/>
              </a:rPr>
              <a:t>he assignment of specific patent claims carries</a:t>
            </a:r>
            <a:r>
              <a:rPr lang="en-US" sz="6400" spc="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with</a:t>
            </a:r>
            <a:r>
              <a:rPr lang="en-US" sz="6400" spc="2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it</a:t>
            </a:r>
            <a:r>
              <a:rPr lang="en-US" sz="6400" spc="3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an</a:t>
            </a:r>
            <a:r>
              <a:rPr lang="en-US" sz="6400" spc="20"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implied</a:t>
            </a:r>
            <a:r>
              <a:rPr lang="en-US" sz="6400" spc="35" dirty="0">
                <a:effectLst/>
                <a:latin typeface="Arial" panose="020B0604020202020204" pitchFamily="34" charset="0"/>
                <a:ea typeface="Calibri" panose="020F0502020204030204" pitchFamily="34" charset="0"/>
                <a:cs typeface="Arial" panose="020B0604020202020204" pitchFamily="34" charset="0"/>
              </a:rPr>
              <a:t> </a:t>
            </a:r>
            <a:r>
              <a:rPr lang="en-US" sz="6400" dirty="0">
                <a:effectLst/>
                <a:latin typeface="Arial" panose="020B0604020202020204" pitchFamily="34" charset="0"/>
                <a:ea typeface="Calibri" panose="020F0502020204030204" pitchFamily="34" charset="0"/>
                <a:cs typeface="Arial" panose="020B0604020202020204" pitchFamily="34" charset="0"/>
              </a:rPr>
              <a:t>assurance. Slip op 14-15</a:t>
            </a:r>
            <a:endParaRPr lang="en-US" sz="6400" dirty="0">
              <a:latin typeface="Arial" panose="020B0604020202020204" pitchFamily="34" charset="0"/>
              <a:ea typeface="Century Schoolbook" panose="02040604050505020304" pitchFamily="18" charset="0"/>
              <a:cs typeface="Arial" panose="020B0604020202020204" pitchFamily="34" charset="0"/>
            </a:endParaRPr>
          </a:p>
          <a:p>
            <a:pPr lvl="1">
              <a:lnSpc>
                <a:spcPct val="120000"/>
              </a:lnSpc>
            </a:pPr>
            <a:r>
              <a:rPr lang="en-US" sz="6400" dirty="0">
                <a:latin typeface="Arial" panose="020B0604020202020204" pitchFamily="34" charset="0"/>
                <a:ea typeface="Century Schoolbook" panose="02040604050505020304" pitchFamily="18" charset="0"/>
                <a:cs typeface="Arial" panose="020B0604020202020204" pitchFamily="34" charset="0"/>
              </a:rPr>
              <a:t>“But when the </a:t>
            </a:r>
            <a:r>
              <a:rPr lang="en-US" sz="6400" b="0" i="0" u="none" strike="noStrike" baseline="0" dirty="0">
                <a:solidFill>
                  <a:srgbClr val="000000"/>
                </a:solidFill>
                <a:latin typeface="Arial" panose="020B0604020202020204" pitchFamily="34" charset="0"/>
                <a:cs typeface="Arial" panose="020B0604020202020204" pitchFamily="34" charset="0"/>
              </a:rPr>
              <a:t>assignor has made neither explicit nor implicit representations in conflict with an invalidity defense, then there is no unfairness in its assertion. And so there is no ground for applying assignor estoppel.” </a:t>
            </a:r>
            <a:r>
              <a:rPr lang="en-US" sz="6400" dirty="0">
                <a:solidFill>
                  <a:srgbClr val="000000"/>
                </a:solidFill>
                <a:latin typeface="Arial" panose="020B0604020202020204" pitchFamily="34" charset="0"/>
                <a:cs typeface="Arial" panose="020B0604020202020204" pitchFamily="34" charset="0"/>
              </a:rPr>
              <a:t>Slip Op 15</a:t>
            </a:r>
            <a:endParaRPr lang="en-US" sz="6400" dirty="0">
              <a:effectLst/>
              <a:latin typeface="Arial" panose="020B0604020202020204" pitchFamily="34" charset="0"/>
              <a:ea typeface="Century Schoolbook" panose="02040604050505020304" pitchFamily="18" charset="0"/>
              <a:cs typeface="Arial" panose="020B0604020202020204" pitchFamily="34" charset="0"/>
            </a:endParaRPr>
          </a:p>
          <a:p>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98020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82AB-80F6-40E1-AF50-783D26A3606D}"/>
              </a:ext>
            </a:extLst>
          </p:cNvPr>
          <p:cNvSpPr>
            <a:spLocks noGrp="1"/>
          </p:cNvSpPr>
          <p:nvPr>
            <p:ph type="title"/>
          </p:nvPr>
        </p:nvSpPr>
        <p:spPr/>
        <p:txBody>
          <a:bodyPr>
            <a:normAutofit/>
          </a:bodyPr>
          <a:lstStyle/>
          <a:p>
            <a:pPr algn="ctr"/>
            <a:r>
              <a:rPr lang="en-US" sz="3600" dirty="0">
                <a:latin typeface="Arial" panose="020B0604020202020204" pitchFamily="34" charset="0"/>
                <a:cs typeface="Arial" panose="020B0604020202020204" pitchFamily="34" charset="0"/>
              </a:rPr>
              <a:t>The Supreme Court Decision (continued) </a:t>
            </a:r>
          </a:p>
        </p:txBody>
      </p:sp>
      <p:sp>
        <p:nvSpPr>
          <p:cNvPr id="3" name="Content Placeholder 2">
            <a:extLst>
              <a:ext uri="{FF2B5EF4-FFF2-40B4-BE49-F238E27FC236}">
                <a16:creationId xmlns:a16="http://schemas.microsoft.com/office/drawing/2014/main" id="{A34C508C-489B-4688-B476-615572432316}"/>
              </a:ext>
            </a:extLst>
          </p:cNvPr>
          <p:cNvSpPr>
            <a:spLocks noGrp="1"/>
          </p:cNvSpPr>
          <p:nvPr>
            <p:ph idx="1"/>
          </p:nvPr>
        </p:nvSpPr>
        <p:spPr>
          <a:xfrm>
            <a:off x="1652336" y="1690688"/>
            <a:ext cx="8887327" cy="4966786"/>
          </a:xfrm>
        </p:spPr>
        <p:txBody>
          <a:bodyPr>
            <a:noAutofit/>
          </a:bodyPr>
          <a:lstStyle/>
          <a:p>
            <a:pPr>
              <a:lnSpc>
                <a:spcPct val="120000"/>
              </a:lnSpc>
            </a:pPr>
            <a:r>
              <a:rPr lang="en-US" sz="1600" dirty="0">
                <a:latin typeface="Arial" panose="020B0604020202020204" pitchFamily="34" charset="0"/>
                <a:ea typeface="Century Schoolbook" panose="02040604050505020304" pitchFamily="18" charset="0"/>
                <a:cs typeface="Arial" panose="020B0604020202020204" pitchFamily="34" charset="0"/>
              </a:rPr>
              <a:t>The case was remanded to the Federal Circuit only “</a:t>
            </a:r>
            <a:r>
              <a:rPr lang="en-US" sz="1600" dirty="0">
                <a:effectLst/>
                <a:latin typeface="Arial" panose="020B0604020202020204" pitchFamily="34" charset="0"/>
                <a:ea typeface="Century Schoolbook" panose="02040604050505020304" pitchFamily="18" charset="0"/>
                <a:cs typeface="Arial" panose="020B0604020202020204" pitchFamily="34" charset="0"/>
              </a:rPr>
              <a:t>to now address what it thought irrelevant: whether Hologic’s new</a:t>
            </a:r>
            <a:r>
              <a:rPr lang="en-US" sz="16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claim</a:t>
            </a:r>
            <a:r>
              <a:rPr lang="en-US" sz="1600" spc="-65"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is</a:t>
            </a:r>
            <a:r>
              <a:rPr lang="en-US" sz="1600" spc="-55"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materially</a:t>
            </a:r>
            <a:r>
              <a:rPr lang="en-US" sz="1600" spc="-60"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broader</a:t>
            </a:r>
            <a:r>
              <a:rPr lang="en-US" sz="1600" spc="-60"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than</a:t>
            </a:r>
            <a:r>
              <a:rPr lang="en-US" sz="1600" spc="-65"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the</a:t>
            </a:r>
            <a:r>
              <a:rPr lang="en-US" sz="1600" spc="-55"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ones</a:t>
            </a:r>
            <a:r>
              <a:rPr lang="en-US" sz="1600" spc="-55" dirty="0">
                <a:effectLst/>
                <a:latin typeface="Arial" panose="020B0604020202020204" pitchFamily="34" charset="0"/>
                <a:ea typeface="Century Schoolbook" panose="02040604050505020304" pitchFamily="18" charset="0"/>
                <a:cs typeface="Arial" panose="020B0604020202020204" pitchFamily="34" charset="0"/>
              </a:rPr>
              <a:t> </a:t>
            </a:r>
            <a:r>
              <a:rPr lang="en-US" sz="1600" dirty="0">
                <a:effectLst/>
                <a:latin typeface="Arial" panose="020B0604020202020204" pitchFamily="34" charset="0"/>
                <a:ea typeface="Century Schoolbook" panose="02040604050505020304" pitchFamily="18" charset="0"/>
                <a:cs typeface="Arial" panose="020B0604020202020204" pitchFamily="34" charset="0"/>
              </a:rPr>
              <a:t>Truckai assigned.”</a:t>
            </a:r>
          </a:p>
          <a:p>
            <a:pPr lvl="1">
              <a:lnSpc>
                <a:spcPct val="120000"/>
              </a:lnSpc>
            </a:pPr>
            <a:r>
              <a:rPr lang="en-US" sz="1500" dirty="0">
                <a:effectLst/>
                <a:latin typeface="Arial" panose="020B0604020202020204" pitchFamily="34" charset="0"/>
                <a:ea typeface="Century Schoolbook" panose="02040604050505020304" pitchFamily="18" charset="0"/>
                <a:cs typeface="Arial" panose="020B0604020202020204" pitchFamily="34" charset="0"/>
              </a:rPr>
              <a:t>“If Hologic’s new claim is materially broader…, then Truckai could not </a:t>
            </a:r>
            <a:r>
              <a:rPr lang="en-US" sz="1500" dirty="0">
                <a:latin typeface="Arial" panose="020B0604020202020204" pitchFamily="34" charset="0"/>
                <a:ea typeface="Century Schoolbook" panose="02040604050505020304" pitchFamily="18" charset="0"/>
                <a:cs typeface="Arial" panose="020B0604020202020204" pitchFamily="34" charset="0"/>
              </a:rPr>
              <a:t>have warranted its validity in making the assignment. And without such a prior inconsistent representation, there is no basis for estoppel.” </a:t>
            </a:r>
          </a:p>
          <a:p>
            <a:pPr>
              <a:lnSpc>
                <a:spcPct val="120000"/>
              </a:lnSpc>
            </a:pPr>
            <a:r>
              <a:rPr lang="en-US" sz="1600" dirty="0">
                <a:effectLst/>
                <a:latin typeface="Arial" panose="020B0604020202020204" pitchFamily="34" charset="0"/>
                <a:ea typeface="Century Schoolbook" panose="02040604050505020304" pitchFamily="18" charset="0"/>
                <a:cs typeface="Arial" panose="020B0604020202020204" pitchFamily="34" charset="0"/>
              </a:rPr>
              <a:t>As in </a:t>
            </a:r>
            <a:r>
              <a:rPr lang="en-US" sz="1600" i="1" dirty="0">
                <a:effectLst/>
                <a:latin typeface="Arial" panose="020B0604020202020204" pitchFamily="34" charset="0"/>
                <a:ea typeface="Century Schoolbook" panose="02040604050505020304" pitchFamily="18" charset="0"/>
                <a:cs typeface="Arial" panose="020B0604020202020204" pitchFamily="34" charset="0"/>
              </a:rPr>
              <a:t>W</a:t>
            </a:r>
            <a:r>
              <a:rPr lang="en-US" sz="1600" i="1" dirty="0">
                <a:latin typeface="Arial" panose="020B0604020202020204" pitchFamily="34" charset="0"/>
                <a:ea typeface="Century Schoolbook" panose="02040604050505020304" pitchFamily="18" charset="0"/>
                <a:cs typeface="Arial" panose="020B0604020202020204" pitchFamily="34" charset="0"/>
              </a:rPr>
              <a:t>estinghouse, </a:t>
            </a:r>
            <a:r>
              <a:rPr lang="en-US" sz="1600" dirty="0">
                <a:latin typeface="Arial" panose="020B0604020202020204" pitchFamily="34" charset="0"/>
                <a:ea typeface="Century Schoolbook" panose="02040604050505020304" pitchFamily="18" charset="0"/>
                <a:cs typeface="Arial" panose="020B0604020202020204" pitchFamily="34" charset="0"/>
              </a:rPr>
              <a:t>the Court did not consider two questions:</a:t>
            </a:r>
          </a:p>
          <a:p>
            <a:pPr lvl="1">
              <a:lnSpc>
                <a:spcPct val="120000"/>
              </a:lnSpc>
            </a:pPr>
            <a:r>
              <a:rPr lang="en-US" sz="1500" dirty="0">
                <a:effectLst/>
                <a:latin typeface="Arial" panose="020B0604020202020204" pitchFamily="34" charset="0"/>
                <a:ea typeface="Century Schoolbook" panose="02040604050505020304" pitchFamily="18" charset="0"/>
                <a:cs typeface="Arial" panose="020B0604020202020204" pitchFamily="34" charset="0"/>
              </a:rPr>
              <a:t>When </a:t>
            </a:r>
            <a:r>
              <a:rPr lang="en-US" sz="1500" dirty="0">
                <a:latin typeface="Arial" panose="020B0604020202020204" pitchFamily="34" charset="0"/>
                <a:ea typeface="Century Schoolbook" panose="02040604050505020304" pitchFamily="18" charset="0"/>
                <a:cs typeface="Arial" panose="020B0604020202020204" pitchFamily="34" charset="0"/>
              </a:rPr>
              <a:t>i</a:t>
            </a:r>
            <a:r>
              <a:rPr lang="en-US" sz="1500" dirty="0">
                <a:effectLst/>
                <a:latin typeface="Arial" panose="020B0604020202020204" pitchFamily="34" charset="0"/>
                <a:ea typeface="Century Schoolbook" panose="02040604050505020304" pitchFamily="18" charset="0"/>
                <a:cs typeface="Arial" panose="020B0604020202020204" pitchFamily="34" charset="0"/>
              </a:rPr>
              <a:t>s an assignor so closely affiliated</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with another party that the latter would also be estopped?</a:t>
            </a:r>
            <a:endParaRPr lang="en-US" sz="1500" spc="5" dirty="0">
              <a:effectLst/>
              <a:latin typeface="Arial" panose="020B0604020202020204" pitchFamily="34" charset="0"/>
              <a:ea typeface="Century Schoolbook" panose="02040604050505020304" pitchFamily="18" charset="0"/>
              <a:cs typeface="Arial" panose="020B0604020202020204" pitchFamily="34" charset="0"/>
            </a:endParaRPr>
          </a:p>
          <a:p>
            <a:pPr lvl="1">
              <a:lnSpc>
                <a:spcPct val="120000"/>
              </a:lnSpc>
            </a:pPr>
            <a:r>
              <a:rPr lang="en-US" sz="1500" dirty="0">
                <a:effectLst/>
                <a:latin typeface="Arial" panose="020B0604020202020204" pitchFamily="34" charset="0"/>
                <a:ea typeface="Century Schoolbook" panose="02040604050505020304" pitchFamily="18" charset="0"/>
                <a:cs typeface="Arial" panose="020B0604020202020204" pitchFamily="34" charset="0"/>
              </a:rPr>
              <a:t>What if</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an assignor had received only a nominal amount of money</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for transferring the patent?</a:t>
            </a:r>
          </a:p>
          <a:p>
            <a:pPr>
              <a:lnSpc>
                <a:spcPct val="120000"/>
              </a:lnSpc>
            </a:pPr>
            <a:r>
              <a:rPr lang="en-US" sz="1600" dirty="0">
                <a:latin typeface="Arial" panose="020B0604020202020204" pitchFamily="34" charset="0"/>
                <a:ea typeface="Century Schoolbook" panose="02040604050505020304" pitchFamily="18" charset="0"/>
                <a:cs typeface="Arial" panose="020B0604020202020204" pitchFamily="34" charset="0"/>
              </a:rPr>
              <a:t>This was a 5-3-1 decision</a:t>
            </a:r>
          </a:p>
          <a:p>
            <a:pPr lvl="1">
              <a:lnSpc>
                <a:spcPct val="120000"/>
              </a:lnSpc>
            </a:pPr>
            <a:r>
              <a:rPr lang="en-US" sz="1500" dirty="0">
                <a:latin typeface="Arial" panose="020B0604020202020204" pitchFamily="34" charset="0"/>
                <a:ea typeface="Century Schoolbook" panose="02040604050505020304" pitchFamily="18" charset="0"/>
                <a:cs typeface="Arial" panose="020B0604020202020204" pitchFamily="34" charset="0"/>
              </a:rPr>
              <a:t>Justice Alito dissented on the ground that the Court could not properly</a:t>
            </a:r>
            <a:r>
              <a:rPr lang="en-US" sz="1500" spc="-5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decide</a:t>
            </a:r>
            <a:r>
              <a:rPr lang="en-US" sz="1500" spc="-60" dirty="0">
                <a:effectLst/>
                <a:latin typeface="Arial" panose="020B0604020202020204" pitchFamily="34" charset="0"/>
                <a:ea typeface="Century Schoolbook" panose="02040604050505020304" pitchFamily="18" charset="0"/>
                <a:cs typeface="Arial" panose="020B0604020202020204" pitchFamily="34" charset="0"/>
              </a:rPr>
              <a:t> the case w</a:t>
            </a:r>
            <a:r>
              <a:rPr lang="en-US" sz="1500" dirty="0">
                <a:effectLst/>
                <a:latin typeface="Arial" panose="020B0604020202020204" pitchFamily="34" charset="0"/>
                <a:ea typeface="Century Schoolbook" panose="02040604050505020304" pitchFamily="18" charset="0"/>
                <a:cs typeface="Arial" panose="020B0604020202020204" pitchFamily="34" charset="0"/>
              </a:rPr>
              <a:t>ithout out</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deciding</a:t>
            </a:r>
            <a:r>
              <a:rPr lang="en-US" sz="1500" spc="-7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whether</a:t>
            </a:r>
            <a:r>
              <a:rPr lang="en-US" sz="1500" spc="-50" dirty="0">
                <a:effectLst/>
                <a:latin typeface="Arial" panose="020B0604020202020204" pitchFamily="34" charset="0"/>
                <a:ea typeface="Century Schoolbook" panose="02040604050505020304" pitchFamily="18" charset="0"/>
                <a:cs typeface="Arial" panose="020B0604020202020204" pitchFamily="34" charset="0"/>
              </a:rPr>
              <a:t> </a:t>
            </a:r>
            <a:r>
              <a:rPr lang="en-US" sz="1500" i="1" spc="-50" dirty="0">
                <a:latin typeface="Arial" panose="020B0604020202020204" pitchFamily="34" charset="0"/>
                <a:ea typeface="Century Schoolbook" panose="02040604050505020304" pitchFamily="18" charset="0"/>
                <a:cs typeface="Arial" panose="020B0604020202020204" pitchFamily="34" charset="0"/>
              </a:rPr>
              <a:t>Westinghouse </a:t>
            </a:r>
            <a:r>
              <a:rPr lang="en-US" sz="1500" dirty="0">
                <a:effectLst/>
                <a:latin typeface="Arial" panose="020B0604020202020204" pitchFamily="34" charset="0"/>
                <a:ea typeface="Century Schoolbook" panose="02040604050505020304" pitchFamily="18" charset="0"/>
                <a:cs typeface="Arial" panose="020B0604020202020204" pitchFamily="34" charset="0"/>
              </a:rPr>
              <a:t>should</a:t>
            </a:r>
            <a:r>
              <a:rPr lang="en-US" sz="1500" spc="-7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be</a:t>
            </a:r>
            <a:r>
              <a:rPr lang="en-US" sz="1500" spc="-5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overruled.</a:t>
            </a:r>
          </a:p>
          <a:p>
            <a:pPr lvl="1">
              <a:lnSpc>
                <a:spcPct val="120000"/>
              </a:lnSpc>
            </a:pPr>
            <a:r>
              <a:rPr lang="en-US" sz="1500" dirty="0">
                <a:effectLst/>
                <a:latin typeface="Arial" panose="020B0604020202020204" pitchFamily="34" charset="0"/>
                <a:ea typeface="Century Schoolbook" panose="02040604050505020304" pitchFamily="18" charset="0"/>
                <a:cs typeface="Arial" panose="020B0604020202020204" pitchFamily="34" charset="0"/>
              </a:rPr>
              <a:t>Justices Barrett, Thomas and Gorsuch </a:t>
            </a:r>
            <a:r>
              <a:rPr lang="en-US" sz="1500" dirty="0">
                <a:latin typeface="Arial" panose="020B0604020202020204" pitchFamily="34" charset="0"/>
                <a:ea typeface="Century Schoolbook" panose="02040604050505020304" pitchFamily="18" charset="0"/>
                <a:cs typeface="Arial" panose="020B0604020202020204" pitchFamily="34" charset="0"/>
              </a:rPr>
              <a:t>also dissented:  “[</a:t>
            </a:r>
            <a:r>
              <a:rPr lang="en-US" sz="1500" dirty="0">
                <a:effectLst/>
                <a:latin typeface="Arial" panose="020B0604020202020204" pitchFamily="34" charset="0"/>
                <a:ea typeface="Century Schoolbook" panose="02040604050505020304" pitchFamily="18" charset="0"/>
                <a:cs typeface="Arial" panose="020B0604020202020204" pitchFamily="34" charset="0"/>
              </a:rPr>
              <a:t>The</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Patent</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Act</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of</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1952] </a:t>
            </a:r>
            <a:r>
              <a:rPr lang="en-US" sz="1500" spc="-29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states that invalidity ‘shall’ be a defense ‘in any action in</a:t>
            </a:r>
            <a:r>
              <a:rPr lang="en-US" sz="1500" spc="-295" dirty="0">
                <a:effectLst/>
                <a:latin typeface="Arial" panose="020B0604020202020204" pitchFamily="34" charset="0"/>
                <a:ea typeface="Century Schoolbook" panose="02040604050505020304" pitchFamily="18" charset="0"/>
                <a:cs typeface="Arial" panose="020B0604020202020204" pitchFamily="34" charset="0"/>
              </a:rPr>
              <a:t> </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volving</a:t>
            </a:r>
            <a:r>
              <a:rPr lang="en-US" sz="1500" spc="-75" dirty="0">
                <a:effectLst/>
                <a:latin typeface="Arial" panose="020B0604020202020204" pitchFamily="34" charset="0"/>
                <a:ea typeface="Century Schoolbook" panose="02040604050505020304" pitchFamily="18" charset="0"/>
                <a:cs typeface="Arial" panose="020B0604020202020204" pitchFamily="34" charset="0"/>
              </a:rPr>
              <a:t> </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the</a:t>
            </a:r>
            <a:r>
              <a:rPr lang="en-US" sz="1500" spc="-80" dirty="0">
                <a:effectLst/>
                <a:latin typeface="Arial" panose="020B0604020202020204" pitchFamily="34" charset="0"/>
                <a:ea typeface="Century Schoolbook" panose="02040604050505020304" pitchFamily="18" charset="0"/>
                <a:cs typeface="Arial" panose="020B0604020202020204" pitchFamily="34" charset="0"/>
              </a:rPr>
              <a:t> </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validity</a:t>
            </a:r>
            <a:r>
              <a:rPr lang="en-US" sz="1500" spc="-7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or</a:t>
            </a:r>
            <a:r>
              <a:rPr lang="en-US" sz="1500" spc="-8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infringement</a:t>
            </a:r>
            <a:r>
              <a:rPr lang="en-US" sz="1500" spc="-8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of</a:t>
            </a:r>
            <a:r>
              <a:rPr lang="en-US" sz="1500" spc="-7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a</a:t>
            </a:r>
            <a:r>
              <a:rPr lang="en-US" sz="1500" spc="-8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patent.’ The</a:t>
            </a:r>
            <a:r>
              <a:rPr lang="en-US" sz="1500" spc="-6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text</a:t>
            </a:r>
            <a:r>
              <a:rPr lang="en-US" sz="1500" spc="-4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includes</a:t>
            </a:r>
            <a:r>
              <a:rPr lang="en-US" sz="1500" spc="-4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no</a:t>
            </a:r>
            <a:r>
              <a:rPr lang="en-US" sz="1500" spc="-5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exception</a:t>
            </a:r>
            <a:r>
              <a:rPr lang="en-US" sz="1500" spc="-5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for</a:t>
            </a:r>
            <a:r>
              <a:rPr lang="en-US" sz="1500" spc="-4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actions</a:t>
            </a:r>
            <a:r>
              <a:rPr lang="en-US" sz="1500" spc="-4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in</a:t>
            </a:r>
            <a:r>
              <a:rPr lang="en-US" sz="1500" spc="-50"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which</a:t>
            </a:r>
            <a:r>
              <a:rPr lang="en-US" sz="1500" spc="-29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the inventor</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is</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the</a:t>
            </a:r>
            <a:r>
              <a:rPr lang="en-US" sz="1500" spc="-5" dirty="0">
                <a:effectLst/>
                <a:latin typeface="Arial" panose="020B0604020202020204" pitchFamily="34" charset="0"/>
                <a:ea typeface="Century Schoolbook" panose="02040604050505020304" pitchFamily="18" charset="0"/>
                <a:cs typeface="Arial" panose="020B0604020202020204" pitchFamily="34" charset="0"/>
              </a:rPr>
              <a:t> </a:t>
            </a:r>
            <a:r>
              <a:rPr lang="en-US" sz="1500" dirty="0">
                <a:effectLst/>
                <a:latin typeface="Arial" panose="020B0604020202020204" pitchFamily="34" charset="0"/>
                <a:ea typeface="Century Schoolbook" panose="02040604050505020304" pitchFamily="18" charset="0"/>
                <a:cs typeface="Arial" panose="020B0604020202020204" pitchFamily="34" charset="0"/>
              </a:rPr>
              <a:t>defendant.”</a:t>
            </a:r>
            <a:endParaRPr lang="en-US"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0806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082AB-80F6-40E1-AF50-783D26A3606D}"/>
              </a:ext>
            </a:extLst>
          </p:cNvPr>
          <p:cNvSpPr>
            <a:spLocks noGrp="1"/>
          </p:cNvSpPr>
          <p:nvPr>
            <p:ph type="title"/>
          </p:nvPr>
        </p:nvSpPr>
        <p:spPr/>
        <p:txBody>
          <a:bodyPr>
            <a:normAutofit/>
          </a:bodyPr>
          <a:lstStyle/>
          <a:p>
            <a:pPr algn="ctr"/>
            <a:r>
              <a:rPr lang="en-US" sz="3600" dirty="0">
                <a:latin typeface="Arial" panose="020B0604020202020204" pitchFamily="34" charset="0"/>
                <a:cs typeface="Arial" panose="020B0604020202020204" pitchFamily="34" charset="0"/>
              </a:rPr>
              <a:t>Some Questions </a:t>
            </a:r>
            <a:r>
              <a:rPr lang="en-US" sz="3600">
                <a:latin typeface="Arial" panose="020B0604020202020204" pitchFamily="34" charset="0"/>
                <a:cs typeface="Arial" panose="020B0604020202020204" pitchFamily="34" charset="0"/>
              </a:rPr>
              <a:t>For Possible Discussion </a:t>
            </a:r>
            <a:endParaRPr lang="en-US" sz="36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34C508C-489B-4688-B476-615572432316}"/>
              </a:ext>
            </a:extLst>
          </p:cNvPr>
          <p:cNvSpPr>
            <a:spLocks noGrp="1"/>
          </p:cNvSpPr>
          <p:nvPr>
            <p:ph idx="1"/>
          </p:nvPr>
        </p:nvSpPr>
        <p:spPr>
          <a:xfrm>
            <a:off x="2711116" y="1925053"/>
            <a:ext cx="7234989" cy="4459706"/>
          </a:xfrm>
        </p:spPr>
        <p:txBody>
          <a:bodyPr>
            <a:normAutofit fontScale="85000" lnSpcReduction="20000"/>
          </a:bodyPr>
          <a:lstStyle/>
          <a:p>
            <a:pPr marL="342900" marR="888365" indent="-342900" algn="just">
              <a:lnSpc>
                <a:spcPct val="150000"/>
              </a:lnSpc>
              <a:spcBef>
                <a:spcPts val="5"/>
              </a:spcBef>
              <a:spcAft>
                <a:spcPts val="0"/>
              </a:spcAft>
              <a:buFont typeface="+mj-lt"/>
              <a:buAutoNum type="arabicPeriod"/>
            </a:pPr>
            <a:r>
              <a:rPr lang="en-US" sz="1800" dirty="0">
                <a:effectLst/>
                <a:latin typeface="Arial" panose="020B0604020202020204" pitchFamily="34" charset="0"/>
                <a:ea typeface="Century Schoolbook" panose="02040604050505020304" pitchFamily="18" charset="0"/>
                <a:cs typeface="Arial" panose="020B0604020202020204" pitchFamily="34" charset="0"/>
              </a:rPr>
              <a:t>What </a:t>
            </a:r>
            <a:r>
              <a:rPr lang="en-US" sz="1800" dirty="0">
                <a:latin typeface="Arial" panose="020B0604020202020204" pitchFamily="34" charset="0"/>
                <a:ea typeface="Century Schoolbook" panose="02040604050505020304" pitchFamily="18" charset="0"/>
                <a:cs typeface="Arial" panose="020B0604020202020204" pitchFamily="34" charset="0"/>
              </a:rPr>
              <a:t>equitable considerations </a:t>
            </a:r>
            <a:r>
              <a:rPr lang="en-US" sz="1800" dirty="0">
                <a:effectLst/>
                <a:latin typeface="Arial" panose="020B0604020202020204" pitchFamily="34" charset="0"/>
                <a:ea typeface="Century Schoolbook" panose="02040604050505020304" pitchFamily="18" charset="0"/>
                <a:cs typeface="Arial" panose="020B0604020202020204" pitchFamily="34" charset="0"/>
              </a:rPr>
              <a:t>will trial courts, and the Federal Circuit on appeal, consider? </a:t>
            </a:r>
          </a:p>
          <a:p>
            <a:pPr marL="342900" marR="888365" indent="-342900" algn="just">
              <a:lnSpc>
                <a:spcPct val="150000"/>
              </a:lnSpc>
              <a:spcBef>
                <a:spcPts val="5"/>
              </a:spcBef>
              <a:spcAft>
                <a:spcPts val="0"/>
              </a:spcAft>
              <a:buFont typeface="+mj-lt"/>
              <a:buAutoNum type="arabicPeriod"/>
            </a:pPr>
            <a:r>
              <a:rPr lang="en-US" sz="1800" dirty="0">
                <a:latin typeface="Arial" panose="020B0604020202020204" pitchFamily="34" charset="0"/>
                <a:ea typeface="Century Schoolbook" panose="02040604050505020304" pitchFamily="18" charset="0"/>
                <a:cs typeface="Arial" panose="020B0604020202020204" pitchFamily="34" charset="0"/>
              </a:rPr>
              <a:t>Wh</a:t>
            </a:r>
            <a:r>
              <a:rPr lang="en-US" sz="1800" dirty="0">
                <a:effectLst/>
                <a:latin typeface="Arial" panose="020B0604020202020204" pitchFamily="34" charset="0"/>
                <a:ea typeface="Century Schoolbook" panose="02040604050505020304" pitchFamily="18" charset="0"/>
                <a:cs typeface="Arial" panose="020B0604020202020204" pitchFamily="34" charset="0"/>
              </a:rPr>
              <a:t>en is a claim “materially broader?</a:t>
            </a:r>
          </a:p>
          <a:p>
            <a:pPr marL="342900" marR="888365" indent="-342900" algn="just">
              <a:lnSpc>
                <a:spcPct val="150000"/>
              </a:lnSpc>
              <a:spcBef>
                <a:spcPts val="5"/>
              </a:spcBef>
              <a:spcAft>
                <a:spcPts val="0"/>
              </a:spcAft>
              <a:buFont typeface="+mj-lt"/>
              <a:buAutoNum type="arabicPeriod"/>
            </a:pPr>
            <a:r>
              <a:rPr lang="en-US" sz="1800" spc="-40" dirty="0">
                <a:effectLst/>
                <a:latin typeface="Arial" panose="020B0604020202020204" pitchFamily="34" charset="0"/>
                <a:ea typeface="Century Schoolbook" panose="02040604050505020304" pitchFamily="18" charset="0"/>
                <a:cs typeface="Arial" panose="020B0604020202020204" pitchFamily="34" charset="0"/>
              </a:rPr>
              <a:t>W</a:t>
            </a:r>
            <a:r>
              <a:rPr lang="en-US" sz="1800" dirty="0">
                <a:effectLst/>
                <a:latin typeface="Arial" panose="020B0604020202020204" pitchFamily="34" charset="0"/>
                <a:ea typeface="Century Schoolbook" panose="02040604050505020304" pitchFamily="18" charset="0"/>
                <a:cs typeface="Arial" panose="020B0604020202020204" pitchFamily="34" charset="0"/>
              </a:rPr>
              <a:t>hen does an assignor’s</a:t>
            </a:r>
            <a:r>
              <a:rPr lang="en-US" sz="1800" spc="-10" dirty="0">
                <a:effectLst/>
                <a:latin typeface="Arial" panose="020B0604020202020204" pitchFamily="34" charset="0"/>
                <a:ea typeface="Century Schoolbook" panose="02040604050505020304" pitchFamily="18" charset="0"/>
                <a:cs typeface="Arial" panose="020B0604020202020204" pitchFamily="34" charset="0"/>
              </a:rPr>
              <a:t> </a:t>
            </a:r>
            <a:r>
              <a:rPr lang="en-US" sz="1800" dirty="0">
                <a:effectLst/>
                <a:latin typeface="Arial" panose="020B0604020202020204" pitchFamily="34" charset="0"/>
                <a:ea typeface="Century Schoolbook" panose="02040604050505020304" pitchFamily="18" charset="0"/>
                <a:cs typeface="Arial" panose="020B0604020202020204" pitchFamily="34" charset="0"/>
              </a:rPr>
              <a:t>claim</a:t>
            </a:r>
            <a:r>
              <a:rPr lang="en-US" sz="1800" spc="-20" dirty="0">
                <a:effectLst/>
                <a:latin typeface="Arial" panose="020B0604020202020204" pitchFamily="34" charset="0"/>
                <a:ea typeface="Century Schoolbook" panose="02040604050505020304" pitchFamily="18" charset="0"/>
                <a:cs typeface="Arial" panose="020B0604020202020204" pitchFamily="34" charset="0"/>
              </a:rPr>
              <a:t> </a:t>
            </a:r>
            <a:r>
              <a:rPr lang="en-US" sz="1800" dirty="0">
                <a:effectLst/>
                <a:latin typeface="Arial" panose="020B0604020202020204" pitchFamily="34" charset="0"/>
                <a:ea typeface="Century Schoolbook" panose="02040604050505020304" pitchFamily="18" charset="0"/>
                <a:cs typeface="Arial" panose="020B0604020202020204" pitchFamily="34" charset="0"/>
              </a:rPr>
              <a:t>of</a:t>
            </a:r>
            <a:r>
              <a:rPr lang="en-US" sz="1800" spc="-10" dirty="0">
                <a:effectLst/>
                <a:latin typeface="Arial" panose="020B0604020202020204" pitchFamily="34" charset="0"/>
                <a:ea typeface="Century Schoolbook" panose="02040604050505020304" pitchFamily="18" charset="0"/>
                <a:cs typeface="Arial" panose="020B0604020202020204" pitchFamily="34" charset="0"/>
              </a:rPr>
              <a:t> </a:t>
            </a:r>
            <a:r>
              <a:rPr lang="en-US" sz="1800" dirty="0">
                <a:effectLst/>
                <a:latin typeface="Arial" panose="020B0604020202020204" pitchFamily="34" charset="0"/>
                <a:ea typeface="Century Schoolbook" panose="02040604050505020304" pitchFamily="18" charset="0"/>
                <a:cs typeface="Arial" panose="020B0604020202020204" pitchFamily="34" charset="0"/>
              </a:rPr>
              <a:t>invalidity</a:t>
            </a:r>
            <a:r>
              <a:rPr lang="en-US" sz="1800" spc="-30" dirty="0">
                <a:effectLst/>
                <a:latin typeface="Arial" panose="020B0604020202020204" pitchFamily="34" charset="0"/>
                <a:ea typeface="Century Schoolbook" panose="02040604050505020304" pitchFamily="18" charset="0"/>
                <a:cs typeface="Arial" panose="020B0604020202020204" pitchFamily="34" charset="0"/>
              </a:rPr>
              <a:t> </a:t>
            </a:r>
            <a:r>
              <a:rPr lang="en-US" sz="1800" dirty="0">
                <a:effectLst/>
                <a:latin typeface="Arial" panose="020B0604020202020204" pitchFamily="34" charset="0"/>
                <a:ea typeface="Century Schoolbook" panose="02040604050505020304" pitchFamily="18" charset="0"/>
                <a:cs typeface="Arial" panose="020B0604020202020204" pitchFamily="34" charset="0"/>
              </a:rPr>
              <a:t>contradict explicit or implicit representations the assignor made at the time the patent or application was assigned? </a:t>
            </a:r>
            <a:r>
              <a:rPr lang="en-US" sz="1800" spc="-5" dirty="0">
                <a:effectLst/>
                <a:latin typeface="Arial" panose="020B0604020202020204" pitchFamily="34" charset="0"/>
                <a:ea typeface="Century Schoolbook" panose="02040604050505020304" pitchFamily="18" charset="0"/>
                <a:cs typeface="Arial" panose="020B0604020202020204" pitchFamily="34" charset="0"/>
              </a:rPr>
              <a:t> </a:t>
            </a:r>
          </a:p>
          <a:p>
            <a:pPr marL="342900" marR="888365" indent="-342900" algn="just">
              <a:lnSpc>
                <a:spcPct val="150000"/>
              </a:lnSpc>
              <a:spcBef>
                <a:spcPts val="5"/>
              </a:spcBef>
              <a:spcAft>
                <a:spcPts val="0"/>
              </a:spcAft>
              <a:buFont typeface="+mj-lt"/>
              <a:buAutoNum type="arabicPeriod"/>
            </a:pPr>
            <a:r>
              <a:rPr lang="en-US" sz="1800" spc="-5" dirty="0">
                <a:latin typeface="Arial" panose="020B0604020202020204" pitchFamily="34" charset="0"/>
                <a:ea typeface="Century Schoolbook" panose="02040604050505020304" pitchFamily="18" charset="0"/>
                <a:cs typeface="Arial" panose="020B0604020202020204" pitchFamily="34" charset="0"/>
              </a:rPr>
              <a:t>Does it make any difference </a:t>
            </a:r>
            <a:r>
              <a:rPr lang="en-US" sz="1800" dirty="0">
                <a:latin typeface="Arial" panose="020B0604020202020204" pitchFamily="34" charset="0"/>
                <a:ea typeface="Century Schoolbook" panose="02040604050505020304" pitchFamily="18" charset="0"/>
                <a:cs typeface="Arial" panose="020B0604020202020204" pitchFamily="34" charset="0"/>
              </a:rPr>
              <a:t>if an assignor received only a nominal amount of money for assigning the patent or application?  If she profited when the assignee later was sold?  If he later designed an “infringing” product for another company? </a:t>
            </a:r>
          </a:p>
          <a:p>
            <a:pPr marL="342900" marR="888365" indent="-342900" algn="just">
              <a:lnSpc>
                <a:spcPct val="150000"/>
              </a:lnSpc>
              <a:spcBef>
                <a:spcPts val="5"/>
              </a:spcBef>
              <a:spcAft>
                <a:spcPts val="0"/>
              </a:spcAft>
              <a:buFont typeface="+mj-lt"/>
              <a:buAutoNum type="arabicPeriod"/>
            </a:pPr>
            <a:r>
              <a:rPr lang="en-US" sz="1800" dirty="0">
                <a:effectLst/>
                <a:latin typeface="Arial" panose="020B0604020202020204" pitchFamily="34" charset="0"/>
                <a:ea typeface="Century Schoolbook" panose="02040604050505020304" pitchFamily="18" charset="0"/>
                <a:cs typeface="Arial" panose="020B0604020202020204" pitchFamily="34" charset="0"/>
              </a:rPr>
              <a:t>When is an assignor so closely affiliated with another party that the latter </a:t>
            </a:r>
            <a:r>
              <a:rPr lang="en-US" sz="1800" dirty="0">
                <a:latin typeface="Arial" panose="020B0604020202020204" pitchFamily="34" charset="0"/>
                <a:ea typeface="Century Schoolbook" panose="02040604050505020304" pitchFamily="18" charset="0"/>
                <a:cs typeface="Arial" panose="020B0604020202020204" pitchFamily="34" charset="0"/>
              </a:rPr>
              <a:t>shoul</a:t>
            </a:r>
            <a:r>
              <a:rPr lang="en-US" sz="1800" dirty="0">
                <a:effectLst/>
                <a:latin typeface="Arial" panose="020B0604020202020204" pitchFamily="34" charset="0"/>
                <a:ea typeface="Century Schoolbook" panose="02040604050505020304" pitchFamily="18" charset="0"/>
                <a:cs typeface="Arial" panose="020B0604020202020204" pitchFamily="34" charset="0"/>
              </a:rPr>
              <a:t>d also be estopped?</a:t>
            </a:r>
            <a:endParaRPr lang="en-US" sz="1800" dirty="0">
              <a:latin typeface="Arial" panose="020B0604020202020204" pitchFamily="34" charset="0"/>
              <a:ea typeface="Century Schoolbook" panose="02040604050505020304" pitchFamily="18" charset="0"/>
              <a:cs typeface="Arial" panose="020B0604020202020204" pitchFamily="34" charset="0"/>
            </a:endParaRPr>
          </a:p>
          <a:p>
            <a:pPr marL="342900" marR="888365" indent="-342900" algn="just">
              <a:lnSpc>
                <a:spcPct val="150000"/>
              </a:lnSpc>
              <a:spcBef>
                <a:spcPts val="5"/>
              </a:spcBef>
              <a:spcAft>
                <a:spcPts val="0"/>
              </a:spcAft>
              <a:buFont typeface="+mj-lt"/>
              <a:buAutoNum type="arabicPeriod"/>
            </a:pPr>
            <a:r>
              <a:rPr lang="en-US" sz="1800" dirty="0">
                <a:effectLst/>
                <a:latin typeface="Arial" panose="020B0604020202020204" pitchFamily="34" charset="0"/>
                <a:ea typeface="Century Schoolbook" panose="02040604050505020304" pitchFamily="18" charset="0"/>
                <a:cs typeface="Arial" panose="020B0604020202020204" pitchFamily="34" charset="0"/>
              </a:rPr>
              <a:t>What can e</a:t>
            </a:r>
            <a:r>
              <a:rPr lang="en-US" sz="1800" dirty="0">
                <a:latin typeface="Arial" panose="020B0604020202020204" pitchFamily="34" charset="0"/>
                <a:ea typeface="Century Schoolbook" panose="02040604050505020304" pitchFamily="18" charset="0"/>
                <a:cs typeface="Arial" panose="020B0604020202020204" pitchFamily="34" charset="0"/>
              </a:rPr>
              <a:t>mployers do to create, and inventors do to avoid, estoppel?</a:t>
            </a:r>
            <a:endParaRPr lang="en-US" sz="1800" dirty="0">
              <a:effectLst/>
              <a:latin typeface="Arial" panose="020B0604020202020204" pitchFamily="34" charset="0"/>
              <a:ea typeface="Century Schoolbook" panose="02040604050505020304" pitchFamily="18" charset="0"/>
              <a:cs typeface="Arial" panose="020B0604020202020204" pitchFamily="34" charset="0"/>
            </a:endParaRPr>
          </a:p>
          <a:p>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432712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929</TotalTime>
  <Words>1078</Words>
  <Application>Microsoft Office PowerPoint</Application>
  <PresentationFormat>Widescreen</PresentationFormat>
  <Paragraphs>48</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Century Schoolbook</vt:lpstr>
      <vt:lpstr>Open Sans</vt:lpstr>
      <vt:lpstr>Office Theme</vt:lpstr>
      <vt:lpstr>         Whither Assignor Estoppel The Implications of Minerva v. Hologic</vt:lpstr>
      <vt:lpstr>Background – Assignor Estoppel  </vt:lpstr>
      <vt:lpstr>Background – The Patent-In-Suit </vt:lpstr>
      <vt:lpstr>The Supreme Court Decision </vt:lpstr>
      <vt:lpstr>The Supreme Court Decision (continued) </vt:lpstr>
      <vt:lpstr>Some Questions For Possible Discussion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Whither Assignor Estoppel The Implications of Minerva v. Hologic</dc:title>
  <dc:creator>James Lampert</dc:creator>
  <cp:lastModifiedBy>James Lampert</cp:lastModifiedBy>
  <cp:revision>2</cp:revision>
  <cp:lastPrinted>2021-09-07T21:43:31Z</cp:lastPrinted>
  <dcterms:created xsi:type="dcterms:W3CDTF">2021-08-19T20:14:18Z</dcterms:created>
  <dcterms:modified xsi:type="dcterms:W3CDTF">2021-09-09T15:28:03Z</dcterms:modified>
</cp:coreProperties>
</file>