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6" r:id="rId6"/>
    <p:sldId id="259" r:id="rId7"/>
    <p:sldId id="258" r:id="rId8"/>
    <p:sldId id="260" r:id="rId9"/>
    <p:sldId id="261" r:id="rId10"/>
    <p:sldId id="262" r:id="rId11"/>
    <p:sldId id="263" r:id="rId12"/>
    <p:sldId id="281" r:id="rId13"/>
    <p:sldId id="286" r:id="rId14"/>
    <p:sldId id="288" r:id="rId15"/>
    <p:sldId id="278" r:id="rId16"/>
    <p:sldId id="265" r:id="rId17"/>
    <p:sldId id="266" r:id="rId18"/>
    <p:sldId id="267" r:id="rId19"/>
    <p:sldId id="292" r:id="rId20"/>
    <p:sldId id="295" r:id="rId21"/>
    <p:sldId id="296" r:id="rId22"/>
    <p:sldId id="285" r:id="rId23"/>
    <p:sldId id="271"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0" y="3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her Jacobo" userId="63b3af90-59a6-4080-8802-b875e81a6bc7" providerId="ADAL" clId="{AE20D42B-1CC1-4783-A8E7-80E74E4B5E77}"/>
    <pc:docChg chg="delSld modSld">
      <pc:chgData name="Esther Jacobo" userId="63b3af90-59a6-4080-8802-b875e81a6bc7" providerId="ADAL" clId="{AE20D42B-1CC1-4783-A8E7-80E74E4B5E77}" dt="2023-07-18T12:31:21.098" v="2" actId="2696"/>
      <pc:docMkLst>
        <pc:docMk/>
      </pc:docMkLst>
      <pc:sldChg chg="del">
        <pc:chgData name="Esther Jacobo" userId="63b3af90-59a6-4080-8802-b875e81a6bc7" providerId="ADAL" clId="{AE20D42B-1CC1-4783-A8E7-80E74E4B5E77}" dt="2023-07-18T12:31:21.098" v="2" actId="2696"/>
        <pc:sldMkLst>
          <pc:docMk/>
          <pc:sldMk cId="161622764" sldId="273"/>
        </pc:sldMkLst>
      </pc:sldChg>
      <pc:sldChg chg="modSp del mod">
        <pc:chgData name="Esther Jacobo" userId="63b3af90-59a6-4080-8802-b875e81a6bc7" providerId="ADAL" clId="{AE20D42B-1CC1-4783-A8E7-80E74E4B5E77}" dt="2023-07-18T12:30:54.690" v="1" actId="2696"/>
        <pc:sldMkLst>
          <pc:docMk/>
          <pc:sldMk cId="2729671271" sldId="291"/>
        </pc:sldMkLst>
        <pc:spChg chg="mod">
          <ac:chgData name="Esther Jacobo" userId="63b3af90-59a6-4080-8802-b875e81a6bc7" providerId="ADAL" clId="{AE20D42B-1CC1-4783-A8E7-80E74E4B5E77}" dt="2023-07-18T12:30:29.814" v="0" actId="20577"/>
          <ac:spMkLst>
            <pc:docMk/>
            <pc:sldMk cId="2729671271" sldId="291"/>
            <ac:spMk id="2" creationId="{CBD0E3BB-329B-B35A-048E-CF41E51ED3E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01788-9EFA-BC24-B38C-86468E0DC1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A5F6CD-CCB9-E8CA-C7D7-846C73D90B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6F38DA-6855-D394-1A6A-FF56E062D9CC}"/>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12CA513D-2720-2199-ECFE-0CD7BEB4F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75145-A8CB-A017-DA83-D6A143DE35A4}"/>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2979828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D9876-4440-90FF-DD23-E45A298FFF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FE8EEB-108E-E572-F8AF-2C3D5F1C5B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0BF242-4BAD-5009-FEC3-B82E91D071EE}"/>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C46E4C5F-E74A-613B-F45A-EE39BE965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60E8A-12D2-60F9-C285-06656598B76B}"/>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1605982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58B1-5F92-C436-5595-1E4D0B8BA7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A4967D-925D-79BA-6305-36B1FF13E6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3CE0C1-C995-8E6D-FBCD-081AEB25B8CC}"/>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562516FE-C8DE-EBF6-C75D-025F33627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62A1C6-5743-1682-F1E4-C6C1EEFB8B44}"/>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24914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94A7C-880D-72C5-9265-785B6ADC89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06EDBD-368D-F7B9-E39E-84577062B8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89669F-BE8F-2C63-8CA4-F1C9969873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BBA840-CF46-80EE-5B49-D0DB96C24EB4}"/>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6" name="Footer Placeholder 5">
            <a:extLst>
              <a:ext uri="{FF2B5EF4-FFF2-40B4-BE49-F238E27FC236}">
                <a16:creationId xmlns:a16="http://schemas.microsoft.com/office/drawing/2014/main" id="{A90E9462-C49F-8BEF-AD26-9CF50219F6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D906A2-20C6-F729-E3F8-5EBACA849A51}"/>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3282935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C3C4F-3F16-BB5C-F39D-545AA07248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785F7F-5D66-1CEA-0BD3-DFF17D8718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9FBBE9-0290-CC87-988A-73AAE214DB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8F4370-CA86-CEDA-B882-BCD829EFD7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D552CB-3BCF-5ACA-B99C-3C45B9F2B3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2B1A47-8051-3606-41E2-84FB8C1082C7}"/>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8" name="Footer Placeholder 7">
            <a:extLst>
              <a:ext uri="{FF2B5EF4-FFF2-40B4-BE49-F238E27FC236}">
                <a16:creationId xmlns:a16="http://schemas.microsoft.com/office/drawing/2014/main" id="{7AF382DA-B003-20D6-AEEE-2C2B27235F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2973EB-AB89-2FC7-2B5C-CE309B5A5BB3}"/>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2318769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67CD6-D9DA-11A0-C42E-FF827EEB65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0C562B-ABC7-720B-C6EF-AA79AE00C800}"/>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4" name="Footer Placeholder 3">
            <a:extLst>
              <a:ext uri="{FF2B5EF4-FFF2-40B4-BE49-F238E27FC236}">
                <a16:creationId xmlns:a16="http://schemas.microsoft.com/office/drawing/2014/main" id="{2620809F-C75A-B777-8D88-B93283C25C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EFF09E-D5B2-F927-2737-75A1D61F060B}"/>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129970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FDF6E4-980D-F198-0ECF-71843D81BFC6}"/>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3" name="Footer Placeholder 2">
            <a:extLst>
              <a:ext uri="{FF2B5EF4-FFF2-40B4-BE49-F238E27FC236}">
                <a16:creationId xmlns:a16="http://schemas.microsoft.com/office/drawing/2014/main" id="{308B5786-9713-A700-4C35-B67F34A1E7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198882-2FF5-D5E8-10E8-528A5DD8458F}"/>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548726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99D0B-C31F-9BD2-CB1C-C8BF6FA274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A7205E-EC9B-27CC-A00D-1A106E11CB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6FA3EA-33BA-9F18-7353-48D6E36DD1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B3DC77-047F-FE0B-F0D2-AE0EAF47ACAB}"/>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6" name="Footer Placeholder 5">
            <a:extLst>
              <a:ext uri="{FF2B5EF4-FFF2-40B4-BE49-F238E27FC236}">
                <a16:creationId xmlns:a16="http://schemas.microsoft.com/office/drawing/2014/main" id="{000481B1-281F-D77A-613E-727F90EB09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8F18C-B5CD-6091-3200-747862E98D8E}"/>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3930834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76F1-A237-D7D0-78A6-546DE2E3B9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EC699A-7CAF-8803-D2AA-1DA12645B6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9DBB03-1572-74B0-3B79-8027B535B0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157C2E-E5CF-0825-6BCF-24D4513E5D19}"/>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6" name="Footer Placeholder 5">
            <a:extLst>
              <a:ext uri="{FF2B5EF4-FFF2-40B4-BE49-F238E27FC236}">
                <a16:creationId xmlns:a16="http://schemas.microsoft.com/office/drawing/2014/main" id="{0CE93BBC-4786-2A23-D655-43921DEFAB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9BA24B-F400-090B-D776-A869BE73BB5C}"/>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153095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C241-47CB-20A4-7686-2A0833E2DA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749C62-94F5-0764-CB24-1BCEBEDE27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CDCD19-8173-6F7E-9391-77C6C3EF4B2F}"/>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D62AF48F-9C92-B337-9A14-C36C441D62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092979-4699-BC1B-1B70-0455624BEF46}"/>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2305778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9F4089-9BFA-B095-FA88-AF93F5258C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6892BC-809D-6128-7D0D-DC386AA7AF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0B8C5E-6ABF-AF0E-59DE-6E29AF344FD8}"/>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29658B45-334D-25F2-25CE-62BA9F706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8AB85A-CAB8-0C98-4002-9AA167562183}"/>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1612218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7/18/2023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08010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7/18/2023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56202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85501" cy="6857996"/>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535940" y="1698498"/>
            <a:ext cx="4879340" cy="3745229"/>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sz="half" idx="3"/>
          </p:nvPr>
        </p:nvSpPr>
        <p:spPr>
          <a:xfrm>
            <a:off x="6251575" y="1698498"/>
            <a:ext cx="4933315" cy="3710304"/>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7/18/2023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42712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68084" y="380999"/>
            <a:ext cx="11462288" cy="6347846"/>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7/18/2023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82567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7/18/2023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03142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01788-9EFA-BC24-B38C-86468E0DC1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A5F6CD-CCB9-E8CA-C7D7-846C73D90B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6F38DA-6855-D394-1A6A-FF56E062D9CC}"/>
              </a:ext>
            </a:extLst>
          </p:cNvPr>
          <p:cNvSpPr>
            <a:spLocks noGrp="1"/>
          </p:cNvSpPr>
          <p:nvPr>
            <p:ph type="dt" sz="half" idx="10"/>
          </p:nvPr>
        </p:nvSpPr>
        <p:spPr/>
        <p:txBody>
          <a:body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12CA513D-2720-2199-ECFE-0CD7BEB4F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75145-A8CB-A017-DA83-D6A143DE35A4}"/>
              </a:ext>
            </a:extLst>
          </p:cNvPr>
          <p:cNvSpPr>
            <a:spLocks noGrp="1"/>
          </p:cNvSpPr>
          <p:nvPr>
            <p:ph type="sldNum" sz="quarter" idx="12"/>
          </p:nvPr>
        </p:nvSpPr>
        <p:spPr/>
        <p:txBody>
          <a:bodyPr/>
          <a:lstStyle/>
          <a:p>
            <a:fld id="{6C5EA2A4-E6D5-4840-9B67-8939BA14CDF9}" type="slidenum">
              <a:rPr lang="en-US" smtClean="0"/>
              <a:t>‹#›</a:t>
            </a:fld>
            <a:endParaRPr lang="en-US"/>
          </a:p>
        </p:txBody>
      </p:sp>
    </p:spTree>
    <p:extLst>
      <p:ext uri="{BB962C8B-B14F-4D97-AF65-F5344CB8AC3E}">
        <p14:creationId xmlns:p14="http://schemas.microsoft.com/office/powerpoint/2010/main" val="2554187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6787DA-B27B-557D-A2C4-19CF564F71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CCEADB-8E1D-DE56-5AB1-E356FF46AD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7D82A-0C0A-BA28-DB93-40012E52C9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B48BF-4721-4B58-B2D3-BB090B9A9A05}" type="datetimeFigureOut">
              <a:rPr lang="en-US" smtClean="0"/>
              <a:t>7/18/2023</a:t>
            </a:fld>
            <a:endParaRPr lang="en-US"/>
          </a:p>
        </p:txBody>
      </p:sp>
      <p:sp>
        <p:nvSpPr>
          <p:cNvPr id="5" name="Footer Placeholder 4">
            <a:extLst>
              <a:ext uri="{FF2B5EF4-FFF2-40B4-BE49-F238E27FC236}">
                <a16:creationId xmlns:a16="http://schemas.microsoft.com/office/drawing/2014/main" id="{A39F83EB-557F-0D18-6A4A-0C547A8F9E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280F33-14CD-0267-7D26-06488E34D5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EA2A4-E6D5-4840-9B67-8939BA14CDF9}" type="slidenum">
              <a:rPr lang="en-US" smtClean="0"/>
              <a:t>‹#›</a:t>
            </a:fld>
            <a:endParaRPr lang="en-US"/>
          </a:p>
        </p:txBody>
      </p:sp>
    </p:spTree>
    <p:extLst>
      <p:ext uri="{BB962C8B-B14F-4D97-AF65-F5344CB8AC3E}">
        <p14:creationId xmlns:p14="http://schemas.microsoft.com/office/powerpoint/2010/main" val="555828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93089" y="609676"/>
            <a:ext cx="10205821" cy="697230"/>
          </a:xfrm>
          <a:prstGeom prst="rect">
            <a:avLst/>
          </a:prstGeom>
        </p:spPr>
        <p:txBody>
          <a:bodyPr wrap="square" lIns="0" tIns="0" rIns="0" bIns="0">
            <a:spAutoFit/>
          </a:bodyPr>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2620517" y="1906651"/>
            <a:ext cx="9237345" cy="414147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7/18/2023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54809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6B48DBB8-F0CA-6430-DFEE-D8431B4797BA}"/>
              </a:ext>
            </a:extLst>
          </p:cNvPr>
          <p:cNvSpPr/>
          <p:nvPr/>
        </p:nvSpPr>
        <p:spPr>
          <a:xfrm>
            <a:off x="364856" y="255077"/>
            <a:ext cx="11462288" cy="6347846"/>
          </a:xfrm>
          <a:prstGeom prst="rect">
            <a:avLst/>
          </a:prstGeom>
          <a:blipFill>
            <a:blip r:embed="rId2" cstate="print"/>
            <a:stretch>
              <a:fillRect/>
            </a:stretch>
          </a:blipFill>
        </p:spPr>
        <p:txBody>
          <a:bodyPr wrap="square" lIns="0" tIns="0" rIns="0" bIns="0" rtlCol="0"/>
          <a:lstStyle/>
          <a:p>
            <a:endParaRPr/>
          </a:p>
        </p:txBody>
      </p:sp>
      <p:sp>
        <p:nvSpPr>
          <p:cNvPr id="21" name="Rectangle 20">
            <a:extLst>
              <a:ext uri="{FF2B5EF4-FFF2-40B4-BE49-F238E27FC236}">
                <a16:creationId xmlns:a16="http://schemas.microsoft.com/office/drawing/2014/main" id="{51D98CAC-3EFF-4342-BD5A-6C0E8CAB4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4006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86CA3C-3408-3441-5F94-155DDCDB1EC4}"/>
              </a:ext>
            </a:extLst>
          </p:cNvPr>
          <p:cNvSpPr>
            <a:spLocks noGrp="1"/>
          </p:cNvSpPr>
          <p:nvPr>
            <p:ph type="ctrTitle"/>
          </p:nvPr>
        </p:nvSpPr>
        <p:spPr>
          <a:xfrm>
            <a:off x="838200" y="690598"/>
            <a:ext cx="10472971" cy="2883761"/>
          </a:xfrm>
        </p:spPr>
        <p:txBody>
          <a:bodyPr>
            <a:normAutofit fontScale="90000"/>
          </a:bodyPr>
          <a:lstStyle/>
          <a:p>
            <a:r>
              <a:rPr lang="en-US" sz="8000">
                <a:solidFill>
                  <a:srgbClr val="FFFFFF"/>
                </a:solidFill>
              </a:rPr>
              <a:t>FCC EQUITY, INCLUSION AND DISPROPORTIONALITY CAFE</a:t>
            </a:r>
            <a:endParaRPr lang="en-US" sz="8000">
              <a:solidFill>
                <a:srgbClr val="FFFFFF"/>
              </a:solidFill>
              <a:cs typeface="Calibri Light"/>
            </a:endParaRPr>
          </a:p>
        </p:txBody>
      </p:sp>
      <p:sp>
        <p:nvSpPr>
          <p:cNvPr id="3" name="Subtitle 2">
            <a:extLst>
              <a:ext uri="{FF2B5EF4-FFF2-40B4-BE49-F238E27FC236}">
                <a16:creationId xmlns:a16="http://schemas.microsoft.com/office/drawing/2014/main" id="{68AB6D12-F4EE-12D2-CBD5-05D21FD19C1E}"/>
              </a:ext>
            </a:extLst>
          </p:cNvPr>
          <p:cNvSpPr>
            <a:spLocks noGrp="1"/>
          </p:cNvSpPr>
          <p:nvPr>
            <p:ph type="subTitle" idx="1"/>
          </p:nvPr>
        </p:nvSpPr>
        <p:spPr>
          <a:xfrm>
            <a:off x="1801441" y="4143373"/>
            <a:ext cx="10515600" cy="1390650"/>
          </a:xfrm>
        </p:spPr>
        <p:txBody>
          <a:bodyPr vert="horz" lIns="91440" tIns="45720" rIns="91440" bIns="45720" rtlCol="0" anchor="t">
            <a:normAutofit/>
          </a:bodyPr>
          <a:lstStyle/>
          <a:p>
            <a:pPr marL="12700">
              <a:spcBef>
                <a:spcPts val="420"/>
              </a:spcBef>
            </a:pPr>
            <a:r>
              <a:rPr lang="en-US" sz="2200">
                <a:latin typeface="Calibri"/>
                <a:cs typeface="Calibri"/>
              </a:rPr>
              <a:t>Michael </a:t>
            </a:r>
            <a:r>
              <a:rPr lang="en-US" sz="2200" spc="-10">
                <a:latin typeface="Calibri"/>
                <a:cs typeface="Calibri"/>
              </a:rPr>
              <a:t>Bryant, Chief Operating Officer-Embrace Families</a:t>
            </a:r>
            <a:endParaRPr lang="en-US" sz="2200">
              <a:latin typeface="Calibri"/>
              <a:cs typeface="Calibri"/>
            </a:endParaRPr>
          </a:p>
          <a:p>
            <a:pPr marL="12700" marR="434340">
              <a:spcBef>
                <a:spcPts val="15"/>
              </a:spcBef>
            </a:pPr>
            <a:r>
              <a:rPr lang="en-US" sz="2200" spc="-5">
                <a:latin typeface="Calibri"/>
                <a:cs typeface="Calibri"/>
              </a:rPr>
              <a:t>Esther </a:t>
            </a:r>
            <a:r>
              <a:rPr lang="en-US" sz="2200" spc="-15">
                <a:latin typeface="Calibri"/>
                <a:cs typeface="Calibri"/>
              </a:rPr>
              <a:t>Jacobo, </a:t>
            </a:r>
            <a:r>
              <a:rPr lang="en-US" sz="2200" spc="-10">
                <a:latin typeface="Calibri"/>
                <a:cs typeface="Calibri"/>
              </a:rPr>
              <a:t>Director- </a:t>
            </a:r>
            <a:r>
              <a:rPr lang="en-US" sz="2200" spc="-5">
                <a:latin typeface="Calibri"/>
                <a:cs typeface="Calibri"/>
              </a:rPr>
              <a:t>Citrus </a:t>
            </a:r>
            <a:r>
              <a:rPr lang="en-US" sz="2200" spc="-10">
                <a:latin typeface="Calibri"/>
                <a:cs typeface="Calibri"/>
              </a:rPr>
              <a:t>Family Care Network</a:t>
            </a:r>
          </a:p>
          <a:p>
            <a:pPr marL="12700" marR="434340">
              <a:spcBef>
                <a:spcPts val="15"/>
              </a:spcBef>
            </a:pPr>
            <a:r>
              <a:rPr lang="en-US" sz="2200" spc="-10">
                <a:latin typeface="Calibri"/>
                <a:cs typeface="Calibri"/>
              </a:rPr>
              <a:t>Michelle Samuels, Director of Training-Citrus Family Care Network</a:t>
            </a:r>
          </a:p>
          <a:p>
            <a:pPr marL="12700" marR="434340">
              <a:spcBef>
                <a:spcPts val="15"/>
              </a:spcBef>
            </a:pPr>
            <a:r>
              <a:rPr lang="en-US" sz="2200" spc="-10">
                <a:latin typeface="Calibri"/>
                <a:cs typeface="Calibri"/>
              </a:rPr>
              <a:t>  </a:t>
            </a:r>
            <a:r>
              <a:rPr lang="en-US" sz="2200" spc="-5">
                <a:latin typeface="Calibri"/>
                <a:cs typeface="Calibri"/>
              </a:rPr>
              <a:t>Florida Coalition </a:t>
            </a:r>
            <a:r>
              <a:rPr lang="en-US" sz="2200" spc="-20">
                <a:latin typeface="Calibri"/>
                <a:cs typeface="Calibri"/>
              </a:rPr>
              <a:t>for </a:t>
            </a:r>
            <a:r>
              <a:rPr lang="en-US" sz="2200" spc="-10">
                <a:latin typeface="Calibri"/>
                <a:cs typeface="Calibri"/>
              </a:rPr>
              <a:t>Children </a:t>
            </a:r>
            <a:r>
              <a:rPr lang="en-US" sz="2200" spc="-5">
                <a:latin typeface="Calibri"/>
                <a:cs typeface="Calibri"/>
              </a:rPr>
              <a:t>2023 Annual Conference</a:t>
            </a:r>
            <a:endParaRPr lang="en-US" sz="2200">
              <a:latin typeface="Calibri"/>
              <a:cs typeface="Calibri"/>
            </a:endParaRPr>
          </a:p>
          <a:p>
            <a:endParaRPr lang="en-US" sz="2200"/>
          </a:p>
        </p:txBody>
      </p:sp>
      <p:grpSp>
        <p:nvGrpSpPr>
          <p:cNvPr id="13" name="object 5">
            <a:extLst>
              <a:ext uri="{FF2B5EF4-FFF2-40B4-BE49-F238E27FC236}">
                <a16:creationId xmlns:a16="http://schemas.microsoft.com/office/drawing/2014/main" id="{FB3824D1-9C14-EFA5-FED6-C1034001BCD2}"/>
              </a:ext>
            </a:extLst>
          </p:cNvPr>
          <p:cNvGrpSpPr/>
          <p:nvPr/>
        </p:nvGrpSpPr>
        <p:grpSpPr>
          <a:xfrm>
            <a:off x="7659079" y="5291102"/>
            <a:ext cx="3883660" cy="876300"/>
            <a:chOff x="7705343" y="5381244"/>
            <a:chExt cx="3883660" cy="876300"/>
          </a:xfrm>
        </p:grpSpPr>
        <p:sp>
          <p:nvSpPr>
            <p:cNvPr id="15" name="object 6">
              <a:extLst>
                <a:ext uri="{FF2B5EF4-FFF2-40B4-BE49-F238E27FC236}">
                  <a16:creationId xmlns:a16="http://schemas.microsoft.com/office/drawing/2014/main" id="{CACF7DBD-4956-ABB1-C844-7A815A85A114}"/>
                </a:ext>
              </a:extLst>
            </p:cNvPr>
            <p:cNvSpPr/>
            <p:nvPr/>
          </p:nvSpPr>
          <p:spPr>
            <a:xfrm>
              <a:off x="7705343" y="5516880"/>
              <a:ext cx="2153411" cy="740663"/>
            </a:xfrm>
            <a:prstGeom prst="rect">
              <a:avLst/>
            </a:prstGeom>
            <a:blipFill>
              <a:blip r:embed="rId3" cstate="print"/>
              <a:stretch>
                <a:fillRect/>
              </a:stretch>
            </a:blipFill>
          </p:spPr>
          <p:txBody>
            <a:bodyPr wrap="square" lIns="0" tIns="0" rIns="0" bIns="0" rtlCol="0"/>
            <a:lstStyle/>
            <a:p>
              <a:endParaRPr/>
            </a:p>
          </p:txBody>
        </p:sp>
        <p:sp>
          <p:nvSpPr>
            <p:cNvPr id="17" name="object 7">
              <a:extLst>
                <a:ext uri="{FF2B5EF4-FFF2-40B4-BE49-F238E27FC236}">
                  <a16:creationId xmlns:a16="http://schemas.microsoft.com/office/drawing/2014/main" id="{E93F3508-1F4E-561C-81B2-1D2CB21FDFA9}"/>
                </a:ext>
              </a:extLst>
            </p:cNvPr>
            <p:cNvSpPr/>
            <p:nvPr/>
          </p:nvSpPr>
          <p:spPr>
            <a:xfrm>
              <a:off x="10069067" y="5381244"/>
              <a:ext cx="1519427" cy="876300"/>
            </a:xfrm>
            <a:prstGeom prst="rect">
              <a:avLst/>
            </a:prstGeom>
            <a:blipFill>
              <a:blip r:embed="rId4"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1027272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electronics, screenshot, display&#10;&#10;Description automatically generated">
            <a:extLst>
              <a:ext uri="{FF2B5EF4-FFF2-40B4-BE49-F238E27FC236}">
                <a16:creationId xmlns:a16="http://schemas.microsoft.com/office/drawing/2014/main" id="{8A056216-3903-4E2D-9D43-CA48E477B8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04914" cy="6858000"/>
          </a:xfrm>
        </p:spPr>
      </p:pic>
      <p:sp>
        <p:nvSpPr>
          <p:cNvPr id="4" name="Title 3">
            <a:extLst>
              <a:ext uri="{FF2B5EF4-FFF2-40B4-BE49-F238E27FC236}">
                <a16:creationId xmlns:a16="http://schemas.microsoft.com/office/drawing/2014/main" id="{FFF6FDA3-A7E4-4DE7-A79D-9B4BB0FF2176}"/>
              </a:ext>
            </a:extLst>
          </p:cNvPr>
          <p:cNvSpPr>
            <a:spLocks noGrp="1"/>
          </p:cNvSpPr>
          <p:nvPr>
            <p:ph type="title"/>
          </p:nvPr>
        </p:nvSpPr>
        <p:spPr/>
        <p:txBody>
          <a:bodyPr/>
          <a:lstStyle/>
          <a:p>
            <a:pPr algn="ctr"/>
            <a:r>
              <a:rPr lang="en-US">
                <a:solidFill>
                  <a:srgbClr val="002060"/>
                </a:solidFill>
                <a:latin typeface="+mn-lt"/>
              </a:rPr>
              <a:t>Objectives</a:t>
            </a:r>
          </a:p>
        </p:txBody>
      </p:sp>
      <p:sp>
        <p:nvSpPr>
          <p:cNvPr id="7" name="TextBox 6">
            <a:extLst>
              <a:ext uri="{FF2B5EF4-FFF2-40B4-BE49-F238E27FC236}">
                <a16:creationId xmlns:a16="http://schemas.microsoft.com/office/drawing/2014/main" id="{27B0907C-3B3B-4878-AB93-57B7DEFEFB4E}"/>
              </a:ext>
            </a:extLst>
          </p:cNvPr>
          <p:cNvSpPr txBox="1"/>
          <p:nvPr/>
        </p:nvSpPr>
        <p:spPr>
          <a:xfrm>
            <a:off x="838200" y="1970843"/>
            <a:ext cx="10515600" cy="2437206"/>
          </a:xfrm>
          <a:prstGeom prst="rect">
            <a:avLst/>
          </a:prstGeom>
          <a:noFill/>
        </p:spPr>
        <p:txBody>
          <a:bodyPr wrap="square" lIns="91440" tIns="45720" rIns="91440" bIns="45720" rtlCol="0" anchor="t">
            <a:spAutoFit/>
          </a:bodyPr>
          <a:lstStyle/>
          <a:p>
            <a:pPr marL="857250" indent="-400050">
              <a:lnSpc>
                <a:spcPct val="107000"/>
              </a:lnSpc>
              <a:buFont typeface="+mj-lt"/>
              <a:buAutoNum type="romanUcPeriod"/>
            </a:pPr>
            <a:r>
              <a:rPr lang="en-US" sz="3600">
                <a:solidFill>
                  <a:srgbClr val="002060"/>
                </a:solidFill>
                <a:latin typeface="Calibri"/>
                <a:ea typeface="Calibri" panose="020F0502020204030204" pitchFamily="34" charset="0"/>
                <a:cs typeface="Times New Roman"/>
              </a:rPr>
              <a:t> </a:t>
            </a:r>
            <a:r>
              <a:rPr lang="en-US" sz="3600">
                <a:solidFill>
                  <a:srgbClr val="002060"/>
                </a:solidFill>
                <a:effectLst/>
                <a:latin typeface="Calibri"/>
                <a:ea typeface="Calibri" panose="020F0502020204030204" pitchFamily="34" charset="0"/>
                <a:cs typeface="Times New Roman"/>
              </a:rPr>
              <a:t>Recap </a:t>
            </a:r>
            <a:r>
              <a:rPr lang="en-US" sz="3600">
                <a:solidFill>
                  <a:srgbClr val="002060"/>
                </a:solidFill>
                <a:latin typeface="Calibri"/>
                <a:ea typeface="Calibri" panose="020F0502020204030204" pitchFamily="34" charset="0"/>
                <a:cs typeface="Times New Roman"/>
              </a:rPr>
              <a:t>2021 and 2022 Café's</a:t>
            </a:r>
            <a:endParaRPr lang="en-US" sz="3600">
              <a:solidFill>
                <a:srgbClr val="002060"/>
              </a:solidFill>
              <a:effectLst/>
              <a:latin typeface="Calibri"/>
              <a:ea typeface="Calibri" panose="020F0502020204030204" pitchFamily="34" charset="0"/>
              <a:cs typeface="Times New Roman" panose="02020603050405020304" pitchFamily="18" charset="0"/>
            </a:endParaRPr>
          </a:p>
          <a:p>
            <a:pPr marL="857250" indent="-400050">
              <a:lnSpc>
                <a:spcPct val="107000"/>
              </a:lnSpc>
              <a:buFont typeface="+mj-lt"/>
              <a:buAutoNum type="romanUcPeriod"/>
            </a:pPr>
            <a:r>
              <a:rPr lang="en-US" sz="3600">
                <a:solidFill>
                  <a:srgbClr val="002060"/>
                </a:solidFill>
                <a:latin typeface="Calibri"/>
                <a:ea typeface="Calibri" panose="020F0502020204030204" pitchFamily="34" charset="0"/>
                <a:cs typeface="Times New Roman"/>
              </a:rPr>
              <a:t> </a:t>
            </a:r>
            <a:r>
              <a:rPr lang="en-US" sz="3600">
                <a:solidFill>
                  <a:srgbClr val="002060"/>
                </a:solidFill>
                <a:effectLst/>
                <a:latin typeface="Calibri"/>
                <a:ea typeface="Calibri" panose="020F0502020204030204" pitchFamily="34" charset="0"/>
                <a:cs typeface="Times New Roman"/>
              </a:rPr>
              <a:t>Where Are We Now</a:t>
            </a:r>
          </a:p>
          <a:p>
            <a:pPr marL="857250" indent="-400050">
              <a:lnSpc>
                <a:spcPct val="107000"/>
              </a:lnSpc>
              <a:buAutoNum type="romanUcPeriod"/>
            </a:pPr>
            <a:r>
              <a:rPr lang="en-US" sz="3600">
                <a:solidFill>
                  <a:srgbClr val="002060"/>
                </a:solidFill>
                <a:latin typeface="Calibri"/>
                <a:ea typeface="Calibri" panose="020F0502020204030204" pitchFamily="34" charset="0"/>
                <a:cs typeface="Times New Roman"/>
              </a:rPr>
              <a:t>Panel CEO's NE Region</a:t>
            </a:r>
            <a:endParaRPr lang="en-US" sz="3600">
              <a:solidFill>
                <a:srgbClr val="002060"/>
              </a:solidFill>
              <a:effectLst/>
              <a:latin typeface="Calibri"/>
              <a:ea typeface="Calibri" panose="020F0502020204030204" pitchFamily="34" charset="0"/>
              <a:cs typeface="Times New Roman" panose="02020603050405020304" pitchFamily="18" charset="0"/>
            </a:endParaRPr>
          </a:p>
          <a:p>
            <a:pPr marL="857250" indent="-400050">
              <a:lnSpc>
                <a:spcPct val="107000"/>
              </a:lnSpc>
              <a:buAutoNum type="romanUcPeriod"/>
            </a:pPr>
            <a:r>
              <a:rPr lang="en-US" sz="3600">
                <a:solidFill>
                  <a:srgbClr val="002060"/>
                </a:solidFill>
                <a:latin typeface="Calibri"/>
                <a:ea typeface="Calibri" panose="020F0502020204030204" pitchFamily="34" charset="0"/>
                <a:cs typeface="Times New Roman"/>
              </a:rPr>
              <a:t> Developing the Statewide Toolkit</a:t>
            </a:r>
            <a:endParaRPr lang="en-US" sz="3600">
              <a:solidFill>
                <a:srgbClr val="002060"/>
              </a:solidFill>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4627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69DE2-D069-9863-31C7-74A4EF97B775}"/>
              </a:ext>
            </a:extLst>
          </p:cNvPr>
          <p:cNvSpPr>
            <a:spLocks noGrp="1"/>
          </p:cNvSpPr>
          <p:nvPr>
            <p:ph type="title"/>
          </p:nvPr>
        </p:nvSpPr>
        <p:spPr/>
        <p:txBody>
          <a:bodyPr/>
          <a:lstStyle/>
          <a:p>
            <a:pPr algn="ctr"/>
            <a:r>
              <a:rPr lang="en-US">
                <a:latin typeface="+mn-lt"/>
              </a:rPr>
              <a:t>Group Agreements</a:t>
            </a:r>
          </a:p>
        </p:txBody>
      </p:sp>
      <p:sp>
        <p:nvSpPr>
          <p:cNvPr id="3" name="Content Placeholder 2">
            <a:extLst>
              <a:ext uri="{FF2B5EF4-FFF2-40B4-BE49-F238E27FC236}">
                <a16:creationId xmlns:a16="http://schemas.microsoft.com/office/drawing/2014/main" id="{9E0E5130-2CB3-A799-E4CB-2B812E5A2BCC}"/>
              </a:ext>
            </a:extLst>
          </p:cNvPr>
          <p:cNvSpPr>
            <a:spLocks noGrp="1"/>
          </p:cNvSpPr>
          <p:nvPr>
            <p:ph idx="1"/>
          </p:nvPr>
        </p:nvSpPr>
        <p:spPr>
          <a:xfrm>
            <a:off x="838200" y="1577975"/>
            <a:ext cx="10515600" cy="4351338"/>
          </a:xfrm>
        </p:spPr>
        <p:txBody>
          <a:bodyPr>
            <a:normAutofit/>
          </a:bodyPr>
          <a:lstStyle/>
          <a:p>
            <a:pPr marL="342900" marR="0" lvl="0" indent="-342900">
              <a:lnSpc>
                <a:spcPct val="107000"/>
              </a:lnSpc>
              <a:spcBef>
                <a:spcPts val="0"/>
              </a:spcBef>
              <a:spcAft>
                <a:spcPts val="0"/>
              </a:spcAft>
              <a:buFont typeface="+mj-lt"/>
              <a:buAutoNum type="alphaUcPeriod"/>
            </a:pPr>
            <a:r>
              <a:rPr lang="en-US" sz="4000">
                <a:latin typeface="Calibri" panose="020F0502020204030204" pitchFamily="34" charset="0"/>
                <a:ea typeface="Calibri" panose="020F0502020204030204" pitchFamily="34" charset="0"/>
                <a:cs typeface="Times New Roman" panose="02020603050405020304" pitchFamily="18" charset="0"/>
              </a:rPr>
              <a:t> Everyone is </a:t>
            </a:r>
            <a:r>
              <a:rPr lang="en-US" sz="4000">
                <a:effectLst/>
                <a:latin typeface="Calibri" panose="020F0502020204030204" pitchFamily="34" charset="0"/>
                <a:ea typeface="Calibri" panose="020F0502020204030204" pitchFamily="34" charset="0"/>
                <a:cs typeface="Times New Roman" panose="02020603050405020304" pitchFamily="18" charset="0"/>
              </a:rPr>
              <a:t>open to share in the discussion</a:t>
            </a:r>
          </a:p>
          <a:p>
            <a:pPr marL="342900" marR="0" lvl="0" indent="-342900">
              <a:lnSpc>
                <a:spcPct val="107000"/>
              </a:lnSpc>
              <a:spcBef>
                <a:spcPts val="0"/>
              </a:spcBef>
              <a:spcAft>
                <a:spcPts val="0"/>
              </a:spcAft>
              <a:buFont typeface="+mj-lt"/>
              <a:buAutoNum type="alphaUcPeriod"/>
            </a:pPr>
            <a:r>
              <a:rPr lang="en-US" sz="4000">
                <a:effectLst/>
                <a:latin typeface="Calibri" panose="020F0502020204030204" pitchFamily="34" charset="0"/>
                <a:ea typeface="Calibri" panose="020F0502020204030204" pitchFamily="34" charset="0"/>
                <a:cs typeface="Times New Roman" panose="02020603050405020304" pitchFamily="18" charset="0"/>
              </a:rPr>
              <a:t> Everyone is respectful of each other</a:t>
            </a:r>
          </a:p>
          <a:p>
            <a:pPr marL="342900" marR="0" lvl="0" indent="-342900">
              <a:lnSpc>
                <a:spcPct val="107000"/>
              </a:lnSpc>
              <a:spcBef>
                <a:spcPts val="0"/>
              </a:spcBef>
              <a:spcAft>
                <a:spcPts val="0"/>
              </a:spcAft>
              <a:buFont typeface="+mj-lt"/>
              <a:buAutoNum type="alphaUcPeriod"/>
            </a:pPr>
            <a:r>
              <a:rPr lang="en-US" sz="4000">
                <a:effectLst/>
                <a:latin typeface="Calibri" panose="020F0502020204030204" pitchFamily="34" charset="0"/>
                <a:ea typeface="Calibri" panose="020F0502020204030204" pitchFamily="34" charset="0"/>
                <a:cs typeface="Times New Roman" panose="02020603050405020304" pitchFamily="18" charset="0"/>
              </a:rPr>
              <a:t> Everyone is solution focused</a:t>
            </a:r>
          </a:p>
          <a:p>
            <a:pPr marL="342900" marR="0" lvl="0" indent="-342900">
              <a:lnSpc>
                <a:spcPct val="107000"/>
              </a:lnSpc>
              <a:spcBef>
                <a:spcPts val="0"/>
              </a:spcBef>
              <a:spcAft>
                <a:spcPts val="800"/>
              </a:spcAft>
              <a:buFont typeface="+mj-lt"/>
              <a:buAutoNum type="alphaUcPeriod"/>
            </a:pPr>
            <a:r>
              <a:rPr lang="en-US" sz="4000">
                <a:effectLst/>
                <a:latin typeface="Calibri" panose="020F0502020204030204" pitchFamily="34" charset="0"/>
                <a:ea typeface="Calibri" panose="020F0502020204030204" pitchFamily="34" charset="0"/>
                <a:cs typeface="Times New Roman" panose="02020603050405020304" pitchFamily="18" charset="0"/>
              </a:rPr>
              <a:t> </a:t>
            </a:r>
            <a:r>
              <a:rPr lang="en-US" sz="4000">
                <a:latin typeface="Calibri" panose="020F0502020204030204" pitchFamily="34" charset="0"/>
                <a:ea typeface="Calibri" panose="020F0502020204030204" pitchFamily="34" charset="0"/>
                <a:cs typeface="Times New Roman" panose="02020603050405020304" pitchFamily="18" charset="0"/>
              </a:rPr>
              <a:t>Everyone is Engaged and </a:t>
            </a:r>
            <a:r>
              <a:rPr lang="en-US" sz="4000">
                <a:effectLst/>
                <a:latin typeface="Calibri" panose="020F0502020204030204" pitchFamily="34" charset="0"/>
                <a:ea typeface="Calibri" panose="020F0502020204030204" pitchFamily="34" charset="0"/>
                <a:cs typeface="Times New Roman" panose="02020603050405020304" pitchFamily="18" charset="0"/>
              </a:rPr>
              <a:t>objective</a:t>
            </a:r>
            <a:endParaRPr lang="en-US" sz="4000">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sz="4000">
                <a:effectLst/>
                <a:latin typeface="Calibri" panose="020F0502020204030204" pitchFamily="34" charset="0"/>
                <a:ea typeface="Calibri" panose="020F0502020204030204" pitchFamily="34" charset="0"/>
                <a:cs typeface="Times New Roman" panose="02020603050405020304" pitchFamily="18" charset="0"/>
              </a:rPr>
              <a:t>What are some additional agreements we should have?</a:t>
            </a:r>
          </a:p>
          <a:p>
            <a:pPr marL="0" indent="0">
              <a:buNone/>
            </a:pPr>
            <a:endParaRPr lang="en-US"/>
          </a:p>
        </p:txBody>
      </p:sp>
      <p:pic>
        <p:nvPicPr>
          <p:cNvPr id="7" name="Content Placeholder 5" descr="A picture containing text, electronics, screenshot, display&#10;&#10;Description automatically generated">
            <a:extLst>
              <a:ext uri="{FF2B5EF4-FFF2-40B4-BE49-F238E27FC236}">
                <a16:creationId xmlns:a16="http://schemas.microsoft.com/office/drawing/2014/main" id="{47270AB9-BA09-8A1B-1705-A9F6A943B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914" cy="6858000"/>
          </a:xfrm>
          <a:prstGeom prst="rect">
            <a:avLst/>
          </a:prstGeom>
        </p:spPr>
      </p:pic>
    </p:spTree>
    <p:extLst>
      <p:ext uri="{BB962C8B-B14F-4D97-AF65-F5344CB8AC3E}">
        <p14:creationId xmlns:p14="http://schemas.microsoft.com/office/powerpoint/2010/main" val="2503602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85511" cy="6857996"/>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164387" y="79628"/>
            <a:ext cx="9237307" cy="1270348"/>
          </a:xfrm>
          <a:prstGeom prst="rect">
            <a:avLst/>
          </a:prstGeom>
        </p:spPr>
        <p:txBody>
          <a:bodyPr vert="horz" wrap="square" lIns="0" tIns="12700" rIns="0" bIns="0" rtlCol="0" anchor="t">
            <a:spAutoFit/>
          </a:bodyPr>
          <a:lstStyle/>
          <a:p>
            <a:pPr marL="12700">
              <a:lnSpc>
                <a:spcPts val="5015"/>
              </a:lnSpc>
              <a:spcBef>
                <a:spcPts val="100"/>
              </a:spcBef>
            </a:pPr>
            <a:r>
              <a:rPr sz="4000" spc="-30"/>
              <a:t>Why </a:t>
            </a:r>
            <a:r>
              <a:rPr sz="4000" spc="-25"/>
              <a:t>Are </a:t>
            </a:r>
            <a:r>
              <a:rPr sz="4000" spc="-80"/>
              <a:t>We</a:t>
            </a:r>
            <a:r>
              <a:rPr sz="4000" spc="20"/>
              <a:t> </a:t>
            </a:r>
            <a:r>
              <a:rPr sz="4000" spc="-10"/>
              <a:t>Addressing</a:t>
            </a:r>
            <a:endParaRPr lang="en-US" sz="4000" spc="-10"/>
          </a:p>
          <a:p>
            <a:pPr marL="12700">
              <a:lnSpc>
                <a:spcPts val="5015"/>
              </a:lnSpc>
            </a:pPr>
            <a:r>
              <a:rPr lang="en-US" sz="4000"/>
              <a:t>Equity Inclusion and Disproportionality(EID)?</a:t>
            </a:r>
            <a:endParaRPr sz="4000"/>
          </a:p>
        </p:txBody>
      </p:sp>
      <p:sp>
        <p:nvSpPr>
          <p:cNvPr id="4" name="object 4"/>
          <p:cNvSpPr txBox="1"/>
          <p:nvPr/>
        </p:nvSpPr>
        <p:spPr>
          <a:xfrm>
            <a:off x="374091" y="1999615"/>
            <a:ext cx="4861560" cy="3317875"/>
          </a:xfrm>
          <a:prstGeom prst="rect">
            <a:avLst/>
          </a:prstGeom>
        </p:spPr>
        <p:txBody>
          <a:bodyPr vert="horz" wrap="square" lIns="0" tIns="12700" rIns="0" bIns="0" rtlCol="0">
            <a:spAutoFit/>
          </a:bodyPr>
          <a:lstStyle/>
          <a:p>
            <a:pPr marL="299085" marR="103505" lvl="0" indent="-287020" algn="l" defTabSz="914400" rtl="0" eaLnBrk="1" fontAlgn="auto" latinLnBrk="0" hangingPunct="1">
              <a:lnSpc>
                <a:spcPct val="100000"/>
              </a:lnSpc>
              <a:spcBef>
                <a:spcPts val="100"/>
              </a:spcBef>
              <a:spcAft>
                <a:spcPts val="0"/>
              </a:spcAft>
              <a:buClrTx/>
              <a:buSzTx/>
              <a:buFont typeface="Arial"/>
              <a:buChar char="•"/>
              <a:tabLst>
                <a:tab pos="299085" algn="l"/>
                <a:tab pos="299720" algn="l"/>
              </a:tabLst>
              <a:defRPr/>
            </a:pPr>
            <a:r>
              <a:rPr kumimoji="0" sz="1800" b="0" i="0" u="none" strike="noStrike" kern="1200" cap="none" spc="-10" normalizeH="0" baseline="0" noProof="0">
                <a:ln>
                  <a:noFill/>
                </a:ln>
                <a:solidFill>
                  <a:prstClr val="black"/>
                </a:solidFill>
                <a:effectLst/>
                <a:uLnTx/>
                <a:uFillTx/>
                <a:latin typeface="Calibri"/>
                <a:ea typeface="+mn-ea"/>
                <a:cs typeface="Calibri"/>
              </a:rPr>
              <a:t>Every child, youth, </a:t>
            </a:r>
            <a:r>
              <a:rPr kumimoji="0" sz="1800" b="0" i="0" u="none" strike="noStrike" kern="1200" cap="none" spc="0" normalizeH="0" baseline="0" noProof="0">
                <a:ln>
                  <a:noFill/>
                </a:ln>
                <a:solidFill>
                  <a:prstClr val="black"/>
                </a:solidFill>
                <a:effectLst/>
                <a:uLnTx/>
                <a:uFillTx/>
                <a:latin typeface="Calibri"/>
                <a:ea typeface="+mn-ea"/>
                <a:cs typeface="Calibri"/>
              </a:rPr>
              <a:t>and </a:t>
            </a:r>
            <a:r>
              <a:rPr kumimoji="0" sz="1800" b="0" i="0" u="none" strike="noStrike" kern="1200" cap="none" spc="-10" normalizeH="0" baseline="0" noProof="0">
                <a:ln>
                  <a:noFill/>
                </a:ln>
                <a:solidFill>
                  <a:prstClr val="black"/>
                </a:solidFill>
                <a:effectLst/>
                <a:uLnTx/>
                <a:uFillTx/>
                <a:latin typeface="Calibri"/>
                <a:ea typeface="+mn-ea"/>
                <a:cs typeface="Calibri"/>
              </a:rPr>
              <a:t>family </a:t>
            </a:r>
            <a:r>
              <a:rPr kumimoji="0" sz="1800" b="0" i="0" u="none" strike="noStrike" kern="1200" cap="none" spc="-5" normalizeH="0" baseline="0" noProof="0">
                <a:ln>
                  <a:noFill/>
                </a:ln>
                <a:solidFill>
                  <a:prstClr val="black"/>
                </a:solidFill>
                <a:effectLst/>
                <a:uLnTx/>
                <a:uFillTx/>
                <a:latin typeface="Calibri"/>
                <a:ea typeface="+mn-ea"/>
                <a:cs typeface="Calibri"/>
              </a:rPr>
              <a:t>deserves </a:t>
            </a:r>
            <a:r>
              <a:rPr kumimoji="0" sz="1800" b="0" i="0" u="none" strike="noStrike" kern="1200" cap="none" spc="-10" normalizeH="0" baseline="0" noProof="0">
                <a:ln>
                  <a:noFill/>
                </a:ln>
                <a:solidFill>
                  <a:prstClr val="black"/>
                </a:solidFill>
                <a:effectLst/>
                <a:uLnTx/>
                <a:uFillTx/>
                <a:latin typeface="Calibri"/>
                <a:ea typeface="+mn-ea"/>
                <a:cs typeface="Calibri"/>
              </a:rPr>
              <a:t>effective  </a:t>
            </a:r>
            <a:r>
              <a:rPr kumimoji="0" sz="1800" b="0" i="0" u="none" strike="noStrike" kern="1200" cap="none" spc="-5" normalizeH="0" baseline="0" noProof="0">
                <a:ln>
                  <a:noFill/>
                </a:ln>
                <a:solidFill>
                  <a:prstClr val="black"/>
                </a:solidFill>
                <a:effectLst/>
                <a:uLnTx/>
                <a:uFillTx/>
                <a:latin typeface="Calibri"/>
                <a:ea typeface="+mn-ea"/>
                <a:cs typeface="Calibri"/>
              </a:rPr>
              <a:t>supports </a:t>
            </a:r>
            <a:r>
              <a:rPr kumimoji="0" sz="1800" b="0" i="0" u="none" strike="noStrike" kern="1200" cap="none" spc="0" normalizeH="0" baseline="0" noProof="0">
                <a:ln>
                  <a:noFill/>
                </a:ln>
                <a:solidFill>
                  <a:prstClr val="black"/>
                </a:solidFill>
                <a:effectLst/>
                <a:uLnTx/>
                <a:uFillTx/>
                <a:latin typeface="Calibri"/>
                <a:ea typeface="+mn-ea"/>
                <a:cs typeface="Calibri"/>
              </a:rPr>
              <a:t>and </a:t>
            </a:r>
            <a:r>
              <a:rPr kumimoji="0" sz="1800" b="0" i="0" u="none" strike="noStrike" kern="1200" cap="none" spc="-5" normalizeH="0" baseline="0" noProof="0">
                <a:ln>
                  <a:noFill/>
                </a:ln>
                <a:solidFill>
                  <a:prstClr val="black"/>
                </a:solidFill>
                <a:effectLst/>
                <a:uLnTx/>
                <a:uFillTx/>
                <a:latin typeface="Calibri"/>
                <a:ea typeface="+mn-ea"/>
                <a:cs typeface="Calibri"/>
              </a:rPr>
              <a:t>services </a:t>
            </a:r>
            <a:r>
              <a:rPr kumimoji="0" sz="1800" b="0" i="0" u="none" strike="noStrike" kern="1200" cap="none" spc="-10" normalizeH="0" baseline="0" noProof="0">
                <a:ln>
                  <a:noFill/>
                </a:ln>
                <a:solidFill>
                  <a:prstClr val="black"/>
                </a:solidFill>
                <a:effectLst/>
                <a:uLnTx/>
                <a:uFillTx/>
                <a:latin typeface="Calibri"/>
                <a:ea typeface="+mn-ea"/>
                <a:cs typeface="Calibri"/>
              </a:rPr>
              <a:t>to </a:t>
            </a:r>
            <a:r>
              <a:rPr kumimoji="0" sz="1800" b="0" i="0" u="none" strike="noStrike" kern="1200" cap="none" spc="-5" normalizeH="0" baseline="0" noProof="0">
                <a:ln>
                  <a:noFill/>
                </a:ln>
                <a:solidFill>
                  <a:prstClr val="black"/>
                </a:solidFill>
                <a:effectLst/>
                <a:uLnTx/>
                <a:uFillTx/>
                <a:latin typeface="Calibri"/>
                <a:ea typeface="+mn-ea"/>
                <a:cs typeface="Calibri"/>
              </a:rPr>
              <a:t>meet </a:t>
            </a:r>
            <a:r>
              <a:rPr kumimoji="0" sz="1800" b="0" i="0" u="none" strike="noStrike" kern="1200" cap="none" spc="0" normalizeH="0" baseline="0" noProof="0">
                <a:ln>
                  <a:noFill/>
                </a:ln>
                <a:solidFill>
                  <a:prstClr val="black"/>
                </a:solidFill>
                <a:effectLst/>
                <a:uLnTx/>
                <a:uFillTx/>
                <a:latin typeface="Calibri"/>
                <a:ea typeface="+mn-ea"/>
                <a:cs typeface="Calibri"/>
              </a:rPr>
              <a:t>their </a:t>
            </a:r>
            <a:r>
              <a:rPr kumimoji="0" sz="1800" b="0" i="0" u="none" strike="noStrike" kern="1200" cap="none" spc="-5" normalizeH="0" baseline="0" noProof="0">
                <a:ln>
                  <a:noFill/>
                </a:ln>
                <a:solidFill>
                  <a:prstClr val="black"/>
                </a:solidFill>
                <a:effectLst/>
                <a:uLnTx/>
                <a:uFillTx/>
                <a:latin typeface="Calibri"/>
                <a:ea typeface="+mn-ea"/>
                <a:cs typeface="Calibri"/>
              </a:rPr>
              <a:t>unique  needs.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25"/>
              </a:spcBef>
              <a:spcAft>
                <a:spcPts val="0"/>
              </a:spcAft>
              <a:buClrTx/>
              <a:buSzTx/>
              <a:buFont typeface="Arial"/>
              <a:buChar char="•"/>
              <a:tabLst/>
              <a:defRPr/>
            </a:pPr>
            <a:endParaRPr kumimoji="0" sz="1750" b="0" i="0" u="none" strike="noStrike" kern="1200" cap="none" spc="0" normalizeH="0" baseline="0" noProof="0">
              <a:ln>
                <a:noFill/>
              </a:ln>
              <a:solidFill>
                <a:prstClr val="black"/>
              </a:solidFill>
              <a:effectLst/>
              <a:uLnTx/>
              <a:uFillTx/>
              <a:latin typeface="Calibri"/>
              <a:ea typeface="+mn-ea"/>
              <a:cs typeface="Calibri"/>
            </a:endParaRPr>
          </a:p>
          <a:p>
            <a:pPr marL="299085" marR="499745" lvl="0" indent="-287020" algn="l" defTabSz="914400" rtl="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1800" b="0" i="0" u="none" strike="noStrike" kern="1200" cap="none" spc="-10" normalizeH="0" baseline="0" noProof="0">
                <a:ln>
                  <a:noFill/>
                </a:ln>
                <a:solidFill>
                  <a:prstClr val="black"/>
                </a:solidFill>
                <a:effectLst/>
                <a:uLnTx/>
                <a:uFillTx/>
                <a:latin typeface="Calibri"/>
                <a:ea typeface="+mn-ea"/>
                <a:cs typeface="Calibri"/>
              </a:rPr>
              <a:t>Children </a:t>
            </a:r>
            <a:r>
              <a:rPr kumimoji="0" sz="1800" b="0" i="0" u="none" strike="noStrike" kern="1200" cap="none" spc="-5" normalizeH="0" baseline="0" noProof="0">
                <a:ln>
                  <a:noFill/>
                </a:ln>
                <a:solidFill>
                  <a:prstClr val="black"/>
                </a:solidFill>
                <a:effectLst/>
                <a:uLnTx/>
                <a:uFillTx/>
                <a:latin typeface="Calibri"/>
                <a:ea typeface="+mn-ea"/>
                <a:cs typeface="Calibri"/>
              </a:rPr>
              <a:t>of </a:t>
            </a:r>
            <a:r>
              <a:rPr kumimoji="0" sz="1800" b="0" i="0" u="none" strike="noStrike" kern="1200" cap="none" spc="-10" normalizeH="0" baseline="0" noProof="0">
                <a:ln>
                  <a:noFill/>
                </a:ln>
                <a:solidFill>
                  <a:prstClr val="black"/>
                </a:solidFill>
                <a:effectLst/>
                <a:uLnTx/>
                <a:uFillTx/>
                <a:latin typeface="Calibri"/>
                <a:ea typeface="+mn-ea"/>
                <a:cs typeface="Calibri"/>
              </a:rPr>
              <a:t>color are disproportionately  represented </a:t>
            </a:r>
            <a:r>
              <a:rPr kumimoji="0" sz="1800" b="0" i="0" u="none" strike="noStrike" kern="1200" cap="none" spc="-5" normalizeH="0" baseline="0" noProof="0">
                <a:ln>
                  <a:noFill/>
                </a:ln>
                <a:solidFill>
                  <a:prstClr val="black"/>
                </a:solidFill>
                <a:effectLst/>
                <a:uLnTx/>
                <a:uFillTx/>
                <a:latin typeface="Calibri"/>
                <a:ea typeface="+mn-ea"/>
                <a:cs typeface="Calibri"/>
              </a:rPr>
              <a:t>in </a:t>
            </a:r>
            <a:r>
              <a:rPr kumimoji="0" sz="1800" b="0" i="0" u="none" strike="noStrike" kern="1200" cap="none" spc="0" normalizeH="0" baseline="0" noProof="0">
                <a:ln>
                  <a:noFill/>
                </a:ln>
                <a:solidFill>
                  <a:prstClr val="black"/>
                </a:solidFill>
                <a:effectLst/>
                <a:uLnTx/>
                <a:uFillTx/>
                <a:latin typeface="Calibri"/>
                <a:ea typeface="+mn-ea"/>
                <a:cs typeface="Calibri"/>
              </a:rPr>
              <a:t>the </a:t>
            </a:r>
            <a:r>
              <a:rPr kumimoji="0" sz="1800" b="0" i="0" u="none" strike="noStrike" kern="1200" cap="none" spc="-10" normalizeH="0" baseline="0" noProof="0">
                <a:ln>
                  <a:noFill/>
                </a:ln>
                <a:solidFill>
                  <a:prstClr val="black"/>
                </a:solidFill>
                <a:effectLst/>
                <a:uLnTx/>
                <a:uFillTx/>
                <a:latin typeface="Calibri"/>
                <a:ea typeface="+mn-ea"/>
                <a:cs typeface="Calibri"/>
              </a:rPr>
              <a:t>United </a:t>
            </a:r>
            <a:r>
              <a:rPr kumimoji="0" sz="1800" b="0" i="0" u="none" strike="noStrike" kern="1200" cap="none" spc="-15" normalizeH="0" baseline="0" noProof="0">
                <a:ln>
                  <a:noFill/>
                </a:ln>
                <a:solidFill>
                  <a:prstClr val="black"/>
                </a:solidFill>
                <a:effectLst/>
                <a:uLnTx/>
                <a:uFillTx/>
                <a:latin typeface="Calibri"/>
                <a:ea typeface="+mn-ea"/>
                <a:cs typeface="Calibri"/>
              </a:rPr>
              <a:t>States </a:t>
            </a:r>
            <a:r>
              <a:rPr kumimoji="0" sz="1800" b="0" i="0" u="none" strike="noStrike" kern="1200" cap="none" spc="-20" normalizeH="0" baseline="0" noProof="0">
                <a:ln>
                  <a:noFill/>
                </a:ln>
                <a:solidFill>
                  <a:prstClr val="black"/>
                </a:solidFill>
                <a:effectLst/>
                <a:uLnTx/>
                <a:uFillTx/>
                <a:latin typeface="Calibri"/>
                <a:ea typeface="+mn-ea"/>
                <a:cs typeface="Calibri"/>
              </a:rPr>
              <a:t>foster </a:t>
            </a:r>
            <a:r>
              <a:rPr kumimoji="0" sz="1800" b="0" i="0" u="none" strike="noStrike" kern="1200" cap="none" spc="-15" normalizeH="0" baseline="0" noProof="0">
                <a:ln>
                  <a:noFill/>
                </a:ln>
                <a:solidFill>
                  <a:prstClr val="black"/>
                </a:solidFill>
                <a:effectLst/>
                <a:uLnTx/>
                <a:uFillTx/>
                <a:latin typeface="Calibri"/>
                <a:ea typeface="+mn-ea"/>
                <a:cs typeface="Calibri"/>
              </a:rPr>
              <a:t>care  system.</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25"/>
              </a:spcBef>
              <a:spcAft>
                <a:spcPts val="0"/>
              </a:spcAft>
              <a:buClrTx/>
              <a:buSzTx/>
              <a:buFont typeface="Arial"/>
              <a:buChar char="•"/>
              <a:tabLst/>
              <a:defRPr/>
            </a:pPr>
            <a:endParaRPr kumimoji="0" sz="1750" b="0" i="0" u="none" strike="noStrike" kern="1200" cap="none" spc="0" normalizeH="0" baseline="0" noProof="0">
              <a:ln>
                <a:noFill/>
              </a:ln>
              <a:solidFill>
                <a:prstClr val="black"/>
              </a:solidFill>
              <a:effectLst/>
              <a:uLnTx/>
              <a:uFillTx/>
              <a:latin typeface="Calibri"/>
              <a:ea typeface="+mn-ea"/>
              <a:cs typeface="Calibri"/>
            </a:endParaRPr>
          </a:p>
          <a:p>
            <a:pPr marL="299085" marR="5080" lvl="0" indent="-287020" algn="l" defTabSz="914400" rtl="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1800" b="0" i="0" u="none" strike="noStrike" kern="1200" cap="none" spc="0" normalizeH="0" baseline="0" noProof="0">
                <a:ln>
                  <a:noFill/>
                </a:ln>
                <a:solidFill>
                  <a:prstClr val="black"/>
                </a:solidFill>
                <a:effectLst/>
                <a:uLnTx/>
                <a:uFillTx/>
                <a:latin typeface="Calibri"/>
                <a:ea typeface="+mn-ea"/>
                <a:cs typeface="Calibri"/>
              </a:rPr>
              <a:t>In </a:t>
            </a:r>
            <a:r>
              <a:rPr kumimoji="0" sz="1800" b="0" i="0" u="none" strike="noStrike" kern="1200" cap="none" spc="-5" normalizeH="0" baseline="0" noProof="0">
                <a:ln>
                  <a:noFill/>
                </a:ln>
                <a:solidFill>
                  <a:prstClr val="black"/>
                </a:solidFill>
                <a:effectLst/>
                <a:uLnTx/>
                <a:uFillTx/>
                <a:latin typeface="Calibri"/>
                <a:ea typeface="+mn-ea"/>
                <a:cs typeface="Calibri"/>
              </a:rPr>
              <a:t>most </a:t>
            </a:r>
            <a:r>
              <a:rPr kumimoji="0" sz="1800" b="0" i="0" u="none" strike="noStrike" kern="1200" cap="none" spc="-15" normalizeH="0" baseline="0" noProof="0">
                <a:ln>
                  <a:noFill/>
                </a:ln>
                <a:solidFill>
                  <a:prstClr val="black"/>
                </a:solidFill>
                <a:effectLst/>
                <a:uLnTx/>
                <a:uFillTx/>
                <a:latin typeface="Calibri"/>
                <a:ea typeface="+mn-ea"/>
                <a:cs typeface="Calibri"/>
              </a:rPr>
              <a:t>states, </a:t>
            </a:r>
            <a:r>
              <a:rPr kumimoji="0" sz="1800" b="0" i="0" u="none" strike="noStrike" kern="1200" cap="none" spc="-5" normalizeH="0" baseline="0" noProof="0">
                <a:ln>
                  <a:noFill/>
                </a:ln>
                <a:solidFill>
                  <a:prstClr val="black"/>
                </a:solidFill>
                <a:effectLst/>
                <a:uLnTx/>
                <a:uFillTx/>
                <a:latin typeface="Calibri"/>
                <a:ea typeface="+mn-ea"/>
                <a:cs typeface="Calibri"/>
              </a:rPr>
              <a:t>including Florida, </a:t>
            </a:r>
            <a:r>
              <a:rPr kumimoji="0" sz="1800" b="0" i="0" u="none" strike="noStrike" kern="1200" cap="none" spc="-10" normalizeH="0" baseline="0" noProof="0">
                <a:ln>
                  <a:noFill/>
                </a:ln>
                <a:solidFill>
                  <a:prstClr val="black"/>
                </a:solidFill>
                <a:effectLst/>
                <a:uLnTx/>
                <a:uFillTx/>
                <a:latin typeface="Calibri"/>
                <a:ea typeface="+mn-ea"/>
                <a:cs typeface="Calibri"/>
              </a:rPr>
              <a:t>there are </a:t>
            </a:r>
            <a:r>
              <a:rPr kumimoji="0" sz="1800" b="0" i="0" u="none" strike="noStrike" kern="1200" cap="none" spc="0" normalizeH="0" baseline="0" noProof="0">
                <a:ln>
                  <a:noFill/>
                </a:ln>
                <a:solidFill>
                  <a:prstClr val="black"/>
                </a:solidFill>
                <a:effectLst/>
                <a:uLnTx/>
                <a:uFillTx/>
                <a:latin typeface="Calibri"/>
                <a:ea typeface="+mn-ea"/>
                <a:cs typeface="Calibri"/>
              </a:rPr>
              <a:t>higher  </a:t>
            </a:r>
            <a:r>
              <a:rPr kumimoji="0" sz="1800" b="0" i="0" u="none" strike="noStrike" kern="1200" cap="none" spc="-10" normalizeH="0" baseline="0" noProof="0">
                <a:ln>
                  <a:noFill/>
                </a:ln>
                <a:solidFill>
                  <a:prstClr val="black"/>
                </a:solidFill>
                <a:effectLst/>
                <a:uLnTx/>
                <a:uFillTx/>
                <a:latin typeface="Calibri"/>
                <a:ea typeface="+mn-ea"/>
                <a:cs typeface="Calibri"/>
              </a:rPr>
              <a:t>proportions </a:t>
            </a:r>
            <a:r>
              <a:rPr kumimoji="0" sz="1800" b="0" i="0" u="none" strike="noStrike" kern="1200" cap="none" spc="-5" normalizeH="0" baseline="0" noProof="0">
                <a:ln>
                  <a:noFill/>
                </a:ln>
                <a:solidFill>
                  <a:prstClr val="black"/>
                </a:solidFill>
                <a:effectLst/>
                <a:uLnTx/>
                <a:uFillTx/>
                <a:latin typeface="Calibri"/>
                <a:ea typeface="+mn-ea"/>
                <a:cs typeface="Calibri"/>
              </a:rPr>
              <a:t>of African American/Black </a:t>
            </a:r>
            <a:r>
              <a:rPr kumimoji="0" sz="1800" b="0" i="0" u="none" strike="noStrike" kern="1200" cap="none" spc="0" normalizeH="0" baseline="0" noProof="0">
                <a:ln>
                  <a:noFill/>
                </a:ln>
                <a:solidFill>
                  <a:prstClr val="black"/>
                </a:solidFill>
                <a:effectLst/>
                <a:uLnTx/>
                <a:uFillTx/>
                <a:latin typeface="Calibri"/>
                <a:ea typeface="+mn-ea"/>
                <a:cs typeface="Calibri"/>
              </a:rPr>
              <a:t>and  </a:t>
            </a:r>
            <a:r>
              <a:rPr kumimoji="0" sz="1800" b="0" i="0" u="none" strike="noStrike" kern="1200" cap="none" spc="-5" normalizeH="0" baseline="0" noProof="0">
                <a:ln>
                  <a:noFill/>
                </a:ln>
                <a:solidFill>
                  <a:prstClr val="black"/>
                </a:solidFill>
                <a:effectLst/>
                <a:uLnTx/>
                <a:uFillTx/>
                <a:latin typeface="Calibri"/>
                <a:ea typeface="+mn-ea"/>
                <a:cs typeface="Calibri"/>
              </a:rPr>
              <a:t>American Indian </a:t>
            </a:r>
            <a:r>
              <a:rPr kumimoji="0" sz="1800" b="0" i="0" u="none" strike="noStrike" kern="1200" cap="none" spc="-10" normalizeH="0" baseline="0" noProof="0">
                <a:ln>
                  <a:noFill/>
                </a:ln>
                <a:solidFill>
                  <a:prstClr val="black"/>
                </a:solidFill>
                <a:effectLst/>
                <a:uLnTx/>
                <a:uFillTx/>
                <a:latin typeface="Calibri"/>
                <a:ea typeface="+mn-ea"/>
                <a:cs typeface="Calibri"/>
              </a:rPr>
              <a:t>children </a:t>
            </a:r>
            <a:r>
              <a:rPr kumimoji="0" sz="1800" b="0" i="0" u="none" strike="noStrike" kern="1200" cap="none" spc="-5" normalizeH="0" baseline="0" noProof="0">
                <a:ln>
                  <a:noFill/>
                </a:ln>
                <a:solidFill>
                  <a:prstClr val="black"/>
                </a:solidFill>
                <a:effectLst/>
                <a:uLnTx/>
                <a:uFillTx/>
                <a:latin typeface="Calibri"/>
                <a:ea typeface="+mn-ea"/>
                <a:cs typeface="Calibri"/>
              </a:rPr>
              <a:t>in </a:t>
            </a:r>
            <a:r>
              <a:rPr kumimoji="0" sz="1800" b="0" i="0" u="none" strike="noStrike" kern="1200" cap="none" spc="-20" normalizeH="0" baseline="0" noProof="0">
                <a:ln>
                  <a:noFill/>
                </a:ln>
                <a:solidFill>
                  <a:prstClr val="black"/>
                </a:solidFill>
                <a:effectLst/>
                <a:uLnTx/>
                <a:uFillTx/>
                <a:latin typeface="Calibri"/>
                <a:ea typeface="+mn-ea"/>
                <a:cs typeface="Calibri"/>
              </a:rPr>
              <a:t>foster </a:t>
            </a:r>
            <a:r>
              <a:rPr kumimoji="0" sz="1800" b="0" i="0" u="none" strike="noStrike" kern="1200" cap="none" spc="-15" normalizeH="0" baseline="0" noProof="0">
                <a:ln>
                  <a:noFill/>
                </a:ln>
                <a:solidFill>
                  <a:prstClr val="black"/>
                </a:solidFill>
                <a:effectLst/>
                <a:uLnTx/>
                <a:uFillTx/>
                <a:latin typeface="Calibri"/>
                <a:ea typeface="+mn-ea"/>
                <a:cs typeface="Calibri"/>
              </a:rPr>
              <a:t>care </a:t>
            </a:r>
            <a:r>
              <a:rPr kumimoji="0" sz="1800" b="0" i="0" u="none" strike="noStrike" kern="1200" cap="none" spc="0" normalizeH="0" baseline="0" noProof="0">
                <a:ln>
                  <a:noFill/>
                </a:ln>
                <a:solidFill>
                  <a:prstClr val="black"/>
                </a:solidFill>
                <a:effectLst/>
                <a:uLnTx/>
                <a:uFillTx/>
                <a:latin typeface="Calibri"/>
                <a:ea typeface="+mn-ea"/>
                <a:cs typeface="Calibri"/>
              </a:rPr>
              <a:t>than </a:t>
            </a:r>
            <a:r>
              <a:rPr kumimoji="0" sz="1800" b="0" i="0" u="none" strike="noStrike" kern="1200" cap="none" spc="-5" normalizeH="0" baseline="0" noProof="0">
                <a:ln>
                  <a:noFill/>
                </a:ln>
                <a:solidFill>
                  <a:prstClr val="black"/>
                </a:solidFill>
                <a:effectLst/>
                <a:uLnTx/>
                <a:uFillTx/>
                <a:latin typeface="Calibri"/>
                <a:ea typeface="+mn-ea"/>
                <a:cs typeface="Calibri"/>
              </a:rPr>
              <a:t>in  </a:t>
            </a:r>
            <a:r>
              <a:rPr kumimoji="0" sz="1800" b="0" i="0" u="none" strike="noStrike" kern="1200" cap="none" spc="0" normalizeH="0" baseline="0" noProof="0">
                <a:ln>
                  <a:noFill/>
                </a:ln>
                <a:solidFill>
                  <a:prstClr val="black"/>
                </a:solidFill>
                <a:effectLst/>
                <a:uLnTx/>
                <a:uFillTx/>
                <a:latin typeface="Calibri"/>
                <a:ea typeface="+mn-ea"/>
                <a:cs typeface="Calibri"/>
              </a:rPr>
              <a:t>the </a:t>
            </a:r>
            <a:r>
              <a:rPr kumimoji="0" sz="1800" b="0" i="0" u="none" strike="noStrike" kern="1200" cap="none" spc="-10" normalizeH="0" baseline="0" noProof="0">
                <a:ln>
                  <a:noFill/>
                </a:ln>
                <a:solidFill>
                  <a:prstClr val="black"/>
                </a:solidFill>
                <a:effectLst/>
                <a:uLnTx/>
                <a:uFillTx/>
                <a:latin typeface="Calibri"/>
                <a:ea typeface="+mn-ea"/>
                <a:cs typeface="Calibri"/>
              </a:rPr>
              <a:t>general child</a:t>
            </a:r>
            <a:r>
              <a:rPr kumimoji="0" sz="1800" b="0" i="0" u="none" strike="noStrike" kern="1200" cap="none" spc="35" normalizeH="0" baseline="0" noProof="0">
                <a:ln>
                  <a:noFill/>
                </a:ln>
                <a:solidFill>
                  <a:prstClr val="black"/>
                </a:solidFill>
                <a:effectLst/>
                <a:uLnTx/>
                <a:uFillTx/>
                <a:latin typeface="Calibri"/>
                <a:ea typeface="+mn-ea"/>
                <a:cs typeface="Calibri"/>
              </a:rPr>
              <a:t> </a:t>
            </a:r>
            <a:r>
              <a:rPr kumimoji="0" sz="1800" b="0" i="0" u="none" strike="noStrike" kern="1200" cap="none" spc="-5" normalizeH="0" baseline="0" noProof="0">
                <a:ln>
                  <a:noFill/>
                </a:ln>
                <a:solidFill>
                  <a:prstClr val="black"/>
                </a:solidFill>
                <a:effectLst/>
                <a:uLnTx/>
                <a:uFillTx/>
                <a:latin typeface="Calibri"/>
                <a:ea typeface="+mn-ea"/>
                <a:cs typeface="Calibri"/>
              </a:rPr>
              <a:t>population.</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p:nvPr/>
        </p:nvSpPr>
        <p:spPr>
          <a:xfrm>
            <a:off x="6557771" y="1752600"/>
            <a:ext cx="4291584" cy="39669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6637401" y="5745276"/>
            <a:ext cx="3124835" cy="208279"/>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1" u="none" strike="noStrike" kern="1200" cap="none" spc="-5" normalizeH="0" baseline="0" noProof="0">
                <a:ln>
                  <a:noFill/>
                </a:ln>
                <a:solidFill>
                  <a:prstClr val="black"/>
                </a:solidFill>
                <a:effectLst/>
                <a:uLnTx/>
                <a:uFillTx/>
                <a:latin typeface="Calibri"/>
                <a:ea typeface="+mn-ea"/>
                <a:cs typeface="Calibri"/>
              </a:rPr>
              <a:t>Source: National Child </a:t>
            </a:r>
            <a:r>
              <a:rPr kumimoji="0" sz="1200" b="0" i="1" u="none" strike="noStrike" kern="1200" cap="none" spc="-10" normalizeH="0" baseline="0" noProof="0">
                <a:ln>
                  <a:noFill/>
                </a:ln>
                <a:solidFill>
                  <a:prstClr val="black"/>
                </a:solidFill>
                <a:effectLst/>
                <a:uLnTx/>
                <a:uFillTx/>
                <a:latin typeface="Calibri"/>
                <a:ea typeface="+mn-ea"/>
                <a:cs typeface="Calibri"/>
              </a:rPr>
              <a:t>Welfare </a:t>
            </a:r>
            <a:r>
              <a:rPr kumimoji="0" sz="1200" b="0" i="1" u="none" strike="noStrike" kern="1200" cap="none" spc="-15" normalizeH="0" baseline="0" noProof="0">
                <a:ln>
                  <a:noFill/>
                </a:ln>
                <a:solidFill>
                  <a:prstClr val="black"/>
                </a:solidFill>
                <a:effectLst/>
                <a:uLnTx/>
                <a:uFillTx/>
                <a:latin typeface="Calibri"/>
                <a:ea typeface="+mn-ea"/>
                <a:cs typeface="Calibri"/>
              </a:rPr>
              <a:t>Workforce</a:t>
            </a:r>
            <a:r>
              <a:rPr kumimoji="0" sz="1200" b="0" i="1" u="none" strike="noStrike" kern="1200" cap="none" spc="0" normalizeH="0" baseline="0" noProof="0">
                <a:ln>
                  <a:noFill/>
                </a:ln>
                <a:solidFill>
                  <a:prstClr val="black"/>
                </a:solidFill>
                <a:effectLst/>
                <a:uLnTx/>
                <a:uFillTx/>
                <a:latin typeface="Calibri"/>
                <a:ea typeface="+mn-ea"/>
                <a:cs typeface="Calibri"/>
              </a:rPr>
              <a:t> </a:t>
            </a:r>
            <a:r>
              <a:rPr kumimoji="0" sz="1200" b="0" i="1" u="none" strike="noStrike" kern="1200" cap="none" spc="-5" normalizeH="0" baseline="0" noProof="0">
                <a:ln>
                  <a:noFill/>
                </a:ln>
                <a:solidFill>
                  <a:prstClr val="black"/>
                </a:solidFill>
                <a:effectLst/>
                <a:uLnTx/>
                <a:uFillTx/>
                <a:latin typeface="Calibri"/>
                <a:ea typeface="+mn-ea"/>
                <a:cs typeface="Calibri"/>
              </a:rPr>
              <a:t>Institute</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object 7"/>
          <p:cNvSpPr txBox="1"/>
          <p:nvPr/>
        </p:nvSpPr>
        <p:spPr>
          <a:xfrm>
            <a:off x="781304" y="5745276"/>
            <a:ext cx="3736975" cy="208279"/>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1" u="none" strike="noStrike" kern="1200" cap="none" spc="-5" normalizeH="0" baseline="0" noProof="0">
                <a:ln>
                  <a:noFill/>
                </a:ln>
                <a:solidFill>
                  <a:prstClr val="black"/>
                </a:solidFill>
                <a:effectLst/>
                <a:uLnTx/>
                <a:uFillTx/>
                <a:latin typeface="Calibri"/>
                <a:ea typeface="+mn-ea"/>
                <a:cs typeface="Calibri"/>
              </a:rPr>
              <a:t>Source: National Council of Juvenile and Family Court</a:t>
            </a:r>
            <a:r>
              <a:rPr kumimoji="0" sz="1200" b="0" i="1" u="none" strike="noStrike" kern="1200" cap="none" spc="30" normalizeH="0" baseline="0" noProof="0">
                <a:ln>
                  <a:noFill/>
                </a:ln>
                <a:solidFill>
                  <a:prstClr val="black"/>
                </a:solidFill>
                <a:effectLst/>
                <a:uLnTx/>
                <a:uFillTx/>
                <a:latin typeface="Calibri"/>
                <a:ea typeface="+mn-ea"/>
                <a:cs typeface="Calibri"/>
              </a:rPr>
              <a:t> </a:t>
            </a:r>
            <a:r>
              <a:rPr kumimoji="0" sz="1200" b="0" i="1" u="none" strike="noStrike" kern="1200" cap="none" spc="-5" normalizeH="0" baseline="0" noProof="0">
                <a:ln>
                  <a:noFill/>
                </a:ln>
                <a:solidFill>
                  <a:prstClr val="black"/>
                </a:solidFill>
                <a:effectLst/>
                <a:uLnTx/>
                <a:uFillTx/>
                <a:latin typeface="Calibri"/>
                <a:ea typeface="+mn-ea"/>
                <a:cs typeface="Calibri"/>
              </a:rPr>
              <a:t>Judges</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6901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923645" y="513333"/>
            <a:ext cx="7961630" cy="696595"/>
          </a:xfrm>
          <a:prstGeom prst="rect">
            <a:avLst/>
          </a:prstGeom>
        </p:spPr>
        <p:txBody>
          <a:bodyPr vert="horz" wrap="square" lIns="0" tIns="13335" rIns="0" bIns="0" rtlCol="0">
            <a:spAutoFit/>
          </a:bodyPr>
          <a:lstStyle/>
          <a:p>
            <a:pPr marL="12700">
              <a:lnSpc>
                <a:spcPct val="100000"/>
              </a:lnSpc>
              <a:spcBef>
                <a:spcPts val="105"/>
              </a:spcBef>
            </a:pPr>
            <a:r>
              <a:t>DCF </a:t>
            </a:r>
            <a:r>
              <a:rPr spc="-5"/>
              <a:t>Goals of Child </a:t>
            </a:r>
            <a:r>
              <a:rPr spc="-45"/>
              <a:t>Welfare</a:t>
            </a:r>
            <a:r>
              <a:rPr spc="-50"/>
              <a:t> </a:t>
            </a:r>
            <a:r>
              <a:rPr spc="5"/>
              <a:t>Services</a:t>
            </a:r>
          </a:p>
        </p:txBody>
      </p:sp>
      <p:sp>
        <p:nvSpPr>
          <p:cNvPr id="4" name="object 4"/>
          <p:cNvSpPr txBox="1"/>
          <p:nvPr/>
        </p:nvSpPr>
        <p:spPr>
          <a:xfrm>
            <a:off x="923645" y="1288161"/>
            <a:ext cx="10331450" cy="4049395"/>
          </a:xfrm>
          <a:prstGeom prst="rect">
            <a:avLst/>
          </a:prstGeom>
        </p:spPr>
        <p:txBody>
          <a:bodyPr vert="horz" wrap="square" lIns="0" tIns="12065" rIns="0" bIns="0" rtlCol="0">
            <a:spAutoFit/>
          </a:bodyPr>
          <a:lstStyle/>
          <a:p>
            <a:pPr marL="241300" marR="0" lvl="0" indent="-228600" algn="l" defTabSz="914400" rtl="0" eaLnBrk="1" fontAlgn="auto" latinLnBrk="0" hangingPunct="1">
              <a:lnSpc>
                <a:spcPct val="100000"/>
              </a:lnSpc>
              <a:spcBef>
                <a:spcPts val="95"/>
              </a:spcBef>
              <a:spcAft>
                <a:spcPts val="0"/>
              </a:spcAft>
              <a:buClrTx/>
              <a:buSzTx/>
              <a:buFont typeface="Arial"/>
              <a:buChar char="•"/>
              <a:tabLst>
                <a:tab pos="240665" algn="l"/>
                <a:tab pos="241300" algn="l"/>
              </a:tabLst>
              <a:defRPr/>
            </a:pPr>
            <a:r>
              <a:rPr kumimoji="0" sz="2200" b="0" i="0" u="none" strike="noStrike" kern="1200" cap="none" spc="-10" normalizeH="0" baseline="0" noProof="0">
                <a:ln>
                  <a:noFill/>
                </a:ln>
                <a:solidFill>
                  <a:prstClr val="black"/>
                </a:solidFill>
                <a:effectLst/>
                <a:uLnTx/>
                <a:uFillTx/>
                <a:latin typeface="Calibri"/>
                <a:ea typeface="+mn-ea"/>
                <a:cs typeface="Calibri"/>
              </a:rPr>
              <a:t>The </a:t>
            </a:r>
            <a:r>
              <a:rPr kumimoji="0" sz="2200" b="1" i="0" u="none" strike="noStrike" kern="1200" cap="none" spc="-15" normalizeH="0" baseline="0" noProof="0">
                <a:ln>
                  <a:noFill/>
                </a:ln>
                <a:solidFill>
                  <a:prstClr val="black"/>
                </a:solidFill>
                <a:effectLst/>
                <a:uLnTx/>
                <a:uFillTx/>
                <a:latin typeface="Calibri"/>
                <a:ea typeface="+mn-ea"/>
                <a:cs typeface="Calibri"/>
              </a:rPr>
              <a:t>prevention </a:t>
            </a:r>
            <a:r>
              <a:rPr kumimoji="0" sz="2200" b="0" i="0" u="none" strike="noStrike" kern="1200" cap="none" spc="-5" normalizeH="0" baseline="0" noProof="0">
                <a:ln>
                  <a:noFill/>
                </a:ln>
                <a:solidFill>
                  <a:prstClr val="black"/>
                </a:solidFill>
                <a:effectLst/>
                <a:uLnTx/>
                <a:uFillTx/>
                <a:latin typeface="Calibri"/>
                <a:ea typeface="+mn-ea"/>
                <a:cs typeface="Calibri"/>
              </a:rPr>
              <a:t>of </a:t>
            </a:r>
            <a:r>
              <a:rPr kumimoji="0" sz="2200" b="0" i="0" u="none" strike="noStrike" kern="1200" cap="none" spc="-15" normalizeH="0" baseline="0" noProof="0">
                <a:ln>
                  <a:noFill/>
                </a:ln>
                <a:solidFill>
                  <a:prstClr val="black"/>
                </a:solidFill>
                <a:effectLst/>
                <a:uLnTx/>
                <a:uFillTx/>
                <a:latin typeface="Calibri"/>
                <a:ea typeface="+mn-ea"/>
                <a:cs typeface="Calibri"/>
              </a:rPr>
              <a:t>separation </a:t>
            </a:r>
            <a:r>
              <a:rPr kumimoji="0" sz="2200" b="0" i="0" u="none" strike="noStrike" kern="1200" cap="none" spc="-5" normalizeH="0" baseline="0" noProof="0">
                <a:ln>
                  <a:noFill/>
                </a:ln>
                <a:solidFill>
                  <a:prstClr val="black"/>
                </a:solidFill>
                <a:effectLst/>
                <a:uLnTx/>
                <a:uFillTx/>
                <a:latin typeface="Calibri"/>
                <a:ea typeface="+mn-ea"/>
                <a:cs typeface="Calibri"/>
              </a:rPr>
              <a:t>of </a:t>
            </a:r>
            <a:r>
              <a:rPr kumimoji="0" sz="2200" b="0" i="0" u="none" strike="noStrike" kern="1200" cap="none" spc="-10" normalizeH="0" baseline="0" noProof="0">
                <a:ln>
                  <a:noFill/>
                </a:ln>
                <a:solidFill>
                  <a:prstClr val="black"/>
                </a:solidFill>
                <a:effectLst/>
                <a:uLnTx/>
                <a:uFillTx/>
                <a:latin typeface="Calibri"/>
                <a:ea typeface="+mn-ea"/>
                <a:cs typeface="Calibri"/>
              </a:rPr>
              <a:t>children </a:t>
            </a:r>
            <a:r>
              <a:rPr kumimoji="0" sz="2200" b="0" i="0" u="none" strike="noStrike" kern="1200" cap="none" spc="-15" normalizeH="0" baseline="0" noProof="0">
                <a:ln>
                  <a:noFill/>
                </a:ln>
                <a:solidFill>
                  <a:prstClr val="black"/>
                </a:solidFill>
                <a:effectLst/>
                <a:uLnTx/>
                <a:uFillTx/>
                <a:latin typeface="Calibri"/>
                <a:ea typeface="+mn-ea"/>
                <a:cs typeface="Calibri"/>
              </a:rPr>
              <a:t>from </a:t>
            </a:r>
            <a:r>
              <a:rPr kumimoji="0" sz="2200" b="0" i="0" u="none" strike="noStrike" kern="1200" cap="none" spc="-5" normalizeH="0" baseline="0" noProof="0">
                <a:ln>
                  <a:noFill/>
                </a:ln>
                <a:solidFill>
                  <a:prstClr val="black"/>
                </a:solidFill>
                <a:effectLst/>
                <a:uLnTx/>
                <a:uFillTx/>
                <a:latin typeface="Calibri"/>
                <a:ea typeface="+mn-ea"/>
                <a:cs typeface="Calibri"/>
              </a:rPr>
              <a:t>their</a:t>
            </a:r>
            <a:r>
              <a:rPr kumimoji="0" sz="2200" b="0" i="0" u="none" strike="noStrike" kern="1200" cap="none" spc="114" normalizeH="0" baseline="0" noProof="0">
                <a:ln>
                  <a:noFill/>
                </a:ln>
                <a:solidFill>
                  <a:prstClr val="black"/>
                </a:solidFill>
                <a:effectLst/>
                <a:uLnTx/>
                <a:uFillTx/>
                <a:latin typeface="Calibri"/>
                <a:ea typeface="+mn-ea"/>
                <a:cs typeface="Calibri"/>
              </a:rPr>
              <a:t> </a:t>
            </a:r>
            <a:r>
              <a:rPr kumimoji="0" sz="2200" b="0" i="0" u="none" strike="noStrike" kern="1200" cap="none" spc="-10" normalizeH="0" baseline="0" noProof="0">
                <a:ln>
                  <a:noFill/>
                </a:ln>
                <a:solidFill>
                  <a:prstClr val="black"/>
                </a:solidFill>
                <a:effectLst/>
                <a:uLnTx/>
                <a:uFillTx/>
                <a:latin typeface="Calibri"/>
                <a:ea typeface="+mn-ea"/>
                <a:cs typeface="Calibri"/>
              </a:rPr>
              <a:t>families.</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0" lvl="0" indent="-228600" algn="l" defTabSz="914400" rtl="0" eaLnBrk="1" fontAlgn="auto" latinLnBrk="0" hangingPunct="1">
              <a:lnSpc>
                <a:spcPct val="100000"/>
              </a:lnSpc>
              <a:spcBef>
                <a:spcPts val="0"/>
              </a:spcBef>
              <a:spcAft>
                <a:spcPts val="0"/>
              </a:spcAft>
              <a:buClrTx/>
              <a:buSzTx/>
              <a:buFont typeface="Arial"/>
              <a:buChar char="•"/>
              <a:tabLst>
                <a:tab pos="240665" algn="l"/>
                <a:tab pos="241300" algn="l"/>
              </a:tabLst>
              <a:defRPr/>
            </a:pPr>
            <a:r>
              <a:rPr kumimoji="0" sz="2200" b="0" i="0" u="none" strike="noStrike" kern="1200" cap="none" spc="-5" normalizeH="0" baseline="0" noProof="0">
                <a:ln>
                  <a:noFill/>
                </a:ln>
                <a:solidFill>
                  <a:prstClr val="black"/>
                </a:solidFill>
                <a:effectLst/>
                <a:uLnTx/>
                <a:uFillTx/>
                <a:latin typeface="Calibri"/>
                <a:ea typeface="+mn-ea"/>
                <a:cs typeface="Calibri"/>
              </a:rPr>
              <a:t>The </a:t>
            </a:r>
            <a:r>
              <a:rPr kumimoji="0" sz="2200" b="1" i="0" u="none" strike="noStrike" kern="1200" cap="none" spc="-15" normalizeH="0" baseline="0" noProof="0">
                <a:ln>
                  <a:noFill/>
                </a:ln>
                <a:solidFill>
                  <a:prstClr val="black"/>
                </a:solidFill>
                <a:effectLst/>
                <a:uLnTx/>
                <a:uFillTx/>
                <a:latin typeface="Calibri"/>
                <a:ea typeface="+mn-ea"/>
                <a:cs typeface="Calibri"/>
              </a:rPr>
              <a:t>protection </a:t>
            </a:r>
            <a:r>
              <a:rPr kumimoji="0" sz="2200" b="0" i="0" u="none" strike="noStrike" kern="1200" cap="none" spc="-5" normalizeH="0" baseline="0" noProof="0">
                <a:ln>
                  <a:noFill/>
                </a:ln>
                <a:solidFill>
                  <a:prstClr val="black"/>
                </a:solidFill>
                <a:effectLst/>
                <a:uLnTx/>
                <a:uFillTx/>
                <a:latin typeface="Calibri"/>
                <a:ea typeface="+mn-ea"/>
                <a:cs typeface="Calibri"/>
              </a:rPr>
              <a:t>of </a:t>
            </a:r>
            <a:r>
              <a:rPr kumimoji="0" sz="2200" b="0" i="0" u="none" strike="noStrike" kern="1200" cap="none" spc="-10" normalizeH="0" baseline="0" noProof="0">
                <a:ln>
                  <a:noFill/>
                </a:ln>
                <a:solidFill>
                  <a:prstClr val="black"/>
                </a:solidFill>
                <a:effectLst/>
                <a:uLnTx/>
                <a:uFillTx/>
                <a:latin typeface="Calibri"/>
                <a:ea typeface="+mn-ea"/>
                <a:cs typeface="Calibri"/>
              </a:rPr>
              <a:t>children alleged </a:t>
            </a:r>
            <a:r>
              <a:rPr kumimoji="0" sz="2200" b="0" i="0" u="none" strike="noStrike" kern="1200" cap="none" spc="-20" normalizeH="0" baseline="0" noProof="0">
                <a:ln>
                  <a:noFill/>
                </a:ln>
                <a:solidFill>
                  <a:prstClr val="black"/>
                </a:solidFill>
                <a:effectLst/>
                <a:uLnTx/>
                <a:uFillTx/>
                <a:latin typeface="Calibri"/>
                <a:ea typeface="+mn-ea"/>
                <a:cs typeface="Calibri"/>
              </a:rPr>
              <a:t>to </a:t>
            </a:r>
            <a:r>
              <a:rPr kumimoji="0" sz="2200" b="0" i="0" u="none" strike="noStrike" kern="1200" cap="none" spc="-5" normalizeH="0" baseline="0" noProof="0">
                <a:ln>
                  <a:noFill/>
                </a:ln>
                <a:solidFill>
                  <a:prstClr val="black"/>
                </a:solidFill>
                <a:effectLst/>
                <a:uLnTx/>
                <a:uFillTx/>
                <a:latin typeface="Calibri"/>
                <a:ea typeface="+mn-ea"/>
                <a:cs typeface="Calibri"/>
              </a:rPr>
              <a:t>be abuse, </a:t>
            </a:r>
            <a:r>
              <a:rPr kumimoji="0" sz="2200" b="0" i="0" u="none" strike="noStrike" kern="1200" cap="none" spc="-10" normalizeH="0" baseline="0" noProof="0">
                <a:ln>
                  <a:noFill/>
                </a:ln>
                <a:solidFill>
                  <a:prstClr val="black"/>
                </a:solidFill>
                <a:effectLst/>
                <a:uLnTx/>
                <a:uFillTx/>
                <a:latin typeface="Calibri"/>
                <a:ea typeface="+mn-ea"/>
                <a:cs typeface="Calibri"/>
              </a:rPr>
              <a:t>neglected, </a:t>
            </a:r>
            <a:r>
              <a:rPr kumimoji="0" sz="2200" b="0" i="0" u="none" strike="noStrike" kern="1200" cap="none" spc="-5" normalizeH="0" baseline="0" noProof="0">
                <a:ln>
                  <a:noFill/>
                </a:ln>
                <a:solidFill>
                  <a:prstClr val="black"/>
                </a:solidFill>
                <a:effectLst/>
                <a:uLnTx/>
                <a:uFillTx/>
                <a:latin typeface="Calibri"/>
                <a:ea typeface="+mn-ea"/>
                <a:cs typeface="Calibri"/>
              </a:rPr>
              <a:t>or abandoned</a:t>
            </a:r>
            <a:r>
              <a:rPr kumimoji="0" sz="2200" b="0" i="0" u="none" strike="noStrike" kern="1200" cap="none" spc="215" normalizeH="0" baseline="0" noProof="0">
                <a:ln>
                  <a:noFill/>
                </a:ln>
                <a:solidFill>
                  <a:prstClr val="black"/>
                </a:solidFill>
                <a:effectLst/>
                <a:uLnTx/>
                <a:uFillTx/>
                <a:latin typeface="Calibri"/>
                <a:ea typeface="+mn-ea"/>
                <a:cs typeface="Calibri"/>
              </a:rPr>
              <a:t> </a:t>
            </a:r>
            <a:r>
              <a:rPr kumimoji="0" sz="2200" b="0" i="0" u="none" strike="noStrike" kern="1200" cap="none" spc="-10" normalizeH="0" baseline="0" noProof="0">
                <a:ln>
                  <a:noFill/>
                </a:ln>
                <a:solidFill>
                  <a:prstClr val="black"/>
                </a:solidFill>
                <a:effectLst/>
                <a:uLnTx/>
                <a:uFillTx/>
                <a:latin typeface="Calibri"/>
                <a:ea typeface="+mn-ea"/>
                <a:cs typeface="Calibri"/>
              </a:rPr>
              <a:t>including</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0" lvl="0" indent="0" algn="l" defTabSz="914400" rtl="0" eaLnBrk="1" fontAlgn="auto" latinLnBrk="0" hangingPunct="1">
              <a:lnSpc>
                <a:spcPct val="100000"/>
              </a:lnSpc>
              <a:spcBef>
                <a:spcPts val="0"/>
              </a:spcBef>
              <a:spcAft>
                <a:spcPts val="0"/>
              </a:spcAft>
              <a:buClrTx/>
              <a:buSzTx/>
              <a:buFontTx/>
              <a:buNone/>
              <a:tabLst/>
              <a:defRPr/>
            </a:pPr>
            <a:r>
              <a:rPr kumimoji="0" sz="2200" b="0" i="0" u="none" strike="noStrike" kern="1200" cap="none" spc="-10" normalizeH="0" baseline="0" noProof="0">
                <a:ln>
                  <a:noFill/>
                </a:ln>
                <a:solidFill>
                  <a:prstClr val="black"/>
                </a:solidFill>
                <a:effectLst/>
                <a:uLnTx/>
                <a:uFillTx/>
                <a:latin typeface="Calibri"/>
                <a:ea typeface="+mn-ea"/>
                <a:cs typeface="Calibri"/>
              </a:rPr>
              <a:t>provision </a:t>
            </a:r>
            <a:r>
              <a:rPr kumimoji="0" sz="2200" b="0" i="0" u="none" strike="noStrike" kern="1200" cap="none" spc="-5" normalizeH="0" baseline="0" noProof="0">
                <a:ln>
                  <a:noFill/>
                </a:ln>
                <a:solidFill>
                  <a:prstClr val="black"/>
                </a:solidFill>
                <a:effectLst/>
                <a:uLnTx/>
                <a:uFillTx/>
                <a:latin typeface="Calibri"/>
                <a:ea typeface="+mn-ea"/>
                <a:cs typeface="Calibri"/>
              </a:rPr>
              <a:t>of </a:t>
            </a:r>
            <a:r>
              <a:rPr kumimoji="0" sz="2200" b="0" i="0" u="none" strike="noStrike" kern="1200" cap="none" spc="-10" normalizeH="0" baseline="0" noProof="0">
                <a:ln>
                  <a:noFill/>
                </a:ln>
                <a:solidFill>
                  <a:prstClr val="black"/>
                </a:solidFill>
                <a:effectLst/>
                <a:uLnTx/>
                <a:uFillTx/>
                <a:latin typeface="Calibri"/>
                <a:ea typeface="+mn-ea"/>
                <a:cs typeface="Calibri"/>
              </a:rPr>
              <a:t>emergency </a:t>
            </a:r>
            <a:r>
              <a:rPr kumimoji="0" sz="2200" b="0" i="0" u="none" strike="noStrike" kern="1200" cap="none" spc="-5" normalizeH="0" baseline="0" noProof="0">
                <a:ln>
                  <a:noFill/>
                </a:ln>
                <a:solidFill>
                  <a:prstClr val="black"/>
                </a:solidFill>
                <a:effectLst/>
                <a:uLnTx/>
                <a:uFillTx/>
                <a:latin typeface="Calibri"/>
                <a:ea typeface="+mn-ea"/>
                <a:cs typeface="Calibri"/>
              </a:rPr>
              <a:t>and </a:t>
            </a:r>
            <a:r>
              <a:rPr kumimoji="0" sz="2200" b="0" i="0" u="none" strike="noStrike" kern="1200" cap="none" spc="-10" normalizeH="0" baseline="0" noProof="0">
                <a:ln>
                  <a:noFill/>
                </a:ln>
                <a:solidFill>
                  <a:prstClr val="black"/>
                </a:solidFill>
                <a:effectLst/>
                <a:uLnTx/>
                <a:uFillTx/>
                <a:latin typeface="Calibri"/>
                <a:ea typeface="+mn-ea"/>
                <a:cs typeface="Calibri"/>
              </a:rPr>
              <a:t>long-term alternate </a:t>
            </a:r>
            <a:r>
              <a:rPr kumimoji="0" sz="2200" b="0" i="0" u="none" strike="noStrike" kern="1200" cap="none" spc="-5" normalizeH="0" baseline="0" noProof="0">
                <a:ln>
                  <a:noFill/>
                </a:ln>
                <a:solidFill>
                  <a:prstClr val="black"/>
                </a:solidFill>
                <a:effectLst/>
                <a:uLnTx/>
                <a:uFillTx/>
                <a:latin typeface="Calibri"/>
                <a:ea typeface="+mn-ea"/>
                <a:cs typeface="Calibri"/>
              </a:rPr>
              <a:t>living</a:t>
            </a:r>
            <a:r>
              <a:rPr kumimoji="0" sz="2200" b="0" i="0" u="none" strike="noStrike" kern="1200" cap="none" spc="60" normalizeH="0" baseline="0" noProof="0">
                <a:ln>
                  <a:noFill/>
                </a:ln>
                <a:solidFill>
                  <a:prstClr val="black"/>
                </a:solidFill>
                <a:effectLst/>
                <a:uLnTx/>
                <a:uFillTx/>
                <a:latin typeface="Calibri"/>
                <a:ea typeface="+mn-ea"/>
                <a:cs typeface="Calibri"/>
              </a:rPr>
              <a:t> </a:t>
            </a:r>
            <a:r>
              <a:rPr kumimoji="0" sz="2200" b="0" i="0" u="none" strike="noStrike" kern="1200" cap="none" spc="-10" normalizeH="0" baseline="0" noProof="0">
                <a:ln>
                  <a:noFill/>
                </a:ln>
                <a:solidFill>
                  <a:prstClr val="black"/>
                </a:solidFill>
                <a:effectLst/>
                <a:uLnTx/>
                <a:uFillTx/>
                <a:latin typeface="Calibri"/>
                <a:ea typeface="+mn-ea"/>
                <a:cs typeface="Calibri"/>
              </a:rPr>
              <a:t>arrangements.</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554990" lvl="0" indent="-228600" algn="l" defTabSz="914400" rtl="0" eaLnBrk="1" fontAlgn="auto" latinLnBrk="0" hangingPunct="1">
              <a:lnSpc>
                <a:spcPct val="100000"/>
              </a:lnSpc>
              <a:spcBef>
                <a:spcPts val="0"/>
              </a:spcBef>
              <a:spcAft>
                <a:spcPts val="0"/>
              </a:spcAft>
              <a:buClrTx/>
              <a:buSzTx/>
              <a:buFont typeface="Arial"/>
              <a:buChar char="•"/>
              <a:tabLst>
                <a:tab pos="240665" algn="l"/>
                <a:tab pos="241300" algn="l"/>
              </a:tabLst>
              <a:defRPr/>
            </a:pPr>
            <a:r>
              <a:rPr kumimoji="0" sz="2200" b="0" i="0" u="none" strike="noStrike" kern="1200" cap="none" spc="-10" normalizeH="0" baseline="0" noProof="0">
                <a:ln>
                  <a:noFill/>
                </a:ln>
                <a:solidFill>
                  <a:prstClr val="black"/>
                </a:solidFill>
                <a:effectLst/>
                <a:uLnTx/>
                <a:uFillTx/>
                <a:latin typeface="Calibri"/>
                <a:ea typeface="+mn-ea"/>
                <a:cs typeface="Calibri"/>
              </a:rPr>
              <a:t>The </a:t>
            </a:r>
            <a:r>
              <a:rPr kumimoji="0" sz="2200" b="1" i="0" u="none" strike="noStrike" kern="1200" cap="none" spc="-10" normalizeH="0" baseline="0" noProof="0">
                <a:ln>
                  <a:noFill/>
                </a:ln>
                <a:solidFill>
                  <a:prstClr val="black"/>
                </a:solidFill>
                <a:effectLst/>
                <a:uLnTx/>
                <a:uFillTx/>
                <a:latin typeface="Calibri"/>
                <a:ea typeface="+mn-ea"/>
                <a:cs typeface="Calibri"/>
              </a:rPr>
              <a:t>reunification </a:t>
            </a:r>
            <a:r>
              <a:rPr kumimoji="0" sz="2200" b="0" i="0" u="none" strike="noStrike" kern="1200" cap="none" spc="-5" normalizeH="0" baseline="0" noProof="0">
                <a:ln>
                  <a:noFill/>
                </a:ln>
                <a:solidFill>
                  <a:prstClr val="black"/>
                </a:solidFill>
                <a:effectLst/>
                <a:uLnTx/>
                <a:uFillTx/>
                <a:latin typeface="Calibri"/>
                <a:ea typeface="+mn-ea"/>
                <a:cs typeface="Calibri"/>
              </a:rPr>
              <a:t>of </a:t>
            </a:r>
            <a:r>
              <a:rPr kumimoji="0" sz="2200" b="0" i="0" u="none" strike="noStrike" kern="1200" cap="none" spc="-10" normalizeH="0" baseline="0" noProof="0">
                <a:ln>
                  <a:noFill/>
                </a:ln>
                <a:solidFill>
                  <a:prstClr val="black"/>
                </a:solidFill>
                <a:effectLst/>
                <a:uLnTx/>
                <a:uFillTx/>
                <a:latin typeface="Calibri"/>
                <a:ea typeface="+mn-ea"/>
                <a:cs typeface="Calibri"/>
              </a:rPr>
              <a:t>families </a:t>
            </a:r>
            <a:r>
              <a:rPr kumimoji="0" sz="2200" b="0" i="0" u="none" strike="noStrike" kern="1200" cap="none" spc="-5" normalizeH="0" baseline="0" noProof="0">
                <a:ln>
                  <a:noFill/>
                </a:ln>
                <a:solidFill>
                  <a:prstClr val="black"/>
                </a:solidFill>
                <a:effectLst/>
                <a:uLnTx/>
                <a:uFillTx/>
                <a:latin typeface="Calibri"/>
                <a:ea typeface="+mn-ea"/>
                <a:cs typeface="Calibri"/>
              </a:rPr>
              <a:t>who </a:t>
            </a:r>
            <a:r>
              <a:rPr kumimoji="0" sz="2200" b="0" i="0" u="none" strike="noStrike" kern="1200" cap="none" spc="-20" normalizeH="0" baseline="0" noProof="0">
                <a:ln>
                  <a:noFill/>
                </a:ln>
                <a:solidFill>
                  <a:prstClr val="black"/>
                </a:solidFill>
                <a:effectLst/>
                <a:uLnTx/>
                <a:uFillTx/>
                <a:latin typeface="Calibri"/>
                <a:ea typeface="+mn-ea"/>
                <a:cs typeface="Calibri"/>
              </a:rPr>
              <a:t>have </a:t>
            </a:r>
            <a:r>
              <a:rPr kumimoji="0" sz="2200" b="0" i="0" u="none" strike="noStrike" kern="1200" cap="none" spc="-10" normalizeH="0" baseline="0" noProof="0">
                <a:ln>
                  <a:noFill/>
                </a:ln>
                <a:solidFill>
                  <a:prstClr val="black"/>
                </a:solidFill>
                <a:effectLst/>
                <a:uLnTx/>
                <a:uFillTx/>
                <a:latin typeface="Calibri"/>
                <a:ea typeface="+mn-ea"/>
                <a:cs typeface="Calibri"/>
              </a:rPr>
              <a:t>had children placed </a:t>
            </a:r>
            <a:r>
              <a:rPr kumimoji="0" sz="2200" b="0" i="0" u="none" strike="noStrike" kern="1200" cap="none" spc="-5" normalizeH="0" baseline="0" noProof="0">
                <a:ln>
                  <a:noFill/>
                </a:ln>
                <a:solidFill>
                  <a:prstClr val="black"/>
                </a:solidFill>
                <a:effectLst/>
                <a:uLnTx/>
                <a:uFillTx/>
                <a:latin typeface="Calibri"/>
                <a:ea typeface="+mn-ea"/>
                <a:cs typeface="Calibri"/>
              </a:rPr>
              <a:t>with </a:t>
            </a:r>
            <a:r>
              <a:rPr kumimoji="0" sz="2200" b="0" i="0" u="none" strike="noStrike" kern="1200" cap="none" spc="-10" normalizeH="0" baseline="0" noProof="0">
                <a:ln>
                  <a:noFill/>
                </a:ln>
                <a:solidFill>
                  <a:prstClr val="black"/>
                </a:solidFill>
                <a:effectLst/>
                <a:uLnTx/>
                <a:uFillTx/>
                <a:latin typeface="Calibri"/>
                <a:ea typeface="+mn-ea"/>
                <a:cs typeface="Calibri"/>
              </a:rPr>
              <a:t>relatives </a:t>
            </a:r>
            <a:r>
              <a:rPr kumimoji="0" sz="2200" b="0" i="0" u="none" strike="noStrike" kern="1200" cap="none" spc="-5" normalizeH="0" baseline="0" noProof="0">
                <a:ln>
                  <a:noFill/>
                </a:ln>
                <a:solidFill>
                  <a:prstClr val="black"/>
                </a:solidFill>
                <a:effectLst/>
                <a:uLnTx/>
                <a:uFillTx/>
                <a:latin typeface="Calibri"/>
                <a:ea typeface="+mn-ea"/>
                <a:cs typeface="Calibri"/>
              </a:rPr>
              <a:t>or in </a:t>
            </a:r>
            <a:r>
              <a:rPr kumimoji="0" sz="2200" b="0" i="0" u="none" strike="noStrike" kern="1200" cap="none" spc="-20" normalizeH="0" baseline="0" noProof="0">
                <a:ln>
                  <a:noFill/>
                </a:ln>
                <a:solidFill>
                  <a:prstClr val="black"/>
                </a:solidFill>
                <a:effectLst/>
                <a:uLnTx/>
                <a:uFillTx/>
                <a:latin typeface="Calibri"/>
                <a:ea typeface="+mn-ea"/>
                <a:cs typeface="Calibri"/>
              </a:rPr>
              <a:t>foster  </a:t>
            </a:r>
            <a:r>
              <a:rPr kumimoji="0" sz="2200" b="0" i="0" u="none" strike="noStrike" kern="1200" cap="none" spc="-10" normalizeH="0" baseline="0" noProof="0">
                <a:ln>
                  <a:noFill/>
                </a:ln>
                <a:solidFill>
                  <a:prstClr val="black"/>
                </a:solidFill>
                <a:effectLst/>
                <a:uLnTx/>
                <a:uFillTx/>
                <a:latin typeface="Calibri"/>
                <a:ea typeface="+mn-ea"/>
                <a:cs typeface="Calibri"/>
              </a:rPr>
              <a:t>homes </a:t>
            </a:r>
            <a:r>
              <a:rPr kumimoji="0" sz="2200" b="0" i="0" u="none" strike="noStrike" kern="1200" cap="none" spc="-5" normalizeH="0" baseline="0" noProof="0">
                <a:ln>
                  <a:noFill/>
                </a:ln>
                <a:solidFill>
                  <a:prstClr val="black"/>
                </a:solidFill>
                <a:effectLst/>
                <a:uLnTx/>
                <a:uFillTx/>
                <a:latin typeface="Calibri"/>
                <a:ea typeface="+mn-ea"/>
                <a:cs typeface="Calibri"/>
              </a:rPr>
              <a:t>or</a:t>
            </a:r>
            <a:r>
              <a:rPr kumimoji="0" sz="2200" b="0" i="0" u="none" strike="noStrike" kern="1200" cap="none" spc="25" normalizeH="0" baseline="0" noProof="0">
                <a:ln>
                  <a:noFill/>
                </a:ln>
                <a:solidFill>
                  <a:prstClr val="black"/>
                </a:solidFill>
                <a:effectLst/>
                <a:uLnTx/>
                <a:uFillTx/>
                <a:latin typeface="Calibri"/>
                <a:ea typeface="+mn-ea"/>
                <a:cs typeface="Calibri"/>
              </a:rPr>
              <a:t> </a:t>
            </a:r>
            <a:r>
              <a:rPr kumimoji="0" sz="2200" b="0" i="0" u="none" strike="noStrike" kern="1200" cap="none" spc="-10" normalizeH="0" baseline="0" noProof="0">
                <a:ln>
                  <a:noFill/>
                </a:ln>
                <a:solidFill>
                  <a:prstClr val="black"/>
                </a:solidFill>
                <a:effectLst/>
                <a:uLnTx/>
                <a:uFillTx/>
                <a:latin typeface="Calibri"/>
                <a:ea typeface="+mn-ea"/>
                <a:cs typeface="Calibri"/>
              </a:rPr>
              <a:t>institutions.</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5080" lvl="0" indent="-228600" algn="l" defTabSz="914400" rtl="0" eaLnBrk="1" fontAlgn="auto" latinLnBrk="0" hangingPunct="1">
              <a:lnSpc>
                <a:spcPct val="100000"/>
              </a:lnSpc>
              <a:spcBef>
                <a:spcPts val="5"/>
              </a:spcBef>
              <a:spcAft>
                <a:spcPts val="0"/>
              </a:spcAft>
              <a:buClrTx/>
              <a:buSzTx/>
              <a:buFont typeface="Arial"/>
              <a:buChar char="•"/>
              <a:tabLst>
                <a:tab pos="240665" algn="l"/>
                <a:tab pos="241300" algn="l"/>
              </a:tabLst>
              <a:defRPr/>
            </a:pPr>
            <a:r>
              <a:rPr kumimoji="0" sz="2200" b="0" i="0" u="none" strike="noStrike" kern="1200" cap="none" spc="-10" normalizeH="0" baseline="0" noProof="0">
                <a:ln>
                  <a:noFill/>
                </a:ln>
                <a:solidFill>
                  <a:prstClr val="black"/>
                </a:solidFill>
                <a:effectLst/>
                <a:uLnTx/>
                <a:uFillTx/>
                <a:latin typeface="Calibri"/>
                <a:ea typeface="+mn-ea"/>
                <a:cs typeface="Calibri"/>
              </a:rPr>
              <a:t>The </a:t>
            </a:r>
            <a:r>
              <a:rPr kumimoji="0" sz="2200" b="1" i="0" u="none" strike="noStrike" kern="1200" cap="none" spc="-10" normalizeH="0" baseline="0" noProof="0">
                <a:ln>
                  <a:noFill/>
                </a:ln>
                <a:solidFill>
                  <a:prstClr val="black"/>
                </a:solidFill>
                <a:effectLst/>
                <a:uLnTx/>
                <a:uFillTx/>
                <a:latin typeface="Calibri"/>
                <a:ea typeface="+mn-ea"/>
                <a:cs typeface="Calibri"/>
              </a:rPr>
              <a:t>establishment </a:t>
            </a:r>
            <a:r>
              <a:rPr kumimoji="0" sz="2200" b="1" i="0" u="none" strike="noStrike" kern="1200" cap="none" spc="-5" normalizeH="0" baseline="0" noProof="0">
                <a:ln>
                  <a:noFill/>
                </a:ln>
                <a:solidFill>
                  <a:prstClr val="black"/>
                </a:solidFill>
                <a:effectLst/>
                <a:uLnTx/>
                <a:uFillTx/>
                <a:latin typeface="Calibri"/>
                <a:ea typeface="+mn-ea"/>
                <a:cs typeface="Calibri"/>
              </a:rPr>
              <a:t>of </a:t>
            </a:r>
            <a:r>
              <a:rPr kumimoji="0" sz="2200" b="1" i="0" u="none" strike="noStrike" kern="1200" cap="none" spc="-10" normalizeH="0" baseline="0" noProof="0">
                <a:ln>
                  <a:noFill/>
                </a:ln>
                <a:solidFill>
                  <a:prstClr val="black"/>
                </a:solidFill>
                <a:effectLst/>
                <a:uLnTx/>
                <a:uFillTx/>
                <a:latin typeface="Calibri"/>
                <a:ea typeface="+mn-ea"/>
                <a:cs typeface="Calibri"/>
              </a:rPr>
              <a:t>permanent </a:t>
            </a:r>
            <a:r>
              <a:rPr kumimoji="0" sz="2200" b="1" i="0" u="none" strike="noStrike" kern="1200" cap="none" spc="-5" normalizeH="0" baseline="0" noProof="0">
                <a:ln>
                  <a:noFill/>
                </a:ln>
                <a:solidFill>
                  <a:prstClr val="black"/>
                </a:solidFill>
                <a:effectLst/>
                <a:uLnTx/>
                <a:uFillTx/>
                <a:latin typeface="Calibri"/>
                <a:ea typeface="+mn-ea"/>
                <a:cs typeface="Calibri"/>
              </a:rPr>
              <a:t>living </a:t>
            </a:r>
            <a:r>
              <a:rPr kumimoji="0" sz="2200" b="1" i="0" u="none" strike="noStrike" kern="1200" cap="none" spc="-15" normalizeH="0" baseline="0" noProof="0">
                <a:ln>
                  <a:noFill/>
                </a:ln>
                <a:solidFill>
                  <a:prstClr val="black"/>
                </a:solidFill>
                <a:effectLst/>
                <a:uLnTx/>
                <a:uFillTx/>
                <a:latin typeface="Calibri"/>
                <a:ea typeface="+mn-ea"/>
                <a:cs typeface="Calibri"/>
              </a:rPr>
              <a:t>arrangements </a:t>
            </a:r>
            <a:r>
              <a:rPr kumimoji="0" sz="2200" b="0" i="0" u="none" strike="noStrike" kern="1200" cap="none" spc="-20" normalizeH="0" baseline="0" noProof="0">
                <a:ln>
                  <a:noFill/>
                </a:ln>
                <a:solidFill>
                  <a:prstClr val="black"/>
                </a:solidFill>
                <a:effectLst/>
                <a:uLnTx/>
                <a:uFillTx/>
                <a:latin typeface="Calibri"/>
                <a:ea typeface="+mn-ea"/>
                <a:cs typeface="Calibri"/>
              </a:rPr>
              <a:t>for </a:t>
            </a:r>
            <a:r>
              <a:rPr kumimoji="0" sz="2200" b="0" i="0" u="none" strike="noStrike" kern="1200" cap="none" spc="-10" normalizeH="0" baseline="0" noProof="0">
                <a:ln>
                  <a:noFill/>
                </a:ln>
                <a:solidFill>
                  <a:prstClr val="black"/>
                </a:solidFill>
                <a:effectLst/>
                <a:uLnTx/>
                <a:uFillTx/>
                <a:latin typeface="Calibri"/>
                <a:ea typeface="+mn-ea"/>
                <a:cs typeface="Calibri"/>
              </a:rPr>
              <a:t>children </a:t>
            </a:r>
            <a:r>
              <a:rPr kumimoji="0" sz="2200" b="0" i="0" u="none" strike="noStrike" kern="1200" cap="none" spc="-5" normalizeH="0" baseline="0" noProof="0">
                <a:ln>
                  <a:noFill/>
                </a:ln>
                <a:solidFill>
                  <a:prstClr val="black"/>
                </a:solidFill>
                <a:effectLst/>
                <a:uLnTx/>
                <a:uFillTx/>
                <a:latin typeface="Calibri"/>
                <a:ea typeface="+mn-ea"/>
                <a:cs typeface="Calibri"/>
              </a:rPr>
              <a:t>who </a:t>
            </a:r>
            <a:r>
              <a:rPr kumimoji="0" sz="2200" b="0" i="0" u="none" strike="noStrike" kern="1200" cap="none" spc="-10" normalizeH="0" baseline="0" noProof="0">
                <a:ln>
                  <a:noFill/>
                </a:ln>
                <a:solidFill>
                  <a:prstClr val="black"/>
                </a:solidFill>
                <a:effectLst/>
                <a:uLnTx/>
                <a:uFillTx/>
                <a:latin typeface="Calibri"/>
                <a:ea typeface="+mn-ea"/>
                <a:cs typeface="Calibri"/>
              </a:rPr>
              <a:t>cannot be  reunited </a:t>
            </a:r>
            <a:r>
              <a:rPr kumimoji="0" sz="2200" b="0" i="0" u="none" strike="noStrike" kern="1200" cap="none" spc="-5" normalizeH="0" baseline="0" noProof="0">
                <a:ln>
                  <a:noFill/>
                </a:ln>
                <a:solidFill>
                  <a:prstClr val="black"/>
                </a:solidFill>
                <a:effectLst/>
                <a:uLnTx/>
                <a:uFillTx/>
                <a:latin typeface="Calibri"/>
                <a:ea typeface="+mn-ea"/>
                <a:cs typeface="Calibri"/>
              </a:rPr>
              <a:t>with their </a:t>
            </a:r>
            <a:r>
              <a:rPr kumimoji="0" sz="2200" b="0" i="0" u="none" strike="noStrike" kern="1200" cap="none" spc="-10" normalizeH="0" baseline="0" noProof="0">
                <a:ln>
                  <a:noFill/>
                </a:ln>
                <a:solidFill>
                  <a:prstClr val="black"/>
                </a:solidFill>
                <a:effectLst/>
                <a:uLnTx/>
                <a:uFillTx/>
                <a:latin typeface="Calibri"/>
                <a:ea typeface="+mn-ea"/>
                <a:cs typeface="Calibri"/>
              </a:rPr>
              <a:t>families </a:t>
            </a:r>
            <a:r>
              <a:rPr kumimoji="0" sz="2200" b="0" i="0" u="none" strike="noStrike" kern="1200" cap="none" spc="-5" normalizeH="0" baseline="0" noProof="0">
                <a:ln>
                  <a:noFill/>
                </a:ln>
                <a:solidFill>
                  <a:prstClr val="black"/>
                </a:solidFill>
                <a:effectLst/>
                <a:uLnTx/>
                <a:uFillTx/>
                <a:latin typeface="Calibri"/>
                <a:ea typeface="+mn-ea"/>
                <a:cs typeface="Calibri"/>
              </a:rPr>
              <a:t>or when </a:t>
            </a:r>
            <a:r>
              <a:rPr kumimoji="0" sz="2200" b="0" i="0" u="none" strike="noStrike" kern="1200" cap="none" spc="-10" normalizeH="0" baseline="0" noProof="0">
                <a:ln>
                  <a:noFill/>
                </a:ln>
                <a:solidFill>
                  <a:prstClr val="black"/>
                </a:solidFill>
                <a:effectLst/>
                <a:uLnTx/>
                <a:uFillTx/>
                <a:latin typeface="Calibri"/>
                <a:ea typeface="+mn-ea"/>
                <a:cs typeface="Calibri"/>
              </a:rPr>
              <a:t>reunification would not </a:t>
            </a:r>
            <a:r>
              <a:rPr kumimoji="0" sz="2200" b="0" i="0" u="none" strike="noStrike" kern="1200" cap="none" spc="-5" normalizeH="0" baseline="0" noProof="0">
                <a:ln>
                  <a:noFill/>
                </a:ln>
                <a:solidFill>
                  <a:prstClr val="black"/>
                </a:solidFill>
                <a:effectLst/>
                <a:uLnTx/>
                <a:uFillTx/>
                <a:latin typeface="Calibri"/>
                <a:ea typeface="+mn-ea"/>
                <a:cs typeface="Calibri"/>
              </a:rPr>
              <a:t>be in the </a:t>
            </a:r>
            <a:r>
              <a:rPr kumimoji="0" sz="2200" b="0" i="0" u="none" strike="noStrike" kern="1200" cap="none" spc="-15" normalizeH="0" baseline="0" noProof="0">
                <a:ln>
                  <a:noFill/>
                </a:ln>
                <a:solidFill>
                  <a:prstClr val="black"/>
                </a:solidFill>
                <a:effectLst/>
                <a:uLnTx/>
                <a:uFillTx/>
                <a:latin typeface="Calibri"/>
                <a:ea typeface="+mn-ea"/>
                <a:cs typeface="Calibri"/>
              </a:rPr>
              <a:t>best interest </a:t>
            </a:r>
            <a:r>
              <a:rPr kumimoji="0" sz="2200" b="0" i="0" u="none" strike="noStrike" kern="1200" cap="none" spc="0" normalizeH="0" baseline="0" noProof="0">
                <a:ln>
                  <a:noFill/>
                </a:ln>
                <a:solidFill>
                  <a:prstClr val="black"/>
                </a:solidFill>
                <a:effectLst/>
                <a:uLnTx/>
                <a:uFillTx/>
                <a:latin typeface="Calibri"/>
                <a:ea typeface="+mn-ea"/>
                <a:cs typeface="Calibri"/>
              </a:rPr>
              <a:t>of </a:t>
            </a:r>
            <a:r>
              <a:rPr kumimoji="0" sz="2200" b="0" i="0" u="none" strike="noStrike" kern="1200" cap="none" spc="-5" normalizeH="0" baseline="0" noProof="0">
                <a:ln>
                  <a:noFill/>
                </a:ln>
                <a:solidFill>
                  <a:prstClr val="black"/>
                </a:solidFill>
                <a:effectLst/>
                <a:uLnTx/>
                <a:uFillTx/>
                <a:latin typeface="Calibri"/>
                <a:ea typeface="+mn-ea"/>
                <a:cs typeface="Calibri"/>
              </a:rPr>
              <a:t>the  child.</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0" lvl="0" indent="-228600" algn="l" defTabSz="914400" rtl="0" eaLnBrk="1" fontAlgn="auto" latinLnBrk="0" hangingPunct="1">
              <a:lnSpc>
                <a:spcPct val="100000"/>
              </a:lnSpc>
              <a:spcBef>
                <a:spcPts val="0"/>
              </a:spcBef>
              <a:spcAft>
                <a:spcPts val="0"/>
              </a:spcAft>
              <a:buClrTx/>
              <a:buSzTx/>
              <a:buFont typeface="Arial"/>
              <a:buChar char="•"/>
              <a:tabLst>
                <a:tab pos="240665" algn="l"/>
                <a:tab pos="241300" algn="l"/>
              </a:tabLst>
              <a:defRPr/>
            </a:pPr>
            <a:r>
              <a:rPr kumimoji="0" sz="2200" b="0" i="0" u="none" strike="noStrike" kern="1200" cap="none" spc="-5" normalizeH="0" baseline="0" noProof="0">
                <a:ln>
                  <a:noFill/>
                </a:ln>
                <a:solidFill>
                  <a:prstClr val="black"/>
                </a:solidFill>
                <a:effectLst/>
                <a:uLnTx/>
                <a:uFillTx/>
                <a:latin typeface="Calibri"/>
                <a:ea typeface="+mn-ea"/>
                <a:cs typeface="Calibri"/>
              </a:rPr>
              <a:t>The </a:t>
            </a:r>
            <a:r>
              <a:rPr kumimoji="0" sz="2200" b="1" i="0" u="none" strike="noStrike" kern="1200" cap="none" spc="-15" normalizeH="0" baseline="0" noProof="0">
                <a:ln>
                  <a:noFill/>
                </a:ln>
                <a:solidFill>
                  <a:prstClr val="black"/>
                </a:solidFill>
                <a:effectLst/>
                <a:uLnTx/>
                <a:uFillTx/>
                <a:latin typeface="Calibri"/>
                <a:ea typeface="+mn-ea"/>
                <a:cs typeface="Calibri"/>
              </a:rPr>
              <a:t>transition </a:t>
            </a:r>
            <a:r>
              <a:rPr kumimoji="0" sz="2200" b="1" i="0" u="none" strike="noStrike" kern="1200" cap="none" spc="-20" normalizeH="0" baseline="0" noProof="0">
                <a:ln>
                  <a:noFill/>
                </a:ln>
                <a:solidFill>
                  <a:prstClr val="black"/>
                </a:solidFill>
                <a:effectLst/>
                <a:uLnTx/>
                <a:uFillTx/>
                <a:latin typeface="Calibri"/>
                <a:ea typeface="+mn-ea"/>
                <a:cs typeface="Calibri"/>
              </a:rPr>
              <a:t>to </a:t>
            </a:r>
            <a:r>
              <a:rPr kumimoji="0" sz="2200" b="1" i="0" u="none" strike="noStrike" kern="1200" cap="none" spc="-5" normalizeH="0" baseline="0" noProof="0">
                <a:ln>
                  <a:noFill/>
                </a:ln>
                <a:solidFill>
                  <a:prstClr val="black"/>
                </a:solidFill>
                <a:effectLst/>
                <a:uLnTx/>
                <a:uFillTx/>
                <a:latin typeface="Calibri"/>
                <a:ea typeface="+mn-ea"/>
                <a:cs typeface="Calibri"/>
              </a:rPr>
              <a:t>self-sufficiency </a:t>
            </a:r>
            <a:r>
              <a:rPr kumimoji="0" sz="2200" b="0" i="0" u="none" strike="noStrike" kern="1200" cap="none" spc="-20" normalizeH="0" baseline="0" noProof="0">
                <a:ln>
                  <a:noFill/>
                </a:ln>
                <a:solidFill>
                  <a:prstClr val="black"/>
                </a:solidFill>
                <a:effectLst/>
                <a:uLnTx/>
                <a:uFillTx/>
                <a:latin typeface="Calibri"/>
                <a:ea typeface="+mn-ea"/>
                <a:cs typeface="Calibri"/>
              </a:rPr>
              <a:t>for </a:t>
            </a:r>
            <a:r>
              <a:rPr kumimoji="0" sz="2200" b="0" i="0" u="none" strike="noStrike" kern="1200" cap="none" spc="-5" normalizeH="0" baseline="0" noProof="0">
                <a:ln>
                  <a:noFill/>
                </a:ln>
                <a:solidFill>
                  <a:prstClr val="black"/>
                </a:solidFill>
                <a:effectLst/>
                <a:uLnTx/>
                <a:uFillTx/>
                <a:latin typeface="Calibri"/>
                <a:ea typeface="+mn-ea"/>
                <a:cs typeface="Calibri"/>
              </a:rPr>
              <a:t>older </a:t>
            </a:r>
            <a:r>
              <a:rPr kumimoji="0" sz="2200" b="0" i="0" u="none" strike="noStrike" kern="1200" cap="none" spc="-10" normalizeH="0" baseline="0" noProof="0">
                <a:ln>
                  <a:noFill/>
                </a:ln>
                <a:solidFill>
                  <a:prstClr val="black"/>
                </a:solidFill>
                <a:effectLst/>
                <a:uLnTx/>
                <a:uFillTx/>
                <a:latin typeface="Calibri"/>
                <a:ea typeface="+mn-ea"/>
                <a:cs typeface="Calibri"/>
              </a:rPr>
              <a:t>children </a:t>
            </a:r>
            <a:r>
              <a:rPr kumimoji="0" sz="2200" b="0" i="0" u="none" strike="noStrike" kern="1200" cap="none" spc="-5" normalizeH="0" baseline="0" noProof="0">
                <a:ln>
                  <a:noFill/>
                </a:ln>
                <a:solidFill>
                  <a:prstClr val="black"/>
                </a:solidFill>
                <a:effectLst/>
                <a:uLnTx/>
                <a:uFillTx/>
                <a:latin typeface="Calibri"/>
                <a:ea typeface="+mn-ea"/>
                <a:cs typeface="Calibri"/>
              </a:rPr>
              <a:t>who </a:t>
            </a:r>
            <a:r>
              <a:rPr kumimoji="0" sz="2200" b="0" i="0" u="none" strike="noStrike" kern="1200" cap="none" spc="-15" normalizeH="0" baseline="0" noProof="0">
                <a:ln>
                  <a:noFill/>
                </a:ln>
                <a:solidFill>
                  <a:prstClr val="black"/>
                </a:solidFill>
                <a:effectLst/>
                <a:uLnTx/>
                <a:uFillTx/>
                <a:latin typeface="Calibri"/>
                <a:ea typeface="+mn-ea"/>
                <a:cs typeface="Calibri"/>
              </a:rPr>
              <a:t>continue </a:t>
            </a:r>
            <a:r>
              <a:rPr kumimoji="0" sz="2200" b="0" i="0" u="none" strike="noStrike" kern="1200" cap="none" spc="-20" normalizeH="0" baseline="0" noProof="0">
                <a:ln>
                  <a:noFill/>
                </a:ln>
                <a:solidFill>
                  <a:prstClr val="black"/>
                </a:solidFill>
                <a:effectLst/>
                <a:uLnTx/>
                <a:uFillTx/>
                <a:latin typeface="Calibri"/>
                <a:ea typeface="+mn-ea"/>
                <a:cs typeface="Calibri"/>
              </a:rPr>
              <a:t>to </a:t>
            </a:r>
            <a:r>
              <a:rPr kumimoji="0" sz="2200" b="0" i="0" u="none" strike="noStrike" kern="1200" cap="none" spc="-5" normalizeH="0" baseline="0" noProof="0">
                <a:ln>
                  <a:noFill/>
                </a:ln>
                <a:solidFill>
                  <a:prstClr val="black"/>
                </a:solidFill>
                <a:effectLst/>
                <a:uLnTx/>
                <a:uFillTx/>
                <a:latin typeface="Calibri"/>
                <a:ea typeface="+mn-ea"/>
                <a:cs typeface="Calibri"/>
              </a:rPr>
              <a:t>be in </a:t>
            </a:r>
            <a:r>
              <a:rPr kumimoji="0" sz="2200" b="0" i="0" u="none" strike="noStrike" kern="1200" cap="none" spc="-20" normalizeH="0" baseline="0" noProof="0">
                <a:ln>
                  <a:noFill/>
                </a:ln>
                <a:solidFill>
                  <a:prstClr val="black"/>
                </a:solidFill>
                <a:effectLst/>
                <a:uLnTx/>
                <a:uFillTx/>
                <a:latin typeface="Calibri"/>
                <a:ea typeface="+mn-ea"/>
                <a:cs typeface="Calibri"/>
              </a:rPr>
              <a:t>foster </a:t>
            </a:r>
            <a:r>
              <a:rPr kumimoji="0" sz="2200" b="0" i="0" u="none" strike="noStrike" kern="1200" cap="none" spc="-15" normalizeH="0" baseline="0" noProof="0">
                <a:ln>
                  <a:noFill/>
                </a:ln>
                <a:solidFill>
                  <a:prstClr val="black"/>
                </a:solidFill>
                <a:effectLst/>
                <a:uLnTx/>
                <a:uFillTx/>
                <a:latin typeface="Calibri"/>
                <a:ea typeface="+mn-ea"/>
                <a:cs typeface="Calibri"/>
              </a:rPr>
              <a:t>care</a:t>
            </a:r>
            <a:r>
              <a:rPr kumimoji="0" sz="2200" b="0" i="0" u="none" strike="noStrike" kern="1200" cap="none" spc="310" normalizeH="0" baseline="0" noProof="0">
                <a:ln>
                  <a:noFill/>
                </a:ln>
                <a:solidFill>
                  <a:prstClr val="black"/>
                </a:solidFill>
                <a:effectLst/>
                <a:uLnTx/>
                <a:uFillTx/>
                <a:latin typeface="Calibri"/>
                <a:ea typeface="+mn-ea"/>
                <a:cs typeface="Calibri"/>
              </a:rPr>
              <a:t> </a:t>
            </a:r>
            <a:r>
              <a:rPr kumimoji="0" sz="2200" b="0" i="0" u="none" strike="noStrike" kern="1200" cap="none" spc="-5" normalizeH="0" baseline="0" noProof="0">
                <a:ln>
                  <a:noFill/>
                </a:ln>
                <a:solidFill>
                  <a:prstClr val="black"/>
                </a:solidFill>
                <a:effectLst/>
                <a:uLnTx/>
                <a:uFillTx/>
                <a:latin typeface="Calibri"/>
                <a:ea typeface="+mn-ea"/>
                <a:cs typeface="Calibri"/>
              </a:rPr>
              <a:t>as</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0" lvl="0" indent="0" algn="l" defTabSz="914400" rtl="0" eaLnBrk="1" fontAlgn="auto" latinLnBrk="0" hangingPunct="1">
              <a:lnSpc>
                <a:spcPct val="100000"/>
              </a:lnSpc>
              <a:spcBef>
                <a:spcPts val="0"/>
              </a:spcBef>
              <a:spcAft>
                <a:spcPts val="0"/>
              </a:spcAft>
              <a:buClrTx/>
              <a:buSzTx/>
              <a:buFontTx/>
              <a:buNone/>
              <a:tabLst/>
              <a:defRPr/>
            </a:pPr>
            <a:r>
              <a:rPr kumimoji="0" sz="2200" b="0" i="0" u="none" strike="noStrike" kern="1200" cap="none" spc="-5" normalizeH="0" baseline="0" noProof="0">
                <a:ln>
                  <a:noFill/>
                </a:ln>
                <a:solidFill>
                  <a:prstClr val="black"/>
                </a:solidFill>
                <a:effectLst/>
                <a:uLnTx/>
                <a:uFillTx/>
                <a:latin typeface="Calibri"/>
                <a:ea typeface="+mn-ea"/>
                <a:cs typeface="Calibri"/>
              </a:rPr>
              <a:t>adolescents.</a:t>
            </a:r>
            <a:endParaRPr kumimoji="0" sz="2200" b="0" i="0" u="none" strike="noStrike" kern="1200" cap="none" spc="0" normalizeH="0" baseline="0" noProof="0">
              <a:ln>
                <a:noFill/>
              </a:ln>
              <a:solidFill>
                <a:prstClr val="black"/>
              </a:solidFill>
              <a:effectLst/>
              <a:uLnTx/>
              <a:uFillTx/>
              <a:latin typeface="Calibri"/>
              <a:ea typeface="+mn-ea"/>
              <a:cs typeface="Calibri"/>
            </a:endParaRPr>
          </a:p>
          <a:p>
            <a:pPr marL="241300" marR="125095" lvl="0" indent="-228600" algn="l" defTabSz="914400" rtl="0" eaLnBrk="1" fontAlgn="auto" latinLnBrk="0" hangingPunct="1">
              <a:lnSpc>
                <a:spcPct val="100000"/>
              </a:lnSpc>
              <a:spcBef>
                <a:spcPts val="0"/>
              </a:spcBef>
              <a:spcAft>
                <a:spcPts val="0"/>
              </a:spcAft>
              <a:buClrTx/>
              <a:buSzTx/>
              <a:buFont typeface="Arial"/>
              <a:buChar char="•"/>
              <a:tabLst>
                <a:tab pos="240665" algn="l"/>
                <a:tab pos="241300" algn="l"/>
              </a:tabLst>
              <a:defRPr/>
            </a:pPr>
            <a:r>
              <a:rPr kumimoji="0" sz="2200" b="0" i="0" u="none" strike="noStrike" kern="1200" cap="none" spc="-10" normalizeH="0" baseline="0" noProof="0">
                <a:ln>
                  <a:noFill/>
                </a:ln>
                <a:solidFill>
                  <a:prstClr val="black"/>
                </a:solidFill>
                <a:effectLst/>
                <a:uLnTx/>
                <a:uFillTx/>
                <a:latin typeface="Calibri"/>
                <a:ea typeface="+mn-ea"/>
                <a:cs typeface="Calibri"/>
              </a:rPr>
              <a:t>The </a:t>
            </a:r>
            <a:r>
              <a:rPr kumimoji="0" sz="2200" b="1" i="0" u="none" strike="noStrike" kern="1200" cap="none" spc="-15" normalizeH="0" baseline="0" noProof="0">
                <a:ln>
                  <a:noFill/>
                </a:ln>
                <a:solidFill>
                  <a:prstClr val="black"/>
                </a:solidFill>
                <a:effectLst/>
                <a:uLnTx/>
                <a:uFillTx/>
                <a:latin typeface="Calibri"/>
                <a:ea typeface="+mn-ea"/>
                <a:cs typeface="Calibri"/>
              </a:rPr>
              <a:t>preparation </a:t>
            </a:r>
            <a:r>
              <a:rPr kumimoji="0" sz="2200" b="1" i="0" u="none" strike="noStrike" kern="1200" cap="none" spc="-5" normalizeH="0" baseline="0" noProof="0">
                <a:ln>
                  <a:noFill/>
                </a:ln>
                <a:solidFill>
                  <a:prstClr val="black"/>
                </a:solidFill>
                <a:effectLst/>
                <a:uLnTx/>
                <a:uFillTx/>
                <a:latin typeface="Calibri"/>
                <a:ea typeface="+mn-ea"/>
                <a:cs typeface="Calibri"/>
              </a:rPr>
              <a:t>of </a:t>
            </a:r>
            <a:r>
              <a:rPr kumimoji="0" sz="2200" b="1" i="0" u="none" strike="noStrike" kern="1200" cap="none" spc="-10" normalizeH="0" baseline="0" noProof="0">
                <a:ln>
                  <a:noFill/>
                </a:ln>
                <a:solidFill>
                  <a:prstClr val="black"/>
                </a:solidFill>
                <a:effectLst/>
                <a:uLnTx/>
                <a:uFillTx/>
                <a:latin typeface="Calibri"/>
                <a:ea typeface="+mn-ea"/>
                <a:cs typeface="Calibri"/>
              </a:rPr>
              <a:t>young </a:t>
            </a:r>
            <a:r>
              <a:rPr kumimoji="0" sz="2200" b="1" i="0" u="none" strike="noStrike" kern="1200" cap="none" spc="-5" normalizeH="0" baseline="0" noProof="0">
                <a:ln>
                  <a:noFill/>
                </a:ln>
                <a:solidFill>
                  <a:prstClr val="black"/>
                </a:solidFill>
                <a:effectLst/>
                <a:uLnTx/>
                <a:uFillTx/>
                <a:latin typeface="Calibri"/>
                <a:ea typeface="+mn-ea"/>
                <a:cs typeface="Calibri"/>
              </a:rPr>
              <a:t>adults </a:t>
            </a:r>
            <a:r>
              <a:rPr kumimoji="0" sz="2200" b="0" i="0" u="none" strike="noStrike" kern="1200" cap="none" spc="-10" normalizeH="0" baseline="0" noProof="0">
                <a:ln>
                  <a:noFill/>
                </a:ln>
                <a:solidFill>
                  <a:prstClr val="black"/>
                </a:solidFill>
                <a:effectLst/>
                <a:uLnTx/>
                <a:uFillTx/>
                <a:latin typeface="Calibri"/>
                <a:ea typeface="+mn-ea"/>
                <a:cs typeface="Calibri"/>
              </a:rPr>
              <a:t>that </a:t>
            </a:r>
            <a:r>
              <a:rPr kumimoji="0" sz="2200" b="0" i="0" u="none" strike="noStrike" kern="1200" cap="none" spc="-15" normalizeH="0" baseline="0" noProof="0">
                <a:ln>
                  <a:noFill/>
                </a:ln>
                <a:solidFill>
                  <a:prstClr val="black"/>
                </a:solidFill>
                <a:effectLst/>
                <a:uLnTx/>
                <a:uFillTx/>
                <a:latin typeface="Calibri"/>
                <a:ea typeface="+mn-ea"/>
                <a:cs typeface="Calibri"/>
              </a:rPr>
              <a:t>exit </a:t>
            </a:r>
            <a:r>
              <a:rPr kumimoji="0" sz="2200" b="0" i="0" u="none" strike="noStrike" kern="1200" cap="none" spc="-20" normalizeH="0" baseline="0" noProof="0">
                <a:ln>
                  <a:noFill/>
                </a:ln>
                <a:solidFill>
                  <a:prstClr val="black"/>
                </a:solidFill>
                <a:effectLst/>
                <a:uLnTx/>
                <a:uFillTx/>
                <a:latin typeface="Calibri"/>
                <a:ea typeface="+mn-ea"/>
                <a:cs typeface="Calibri"/>
              </a:rPr>
              <a:t>foster </a:t>
            </a:r>
            <a:r>
              <a:rPr kumimoji="0" sz="2200" b="0" i="0" u="none" strike="noStrike" kern="1200" cap="none" spc="-15" normalizeH="0" baseline="0" noProof="0">
                <a:ln>
                  <a:noFill/>
                </a:ln>
                <a:solidFill>
                  <a:prstClr val="black"/>
                </a:solidFill>
                <a:effectLst/>
                <a:uLnTx/>
                <a:uFillTx/>
                <a:latin typeface="Calibri"/>
                <a:ea typeface="+mn-ea"/>
                <a:cs typeface="Calibri"/>
              </a:rPr>
              <a:t>care </a:t>
            </a:r>
            <a:r>
              <a:rPr kumimoji="0" sz="2200" b="0" i="0" u="none" strike="noStrike" kern="1200" cap="none" spc="-10" normalizeH="0" baseline="0" noProof="0">
                <a:ln>
                  <a:noFill/>
                </a:ln>
                <a:solidFill>
                  <a:prstClr val="black"/>
                </a:solidFill>
                <a:effectLst/>
                <a:uLnTx/>
                <a:uFillTx/>
                <a:latin typeface="Calibri"/>
                <a:ea typeface="+mn-ea"/>
                <a:cs typeface="Calibri"/>
              </a:rPr>
              <a:t>at </a:t>
            </a:r>
            <a:r>
              <a:rPr kumimoji="0" sz="2200" b="0" i="0" u="none" strike="noStrike" kern="1200" cap="none" spc="-15" normalizeH="0" baseline="0" noProof="0">
                <a:ln>
                  <a:noFill/>
                </a:ln>
                <a:solidFill>
                  <a:prstClr val="black"/>
                </a:solidFill>
                <a:effectLst/>
                <a:uLnTx/>
                <a:uFillTx/>
                <a:latin typeface="Calibri"/>
                <a:ea typeface="+mn-ea"/>
                <a:cs typeface="Calibri"/>
              </a:rPr>
              <a:t>age </a:t>
            </a:r>
            <a:r>
              <a:rPr kumimoji="0" sz="2200" b="0" i="0" u="none" strike="noStrike" kern="1200" cap="none" spc="0" normalizeH="0" baseline="0" noProof="0">
                <a:ln>
                  <a:noFill/>
                </a:ln>
                <a:solidFill>
                  <a:prstClr val="black"/>
                </a:solidFill>
                <a:effectLst/>
                <a:uLnTx/>
                <a:uFillTx/>
                <a:latin typeface="Calibri"/>
                <a:ea typeface="+mn-ea"/>
                <a:cs typeface="Calibri"/>
              </a:rPr>
              <a:t>18 </a:t>
            </a:r>
            <a:r>
              <a:rPr kumimoji="0" sz="2200" b="0" i="0" u="none" strike="noStrike" kern="1200" cap="none" spc="-20" normalizeH="0" baseline="0" noProof="0">
                <a:ln>
                  <a:noFill/>
                </a:ln>
                <a:solidFill>
                  <a:prstClr val="black"/>
                </a:solidFill>
                <a:effectLst/>
                <a:uLnTx/>
                <a:uFillTx/>
                <a:latin typeface="Calibri"/>
                <a:ea typeface="+mn-ea"/>
                <a:cs typeface="Calibri"/>
              </a:rPr>
              <a:t>to </a:t>
            </a:r>
            <a:r>
              <a:rPr kumimoji="0" sz="2200" b="0" i="0" u="none" strike="noStrike" kern="1200" cap="none" spc="-25" normalizeH="0" baseline="0" noProof="0">
                <a:ln>
                  <a:noFill/>
                </a:ln>
                <a:solidFill>
                  <a:prstClr val="black"/>
                </a:solidFill>
                <a:effectLst/>
                <a:uLnTx/>
                <a:uFillTx/>
                <a:latin typeface="Calibri"/>
                <a:ea typeface="+mn-ea"/>
                <a:cs typeface="Calibri"/>
              </a:rPr>
              <a:t>make </a:t>
            </a:r>
            <a:r>
              <a:rPr kumimoji="0" sz="2200" b="0" i="0" u="none" strike="noStrike" kern="1200" cap="none" spc="-5" normalizeH="0" baseline="0" noProof="0">
                <a:ln>
                  <a:noFill/>
                </a:ln>
                <a:solidFill>
                  <a:prstClr val="black"/>
                </a:solidFill>
                <a:effectLst/>
                <a:uLnTx/>
                <a:uFillTx/>
                <a:latin typeface="Calibri"/>
                <a:ea typeface="+mn-ea"/>
                <a:cs typeface="Calibri"/>
              </a:rPr>
              <a:t>the </a:t>
            </a:r>
            <a:r>
              <a:rPr kumimoji="0" sz="2200" b="0" i="0" u="none" strike="noStrike" kern="1200" cap="none" spc="-10" normalizeH="0" baseline="0" noProof="0">
                <a:ln>
                  <a:noFill/>
                </a:ln>
                <a:solidFill>
                  <a:prstClr val="black"/>
                </a:solidFill>
                <a:effectLst/>
                <a:uLnTx/>
                <a:uFillTx/>
                <a:latin typeface="Calibri"/>
                <a:ea typeface="+mn-ea"/>
                <a:cs typeface="Calibri"/>
              </a:rPr>
              <a:t>transition </a:t>
            </a:r>
            <a:r>
              <a:rPr kumimoji="0" sz="2200" b="0" i="0" u="none" strike="noStrike" kern="1200" cap="none" spc="-20" normalizeH="0" baseline="0" noProof="0">
                <a:ln>
                  <a:noFill/>
                </a:ln>
                <a:solidFill>
                  <a:prstClr val="black"/>
                </a:solidFill>
                <a:effectLst/>
                <a:uLnTx/>
                <a:uFillTx/>
                <a:latin typeface="Calibri"/>
                <a:ea typeface="+mn-ea"/>
                <a:cs typeface="Calibri"/>
              </a:rPr>
              <a:t>to  </a:t>
            </a:r>
            <a:r>
              <a:rPr kumimoji="0" sz="2200" b="0" i="0" u="none" strike="noStrike" kern="1200" cap="none" spc="-10" normalizeH="0" baseline="0" noProof="0">
                <a:ln>
                  <a:noFill/>
                </a:ln>
                <a:solidFill>
                  <a:prstClr val="black"/>
                </a:solidFill>
                <a:effectLst/>
                <a:uLnTx/>
                <a:uFillTx/>
                <a:latin typeface="Calibri"/>
                <a:ea typeface="+mn-ea"/>
                <a:cs typeface="Calibri"/>
              </a:rPr>
              <a:t>self-sufficiency </a:t>
            </a:r>
            <a:r>
              <a:rPr kumimoji="0" sz="2200" b="0" i="0" u="none" strike="noStrike" kern="1200" cap="none" spc="-5" normalizeH="0" baseline="0" noProof="0">
                <a:ln>
                  <a:noFill/>
                </a:ln>
                <a:solidFill>
                  <a:prstClr val="black"/>
                </a:solidFill>
                <a:effectLst/>
                <a:uLnTx/>
                <a:uFillTx/>
                <a:latin typeface="Calibri"/>
                <a:ea typeface="+mn-ea"/>
                <a:cs typeface="Calibri"/>
              </a:rPr>
              <a:t>as</a:t>
            </a:r>
            <a:r>
              <a:rPr kumimoji="0" sz="2200" b="0" i="0" u="none" strike="noStrike" kern="1200" cap="none" spc="20" normalizeH="0" baseline="0" noProof="0">
                <a:ln>
                  <a:noFill/>
                </a:ln>
                <a:solidFill>
                  <a:prstClr val="black"/>
                </a:solidFill>
                <a:effectLst/>
                <a:uLnTx/>
                <a:uFillTx/>
                <a:latin typeface="Calibri"/>
                <a:ea typeface="+mn-ea"/>
                <a:cs typeface="Calibri"/>
              </a:rPr>
              <a:t> </a:t>
            </a:r>
            <a:r>
              <a:rPr kumimoji="0" sz="2200" b="0" i="0" u="none" strike="noStrike" kern="1200" cap="none" spc="-5" normalizeH="0" baseline="0" noProof="0">
                <a:ln>
                  <a:noFill/>
                </a:ln>
                <a:solidFill>
                  <a:prstClr val="black"/>
                </a:solidFill>
                <a:effectLst/>
                <a:uLnTx/>
                <a:uFillTx/>
                <a:latin typeface="Calibri"/>
                <a:ea typeface="+mn-ea"/>
                <a:cs typeface="Calibri"/>
              </a:rPr>
              <a:t>adults.</a:t>
            </a:r>
            <a:endParaRPr kumimoji="0" sz="2200" b="0" i="0" u="none" strike="noStrike" kern="1200" cap="none" spc="0" normalizeH="0" baseline="0" noProof="0">
              <a:ln>
                <a:noFill/>
              </a:ln>
              <a:solidFill>
                <a:prstClr val="black"/>
              </a:solidFill>
              <a:effectLst/>
              <a:uLnTx/>
              <a:uFillTx/>
              <a:latin typeface="Calibri"/>
              <a:ea typeface="+mn-ea"/>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8768" y="609676"/>
            <a:ext cx="5300980" cy="697230"/>
          </a:xfrm>
          <a:prstGeom prst="rect">
            <a:avLst/>
          </a:prstGeom>
        </p:spPr>
        <p:txBody>
          <a:bodyPr vert="horz" wrap="square" lIns="0" tIns="13335" rIns="0" bIns="0" rtlCol="0">
            <a:spAutoFit/>
          </a:bodyPr>
          <a:lstStyle/>
          <a:p>
            <a:pPr marL="12700">
              <a:lnSpc>
                <a:spcPct val="100000"/>
              </a:lnSpc>
              <a:spcBef>
                <a:spcPts val="105"/>
              </a:spcBef>
            </a:pPr>
            <a:r>
              <a:rPr spc="-5"/>
              <a:t>Community-Based</a:t>
            </a:r>
            <a:r>
              <a:rPr spc="-55"/>
              <a:t> </a:t>
            </a:r>
            <a:r>
              <a:rPr spc="-20"/>
              <a:t>Care</a:t>
            </a:r>
          </a:p>
        </p:txBody>
      </p:sp>
      <p:sp>
        <p:nvSpPr>
          <p:cNvPr id="3" name="object 3"/>
          <p:cNvSpPr txBox="1"/>
          <p:nvPr/>
        </p:nvSpPr>
        <p:spPr>
          <a:xfrm>
            <a:off x="6251575" y="2022473"/>
            <a:ext cx="3602990" cy="1925320"/>
          </a:xfrm>
          <a:prstGeom prst="rect">
            <a:avLst/>
          </a:prstGeom>
        </p:spPr>
        <p:txBody>
          <a:bodyPr vert="horz" wrap="square" lIns="0" tIns="52069" rIns="0" bIns="0" rtlCol="0">
            <a:spAutoFit/>
          </a:bodyPr>
          <a:lstStyle/>
          <a:p>
            <a:pPr marL="12700" marR="0" lvl="0" indent="0" algn="l" defTabSz="914400" rtl="0" eaLnBrk="1" fontAlgn="auto" latinLnBrk="0" hangingPunct="1">
              <a:lnSpc>
                <a:spcPct val="100000"/>
              </a:lnSpc>
              <a:spcBef>
                <a:spcPts val="409"/>
              </a:spcBef>
              <a:spcAft>
                <a:spcPts val="0"/>
              </a:spcAft>
              <a:buClrTx/>
              <a:buSzTx/>
              <a:buFontTx/>
              <a:buNone/>
              <a:tabLst/>
              <a:defRPr/>
            </a:pPr>
            <a:r>
              <a:rPr kumimoji="0" sz="2400" b="1" i="0" u="none" strike="noStrike" kern="1200" cap="none" spc="-10" normalizeH="0" baseline="0" noProof="0">
                <a:ln>
                  <a:noFill/>
                </a:ln>
                <a:solidFill>
                  <a:prstClr val="black"/>
                </a:solidFill>
                <a:effectLst/>
                <a:uLnTx/>
                <a:uFillTx/>
                <a:latin typeface="Calibri"/>
                <a:ea typeface="+mn-ea"/>
                <a:cs typeface="Calibri"/>
              </a:rPr>
              <a:t>Meant </a:t>
            </a:r>
            <a:r>
              <a:rPr kumimoji="0" sz="2400" b="1" i="0" u="none" strike="noStrike" kern="1200" cap="none" spc="-15" normalizeH="0" baseline="0" noProof="0">
                <a:ln>
                  <a:noFill/>
                </a:ln>
                <a:solidFill>
                  <a:prstClr val="black"/>
                </a:solidFill>
                <a:effectLst/>
                <a:uLnTx/>
                <a:uFillTx/>
                <a:latin typeface="Calibri"/>
                <a:ea typeface="+mn-ea"/>
                <a:cs typeface="Calibri"/>
              </a:rPr>
              <a:t>to</a:t>
            </a:r>
            <a:r>
              <a:rPr kumimoji="0" sz="2400" b="1" i="0" u="none" strike="noStrike" kern="1200" cap="none" spc="5" normalizeH="0" baseline="0" noProof="0">
                <a:ln>
                  <a:noFill/>
                </a:ln>
                <a:solidFill>
                  <a:prstClr val="black"/>
                </a:solidFill>
                <a:effectLst/>
                <a:uLnTx/>
                <a:uFillTx/>
                <a:latin typeface="Calibri"/>
                <a:ea typeface="+mn-ea"/>
                <a:cs typeface="Calibri"/>
              </a:rPr>
              <a:t> </a:t>
            </a:r>
            <a:r>
              <a:rPr kumimoji="0" sz="2400" b="1" i="0" u="none" strike="noStrike" kern="1200" cap="none" spc="-10" normalizeH="0" baseline="0" noProof="0">
                <a:ln>
                  <a:noFill/>
                </a:ln>
                <a:solidFill>
                  <a:prstClr val="black"/>
                </a:solidFill>
                <a:effectLst/>
                <a:uLnTx/>
                <a:uFillTx/>
                <a:latin typeface="Calibri"/>
                <a:ea typeface="+mn-ea"/>
                <a:cs typeface="Calibri"/>
              </a:rPr>
              <a:t>Increase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241300" marR="0" lvl="0" indent="-229235" algn="l" defTabSz="914400" rtl="0" eaLnBrk="1" fontAlgn="auto" latinLnBrk="0" hangingPunct="1">
              <a:lnSpc>
                <a:spcPct val="100000"/>
              </a:lnSpc>
              <a:spcBef>
                <a:spcPts val="355"/>
              </a:spcBef>
              <a:spcAft>
                <a:spcPts val="0"/>
              </a:spcAft>
              <a:buClrTx/>
              <a:buSzTx/>
              <a:buFont typeface="Arial"/>
              <a:buChar char="•"/>
              <a:tabLst>
                <a:tab pos="241935" algn="l"/>
              </a:tabLst>
              <a:defRPr/>
            </a:pPr>
            <a:r>
              <a:rPr kumimoji="0" sz="2800" b="0" i="0" u="none" strike="noStrike" kern="1200" cap="none" spc="-10" normalizeH="0" baseline="0" noProof="0">
                <a:ln>
                  <a:noFill/>
                </a:ln>
                <a:solidFill>
                  <a:prstClr val="black"/>
                </a:solidFill>
                <a:effectLst/>
                <a:uLnTx/>
                <a:uFillTx/>
                <a:latin typeface="Calibri"/>
                <a:ea typeface="+mn-ea"/>
                <a:cs typeface="Calibri"/>
              </a:rPr>
              <a:t>Accountability</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241300" marR="0" lvl="0" indent="-229235" algn="l" defTabSz="914400" rtl="0" eaLnBrk="1" fontAlgn="auto" latinLnBrk="0" hangingPunct="1">
              <a:lnSpc>
                <a:spcPct val="100000"/>
              </a:lnSpc>
              <a:spcBef>
                <a:spcPts val="670"/>
              </a:spcBef>
              <a:spcAft>
                <a:spcPts val="0"/>
              </a:spcAft>
              <a:buClrTx/>
              <a:buSzTx/>
              <a:buFont typeface="Arial"/>
              <a:buChar char="•"/>
              <a:tabLst>
                <a:tab pos="241935" algn="l"/>
              </a:tabLst>
              <a:defRPr/>
            </a:pPr>
            <a:r>
              <a:rPr kumimoji="0" sz="2800" b="0" i="0" u="none" strike="noStrike" kern="1200" cap="none" spc="-15" normalizeH="0" baseline="0" noProof="0">
                <a:ln>
                  <a:noFill/>
                </a:ln>
                <a:solidFill>
                  <a:prstClr val="black"/>
                </a:solidFill>
                <a:effectLst/>
                <a:uLnTx/>
                <a:uFillTx/>
                <a:latin typeface="Calibri"/>
                <a:ea typeface="+mn-ea"/>
                <a:cs typeface="Calibri"/>
              </a:rPr>
              <a:t>Resource</a:t>
            </a:r>
            <a:r>
              <a:rPr kumimoji="0" sz="2800" b="0" i="0" u="none" strike="noStrike" kern="1200" cap="none" spc="-30" normalizeH="0" baseline="0" noProof="0">
                <a:ln>
                  <a:noFill/>
                </a:ln>
                <a:solidFill>
                  <a:prstClr val="black"/>
                </a:solidFill>
                <a:effectLst/>
                <a:uLnTx/>
                <a:uFillTx/>
                <a:latin typeface="Calibri"/>
                <a:ea typeface="+mn-ea"/>
                <a:cs typeface="Calibri"/>
              </a:rPr>
              <a:t> </a:t>
            </a:r>
            <a:r>
              <a:rPr kumimoji="0" sz="2800" b="0" i="0" u="none" strike="noStrike" kern="1200" cap="none" spc="-15" normalizeH="0" baseline="0" noProof="0">
                <a:ln>
                  <a:noFill/>
                </a:ln>
                <a:solidFill>
                  <a:prstClr val="black"/>
                </a:solidFill>
                <a:effectLst/>
                <a:uLnTx/>
                <a:uFillTx/>
                <a:latin typeface="Calibri"/>
                <a:ea typeface="+mn-ea"/>
                <a:cs typeface="Calibri"/>
              </a:rPr>
              <a:t>Development</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241300" marR="0" lvl="0" indent="-229235" algn="l" defTabSz="914400" rtl="0" eaLnBrk="1" fontAlgn="auto" latinLnBrk="0" hangingPunct="1">
              <a:lnSpc>
                <a:spcPct val="100000"/>
              </a:lnSpc>
              <a:spcBef>
                <a:spcPts val="665"/>
              </a:spcBef>
              <a:spcAft>
                <a:spcPts val="0"/>
              </a:spcAft>
              <a:buClrTx/>
              <a:buSzTx/>
              <a:buFont typeface="Arial"/>
              <a:buChar char="•"/>
              <a:tabLst>
                <a:tab pos="241935" algn="l"/>
              </a:tabLst>
              <a:defRPr/>
            </a:pPr>
            <a:r>
              <a:rPr kumimoji="0" sz="2800" b="0" i="0" u="none" strike="noStrike" kern="1200" cap="none" spc="-30" normalizeH="0" baseline="0" noProof="0">
                <a:ln>
                  <a:noFill/>
                </a:ln>
                <a:solidFill>
                  <a:prstClr val="black"/>
                </a:solidFill>
                <a:effectLst/>
                <a:uLnTx/>
                <a:uFillTx/>
                <a:latin typeface="Calibri"/>
                <a:ea typeface="+mn-ea"/>
                <a:cs typeface="Calibri"/>
              </a:rPr>
              <a:t>System</a:t>
            </a:r>
            <a:r>
              <a:rPr kumimoji="0" sz="2800" b="0" i="0" u="none" strike="noStrike" kern="1200" cap="none" spc="0" normalizeH="0" baseline="0" noProof="0">
                <a:ln>
                  <a:noFill/>
                </a:ln>
                <a:solidFill>
                  <a:prstClr val="black"/>
                </a:solidFill>
                <a:effectLst/>
                <a:uLnTx/>
                <a:uFillTx/>
                <a:latin typeface="Calibri"/>
                <a:ea typeface="+mn-ea"/>
                <a:cs typeface="Calibri"/>
              </a:rPr>
              <a:t> </a:t>
            </a:r>
            <a:r>
              <a:rPr kumimoji="0" sz="2800" b="0" i="0" u="none" strike="noStrike" kern="1200" cap="none" spc="-20" normalizeH="0" baseline="0" noProof="0">
                <a:ln>
                  <a:noFill/>
                </a:ln>
                <a:solidFill>
                  <a:prstClr val="black"/>
                </a:solidFill>
                <a:effectLst/>
                <a:uLnTx/>
                <a:uFillTx/>
                <a:latin typeface="Calibri"/>
                <a:ea typeface="+mn-ea"/>
                <a:cs typeface="Calibri"/>
              </a:rPr>
              <a:t>Performance</a:t>
            </a:r>
            <a:endParaRPr kumimoji="0" sz="28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880668" y="1985845"/>
            <a:ext cx="4982845" cy="3115945"/>
          </a:xfrm>
          <a:prstGeom prst="rect">
            <a:avLst/>
          </a:prstGeom>
        </p:spPr>
        <p:txBody>
          <a:bodyPr vert="horz" wrap="square" lIns="0" tIns="88265" rIns="0" bIns="0" rtlCol="0">
            <a:spAutoFit/>
          </a:bodyPr>
          <a:lstStyle/>
          <a:p>
            <a:pPr marL="12700" marR="0" lvl="0" indent="0" algn="l" defTabSz="914400" rtl="0" eaLnBrk="1" fontAlgn="auto" latinLnBrk="0" hangingPunct="1">
              <a:lnSpc>
                <a:spcPct val="100000"/>
              </a:lnSpc>
              <a:spcBef>
                <a:spcPts val="695"/>
              </a:spcBef>
              <a:spcAft>
                <a:spcPts val="0"/>
              </a:spcAft>
              <a:buClrTx/>
              <a:buSzTx/>
              <a:buFontTx/>
              <a:buNone/>
              <a:tabLst/>
              <a:defRPr/>
            </a:pPr>
            <a:r>
              <a:rPr kumimoji="0" sz="2400" b="1" i="0" u="none" strike="noStrike" kern="1200" cap="none" spc="-10" normalizeH="0" baseline="0" noProof="0">
                <a:ln>
                  <a:noFill/>
                </a:ln>
                <a:solidFill>
                  <a:prstClr val="black"/>
                </a:solidFill>
                <a:effectLst/>
                <a:uLnTx/>
                <a:uFillTx/>
                <a:latin typeface="Calibri"/>
                <a:ea typeface="+mn-ea"/>
                <a:cs typeface="Calibri"/>
              </a:rPr>
              <a:t>Approach</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299085" marR="5080" lvl="0" indent="-287020" algn="l" defTabSz="914400" rtl="0" eaLnBrk="1" fontAlgn="auto" latinLnBrk="0" hangingPunct="1">
              <a:lnSpc>
                <a:spcPct val="100000"/>
              </a:lnSpc>
              <a:spcBef>
                <a:spcPts val="695"/>
              </a:spcBef>
              <a:spcAft>
                <a:spcPts val="0"/>
              </a:spcAft>
              <a:buClrTx/>
              <a:buSzTx/>
              <a:buFont typeface="Arial"/>
              <a:buChar char="•"/>
              <a:tabLst>
                <a:tab pos="299085" algn="l"/>
                <a:tab pos="299720" algn="l"/>
              </a:tabLst>
              <a:defRPr/>
            </a:pPr>
            <a:r>
              <a:rPr kumimoji="0" sz="2800" b="0" i="0" u="none" strike="noStrike" kern="1200" cap="none" spc="-5" normalizeH="0" baseline="0" noProof="0">
                <a:ln>
                  <a:noFill/>
                </a:ln>
                <a:solidFill>
                  <a:prstClr val="black"/>
                </a:solidFill>
                <a:effectLst/>
                <a:uLnTx/>
                <a:uFillTx/>
                <a:latin typeface="Calibri"/>
                <a:ea typeface="+mn-ea"/>
                <a:cs typeface="Calibri"/>
              </a:rPr>
              <a:t>Bring </a:t>
            </a:r>
            <a:r>
              <a:rPr kumimoji="0" sz="2800" b="0" i="0" u="none" strike="noStrike" kern="1200" cap="none" spc="-10" normalizeH="0" baseline="0" noProof="0">
                <a:ln>
                  <a:noFill/>
                </a:ln>
                <a:solidFill>
                  <a:prstClr val="black"/>
                </a:solidFill>
                <a:effectLst/>
                <a:uLnTx/>
                <a:uFillTx/>
                <a:latin typeface="Calibri"/>
                <a:ea typeface="+mn-ea"/>
                <a:cs typeface="Calibri"/>
              </a:rPr>
              <a:t>DCF Child </a:t>
            </a:r>
            <a:r>
              <a:rPr kumimoji="0" sz="2800" b="0" i="0" u="none" strike="noStrike" kern="1200" cap="none" spc="-35" normalizeH="0" baseline="0" noProof="0">
                <a:ln>
                  <a:noFill/>
                </a:ln>
                <a:solidFill>
                  <a:prstClr val="black"/>
                </a:solidFill>
                <a:effectLst/>
                <a:uLnTx/>
                <a:uFillTx/>
                <a:latin typeface="Calibri"/>
                <a:ea typeface="+mn-ea"/>
                <a:cs typeface="Calibri"/>
              </a:rPr>
              <a:t>Welfare </a:t>
            </a:r>
            <a:r>
              <a:rPr kumimoji="0" sz="2800" b="0" i="0" u="none" strike="noStrike" kern="1200" cap="none" spc="-5" normalizeH="0" baseline="0" noProof="0">
                <a:ln>
                  <a:noFill/>
                </a:ln>
                <a:solidFill>
                  <a:prstClr val="black"/>
                </a:solidFill>
                <a:effectLst/>
                <a:uLnTx/>
                <a:uFillTx/>
                <a:latin typeface="Calibri"/>
                <a:ea typeface="+mn-ea"/>
                <a:cs typeface="Calibri"/>
              </a:rPr>
              <a:t>Services  Goals </a:t>
            </a:r>
            <a:r>
              <a:rPr kumimoji="0" sz="2800" b="0" i="0" u="none" strike="noStrike" kern="1200" cap="none" spc="-20" normalizeH="0" baseline="0" noProof="0">
                <a:ln>
                  <a:noFill/>
                </a:ln>
                <a:solidFill>
                  <a:prstClr val="black"/>
                </a:solidFill>
                <a:effectLst/>
                <a:uLnTx/>
                <a:uFillTx/>
                <a:latin typeface="Calibri"/>
                <a:ea typeface="+mn-ea"/>
                <a:cs typeface="Calibri"/>
              </a:rPr>
              <a:t>to </a:t>
            </a:r>
            <a:r>
              <a:rPr kumimoji="0" sz="2800" b="0" i="0" u="none" strike="noStrike" kern="1200" cap="none" spc="-5" normalizeH="0" baseline="0" noProof="0">
                <a:ln>
                  <a:noFill/>
                </a:ln>
                <a:solidFill>
                  <a:prstClr val="black"/>
                </a:solidFill>
                <a:effectLst/>
                <a:uLnTx/>
                <a:uFillTx/>
                <a:latin typeface="Calibri"/>
                <a:ea typeface="+mn-ea"/>
                <a:cs typeface="Calibri"/>
              </a:rPr>
              <a:t>the </a:t>
            </a:r>
            <a:r>
              <a:rPr kumimoji="0" sz="2800" b="0" i="0" u="none" strike="noStrike" kern="1200" cap="none" spc="-15" normalizeH="0" baseline="0" noProof="0">
                <a:ln>
                  <a:noFill/>
                </a:ln>
                <a:solidFill>
                  <a:prstClr val="black"/>
                </a:solidFill>
                <a:effectLst/>
                <a:uLnTx/>
                <a:uFillTx/>
                <a:latin typeface="Calibri"/>
                <a:ea typeface="+mn-ea"/>
                <a:cs typeface="Calibri"/>
              </a:rPr>
              <a:t>level </a:t>
            </a:r>
            <a:r>
              <a:rPr kumimoji="0" sz="2800" b="0" i="0" u="none" strike="noStrike" kern="1200" cap="none" spc="-5" normalizeH="0" baseline="0" noProof="0">
                <a:ln>
                  <a:noFill/>
                </a:ln>
                <a:solidFill>
                  <a:prstClr val="black"/>
                </a:solidFill>
                <a:effectLst/>
                <a:uLnTx/>
                <a:uFillTx/>
                <a:latin typeface="Calibri"/>
                <a:ea typeface="+mn-ea"/>
                <a:cs typeface="Calibri"/>
              </a:rPr>
              <a:t>of </a:t>
            </a:r>
            <a:r>
              <a:rPr kumimoji="0" sz="2800" b="0" i="0" u="none" strike="noStrike" kern="1200" cap="none" spc="0" normalizeH="0" baseline="0" noProof="0">
                <a:ln>
                  <a:noFill/>
                </a:ln>
                <a:solidFill>
                  <a:prstClr val="black"/>
                </a:solidFill>
                <a:effectLst/>
                <a:uLnTx/>
                <a:uFillTx/>
                <a:latin typeface="Calibri"/>
                <a:ea typeface="+mn-ea"/>
                <a:cs typeface="Calibri"/>
              </a:rPr>
              <a:t>each  </a:t>
            </a:r>
            <a:r>
              <a:rPr kumimoji="0" sz="2800" b="0" i="0" u="none" strike="noStrike" kern="1200" cap="none" spc="-30" normalizeH="0" baseline="0" noProof="0">
                <a:ln>
                  <a:noFill/>
                </a:ln>
                <a:solidFill>
                  <a:prstClr val="black"/>
                </a:solidFill>
                <a:effectLst/>
                <a:uLnTx/>
                <a:uFillTx/>
                <a:latin typeface="Calibri"/>
                <a:ea typeface="+mn-ea"/>
                <a:cs typeface="Calibri"/>
              </a:rPr>
              <a:t>community.</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299085" marR="467359" lvl="0" indent="-287020" algn="l" defTabSz="914400" rtl="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2800" b="0" i="0" u="none" strike="noStrike" kern="1200" cap="none" spc="-10" normalizeH="0" baseline="0" noProof="0">
                <a:ln>
                  <a:noFill/>
                </a:ln>
                <a:solidFill>
                  <a:prstClr val="black"/>
                </a:solidFill>
                <a:effectLst/>
                <a:uLnTx/>
                <a:uFillTx/>
                <a:latin typeface="Calibri"/>
                <a:ea typeface="+mn-ea"/>
                <a:cs typeface="Calibri"/>
              </a:rPr>
              <a:t>Increase local community  </a:t>
            </a:r>
            <a:r>
              <a:rPr kumimoji="0" sz="2800" b="0" i="0" u="none" strike="noStrike" kern="1200" cap="none" spc="-15" normalizeH="0" baseline="0" noProof="0">
                <a:ln>
                  <a:noFill/>
                </a:ln>
                <a:solidFill>
                  <a:prstClr val="black"/>
                </a:solidFill>
                <a:effectLst/>
                <a:uLnTx/>
                <a:uFillTx/>
                <a:latin typeface="Calibri"/>
                <a:ea typeface="+mn-ea"/>
                <a:cs typeface="Calibri"/>
              </a:rPr>
              <a:t>ownership </a:t>
            </a:r>
            <a:r>
              <a:rPr kumimoji="0" sz="2800" b="0" i="0" u="none" strike="noStrike" kern="1200" cap="none" spc="-5" normalizeH="0" baseline="0" noProof="0">
                <a:ln>
                  <a:noFill/>
                </a:ln>
                <a:solidFill>
                  <a:prstClr val="black"/>
                </a:solidFill>
                <a:effectLst/>
                <a:uLnTx/>
                <a:uFillTx/>
                <a:latin typeface="Calibri"/>
                <a:ea typeface="+mn-ea"/>
                <a:cs typeface="Calibri"/>
              </a:rPr>
              <a:t>of service </a:t>
            </a:r>
            <a:r>
              <a:rPr kumimoji="0" sz="2800" b="0" i="0" u="none" strike="noStrike" kern="1200" cap="none" spc="-10" normalizeH="0" baseline="0" noProof="0">
                <a:ln>
                  <a:noFill/>
                </a:ln>
                <a:solidFill>
                  <a:prstClr val="black"/>
                </a:solidFill>
                <a:effectLst/>
                <a:uLnTx/>
                <a:uFillTx/>
                <a:latin typeface="Calibri"/>
                <a:ea typeface="+mn-ea"/>
                <a:cs typeface="Calibri"/>
              </a:rPr>
              <a:t>delivery  design</a:t>
            </a:r>
            <a:endParaRPr kumimoji="0" sz="2800" b="0" i="0" u="none" strike="noStrike" kern="1200" cap="none" spc="0" normalizeH="0" baseline="0" noProof="0">
              <a:ln>
                <a:noFill/>
              </a:ln>
              <a:solidFill>
                <a:prstClr val="black"/>
              </a:solidFill>
              <a:effectLst/>
              <a:uLnTx/>
              <a:uFillTx/>
              <a:latin typeface="Calibri"/>
              <a:ea typeface="+mn-ea"/>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667" y="0"/>
            <a:ext cx="12174886" cy="64771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918768" y="615518"/>
            <a:ext cx="2406650" cy="697230"/>
          </a:xfrm>
          <a:prstGeom prst="rect">
            <a:avLst/>
          </a:prstGeom>
        </p:spPr>
        <p:txBody>
          <a:bodyPr vert="horz" wrap="square" lIns="0" tIns="13335" rIns="0" bIns="0" rtlCol="0">
            <a:spAutoFit/>
          </a:bodyPr>
          <a:lstStyle/>
          <a:p>
            <a:pPr marL="12700">
              <a:lnSpc>
                <a:spcPct val="100000"/>
              </a:lnSpc>
              <a:spcBef>
                <a:spcPts val="105"/>
              </a:spcBef>
            </a:pPr>
            <a:r>
              <a:rPr spc="-35"/>
              <a:t>Definitions</a:t>
            </a:r>
          </a:p>
        </p:txBody>
      </p:sp>
      <p:sp>
        <p:nvSpPr>
          <p:cNvPr id="4" name="object 4"/>
          <p:cNvSpPr txBox="1"/>
          <p:nvPr/>
        </p:nvSpPr>
        <p:spPr>
          <a:xfrm>
            <a:off x="4342257" y="623061"/>
            <a:ext cx="5618480" cy="1489075"/>
          </a:xfrm>
          <a:prstGeom prst="rect">
            <a:avLst/>
          </a:prstGeom>
        </p:spPr>
        <p:txBody>
          <a:bodyPr vert="horz" wrap="square" lIns="0" tIns="12700" rIns="0" bIns="0" rtlCol="0">
            <a:spAutoFit/>
          </a:bodyPr>
          <a:lstStyle/>
          <a:p>
            <a:pPr marL="299085" marR="5080" indent="-287020">
              <a:lnSpc>
                <a:spcPct val="100000"/>
              </a:lnSpc>
              <a:spcBef>
                <a:spcPts val="100"/>
              </a:spcBef>
              <a:buFont typeface="Arial"/>
              <a:buChar char="•"/>
              <a:tabLst>
                <a:tab pos="299085" algn="l"/>
                <a:tab pos="299720" algn="l"/>
              </a:tabLst>
            </a:pPr>
            <a:r>
              <a:rPr sz="2400" b="1">
                <a:latin typeface="Calibri"/>
                <a:cs typeface="Calibri"/>
              </a:rPr>
              <a:t>Racial </a:t>
            </a:r>
            <a:r>
              <a:rPr sz="2400" b="1" spc="-10">
                <a:latin typeface="Calibri"/>
                <a:cs typeface="Calibri"/>
              </a:rPr>
              <a:t>Equity: </a:t>
            </a:r>
            <a:r>
              <a:rPr sz="2400">
                <a:latin typeface="Calibri"/>
                <a:cs typeface="Calibri"/>
              </a:rPr>
              <a:t>Racial </a:t>
            </a:r>
            <a:r>
              <a:rPr sz="2400" spc="-5">
                <a:latin typeface="Calibri"/>
                <a:cs typeface="Calibri"/>
              </a:rPr>
              <a:t>identity no longer  predicts </a:t>
            </a:r>
            <a:r>
              <a:rPr sz="2400" spc="-10">
                <a:latin typeface="Calibri"/>
                <a:cs typeface="Calibri"/>
              </a:rPr>
              <a:t>how </a:t>
            </a:r>
            <a:r>
              <a:rPr sz="2400" spc="-5">
                <a:latin typeface="Calibri"/>
                <a:cs typeface="Calibri"/>
              </a:rPr>
              <a:t>someone </a:t>
            </a:r>
            <a:r>
              <a:rPr sz="2400">
                <a:latin typeface="Calibri"/>
                <a:cs typeface="Calibri"/>
              </a:rPr>
              <a:t>will </a:t>
            </a:r>
            <a:r>
              <a:rPr sz="2400" spc="-25">
                <a:latin typeface="Calibri"/>
                <a:cs typeface="Calibri"/>
              </a:rPr>
              <a:t>fare </a:t>
            </a:r>
            <a:r>
              <a:rPr sz="2400">
                <a:latin typeface="Calibri"/>
                <a:cs typeface="Calibri"/>
              </a:rPr>
              <a:t>in the child  </a:t>
            </a:r>
            <a:r>
              <a:rPr sz="2400" spc="-15">
                <a:latin typeface="Calibri"/>
                <a:cs typeface="Calibri"/>
              </a:rPr>
              <a:t>welfare </a:t>
            </a:r>
            <a:r>
              <a:rPr sz="2400" spc="-25">
                <a:latin typeface="Calibri"/>
                <a:cs typeface="Calibri"/>
              </a:rPr>
              <a:t>system </a:t>
            </a:r>
            <a:r>
              <a:rPr sz="2400" spc="-15">
                <a:latin typeface="Calibri"/>
                <a:cs typeface="Calibri"/>
              </a:rPr>
              <a:t>related to </a:t>
            </a:r>
            <a:r>
              <a:rPr sz="2400" spc="-5">
                <a:latin typeface="Calibri"/>
                <a:cs typeface="Calibri"/>
              </a:rPr>
              <a:t>assessment,  </a:t>
            </a:r>
            <a:r>
              <a:rPr sz="2400">
                <a:latin typeface="Calibri"/>
                <a:cs typeface="Calibri"/>
              </a:rPr>
              <a:t>service </a:t>
            </a:r>
            <a:r>
              <a:rPr sz="2400" spc="-25">
                <a:latin typeface="Calibri"/>
                <a:cs typeface="Calibri"/>
              </a:rPr>
              <a:t>quality, </a:t>
            </a:r>
            <a:r>
              <a:rPr sz="2400" spc="-5">
                <a:latin typeface="Calibri"/>
                <a:cs typeface="Calibri"/>
              </a:rPr>
              <a:t>or</a:t>
            </a:r>
            <a:r>
              <a:rPr sz="2400" spc="-10">
                <a:latin typeface="Calibri"/>
                <a:cs typeface="Calibri"/>
              </a:rPr>
              <a:t> opportunities.</a:t>
            </a:r>
            <a:endParaRPr sz="2400">
              <a:latin typeface="Calibri"/>
              <a:cs typeface="Calibri"/>
            </a:endParaRPr>
          </a:p>
        </p:txBody>
      </p:sp>
      <p:sp>
        <p:nvSpPr>
          <p:cNvPr id="5" name="object 5"/>
          <p:cNvSpPr txBox="1"/>
          <p:nvPr/>
        </p:nvSpPr>
        <p:spPr>
          <a:xfrm>
            <a:off x="4342257" y="2452242"/>
            <a:ext cx="5473065" cy="3318510"/>
          </a:xfrm>
          <a:prstGeom prst="rect">
            <a:avLst/>
          </a:prstGeom>
        </p:spPr>
        <p:txBody>
          <a:bodyPr vert="horz" wrap="square" lIns="0" tIns="12700" rIns="0" bIns="0" rtlCol="0">
            <a:spAutoFit/>
          </a:bodyPr>
          <a:lstStyle/>
          <a:p>
            <a:pPr marL="299085" marR="5080" indent="-287020">
              <a:lnSpc>
                <a:spcPct val="100000"/>
              </a:lnSpc>
              <a:spcBef>
                <a:spcPts val="100"/>
              </a:spcBef>
              <a:buFont typeface="Arial"/>
              <a:buChar char="•"/>
              <a:tabLst>
                <a:tab pos="299085" algn="l"/>
                <a:tab pos="299720" algn="l"/>
              </a:tabLst>
            </a:pPr>
            <a:r>
              <a:rPr sz="2400" b="1" spc="-5">
                <a:latin typeface="Calibri"/>
                <a:cs typeface="Calibri"/>
              </a:rPr>
              <a:t>Disproportionality: </a:t>
            </a:r>
            <a:r>
              <a:rPr sz="2400" spc="-5">
                <a:latin typeface="Calibri"/>
                <a:cs typeface="Calibri"/>
              </a:rPr>
              <a:t>The </a:t>
            </a:r>
            <a:r>
              <a:rPr sz="2400" spc="-10">
                <a:latin typeface="Calibri"/>
                <a:cs typeface="Calibri"/>
              </a:rPr>
              <a:t>level at </a:t>
            </a:r>
            <a:r>
              <a:rPr sz="2400">
                <a:latin typeface="Calibri"/>
                <a:cs typeface="Calibri"/>
              </a:rPr>
              <a:t>which  </a:t>
            </a:r>
            <a:r>
              <a:rPr sz="2400" spc="-15">
                <a:latin typeface="Calibri"/>
                <a:cs typeface="Calibri"/>
              </a:rPr>
              <a:t>groups </a:t>
            </a:r>
            <a:r>
              <a:rPr sz="2400" spc="-10">
                <a:latin typeface="Calibri"/>
                <a:cs typeface="Calibri"/>
              </a:rPr>
              <a:t>of </a:t>
            </a:r>
            <a:r>
              <a:rPr sz="2400" spc="-5">
                <a:latin typeface="Calibri"/>
                <a:cs typeface="Calibri"/>
              </a:rPr>
              <a:t>children </a:t>
            </a:r>
            <a:r>
              <a:rPr sz="2400" spc="-10">
                <a:latin typeface="Calibri"/>
                <a:cs typeface="Calibri"/>
              </a:rPr>
              <a:t>are present </a:t>
            </a:r>
            <a:r>
              <a:rPr sz="2400">
                <a:latin typeface="Calibri"/>
                <a:cs typeface="Calibri"/>
              </a:rPr>
              <a:t>in the child  </a:t>
            </a:r>
            <a:r>
              <a:rPr sz="2400" spc="-15">
                <a:latin typeface="Calibri"/>
                <a:cs typeface="Calibri"/>
              </a:rPr>
              <a:t>welfare </a:t>
            </a:r>
            <a:r>
              <a:rPr sz="2400" spc="-25">
                <a:latin typeface="Calibri"/>
                <a:cs typeface="Calibri"/>
              </a:rPr>
              <a:t>system </a:t>
            </a:r>
            <a:r>
              <a:rPr sz="2400" spc="-15">
                <a:latin typeface="Calibri"/>
                <a:cs typeface="Calibri"/>
              </a:rPr>
              <a:t>at </a:t>
            </a:r>
            <a:r>
              <a:rPr sz="2400" spc="-5">
                <a:latin typeface="Calibri"/>
                <a:cs typeface="Calibri"/>
              </a:rPr>
              <a:t>higher or </a:t>
            </a:r>
            <a:r>
              <a:rPr sz="2400" spc="-10">
                <a:latin typeface="Calibri"/>
                <a:cs typeface="Calibri"/>
              </a:rPr>
              <a:t>lower  percentages </a:t>
            </a:r>
            <a:r>
              <a:rPr sz="2400" spc="-5">
                <a:latin typeface="Calibri"/>
                <a:cs typeface="Calibri"/>
              </a:rPr>
              <a:t>or </a:t>
            </a:r>
            <a:r>
              <a:rPr sz="2400" spc="-20">
                <a:latin typeface="Calibri"/>
                <a:cs typeface="Calibri"/>
              </a:rPr>
              <a:t>rates </a:t>
            </a:r>
            <a:r>
              <a:rPr sz="2400">
                <a:latin typeface="Calibri"/>
                <a:cs typeface="Calibri"/>
              </a:rPr>
              <a:t>than in the </a:t>
            </a:r>
            <a:r>
              <a:rPr sz="2400" spc="-10">
                <a:latin typeface="Calibri"/>
                <a:cs typeface="Calibri"/>
              </a:rPr>
              <a:t>general  </a:t>
            </a:r>
            <a:r>
              <a:rPr sz="2400">
                <a:latin typeface="Calibri"/>
                <a:cs typeface="Calibri"/>
              </a:rPr>
              <a:t>child</a:t>
            </a:r>
            <a:r>
              <a:rPr sz="2400" spc="-20">
                <a:latin typeface="Calibri"/>
                <a:cs typeface="Calibri"/>
              </a:rPr>
              <a:t> </a:t>
            </a:r>
            <a:r>
              <a:rPr sz="2400" spc="-10">
                <a:latin typeface="Calibri"/>
                <a:cs typeface="Calibri"/>
              </a:rPr>
              <a:t>population.</a:t>
            </a:r>
            <a:endParaRPr sz="2400">
              <a:latin typeface="Calibri"/>
              <a:cs typeface="Calibri"/>
            </a:endParaRPr>
          </a:p>
          <a:p>
            <a:pPr>
              <a:lnSpc>
                <a:spcPct val="100000"/>
              </a:lnSpc>
              <a:spcBef>
                <a:spcPts val="15"/>
              </a:spcBef>
              <a:buFont typeface="Arial"/>
              <a:buChar char="•"/>
            </a:pPr>
            <a:endParaRPr sz="2350">
              <a:latin typeface="Calibri"/>
              <a:cs typeface="Calibri"/>
            </a:endParaRPr>
          </a:p>
          <a:p>
            <a:pPr marL="299085" marR="65405" indent="-287020">
              <a:lnSpc>
                <a:spcPct val="100000"/>
              </a:lnSpc>
              <a:buFont typeface="Arial"/>
              <a:buChar char="•"/>
              <a:tabLst>
                <a:tab pos="299085" algn="l"/>
                <a:tab pos="299720" algn="l"/>
              </a:tabLst>
            </a:pPr>
            <a:r>
              <a:rPr sz="2400" b="1" spc="-5">
                <a:latin typeface="Calibri"/>
                <a:cs typeface="Calibri"/>
              </a:rPr>
              <a:t>Disparity: </a:t>
            </a:r>
            <a:r>
              <a:rPr sz="2400" spc="-5">
                <a:latin typeface="Calibri"/>
                <a:cs typeface="Calibri"/>
              </a:rPr>
              <a:t>The unequal </a:t>
            </a:r>
            <a:r>
              <a:rPr sz="2400" spc="-10">
                <a:latin typeface="Calibri"/>
                <a:cs typeface="Calibri"/>
              </a:rPr>
              <a:t>outcomes </a:t>
            </a:r>
            <a:r>
              <a:rPr sz="2400" spc="-5">
                <a:latin typeface="Calibri"/>
                <a:cs typeface="Calibri"/>
              </a:rPr>
              <a:t>of one  </a:t>
            </a:r>
            <a:r>
              <a:rPr sz="2400" spc="-10">
                <a:latin typeface="Calibri"/>
                <a:cs typeface="Calibri"/>
              </a:rPr>
              <a:t>racial </a:t>
            </a:r>
            <a:r>
              <a:rPr sz="2400" spc="-5">
                <a:latin typeface="Calibri"/>
                <a:cs typeface="Calibri"/>
              </a:rPr>
              <a:t>or ethnic </a:t>
            </a:r>
            <a:r>
              <a:rPr sz="2400" spc="-10">
                <a:latin typeface="Calibri"/>
                <a:cs typeface="Calibri"/>
              </a:rPr>
              <a:t>group </a:t>
            </a:r>
            <a:r>
              <a:rPr sz="2400">
                <a:latin typeface="Calibri"/>
                <a:cs typeface="Calibri"/>
              </a:rPr>
              <a:t>as </a:t>
            </a:r>
            <a:r>
              <a:rPr sz="2400" spc="-10">
                <a:latin typeface="Calibri"/>
                <a:cs typeface="Calibri"/>
              </a:rPr>
              <a:t>compared </a:t>
            </a:r>
            <a:r>
              <a:rPr sz="2400" spc="-15">
                <a:latin typeface="Calibri"/>
                <a:cs typeface="Calibri"/>
              </a:rPr>
              <a:t>to  </a:t>
            </a:r>
            <a:r>
              <a:rPr sz="2400" spc="-10">
                <a:latin typeface="Calibri"/>
                <a:cs typeface="Calibri"/>
              </a:rPr>
              <a:t>outcomes </a:t>
            </a:r>
            <a:r>
              <a:rPr sz="2400" spc="-20">
                <a:latin typeface="Calibri"/>
                <a:cs typeface="Calibri"/>
              </a:rPr>
              <a:t>for </a:t>
            </a:r>
            <a:r>
              <a:rPr sz="2400">
                <a:latin typeface="Calibri"/>
                <a:cs typeface="Calibri"/>
              </a:rPr>
              <a:t>another </a:t>
            </a:r>
            <a:r>
              <a:rPr sz="2400" spc="-10">
                <a:latin typeface="Calibri"/>
                <a:cs typeface="Calibri"/>
              </a:rPr>
              <a:t>racial/ethnic</a:t>
            </a:r>
            <a:r>
              <a:rPr sz="2400" spc="-100">
                <a:latin typeface="Calibri"/>
                <a:cs typeface="Calibri"/>
              </a:rPr>
              <a:t> </a:t>
            </a:r>
            <a:r>
              <a:rPr sz="2400" spc="-15">
                <a:latin typeface="Calibri"/>
                <a:cs typeface="Calibri"/>
              </a:rPr>
              <a:t>group</a:t>
            </a:r>
            <a:endParaRPr sz="24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7CA2E-8628-BFFD-95FC-9BA41890165C}"/>
              </a:ext>
            </a:extLst>
          </p:cNvPr>
          <p:cNvSpPr>
            <a:spLocks noGrp="1"/>
          </p:cNvSpPr>
          <p:nvPr>
            <p:ph type="ctrTitle"/>
          </p:nvPr>
        </p:nvSpPr>
        <p:spPr>
          <a:xfrm>
            <a:off x="1064029" y="3628126"/>
            <a:ext cx="10363200" cy="677108"/>
          </a:xfrm>
        </p:spPr>
        <p:txBody>
          <a:bodyPr/>
          <a:lstStyle/>
          <a:p>
            <a:pPr algn="ctr"/>
            <a:r>
              <a:rPr lang="en-US" b="1"/>
              <a:t>Disproportionality Data</a:t>
            </a:r>
          </a:p>
        </p:txBody>
      </p:sp>
      <p:sp>
        <p:nvSpPr>
          <p:cNvPr id="3" name="Subtitle 2">
            <a:extLst>
              <a:ext uri="{FF2B5EF4-FFF2-40B4-BE49-F238E27FC236}">
                <a16:creationId xmlns:a16="http://schemas.microsoft.com/office/drawing/2014/main" id="{4465C503-D664-3825-9F4F-E5E4D4B6D406}"/>
              </a:ext>
            </a:extLst>
          </p:cNvPr>
          <p:cNvSpPr>
            <a:spLocks noGrp="1"/>
          </p:cNvSpPr>
          <p:nvPr>
            <p:ph type="subTitle" idx="4"/>
          </p:nvPr>
        </p:nvSpPr>
        <p:spPr>
          <a:xfrm>
            <a:off x="1828800" y="2751892"/>
            <a:ext cx="8534400" cy="677108"/>
          </a:xfrm>
        </p:spPr>
        <p:txBody>
          <a:bodyPr/>
          <a:lstStyle/>
          <a:p>
            <a:pPr algn="ctr"/>
            <a:r>
              <a:rPr lang="en-US" sz="4400" b="1">
                <a:latin typeface="Calibri Light" panose="020F0302020204030204" pitchFamily="34" charset="0"/>
                <a:cs typeface="Calibri Light" panose="020F0302020204030204" pitchFamily="34" charset="0"/>
              </a:rPr>
              <a:t>Guided By Data</a:t>
            </a:r>
          </a:p>
        </p:txBody>
      </p:sp>
      <p:pic>
        <p:nvPicPr>
          <p:cNvPr id="6" name="Picture 5" descr="A blue sky with clouds&#10;&#10;Description automatically generated with medium confidence">
            <a:extLst>
              <a:ext uri="{FF2B5EF4-FFF2-40B4-BE49-F238E27FC236}">
                <a16:creationId xmlns:a16="http://schemas.microsoft.com/office/drawing/2014/main" id="{E71D15BF-4ED0-9EEC-1F4C-97C0D3B19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204914" cy="6857999"/>
          </a:xfrm>
          <a:prstGeom prst="rect">
            <a:avLst/>
          </a:prstGeom>
        </p:spPr>
      </p:pic>
    </p:spTree>
    <p:extLst>
      <p:ext uri="{BB962C8B-B14F-4D97-AF65-F5344CB8AC3E}">
        <p14:creationId xmlns:p14="http://schemas.microsoft.com/office/powerpoint/2010/main" val="3790985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C916C-F4AA-4650-6148-15D0C1A0DEAE}"/>
              </a:ext>
            </a:extLst>
          </p:cNvPr>
          <p:cNvSpPr>
            <a:spLocks noGrp="1"/>
          </p:cNvSpPr>
          <p:nvPr>
            <p:ph type="title"/>
          </p:nvPr>
        </p:nvSpPr>
        <p:spPr>
          <a:xfrm>
            <a:off x="993089" y="371476"/>
            <a:ext cx="10205821" cy="677108"/>
          </a:xfrm>
        </p:spPr>
        <p:txBody>
          <a:bodyPr/>
          <a:lstStyle/>
          <a:p>
            <a:pPr algn="ctr"/>
            <a:r>
              <a:rPr lang="en-US" sz="4400" b="1">
                <a:solidFill>
                  <a:srgbClr val="002060"/>
                </a:solidFill>
              </a:rPr>
              <a:t>State of Florida Disproportionality Data</a:t>
            </a:r>
            <a:endParaRPr lang="en-US">
              <a:solidFill>
                <a:srgbClr val="002060"/>
              </a:solidFill>
            </a:endParaRPr>
          </a:p>
        </p:txBody>
      </p:sp>
      <p:sp>
        <p:nvSpPr>
          <p:cNvPr id="3" name="Text Placeholder 2">
            <a:extLst>
              <a:ext uri="{FF2B5EF4-FFF2-40B4-BE49-F238E27FC236}">
                <a16:creationId xmlns:a16="http://schemas.microsoft.com/office/drawing/2014/main" id="{AF8AD785-9F6E-1B29-0691-7695572AC37D}"/>
              </a:ext>
            </a:extLst>
          </p:cNvPr>
          <p:cNvSpPr>
            <a:spLocks noGrp="1"/>
          </p:cNvSpPr>
          <p:nvPr>
            <p:ph type="body" idx="1"/>
          </p:nvPr>
        </p:nvSpPr>
        <p:spPr>
          <a:xfrm>
            <a:off x="400050" y="1152526"/>
            <a:ext cx="11457813" cy="4895595"/>
          </a:xfrm>
        </p:spPr>
        <p:txBody>
          <a:bodyPr/>
          <a:lstStyle/>
          <a:p>
            <a:endParaRPr lang="en-US"/>
          </a:p>
        </p:txBody>
      </p:sp>
      <p:sp>
        <p:nvSpPr>
          <p:cNvPr id="5" name="TextBox 4">
            <a:extLst>
              <a:ext uri="{FF2B5EF4-FFF2-40B4-BE49-F238E27FC236}">
                <a16:creationId xmlns:a16="http://schemas.microsoft.com/office/drawing/2014/main" id="{E93F9C09-C996-2B5B-FCAE-2B45369F7A85}"/>
              </a:ext>
            </a:extLst>
          </p:cNvPr>
          <p:cNvSpPr txBox="1"/>
          <p:nvPr/>
        </p:nvSpPr>
        <p:spPr>
          <a:xfrm>
            <a:off x="100011" y="6276660"/>
            <a:ext cx="11991975" cy="507831"/>
          </a:xfrm>
          <a:prstGeom prst="rect">
            <a:avLst/>
          </a:prstGeom>
          <a:noFill/>
        </p:spPr>
        <p:txBody>
          <a:bodyPr wrap="square">
            <a:spAutoFit/>
          </a:bodyPr>
          <a:lstStyle/>
          <a:p>
            <a:pPr algn="ctr">
              <a:spcAft>
                <a:spcPts val="600"/>
              </a:spcAft>
            </a:pPr>
            <a:r>
              <a:rPr lang="en-US" sz="1100">
                <a:solidFill>
                  <a:srgbClr val="002060"/>
                </a:solidFill>
              </a:rPr>
              <a:t>Data Source: Florida Department of Children and Families Office of Child and Family Wellbeing Dashboard</a:t>
            </a:r>
          </a:p>
          <a:p>
            <a:pPr algn="ctr">
              <a:spcAft>
                <a:spcPts val="600"/>
              </a:spcAft>
            </a:pPr>
            <a:r>
              <a:rPr lang="en-US" sz="1100">
                <a:solidFill>
                  <a:srgbClr val="002060"/>
                </a:solidFill>
              </a:rPr>
              <a:t>https://myflfamilies.com/service-programs/child-welfare/dashboard/</a:t>
            </a:r>
          </a:p>
        </p:txBody>
      </p:sp>
      <p:pic>
        <p:nvPicPr>
          <p:cNvPr id="7" name="Picture 6">
            <a:extLst>
              <a:ext uri="{FF2B5EF4-FFF2-40B4-BE49-F238E27FC236}">
                <a16:creationId xmlns:a16="http://schemas.microsoft.com/office/drawing/2014/main" id="{AA3CFC90-A6B4-B875-7AFE-2406C812C9CD}"/>
              </a:ext>
            </a:extLst>
          </p:cNvPr>
          <p:cNvPicPr>
            <a:picLocks noChangeAspect="1"/>
          </p:cNvPicPr>
          <p:nvPr/>
        </p:nvPicPr>
        <p:blipFill>
          <a:blip r:embed="rId2"/>
          <a:stretch>
            <a:fillRect/>
          </a:stretch>
        </p:blipFill>
        <p:spPr>
          <a:xfrm>
            <a:off x="400050" y="1048584"/>
            <a:ext cx="11457813" cy="5152450"/>
          </a:xfrm>
          <a:prstGeom prst="rect">
            <a:avLst/>
          </a:prstGeom>
        </p:spPr>
      </p:pic>
    </p:spTree>
    <p:extLst>
      <p:ext uri="{BB962C8B-B14F-4D97-AF65-F5344CB8AC3E}">
        <p14:creationId xmlns:p14="http://schemas.microsoft.com/office/powerpoint/2010/main" val="2767352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7BF0339E-92DD-F85C-1301-5B5CE0820358}"/>
              </a:ext>
            </a:extLst>
          </p:cNvPr>
          <p:cNvSpPr>
            <a:spLocks noGrp="1"/>
          </p:cNvSpPr>
          <p:nvPr>
            <p:ph type="title"/>
          </p:nvPr>
        </p:nvSpPr>
        <p:spPr>
          <a:xfrm>
            <a:off x="1047280" y="759805"/>
            <a:ext cx="10306520" cy="1325563"/>
          </a:xfrm>
        </p:spPr>
        <p:txBody>
          <a:bodyPr>
            <a:normAutofit/>
          </a:bodyPr>
          <a:lstStyle/>
          <a:p>
            <a:pPr algn="ctr"/>
            <a:r>
              <a:rPr lang="en-US" sz="4000">
                <a:solidFill>
                  <a:srgbClr val="FFFFFF"/>
                </a:solidFill>
              </a:rPr>
              <a:t>Circuit 11 Miami-Dade Disproportionality Data FY19-20</a:t>
            </a:r>
          </a:p>
        </p:txBody>
      </p:sp>
      <p:sp>
        <p:nvSpPr>
          <p:cNvPr id="3" name="Text Placeholder 2">
            <a:extLst>
              <a:ext uri="{FF2B5EF4-FFF2-40B4-BE49-F238E27FC236}">
                <a16:creationId xmlns:a16="http://schemas.microsoft.com/office/drawing/2014/main" id="{6ECBDF0E-F4C0-DF7E-507B-C8D4BFDF122C}"/>
              </a:ext>
            </a:extLst>
          </p:cNvPr>
          <p:cNvSpPr>
            <a:spLocks noGrp="1"/>
          </p:cNvSpPr>
          <p:nvPr>
            <p:ph type="body" idx="1"/>
          </p:nvPr>
        </p:nvSpPr>
        <p:spPr>
          <a:xfrm>
            <a:off x="1424905" y="2463502"/>
            <a:ext cx="2663002" cy="3594108"/>
          </a:xfrm>
        </p:spPr>
        <p:txBody>
          <a:bodyPr>
            <a:normAutofit/>
          </a:bodyPr>
          <a:lstStyle/>
          <a:p>
            <a:pPr>
              <a:lnSpc>
                <a:spcPct val="90000"/>
              </a:lnSpc>
              <a:spcAft>
                <a:spcPts val="600"/>
              </a:spcAft>
            </a:pPr>
            <a:r>
              <a:rPr lang="en-US" sz="1300"/>
              <a:t>Miami-Dade Circuit 11 Data FY 19-20</a:t>
            </a:r>
          </a:p>
          <a:p>
            <a:pPr>
              <a:lnSpc>
                <a:spcPct val="90000"/>
              </a:lnSpc>
              <a:spcAft>
                <a:spcPts val="600"/>
              </a:spcAft>
            </a:pPr>
            <a:r>
              <a:rPr lang="en-US" sz="1300"/>
              <a:t>Black Children Make Up:</a:t>
            </a:r>
          </a:p>
          <a:p>
            <a:pPr>
              <a:lnSpc>
                <a:spcPct val="90000"/>
              </a:lnSpc>
              <a:spcAft>
                <a:spcPts val="600"/>
              </a:spcAft>
            </a:pPr>
            <a:endParaRPr lang="en-US" sz="1300"/>
          </a:p>
          <a:p>
            <a:pPr marL="285750" indent="-285750">
              <a:lnSpc>
                <a:spcPct val="90000"/>
              </a:lnSpc>
              <a:spcAft>
                <a:spcPts val="600"/>
              </a:spcAft>
              <a:buFont typeface="Wingdings" panose="05000000000000000000" pitchFamily="2" charset="2"/>
              <a:buChar char="Ø"/>
            </a:pPr>
            <a:r>
              <a:rPr lang="en-US" sz="1300"/>
              <a:t>23% of the child population</a:t>
            </a:r>
          </a:p>
          <a:p>
            <a:pPr marL="285750" indent="-285750">
              <a:lnSpc>
                <a:spcPct val="90000"/>
              </a:lnSpc>
              <a:spcAft>
                <a:spcPts val="600"/>
              </a:spcAft>
              <a:buFont typeface="Wingdings" panose="05000000000000000000" pitchFamily="2" charset="2"/>
              <a:buChar char="Ø"/>
            </a:pPr>
            <a:r>
              <a:rPr lang="en-US" sz="1300"/>
              <a:t>41% of Investigation</a:t>
            </a:r>
          </a:p>
          <a:p>
            <a:pPr marL="285750" indent="-285750">
              <a:lnSpc>
                <a:spcPct val="90000"/>
              </a:lnSpc>
              <a:spcAft>
                <a:spcPts val="600"/>
              </a:spcAft>
              <a:buFont typeface="Wingdings" panose="05000000000000000000" pitchFamily="2" charset="2"/>
              <a:buChar char="Ø"/>
            </a:pPr>
            <a:r>
              <a:rPr lang="en-US" sz="1300"/>
              <a:t>40% Verified Findings</a:t>
            </a:r>
          </a:p>
          <a:p>
            <a:pPr marL="285750" indent="-285750">
              <a:lnSpc>
                <a:spcPct val="90000"/>
              </a:lnSpc>
              <a:spcAft>
                <a:spcPts val="600"/>
              </a:spcAft>
              <a:buFont typeface="Wingdings" panose="05000000000000000000" pitchFamily="2" charset="2"/>
              <a:buChar char="Ø"/>
            </a:pPr>
            <a:r>
              <a:rPr lang="en-US" sz="1300"/>
              <a:t>49% Removals</a:t>
            </a:r>
          </a:p>
          <a:p>
            <a:pPr marL="285750" indent="-285750">
              <a:lnSpc>
                <a:spcPct val="90000"/>
              </a:lnSpc>
              <a:spcAft>
                <a:spcPts val="600"/>
              </a:spcAft>
              <a:buFont typeface="Wingdings" panose="05000000000000000000" pitchFamily="2" charset="2"/>
              <a:buChar char="Ø"/>
            </a:pPr>
            <a:r>
              <a:rPr lang="en-US" sz="1300"/>
              <a:t>54% OHC Placements</a:t>
            </a:r>
          </a:p>
          <a:p>
            <a:pPr marL="285750" indent="-285750">
              <a:lnSpc>
                <a:spcPct val="90000"/>
              </a:lnSpc>
              <a:spcAft>
                <a:spcPts val="600"/>
              </a:spcAft>
              <a:buFont typeface="Wingdings" panose="05000000000000000000" pitchFamily="2" charset="2"/>
              <a:buChar char="Ø"/>
            </a:pPr>
            <a:r>
              <a:rPr lang="en-US" sz="1300"/>
              <a:t>59% OHC 12+ months</a:t>
            </a:r>
          </a:p>
          <a:p>
            <a:pPr>
              <a:lnSpc>
                <a:spcPct val="90000"/>
              </a:lnSpc>
              <a:spcAft>
                <a:spcPts val="600"/>
              </a:spcAft>
            </a:pPr>
            <a:endParaRPr lang="en-US" sz="1300"/>
          </a:p>
          <a:p>
            <a:pPr>
              <a:lnSpc>
                <a:spcPct val="90000"/>
              </a:lnSpc>
              <a:spcAft>
                <a:spcPts val="600"/>
              </a:spcAft>
            </a:pPr>
            <a:endParaRPr lang="en-US" sz="1300"/>
          </a:p>
          <a:p>
            <a:pPr marL="285750" indent="-285750">
              <a:lnSpc>
                <a:spcPct val="90000"/>
              </a:lnSpc>
              <a:spcAft>
                <a:spcPts val="600"/>
              </a:spcAft>
              <a:buFont typeface="Wingdings" panose="05000000000000000000" pitchFamily="2" charset="2"/>
              <a:buChar char="Ø"/>
            </a:pPr>
            <a:endParaRPr lang="en-US" sz="1300"/>
          </a:p>
          <a:p>
            <a:pPr>
              <a:lnSpc>
                <a:spcPct val="90000"/>
              </a:lnSpc>
              <a:spcAft>
                <a:spcPts val="600"/>
              </a:spcAft>
            </a:pPr>
            <a:r>
              <a:rPr lang="en-US" sz="1300"/>
              <a:t> </a:t>
            </a:r>
          </a:p>
        </p:txBody>
      </p:sp>
      <p:pic>
        <p:nvPicPr>
          <p:cNvPr id="7" name="Picture 6">
            <a:extLst>
              <a:ext uri="{FF2B5EF4-FFF2-40B4-BE49-F238E27FC236}">
                <a16:creationId xmlns:a16="http://schemas.microsoft.com/office/drawing/2014/main" id="{C0BD2E82-21C1-873A-A25E-48F4BFF98000}"/>
              </a:ext>
            </a:extLst>
          </p:cNvPr>
          <p:cNvPicPr>
            <a:picLocks noChangeAspect="1"/>
          </p:cNvPicPr>
          <p:nvPr/>
        </p:nvPicPr>
        <p:blipFill>
          <a:blip r:embed="rId2"/>
          <a:stretch>
            <a:fillRect/>
          </a:stretch>
        </p:blipFill>
        <p:spPr>
          <a:xfrm>
            <a:off x="3996152" y="2434016"/>
            <a:ext cx="7698701" cy="3555020"/>
          </a:xfrm>
          <a:prstGeom prst="rect">
            <a:avLst/>
          </a:prstGeom>
        </p:spPr>
      </p:pic>
      <p:sp>
        <p:nvSpPr>
          <p:cNvPr id="58" name="TextBox 57">
            <a:extLst>
              <a:ext uri="{FF2B5EF4-FFF2-40B4-BE49-F238E27FC236}">
                <a16:creationId xmlns:a16="http://schemas.microsoft.com/office/drawing/2014/main" id="{07E885B3-355D-E04F-2FB3-3CAC259382E9}"/>
              </a:ext>
            </a:extLst>
          </p:cNvPr>
          <p:cNvSpPr txBox="1"/>
          <p:nvPr/>
        </p:nvSpPr>
        <p:spPr>
          <a:xfrm>
            <a:off x="1119322" y="6118043"/>
            <a:ext cx="10575531" cy="461665"/>
          </a:xfrm>
          <a:prstGeom prst="rect">
            <a:avLst/>
          </a:prstGeom>
          <a:noFill/>
        </p:spPr>
        <p:txBody>
          <a:bodyPr wrap="square">
            <a:spAutoFit/>
          </a:bodyPr>
          <a:lstStyle/>
          <a:p>
            <a:r>
              <a:rPr lang="en-US" sz="1200"/>
              <a:t>Data Source: Florida Department of Children and Families Office of Child and Family Wellbeing Dashboard</a:t>
            </a:r>
          </a:p>
          <a:p>
            <a:r>
              <a:rPr lang="en-US" sz="1200"/>
              <a:t>https://myflfamilies.com/service-programs/child-welfare/dashboard/</a:t>
            </a:r>
          </a:p>
        </p:txBody>
      </p:sp>
    </p:spTree>
    <p:extLst>
      <p:ext uri="{BB962C8B-B14F-4D97-AF65-F5344CB8AC3E}">
        <p14:creationId xmlns:p14="http://schemas.microsoft.com/office/powerpoint/2010/main" val="503050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ECDEE4-40DB-3E23-A3BD-9A089BCC9EC4}"/>
              </a:ext>
            </a:extLst>
          </p:cNvPr>
          <p:cNvSpPr>
            <a:spLocks noGrp="1"/>
          </p:cNvSpPr>
          <p:nvPr>
            <p:ph type="title"/>
          </p:nvPr>
        </p:nvSpPr>
        <p:spPr>
          <a:xfrm>
            <a:off x="556532" y="643467"/>
            <a:ext cx="11210925" cy="744836"/>
          </a:xfrm>
        </p:spPr>
        <p:txBody>
          <a:bodyPr vert="horz" lIns="91440" tIns="45720" rIns="91440" bIns="45720" rtlCol="0" anchor="ctr">
            <a:normAutofit fontScale="90000"/>
          </a:bodyPr>
          <a:lstStyle/>
          <a:p>
            <a:pPr algn="ctr" rtl="0">
              <a:lnSpc>
                <a:spcPct val="90000"/>
              </a:lnSpc>
              <a:spcBef>
                <a:spcPct val="0"/>
              </a:spcBef>
            </a:pPr>
            <a:r>
              <a:rPr lang="en-US" sz="3200" kern="1200">
                <a:solidFill>
                  <a:schemeClr val="bg1"/>
                </a:solidFill>
                <a:latin typeface="+mj-lt"/>
                <a:ea typeface="+mj-ea"/>
                <a:cs typeface="+mj-cs"/>
              </a:rPr>
              <a:t>Circuit 9 Orange and Osceola County Disproportionality Data FY20-21</a:t>
            </a:r>
          </a:p>
        </p:txBody>
      </p:sp>
      <p:sp>
        <p:nvSpPr>
          <p:cNvPr id="8" name="TextBox 7">
            <a:extLst>
              <a:ext uri="{FF2B5EF4-FFF2-40B4-BE49-F238E27FC236}">
                <a16:creationId xmlns:a16="http://schemas.microsoft.com/office/drawing/2014/main" id="{FF92B54E-638F-B4AD-1EA4-76428C5F48B8}"/>
              </a:ext>
            </a:extLst>
          </p:cNvPr>
          <p:cNvSpPr txBox="1"/>
          <p:nvPr/>
        </p:nvSpPr>
        <p:spPr>
          <a:xfrm>
            <a:off x="914400" y="6214533"/>
            <a:ext cx="6682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Light" panose="020F0302020204030204" pitchFamily="34" charset="0"/>
                <a:cs typeface="Calibri Light" panose="020F0302020204030204" pitchFamily="34" charset="0"/>
              </a:rPr>
              <a:t>Data Source: Florida Department of Children and Families Office of Child and Family Wellbeing Dashboard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Light" panose="020F0302020204030204" pitchFamily="34" charset="0"/>
                <a:cs typeface="Calibri Light" panose="020F0302020204030204" pitchFamily="34" charset="0"/>
              </a:rPr>
              <a:t>https://myflfamilies.com/service-programs/child-welfare/dashboard/</a:t>
            </a:r>
          </a:p>
        </p:txBody>
      </p:sp>
      <p:pic>
        <p:nvPicPr>
          <p:cNvPr id="4" name="Picture 3">
            <a:extLst>
              <a:ext uri="{FF2B5EF4-FFF2-40B4-BE49-F238E27FC236}">
                <a16:creationId xmlns:a16="http://schemas.microsoft.com/office/drawing/2014/main" id="{459A5F42-2BF1-C0C9-7BE2-D0CEA891F6DA}"/>
              </a:ext>
            </a:extLst>
          </p:cNvPr>
          <p:cNvPicPr>
            <a:picLocks noChangeAspect="1"/>
          </p:cNvPicPr>
          <p:nvPr/>
        </p:nvPicPr>
        <p:blipFill>
          <a:blip r:embed="rId2"/>
          <a:stretch>
            <a:fillRect/>
          </a:stretch>
        </p:blipFill>
        <p:spPr>
          <a:xfrm>
            <a:off x="656542" y="1649066"/>
            <a:ext cx="10640108" cy="4532659"/>
          </a:xfrm>
          <a:prstGeom prst="rect">
            <a:avLst/>
          </a:prstGeom>
        </p:spPr>
      </p:pic>
    </p:spTree>
    <p:extLst>
      <p:ext uri="{BB962C8B-B14F-4D97-AF65-F5344CB8AC3E}">
        <p14:creationId xmlns:p14="http://schemas.microsoft.com/office/powerpoint/2010/main" val="242353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sky with clouds&#10;&#10;Description automatically generated with medium confidence">
            <a:extLst>
              <a:ext uri="{FF2B5EF4-FFF2-40B4-BE49-F238E27FC236}">
                <a16:creationId xmlns:a16="http://schemas.microsoft.com/office/drawing/2014/main" id="{48514512-ED05-F830-3AFF-4C950DBFAD6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D0E3BB-329B-B35A-048E-CF41E51ED3E2}"/>
              </a:ext>
            </a:extLst>
          </p:cNvPr>
          <p:cNvSpPr>
            <a:spLocks noGrp="1"/>
          </p:cNvSpPr>
          <p:nvPr>
            <p:ph type="ctrTitle"/>
          </p:nvPr>
        </p:nvSpPr>
        <p:spPr>
          <a:xfrm>
            <a:off x="2366010" y="2242539"/>
            <a:ext cx="7459980" cy="1425924"/>
          </a:xfrm>
        </p:spPr>
        <p:txBody>
          <a:bodyPr>
            <a:normAutofit/>
          </a:bodyPr>
          <a:lstStyle/>
          <a:p>
            <a:r>
              <a:rPr lang="en-US" sz="5400" b="1">
                <a:solidFill>
                  <a:srgbClr val="002060"/>
                </a:solidFill>
              </a:rPr>
              <a:t>FCC EID Café 2021/2022</a:t>
            </a:r>
          </a:p>
        </p:txBody>
      </p:sp>
      <p:sp>
        <p:nvSpPr>
          <p:cNvPr id="3" name="Subtitle 2">
            <a:extLst>
              <a:ext uri="{FF2B5EF4-FFF2-40B4-BE49-F238E27FC236}">
                <a16:creationId xmlns:a16="http://schemas.microsoft.com/office/drawing/2014/main" id="{BB6D3F4B-0CA3-9615-717B-1CE6C88E0C08}"/>
              </a:ext>
            </a:extLst>
          </p:cNvPr>
          <p:cNvSpPr>
            <a:spLocks noGrp="1"/>
          </p:cNvSpPr>
          <p:nvPr>
            <p:ph type="subTitle" idx="1"/>
          </p:nvPr>
        </p:nvSpPr>
        <p:spPr>
          <a:xfrm>
            <a:off x="2366010" y="3884037"/>
            <a:ext cx="7459980" cy="468888"/>
          </a:xfrm>
        </p:spPr>
        <p:txBody>
          <a:bodyPr>
            <a:noAutofit/>
          </a:bodyPr>
          <a:lstStyle/>
          <a:p>
            <a:r>
              <a:rPr lang="en-US" sz="5400" b="1">
                <a:solidFill>
                  <a:srgbClr val="002060"/>
                </a:solidFill>
                <a:latin typeface="+mj-lt"/>
              </a:rPr>
              <a:t>Recap</a:t>
            </a:r>
          </a:p>
        </p:txBody>
      </p:sp>
      <p:cxnSp>
        <p:nvCxnSpPr>
          <p:cNvPr id="12" name="Straight Connector 11">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1E37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438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56DF-8834-643C-ACA9-C099A02E1C0D}"/>
              </a:ext>
            </a:extLst>
          </p:cNvPr>
          <p:cNvSpPr>
            <a:spLocks noGrp="1"/>
          </p:cNvSpPr>
          <p:nvPr>
            <p:ph type="title"/>
          </p:nvPr>
        </p:nvSpPr>
        <p:spPr>
          <a:xfrm>
            <a:off x="993089" y="95250"/>
            <a:ext cx="10205821" cy="697230"/>
          </a:xfrm>
        </p:spPr>
        <p:txBody>
          <a:bodyPr/>
          <a:lstStyle/>
          <a:p>
            <a:pPr algn="ctr"/>
            <a:r>
              <a:rPr lang="en-US" b="1">
                <a:solidFill>
                  <a:srgbClr val="002060"/>
                </a:solidFill>
              </a:rPr>
              <a:t>Recommendations</a:t>
            </a:r>
          </a:p>
        </p:txBody>
      </p:sp>
      <p:sp>
        <p:nvSpPr>
          <p:cNvPr id="3" name="Text Placeholder 2">
            <a:extLst>
              <a:ext uri="{FF2B5EF4-FFF2-40B4-BE49-F238E27FC236}">
                <a16:creationId xmlns:a16="http://schemas.microsoft.com/office/drawing/2014/main" id="{8A1E379C-E1A2-75E9-C5E0-D09F9E8229A4}"/>
              </a:ext>
            </a:extLst>
          </p:cNvPr>
          <p:cNvSpPr>
            <a:spLocks noGrp="1"/>
          </p:cNvSpPr>
          <p:nvPr>
            <p:ph type="body" idx="1"/>
          </p:nvPr>
        </p:nvSpPr>
        <p:spPr>
          <a:xfrm>
            <a:off x="441560" y="597485"/>
            <a:ext cx="11442226" cy="5262979"/>
          </a:xfrm>
        </p:spPr>
        <p:txBody>
          <a:bodyPr/>
          <a:lstStyle/>
          <a:p>
            <a:r>
              <a:rPr lang="en-US" sz="1800" b="1" i="1">
                <a:solidFill>
                  <a:srgbClr val="002060"/>
                </a:solidFill>
                <a:effectLst/>
                <a:latin typeface="Times New Roman" panose="02020603050405020304" pitchFamily="18" charset="0"/>
                <a:ea typeface="Calibri" panose="020F0502020204030204" pitchFamily="34" charset="0"/>
              </a:rPr>
              <a:t>Youth Voice </a:t>
            </a:r>
          </a:p>
          <a:p>
            <a:pPr marL="342900" marR="0" lvl="0" indent="-342900" algn="just">
              <a:spcBef>
                <a:spcPts val="0"/>
              </a:spcBef>
              <a:spcAft>
                <a:spcPts val="0"/>
              </a:spcAft>
              <a:buFont typeface="Symbol" panose="05050102010706020507" pitchFamily="18" charset="2"/>
              <a:buChar char=""/>
            </a:pPr>
            <a:r>
              <a:rPr lang="en-US" sz="1200">
                <a:solidFill>
                  <a:srgbClr val="002060"/>
                </a:solidFill>
                <a:effectLst/>
                <a:latin typeface="Times New Roman" panose="02020603050405020304" pitchFamily="18" charset="0"/>
                <a:ea typeface="Calibri" panose="020F0502020204030204" pitchFamily="34" charset="0"/>
              </a:rPr>
              <a:t>Recommendations: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Take purposeful steps to build trust with youth. </a:t>
            </a:r>
            <a:endParaRPr lang="en-US" sz="1200">
              <a:solidFill>
                <a:srgbClr val="002060"/>
              </a:solidFill>
              <a:effectLst/>
              <a:latin typeface="Arial" panose="020B0604020202020204" pitchFamily="34" charset="0"/>
              <a:ea typeface="Calibri" panose="020F0502020204030204" pitchFamily="34" charset="0"/>
            </a:endParaRPr>
          </a:p>
          <a:p>
            <a:pPr marL="1143000" marR="0" lvl="2" indent="-228600" algn="just">
              <a:spcBef>
                <a:spcPts val="0"/>
              </a:spcBef>
              <a:spcAft>
                <a:spcPts val="0"/>
              </a:spcAft>
              <a:buFont typeface="Wingdings" panose="05000000000000000000" pitchFamily="2" charset="2"/>
              <a:buChar char=""/>
            </a:pPr>
            <a:r>
              <a:rPr lang="en-US" sz="1200">
                <a:solidFill>
                  <a:srgbClr val="002060"/>
                </a:solidFill>
                <a:effectLst/>
                <a:latin typeface="Times New Roman" panose="02020603050405020304" pitchFamily="18" charset="0"/>
                <a:ea typeface="Calibri" panose="020F0502020204030204" pitchFamily="34" charset="0"/>
              </a:rPr>
              <a:t>Take them seriously</a:t>
            </a:r>
            <a:endParaRPr lang="en-US" sz="1200">
              <a:solidFill>
                <a:srgbClr val="002060"/>
              </a:solidFill>
              <a:effectLst/>
              <a:latin typeface="Arial" panose="020B0604020202020204" pitchFamily="34" charset="0"/>
              <a:ea typeface="Calibri" panose="020F0502020204030204" pitchFamily="34" charset="0"/>
            </a:endParaRPr>
          </a:p>
          <a:p>
            <a:pPr marL="1143000" marR="0" lvl="2" indent="-228600" algn="just">
              <a:spcBef>
                <a:spcPts val="0"/>
              </a:spcBef>
              <a:spcAft>
                <a:spcPts val="0"/>
              </a:spcAft>
              <a:buFont typeface="Wingdings" panose="05000000000000000000" pitchFamily="2" charset="2"/>
              <a:buChar char=""/>
            </a:pPr>
            <a:r>
              <a:rPr lang="en-US" sz="1200">
                <a:solidFill>
                  <a:srgbClr val="002060"/>
                </a:solidFill>
                <a:effectLst/>
                <a:latin typeface="Times New Roman" panose="02020603050405020304" pitchFamily="18" charset="0"/>
                <a:ea typeface="Calibri" panose="020F0502020204030204" pitchFamily="34" charset="0"/>
              </a:rPr>
              <a:t>Have them be messengers to other kids and youth in care that your organization can be trusted and will be respectful of them and their views.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Ensure Youth Councils have a voice in advocacy work in Tallahassee and Washington, DC.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Have youth be part of the procurement process for youth related services.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Provide training for staff interacting with youth on how to have difficult/sensitive conversations, including use of non-violent language to improve communication. </a:t>
            </a:r>
            <a:endParaRPr lang="en-US" sz="1200">
              <a:solidFill>
                <a:srgbClr val="002060"/>
              </a:solidFill>
              <a:effectLst/>
              <a:latin typeface="Arial" panose="020B0604020202020204" pitchFamily="34" charset="0"/>
              <a:ea typeface="Calibri" panose="020F0502020204030204" pitchFamily="34" charset="0"/>
            </a:endParaRPr>
          </a:p>
          <a:p>
            <a:pPr algn="just"/>
            <a:endParaRPr lang="en-US" sz="1800" b="1" i="1">
              <a:solidFill>
                <a:srgbClr val="002060"/>
              </a:solidFill>
              <a:effectLst/>
              <a:latin typeface="Times New Roman" panose="02020603050405020304" pitchFamily="18" charset="0"/>
              <a:ea typeface="Calibri" panose="020F0502020204030204" pitchFamily="34" charset="0"/>
            </a:endParaRPr>
          </a:p>
          <a:p>
            <a:pPr algn="just"/>
            <a:r>
              <a:rPr lang="en-US" sz="1800" b="1" i="1">
                <a:solidFill>
                  <a:srgbClr val="002060"/>
                </a:solidFill>
                <a:effectLst/>
                <a:latin typeface="Times New Roman" panose="02020603050405020304" pitchFamily="18" charset="0"/>
                <a:ea typeface="Calibri" panose="020F0502020204030204" pitchFamily="34" charset="0"/>
              </a:rPr>
              <a:t>Youth Councils </a:t>
            </a:r>
            <a:endParaRPr lang="en-US" sz="180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a:solidFill>
                  <a:srgbClr val="002060"/>
                </a:solidFill>
                <a:effectLst/>
                <a:latin typeface="Times New Roman" panose="02020603050405020304" pitchFamily="18" charset="0"/>
                <a:ea typeface="Calibri" panose="020F0502020204030204" pitchFamily="34" charset="0"/>
              </a:rPr>
              <a:t>Recommendations: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Have youth actively participate in the formation of the Youth Councils</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Youth residing in group homes may be a good starting point for forming a youth council.</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Forming Youth Councils that are similar to Family Advisory Councils that provide a consistent voice that is representative of the community.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Have Youth Councils be standing committees of the board of directors</a:t>
            </a:r>
            <a:endParaRPr lang="en-US" sz="1200">
              <a:solidFill>
                <a:srgbClr val="002060"/>
              </a:solidFill>
              <a:effectLst/>
              <a:latin typeface="Arial" panose="020B0604020202020204" pitchFamily="34" charset="0"/>
              <a:ea typeface="Calibri" panose="020F0502020204030204" pitchFamily="34" charset="0"/>
            </a:endParaRPr>
          </a:p>
          <a:p>
            <a:pPr marL="914400" marR="0" algn="just">
              <a:spcBef>
                <a:spcPts val="0"/>
              </a:spcBef>
              <a:spcAft>
                <a:spcPts val="0"/>
              </a:spcAft>
            </a:pPr>
            <a:r>
              <a:rPr lang="en-US" sz="1200">
                <a:solidFill>
                  <a:srgbClr val="002060"/>
                </a:solidFill>
                <a:effectLst/>
                <a:latin typeface="Times New Roman" panose="02020603050405020304" pitchFamily="18" charset="0"/>
                <a:ea typeface="Calibri" panose="020F0502020204030204" pitchFamily="34" charset="0"/>
              </a:rPr>
              <a:t> </a:t>
            </a:r>
            <a:endParaRPr lang="en-US" sz="1200">
              <a:solidFill>
                <a:srgbClr val="002060"/>
              </a:solidFill>
              <a:effectLst/>
              <a:latin typeface="Arial" panose="020B0604020202020204" pitchFamily="34" charset="0"/>
              <a:ea typeface="Calibri" panose="020F0502020204030204" pitchFamily="34" charset="0"/>
            </a:endParaRPr>
          </a:p>
          <a:p>
            <a:pPr algn="just"/>
            <a:r>
              <a:rPr lang="en-US" sz="1800" b="1" i="1">
                <a:solidFill>
                  <a:srgbClr val="002060"/>
                </a:solidFill>
                <a:effectLst/>
                <a:latin typeface="Times New Roman" panose="02020603050405020304" pitchFamily="18" charset="0"/>
                <a:ea typeface="Calibri" panose="020F0502020204030204" pitchFamily="34" charset="0"/>
              </a:rPr>
              <a:t>Access to Services and Resources</a:t>
            </a:r>
            <a:endParaRPr lang="en-US" sz="180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a:solidFill>
                  <a:srgbClr val="002060"/>
                </a:solidFill>
                <a:effectLst/>
                <a:latin typeface="Times New Roman" panose="02020603050405020304" pitchFamily="18" charset="0"/>
                <a:ea typeface="Calibri" panose="020F0502020204030204" pitchFamily="34" charset="0"/>
              </a:rPr>
              <a:t>Recommendations: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This is not just an issue for CBC Lead Agencies, other system of care and community partners need to get involved and buy in (i.e., law enforcement, education, Managing Entities, libraries).</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Create heat maps utilizing data from different sources (i.e., education, law enforcement, Medicaid eligibility, removals) to determine areas of greatest need and use as a road map to form community partnerships/ create community buy in.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Establish coordinated discussions with leadership and direct care staff, and leadership and youth through forums to identify areas of need/gaps in accessing resources. </a:t>
            </a:r>
            <a:endParaRPr lang="en-US" sz="120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a:solidFill>
                  <a:srgbClr val="002060"/>
                </a:solidFill>
                <a:effectLst/>
                <a:latin typeface="Times New Roman" panose="02020603050405020304" pitchFamily="18" charset="0"/>
                <a:ea typeface="Calibri" panose="020F0502020204030204" pitchFamily="34" charset="0"/>
              </a:rPr>
              <a:t>Make purposeful efforts to identify, connect with, and share information (possibly including providing training to CPIs, case managers and therapists) about services available to youth and families. </a:t>
            </a:r>
            <a:endParaRPr lang="en-US" sz="1200">
              <a:solidFill>
                <a:srgbClr val="002060"/>
              </a:solidFill>
              <a:effectLst/>
              <a:latin typeface="Arial" panose="020B0604020202020204" pitchFamily="34" charset="0"/>
              <a:ea typeface="Calibri" panose="020F0502020204030204" pitchFamily="34" charset="0"/>
            </a:endParaRPr>
          </a:p>
          <a:p>
            <a:endParaRPr lang="en-US"/>
          </a:p>
        </p:txBody>
      </p:sp>
      <p:pic>
        <p:nvPicPr>
          <p:cNvPr id="11" name="Content Placeholder 5" descr="A picture containing text, electronics, screenshot, display&#10;&#10;Description automatically generated">
            <a:extLst>
              <a:ext uri="{FF2B5EF4-FFF2-40B4-BE49-F238E27FC236}">
                <a16:creationId xmlns:a16="http://schemas.microsoft.com/office/drawing/2014/main" id="{AB94F7B7-0806-4A69-3308-6FD63EC5D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31" y="0"/>
            <a:ext cx="12204914" cy="6858000"/>
          </a:xfrm>
          <a:prstGeom prst="rect">
            <a:avLst/>
          </a:prstGeom>
        </p:spPr>
      </p:pic>
    </p:spTree>
    <p:extLst>
      <p:ext uri="{BB962C8B-B14F-4D97-AF65-F5344CB8AC3E}">
        <p14:creationId xmlns:p14="http://schemas.microsoft.com/office/powerpoint/2010/main" val="4252374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B0D6-D056-6F61-9975-FBBDC84EB97E}"/>
              </a:ext>
            </a:extLst>
          </p:cNvPr>
          <p:cNvSpPr>
            <a:spLocks noGrp="1"/>
          </p:cNvSpPr>
          <p:nvPr>
            <p:ph type="title"/>
          </p:nvPr>
        </p:nvSpPr>
        <p:spPr>
          <a:xfrm>
            <a:off x="993089" y="142951"/>
            <a:ext cx="10205821" cy="697230"/>
          </a:xfrm>
        </p:spPr>
        <p:txBody>
          <a:bodyPr/>
          <a:lstStyle/>
          <a:p>
            <a:pPr algn="ctr"/>
            <a:r>
              <a:rPr lang="en-US" b="1">
                <a:solidFill>
                  <a:srgbClr val="002060"/>
                </a:solidFill>
              </a:rPr>
              <a:t>Recommendations Cont’d</a:t>
            </a:r>
          </a:p>
        </p:txBody>
      </p:sp>
      <p:sp>
        <p:nvSpPr>
          <p:cNvPr id="3" name="Text Placeholder 2">
            <a:extLst>
              <a:ext uri="{FF2B5EF4-FFF2-40B4-BE49-F238E27FC236}">
                <a16:creationId xmlns:a16="http://schemas.microsoft.com/office/drawing/2014/main" id="{26E1445E-1967-BDB1-DB0B-726BF00BD429}"/>
              </a:ext>
            </a:extLst>
          </p:cNvPr>
          <p:cNvSpPr>
            <a:spLocks noGrp="1"/>
          </p:cNvSpPr>
          <p:nvPr>
            <p:ph type="body" idx="1"/>
          </p:nvPr>
        </p:nvSpPr>
        <p:spPr>
          <a:xfrm>
            <a:off x="1059765" y="1144651"/>
            <a:ext cx="10864774" cy="4893647"/>
          </a:xfrm>
        </p:spPr>
        <p:txBody>
          <a:bodyPr/>
          <a:lstStyle/>
          <a:p>
            <a:pPr algn="just"/>
            <a:r>
              <a:rPr lang="en-US" sz="1800" b="1" i="1" dirty="0">
                <a:solidFill>
                  <a:srgbClr val="002060"/>
                </a:solidFill>
                <a:effectLst/>
                <a:latin typeface="Times New Roman" panose="02020603050405020304" pitchFamily="18" charset="0"/>
                <a:ea typeface="Calibri" panose="020F0502020204030204" pitchFamily="34" charset="0"/>
              </a:rPr>
              <a:t>Assembling &amp; Utilizing Data</a:t>
            </a:r>
            <a:endParaRPr lang="en-US" sz="1800" dirty="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dirty="0">
                <a:solidFill>
                  <a:srgbClr val="002060"/>
                </a:solidFill>
                <a:effectLst/>
                <a:latin typeface="Times New Roman" panose="02020603050405020304" pitchFamily="18" charset="0"/>
                <a:ea typeface="Calibri" panose="020F0502020204030204" pitchFamily="34" charset="0"/>
              </a:rPr>
              <a:t>Recommendations:</a:t>
            </a:r>
            <a:endParaRPr lang="en-US" sz="1200" dirty="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dirty="0">
                <a:solidFill>
                  <a:srgbClr val="002060"/>
                </a:solidFill>
                <a:effectLst/>
                <a:latin typeface="Times New Roman" panose="02020603050405020304" pitchFamily="18" charset="0"/>
                <a:ea typeface="Calibri" panose="020F0502020204030204" pitchFamily="34" charset="0"/>
              </a:rPr>
              <a:t>Organizations can reach out to Casey to get local data for their community</a:t>
            </a:r>
            <a:endParaRPr lang="en-US" sz="1200" dirty="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dirty="0">
                <a:solidFill>
                  <a:srgbClr val="002060"/>
                </a:solidFill>
                <a:effectLst/>
                <a:latin typeface="Times New Roman" panose="02020603050405020304" pitchFamily="18" charset="0"/>
                <a:ea typeface="Calibri" panose="020F0502020204030204" pitchFamily="34" charset="0"/>
              </a:rPr>
              <a:t>Know your audience: Reframe the data to show different members/components of the system of care what it means and how it affects them. </a:t>
            </a:r>
            <a:endParaRPr lang="en-US" sz="1200" dirty="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dirty="0">
                <a:solidFill>
                  <a:srgbClr val="002060"/>
                </a:solidFill>
                <a:effectLst/>
                <a:latin typeface="Times New Roman" panose="02020603050405020304" pitchFamily="18" charset="0"/>
                <a:ea typeface="Calibri" panose="020F0502020204030204" pitchFamily="34" charset="0"/>
              </a:rPr>
              <a:t>Improve data collection across the state and ensure consistency in data collection to track changes over time. </a:t>
            </a:r>
            <a:endParaRPr lang="en-US" sz="1200" dirty="0">
              <a:solidFill>
                <a:srgbClr val="002060"/>
              </a:solidFill>
              <a:effectLst/>
              <a:latin typeface="Arial" panose="020B0604020202020204" pitchFamily="34" charset="0"/>
              <a:ea typeface="Calibri" panose="020F0502020204030204" pitchFamily="34" charset="0"/>
            </a:endParaRPr>
          </a:p>
          <a:p>
            <a:pPr algn="just"/>
            <a:endParaRPr lang="en-US" sz="1800" b="1" i="1" dirty="0">
              <a:solidFill>
                <a:srgbClr val="002060"/>
              </a:solidFill>
              <a:effectLst/>
              <a:latin typeface="Times New Roman" panose="02020603050405020304" pitchFamily="18" charset="0"/>
              <a:ea typeface="Calibri" panose="020F0502020204030204" pitchFamily="34" charset="0"/>
            </a:endParaRPr>
          </a:p>
          <a:p>
            <a:pPr algn="just"/>
            <a:r>
              <a:rPr lang="en-US" sz="1800" b="1" i="1" dirty="0">
                <a:solidFill>
                  <a:srgbClr val="002060"/>
                </a:solidFill>
                <a:effectLst/>
                <a:latin typeface="Times New Roman" panose="02020603050405020304" pitchFamily="18" charset="0"/>
                <a:ea typeface="Calibri" panose="020F0502020204030204" pitchFamily="34" charset="0"/>
              </a:rPr>
              <a:t>Abuse Reports &amp; Removals </a:t>
            </a:r>
            <a:endParaRPr lang="en-US" sz="1800" dirty="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dirty="0">
                <a:solidFill>
                  <a:srgbClr val="002060"/>
                </a:solidFill>
                <a:effectLst/>
                <a:latin typeface="Times New Roman" panose="02020603050405020304" pitchFamily="18" charset="0"/>
                <a:ea typeface="Calibri" panose="020F0502020204030204" pitchFamily="34" charset="0"/>
              </a:rPr>
              <a:t>Mandated reporter training and address implicit biases </a:t>
            </a:r>
            <a:endParaRPr lang="en-US" sz="1200" dirty="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dirty="0">
                <a:solidFill>
                  <a:srgbClr val="002060"/>
                </a:solidFill>
                <a:effectLst/>
                <a:latin typeface="Times New Roman" panose="02020603050405020304" pitchFamily="18" charset="0"/>
                <a:ea typeface="Calibri" panose="020F0502020204030204" pitchFamily="34" charset="0"/>
              </a:rPr>
              <a:t>Since many reports come from educational settings, consider looking at data on education bias to determine if children of color are more likely to be labeled as aggressive as compared to their peers.  </a:t>
            </a:r>
            <a:endParaRPr lang="en-US" sz="1200" dirty="0">
              <a:solidFill>
                <a:srgbClr val="002060"/>
              </a:solidFill>
              <a:effectLst/>
              <a:latin typeface="Arial" panose="020B0604020202020204" pitchFamily="34" charset="0"/>
              <a:ea typeface="Calibri" panose="020F0502020204030204" pitchFamily="34" charset="0"/>
            </a:endParaRPr>
          </a:p>
          <a:p>
            <a:pPr marL="742950" marR="0" lvl="1" indent="-285750" algn="just">
              <a:spcBef>
                <a:spcPts val="0"/>
              </a:spcBef>
              <a:spcAft>
                <a:spcPts val="0"/>
              </a:spcAft>
              <a:buFont typeface="Courier New" panose="02070309020205020404" pitchFamily="49" charset="0"/>
              <a:buChar char="o"/>
            </a:pPr>
            <a:r>
              <a:rPr lang="en-US" sz="1200" dirty="0">
                <a:solidFill>
                  <a:srgbClr val="002060"/>
                </a:solidFill>
                <a:effectLst/>
                <a:latin typeface="Times New Roman" panose="02020603050405020304" pitchFamily="18" charset="0"/>
                <a:ea typeface="Calibri" panose="020F0502020204030204" pitchFamily="34" charset="0"/>
              </a:rPr>
              <a:t>What abuse reporting criteria is in place and how is that connected to removals. </a:t>
            </a:r>
            <a:endParaRPr lang="en-US" sz="1200" dirty="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dirty="0">
                <a:solidFill>
                  <a:srgbClr val="002060"/>
                </a:solidFill>
                <a:effectLst/>
                <a:latin typeface="Times New Roman" panose="02020603050405020304" pitchFamily="18" charset="0"/>
                <a:ea typeface="Calibri" panose="020F0502020204030204" pitchFamily="34" charset="0"/>
              </a:rPr>
              <a:t>Look at CPI data as CPIs make the decisions on removals in most cases. </a:t>
            </a:r>
            <a:endParaRPr lang="en-US" sz="1200" dirty="0">
              <a:solidFill>
                <a:srgbClr val="002060"/>
              </a:solidFill>
              <a:effectLst/>
              <a:latin typeface="Arial" panose="020B0604020202020204" pitchFamily="34" charset="0"/>
              <a:ea typeface="Calibri" panose="020F0502020204030204" pitchFamily="34" charset="0"/>
            </a:endParaRPr>
          </a:p>
          <a:p>
            <a:pPr algn="just"/>
            <a:endParaRPr lang="en-US" sz="1800" b="1" i="1" dirty="0">
              <a:solidFill>
                <a:srgbClr val="002060"/>
              </a:solidFill>
              <a:effectLst/>
              <a:latin typeface="Times New Roman" panose="02020603050405020304" pitchFamily="18" charset="0"/>
              <a:ea typeface="Calibri" panose="020F0502020204030204" pitchFamily="34" charset="0"/>
            </a:endParaRPr>
          </a:p>
          <a:p>
            <a:pPr algn="just"/>
            <a:r>
              <a:rPr lang="en-US" sz="1800" b="1" i="1" dirty="0">
                <a:solidFill>
                  <a:srgbClr val="002060"/>
                </a:solidFill>
                <a:effectLst/>
                <a:latin typeface="Times New Roman" panose="02020603050405020304" pitchFamily="18" charset="0"/>
                <a:ea typeface="Calibri" panose="020F0502020204030204" pitchFamily="34" charset="0"/>
              </a:rPr>
              <a:t>Staff &amp; Hiring </a:t>
            </a:r>
          </a:p>
          <a:p>
            <a:pPr marL="342900" marR="0" lvl="0" indent="-342900" algn="just">
              <a:spcBef>
                <a:spcPts val="0"/>
              </a:spcBef>
              <a:spcAft>
                <a:spcPts val="0"/>
              </a:spcAft>
              <a:buFont typeface="Symbol" panose="05050102010706020507" pitchFamily="18" charset="2"/>
              <a:buChar char=""/>
            </a:pPr>
            <a:r>
              <a:rPr lang="en-US" sz="1200" dirty="0">
                <a:solidFill>
                  <a:srgbClr val="002060"/>
                </a:solidFill>
                <a:effectLst/>
                <a:latin typeface="Times New Roman" panose="02020603050405020304" pitchFamily="18" charset="0"/>
                <a:ea typeface="Calibri" panose="020F0502020204030204" pitchFamily="34" charset="0"/>
              </a:rPr>
              <a:t>Hiring: Utilize blind resumes and conduct group interviews with blind resumes. </a:t>
            </a:r>
            <a:endParaRPr lang="en-US" sz="1200" dirty="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dirty="0">
                <a:solidFill>
                  <a:srgbClr val="002060"/>
                </a:solidFill>
                <a:effectLst/>
                <a:latin typeface="Times New Roman" panose="02020603050405020304" pitchFamily="18" charset="0"/>
                <a:ea typeface="Calibri" panose="020F0502020204030204" pitchFamily="34" charset="0"/>
              </a:rPr>
              <a:t>Collect internal data on staff demographics to ensure staff make up reflects the community and the population served.  This should also apply to foster parents. Then, look at that data with an REI lens.</a:t>
            </a:r>
            <a:endParaRPr lang="en-US" sz="1200" dirty="0">
              <a:solidFill>
                <a:srgbClr val="002060"/>
              </a:solidFill>
              <a:effectLst/>
              <a:latin typeface="Arial" panose="020B0604020202020204" pitchFamily="34" charset="0"/>
              <a:ea typeface="Calibri" panose="020F0502020204030204" pitchFamily="34" charset="0"/>
            </a:endParaRPr>
          </a:p>
          <a:p>
            <a:pPr marL="342900" marR="0" lvl="0" indent="-342900" algn="just">
              <a:spcBef>
                <a:spcPts val="0"/>
              </a:spcBef>
              <a:spcAft>
                <a:spcPts val="0"/>
              </a:spcAft>
              <a:buFont typeface="Symbol" panose="05050102010706020507" pitchFamily="18" charset="2"/>
              <a:buChar char=""/>
            </a:pPr>
            <a:r>
              <a:rPr lang="en-US" sz="1200" dirty="0">
                <a:solidFill>
                  <a:srgbClr val="002060"/>
                </a:solidFill>
                <a:effectLst/>
                <a:latin typeface="Times New Roman" panose="02020603050405020304" pitchFamily="18" charset="0"/>
                <a:ea typeface="Calibri" panose="020F0502020204030204" pitchFamily="34" charset="0"/>
              </a:rPr>
              <a:t>Provide training/surveys on implicit bias. </a:t>
            </a:r>
            <a:endParaRPr lang="en-US" sz="1200" dirty="0">
              <a:solidFill>
                <a:srgbClr val="002060"/>
              </a:solidFill>
              <a:effectLst/>
              <a:latin typeface="Arial" panose="020B0604020202020204" pitchFamily="34" charset="0"/>
              <a:ea typeface="Calibri" panose="020F0502020204030204" pitchFamily="34" charset="0"/>
            </a:endParaRPr>
          </a:p>
          <a:p>
            <a:pPr marL="0" marR="0" algn="just">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rPr>
              <a:t> </a:t>
            </a:r>
            <a:endParaRPr lang="en-US" sz="1800" dirty="0">
              <a:solidFill>
                <a:srgbClr val="000000"/>
              </a:solidFill>
              <a:effectLst/>
              <a:latin typeface="Arial" panose="020B0604020202020204" pitchFamily="34" charset="0"/>
              <a:ea typeface="Calibri" panose="020F0502020204030204" pitchFamily="34" charset="0"/>
            </a:endParaRPr>
          </a:p>
          <a:p>
            <a:pPr algn="just"/>
            <a:endParaRPr lang="en-US" b="1" i="1" dirty="0">
              <a:solidFill>
                <a:srgbClr val="000000"/>
              </a:solidFill>
              <a:latin typeface="Times New Roman" panose="02020603050405020304" pitchFamily="18" charset="0"/>
              <a:ea typeface="Calibri" panose="020F0502020204030204" pitchFamily="34" charset="0"/>
            </a:endParaRPr>
          </a:p>
          <a:p>
            <a:pPr algn="just"/>
            <a:endParaRPr lang="en-US" sz="1800" dirty="0">
              <a:solidFill>
                <a:srgbClr val="000000"/>
              </a:solidFill>
              <a:effectLst/>
              <a:latin typeface="Arial" panose="020B0604020202020204" pitchFamily="34" charset="0"/>
              <a:ea typeface="Calibri" panose="020F0502020204030204" pitchFamily="34" charset="0"/>
            </a:endParaRPr>
          </a:p>
          <a:p>
            <a:endParaRPr lang="en-US" dirty="0"/>
          </a:p>
        </p:txBody>
      </p:sp>
      <p:pic>
        <p:nvPicPr>
          <p:cNvPr id="4" name="Content Placeholder 5" descr="A picture containing text, electronics, screenshot, display&#10;&#10;Description automatically generated">
            <a:extLst>
              <a:ext uri="{FF2B5EF4-FFF2-40B4-BE49-F238E27FC236}">
                <a16:creationId xmlns:a16="http://schemas.microsoft.com/office/drawing/2014/main" id="{0EE3D7BF-6B0E-5119-5941-6921DC068A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914" cy="6858000"/>
          </a:xfrm>
          <a:prstGeom prst="rect">
            <a:avLst/>
          </a:prstGeom>
        </p:spPr>
      </p:pic>
    </p:spTree>
    <p:extLst>
      <p:ext uri="{BB962C8B-B14F-4D97-AF65-F5344CB8AC3E}">
        <p14:creationId xmlns:p14="http://schemas.microsoft.com/office/powerpoint/2010/main" val="1569607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A picture containing text, electronics, screenshot, display&#10;&#10;Description automatically generated">
            <a:extLst>
              <a:ext uri="{FF2B5EF4-FFF2-40B4-BE49-F238E27FC236}">
                <a16:creationId xmlns:a16="http://schemas.microsoft.com/office/drawing/2014/main" id="{0EE3D7BF-6B0E-5119-5941-6921DC068A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914" cy="6858000"/>
          </a:xfrm>
          <a:prstGeom prst="rect">
            <a:avLst/>
          </a:prstGeom>
        </p:spPr>
      </p:pic>
      <p:sp>
        <p:nvSpPr>
          <p:cNvPr id="2" name="Title 1">
            <a:extLst>
              <a:ext uri="{FF2B5EF4-FFF2-40B4-BE49-F238E27FC236}">
                <a16:creationId xmlns:a16="http://schemas.microsoft.com/office/drawing/2014/main" id="{C2C0B0D6-D056-6F61-9975-FBBDC84EB97E}"/>
              </a:ext>
            </a:extLst>
          </p:cNvPr>
          <p:cNvSpPr>
            <a:spLocks noGrp="1"/>
          </p:cNvSpPr>
          <p:nvPr>
            <p:ph type="title"/>
          </p:nvPr>
        </p:nvSpPr>
        <p:spPr>
          <a:xfrm>
            <a:off x="999546" y="324949"/>
            <a:ext cx="10205821" cy="697230"/>
          </a:xfrm>
        </p:spPr>
        <p:txBody>
          <a:bodyPr/>
          <a:lstStyle/>
          <a:p>
            <a:pPr algn="ctr"/>
            <a:r>
              <a:rPr lang="en-US" b="1" dirty="0">
                <a:solidFill>
                  <a:srgbClr val="002060"/>
                </a:solidFill>
              </a:rPr>
              <a:t>2023  EID Café Approach</a:t>
            </a:r>
          </a:p>
        </p:txBody>
      </p:sp>
      <p:sp>
        <p:nvSpPr>
          <p:cNvPr id="3" name="Text Placeholder 2">
            <a:extLst>
              <a:ext uri="{FF2B5EF4-FFF2-40B4-BE49-F238E27FC236}">
                <a16:creationId xmlns:a16="http://schemas.microsoft.com/office/drawing/2014/main" id="{26E1445E-1967-BDB1-DB0B-726BF00BD429}"/>
              </a:ext>
            </a:extLst>
          </p:cNvPr>
          <p:cNvSpPr>
            <a:spLocks noGrp="1"/>
          </p:cNvSpPr>
          <p:nvPr>
            <p:ph type="body" idx="1"/>
          </p:nvPr>
        </p:nvSpPr>
        <p:spPr>
          <a:xfrm>
            <a:off x="1059765" y="1144651"/>
            <a:ext cx="10864774" cy="2092881"/>
          </a:xfrm>
        </p:spPr>
        <p:txBody>
          <a:bodyPr/>
          <a:lstStyle/>
          <a:p>
            <a:pPr algn="just"/>
            <a:r>
              <a:rPr lang="en-US" sz="24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Region by Region Approach with Support from the FCC SIRT EID Committee</a:t>
            </a:r>
          </a:p>
          <a:p>
            <a:pPr algn="just"/>
            <a:endParaRPr lang="en-US" sz="1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en-US" sz="2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1373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sky with clouds&#10;&#10;Description automatically generated with medium confidence">
            <a:extLst>
              <a:ext uri="{FF2B5EF4-FFF2-40B4-BE49-F238E27FC236}">
                <a16:creationId xmlns:a16="http://schemas.microsoft.com/office/drawing/2014/main" id="{E71D15BF-4ED0-9EEC-1F4C-97C0D3B19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204914" cy="6857999"/>
          </a:xfrm>
          <a:prstGeom prst="rect">
            <a:avLst/>
          </a:prstGeom>
        </p:spPr>
      </p:pic>
      <p:sp>
        <p:nvSpPr>
          <p:cNvPr id="10" name="TextBox 9">
            <a:extLst>
              <a:ext uri="{FF2B5EF4-FFF2-40B4-BE49-F238E27FC236}">
                <a16:creationId xmlns:a16="http://schemas.microsoft.com/office/drawing/2014/main" id="{877FF40F-B361-ED9D-391B-ABAE9C50AFA8}"/>
              </a:ext>
            </a:extLst>
          </p:cNvPr>
          <p:cNvSpPr txBox="1"/>
          <p:nvPr/>
        </p:nvSpPr>
        <p:spPr>
          <a:xfrm>
            <a:off x="3290207" y="2459504"/>
            <a:ext cx="6101442" cy="1938992"/>
          </a:xfrm>
          <a:prstGeom prst="rect">
            <a:avLst/>
          </a:prstGeom>
          <a:noFill/>
        </p:spPr>
        <p:txBody>
          <a:bodyPr wrap="square">
            <a:spAutoFit/>
          </a:bodyPr>
          <a:lstStyle/>
          <a:p>
            <a:r>
              <a:rPr lang="en-US" sz="6000" b="1" dirty="0">
                <a:solidFill>
                  <a:srgbClr val="002060"/>
                </a:solidFill>
                <a:latin typeface="+mj-lt"/>
              </a:rPr>
              <a:t>Panel Discussion- NE Region </a:t>
            </a:r>
          </a:p>
        </p:txBody>
      </p:sp>
    </p:spTree>
    <p:extLst>
      <p:ext uri="{BB962C8B-B14F-4D97-AF65-F5344CB8AC3E}">
        <p14:creationId xmlns:p14="http://schemas.microsoft.com/office/powerpoint/2010/main" val="2982060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sky with clouds&#10;&#10;Description automatically generated with medium confidence">
            <a:extLst>
              <a:ext uri="{FF2B5EF4-FFF2-40B4-BE49-F238E27FC236}">
                <a16:creationId xmlns:a16="http://schemas.microsoft.com/office/drawing/2014/main" id="{E71D15BF-4ED0-9EEC-1F4C-97C0D3B19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204914" cy="6857999"/>
          </a:xfrm>
          <a:prstGeom prst="rect">
            <a:avLst/>
          </a:prstGeom>
        </p:spPr>
      </p:pic>
      <p:sp>
        <p:nvSpPr>
          <p:cNvPr id="10" name="TextBox 9">
            <a:extLst>
              <a:ext uri="{FF2B5EF4-FFF2-40B4-BE49-F238E27FC236}">
                <a16:creationId xmlns:a16="http://schemas.microsoft.com/office/drawing/2014/main" id="{877FF40F-B361-ED9D-391B-ABAE9C50AFA8}"/>
              </a:ext>
            </a:extLst>
          </p:cNvPr>
          <p:cNvSpPr txBox="1"/>
          <p:nvPr/>
        </p:nvSpPr>
        <p:spPr>
          <a:xfrm>
            <a:off x="3290207" y="2459504"/>
            <a:ext cx="6101442" cy="1015663"/>
          </a:xfrm>
          <a:prstGeom prst="rect">
            <a:avLst/>
          </a:prstGeom>
          <a:noFill/>
        </p:spPr>
        <p:txBody>
          <a:bodyPr wrap="square">
            <a:spAutoFit/>
          </a:bodyPr>
          <a:lstStyle/>
          <a:p>
            <a:r>
              <a:rPr lang="en-US" sz="6000" b="1" dirty="0">
                <a:solidFill>
                  <a:srgbClr val="002060"/>
                </a:solidFill>
                <a:latin typeface="+mj-lt"/>
              </a:rPr>
              <a:t>Toolkit </a:t>
            </a:r>
          </a:p>
        </p:txBody>
      </p:sp>
    </p:spTree>
    <p:extLst>
      <p:ext uri="{BB962C8B-B14F-4D97-AF65-F5344CB8AC3E}">
        <p14:creationId xmlns:p14="http://schemas.microsoft.com/office/powerpoint/2010/main" val="358787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sky with clouds&#10;&#10;Description automatically generated with medium confidence">
            <a:extLst>
              <a:ext uri="{FF2B5EF4-FFF2-40B4-BE49-F238E27FC236}">
                <a16:creationId xmlns:a16="http://schemas.microsoft.com/office/drawing/2014/main" id="{48514512-ED05-F830-3AFF-4C950DBFAD6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D0E3BB-329B-B35A-048E-CF41E51ED3E2}"/>
              </a:ext>
            </a:extLst>
          </p:cNvPr>
          <p:cNvSpPr>
            <a:spLocks noGrp="1"/>
          </p:cNvSpPr>
          <p:nvPr>
            <p:ph type="ctrTitle"/>
          </p:nvPr>
        </p:nvSpPr>
        <p:spPr>
          <a:xfrm>
            <a:off x="2366010" y="2242539"/>
            <a:ext cx="7459980" cy="1425924"/>
          </a:xfrm>
        </p:spPr>
        <p:txBody>
          <a:bodyPr>
            <a:normAutofit/>
          </a:bodyPr>
          <a:lstStyle/>
          <a:p>
            <a:r>
              <a:rPr lang="en-US" sz="5400" b="1" dirty="0">
                <a:solidFill>
                  <a:srgbClr val="002060"/>
                </a:solidFill>
              </a:rPr>
              <a:t>FCC </a:t>
            </a:r>
            <a:r>
              <a:rPr lang="en-US" sz="5400" b="1" dirty="0" err="1">
                <a:solidFill>
                  <a:srgbClr val="002060"/>
                </a:solidFill>
              </a:rPr>
              <a:t>SIRT</a:t>
            </a:r>
            <a:r>
              <a:rPr lang="en-US" sz="5400" b="1" dirty="0">
                <a:solidFill>
                  <a:srgbClr val="002060"/>
                </a:solidFill>
              </a:rPr>
              <a:t> EID </a:t>
            </a:r>
          </a:p>
        </p:txBody>
      </p:sp>
      <p:sp>
        <p:nvSpPr>
          <p:cNvPr id="3" name="Subtitle 2">
            <a:extLst>
              <a:ext uri="{FF2B5EF4-FFF2-40B4-BE49-F238E27FC236}">
                <a16:creationId xmlns:a16="http://schemas.microsoft.com/office/drawing/2014/main" id="{BB6D3F4B-0CA3-9615-717B-1CE6C88E0C08}"/>
              </a:ext>
            </a:extLst>
          </p:cNvPr>
          <p:cNvSpPr>
            <a:spLocks noGrp="1"/>
          </p:cNvSpPr>
          <p:nvPr>
            <p:ph type="subTitle" idx="1"/>
          </p:nvPr>
        </p:nvSpPr>
        <p:spPr>
          <a:xfrm>
            <a:off x="2366010" y="3884037"/>
            <a:ext cx="7459980" cy="468888"/>
          </a:xfrm>
        </p:spPr>
        <p:txBody>
          <a:bodyPr>
            <a:noAutofit/>
          </a:bodyPr>
          <a:lstStyle/>
          <a:p>
            <a:pPr>
              <a:spcAft>
                <a:spcPts val="600"/>
              </a:spcAft>
            </a:pPr>
            <a:r>
              <a:rPr lang="en-US" sz="5400" b="1">
                <a:solidFill>
                  <a:srgbClr val="002060"/>
                </a:solidFill>
                <a:latin typeface="Calibri Light" panose="020F0302020204030204" pitchFamily="34" charset="0"/>
                <a:cs typeface="Calibri Light" panose="020F0302020204030204" pitchFamily="34" charset="0"/>
              </a:rPr>
              <a:t>Subcommittee</a:t>
            </a:r>
          </a:p>
        </p:txBody>
      </p:sp>
      <p:cxnSp>
        <p:nvCxnSpPr>
          <p:cNvPr id="12" name="Straight Connector 11">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1E37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5465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blue sky with clouds&#10;&#10;Description automatically generated with medium confidence">
            <a:extLst>
              <a:ext uri="{FF2B5EF4-FFF2-40B4-BE49-F238E27FC236}">
                <a16:creationId xmlns:a16="http://schemas.microsoft.com/office/drawing/2014/main" id="{626AF4AC-F91F-F2BC-4646-38AB063704D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20567" y="89462"/>
            <a:ext cx="12191980" cy="6857990"/>
          </a:xfrm>
          <a:prstGeom prst="rect">
            <a:avLst/>
          </a:prstGeom>
        </p:spPr>
      </p:pic>
      <p:sp>
        <p:nvSpPr>
          <p:cNvPr id="11" name="Rectangle 10">
            <a:extLst>
              <a:ext uri="{FF2B5EF4-FFF2-40B4-BE49-F238E27FC236}">
                <a16:creationId xmlns:a16="http://schemas.microsoft.com/office/drawing/2014/main" id="{DCF1FFC3-D020-43C3-8B93-EF6BEFC46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912620" y="1929384"/>
            <a:ext cx="8366760" cy="2999232"/>
          </a:xfrm>
          <a:prstGeom prst="rect">
            <a:avLst/>
          </a:prstGeom>
          <a:solidFill>
            <a:schemeClr val="bg1">
              <a:alpha val="89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B1FECF-DB31-FF94-F9E0-D15C35DC0DD9}"/>
              </a:ext>
            </a:extLst>
          </p:cNvPr>
          <p:cNvSpPr>
            <a:spLocks noGrp="1"/>
          </p:cNvSpPr>
          <p:nvPr>
            <p:ph type="ctrTitle"/>
          </p:nvPr>
        </p:nvSpPr>
        <p:spPr>
          <a:xfrm>
            <a:off x="2366010" y="2242539"/>
            <a:ext cx="7459980" cy="1425924"/>
          </a:xfrm>
        </p:spPr>
        <p:txBody>
          <a:bodyPr vert="horz" lIns="91440" tIns="45720" rIns="91440" bIns="45720" rtlCol="0" anchor="b">
            <a:normAutofit/>
          </a:bodyPr>
          <a:lstStyle/>
          <a:p>
            <a:pPr algn="ctr" rtl="0">
              <a:lnSpc>
                <a:spcPct val="90000"/>
              </a:lnSpc>
              <a:spcBef>
                <a:spcPct val="0"/>
              </a:spcBef>
            </a:pPr>
            <a:r>
              <a:rPr lang="en-US" sz="5400" b="1" kern="1200">
                <a:solidFill>
                  <a:srgbClr val="002060"/>
                </a:solidFill>
                <a:latin typeface="Calibri Light" panose="020F0302020204030204" pitchFamily="34" charset="0"/>
                <a:cs typeface="Calibri Light" panose="020F0302020204030204" pitchFamily="34" charset="0"/>
              </a:rPr>
              <a:t>Next Steps</a:t>
            </a:r>
          </a:p>
        </p:txBody>
      </p:sp>
      <p:sp>
        <p:nvSpPr>
          <p:cNvPr id="3" name="Subtitle 2">
            <a:extLst>
              <a:ext uri="{FF2B5EF4-FFF2-40B4-BE49-F238E27FC236}">
                <a16:creationId xmlns:a16="http://schemas.microsoft.com/office/drawing/2014/main" id="{16169BB0-4B5A-7FB8-2C85-C5F064BE5D62}"/>
              </a:ext>
            </a:extLst>
          </p:cNvPr>
          <p:cNvSpPr>
            <a:spLocks noGrp="1"/>
          </p:cNvSpPr>
          <p:nvPr>
            <p:ph type="subTitle" idx="4"/>
          </p:nvPr>
        </p:nvSpPr>
        <p:spPr>
          <a:xfrm>
            <a:off x="2366010" y="3884037"/>
            <a:ext cx="7459980" cy="468888"/>
          </a:xfrm>
        </p:spPr>
        <p:txBody>
          <a:bodyPr vert="horz" lIns="91440" tIns="45720" rIns="91440" bIns="45720" rtlCol="0">
            <a:noAutofit/>
          </a:bodyPr>
          <a:lstStyle/>
          <a:p>
            <a:pPr algn="ctr" rtl="0">
              <a:lnSpc>
                <a:spcPct val="90000"/>
              </a:lnSpc>
              <a:spcBef>
                <a:spcPts val="1000"/>
              </a:spcBef>
            </a:pPr>
            <a:endParaRPr lang="en-US" sz="5400" b="1" kern="1200" dirty="0">
              <a:solidFill>
                <a:srgbClr val="002060"/>
              </a:solidFill>
              <a:latin typeface="+mn-lt"/>
              <a:cs typeface="+mn-cs"/>
            </a:endParaRPr>
          </a:p>
        </p:txBody>
      </p:sp>
      <p:cxnSp>
        <p:nvCxnSpPr>
          <p:cNvPr id="13" name="Straight Connector 12">
            <a:extLst>
              <a:ext uri="{FF2B5EF4-FFF2-40B4-BE49-F238E27FC236}">
                <a16:creationId xmlns:a16="http://schemas.microsoft.com/office/drawing/2014/main" id="{16FC4A39-71B0-433B-AB94-CBFFA0DF90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2605" y="3792064"/>
            <a:ext cx="2586790" cy="0"/>
          </a:xfrm>
          <a:prstGeom prst="line">
            <a:avLst/>
          </a:prstGeom>
          <a:ln w="22225">
            <a:solidFill>
              <a:srgbClr val="1E37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19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E58A38-EC5C-8E84-98D5-0334878C6BAD}"/>
              </a:ext>
            </a:extLst>
          </p:cNvPr>
          <p:cNvSpPr>
            <a:spLocks noGrp="1"/>
          </p:cNvSpPr>
          <p:nvPr>
            <p:ph type="ctrTitle"/>
          </p:nvPr>
        </p:nvSpPr>
        <p:spPr>
          <a:xfrm>
            <a:off x="795342" y="637953"/>
            <a:ext cx="8272458" cy="3189507"/>
          </a:xfrm>
        </p:spPr>
        <p:txBody>
          <a:bodyPr vert="horz" lIns="91440" tIns="45720" rIns="91440" bIns="45720" rtlCol="0" anchor="b">
            <a:normAutofit/>
          </a:bodyPr>
          <a:lstStyle/>
          <a:p>
            <a:pPr algn="l" rtl="0">
              <a:lnSpc>
                <a:spcPct val="90000"/>
              </a:lnSpc>
              <a:spcBef>
                <a:spcPct val="0"/>
              </a:spcBef>
            </a:pPr>
            <a:r>
              <a:rPr lang="en-US" sz="8000" kern="1200">
                <a:solidFill>
                  <a:srgbClr val="FFFFFF"/>
                </a:solidFill>
                <a:latin typeface="+mj-lt"/>
                <a:ea typeface="+mj-ea"/>
                <a:cs typeface="+mj-cs"/>
              </a:rPr>
              <a:t>Thank You For Participating</a:t>
            </a:r>
          </a:p>
        </p:txBody>
      </p:sp>
      <p:sp>
        <p:nvSpPr>
          <p:cNvPr id="23"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3" name="object 5">
            <a:extLst>
              <a:ext uri="{FF2B5EF4-FFF2-40B4-BE49-F238E27FC236}">
                <a16:creationId xmlns:a16="http://schemas.microsoft.com/office/drawing/2014/main" id="{5D4E8FEC-D266-C274-D602-BD210872557B}"/>
              </a:ext>
            </a:extLst>
          </p:cNvPr>
          <p:cNvGrpSpPr/>
          <p:nvPr/>
        </p:nvGrpSpPr>
        <p:grpSpPr>
          <a:xfrm>
            <a:off x="1047910" y="4098333"/>
            <a:ext cx="6615633" cy="1650714"/>
            <a:chOff x="7705343" y="5381244"/>
            <a:chExt cx="3883151" cy="876300"/>
          </a:xfrm>
        </p:grpSpPr>
        <p:sp>
          <p:nvSpPr>
            <p:cNvPr id="15" name="object 6">
              <a:extLst>
                <a:ext uri="{FF2B5EF4-FFF2-40B4-BE49-F238E27FC236}">
                  <a16:creationId xmlns:a16="http://schemas.microsoft.com/office/drawing/2014/main" id="{AAADE1F0-8B9D-09F7-22A6-D09D71801BCA}"/>
                </a:ext>
              </a:extLst>
            </p:cNvPr>
            <p:cNvSpPr/>
            <p:nvPr/>
          </p:nvSpPr>
          <p:spPr>
            <a:xfrm>
              <a:off x="7705343" y="5516880"/>
              <a:ext cx="2153411" cy="740663"/>
            </a:xfrm>
            <a:prstGeom prst="rect">
              <a:avLst/>
            </a:prstGeom>
            <a:blipFill>
              <a:blip r:embed="rId2" cstate="print"/>
              <a:stretch>
                <a:fillRect/>
              </a:stretch>
            </a:blipFill>
          </p:spPr>
          <p:txBody>
            <a:bodyPr wrap="square" lIns="0" tIns="0" rIns="0" bIns="0" rtlCol="0"/>
            <a:lstStyle/>
            <a:p>
              <a:endParaRPr/>
            </a:p>
          </p:txBody>
        </p:sp>
        <p:sp>
          <p:nvSpPr>
            <p:cNvPr id="16" name="object 7">
              <a:extLst>
                <a:ext uri="{FF2B5EF4-FFF2-40B4-BE49-F238E27FC236}">
                  <a16:creationId xmlns:a16="http://schemas.microsoft.com/office/drawing/2014/main" id="{2472E088-2D2B-0C89-7634-F07E96DF4D63}"/>
                </a:ext>
              </a:extLst>
            </p:cNvPr>
            <p:cNvSpPr/>
            <p:nvPr/>
          </p:nvSpPr>
          <p:spPr>
            <a:xfrm>
              <a:off x="10069067" y="5381244"/>
              <a:ext cx="1519427" cy="876300"/>
            </a:xfrm>
            <a:prstGeom prst="rect">
              <a:avLst/>
            </a:prstGeom>
            <a:blipFill>
              <a:blip r:embed="rId3"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3291644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CFB0366A09F742BB17658C37380EA0" ma:contentTypeVersion="13" ma:contentTypeDescription="Create a new document." ma:contentTypeScope="" ma:versionID="1da0c2e1f95816b714779881e66c6098">
  <xsd:schema xmlns:xsd="http://www.w3.org/2001/XMLSchema" xmlns:xs="http://www.w3.org/2001/XMLSchema" xmlns:p="http://schemas.microsoft.com/office/2006/metadata/properties" xmlns:ns3="6b88527a-95d9-45b9-92d8-ee4ddb1beca0" xmlns:ns4="008cfd0e-22c8-443f-8932-7244cd950284" targetNamespace="http://schemas.microsoft.com/office/2006/metadata/properties" ma:root="true" ma:fieldsID="ad59dd325f48b93a6784b1ac7c581585" ns3:_="" ns4:_="">
    <xsd:import namespace="6b88527a-95d9-45b9-92d8-ee4ddb1beca0"/>
    <xsd:import namespace="008cfd0e-22c8-443f-8932-7244cd95028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88527a-95d9-45b9-92d8-ee4ddb1bec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8cfd0e-22c8-443f-8932-7244cd95028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67B338-B750-4C3E-8FAA-9624F65DBA23}">
  <ds:schemaRefs>
    <ds:schemaRef ds:uri="008cfd0e-22c8-443f-8932-7244cd950284"/>
    <ds:schemaRef ds:uri="6b88527a-95d9-45b9-92d8-ee4ddb1beca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74C948D-0B26-46D2-8A4E-31A6B6EABA76}">
  <ds:schemaRefs>
    <ds:schemaRef ds:uri="http://schemas.microsoft.com/sharepoint/v3/contenttype/forms"/>
  </ds:schemaRefs>
</ds:datastoreItem>
</file>

<file path=customXml/itemProps3.xml><?xml version="1.0" encoding="utf-8"?>
<ds:datastoreItem xmlns:ds="http://schemas.openxmlformats.org/officeDocument/2006/customXml" ds:itemID="{1C4D32FB-41A6-4A16-8B1D-776DBEACB220}">
  <ds:schemaRefs>
    <ds:schemaRef ds:uri="008cfd0e-22c8-443f-8932-7244cd950284"/>
    <ds:schemaRef ds:uri="6b88527a-95d9-45b9-92d8-ee4ddb1bec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1129</Words>
  <Application>Microsoft Office PowerPoint</Application>
  <PresentationFormat>Widescreen</PresentationFormat>
  <Paragraphs>126</Paragraphs>
  <Slides>20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Arial</vt:lpstr>
      <vt:lpstr>Calibri</vt:lpstr>
      <vt:lpstr>Calibri Light</vt:lpstr>
      <vt:lpstr>Courier New</vt:lpstr>
      <vt:lpstr>Symbol</vt:lpstr>
      <vt:lpstr>Times New Roman</vt:lpstr>
      <vt:lpstr>Wingdings</vt:lpstr>
      <vt:lpstr>Office Theme</vt:lpstr>
      <vt:lpstr>1_Office Theme</vt:lpstr>
      <vt:lpstr>FCC EQUITY, INCLUSION AND DISPROPORTIONALITY CAFE</vt:lpstr>
      <vt:lpstr>Objectives</vt:lpstr>
      <vt:lpstr>Group Agreements</vt:lpstr>
      <vt:lpstr>Why Are We Addressing Equity Inclusion and Disproportionality(EID)?</vt:lpstr>
      <vt:lpstr>DCF Goals of Child Welfare Services</vt:lpstr>
      <vt:lpstr>Community-Based Care</vt:lpstr>
      <vt:lpstr>Definitions</vt:lpstr>
      <vt:lpstr>Disproportionality Data</vt:lpstr>
      <vt:lpstr>State of Florida Disproportionality Data</vt:lpstr>
      <vt:lpstr>Circuit 11 Miami-Dade Disproportionality Data FY19-20</vt:lpstr>
      <vt:lpstr>Circuit 9 Orange and Osceola County Disproportionality Data FY20-21</vt:lpstr>
      <vt:lpstr>FCC EID Café 2021/2022</vt:lpstr>
      <vt:lpstr>Recommendations</vt:lpstr>
      <vt:lpstr>Recommendations Cont’d</vt:lpstr>
      <vt:lpstr>2023  EID Café Approach</vt:lpstr>
      <vt:lpstr>PowerPoint Presentation</vt:lpstr>
      <vt:lpstr>PowerPoint Presentation</vt:lpstr>
      <vt:lpstr>FCC SIRT EID </vt:lpstr>
      <vt:lpstr>Next Steps</vt:lpstr>
      <vt:lpstr>Thank You For Participating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FCC Racial Equity and Inclusion Cafe</dc:title>
  <dc:creator>Michelle Samuels</dc:creator>
  <cp:lastModifiedBy>Esther Jacobo</cp:lastModifiedBy>
  <cp:revision>7</cp:revision>
  <dcterms:created xsi:type="dcterms:W3CDTF">2022-07-01T00:14:44Z</dcterms:created>
  <dcterms:modified xsi:type="dcterms:W3CDTF">2023-07-18T12:31:31Z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0x010100F6CFB0366A09F742BB17658C37380EA0</vt:lpwstr>
  </property>
</Properties>
</file>