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6"/>
  </p:notesMasterIdLst>
  <p:sldIdLst>
    <p:sldId id="256" r:id="rId5"/>
    <p:sldId id="257" r:id="rId6"/>
    <p:sldId id="258" r:id="rId7"/>
    <p:sldId id="284" r:id="rId8"/>
    <p:sldId id="260" r:id="rId9"/>
    <p:sldId id="295" r:id="rId10"/>
    <p:sldId id="288" r:id="rId11"/>
    <p:sldId id="296" r:id="rId12"/>
    <p:sldId id="259" r:id="rId13"/>
    <p:sldId id="265" r:id="rId14"/>
    <p:sldId id="289" r:id="rId15"/>
    <p:sldId id="293" r:id="rId16"/>
    <p:sldId id="299" r:id="rId17"/>
    <p:sldId id="261" r:id="rId18"/>
    <p:sldId id="287" r:id="rId19"/>
    <p:sldId id="290" r:id="rId20"/>
    <p:sldId id="297" r:id="rId21"/>
    <p:sldId id="298" r:id="rId22"/>
    <p:sldId id="308" r:id="rId23"/>
    <p:sldId id="267" r:id="rId24"/>
    <p:sldId id="268" r:id="rId25"/>
    <p:sldId id="291" r:id="rId26"/>
    <p:sldId id="301" r:id="rId27"/>
    <p:sldId id="303" r:id="rId28"/>
    <p:sldId id="269" r:id="rId29"/>
    <p:sldId id="270" r:id="rId30"/>
    <p:sldId id="304" r:id="rId31"/>
    <p:sldId id="306" r:id="rId32"/>
    <p:sldId id="307" r:id="rId33"/>
    <p:sldId id="263" r:id="rId34"/>
    <p:sldId id="28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E05531B-0216-447D-8262-99F0FC81C480}">
          <p14:sldIdLst>
            <p14:sldId id="256"/>
            <p14:sldId id="257"/>
            <p14:sldId id="258"/>
            <p14:sldId id="284"/>
            <p14:sldId id="260"/>
            <p14:sldId id="295"/>
            <p14:sldId id="288"/>
            <p14:sldId id="296"/>
            <p14:sldId id="259"/>
          </p14:sldIdLst>
        </p14:section>
        <p14:section name="Academic Innovation" id="{0F3772EF-1618-40CE-B359-B3B702DC9C5B}">
          <p14:sldIdLst>
            <p14:sldId id="265"/>
            <p14:sldId id="289"/>
            <p14:sldId id="293"/>
            <p14:sldId id="299"/>
          </p14:sldIdLst>
        </p14:section>
        <p14:section name="ALIGN" id="{F9B1A11E-38B8-4BC3-AD06-55CAAFE783D1}">
          <p14:sldIdLst>
            <p14:sldId id="261"/>
            <p14:sldId id="287"/>
            <p14:sldId id="290"/>
            <p14:sldId id="297"/>
            <p14:sldId id="298"/>
            <p14:sldId id="308"/>
          </p14:sldIdLst>
        </p14:section>
        <p14:section name="AWE" id="{3A7AB3C0-35FA-4F62-AF9B-5F2B49DF14BF}">
          <p14:sldIdLst>
            <p14:sldId id="267"/>
            <p14:sldId id="268"/>
            <p14:sldId id="291"/>
            <p14:sldId id="301"/>
            <p14:sldId id="303"/>
            <p14:sldId id="269"/>
            <p14:sldId id="270"/>
            <p14:sldId id="304"/>
            <p14:sldId id="306"/>
            <p14:sldId id="307"/>
            <p14:sldId id="263"/>
            <p14:sldId id="28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50B18A"/>
    <a:srgbClr val="38A3A5"/>
    <a:srgbClr val="1D69B2"/>
    <a:srgbClr val="476FB6"/>
    <a:srgbClr val="576CB2"/>
    <a:srgbClr val="785BAB"/>
    <a:srgbClr val="873EA3"/>
    <a:srgbClr val="8A199C"/>
    <a:srgbClr val="2D93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0EFC20-C018-439A-BE78-1F58D4ED1DF1}" v="1146" dt="2023-07-13T01:17:25.2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77125" autoAdjust="0"/>
  </p:normalViewPr>
  <p:slideViewPr>
    <p:cSldViewPr snapToGrid="0">
      <p:cViewPr varScale="1">
        <p:scale>
          <a:sx n="125" d="100"/>
          <a:sy n="125" d="100"/>
        </p:scale>
        <p:origin x="390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_rels/data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sv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svg"/><Relationship Id="rId9" Type="http://schemas.openxmlformats.org/officeDocument/2006/relationships/image" Target="../media/image2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sv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svg"/><Relationship Id="rId9"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4519E-52F5-4742-92D6-20ADD7CC7772}" type="doc">
      <dgm:prSet loTypeId="urn:microsoft.com/office/officeart/2005/8/layout/venn1" loCatId="relationship" qsTypeId="urn:microsoft.com/office/officeart/2005/8/quickstyle/simple1" qsCatId="simple" csTypeId="urn:microsoft.com/office/officeart/2005/8/colors/colorful4" csCatId="colorful" phldr="1"/>
      <dgm:spPr/>
    </dgm:pt>
    <dgm:pt modelId="{B417D809-BE9B-443F-9A86-1B6337E144D9}">
      <dgm:prSet phldrT="[Text]" custT="1"/>
      <dgm:spPr>
        <a:solidFill>
          <a:srgbClr val="8A199C">
            <a:alpha val="50000"/>
          </a:srgbClr>
        </a:solidFill>
      </dgm:spPr>
      <dgm:t>
        <a:bodyPr/>
        <a:lstStyle/>
        <a:p>
          <a:r>
            <a:rPr lang="en-US" sz="2000" b="0">
              <a:latin typeface="Avenir Next LT Pro" panose="020B0504020202020204" pitchFamily="34" charset="0"/>
            </a:rPr>
            <a:t>Increased Stability in the CW Workforce</a:t>
          </a:r>
        </a:p>
      </dgm:t>
    </dgm:pt>
    <dgm:pt modelId="{19DB72B0-DDE7-40AD-99CA-9E5DD17DF35D}" type="parTrans" cxnId="{696E5AB6-B446-4C08-BF55-E5707C6FC9B0}">
      <dgm:prSet/>
      <dgm:spPr/>
      <dgm:t>
        <a:bodyPr/>
        <a:lstStyle/>
        <a:p>
          <a:endParaRPr lang="en-US" sz="1800" b="0">
            <a:latin typeface="Avenir Next LT Pro" panose="020B0504020202020204" pitchFamily="34" charset="0"/>
          </a:endParaRPr>
        </a:p>
      </dgm:t>
    </dgm:pt>
    <dgm:pt modelId="{A7E7C613-99F2-4609-B051-A1C34AF5F840}" type="sibTrans" cxnId="{696E5AB6-B446-4C08-BF55-E5707C6FC9B0}">
      <dgm:prSet/>
      <dgm:spPr/>
      <dgm:t>
        <a:bodyPr/>
        <a:lstStyle/>
        <a:p>
          <a:endParaRPr lang="en-US" sz="1800" b="0">
            <a:latin typeface="Avenir Next LT Pro" panose="020B0504020202020204" pitchFamily="34" charset="0"/>
          </a:endParaRPr>
        </a:p>
      </dgm:t>
    </dgm:pt>
    <dgm:pt modelId="{C9199BA6-0012-45B7-AF3B-CF7744283579}">
      <dgm:prSet phldrT="[Text]" custT="1"/>
      <dgm:spPr>
        <a:solidFill>
          <a:srgbClr val="2383AD">
            <a:alpha val="50000"/>
          </a:srgbClr>
        </a:solidFill>
      </dgm:spPr>
      <dgm:t>
        <a:bodyPr/>
        <a:lstStyle/>
        <a:p>
          <a:r>
            <a:rPr lang="en-US" sz="1800" b="0">
              <a:latin typeface="Avenir Next LT Pro" panose="020B0504020202020204" pitchFamily="34" charset="0"/>
            </a:rPr>
            <a:t>Competent Leaders Embedded in All Organizational Levels</a:t>
          </a:r>
        </a:p>
      </dgm:t>
    </dgm:pt>
    <dgm:pt modelId="{BC578713-BA7B-49CF-BB86-8E162E5DB57C}" type="parTrans" cxnId="{DC33F9BC-7F11-4BC7-9D35-B507EB29415C}">
      <dgm:prSet/>
      <dgm:spPr/>
      <dgm:t>
        <a:bodyPr/>
        <a:lstStyle/>
        <a:p>
          <a:endParaRPr lang="en-US" sz="1800" b="0">
            <a:latin typeface="Avenir Next LT Pro" panose="020B0504020202020204" pitchFamily="34" charset="0"/>
          </a:endParaRPr>
        </a:p>
      </dgm:t>
    </dgm:pt>
    <dgm:pt modelId="{7117DCF6-6CB1-42D6-9217-DF0EBA5B832D}" type="sibTrans" cxnId="{DC33F9BC-7F11-4BC7-9D35-B507EB29415C}">
      <dgm:prSet/>
      <dgm:spPr/>
      <dgm:t>
        <a:bodyPr/>
        <a:lstStyle/>
        <a:p>
          <a:endParaRPr lang="en-US" sz="1800" b="0">
            <a:latin typeface="Avenir Next LT Pro" panose="020B0504020202020204" pitchFamily="34" charset="0"/>
          </a:endParaRPr>
        </a:p>
      </dgm:t>
    </dgm:pt>
    <dgm:pt modelId="{462FFC2A-14C9-43E5-BE6A-8F14B34D841D}">
      <dgm:prSet phldrT="[Text]" custT="1"/>
      <dgm:spPr>
        <a:solidFill>
          <a:srgbClr val="6FC467">
            <a:alpha val="50000"/>
          </a:srgbClr>
        </a:solidFill>
      </dgm:spPr>
      <dgm:t>
        <a:bodyPr/>
        <a:lstStyle/>
        <a:p>
          <a:r>
            <a:rPr lang="en-US" sz="2000" b="0">
              <a:latin typeface="Avenir Next LT Pro" panose="020B0504020202020204" pitchFamily="34" charset="0"/>
            </a:rPr>
            <a:t>Improved System Partnerships</a:t>
          </a:r>
        </a:p>
      </dgm:t>
    </dgm:pt>
    <dgm:pt modelId="{88D90355-3950-4EAA-A177-95CBA331E178}" type="parTrans" cxnId="{FF8DB5ED-9C9B-4BD0-B59E-E862BC71CEB9}">
      <dgm:prSet/>
      <dgm:spPr/>
      <dgm:t>
        <a:bodyPr/>
        <a:lstStyle/>
        <a:p>
          <a:endParaRPr lang="en-US" sz="1800" b="0">
            <a:latin typeface="Avenir Next LT Pro" panose="020B0504020202020204" pitchFamily="34" charset="0"/>
          </a:endParaRPr>
        </a:p>
      </dgm:t>
    </dgm:pt>
    <dgm:pt modelId="{F77F638B-1855-434C-B0F1-D5E3EE6F8339}" type="sibTrans" cxnId="{FF8DB5ED-9C9B-4BD0-B59E-E862BC71CEB9}">
      <dgm:prSet/>
      <dgm:spPr/>
      <dgm:t>
        <a:bodyPr/>
        <a:lstStyle/>
        <a:p>
          <a:endParaRPr lang="en-US" sz="1800" b="0">
            <a:latin typeface="Avenir Next LT Pro" panose="020B0504020202020204" pitchFamily="34" charset="0"/>
          </a:endParaRPr>
        </a:p>
      </dgm:t>
    </dgm:pt>
    <dgm:pt modelId="{2616756E-FE1D-40D9-95AD-A39D48596806}">
      <dgm:prSet custT="1"/>
      <dgm:spPr>
        <a:solidFill>
          <a:srgbClr val="38A3A5">
            <a:alpha val="50000"/>
          </a:srgbClr>
        </a:solidFill>
      </dgm:spPr>
      <dgm:t>
        <a:bodyPr/>
        <a:lstStyle/>
        <a:p>
          <a:r>
            <a:rPr lang="en-US" sz="1800" b="0">
              <a:latin typeface="Avenir Next LT Pro" panose="020B0504020202020204" pitchFamily="34" charset="0"/>
            </a:rPr>
            <a:t>Enhanced Workforce Capacity to Cultivate Ongoing Well-Being Support</a:t>
          </a:r>
        </a:p>
      </dgm:t>
    </dgm:pt>
    <dgm:pt modelId="{9AF8CD9E-F111-40C9-AD25-7F42C6686A23}" type="parTrans" cxnId="{3E5F9DFB-D6CD-4CCE-96C0-F18BCC092376}">
      <dgm:prSet/>
      <dgm:spPr/>
      <dgm:t>
        <a:bodyPr/>
        <a:lstStyle/>
        <a:p>
          <a:endParaRPr lang="en-US" sz="1800" b="0">
            <a:latin typeface="Avenir Next LT Pro" panose="020B0504020202020204" pitchFamily="34" charset="0"/>
          </a:endParaRPr>
        </a:p>
      </dgm:t>
    </dgm:pt>
    <dgm:pt modelId="{6370498F-6576-428C-943F-C1E12F9D7E69}" type="sibTrans" cxnId="{3E5F9DFB-D6CD-4CCE-96C0-F18BCC092376}">
      <dgm:prSet/>
      <dgm:spPr/>
      <dgm:t>
        <a:bodyPr/>
        <a:lstStyle/>
        <a:p>
          <a:endParaRPr lang="en-US" sz="1800" b="0">
            <a:latin typeface="Avenir Next LT Pro" panose="020B0504020202020204" pitchFamily="34" charset="0"/>
          </a:endParaRPr>
        </a:p>
      </dgm:t>
    </dgm:pt>
    <dgm:pt modelId="{83BF9C7A-568D-4DD5-AC68-B2B1D525A4D4}" type="pres">
      <dgm:prSet presAssocID="{1784519E-52F5-4742-92D6-20ADD7CC7772}" presName="compositeShape" presStyleCnt="0">
        <dgm:presLayoutVars>
          <dgm:chMax val="7"/>
          <dgm:dir/>
          <dgm:resizeHandles val="exact"/>
        </dgm:presLayoutVars>
      </dgm:prSet>
      <dgm:spPr/>
    </dgm:pt>
    <dgm:pt modelId="{904849E4-B57E-46C1-903B-7DD0999EFE16}" type="pres">
      <dgm:prSet presAssocID="{B417D809-BE9B-443F-9A86-1B6337E144D9}" presName="circ1" presStyleLbl="vennNode1" presStyleIdx="0" presStyleCnt="4" custScaleX="114437" custScaleY="104236"/>
      <dgm:spPr/>
    </dgm:pt>
    <dgm:pt modelId="{D5F75396-90DB-4672-8F82-0246B07720B9}" type="pres">
      <dgm:prSet presAssocID="{B417D809-BE9B-443F-9A86-1B6337E144D9}" presName="circ1Tx" presStyleLbl="revTx" presStyleIdx="0" presStyleCnt="0">
        <dgm:presLayoutVars>
          <dgm:chMax val="0"/>
          <dgm:chPref val="0"/>
          <dgm:bulletEnabled val="1"/>
        </dgm:presLayoutVars>
      </dgm:prSet>
      <dgm:spPr/>
    </dgm:pt>
    <dgm:pt modelId="{7C6AADE2-19C4-455B-A72C-E7A6EB2FB3C5}" type="pres">
      <dgm:prSet presAssocID="{C9199BA6-0012-45B7-AF3B-CF7744283579}" presName="circ2" presStyleLbl="vennNode1" presStyleIdx="1" presStyleCnt="4" custScaleX="114437" custScaleY="104236"/>
      <dgm:spPr/>
    </dgm:pt>
    <dgm:pt modelId="{B48914F9-DF5B-438D-8812-E3B214237FFE}" type="pres">
      <dgm:prSet presAssocID="{C9199BA6-0012-45B7-AF3B-CF7744283579}" presName="circ2Tx" presStyleLbl="revTx" presStyleIdx="0" presStyleCnt="0">
        <dgm:presLayoutVars>
          <dgm:chMax val="0"/>
          <dgm:chPref val="0"/>
          <dgm:bulletEnabled val="1"/>
        </dgm:presLayoutVars>
      </dgm:prSet>
      <dgm:spPr/>
    </dgm:pt>
    <dgm:pt modelId="{0357CFCF-75A3-49CD-A375-5A1CE9B18AA6}" type="pres">
      <dgm:prSet presAssocID="{462FFC2A-14C9-43E5-BE6A-8F14B34D841D}" presName="circ3" presStyleLbl="vennNode1" presStyleIdx="2" presStyleCnt="4" custScaleX="114437" custScaleY="104236"/>
      <dgm:spPr/>
    </dgm:pt>
    <dgm:pt modelId="{1C011A50-23F6-496E-832E-E8A593C02079}" type="pres">
      <dgm:prSet presAssocID="{462FFC2A-14C9-43E5-BE6A-8F14B34D841D}" presName="circ3Tx" presStyleLbl="revTx" presStyleIdx="0" presStyleCnt="0">
        <dgm:presLayoutVars>
          <dgm:chMax val="0"/>
          <dgm:chPref val="0"/>
          <dgm:bulletEnabled val="1"/>
        </dgm:presLayoutVars>
      </dgm:prSet>
      <dgm:spPr/>
    </dgm:pt>
    <dgm:pt modelId="{312CA496-9B56-4F9E-9F2F-6E26C165FBD3}" type="pres">
      <dgm:prSet presAssocID="{2616756E-FE1D-40D9-95AD-A39D48596806}" presName="circ4" presStyleLbl="vennNode1" presStyleIdx="3" presStyleCnt="4" custScaleX="114437" custScaleY="104236"/>
      <dgm:spPr/>
    </dgm:pt>
    <dgm:pt modelId="{D97B8E80-5A25-4F4E-95E6-2FEC78B7ED2C}" type="pres">
      <dgm:prSet presAssocID="{2616756E-FE1D-40D9-95AD-A39D48596806}" presName="circ4Tx" presStyleLbl="revTx" presStyleIdx="0" presStyleCnt="0">
        <dgm:presLayoutVars>
          <dgm:chMax val="0"/>
          <dgm:chPref val="0"/>
          <dgm:bulletEnabled val="1"/>
        </dgm:presLayoutVars>
      </dgm:prSet>
      <dgm:spPr/>
    </dgm:pt>
  </dgm:ptLst>
  <dgm:cxnLst>
    <dgm:cxn modelId="{810AA41B-A296-42F1-9341-DB6449EB1074}" type="presOf" srcId="{B417D809-BE9B-443F-9A86-1B6337E144D9}" destId="{904849E4-B57E-46C1-903B-7DD0999EFE16}" srcOrd="0" destOrd="0" presId="urn:microsoft.com/office/officeart/2005/8/layout/venn1"/>
    <dgm:cxn modelId="{48892923-B7B2-4BBB-BA96-7F2718E7B8D7}" type="presOf" srcId="{B417D809-BE9B-443F-9A86-1B6337E144D9}" destId="{D5F75396-90DB-4672-8F82-0246B07720B9}" srcOrd="1" destOrd="0" presId="urn:microsoft.com/office/officeart/2005/8/layout/venn1"/>
    <dgm:cxn modelId="{DB42BB31-3D0D-4A2E-9E95-B6E88286A979}" type="presOf" srcId="{2616756E-FE1D-40D9-95AD-A39D48596806}" destId="{312CA496-9B56-4F9E-9F2F-6E26C165FBD3}" srcOrd="0" destOrd="0" presId="urn:microsoft.com/office/officeart/2005/8/layout/venn1"/>
    <dgm:cxn modelId="{C9687641-55E2-40FC-B5ED-DD8E21156924}" type="presOf" srcId="{2616756E-FE1D-40D9-95AD-A39D48596806}" destId="{D97B8E80-5A25-4F4E-95E6-2FEC78B7ED2C}" srcOrd="1" destOrd="0" presId="urn:microsoft.com/office/officeart/2005/8/layout/venn1"/>
    <dgm:cxn modelId="{4F34845A-4D4D-4638-B2EC-97CCB248B746}" type="presOf" srcId="{1784519E-52F5-4742-92D6-20ADD7CC7772}" destId="{83BF9C7A-568D-4DD5-AC68-B2B1D525A4D4}" srcOrd="0" destOrd="0" presId="urn:microsoft.com/office/officeart/2005/8/layout/venn1"/>
    <dgm:cxn modelId="{AAE5AF84-7F63-4ECC-BAA1-F70909399609}" type="presOf" srcId="{462FFC2A-14C9-43E5-BE6A-8F14B34D841D}" destId="{0357CFCF-75A3-49CD-A375-5A1CE9B18AA6}" srcOrd="0" destOrd="0" presId="urn:microsoft.com/office/officeart/2005/8/layout/venn1"/>
    <dgm:cxn modelId="{F638A498-0C5E-4A42-B76F-7EF75FD6D367}" type="presOf" srcId="{C9199BA6-0012-45B7-AF3B-CF7744283579}" destId="{7C6AADE2-19C4-455B-A72C-E7A6EB2FB3C5}" srcOrd="0" destOrd="0" presId="urn:microsoft.com/office/officeart/2005/8/layout/venn1"/>
    <dgm:cxn modelId="{696E5AB6-B446-4C08-BF55-E5707C6FC9B0}" srcId="{1784519E-52F5-4742-92D6-20ADD7CC7772}" destId="{B417D809-BE9B-443F-9A86-1B6337E144D9}" srcOrd="0" destOrd="0" parTransId="{19DB72B0-DDE7-40AD-99CA-9E5DD17DF35D}" sibTransId="{A7E7C613-99F2-4609-B051-A1C34AF5F840}"/>
    <dgm:cxn modelId="{DC33F9BC-7F11-4BC7-9D35-B507EB29415C}" srcId="{1784519E-52F5-4742-92D6-20ADD7CC7772}" destId="{C9199BA6-0012-45B7-AF3B-CF7744283579}" srcOrd="1" destOrd="0" parTransId="{BC578713-BA7B-49CF-BB86-8E162E5DB57C}" sibTransId="{7117DCF6-6CB1-42D6-9217-DF0EBA5B832D}"/>
    <dgm:cxn modelId="{4E0F5CC2-A992-47F0-807C-5DD8C8290580}" type="presOf" srcId="{462FFC2A-14C9-43E5-BE6A-8F14B34D841D}" destId="{1C011A50-23F6-496E-832E-E8A593C02079}" srcOrd="1" destOrd="0" presId="urn:microsoft.com/office/officeart/2005/8/layout/venn1"/>
    <dgm:cxn modelId="{76F967C6-423B-4171-A0AE-0CA58C900822}" type="presOf" srcId="{C9199BA6-0012-45B7-AF3B-CF7744283579}" destId="{B48914F9-DF5B-438D-8812-E3B214237FFE}" srcOrd="1" destOrd="0" presId="urn:microsoft.com/office/officeart/2005/8/layout/venn1"/>
    <dgm:cxn modelId="{FF8DB5ED-9C9B-4BD0-B59E-E862BC71CEB9}" srcId="{1784519E-52F5-4742-92D6-20ADD7CC7772}" destId="{462FFC2A-14C9-43E5-BE6A-8F14B34D841D}" srcOrd="2" destOrd="0" parTransId="{88D90355-3950-4EAA-A177-95CBA331E178}" sibTransId="{F77F638B-1855-434C-B0F1-D5E3EE6F8339}"/>
    <dgm:cxn modelId="{3E5F9DFB-D6CD-4CCE-96C0-F18BCC092376}" srcId="{1784519E-52F5-4742-92D6-20ADD7CC7772}" destId="{2616756E-FE1D-40D9-95AD-A39D48596806}" srcOrd="3" destOrd="0" parTransId="{9AF8CD9E-F111-40C9-AD25-7F42C6686A23}" sibTransId="{6370498F-6576-428C-943F-C1E12F9D7E69}"/>
    <dgm:cxn modelId="{0A99A526-DDAB-4E5F-B907-482623356BA2}" type="presParOf" srcId="{83BF9C7A-568D-4DD5-AC68-B2B1D525A4D4}" destId="{904849E4-B57E-46C1-903B-7DD0999EFE16}" srcOrd="0" destOrd="0" presId="urn:microsoft.com/office/officeart/2005/8/layout/venn1"/>
    <dgm:cxn modelId="{5BC1EADE-3DA4-4AE9-99D6-78B5D568170C}" type="presParOf" srcId="{83BF9C7A-568D-4DD5-AC68-B2B1D525A4D4}" destId="{D5F75396-90DB-4672-8F82-0246B07720B9}" srcOrd="1" destOrd="0" presId="urn:microsoft.com/office/officeart/2005/8/layout/venn1"/>
    <dgm:cxn modelId="{2B20EFB5-5792-425E-A718-D056AE5DFB9B}" type="presParOf" srcId="{83BF9C7A-568D-4DD5-AC68-B2B1D525A4D4}" destId="{7C6AADE2-19C4-455B-A72C-E7A6EB2FB3C5}" srcOrd="2" destOrd="0" presId="urn:microsoft.com/office/officeart/2005/8/layout/venn1"/>
    <dgm:cxn modelId="{CA4B53D5-836C-4934-A4B4-725EB912D9E3}" type="presParOf" srcId="{83BF9C7A-568D-4DD5-AC68-B2B1D525A4D4}" destId="{B48914F9-DF5B-438D-8812-E3B214237FFE}" srcOrd="3" destOrd="0" presId="urn:microsoft.com/office/officeart/2005/8/layout/venn1"/>
    <dgm:cxn modelId="{4ED9EA2E-2F95-4191-A867-7DDFBEE0BA6B}" type="presParOf" srcId="{83BF9C7A-568D-4DD5-AC68-B2B1D525A4D4}" destId="{0357CFCF-75A3-49CD-A375-5A1CE9B18AA6}" srcOrd="4" destOrd="0" presId="urn:microsoft.com/office/officeart/2005/8/layout/venn1"/>
    <dgm:cxn modelId="{5480CC04-E7C2-4F63-A336-465C79C7A8D8}" type="presParOf" srcId="{83BF9C7A-568D-4DD5-AC68-B2B1D525A4D4}" destId="{1C011A50-23F6-496E-832E-E8A593C02079}" srcOrd="5" destOrd="0" presId="urn:microsoft.com/office/officeart/2005/8/layout/venn1"/>
    <dgm:cxn modelId="{DC2F194C-1DCB-48A8-97EA-09CED3452556}" type="presParOf" srcId="{83BF9C7A-568D-4DD5-AC68-B2B1D525A4D4}" destId="{312CA496-9B56-4F9E-9F2F-6E26C165FBD3}" srcOrd="6" destOrd="0" presId="urn:microsoft.com/office/officeart/2005/8/layout/venn1"/>
    <dgm:cxn modelId="{D8D1F5F8-0BB0-423F-90D7-EAA78D420ACB}" type="presParOf" srcId="{83BF9C7A-568D-4DD5-AC68-B2B1D525A4D4}" destId="{D97B8E80-5A25-4F4E-95E6-2FEC78B7ED2C}"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095A265-2AD6-4032-8024-357EF4607AB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BC41B83-544B-48C3-94D6-FF8145F28E9D}">
      <dgm:prSet/>
      <dgm:spPr/>
      <dgm:t>
        <a:bodyPr/>
        <a:lstStyle/>
        <a:p>
          <a:r>
            <a:rPr lang="en-US"/>
            <a:t>Consultants/Contracts</a:t>
          </a:r>
        </a:p>
      </dgm:t>
    </dgm:pt>
    <dgm:pt modelId="{062221D1-868F-46E1-89CB-C96988956707}" type="parTrans" cxnId="{4D89EE51-DD0C-438D-A83F-2F18CE7B8BB4}">
      <dgm:prSet/>
      <dgm:spPr/>
      <dgm:t>
        <a:bodyPr/>
        <a:lstStyle/>
        <a:p>
          <a:endParaRPr lang="en-US"/>
        </a:p>
      </dgm:t>
    </dgm:pt>
    <dgm:pt modelId="{F5954FBC-F7BA-455D-A03A-F718381CCE01}" type="sibTrans" cxnId="{4D89EE51-DD0C-438D-A83F-2F18CE7B8BB4}">
      <dgm:prSet/>
      <dgm:spPr/>
      <dgm:t>
        <a:bodyPr/>
        <a:lstStyle/>
        <a:p>
          <a:endParaRPr lang="en-US"/>
        </a:p>
      </dgm:t>
    </dgm:pt>
    <dgm:pt modelId="{F82161E2-8F6C-4F28-A448-959855F42B48}">
      <dgm:prSet/>
      <dgm:spPr/>
      <dgm:t>
        <a:bodyPr/>
        <a:lstStyle/>
        <a:p>
          <a:r>
            <a:rPr lang="en-US"/>
            <a:t>Zero Abuse Project</a:t>
          </a:r>
        </a:p>
      </dgm:t>
    </dgm:pt>
    <dgm:pt modelId="{7FA01D53-DA27-4ACB-845C-43FB71ECD4A6}" type="parTrans" cxnId="{6D15DDFE-2183-4573-85A7-9527BADE3E75}">
      <dgm:prSet/>
      <dgm:spPr/>
      <dgm:t>
        <a:bodyPr/>
        <a:lstStyle/>
        <a:p>
          <a:endParaRPr lang="en-US"/>
        </a:p>
      </dgm:t>
    </dgm:pt>
    <dgm:pt modelId="{730A47B0-C56C-43DD-BE83-4782A1FAD8DA}" type="sibTrans" cxnId="{6D15DDFE-2183-4573-85A7-9527BADE3E75}">
      <dgm:prSet/>
      <dgm:spPr/>
      <dgm:t>
        <a:bodyPr/>
        <a:lstStyle/>
        <a:p>
          <a:endParaRPr lang="en-US"/>
        </a:p>
      </dgm:t>
    </dgm:pt>
    <dgm:pt modelId="{54C4DF11-9EBD-4C6C-BDDF-4A30687A2EAE}">
      <dgm:prSet/>
      <dgm:spPr/>
      <dgm:t>
        <a:bodyPr/>
        <a:lstStyle/>
        <a:p>
          <a:r>
            <a:rPr lang="en-US"/>
            <a:t>Terry Wolfer, Ph.D., MSW (University of South Carolina)</a:t>
          </a:r>
        </a:p>
      </dgm:t>
    </dgm:pt>
    <dgm:pt modelId="{AF0A5EEC-C599-4A8E-96CE-D0BF4AC5638F}" type="parTrans" cxnId="{20A3221A-EF10-4378-9556-C2E220CE4285}">
      <dgm:prSet/>
      <dgm:spPr/>
      <dgm:t>
        <a:bodyPr/>
        <a:lstStyle/>
        <a:p>
          <a:endParaRPr lang="en-US"/>
        </a:p>
      </dgm:t>
    </dgm:pt>
    <dgm:pt modelId="{CB98E924-F740-404E-87CE-68D7D806E003}" type="sibTrans" cxnId="{20A3221A-EF10-4378-9556-C2E220CE4285}">
      <dgm:prSet/>
      <dgm:spPr/>
      <dgm:t>
        <a:bodyPr/>
        <a:lstStyle/>
        <a:p>
          <a:endParaRPr lang="en-US"/>
        </a:p>
      </dgm:t>
    </dgm:pt>
    <dgm:pt modelId="{3D97BA60-516B-4CB3-9961-1E491C611766}">
      <dgm:prSet/>
      <dgm:spPr/>
      <dgm:t>
        <a:bodyPr/>
        <a:lstStyle/>
        <a:p>
          <a:r>
            <a:rPr lang="en-US"/>
            <a:t>Academic Partners and Affiliates</a:t>
          </a:r>
        </a:p>
      </dgm:t>
    </dgm:pt>
    <dgm:pt modelId="{E80BAF21-C27C-4B8F-A603-33BDAF6C138C}" type="parTrans" cxnId="{F96C5610-D996-417B-AD5F-4231FF045829}">
      <dgm:prSet/>
      <dgm:spPr/>
      <dgm:t>
        <a:bodyPr/>
        <a:lstStyle/>
        <a:p>
          <a:endParaRPr lang="en-US"/>
        </a:p>
      </dgm:t>
    </dgm:pt>
    <dgm:pt modelId="{E45D6560-D67D-4C52-96E9-E1791E449CC3}" type="sibTrans" cxnId="{F96C5610-D996-417B-AD5F-4231FF045829}">
      <dgm:prSet/>
      <dgm:spPr/>
      <dgm:t>
        <a:bodyPr/>
        <a:lstStyle/>
        <a:p>
          <a:endParaRPr lang="en-US"/>
        </a:p>
      </dgm:t>
    </dgm:pt>
    <dgm:pt modelId="{EF1323D0-4318-4EC7-A83C-BA64CFCF3697}">
      <dgm:prSet/>
      <dgm:spPr/>
      <dgm:t>
        <a:bodyPr/>
        <a:lstStyle/>
        <a:p>
          <a:r>
            <a:rPr lang="en-US" b="1" dirty="0"/>
            <a:t>Florida State University</a:t>
          </a:r>
        </a:p>
      </dgm:t>
    </dgm:pt>
    <dgm:pt modelId="{99310A75-ADC3-486D-8994-168D95F3CA4A}" type="parTrans" cxnId="{0064AA6E-0730-46C2-8F02-9E61514DF2A3}">
      <dgm:prSet/>
      <dgm:spPr/>
      <dgm:t>
        <a:bodyPr/>
        <a:lstStyle/>
        <a:p>
          <a:endParaRPr lang="en-US"/>
        </a:p>
      </dgm:t>
    </dgm:pt>
    <dgm:pt modelId="{EA9941C8-26A3-4694-87F2-272080E24C24}" type="sibTrans" cxnId="{0064AA6E-0730-46C2-8F02-9E61514DF2A3}">
      <dgm:prSet/>
      <dgm:spPr/>
      <dgm:t>
        <a:bodyPr/>
        <a:lstStyle/>
        <a:p>
          <a:endParaRPr lang="en-US"/>
        </a:p>
      </dgm:t>
    </dgm:pt>
    <dgm:pt modelId="{BDA68B32-388E-4643-81B5-D31442C169A0}">
      <dgm:prSet/>
      <dgm:spPr/>
      <dgm:t>
        <a:bodyPr/>
        <a:lstStyle/>
        <a:p>
          <a:r>
            <a:rPr lang="en-US" dirty="0"/>
            <a:t>Social Work</a:t>
          </a:r>
        </a:p>
      </dgm:t>
    </dgm:pt>
    <dgm:pt modelId="{C85C7CA8-57B2-4868-9934-AE6213C32E46}" type="parTrans" cxnId="{6FDE211B-BB4B-4819-9FF3-5D0F19400CEC}">
      <dgm:prSet/>
      <dgm:spPr/>
      <dgm:t>
        <a:bodyPr/>
        <a:lstStyle/>
        <a:p>
          <a:endParaRPr lang="en-US"/>
        </a:p>
      </dgm:t>
    </dgm:pt>
    <dgm:pt modelId="{127D3D0C-EB0A-49A4-AF4D-3CBC3FB5CE98}" type="sibTrans" cxnId="{6FDE211B-BB4B-4819-9FF3-5D0F19400CEC}">
      <dgm:prSet/>
      <dgm:spPr/>
      <dgm:t>
        <a:bodyPr/>
        <a:lstStyle/>
        <a:p>
          <a:endParaRPr lang="en-US"/>
        </a:p>
      </dgm:t>
    </dgm:pt>
    <dgm:pt modelId="{E99C9620-513E-4375-9625-61C08A68FA78}">
      <dgm:prSet/>
      <dgm:spPr/>
      <dgm:t>
        <a:bodyPr/>
        <a:lstStyle/>
        <a:p>
          <a:r>
            <a:rPr lang="en-US" dirty="0"/>
            <a:t>Medicine</a:t>
          </a:r>
        </a:p>
      </dgm:t>
    </dgm:pt>
    <dgm:pt modelId="{037B5922-9816-4D49-9B9D-0C355BAB898B}" type="parTrans" cxnId="{3D8860D2-08B0-4B69-91F1-842726BCA2B5}">
      <dgm:prSet/>
      <dgm:spPr/>
      <dgm:t>
        <a:bodyPr/>
        <a:lstStyle/>
        <a:p>
          <a:endParaRPr lang="en-US"/>
        </a:p>
      </dgm:t>
    </dgm:pt>
    <dgm:pt modelId="{896FD6BB-1067-482D-8BBB-2D8241BB7F92}" type="sibTrans" cxnId="{3D8860D2-08B0-4B69-91F1-842726BCA2B5}">
      <dgm:prSet/>
      <dgm:spPr/>
      <dgm:t>
        <a:bodyPr/>
        <a:lstStyle/>
        <a:p>
          <a:endParaRPr lang="en-US"/>
        </a:p>
      </dgm:t>
    </dgm:pt>
    <dgm:pt modelId="{540BC252-8E36-458B-B794-DF3198158C95}">
      <dgm:prSet/>
      <dgm:spPr/>
      <dgm:t>
        <a:bodyPr/>
        <a:lstStyle/>
        <a:p>
          <a:r>
            <a:rPr lang="en-US" dirty="0"/>
            <a:t>Nursing</a:t>
          </a:r>
        </a:p>
      </dgm:t>
    </dgm:pt>
    <dgm:pt modelId="{149767B0-5F77-4830-B321-92678B8AEDCC}" type="parTrans" cxnId="{9377BD86-9C3A-4010-B424-665099132A2A}">
      <dgm:prSet/>
      <dgm:spPr/>
      <dgm:t>
        <a:bodyPr/>
        <a:lstStyle/>
        <a:p>
          <a:endParaRPr lang="en-US"/>
        </a:p>
      </dgm:t>
    </dgm:pt>
    <dgm:pt modelId="{81A6A0C2-2FB6-4D53-9FFD-D323D5FCB81E}" type="sibTrans" cxnId="{9377BD86-9C3A-4010-B424-665099132A2A}">
      <dgm:prSet/>
      <dgm:spPr/>
      <dgm:t>
        <a:bodyPr/>
        <a:lstStyle/>
        <a:p>
          <a:endParaRPr lang="en-US"/>
        </a:p>
      </dgm:t>
    </dgm:pt>
    <dgm:pt modelId="{0CB4B512-8298-4F8A-8F6A-1EED4ED24FB3}">
      <dgm:prSet/>
      <dgm:spPr/>
      <dgm:t>
        <a:bodyPr/>
        <a:lstStyle/>
        <a:p>
          <a:r>
            <a:rPr lang="en-US" dirty="0"/>
            <a:t>Early Childhood Education</a:t>
          </a:r>
        </a:p>
      </dgm:t>
    </dgm:pt>
    <dgm:pt modelId="{76AAF496-264D-4A39-9B81-199BA0A47183}" type="parTrans" cxnId="{6E6C5E81-B99E-42A4-B987-7D3307EC2F7D}">
      <dgm:prSet/>
      <dgm:spPr/>
      <dgm:t>
        <a:bodyPr/>
        <a:lstStyle/>
        <a:p>
          <a:endParaRPr lang="en-US"/>
        </a:p>
      </dgm:t>
    </dgm:pt>
    <dgm:pt modelId="{1B296FC8-A0CF-4D56-9FEA-2BBB4E4265E3}" type="sibTrans" cxnId="{6E6C5E81-B99E-42A4-B987-7D3307EC2F7D}">
      <dgm:prSet/>
      <dgm:spPr/>
      <dgm:t>
        <a:bodyPr/>
        <a:lstStyle/>
        <a:p>
          <a:endParaRPr lang="en-US"/>
        </a:p>
      </dgm:t>
    </dgm:pt>
    <dgm:pt modelId="{F079E61B-9482-4CA8-A614-C500DCAFB82E}">
      <dgm:prSet/>
      <dgm:spPr/>
      <dgm:t>
        <a:bodyPr/>
        <a:lstStyle/>
        <a:p>
          <a:r>
            <a:rPr lang="en-US" dirty="0"/>
            <a:t>Communication Science and Disorders</a:t>
          </a:r>
        </a:p>
      </dgm:t>
    </dgm:pt>
    <dgm:pt modelId="{E9108158-EE27-43C6-8CF8-80ABEE5A9D05}" type="parTrans" cxnId="{78B4980A-7D14-49DB-9F5E-7AE9A5BCDD65}">
      <dgm:prSet/>
      <dgm:spPr/>
      <dgm:t>
        <a:bodyPr/>
        <a:lstStyle/>
        <a:p>
          <a:endParaRPr lang="en-US"/>
        </a:p>
      </dgm:t>
    </dgm:pt>
    <dgm:pt modelId="{1B46B17A-BAB7-48BE-8153-E13EB0DE1158}" type="sibTrans" cxnId="{78B4980A-7D14-49DB-9F5E-7AE9A5BCDD65}">
      <dgm:prSet/>
      <dgm:spPr/>
      <dgm:t>
        <a:bodyPr/>
        <a:lstStyle/>
        <a:p>
          <a:endParaRPr lang="en-US"/>
        </a:p>
      </dgm:t>
    </dgm:pt>
    <dgm:pt modelId="{E42EB6B4-6D7B-4ADD-970C-54C015EB4917}">
      <dgm:prSet/>
      <dgm:spPr/>
      <dgm:t>
        <a:bodyPr/>
        <a:lstStyle/>
        <a:p>
          <a:r>
            <a:rPr lang="en-US" dirty="0"/>
            <a:t>Criminology</a:t>
          </a:r>
        </a:p>
      </dgm:t>
    </dgm:pt>
    <dgm:pt modelId="{37437692-6CF4-4CD8-815E-C7091028512A}" type="parTrans" cxnId="{C2257AFB-D6D2-4102-BA17-D3F5E62338E2}">
      <dgm:prSet/>
      <dgm:spPr/>
      <dgm:t>
        <a:bodyPr/>
        <a:lstStyle/>
        <a:p>
          <a:endParaRPr lang="en-US"/>
        </a:p>
      </dgm:t>
    </dgm:pt>
    <dgm:pt modelId="{9AC61532-CC7D-4997-A0F0-3EAA6A5BCB17}" type="sibTrans" cxnId="{C2257AFB-D6D2-4102-BA17-D3F5E62338E2}">
      <dgm:prSet/>
      <dgm:spPr/>
      <dgm:t>
        <a:bodyPr/>
        <a:lstStyle/>
        <a:p>
          <a:endParaRPr lang="en-US"/>
        </a:p>
      </dgm:t>
    </dgm:pt>
    <dgm:pt modelId="{0A466B60-024C-4337-B55F-F847F7F5F9F8}">
      <dgm:prSet/>
      <dgm:spPr/>
      <dgm:t>
        <a:bodyPr/>
        <a:lstStyle/>
        <a:p>
          <a:r>
            <a:rPr lang="en-US"/>
            <a:t>Law</a:t>
          </a:r>
        </a:p>
      </dgm:t>
    </dgm:pt>
    <dgm:pt modelId="{16DB10F9-B603-4F87-AB73-6157E88D726E}" type="parTrans" cxnId="{64C872B4-7BD2-4108-9538-6F9D64C49E51}">
      <dgm:prSet/>
      <dgm:spPr/>
      <dgm:t>
        <a:bodyPr/>
        <a:lstStyle/>
        <a:p>
          <a:endParaRPr lang="en-US"/>
        </a:p>
      </dgm:t>
    </dgm:pt>
    <dgm:pt modelId="{6571D8C5-689D-4399-A0C0-9DBEB4B80450}" type="sibTrans" cxnId="{64C872B4-7BD2-4108-9538-6F9D64C49E51}">
      <dgm:prSet/>
      <dgm:spPr/>
      <dgm:t>
        <a:bodyPr/>
        <a:lstStyle/>
        <a:p>
          <a:endParaRPr lang="en-US"/>
        </a:p>
      </dgm:t>
    </dgm:pt>
    <dgm:pt modelId="{082B22CA-DDBD-46D1-82A7-724CFB1CC47C}">
      <dgm:prSet/>
      <dgm:spPr/>
      <dgm:t>
        <a:bodyPr/>
        <a:lstStyle/>
        <a:p>
          <a:r>
            <a:rPr lang="en-US" b="1" dirty="0"/>
            <a:t>Early Adopters</a:t>
          </a:r>
        </a:p>
      </dgm:t>
    </dgm:pt>
    <dgm:pt modelId="{17F41D9A-825D-4B44-A79A-1AE536365E00}" type="parTrans" cxnId="{1CB10057-674A-40EA-A197-CE21F7E48DC7}">
      <dgm:prSet/>
      <dgm:spPr/>
      <dgm:t>
        <a:bodyPr/>
        <a:lstStyle/>
        <a:p>
          <a:endParaRPr lang="en-US"/>
        </a:p>
      </dgm:t>
    </dgm:pt>
    <dgm:pt modelId="{ACCE4E68-DA04-4575-8064-A48F3FA7F5CB}" type="sibTrans" cxnId="{1CB10057-674A-40EA-A197-CE21F7E48DC7}">
      <dgm:prSet/>
      <dgm:spPr/>
      <dgm:t>
        <a:bodyPr/>
        <a:lstStyle/>
        <a:p>
          <a:endParaRPr lang="en-US"/>
        </a:p>
      </dgm:t>
    </dgm:pt>
    <dgm:pt modelId="{C8537F37-8C3F-4767-8115-4448979E3975}">
      <dgm:prSet/>
      <dgm:spPr/>
      <dgm:t>
        <a:bodyPr/>
        <a:lstStyle/>
        <a:p>
          <a:r>
            <a:rPr lang="en-US" dirty="0"/>
            <a:t>Florida A&amp;M University</a:t>
          </a:r>
        </a:p>
      </dgm:t>
    </dgm:pt>
    <dgm:pt modelId="{88507E67-9A50-4FB6-866B-D99760322E1F}" type="parTrans" cxnId="{B8C83F15-CECB-47DF-BC93-717D85F6DCD1}">
      <dgm:prSet/>
      <dgm:spPr/>
      <dgm:t>
        <a:bodyPr/>
        <a:lstStyle/>
        <a:p>
          <a:endParaRPr lang="en-US"/>
        </a:p>
      </dgm:t>
    </dgm:pt>
    <dgm:pt modelId="{DCBD479D-BCEF-4D8B-9507-5C0C7FDF46F7}" type="sibTrans" cxnId="{B8C83F15-CECB-47DF-BC93-717D85F6DCD1}">
      <dgm:prSet/>
      <dgm:spPr/>
      <dgm:t>
        <a:bodyPr/>
        <a:lstStyle/>
        <a:p>
          <a:endParaRPr lang="en-US"/>
        </a:p>
      </dgm:t>
    </dgm:pt>
    <dgm:pt modelId="{CE6FF2E9-1874-4E82-9865-DE21305502D7}">
      <dgm:prSet/>
      <dgm:spPr/>
      <dgm:t>
        <a:bodyPr/>
        <a:lstStyle/>
        <a:p>
          <a:r>
            <a:rPr lang="en-US" dirty="0"/>
            <a:t>Florida Atlantic University</a:t>
          </a:r>
        </a:p>
      </dgm:t>
    </dgm:pt>
    <dgm:pt modelId="{02650862-6E36-4C07-B155-4DCA1312E1F3}" type="parTrans" cxnId="{F702DC08-58CA-49B1-8036-7D6E3C3442BB}">
      <dgm:prSet/>
      <dgm:spPr/>
      <dgm:t>
        <a:bodyPr/>
        <a:lstStyle/>
        <a:p>
          <a:endParaRPr lang="en-US"/>
        </a:p>
      </dgm:t>
    </dgm:pt>
    <dgm:pt modelId="{410F46B1-278B-4E63-A508-6E263E79878D}" type="sibTrans" cxnId="{F702DC08-58CA-49B1-8036-7D6E3C3442BB}">
      <dgm:prSet/>
      <dgm:spPr/>
      <dgm:t>
        <a:bodyPr/>
        <a:lstStyle/>
        <a:p>
          <a:endParaRPr lang="en-US"/>
        </a:p>
      </dgm:t>
    </dgm:pt>
    <dgm:pt modelId="{DA62AFD0-0A9A-4BD4-952E-A545A7CF6912}">
      <dgm:prSet/>
      <dgm:spPr/>
      <dgm:t>
        <a:bodyPr/>
        <a:lstStyle/>
        <a:p>
          <a:r>
            <a:rPr lang="en-US"/>
            <a:t>Florida Gulf Coast University</a:t>
          </a:r>
        </a:p>
      </dgm:t>
    </dgm:pt>
    <dgm:pt modelId="{EEE6E792-798E-4010-9F9C-E9469FCFDCB4}" type="parTrans" cxnId="{6515AC68-ED55-460B-BD8B-A32D16BD82AA}">
      <dgm:prSet/>
      <dgm:spPr/>
      <dgm:t>
        <a:bodyPr/>
        <a:lstStyle/>
        <a:p>
          <a:endParaRPr lang="en-US"/>
        </a:p>
      </dgm:t>
    </dgm:pt>
    <dgm:pt modelId="{8E52EF3E-DCA4-4B1D-BC36-1BEAC9C54DD0}" type="sibTrans" cxnId="{6515AC68-ED55-460B-BD8B-A32D16BD82AA}">
      <dgm:prSet/>
      <dgm:spPr/>
      <dgm:t>
        <a:bodyPr/>
        <a:lstStyle/>
        <a:p>
          <a:endParaRPr lang="en-US"/>
        </a:p>
      </dgm:t>
    </dgm:pt>
    <dgm:pt modelId="{10E7C58C-7611-49B3-A635-EC02E1374BD5}">
      <dgm:prSet/>
      <dgm:spPr/>
      <dgm:t>
        <a:bodyPr/>
        <a:lstStyle/>
        <a:p>
          <a:r>
            <a:rPr lang="en-US" dirty="0"/>
            <a:t>Saint Leo University</a:t>
          </a:r>
        </a:p>
      </dgm:t>
    </dgm:pt>
    <dgm:pt modelId="{859AE574-C982-4B41-8D12-F39BDE981110}" type="parTrans" cxnId="{B7F786DE-B2FA-49A0-8674-DB7624A13040}">
      <dgm:prSet/>
      <dgm:spPr/>
      <dgm:t>
        <a:bodyPr/>
        <a:lstStyle/>
        <a:p>
          <a:endParaRPr lang="en-US"/>
        </a:p>
      </dgm:t>
    </dgm:pt>
    <dgm:pt modelId="{82291EBF-ACCB-43B5-8CF5-A8C664A79390}" type="sibTrans" cxnId="{B7F786DE-B2FA-49A0-8674-DB7624A13040}">
      <dgm:prSet/>
      <dgm:spPr/>
      <dgm:t>
        <a:bodyPr/>
        <a:lstStyle/>
        <a:p>
          <a:endParaRPr lang="en-US"/>
        </a:p>
      </dgm:t>
    </dgm:pt>
    <dgm:pt modelId="{CD0D9F69-A520-4B5D-A581-92AD2FBF4865}">
      <dgm:prSet/>
      <dgm:spPr/>
      <dgm:t>
        <a:bodyPr/>
        <a:lstStyle/>
        <a:p>
          <a:r>
            <a:rPr lang="en-US" dirty="0"/>
            <a:t>University of South Florida</a:t>
          </a:r>
        </a:p>
      </dgm:t>
    </dgm:pt>
    <dgm:pt modelId="{91FF3DF1-169E-40B2-91EA-7F4FBBD8F070}" type="parTrans" cxnId="{ADB16C5B-8D21-4FE9-8B79-EDD47417995B}">
      <dgm:prSet/>
      <dgm:spPr/>
      <dgm:t>
        <a:bodyPr/>
        <a:lstStyle/>
        <a:p>
          <a:endParaRPr lang="en-US"/>
        </a:p>
      </dgm:t>
    </dgm:pt>
    <dgm:pt modelId="{132723C8-0B00-4AD2-89AE-AF42A45ED615}" type="sibTrans" cxnId="{ADB16C5B-8D21-4FE9-8B79-EDD47417995B}">
      <dgm:prSet/>
      <dgm:spPr/>
      <dgm:t>
        <a:bodyPr/>
        <a:lstStyle/>
        <a:p>
          <a:endParaRPr lang="en-US"/>
        </a:p>
      </dgm:t>
    </dgm:pt>
    <dgm:pt modelId="{381A8923-7799-4B75-8D98-8546F1E81ECD}">
      <dgm:prSet/>
      <dgm:spPr/>
      <dgm:t>
        <a:bodyPr/>
        <a:lstStyle/>
        <a:p>
          <a:r>
            <a:rPr lang="en-US" dirty="0"/>
            <a:t>University of West Florida</a:t>
          </a:r>
        </a:p>
      </dgm:t>
    </dgm:pt>
    <dgm:pt modelId="{9D0FE804-F4C6-4882-B7C9-780A53C6EF49}" type="parTrans" cxnId="{AE12DF27-BB43-49EE-A751-CA3ED1A2F2B4}">
      <dgm:prSet/>
      <dgm:spPr/>
      <dgm:t>
        <a:bodyPr/>
        <a:lstStyle/>
        <a:p>
          <a:endParaRPr lang="en-US"/>
        </a:p>
      </dgm:t>
    </dgm:pt>
    <dgm:pt modelId="{16CDFBCF-94E9-4E09-8ECC-4E98C453CE3D}" type="sibTrans" cxnId="{AE12DF27-BB43-49EE-A751-CA3ED1A2F2B4}">
      <dgm:prSet/>
      <dgm:spPr/>
      <dgm:t>
        <a:bodyPr/>
        <a:lstStyle/>
        <a:p>
          <a:endParaRPr lang="en-US"/>
        </a:p>
      </dgm:t>
    </dgm:pt>
    <dgm:pt modelId="{30A9B3AC-BCF0-4E10-8C6A-FCF3A9508C3F}" type="pres">
      <dgm:prSet presAssocID="{A095A265-2AD6-4032-8024-357EF4607AB0}" presName="linear" presStyleCnt="0">
        <dgm:presLayoutVars>
          <dgm:dir/>
          <dgm:animLvl val="lvl"/>
          <dgm:resizeHandles val="exact"/>
        </dgm:presLayoutVars>
      </dgm:prSet>
      <dgm:spPr/>
    </dgm:pt>
    <dgm:pt modelId="{A8E00592-DDB4-457D-B254-48F7BE21E460}" type="pres">
      <dgm:prSet presAssocID="{EBC41B83-544B-48C3-94D6-FF8145F28E9D}" presName="parentLin" presStyleCnt="0"/>
      <dgm:spPr/>
    </dgm:pt>
    <dgm:pt modelId="{96C2C0FB-E047-4ECF-BB4F-EABCB7F9014F}" type="pres">
      <dgm:prSet presAssocID="{EBC41B83-544B-48C3-94D6-FF8145F28E9D}" presName="parentLeftMargin" presStyleLbl="node1" presStyleIdx="0" presStyleCnt="2"/>
      <dgm:spPr/>
    </dgm:pt>
    <dgm:pt modelId="{5C2E8A67-EAC7-43AE-9815-191571A33307}" type="pres">
      <dgm:prSet presAssocID="{EBC41B83-544B-48C3-94D6-FF8145F28E9D}" presName="parentText" presStyleLbl="node1" presStyleIdx="0" presStyleCnt="2">
        <dgm:presLayoutVars>
          <dgm:chMax val="0"/>
          <dgm:bulletEnabled val="1"/>
        </dgm:presLayoutVars>
      </dgm:prSet>
      <dgm:spPr/>
    </dgm:pt>
    <dgm:pt modelId="{5B0B105C-85F6-4DF8-B18F-26C5F5AEE059}" type="pres">
      <dgm:prSet presAssocID="{EBC41B83-544B-48C3-94D6-FF8145F28E9D}" presName="negativeSpace" presStyleCnt="0"/>
      <dgm:spPr/>
    </dgm:pt>
    <dgm:pt modelId="{A8D42FE9-ADA9-4827-94B7-50A5B54B5A3B}" type="pres">
      <dgm:prSet presAssocID="{EBC41B83-544B-48C3-94D6-FF8145F28E9D}" presName="childText" presStyleLbl="conFgAcc1" presStyleIdx="0" presStyleCnt="2" custLinFactNeighborX="-475" custLinFactNeighborY="29757">
        <dgm:presLayoutVars>
          <dgm:bulletEnabled val="1"/>
        </dgm:presLayoutVars>
      </dgm:prSet>
      <dgm:spPr/>
    </dgm:pt>
    <dgm:pt modelId="{27683E67-9D27-405E-8C61-D7C68A46971C}" type="pres">
      <dgm:prSet presAssocID="{F5954FBC-F7BA-455D-A03A-F718381CCE01}" presName="spaceBetweenRectangles" presStyleCnt="0"/>
      <dgm:spPr/>
    </dgm:pt>
    <dgm:pt modelId="{AEE39FA6-ADA3-4276-A01B-CB01BF276C0A}" type="pres">
      <dgm:prSet presAssocID="{3D97BA60-516B-4CB3-9961-1E491C611766}" presName="parentLin" presStyleCnt="0"/>
      <dgm:spPr/>
    </dgm:pt>
    <dgm:pt modelId="{5C3610A6-3613-46D4-886C-FDBB181D76B8}" type="pres">
      <dgm:prSet presAssocID="{3D97BA60-516B-4CB3-9961-1E491C611766}" presName="parentLeftMargin" presStyleLbl="node1" presStyleIdx="0" presStyleCnt="2"/>
      <dgm:spPr/>
    </dgm:pt>
    <dgm:pt modelId="{F26FF346-F18B-4647-8C0B-3123F912977C}" type="pres">
      <dgm:prSet presAssocID="{3D97BA60-516B-4CB3-9961-1E491C611766}" presName="parentText" presStyleLbl="node1" presStyleIdx="1" presStyleCnt="2">
        <dgm:presLayoutVars>
          <dgm:chMax val="0"/>
          <dgm:bulletEnabled val="1"/>
        </dgm:presLayoutVars>
      </dgm:prSet>
      <dgm:spPr/>
    </dgm:pt>
    <dgm:pt modelId="{639307F3-D36E-47F9-9631-F78E7C026B70}" type="pres">
      <dgm:prSet presAssocID="{3D97BA60-516B-4CB3-9961-1E491C611766}" presName="negativeSpace" presStyleCnt="0"/>
      <dgm:spPr/>
    </dgm:pt>
    <dgm:pt modelId="{B4D218E2-15A0-48FF-9118-719CE5FE68F3}" type="pres">
      <dgm:prSet presAssocID="{3D97BA60-516B-4CB3-9961-1E491C611766}" presName="childText" presStyleLbl="conFgAcc1" presStyleIdx="1" presStyleCnt="2" custScaleY="81433">
        <dgm:presLayoutVars>
          <dgm:bulletEnabled val="1"/>
        </dgm:presLayoutVars>
      </dgm:prSet>
      <dgm:spPr/>
    </dgm:pt>
  </dgm:ptLst>
  <dgm:cxnLst>
    <dgm:cxn modelId="{0BD2A905-5B41-457F-A339-724523CC0E91}" type="presOf" srcId="{E99C9620-513E-4375-9625-61C08A68FA78}" destId="{B4D218E2-15A0-48FF-9118-719CE5FE68F3}" srcOrd="0" destOrd="2" presId="urn:microsoft.com/office/officeart/2005/8/layout/list1"/>
    <dgm:cxn modelId="{F702DC08-58CA-49B1-8036-7D6E3C3442BB}" srcId="{082B22CA-DDBD-46D1-82A7-724CFB1CC47C}" destId="{CE6FF2E9-1874-4E82-9865-DE21305502D7}" srcOrd="1" destOrd="0" parTransId="{02650862-6E36-4C07-B155-4DCA1312E1F3}" sibTransId="{410F46B1-278B-4E63-A508-6E263E79878D}"/>
    <dgm:cxn modelId="{78B4980A-7D14-49DB-9F5E-7AE9A5BCDD65}" srcId="{EF1323D0-4318-4EC7-A83C-BA64CFCF3697}" destId="{F079E61B-9482-4CA8-A614-C500DCAFB82E}" srcOrd="4" destOrd="0" parTransId="{E9108158-EE27-43C6-8CF8-80ABEE5A9D05}" sibTransId="{1B46B17A-BAB7-48BE-8153-E13EB0DE1158}"/>
    <dgm:cxn modelId="{F96C5610-D996-417B-AD5F-4231FF045829}" srcId="{A095A265-2AD6-4032-8024-357EF4607AB0}" destId="{3D97BA60-516B-4CB3-9961-1E491C611766}" srcOrd="1" destOrd="0" parTransId="{E80BAF21-C27C-4B8F-A603-33BDAF6C138C}" sibTransId="{E45D6560-D67D-4C52-96E9-E1791E449CC3}"/>
    <dgm:cxn modelId="{F88B7112-D5BA-4EA5-8552-CB9FD615D7B1}" type="presOf" srcId="{EBC41B83-544B-48C3-94D6-FF8145F28E9D}" destId="{5C2E8A67-EAC7-43AE-9815-191571A33307}" srcOrd="1" destOrd="0" presId="urn:microsoft.com/office/officeart/2005/8/layout/list1"/>
    <dgm:cxn modelId="{B8C83F15-CECB-47DF-BC93-717D85F6DCD1}" srcId="{082B22CA-DDBD-46D1-82A7-724CFB1CC47C}" destId="{C8537F37-8C3F-4767-8115-4448979E3975}" srcOrd="0" destOrd="0" parTransId="{88507E67-9A50-4FB6-866B-D99760322E1F}" sibTransId="{DCBD479D-BCEF-4D8B-9507-5C0C7FDF46F7}"/>
    <dgm:cxn modelId="{FBFC8416-B9C4-4042-AD81-2199D9181C2C}" type="presOf" srcId="{0CB4B512-8298-4F8A-8F6A-1EED4ED24FB3}" destId="{B4D218E2-15A0-48FF-9118-719CE5FE68F3}" srcOrd="0" destOrd="4" presId="urn:microsoft.com/office/officeart/2005/8/layout/list1"/>
    <dgm:cxn modelId="{20A3221A-EF10-4378-9556-C2E220CE4285}" srcId="{EBC41B83-544B-48C3-94D6-FF8145F28E9D}" destId="{54C4DF11-9EBD-4C6C-BDDF-4A30687A2EAE}" srcOrd="1" destOrd="0" parTransId="{AF0A5EEC-C599-4A8E-96CE-D0BF4AC5638F}" sibTransId="{CB98E924-F740-404E-87CE-68D7D806E003}"/>
    <dgm:cxn modelId="{6FDE211B-BB4B-4819-9FF3-5D0F19400CEC}" srcId="{EF1323D0-4318-4EC7-A83C-BA64CFCF3697}" destId="{BDA68B32-388E-4643-81B5-D31442C169A0}" srcOrd="0" destOrd="0" parTransId="{C85C7CA8-57B2-4868-9934-AE6213C32E46}" sibTransId="{127D3D0C-EB0A-49A4-AF4D-3CBC3FB5CE98}"/>
    <dgm:cxn modelId="{13C7A91C-4CDD-4825-8017-965177F8E99C}" type="presOf" srcId="{A095A265-2AD6-4032-8024-357EF4607AB0}" destId="{30A9B3AC-BCF0-4E10-8C6A-FCF3A9508C3F}" srcOrd="0" destOrd="0" presId="urn:microsoft.com/office/officeart/2005/8/layout/list1"/>
    <dgm:cxn modelId="{AE12DF27-BB43-49EE-A751-CA3ED1A2F2B4}" srcId="{082B22CA-DDBD-46D1-82A7-724CFB1CC47C}" destId="{381A8923-7799-4B75-8D98-8546F1E81ECD}" srcOrd="5" destOrd="0" parTransId="{9D0FE804-F4C6-4882-B7C9-780A53C6EF49}" sibTransId="{16CDFBCF-94E9-4E09-8ECC-4E98C453CE3D}"/>
    <dgm:cxn modelId="{31AD7834-3B30-49F1-9781-E7A3FD055C09}" type="presOf" srcId="{54C4DF11-9EBD-4C6C-BDDF-4A30687A2EAE}" destId="{A8D42FE9-ADA9-4827-94B7-50A5B54B5A3B}" srcOrd="0" destOrd="1" presId="urn:microsoft.com/office/officeart/2005/8/layout/list1"/>
    <dgm:cxn modelId="{6C948540-F2FF-41F8-ADC7-D3E72AF45D76}" type="presOf" srcId="{BDA68B32-388E-4643-81B5-D31442C169A0}" destId="{B4D218E2-15A0-48FF-9118-719CE5FE68F3}" srcOrd="0" destOrd="1" presId="urn:microsoft.com/office/officeart/2005/8/layout/list1"/>
    <dgm:cxn modelId="{ADB16C5B-8D21-4FE9-8B79-EDD47417995B}" srcId="{082B22CA-DDBD-46D1-82A7-724CFB1CC47C}" destId="{CD0D9F69-A520-4B5D-A581-92AD2FBF4865}" srcOrd="4" destOrd="0" parTransId="{91FF3DF1-169E-40B2-91EA-7F4FBBD8F070}" sibTransId="{132723C8-0B00-4AD2-89AE-AF42A45ED615}"/>
    <dgm:cxn modelId="{BEC1FC61-09A8-44FD-85C2-D1A617295015}" type="presOf" srcId="{CD0D9F69-A520-4B5D-A581-92AD2FBF4865}" destId="{B4D218E2-15A0-48FF-9118-719CE5FE68F3}" srcOrd="0" destOrd="13" presId="urn:microsoft.com/office/officeart/2005/8/layout/list1"/>
    <dgm:cxn modelId="{296E0263-95E3-496E-BAB0-74B5AB96ADAD}" type="presOf" srcId="{3D97BA60-516B-4CB3-9961-1E491C611766}" destId="{5C3610A6-3613-46D4-886C-FDBB181D76B8}" srcOrd="0" destOrd="0" presId="urn:microsoft.com/office/officeart/2005/8/layout/list1"/>
    <dgm:cxn modelId="{6515AC68-ED55-460B-BD8B-A32D16BD82AA}" srcId="{082B22CA-DDBD-46D1-82A7-724CFB1CC47C}" destId="{DA62AFD0-0A9A-4BD4-952E-A545A7CF6912}" srcOrd="2" destOrd="0" parTransId="{EEE6E792-798E-4010-9F9C-E9469FCFDCB4}" sibTransId="{8E52EF3E-DCA4-4B1D-BC36-1BEAC9C54DD0}"/>
    <dgm:cxn modelId="{3CA8126B-8567-49B9-9CD5-8E3F4A94CB00}" type="presOf" srcId="{381A8923-7799-4B75-8D98-8546F1E81ECD}" destId="{B4D218E2-15A0-48FF-9118-719CE5FE68F3}" srcOrd="0" destOrd="14" presId="urn:microsoft.com/office/officeart/2005/8/layout/list1"/>
    <dgm:cxn modelId="{0064AA6E-0730-46C2-8F02-9E61514DF2A3}" srcId="{3D97BA60-516B-4CB3-9961-1E491C611766}" destId="{EF1323D0-4318-4EC7-A83C-BA64CFCF3697}" srcOrd="0" destOrd="0" parTransId="{99310A75-ADC3-486D-8994-168D95F3CA4A}" sibTransId="{EA9941C8-26A3-4694-87F2-272080E24C24}"/>
    <dgm:cxn modelId="{4D89EE51-DD0C-438D-A83F-2F18CE7B8BB4}" srcId="{A095A265-2AD6-4032-8024-357EF4607AB0}" destId="{EBC41B83-544B-48C3-94D6-FF8145F28E9D}" srcOrd="0" destOrd="0" parTransId="{062221D1-868F-46E1-89CB-C96988956707}" sibTransId="{F5954FBC-F7BA-455D-A03A-F718381CCE01}"/>
    <dgm:cxn modelId="{8BE9B853-4170-49B1-A1CB-50B3BAF3F113}" type="presOf" srcId="{C8537F37-8C3F-4767-8115-4448979E3975}" destId="{B4D218E2-15A0-48FF-9118-719CE5FE68F3}" srcOrd="0" destOrd="9" presId="urn:microsoft.com/office/officeart/2005/8/layout/list1"/>
    <dgm:cxn modelId="{1CB10057-674A-40EA-A197-CE21F7E48DC7}" srcId="{3D97BA60-516B-4CB3-9961-1E491C611766}" destId="{082B22CA-DDBD-46D1-82A7-724CFB1CC47C}" srcOrd="1" destOrd="0" parTransId="{17F41D9A-825D-4B44-A79A-1AE536365E00}" sibTransId="{ACCE4E68-DA04-4575-8064-A48F3FA7F5CB}"/>
    <dgm:cxn modelId="{4CEC0F77-1A55-4430-8081-4C8999A28584}" type="presOf" srcId="{0A466B60-024C-4337-B55F-F847F7F5F9F8}" destId="{B4D218E2-15A0-48FF-9118-719CE5FE68F3}" srcOrd="0" destOrd="7" presId="urn:microsoft.com/office/officeart/2005/8/layout/list1"/>
    <dgm:cxn modelId="{5C3C6D59-C333-4F22-A54E-D6D42F97E4F8}" type="presOf" srcId="{EF1323D0-4318-4EC7-A83C-BA64CFCF3697}" destId="{B4D218E2-15A0-48FF-9118-719CE5FE68F3}" srcOrd="0" destOrd="0" presId="urn:microsoft.com/office/officeart/2005/8/layout/list1"/>
    <dgm:cxn modelId="{61DFC27C-D054-46C1-A4DB-3DA2AD62E8BC}" type="presOf" srcId="{10E7C58C-7611-49B3-A635-EC02E1374BD5}" destId="{B4D218E2-15A0-48FF-9118-719CE5FE68F3}" srcOrd="0" destOrd="12" presId="urn:microsoft.com/office/officeart/2005/8/layout/list1"/>
    <dgm:cxn modelId="{15B0D57D-4805-4708-BF58-CC3180496E77}" type="presOf" srcId="{E42EB6B4-6D7B-4ADD-970C-54C015EB4917}" destId="{B4D218E2-15A0-48FF-9118-719CE5FE68F3}" srcOrd="0" destOrd="6" presId="urn:microsoft.com/office/officeart/2005/8/layout/list1"/>
    <dgm:cxn modelId="{6E6C5E81-B99E-42A4-B987-7D3307EC2F7D}" srcId="{EF1323D0-4318-4EC7-A83C-BA64CFCF3697}" destId="{0CB4B512-8298-4F8A-8F6A-1EED4ED24FB3}" srcOrd="3" destOrd="0" parTransId="{76AAF496-264D-4A39-9B81-199BA0A47183}" sibTransId="{1B296FC8-A0CF-4D56-9FEA-2BBB4E4265E3}"/>
    <dgm:cxn modelId="{773E6B83-F7A9-4BF8-AC6D-76A9BC26A21A}" type="presOf" srcId="{CE6FF2E9-1874-4E82-9865-DE21305502D7}" destId="{B4D218E2-15A0-48FF-9118-719CE5FE68F3}" srcOrd="0" destOrd="10" presId="urn:microsoft.com/office/officeart/2005/8/layout/list1"/>
    <dgm:cxn modelId="{EBD61284-EF27-4577-AA53-D7E7CDA6B5E2}" type="presOf" srcId="{EBC41B83-544B-48C3-94D6-FF8145F28E9D}" destId="{96C2C0FB-E047-4ECF-BB4F-EABCB7F9014F}" srcOrd="0" destOrd="0" presId="urn:microsoft.com/office/officeart/2005/8/layout/list1"/>
    <dgm:cxn modelId="{9377BD86-9C3A-4010-B424-665099132A2A}" srcId="{EF1323D0-4318-4EC7-A83C-BA64CFCF3697}" destId="{540BC252-8E36-458B-B794-DF3198158C95}" srcOrd="2" destOrd="0" parTransId="{149767B0-5F77-4830-B321-92678B8AEDCC}" sibTransId="{81A6A0C2-2FB6-4D53-9FFD-D323D5FCB81E}"/>
    <dgm:cxn modelId="{95CA9287-2006-475D-AC93-4F7323343547}" type="presOf" srcId="{F079E61B-9482-4CA8-A614-C500DCAFB82E}" destId="{B4D218E2-15A0-48FF-9118-719CE5FE68F3}" srcOrd="0" destOrd="5" presId="urn:microsoft.com/office/officeart/2005/8/layout/list1"/>
    <dgm:cxn modelId="{55CE2596-6DC9-497A-89C3-DFBAC4EEA41B}" type="presOf" srcId="{DA62AFD0-0A9A-4BD4-952E-A545A7CF6912}" destId="{B4D218E2-15A0-48FF-9118-719CE5FE68F3}" srcOrd="0" destOrd="11" presId="urn:microsoft.com/office/officeart/2005/8/layout/list1"/>
    <dgm:cxn modelId="{9DBB3D99-D23A-414C-B8A1-B0C41B7DD94E}" type="presOf" srcId="{082B22CA-DDBD-46D1-82A7-724CFB1CC47C}" destId="{B4D218E2-15A0-48FF-9118-719CE5FE68F3}" srcOrd="0" destOrd="8" presId="urn:microsoft.com/office/officeart/2005/8/layout/list1"/>
    <dgm:cxn modelId="{8A83C09A-DEFF-47C0-B392-43FC3308207F}" type="presOf" srcId="{3D97BA60-516B-4CB3-9961-1E491C611766}" destId="{F26FF346-F18B-4647-8C0B-3123F912977C}" srcOrd="1" destOrd="0" presId="urn:microsoft.com/office/officeart/2005/8/layout/list1"/>
    <dgm:cxn modelId="{64C872B4-7BD2-4108-9538-6F9D64C49E51}" srcId="{EF1323D0-4318-4EC7-A83C-BA64CFCF3697}" destId="{0A466B60-024C-4337-B55F-F847F7F5F9F8}" srcOrd="6" destOrd="0" parTransId="{16DB10F9-B603-4F87-AB73-6157E88D726E}" sibTransId="{6571D8C5-689D-4399-A0C0-9DBEB4B80450}"/>
    <dgm:cxn modelId="{776F0ABB-E24C-4363-B6BA-0BCC21B4731F}" type="presOf" srcId="{F82161E2-8F6C-4F28-A448-959855F42B48}" destId="{A8D42FE9-ADA9-4827-94B7-50A5B54B5A3B}" srcOrd="0" destOrd="0" presId="urn:microsoft.com/office/officeart/2005/8/layout/list1"/>
    <dgm:cxn modelId="{3D8860D2-08B0-4B69-91F1-842726BCA2B5}" srcId="{EF1323D0-4318-4EC7-A83C-BA64CFCF3697}" destId="{E99C9620-513E-4375-9625-61C08A68FA78}" srcOrd="1" destOrd="0" parTransId="{037B5922-9816-4D49-9B9D-0C355BAB898B}" sibTransId="{896FD6BB-1067-482D-8BBB-2D8241BB7F92}"/>
    <dgm:cxn modelId="{5A1007D7-AB07-4E0D-801C-977D61EA7B3B}" type="presOf" srcId="{540BC252-8E36-458B-B794-DF3198158C95}" destId="{B4D218E2-15A0-48FF-9118-719CE5FE68F3}" srcOrd="0" destOrd="3" presId="urn:microsoft.com/office/officeart/2005/8/layout/list1"/>
    <dgm:cxn modelId="{B7F786DE-B2FA-49A0-8674-DB7624A13040}" srcId="{082B22CA-DDBD-46D1-82A7-724CFB1CC47C}" destId="{10E7C58C-7611-49B3-A635-EC02E1374BD5}" srcOrd="3" destOrd="0" parTransId="{859AE574-C982-4B41-8D12-F39BDE981110}" sibTransId="{82291EBF-ACCB-43B5-8CF5-A8C664A79390}"/>
    <dgm:cxn modelId="{C2257AFB-D6D2-4102-BA17-D3F5E62338E2}" srcId="{EF1323D0-4318-4EC7-A83C-BA64CFCF3697}" destId="{E42EB6B4-6D7B-4ADD-970C-54C015EB4917}" srcOrd="5" destOrd="0" parTransId="{37437692-6CF4-4CD8-815E-C7091028512A}" sibTransId="{9AC61532-CC7D-4997-A0F0-3EAA6A5BCB17}"/>
    <dgm:cxn modelId="{6D15DDFE-2183-4573-85A7-9527BADE3E75}" srcId="{EBC41B83-544B-48C3-94D6-FF8145F28E9D}" destId="{F82161E2-8F6C-4F28-A448-959855F42B48}" srcOrd="0" destOrd="0" parTransId="{7FA01D53-DA27-4ACB-845C-43FB71ECD4A6}" sibTransId="{730A47B0-C56C-43DD-BE83-4782A1FAD8DA}"/>
    <dgm:cxn modelId="{A140445F-3655-4CC4-AFD1-077A174633EA}" type="presParOf" srcId="{30A9B3AC-BCF0-4E10-8C6A-FCF3A9508C3F}" destId="{A8E00592-DDB4-457D-B254-48F7BE21E460}" srcOrd="0" destOrd="0" presId="urn:microsoft.com/office/officeart/2005/8/layout/list1"/>
    <dgm:cxn modelId="{B4E52E9D-015D-48CE-BA12-0F3BCE279071}" type="presParOf" srcId="{A8E00592-DDB4-457D-B254-48F7BE21E460}" destId="{96C2C0FB-E047-4ECF-BB4F-EABCB7F9014F}" srcOrd="0" destOrd="0" presId="urn:microsoft.com/office/officeart/2005/8/layout/list1"/>
    <dgm:cxn modelId="{D1FEC9B8-C224-45C3-90DE-5E270CD27816}" type="presParOf" srcId="{A8E00592-DDB4-457D-B254-48F7BE21E460}" destId="{5C2E8A67-EAC7-43AE-9815-191571A33307}" srcOrd="1" destOrd="0" presId="urn:microsoft.com/office/officeart/2005/8/layout/list1"/>
    <dgm:cxn modelId="{28D8B715-E588-42E0-9328-7BB2953517F6}" type="presParOf" srcId="{30A9B3AC-BCF0-4E10-8C6A-FCF3A9508C3F}" destId="{5B0B105C-85F6-4DF8-B18F-26C5F5AEE059}" srcOrd="1" destOrd="0" presId="urn:microsoft.com/office/officeart/2005/8/layout/list1"/>
    <dgm:cxn modelId="{28F8DA50-187A-4C61-8436-C96CD9A36418}" type="presParOf" srcId="{30A9B3AC-BCF0-4E10-8C6A-FCF3A9508C3F}" destId="{A8D42FE9-ADA9-4827-94B7-50A5B54B5A3B}" srcOrd="2" destOrd="0" presId="urn:microsoft.com/office/officeart/2005/8/layout/list1"/>
    <dgm:cxn modelId="{4D328FF8-0B06-46D8-B81F-BED6C2F80E00}" type="presParOf" srcId="{30A9B3AC-BCF0-4E10-8C6A-FCF3A9508C3F}" destId="{27683E67-9D27-405E-8C61-D7C68A46971C}" srcOrd="3" destOrd="0" presId="urn:microsoft.com/office/officeart/2005/8/layout/list1"/>
    <dgm:cxn modelId="{9414A6F3-0B8A-4342-AB41-891F1B6850A0}" type="presParOf" srcId="{30A9B3AC-BCF0-4E10-8C6A-FCF3A9508C3F}" destId="{AEE39FA6-ADA3-4276-A01B-CB01BF276C0A}" srcOrd="4" destOrd="0" presId="urn:microsoft.com/office/officeart/2005/8/layout/list1"/>
    <dgm:cxn modelId="{659FB08E-6E93-44A3-A59C-037F0EE997D7}" type="presParOf" srcId="{AEE39FA6-ADA3-4276-A01B-CB01BF276C0A}" destId="{5C3610A6-3613-46D4-886C-FDBB181D76B8}" srcOrd="0" destOrd="0" presId="urn:microsoft.com/office/officeart/2005/8/layout/list1"/>
    <dgm:cxn modelId="{96685169-B386-438B-B548-16BAA6874664}" type="presParOf" srcId="{AEE39FA6-ADA3-4276-A01B-CB01BF276C0A}" destId="{F26FF346-F18B-4647-8C0B-3123F912977C}" srcOrd="1" destOrd="0" presId="urn:microsoft.com/office/officeart/2005/8/layout/list1"/>
    <dgm:cxn modelId="{D7B00FBE-922F-4EDC-80C2-1F718EA8A796}" type="presParOf" srcId="{30A9B3AC-BCF0-4E10-8C6A-FCF3A9508C3F}" destId="{639307F3-D36E-47F9-9631-F78E7C026B70}" srcOrd="5" destOrd="0" presId="urn:microsoft.com/office/officeart/2005/8/layout/list1"/>
    <dgm:cxn modelId="{5AF7EAB5-70BA-4FB2-9F37-324171BDC4DA}" type="presParOf" srcId="{30A9B3AC-BCF0-4E10-8C6A-FCF3A9508C3F}" destId="{B4D218E2-15A0-48FF-9118-719CE5FE68F3}"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C32476-395B-41F5-BA7A-D7FCBB06FB21}" type="doc">
      <dgm:prSet loTypeId="urn:microsoft.com/office/officeart/2018/2/layout/IconCircleList" loCatId="icon" qsTypeId="urn:microsoft.com/office/officeart/2005/8/quickstyle/3d4" qsCatId="3D" csTypeId="urn:microsoft.com/office/officeart/2005/8/colors/accent1_2" csCatId="accent1" phldr="1"/>
      <dgm:spPr/>
      <dgm:t>
        <a:bodyPr/>
        <a:lstStyle/>
        <a:p>
          <a:endParaRPr lang="en-US"/>
        </a:p>
      </dgm:t>
    </dgm:pt>
    <dgm:pt modelId="{9C875091-431C-42BE-B045-E33A98AFEACF}">
      <dgm:prSet/>
      <dgm:spPr/>
      <dgm:t>
        <a:bodyPr/>
        <a:lstStyle/>
        <a:p>
          <a:pPr>
            <a:lnSpc>
              <a:spcPct val="100000"/>
            </a:lnSpc>
          </a:pPr>
          <a:r>
            <a:rPr lang="en-US" dirty="0">
              <a:latin typeface="Avenir Next LT Pro" panose="020B0504020202020204" pitchFamily="34" charset="0"/>
            </a:rPr>
            <a:t>Project WAKEUP will transition to FICW in 2024</a:t>
          </a:r>
        </a:p>
      </dgm:t>
    </dgm:pt>
    <dgm:pt modelId="{15FCF323-3D72-448D-AC25-80A825F0B07D}" type="parTrans" cxnId="{A777C31C-F27A-4D64-BACF-3BF26AB24CC1}">
      <dgm:prSet/>
      <dgm:spPr/>
      <dgm:t>
        <a:bodyPr/>
        <a:lstStyle/>
        <a:p>
          <a:endParaRPr lang="en-US">
            <a:latin typeface="Avenir Next LT Pro" panose="020B0504020202020204" pitchFamily="34" charset="0"/>
          </a:endParaRPr>
        </a:p>
      </dgm:t>
    </dgm:pt>
    <dgm:pt modelId="{A3C47865-6F7A-48F0-BA0A-1B31BA866246}" type="sibTrans" cxnId="{A777C31C-F27A-4D64-BACF-3BF26AB24CC1}">
      <dgm:prSet/>
      <dgm:spPr/>
      <dgm:t>
        <a:bodyPr/>
        <a:lstStyle/>
        <a:p>
          <a:pPr>
            <a:lnSpc>
              <a:spcPct val="100000"/>
            </a:lnSpc>
          </a:pPr>
          <a:endParaRPr lang="en-US">
            <a:latin typeface="Avenir Next LT Pro" panose="020B0504020202020204" pitchFamily="34" charset="0"/>
          </a:endParaRPr>
        </a:p>
      </dgm:t>
    </dgm:pt>
    <dgm:pt modelId="{06425BDA-4A76-4073-AE83-5BAE6BC105F9}">
      <dgm:prSet/>
      <dgm:spPr/>
      <dgm:t>
        <a:bodyPr/>
        <a:lstStyle/>
        <a:p>
          <a:pPr>
            <a:lnSpc>
              <a:spcPct val="100000"/>
            </a:lnSpc>
          </a:pPr>
          <a:r>
            <a:rPr lang="en-US" dirty="0">
              <a:latin typeface="Avenir Next LT Pro" panose="020B0504020202020204" pitchFamily="34" charset="0"/>
            </a:rPr>
            <a:t>Hiring programmatic and evaluation leads for all academic innovation projects </a:t>
          </a:r>
        </a:p>
      </dgm:t>
    </dgm:pt>
    <dgm:pt modelId="{4CED78C4-DB67-4CDC-910F-9403160FED71}" type="parTrans" cxnId="{1104CDF8-6433-4D55-816C-53A41C824E8E}">
      <dgm:prSet/>
      <dgm:spPr/>
      <dgm:t>
        <a:bodyPr/>
        <a:lstStyle/>
        <a:p>
          <a:endParaRPr lang="en-US">
            <a:latin typeface="Avenir Next LT Pro" panose="020B0504020202020204" pitchFamily="34" charset="0"/>
          </a:endParaRPr>
        </a:p>
      </dgm:t>
    </dgm:pt>
    <dgm:pt modelId="{B2069D46-F23B-453F-91C3-EEBB12ACA446}" type="sibTrans" cxnId="{1104CDF8-6433-4D55-816C-53A41C824E8E}">
      <dgm:prSet/>
      <dgm:spPr/>
      <dgm:t>
        <a:bodyPr/>
        <a:lstStyle/>
        <a:p>
          <a:pPr>
            <a:lnSpc>
              <a:spcPct val="100000"/>
            </a:lnSpc>
          </a:pPr>
          <a:endParaRPr lang="en-US">
            <a:latin typeface="Avenir Next LT Pro" panose="020B0504020202020204" pitchFamily="34" charset="0"/>
          </a:endParaRPr>
        </a:p>
      </dgm:t>
    </dgm:pt>
    <dgm:pt modelId="{C71D0077-F0DE-4854-8F30-7BA42590D55B}">
      <dgm:prSet/>
      <dgm:spPr/>
      <dgm:t>
        <a:bodyPr/>
        <a:lstStyle/>
        <a:p>
          <a:pPr>
            <a:lnSpc>
              <a:spcPct val="100000"/>
            </a:lnSpc>
          </a:pPr>
          <a:r>
            <a:rPr lang="en-US">
              <a:latin typeface="Avenir Next LT Pro" panose="020B0504020202020204" pitchFamily="34" charset="0"/>
            </a:rPr>
            <a:t>Development of career mapping resources</a:t>
          </a:r>
        </a:p>
      </dgm:t>
    </dgm:pt>
    <dgm:pt modelId="{193225B3-C626-41DE-B105-686CB184B995}" type="parTrans" cxnId="{2A1CD2C2-A45F-4136-86D3-C31796AA57E7}">
      <dgm:prSet/>
      <dgm:spPr/>
      <dgm:t>
        <a:bodyPr/>
        <a:lstStyle/>
        <a:p>
          <a:endParaRPr lang="en-US">
            <a:latin typeface="Avenir Next LT Pro" panose="020B0504020202020204" pitchFamily="34" charset="0"/>
          </a:endParaRPr>
        </a:p>
      </dgm:t>
    </dgm:pt>
    <dgm:pt modelId="{5FFCED44-56B2-4BEF-AEC8-25068B1CCEED}" type="sibTrans" cxnId="{2A1CD2C2-A45F-4136-86D3-C31796AA57E7}">
      <dgm:prSet/>
      <dgm:spPr/>
      <dgm:t>
        <a:bodyPr/>
        <a:lstStyle/>
        <a:p>
          <a:pPr>
            <a:lnSpc>
              <a:spcPct val="100000"/>
            </a:lnSpc>
          </a:pPr>
          <a:endParaRPr lang="en-US">
            <a:latin typeface="Avenir Next LT Pro" panose="020B0504020202020204" pitchFamily="34" charset="0"/>
          </a:endParaRPr>
        </a:p>
      </dgm:t>
    </dgm:pt>
    <dgm:pt modelId="{A553EB3A-E608-42FF-9E7A-59B29E97725B}">
      <dgm:prSet/>
      <dgm:spPr/>
      <dgm:t>
        <a:bodyPr/>
        <a:lstStyle/>
        <a:p>
          <a:pPr>
            <a:lnSpc>
              <a:spcPct val="100000"/>
            </a:lnSpc>
          </a:pPr>
          <a:r>
            <a:rPr lang="en-US">
              <a:latin typeface="Avenir Next LT Pro" panose="020B0504020202020204" pitchFamily="34" charset="0"/>
            </a:rPr>
            <a:t>Brief survey of students in relevant disciplines</a:t>
          </a:r>
        </a:p>
      </dgm:t>
    </dgm:pt>
    <dgm:pt modelId="{4282232E-BE25-4009-925F-A7A504F3EE11}" type="parTrans" cxnId="{5930FD4D-4197-4C0C-ADB3-5FFE9C951378}">
      <dgm:prSet/>
      <dgm:spPr/>
      <dgm:t>
        <a:bodyPr/>
        <a:lstStyle/>
        <a:p>
          <a:endParaRPr lang="en-US">
            <a:latin typeface="Avenir Next LT Pro" panose="020B0504020202020204" pitchFamily="34" charset="0"/>
          </a:endParaRPr>
        </a:p>
      </dgm:t>
    </dgm:pt>
    <dgm:pt modelId="{E273BFC6-B8B9-4CFC-89F1-C6D3487A928E}" type="sibTrans" cxnId="{5930FD4D-4197-4C0C-ADB3-5FFE9C951378}">
      <dgm:prSet/>
      <dgm:spPr/>
      <dgm:t>
        <a:bodyPr/>
        <a:lstStyle/>
        <a:p>
          <a:endParaRPr lang="en-US">
            <a:latin typeface="Avenir Next LT Pro" panose="020B0504020202020204" pitchFamily="34" charset="0"/>
          </a:endParaRPr>
        </a:p>
      </dgm:t>
    </dgm:pt>
    <dgm:pt modelId="{9A39D28F-88C4-435C-9F61-5BB93129D23F}">
      <dgm:prSet/>
      <dgm:spPr/>
      <dgm:t>
        <a:bodyPr/>
        <a:lstStyle/>
        <a:p>
          <a:pPr>
            <a:lnSpc>
              <a:spcPct val="100000"/>
            </a:lnSpc>
          </a:pPr>
          <a:r>
            <a:rPr lang="en-US" dirty="0">
              <a:latin typeface="Avenir Next LT Pro" panose="020B0504020202020204" pitchFamily="34" charset="0"/>
            </a:rPr>
            <a:t>Capacity-building through training and asset development</a:t>
          </a:r>
        </a:p>
      </dgm:t>
    </dgm:pt>
    <dgm:pt modelId="{F59F91F8-625E-447C-8E92-D9E8C5AE7FCC}" type="parTrans" cxnId="{E7BD30C3-A11D-4867-B649-18F0A91A62E3}">
      <dgm:prSet/>
      <dgm:spPr/>
      <dgm:t>
        <a:bodyPr/>
        <a:lstStyle/>
        <a:p>
          <a:endParaRPr lang="en-US"/>
        </a:p>
      </dgm:t>
    </dgm:pt>
    <dgm:pt modelId="{7D438609-7B70-420B-B7D0-4E3F4A71BF39}" type="sibTrans" cxnId="{E7BD30C3-A11D-4867-B649-18F0A91A62E3}">
      <dgm:prSet/>
      <dgm:spPr/>
      <dgm:t>
        <a:bodyPr/>
        <a:lstStyle/>
        <a:p>
          <a:pPr>
            <a:lnSpc>
              <a:spcPct val="100000"/>
            </a:lnSpc>
          </a:pPr>
          <a:endParaRPr lang="en-US"/>
        </a:p>
      </dgm:t>
    </dgm:pt>
    <dgm:pt modelId="{A1EEB7EE-972A-42ED-9C5B-2EDA94049F54}">
      <dgm:prSet/>
      <dgm:spPr/>
      <dgm:t>
        <a:bodyPr/>
        <a:lstStyle/>
        <a:p>
          <a:pPr>
            <a:lnSpc>
              <a:spcPct val="100000"/>
            </a:lnSpc>
          </a:pPr>
          <a:r>
            <a:rPr lang="en-US" dirty="0">
              <a:latin typeface="Avenir Next LT Pro" panose="020B0504020202020204" pitchFamily="34" charset="0"/>
            </a:rPr>
            <a:t>Statewide dissemination of Project WAKE UP materials</a:t>
          </a:r>
        </a:p>
      </dgm:t>
    </dgm:pt>
    <dgm:pt modelId="{AC281084-D977-44F5-8642-6F6699C4CCBC}" type="parTrans" cxnId="{50E56974-2E19-40AC-9C64-A79502F1BCA2}">
      <dgm:prSet/>
      <dgm:spPr/>
      <dgm:t>
        <a:bodyPr/>
        <a:lstStyle/>
        <a:p>
          <a:endParaRPr lang="en-US"/>
        </a:p>
      </dgm:t>
    </dgm:pt>
    <dgm:pt modelId="{635A4BF9-74CB-44DE-AAC2-0A642D483CAE}" type="sibTrans" cxnId="{50E56974-2E19-40AC-9C64-A79502F1BCA2}">
      <dgm:prSet/>
      <dgm:spPr/>
      <dgm:t>
        <a:bodyPr/>
        <a:lstStyle/>
        <a:p>
          <a:pPr>
            <a:lnSpc>
              <a:spcPct val="100000"/>
            </a:lnSpc>
          </a:pPr>
          <a:endParaRPr lang="en-US"/>
        </a:p>
      </dgm:t>
    </dgm:pt>
    <dgm:pt modelId="{D84FCB0C-B2B3-4CF7-A965-A453BC872DBF}" type="pres">
      <dgm:prSet presAssocID="{9FC32476-395B-41F5-BA7A-D7FCBB06FB21}" presName="root" presStyleCnt="0">
        <dgm:presLayoutVars>
          <dgm:dir/>
          <dgm:resizeHandles val="exact"/>
        </dgm:presLayoutVars>
      </dgm:prSet>
      <dgm:spPr/>
    </dgm:pt>
    <dgm:pt modelId="{3526B7E3-00B5-4652-AEF0-91CCCC64C2CD}" type="pres">
      <dgm:prSet presAssocID="{9FC32476-395B-41F5-BA7A-D7FCBB06FB21}" presName="container" presStyleCnt="0">
        <dgm:presLayoutVars>
          <dgm:dir/>
          <dgm:resizeHandles val="exact"/>
        </dgm:presLayoutVars>
      </dgm:prSet>
      <dgm:spPr/>
    </dgm:pt>
    <dgm:pt modelId="{95B72C9B-88E8-4FF7-AE53-06D216785547}" type="pres">
      <dgm:prSet presAssocID="{9C875091-431C-42BE-B045-E33A98AFEACF}" presName="compNode" presStyleCnt="0"/>
      <dgm:spPr/>
    </dgm:pt>
    <dgm:pt modelId="{B06E013B-7880-4B01-A429-F9AFCEFBF657}" type="pres">
      <dgm:prSet presAssocID="{9C875091-431C-42BE-B045-E33A98AFEACF}" presName="iconBgRect" presStyleLbl="bgShp" presStyleIdx="0" presStyleCnt="6"/>
      <dgm:spPr/>
    </dgm:pt>
    <dgm:pt modelId="{BEFD4360-A8FA-4C2C-A015-40B3F6BD5292}" type="pres">
      <dgm:prSet presAssocID="{9C875091-431C-42BE-B045-E33A98AFEAC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larm Clock"/>
        </a:ext>
      </dgm:extLst>
    </dgm:pt>
    <dgm:pt modelId="{9366741D-BD89-4F18-833A-D84ADC78ECAF}" type="pres">
      <dgm:prSet presAssocID="{9C875091-431C-42BE-B045-E33A98AFEACF}" presName="spaceRect" presStyleCnt="0"/>
      <dgm:spPr/>
    </dgm:pt>
    <dgm:pt modelId="{EC3E665E-7BD5-4949-8B0B-BD2D90BF720F}" type="pres">
      <dgm:prSet presAssocID="{9C875091-431C-42BE-B045-E33A98AFEACF}" presName="textRect" presStyleLbl="revTx" presStyleIdx="0" presStyleCnt="6">
        <dgm:presLayoutVars>
          <dgm:chMax val="1"/>
          <dgm:chPref val="1"/>
        </dgm:presLayoutVars>
      </dgm:prSet>
      <dgm:spPr/>
    </dgm:pt>
    <dgm:pt modelId="{ACF37519-235A-4282-B2DA-FCC8DEF13D59}" type="pres">
      <dgm:prSet presAssocID="{A3C47865-6F7A-48F0-BA0A-1B31BA866246}" presName="sibTrans" presStyleLbl="sibTrans2D1" presStyleIdx="0" presStyleCnt="0"/>
      <dgm:spPr/>
    </dgm:pt>
    <dgm:pt modelId="{E6A74201-7615-447A-ABBC-AB2D0C6A4937}" type="pres">
      <dgm:prSet presAssocID="{06425BDA-4A76-4073-AE83-5BAE6BC105F9}" presName="compNode" presStyleCnt="0"/>
      <dgm:spPr/>
    </dgm:pt>
    <dgm:pt modelId="{AB4EE7D8-20B7-4303-A6ED-0CA2D1E51562}" type="pres">
      <dgm:prSet presAssocID="{06425BDA-4A76-4073-AE83-5BAE6BC105F9}" presName="iconBgRect" presStyleLbl="bgShp" presStyleIdx="1" presStyleCnt="6"/>
      <dgm:spPr/>
    </dgm:pt>
    <dgm:pt modelId="{157635A9-6398-468D-BE24-B2E4FD7E949B}" type="pres">
      <dgm:prSet presAssocID="{06425BDA-4A76-4073-AE83-5BAE6BC105F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A6E921F5-79D4-4D35-A99E-E8F01EFA4DC8}" type="pres">
      <dgm:prSet presAssocID="{06425BDA-4A76-4073-AE83-5BAE6BC105F9}" presName="spaceRect" presStyleCnt="0"/>
      <dgm:spPr/>
    </dgm:pt>
    <dgm:pt modelId="{F91085AD-103F-4C79-8B87-641CA6E8C260}" type="pres">
      <dgm:prSet presAssocID="{06425BDA-4A76-4073-AE83-5BAE6BC105F9}" presName="textRect" presStyleLbl="revTx" presStyleIdx="1" presStyleCnt="6">
        <dgm:presLayoutVars>
          <dgm:chMax val="1"/>
          <dgm:chPref val="1"/>
        </dgm:presLayoutVars>
      </dgm:prSet>
      <dgm:spPr/>
    </dgm:pt>
    <dgm:pt modelId="{42B2EE54-0BC8-4001-BB26-CCDE7320F1B6}" type="pres">
      <dgm:prSet presAssocID="{B2069D46-F23B-453F-91C3-EEBB12ACA446}" presName="sibTrans" presStyleLbl="sibTrans2D1" presStyleIdx="0" presStyleCnt="0"/>
      <dgm:spPr/>
    </dgm:pt>
    <dgm:pt modelId="{2042AEA2-D133-435A-A29B-2E3178E6EDC9}" type="pres">
      <dgm:prSet presAssocID="{9A39D28F-88C4-435C-9F61-5BB93129D23F}" presName="compNode" presStyleCnt="0"/>
      <dgm:spPr/>
    </dgm:pt>
    <dgm:pt modelId="{7B7B5782-9FC5-458D-A758-C815B734FD0B}" type="pres">
      <dgm:prSet presAssocID="{9A39D28F-88C4-435C-9F61-5BB93129D23F}" presName="iconBgRect" presStyleLbl="bgShp" presStyleIdx="2" presStyleCnt="6"/>
      <dgm:spPr/>
    </dgm:pt>
    <dgm:pt modelId="{CCE0EF61-1721-492B-BBD2-B8D05289268B}" type="pres">
      <dgm:prSet presAssocID="{9A39D28F-88C4-435C-9F61-5BB93129D23F}"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siness Growth with solid fill"/>
        </a:ext>
      </dgm:extLst>
    </dgm:pt>
    <dgm:pt modelId="{1F770E02-9D85-47E3-BEF0-EA127AFC44AF}" type="pres">
      <dgm:prSet presAssocID="{9A39D28F-88C4-435C-9F61-5BB93129D23F}" presName="spaceRect" presStyleCnt="0"/>
      <dgm:spPr/>
    </dgm:pt>
    <dgm:pt modelId="{A0094F20-0692-48F7-908E-721CF5443C73}" type="pres">
      <dgm:prSet presAssocID="{9A39D28F-88C4-435C-9F61-5BB93129D23F}" presName="textRect" presStyleLbl="revTx" presStyleIdx="2" presStyleCnt="6">
        <dgm:presLayoutVars>
          <dgm:chMax val="1"/>
          <dgm:chPref val="1"/>
        </dgm:presLayoutVars>
      </dgm:prSet>
      <dgm:spPr/>
    </dgm:pt>
    <dgm:pt modelId="{C802DC34-556D-4012-9117-21D4BA5A955E}" type="pres">
      <dgm:prSet presAssocID="{7D438609-7B70-420B-B7D0-4E3F4A71BF39}" presName="sibTrans" presStyleLbl="sibTrans2D1" presStyleIdx="0" presStyleCnt="0"/>
      <dgm:spPr/>
    </dgm:pt>
    <dgm:pt modelId="{5C0E6D21-FAAD-4B29-A392-1D842A17ABAF}" type="pres">
      <dgm:prSet presAssocID="{A1EEB7EE-972A-42ED-9C5B-2EDA94049F54}" presName="compNode" presStyleCnt="0"/>
      <dgm:spPr/>
    </dgm:pt>
    <dgm:pt modelId="{54DB1EFA-2C81-4D85-9B0C-E1E98CD79543}" type="pres">
      <dgm:prSet presAssocID="{A1EEB7EE-972A-42ED-9C5B-2EDA94049F54}" presName="iconBgRect" presStyleLbl="bgShp" presStyleIdx="3" presStyleCnt="6"/>
      <dgm:spPr/>
    </dgm:pt>
    <dgm:pt modelId="{9B720325-AE19-42BB-8B38-87ED9877EA4F}" type="pres">
      <dgm:prSet presAssocID="{A1EEB7EE-972A-42ED-9C5B-2EDA94049F54}" presName="iconRect" presStyleLbl="node1" presStyleIdx="3" presStyleCnt="6"/>
      <dgm:spPr>
        <a:blipFill>
          <a:blip xmlns:r="http://schemas.openxmlformats.org/officeDocument/2006/relationships" r:embed="rId7">
            <a:duotone>
              <a:schemeClr val="accent4">
                <a:shade val="45000"/>
                <a:satMod val="135000"/>
              </a:schemeClr>
              <a:prstClr val="white"/>
            </a:duotone>
          </a:blip>
          <a:srcRect/>
          <a:stretch>
            <a:fillRect/>
          </a:stretch>
        </a:blipFill>
      </dgm:spPr>
    </dgm:pt>
    <dgm:pt modelId="{9BA99794-DEED-4E17-94E2-0C178B00079B}" type="pres">
      <dgm:prSet presAssocID="{A1EEB7EE-972A-42ED-9C5B-2EDA94049F54}" presName="spaceRect" presStyleCnt="0"/>
      <dgm:spPr/>
    </dgm:pt>
    <dgm:pt modelId="{47362762-1467-4795-B5DC-0147E0E03278}" type="pres">
      <dgm:prSet presAssocID="{A1EEB7EE-972A-42ED-9C5B-2EDA94049F54}" presName="textRect" presStyleLbl="revTx" presStyleIdx="3" presStyleCnt="6">
        <dgm:presLayoutVars>
          <dgm:chMax val="1"/>
          <dgm:chPref val="1"/>
        </dgm:presLayoutVars>
      </dgm:prSet>
      <dgm:spPr/>
    </dgm:pt>
    <dgm:pt modelId="{999BE553-600F-402E-9527-2A842F1B7B43}" type="pres">
      <dgm:prSet presAssocID="{635A4BF9-74CB-44DE-AAC2-0A642D483CAE}" presName="sibTrans" presStyleLbl="sibTrans2D1" presStyleIdx="0" presStyleCnt="0"/>
      <dgm:spPr/>
    </dgm:pt>
    <dgm:pt modelId="{2C47E459-344A-420B-A93E-A652E5D88DBC}" type="pres">
      <dgm:prSet presAssocID="{C71D0077-F0DE-4854-8F30-7BA42590D55B}" presName="compNode" presStyleCnt="0"/>
      <dgm:spPr/>
    </dgm:pt>
    <dgm:pt modelId="{BF37CD62-BC8F-40F0-98E8-174B2C1A03F9}" type="pres">
      <dgm:prSet presAssocID="{C71D0077-F0DE-4854-8F30-7BA42590D55B}" presName="iconBgRect" presStyleLbl="bgShp" presStyleIdx="4" presStyleCnt="6"/>
      <dgm:spPr/>
    </dgm:pt>
    <dgm:pt modelId="{27EE3E1B-E922-4284-8CE4-97EF0B6CC01B}" type="pres">
      <dgm:prSet presAssocID="{C71D0077-F0DE-4854-8F30-7BA42590D55B}" presName="iconRect" presStyleLbl="node1" presStyleIdx="4" presStyleCnt="6"/>
      <dgm:spPr>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Map with pin with solid fill"/>
        </a:ext>
      </dgm:extLst>
    </dgm:pt>
    <dgm:pt modelId="{7602E833-9BEE-4551-9CC9-46DE7E4FAB02}" type="pres">
      <dgm:prSet presAssocID="{C71D0077-F0DE-4854-8F30-7BA42590D55B}" presName="spaceRect" presStyleCnt="0"/>
      <dgm:spPr/>
    </dgm:pt>
    <dgm:pt modelId="{E6D26D62-1454-4FD1-9A87-6C0EBCD440AB}" type="pres">
      <dgm:prSet presAssocID="{C71D0077-F0DE-4854-8F30-7BA42590D55B}" presName="textRect" presStyleLbl="revTx" presStyleIdx="4" presStyleCnt="6">
        <dgm:presLayoutVars>
          <dgm:chMax val="1"/>
          <dgm:chPref val="1"/>
        </dgm:presLayoutVars>
      </dgm:prSet>
      <dgm:spPr/>
    </dgm:pt>
    <dgm:pt modelId="{8EF206CE-14E8-4987-91C6-A094322D0439}" type="pres">
      <dgm:prSet presAssocID="{5FFCED44-56B2-4BEF-AEC8-25068B1CCEED}" presName="sibTrans" presStyleLbl="sibTrans2D1" presStyleIdx="0" presStyleCnt="0"/>
      <dgm:spPr/>
    </dgm:pt>
    <dgm:pt modelId="{16284D35-8AAD-4864-9066-8E1AE0A0B3EE}" type="pres">
      <dgm:prSet presAssocID="{A553EB3A-E608-42FF-9E7A-59B29E97725B}" presName="compNode" presStyleCnt="0"/>
      <dgm:spPr/>
    </dgm:pt>
    <dgm:pt modelId="{D91CD163-5F31-4319-8FFB-4879CDA167B5}" type="pres">
      <dgm:prSet presAssocID="{A553EB3A-E608-42FF-9E7A-59B29E97725B}" presName="iconBgRect" presStyleLbl="bgShp" presStyleIdx="5" presStyleCnt="6"/>
      <dgm:spPr/>
    </dgm:pt>
    <dgm:pt modelId="{38D7E617-0736-4BD0-ADEC-DE29713A7230}" type="pres">
      <dgm:prSet presAssocID="{A553EB3A-E608-42FF-9E7A-59B29E97725B}" presName="iconRect" presStyleLbl="node1" presStyleIdx="5" presStyleCnt="6"/>
      <dgm:spPr>
        <a:blipFill>
          <a:blip xmlns:r="http://schemas.openxmlformats.org/officeDocument/2006/relationships" r:embed="rId10">
            <a:extLst>
              <a:ext uri="{96DAC541-7B7A-43D3-8B79-37D633B846F1}">
                <asvg:svgBlip xmlns:asvg="http://schemas.microsoft.com/office/drawing/2016/SVG/main" r:embed="rId11"/>
              </a:ext>
            </a:extLst>
          </a:blip>
          <a:srcRect/>
          <a:stretch>
            <a:fillRect/>
          </a:stretch>
        </a:blipFill>
      </dgm:spPr>
    </dgm:pt>
    <dgm:pt modelId="{9252D7F0-E7A0-4BB0-9F55-AF266DFC1032}" type="pres">
      <dgm:prSet presAssocID="{A553EB3A-E608-42FF-9E7A-59B29E97725B}" presName="spaceRect" presStyleCnt="0"/>
      <dgm:spPr/>
    </dgm:pt>
    <dgm:pt modelId="{997012F1-3A44-4A64-B237-3527353BB15A}" type="pres">
      <dgm:prSet presAssocID="{A553EB3A-E608-42FF-9E7A-59B29E97725B}" presName="textRect" presStyleLbl="revTx" presStyleIdx="5" presStyleCnt="6">
        <dgm:presLayoutVars>
          <dgm:chMax val="1"/>
          <dgm:chPref val="1"/>
        </dgm:presLayoutVars>
      </dgm:prSet>
      <dgm:spPr/>
    </dgm:pt>
  </dgm:ptLst>
  <dgm:cxnLst>
    <dgm:cxn modelId="{6570DE1A-6CD7-4BCB-84F6-BAAE1FDD9C82}" type="presOf" srcId="{B2069D46-F23B-453F-91C3-EEBB12ACA446}" destId="{42B2EE54-0BC8-4001-BB26-CCDE7320F1B6}" srcOrd="0" destOrd="0" presId="urn:microsoft.com/office/officeart/2018/2/layout/IconCircleList"/>
    <dgm:cxn modelId="{A777C31C-F27A-4D64-BACF-3BF26AB24CC1}" srcId="{9FC32476-395B-41F5-BA7A-D7FCBB06FB21}" destId="{9C875091-431C-42BE-B045-E33A98AFEACF}" srcOrd="0" destOrd="0" parTransId="{15FCF323-3D72-448D-AC25-80A825F0B07D}" sibTransId="{A3C47865-6F7A-48F0-BA0A-1B31BA866246}"/>
    <dgm:cxn modelId="{ADEF603F-B475-41D0-91F2-E2FFB5F0BD69}" type="presOf" srcId="{5FFCED44-56B2-4BEF-AEC8-25068B1CCEED}" destId="{8EF206CE-14E8-4987-91C6-A094322D0439}" srcOrd="0" destOrd="0" presId="urn:microsoft.com/office/officeart/2018/2/layout/IconCircleList"/>
    <dgm:cxn modelId="{5930FD4D-4197-4C0C-ADB3-5FFE9C951378}" srcId="{9FC32476-395B-41F5-BA7A-D7FCBB06FB21}" destId="{A553EB3A-E608-42FF-9E7A-59B29E97725B}" srcOrd="5" destOrd="0" parTransId="{4282232E-BE25-4009-925F-A7A504F3EE11}" sibTransId="{E273BFC6-B8B9-4CFC-89F1-C6D3487A928E}"/>
    <dgm:cxn modelId="{50E56974-2E19-40AC-9C64-A79502F1BCA2}" srcId="{9FC32476-395B-41F5-BA7A-D7FCBB06FB21}" destId="{A1EEB7EE-972A-42ED-9C5B-2EDA94049F54}" srcOrd="3" destOrd="0" parTransId="{AC281084-D977-44F5-8642-6F6699C4CCBC}" sibTransId="{635A4BF9-74CB-44DE-AAC2-0A642D483CAE}"/>
    <dgm:cxn modelId="{F12F7076-0FA4-40B9-A5BA-CB007D2CB6FC}" type="presOf" srcId="{06425BDA-4A76-4073-AE83-5BAE6BC105F9}" destId="{F91085AD-103F-4C79-8B87-641CA6E8C260}" srcOrd="0" destOrd="0" presId="urn:microsoft.com/office/officeart/2018/2/layout/IconCircleList"/>
    <dgm:cxn modelId="{EE02AA87-7A89-49AD-AFD0-58FC5F6C6901}" type="presOf" srcId="{A553EB3A-E608-42FF-9E7A-59B29E97725B}" destId="{997012F1-3A44-4A64-B237-3527353BB15A}" srcOrd="0" destOrd="0" presId="urn:microsoft.com/office/officeart/2018/2/layout/IconCircleList"/>
    <dgm:cxn modelId="{7A41ECA2-B698-4965-B16F-49FF499E285C}" type="presOf" srcId="{C71D0077-F0DE-4854-8F30-7BA42590D55B}" destId="{E6D26D62-1454-4FD1-9A87-6C0EBCD440AB}" srcOrd="0" destOrd="0" presId="urn:microsoft.com/office/officeart/2018/2/layout/IconCircleList"/>
    <dgm:cxn modelId="{0A8DA8AB-31DF-4197-9FA9-53D525F4ADF2}" type="presOf" srcId="{9A39D28F-88C4-435C-9F61-5BB93129D23F}" destId="{A0094F20-0692-48F7-908E-721CF5443C73}" srcOrd="0" destOrd="0" presId="urn:microsoft.com/office/officeart/2018/2/layout/IconCircleList"/>
    <dgm:cxn modelId="{294DC8B1-1061-4459-90D3-544C503553C0}" type="presOf" srcId="{635A4BF9-74CB-44DE-AAC2-0A642D483CAE}" destId="{999BE553-600F-402E-9527-2A842F1B7B43}" srcOrd="0" destOrd="0" presId="urn:microsoft.com/office/officeart/2018/2/layout/IconCircleList"/>
    <dgm:cxn modelId="{C956A0B2-FB45-48BC-95BE-D6874D9FC964}" type="presOf" srcId="{9C875091-431C-42BE-B045-E33A98AFEACF}" destId="{EC3E665E-7BD5-4949-8B0B-BD2D90BF720F}" srcOrd="0" destOrd="0" presId="urn:microsoft.com/office/officeart/2018/2/layout/IconCircleList"/>
    <dgm:cxn modelId="{2A1CD2C2-A45F-4136-86D3-C31796AA57E7}" srcId="{9FC32476-395B-41F5-BA7A-D7FCBB06FB21}" destId="{C71D0077-F0DE-4854-8F30-7BA42590D55B}" srcOrd="4" destOrd="0" parTransId="{193225B3-C626-41DE-B105-686CB184B995}" sibTransId="{5FFCED44-56B2-4BEF-AEC8-25068B1CCEED}"/>
    <dgm:cxn modelId="{E7BD30C3-A11D-4867-B649-18F0A91A62E3}" srcId="{9FC32476-395B-41F5-BA7A-D7FCBB06FB21}" destId="{9A39D28F-88C4-435C-9F61-5BB93129D23F}" srcOrd="2" destOrd="0" parTransId="{F59F91F8-625E-447C-8E92-D9E8C5AE7FCC}" sibTransId="{7D438609-7B70-420B-B7D0-4E3F4A71BF39}"/>
    <dgm:cxn modelId="{9BE695DA-2520-4FA9-8742-E4FCA823949C}" type="presOf" srcId="{7D438609-7B70-420B-B7D0-4E3F4A71BF39}" destId="{C802DC34-556D-4012-9117-21D4BA5A955E}" srcOrd="0" destOrd="0" presId="urn:microsoft.com/office/officeart/2018/2/layout/IconCircleList"/>
    <dgm:cxn modelId="{658F76E3-FCE0-470C-B429-DE0E4B4B4940}" type="presOf" srcId="{A1EEB7EE-972A-42ED-9C5B-2EDA94049F54}" destId="{47362762-1467-4795-B5DC-0147E0E03278}" srcOrd="0" destOrd="0" presId="urn:microsoft.com/office/officeart/2018/2/layout/IconCircleList"/>
    <dgm:cxn modelId="{4E04D4F4-FE6E-4C0A-9C4E-CCB96C4D8106}" type="presOf" srcId="{9FC32476-395B-41F5-BA7A-D7FCBB06FB21}" destId="{D84FCB0C-B2B3-4CF7-A965-A453BC872DBF}" srcOrd="0" destOrd="0" presId="urn:microsoft.com/office/officeart/2018/2/layout/IconCircleList"/>
    <dgm:cxn modelId="{1104CDF8-6433-4D55-816C-53A41C824E8E}" srcId="{9FC32476-395B-41F5-BA7A-D7FCBB06FB21}" destId="{06425BDA-4A76-4073-AE83-5BAE6BC105F9}" srcOrd="1" destOrd="0" parTransId="{4CED78C4-DB67-4CDC-910F-9403160FED71}" sibTransId="{B2069D46-F23B-453F-91C3-EEBB12ACA446}"/>
    <dgm:cxn modelId="{DB9910FC-ADF8-4EA0-A906-4D6ABD412263}" type="presOf" srcId="{A3C47865-6F7A-48F0-BA0A-1B31BA866246}" destId="{ACF37519-235A-4282-B2DA-FCC8DEF13D59}" srcOrd="0" destOrd="0" presId="urn:microsoft.com/office/officeart/2018/2/layout/IconCircleList"/>
    <dgm:cxn modelId="{A973B095-D439-4DA6-B8B4-8DE9AC06A327}" type="presParOf" srcId="{D84FCB0C-B2B3-4CF7-A965-A453BC872DBF}" destId="{3526B7E3-00B5-4652-AEF0-91CCCC64C2CD}" srcOrd="0" destOrd="0" presId="urn:microsoft.com/office/officeart/2018/2/layout/IconCircleList"/>
    <dgm:cxn modelId="{E06D1BBA-D887-4AC0-B232-8FCE5FB063A2}" type="presParOf" srcId="{3526B7E3-00B5-4652-AEF0-91CCCC64C2CD}" destId="{95B72C9B-88E8-4FF7-AE53-06D216785547}" srcOrd="0" destOrd="0" presId="urn:microsoft.com/office/officeart/2018/2/layout/IconCircleList"/>
    <dgm:cxn modelId="{D3B29D07-F5A0-4220-8BDB-5C2402F02A09}" type="presParOf" srcId="{95B72C9B-88E8-4FF7-AE53-06D216785547}" destId="{B06E013B-7880-4B01-A429-F9AFCEFBF657}" srcOrd="0" destOrd="0" presId="urn:microsoft.com/office/officeart/2018/2/layout/IconCircleList"/>
    <dgm:cxn modelId="{E778BAA4-3919-49C4-A7D3-2A6487B5941F}" type="presParOf" srcId="{95B72C9B-88E8-4FF7-AE53-06D216785547}" destId="{BEFD4360-A8FA-4C2C-A015-40B3F6BD5292}" srcOrd="1" destOrd="0" presId="urn:microsoft.com/office/officeart/2018/2/layout/IconCircleList"/>
    <dgm:cxn modelId="{CB7A8F86-6E88-4DCA-AB12-689010D1A483}" type="presParOf" srcId="{95B72C9B-88E8-4FF7-AE53-06D216785547}" destId="{9366741D-BD89-4F18-833A-D84ADC78ECAF}" srcOrd="2" destOrd="0" presId="urn:microsoft.com/office/officeart/2018/2/layout/IconCircleList"/>
    <dgm:cxn modelId="{6DF77938-6D3B-45C8-96B7-1DBA564D039E}" type="presParOf" srcId="{95B72C9B-88E8-4FF7-AE53-06D216785547}" destId="{EC3E665E-7BD5-4949-8B0B-BD2D90BF720F}" srcOrd="3" destOrd="0" presId="urn:microsoft.com/office/officeart/2018/2/layout/IconCircleList"/>
    <dgm:cxn modelId="{61EA5501-82C2-4D78-8A11-4E78D118AFD5}" type="presParOf" srcId="{3526B7E3-00B5-4652-AEF0-91CCCC64C2CD}" destId="{ACF37519-235A-4282-B2DA-FCC8DEF13D59}" srcOrd="1" destOrd="0" presId="urn:microsoft.com/office/officeart/2018/2/layout/IconCircleList"/>
    <dgm:cxn modelId="{5A715237-CF18-49DC-8A02-4E0B284FB74E}" type="presParOf" srcId="{3526B7E3-00B5-4652-AEF0-91CCCC64C2CD}" destId="{E6A74201-7615-447A-ABBC-AB2D0C6A4937}" srcOrd="2" destOrd="0" presId="urn:microsoft.com/office/officeart/2018/2/layout/IconCircleList"/>
    <dgm:cxn modelId="{1ACB992C-0D2D-4A56-A294-917095AB6B7A}" type="presParOf" srcId="{E6A74201-7615-447A-ABBC-AB2D0C6A4937}" destId="{AB4EE7D8-20B7-4303-A6ED-0CA2D1E51562}" srcOrd="0" destOrd="0" presId="urn:microsoft.com/office/officeart/2018/2/layout/IconCircleList"/>
    <dgm:cxn modelId="{1FDE8A60-08DD-4F19-9110-75B7DEA07259}" type="presParOf" srcId="{E6A74201-7615-447A-ABBC-AB2D0C6A4937}" destId="{157635A9-6398-468D-BE24-B2E4FD7E949B}" srcOrd="1" destOrd="0" presId="urn:microsoft.com/office/officeart/2018/2/layout/IconCircleList"/>
    <dgm:cxn modelId="{11979AAB-39D8-43AE-96B9-BC0CEEBD9184}" type="presParOf" srcId="{E6A74201-7615-447A-ABBC-AB2D0C6A4937}" destId="{A6E921F5-79D4-4D35-A99E-E8F01EFA4DC8}" srcOrd="2" destOrd="0" presId="urn:microsoft.com/office/officeart/2018/2/layout/IconCircleList"/>
    <dgm:cxn modelId="{3FD61D6F-3A3C-4484-B2A4-EEFC4DD95F95}" type="presParOf" srcId="{E6A74201-7615-447A-ABBC-AB2D0C6A4937}" destId="{F91085AD-103F-4C79-8B87-641CA6E8C260}" srcOrd="3" destOrd="0" presId="urn:microsoft.com/office/officeart/2018/2/layout/IconCircleList"/>
    <dgm:cxn modelId="{4B29F75D-F412-4CFB-BC77-CE7F63634A8C}" type="presParOf" srcId="{3526B7E3-00B5-4652-AEF0-91CCCC64C2CD}" destId="{42B2EE54-0BC8-4001-BB26-CCDE7320F1B6}" srcOrd="3" destOrd="0" presId="urn:microsoft.com/office/officeart/2018/2/layout/IconCircleList"/>
    <dgm:cxn modelId="{564F3505-2DC7-4112-8A31-8C173F6F6EEE}" type="presParOf" srcId="{3526B7E3-00B5-4652-AEF0-91CCCC64C2CD}" destId="{2042AEA2-D133-435A-A29B-2E3178E6EDC9}" srcOrd="4" destOrd="0" presId="urn:microsoft.com/office/officeart/2018/2/layout/IconCircleList"/>
    <dgm:cxn modelId="{D32615FD-43D0-43A1-B1E8-EBB4B05A102E}" type="presParOf" srcId="{2042AEA2-D133-435A-A29B-2E3178E6EDC9}" destId="{7B7B5782-9FC5-458D-A758-C815B734FD0B}" srcOrd="0" destOrd="0" presId="urn:microsoft.com/office/officeart/2018/2/layout/IconCircleList"/>
    <dgm:cxn modelId="{5EA4AEAA-31DB-43B0-81B4-B5CA90A67578}" type="presParOf" srcId="{2042AEA2-D133-435A-A29B-2E3178E6EDC9}" destId="{CCE0EF61-1721-492B-BBD2-B8D05289268B}" srcOrd="1" destOrd="0" presId="urn:microsoft.com/office/officeart/2018/2/layout/IconCircleList"/>
    <dgm:cxn modelId="{2E98D0D8-A3E9-4D33-8117-2762DEE25B54}" type="presParOf" srcId="{2042AEA2-D133-435A-A29B-2E3178E6EDC9}" destId="{1F770E02-9D85-47E3-BEF0-EA127AFC44AF}" srcOrd="2" destOrd="0" presId="urn:microsoft.com/office/officeart/2018/2/layout/IconCircleList"/>
    <dgm:cxn modelId="{17D3B937-20C8-462F-B920-D12D69150D12}" type="presParOf" srcId="{2042AEA2-D133-435A-A29B-2E3178E6EDC9}" destId="{A0094F20-0692-48F7-908E-721CF5443C73}" srcOrd="3" destOrd="0" presId="urn:microsoft.com/office/officeart/2018/2/layout/IconCircleList"/>
    <dgm:cxn modelId="{3E3B4592-C342-4563-9375-7438CFA1E652}" type="presParOf" srcId="{3526B7E3-00B5-4652-AEF0-91CCCC64C2CD}" destId="{C802DC34-556D-4012-9117-21D4BA5A955E}" srcOrd="5" destOrd="0" presId="urn:microsoft.com/office/officeart/2018/2/layout/IconCircleList"/>
    <dgm:cxn modelId="{916DA61E-FF84-4814-A206-E24455C9469E}" type="presParOf" srcId="{3526B7E3-00B5-4652-AEF0-91CCCC64C2CD}" destId="{5C0E6D21-FAAD-4B29-A392-1D842A17ABAF}" srcOrd="6" destOrd="0" presId="urn:microsoft.com/office/officeart/2018/2/layout/IconCircleList"/>
    <dgm:cxn modelId="{C438C25D-B2EC-4B7A-9F76-E9EB651FBFA3}" type="presParOf" srcId="{5C0E6D21-FAAD-4B29-A392-1D842A17ABAF}" destId="{54DB1EFA-2C81-4D85-9B0C-E1E98CD79543}" srcOrd="0" destOrd="0" presId="urn:microsoft.com/office/officeart/2018/2/layout/IconCircleList"/>
    <dgm:cxn modelId="{18AE25C9-E607-4D2A-A124-2B94CBCF2FC9}" type="presParOf" srcId="{5C0E6D21-FAAD-4B29-A392-1D842A17ABAF}" destId="{9B720325-AE19-42BB-8B38-87ED9877EA4F}" srcOrd="1" destOrd="0" presId="urn:microsoft.com/office/officeart/2018/2/layout/IconCircleList"/>
    <dgm:cxn modelId="{5BBC70B3-8E8B-4C4B-B7CA-CA504D609CED}" type="presParOf" srcId="{5C0E6D21-FAAD-4B29-A392-1D842A17ABAF}" destId="{9BA99794-DEED-4E17-94E2-0C178B00079B}" srcOrd="2" destOrd="0" presId="urn:microsoft.com/office/officeart/2018/2/layout/IconCircleList"/>
    <dgm:cxn modelId="{EF6E89CC-F3AC-4F8A-AD1A-7924C5F60982}" type="presParOf" srcId="{5C0E6D21-FAAD-4B29-A392-1D842A17ABAF}" destId="{47362762-1467-4795-B5DC-0147E0E03278}" srcOrd="3" destOrd="0" presId="urn:microsoft.com/office/officeart/2018/2/layout/IconCircleList"/>
    <dgm:cxn modelId="{E29AE39B-5A34-4C15-9064-46CF344676C3}" type="presParOf" srcId="{3526B7E3-00B5-4652-AEF0-91CCCC64C2CD}" destId="{999BE553-600F-402E-9527-2A842F1B7B43}" srcOrd="7" destOrd="0" presId="urn:microsoft.com/office/officeart/2018/2/layout/IconCircleList"/>
    <dgm:cxn modelId="{2D956688-D98B-44C2-B492-FEA710B604CC}" type="presParOf" srcId="{3526B7E3-00B5-4652-AEF0-91CCCC64C2CD}" destId="{2C47E459-344A-420B-A93E-A652E5D88DBC}" srcOrd="8" destOrd="0" presId="urn:microsoft.com/office/officeart/2018/2/layout/IconCircleList"/>
    <dgm:cxn modelId="{3EFF7DB7-207D-44FA-B1EB-2929A6632E01}" type="presParOf" srcId="{2C47E459-344A-420B-A93E-A652E5D88DBC}" destId="{BF37CD62-BC8F-40F0-98E8-174B2C1A03F9}" srcOrd="0" destOrd="0" presId="urn:microsoft.com/office/officeart/2018/2/layout/IconCircleList"/>
    <dgm:cxn modelId="{2A7F46BF-951F-41DE-8E1D-C037F510A823}" type="presParOf" srcId="{2C47E459-344A-420B-A93E-A652E5D88DBC}" destId="{27EE3E1B-E922-4284-8CE4-97EF0B6CC01B}" srcOrd="1" destOrd="0" presId="urn:microsoft.com/office/officeart/2018/2/layout/IconCircleList"/>
    <dgm:cxn modelId="{DFFD29D5-6378-4EC7-8C34-67A463850706}" type="presParOf" srcId="{2C47E459-344A-420B-A93E-A652E5D88DBC}" destId="{7602E833-9BEE-4551-9CC9-46DE7E4FAB02}" srcOrd="2" destOrd="0" presId="urn:microsoft.com/office/officeart/2018/2/layout/IconCircleList"/>
    <dgm:cxn modelId="{55F206E5-0BEB-42EA-BC5F-2743AEC1456B}" type="presParOf" srcId="{2C47E459-344A-420B-A93E-A652E5D88DBC}" destId="{E6D26D62-1454-4FD1-9A87-6C0EBCD440AB}" srcOrd="3" destOrd="0" presId="urn:microsoft.com/office/officeart/2018/2/layout/IconCircleList"/>
    <dgm:cxn modelId="{5C678644-E13C-46E5-90D5-DF87B8953A7C}" type="presParOf" srcId="{3526B7E3-00B5-4652-AEF0-91CCCC64C2CD}" destId="{8EF206CE-14E8-4987-91C6-A094322D0439}" srcOrd="9" destOrd="0" presId="urn:microsoft.com/office/officeart/2018/2/layout/IconCircleList"/>
    <dgm:cxn modelId="{DC995995-E4D1-4A46-A082-D7E00BFDFE2C}" type="presParOf" srcId="{3526B7E3-00B5-4652-AEF0-91CCCC64C2CD}" destId="{16284D35-8AAD-4864-9066-8E1AE0A0B3EE}" srcOrd="10" destOrd="0" presId="urn:microsoft.com/office/officeart/2018/2/layout/IconCircleList"/>
    <dgm:cxn modelId="{B520383C-9206-48A5-BE2C-80F904D05A44}" type="presParOf" srcId="{16284D35-8AAD-4864-9066-8E1AE0A0B3EE}" destId="{D91CD163-5F31-4319-8FFB-4879CDA167B5}" srcOrd="0" destOrd="0" presId="urn:microsoft.com/office/officeart/2018/2/layout/IconCircleList"/>
    <dgm:cxn modelId="{2A231B95-CC22-47B2-BFFD-0419DC4A0CCD}" type="presParOf" srcId="{16284D35-8AAD-4864-9066-8E1AE0A0B3EE}" destId="{38D7E617-0736-4BD0-ADEC-DE29713A7230}" srcOrd="1" destOrd="0" presId="urn:microsoft.com/office/officeart/2018/2/layout/IconCircleList"/>
    <dgm:cxn modelId="{3B9BB24A-58E2-44C8-9C8C-F8DEF4BFB1D0}" type="presParOf" srcId="{16284D35-8AAD-4864-9066-8E1AE0A0B3EE}" destId="{9252D7F0-E7A0-4BB0-9F55-AF266DFC1032}" srcOrd="2" destOrd="0" presId="urn:microsoft.com/office/officeart/2018/2/layout/IconCircleList"/>
    <dgm:cxn modelId="{90F01A99-1056-4354-9398-E7A7DE660DF8}" type="presParOf" srcId="{16284D35-8AAD-4864-9066-8E1AE0A0B3EE}" destId="{997012F1-3A44-4A64-B237-3527353BB15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55C93C-C1BD-4560-AAA0-2D88DD10AE09}" type="doc">
      <dgm:prSet loTypeId="urn:microsoft.com/office/officeart/2008/layout/PictureAccentList" loCatId="list" qsTypeId="urn:microsoft.com/office/officeart/2005/8/quickstyle/simple5" qsCatId="simple" csTypeId="urn:microsoft.com/office/officeart/2005/8/colors/accent3_2" csCatId="accent3" phldr="1"/>
      <dgm:spPr/>
    </dgm:pt>
    <dgm:pt modelId="{C4A96EFF-6FC6-4B8C-8774-D545A67BD223}">
      <dgm:prSet phldrT="[Text]" custT="1"/>
      <dgm:spPr>
        <a:solidFill>
          <a:srgbClr val="1067B5"/>
        </a:solidFill>
        <a:ln>
          <a:solidFill>
            <a:schemeClr val="bg1"/>
          </a:solidFill>
        </a:ln>
      </dgm:spPr>
      <dgm:t>
        <a:bodyPr/>
        <a:lstStyle/>
        <a:p>
          <a:r>
            <a:rPr lang="en-US" sz="1400">
              <a:solidFill>
                <a:schemeClr val="bg1"/>
              </a:solidFill>
              <a:latin typeface="Avenir Next LT Pro" panose="020B0504020202020204" pitchFamily="34" charset="0"/>
            </a:rPr>
            <a:t>Increase worker awareness and connection to well-being resources</a:t>
          </a:r>
        </a:p>
      </dgm:t>
    </dgm:pt>
    <dgm:pt modelId="{0E8418E1-BA51-4902-9603-9166AE0F0C7E}" type="parTrans" cxnId="{57E0361B-3F51-4FF1-A3A9-1F0053D10215}">
      <dgm:prSet/>
      <dgm:spPr/>
      <dgm:t>
        <a:bodyPr/>
        <a:lstStyle/>
        <a:p>
          <a:endParaRPr lang="en-US" sz="1400">
            <a:solidFill>
              <a:schemeClr val="bg1"/>
            </a:solidFill>
            <a:latin typeface="Avenir Next LT Pro" panose="020B0504020202020204" pitchFamily="34" charset="0"/>
          </a:endParaRPr>
        </a:p>
      </dgm:t>
    </dgm:pt>
    <dgm:pt modelId="{C2F5C084-3939-4C91-8354-1362CBDE801C}" type="sibTrans" cxnId="{57E0361B-3F51-4FF1-A3A9-1F0053D10215}">
      <dgm:prSet/>
      <dgm:spPr/>
      <dgm:t>
        <a:bodyPr/>
        <a:lstStyle/>
        <a:p>
          <a:endParaRPr lang="en-US" sz="1400">
            <a:solidFill>
              <a:schemeClr val="bg1"/>
            </a:solidFill>
            <a:latin typeface="Avenir Next LT Pro" panose="020B0504020202020204" pitchFamily="34" charset="0"/>
          </a:endParaRPr>
        </a:p>
      </dgm:t>
    </dgm:pt>
    <dgm:pt modelId="{99ED2742-9932-4094-9819-FBFEDE562A0B}">
      <dgm:prSet phldrT="[Text]" custT="1"/>
      <dgm:spPr>
        <a:solidFill>
          <a:srgbClr val="207EAF"/>
        </a:solidFill>
        <a:ln>
          <a:solidFill>
            <a:schemeClr val="bg1"/>
          </a:solidFill>
        </a:ln>
      </dgm:spPr>
      <dgm:t>
        <a:bodyPr/>
        <a:lstStyle/>
        <a:p>
          <a:r>
            <a:rPr lang="en-US" sz="1400">
              <a:solidFill>
                <a:schemeClr val="bg1"/>
              </a:solidFill>
              <a:latin typeface="Avenir Next LT Pro" panose="020B0504020202020204" pitchFamily="34" charset="0"/>
            </a:rPr>
            <a:t>Increase worker preparation and self-efficacy</a:t>
          </a:r>
        </a:p>
      </dgm:t>
    </dgm:pt>
    <dgm:pt modelId="{84C0AF68-C79F-4769-AFBB-EAD00B2E7E0E}" type="parTrans" cxnId="{10D4A0EE-22DB-4573-ADD9-9C998030CA1A}">
      <dgm:prSet/>
      <dgm:spPr/>
      <dgm:t>
        <a:bodyPr/>
        <a:lstStyle/>
        <a:p>
          <a:endParaRPr lang="en-US" sz="1400">
            <a:solidFill>
              <a:schemeClr val="bg1"/>
            </a:solidFill>
            <a:latin typeface="Avenir Next LT Pro" panose="020B0504020202020204" pitchFamily="34" charset="0"/>
          </a:endParaRPr>
        </a:p>
      </dgm:t>
    </dgm:pt>
    <dgm:pt modelId="{C3C98C10-E0FB-451F-92CB-C6A27CB9FA36}" type="sibTrans" cxnId="{10D4A0EE-22DB-4573-ADD9-9C998030CA1A}">
      <dgm:prSet/>
      <dgm:spPr/>
      <dgm:t>
        <a:bodyPr/>
        <a:lstStyle/>
        <a:p>
          <a:endParaRPr lang="en-US" sz="1400">
            <a:solidFill>
              <a:schemeClr val="bg1"/>
            </a:solidFill>
            <a:latin typeface="Avenir Next LT Pro" panose="020B0504020202020204" pitchFamily="34" charset="0"/>
          </a:endParaRPr>
        </a:p>
      </dgm:t>
    </dgm:pt>
    <dgm:pt modelId="{4F891771-81B8-4F52-8FAF-45270C7BEF88}">
      <dgm:prSet phldrT="[Text]" custT="1"/>
      <dgm:spPr>
        <a:solidFill>
          <a:srgbClr val="288BAB"/>
        </a:solidFill>
        <a:ln>
          <a:solidFill>
            <a:schemeClr val="bg1"/>
          </a:solidFill>
        </a:ln>
      </dgm:spPr>
      <dgm:t>
        <a:bodyPr/>
        <a:lstStyle/>
        <a:p>
          <a:r>
            <a:rPr lang="en-US" sz="1400">
              <a:solidFill>
                <a:schemeClr val="bg1"/>
              </a:solidFill>
              <a:latin typeface="Avenir Next LT Pro" panose="020B0504020202020204" pitchFamily="34" charset="0"/>
            </a:rPr>
            <a:t>Increase agency capacity to create and sustain change efforts</a:t>
          </a:r>
        </a:p>
      </dgm:t>
    </dgm:pt>
    <dgm:pt modelId="{A74C9527-0892-4923-87A1-638A83BB84BD}" type="parTrans" cxnId="{BEF6691D-C520-41FF-B633-46FEBBB55B79}">
      <dgm:prSet/>
      <dgm:spPr/>
      <dgm:t>
        <a:bodyPr/>
        <a:lstStyle/>
        <a:p>
          <a:endParaRPr lang="en-US" sz="1400">
            <a:solidFill>
              <a:schemeClr val="bg1"/>
            </a:solidFill>
            <a:latin typeface="Avenir Next LT Pro" panose="020B0504020202020204" pitchFamily="34" charset="0"/>
          </a:endParaRPr>
        </a:p>
      </dgm:t>
    </dgm:pt>
    <dgm:pt modelId="{69AD4B00-4101-49DF-8014-89C65E1ED9BE}" type="sibTrans" cxnId="{BEF6691D-C520-41FF-B633-46FEBBB55B79}">
      <dgm:prSet/>
      <dgm:spPr/>
      <dgm:t>
        <a:bodyPr/>
        <a:lstStyle/>
        <a:p>
          <a:endParaRPr lang="en-US" sz="1400">
            <a:solidFill>
              <a:schemeClr val="bg1"/>
            </a:solidFill>
            <a:latin typeface="Avenir Next LT Pro" panose="020B0504020202020204" pitchFamily="34" charset="0"/>
          </a:endParaRPr>
        </a:p>
      </dgm:t>
    </dgm:pt>
    <dgm:pt modelId="{158CAEA8-704D-475E-BC92-611A5340D144}">
      <dgm:prSet phldrT="[Text]" custT="1"/>
      <dgm:spPr>
        <a:solidFill>
          <a:srgbClr val="2D93A9"/>
        </a:solidFill>
        <a:ln>
          <a:solidFill>
            <a:schemeClr val="bg1"/>
          </a:solidFill>
        </a:ln>
      </dgm:spPr>
      <dgm:t>
        <a:bodyPr/>
        <a:lstStyle/>
        <a:p>
          <a:r>
            <a:rPr lang="en-US" sz="1400">
              <a:solidFill>
                <a:schemeClr val="bg1"/>
              </a:solidFill>
              <a:latin typeface="Avenir Next LT Pro" panose="020B0504020202020204" pitchFamily="34" charset="0"/>
            </a:rPr>
            <a:t>Increase communication and networking among child welfare stakeholders and professionals</a:t>
          </a:r>
        </a:p>
      </dgm:t>
    </dgm:pt>
    <dgm:pt modelId="{E068026B-DD72-4ACB-93E2-37E6201C263A}" type="parTrans" cxnId="{C059DAAC-6FFD-4409-ACD7-3A8D252163B8}">
      <dgm:prSet/>
      <dgm:spPr/>
      <dgm:t>
        <a:bodyPr/>
        <a:lstStyle/>
        <a:p>
          <a:endParaRPr lang="en-US" sz="1400">
            <a:solidFill>
              <a:schemeClr val="bg1"/>
            </a:solidFill>
            <a:latin typeface="Avenir Next LT Pro" panose="020B0504020202020204" pitchFamily="34" charset="0"/>
          </a:endParaRPr>
        </a:p>
      </dgm:t>
    </dgm:pt>
    <dgm:pt modelId="{E6BA8D4C-F1BD-4738-AD9C-61440715F600}" type="sibTrans" cxnId="{C059DAAC-6FFD-4409-ACD7-3A8D252163B8}">
      <dgm:prSet/>
      <dgm:spPr/>
      <dgm:t>
        <a:bodyPr/>
        <a:lstStyle/>
        <a:p>
          <a:endParaRPr lang="en-US" sz="1400">
            <a:solidFill>
              <a:schemeClr val="bg1"/>
            </a:solidFill>
            <a:latin typeface="Avenir Next LT Pro" panose="020B0504020202020204" pitchFamily="34" charset="0"/>
          </a:endParaRPr>
        </a:p>
      </dgm:t>
    </dgm:pt>
    <dgm:pt modelId="{4E7AD114-121A-46C3-B202-6B7DF25D9CB7}">
      <dgm:prSet phldrT="[Text]" custT="1"/>
      <dgm:spPr>
        <a:solidFill>
          <a:srgbClr val="38A3A5"/>
        </a:solidFill>
        <a:ln>
          <a:solidFill>
            <a:schemeClr val="bg1"/>
          </a:solidFill>
        </a:ln>
      </dgm:spPr>
      <dgm:t>
        <a:bodyPr/>
        <a:lstStyle/>
        <a:p>
          <a:r>
            <a:rPr lang="en-US" sz="1400">
              <a:solidFill>
                <a:schemeClr val="bg1"/>
              </a:solidFill>
              <a:latin typeface="Avenir Next LT Pro" panose="020B0504020202020204" pitchFamily="34" charset="0"/>
            </a:rPr>
            <a:t>Increase systemwide understanding of emergent recruitment, retention, and turnover issues</a:t>
          </a:r>
        </a:p>
      </dgm:t>
    </dgm:pt>
    <dgm:pt modelId="{57F71F7F-07B0-4C22-B829-915151136249}" type="parTrans" cxnId="{D19C4A43-C78A-4834-87DD-FEF167B609EA}">
      <dgm:prSet/>
      <dgm:spPr/>
      <dgm:t>
        <a:bodyPr/>
        <a:lstStyle/>
        <a:p>
          <a:endParaRPr lang="en-US" sz="1400">
            <a:solidFill>
              <a:schemeClr val="bg1"/>
            </a:solidFill>
            <a:latin typeface="Avenir Next LT Pro" panose="020B0504020202020204" pitchFamily="34" charset="0"/>
          </a:endParaRPr>
        </a:p>
      </dgm:t>
    </dgm:pt>
    <dgm:pt modelId="{1698CC3B-1BCB-4706-85FF-829CB2B2275D}" type="sibTrans" cxnId="{D19C4A43-C78A-4834-87DD-FEF167B609EA}">
      <dgm:prSet/>
      <dgm:spPr/>
      <dgm:t>
        <a:bodyPr/>
        <a:lstStyle/>
        <a:p>
          <a:endParaRPr lang="en-US" sz="1400">
            <a:solidFill>
              <a:schemeClr val="bg1"/>
            </a:solidFill>
            <a:latin typeface="Avenir Next LT Pro" panose="020B0504020202020204" pitchFamily="34" charset="0"/>
          </a:endParaRPr>
        </a:p>
      </dgm:t>
    </dgm:pt>
    <dgm:pt modelId="{4D41D747-E9A9-4DB8-9943-70A16DBA0645}" type="pres">
      <dgm:prSet presAssocID="{3B55C93C-C1BD-4560-AAA0-2D88DD10AE09}" presName="layout" presStyleCnt="0">
        <dgm:presLayoutVars>
          <dgm:chMax/>
          <dgm:chPref/>
          <dgm:dir/>
          <dgm:animOne val="branch"/>
          <dgm:animLvl val="lvl"/>
          <dgm:resizeHandles/>
        </dgm:presLayoutVars>
      </dgm:prSet>
      <dgm:spPr/>
    </dgm:pt>
    <dgm:pt modelId="{A5EA82AE-A5A3-42C9-817C-3C7B55018F89}" type="pres">
      <dgm:prSet presAssocID="{C4A96EFF-6FC6-4B8C-8774-D545A67BD223}" presName="root" presStyleCnt="0">
        <dgm:presLayoutVars>
          <dgm:chMax/>
          <dgm:chPref val="4"/>
        </dgm:presLayoutVars>
      </dgm:prSet>
      <dgm:spPr/>
    </dgm:pt>
    <dgm:pt modelId="{34A80438-7E45-40C8-AAEB-E908985496C5}" type="pres">
      <dgm:prSet presAssocID="{C4A96EFF-6FC6-4B8C-8774-D545A67BD223}" presName="rootComposite" presStyleCnt="0">
        <dgm:presLayoutVars/>
      </dgm:prSet>
      <dgm:spPr/>
    </dgm:pt>
    <dgm:pt modelId="{597E094F-3953-432A-B8CE-8169DC455ACB}" type="pres">
      <dgm:prSet presAssocID="{C4A96EFF-6FC6-4B8C-8774-D545A67BD223}" presName="rootText" presStyleLbl="node0" presStyleIdx="0" presStyleCnt="5" custScaleY="1056439">
        <dgm:presLayoutVars>
          <dgm:chMax/>
          <dgm:chPref val="4"/>
        </dgm:presLayoutVars>
      </dgm:prSet>
      <dgm:spPr/>
    </dgm:pt>
    <dgm:pt modelId="{2E0C50D7-FC1B-4985-B56F-6D64FD83A24B}" type="pres">
      <dgm:prSet presAssocID="{C4A96EFF-6FC6-4B8C-8774-D545A67BD223}" presName="childShape" presStyleCnt="0">
        <dgm:presLayoutVars>
          <dgm:chMax val="0"/>
          <dgm:chPref val="0"/>
        </dgm:presLayoutVars>
      </dgm:prSet>
      <dgm:spPr/>
    </dgm:pt>
    <dgm:pt modelId="{C469487F-7A48-4F28-9939-BBF35ED82388}" type="pres">
      <dgm:prSet presAssocID="{99ED2742-9932-4094-9819-FBFEDE562A0B}" presName="root" presStyleCnt="0">
        <dgm:presLayoutVars>
          <dgm:chMax/>
          <dgm:chPref val="4"/>
        </dgm:presLayoutVars>
      </dgm:prSet>
      <dgm:spPr/>
    </dgm:pt>
    <dgm:pt modelId="{57CEBACA-744B-427A-9FCE-3008161E0928}" type="pres">
      <dgm:prSet presAssocID="{99ED2742-9932-4094-9819-FBFEDE562A0B}" presName="rootComposite" presStyleCnt="0">
        <dgm:presLayoutVars/>
      </dgm:prSet>
      <dgm:spPr/>
    </dgm:pt>
    <dgm:pt modelId="{659D434B-2BC9-46BB-98B3-C82798692588}" type="pres">
      <dgm:prSet presAssocID="{99ED2742-9932-4094-9819-FBFEDE562A0B}" presName="rootText" presStyleLbl="node0" presStyleIdx="1" presStyleCnt="5" custScaleY="1056439">
        <dgm:presLayoutVars>
          <dgm:chMax/>
          <dgm:chPref val="4"/>
        </dgm:presLayoutVars>
      </dgm:prSet>
      <dgm:spPr/>
    </dgm:pt>
    <dgm:pt modelId="{ED64C6D5-1F07-4B4A-B7E7-AC108B564560}" type="pres">
      <dgm:prSet presAssocID="{99ED2742-9932-4094-9819-FBFEDE562A0B}" presName="childShape" presStyleCnt="0">
        <dgm:presLayoutVars>
          <dgm:chMax val="0"/>
          <dgm:chPref val="0"/>
        </dgm:presLayoutVars>
      </dgm:prSet>
      <dgm:spPr/>
    </dgm:pt>
    <dgm:pt modelId="{87DC125A-3FFB-42A3-B966-14E8BB22D420}" type="pres">
      <dgm:prSet presAssocID="{4F891771-81B8-4F52-8FAF-45270C7BEF88}" presName="root" presStyleCnt="0">
        <dgm:presLayoutVars>
          <dgm:chMax/>
          <dgm:chPref val="4"/>
        </dgm:presLayoutVars>
      </dgm:prSet>
      <dgm:spPr/>
    </dgm:pt>
    <dgm:pt modelId="{23F26A2C-2E92-4809-A7DC-53B574AD329C}" type="pres">
      <dgm:prSet presAssocID="{4F891771-81B8-4F52-8FAF-45270C7BEF88}" presName="rootComposite" presStyleCnt="0">
        <dgm:presLayoutVars/>
      </dgm:prSet>
      <dgm:spPr/>
    </dgm:pt>
    <dgm:pt modelId="{C18425DD-BCFB-4091-B325-960844694435}" type="pres">
      <dgm:prSet presAssocID="{4F891771-81B8-4F52-8FAF-45270C7BEF88}" presName="rootText" presStyleLbl="node0" presStyleIdx="2" presStyleCnt="5" custScaleY="1056439">
        <dgm:presLayoutVars>
          <dgm:chMax/>
          <dgm:chPref val="4"/>
        </dgm:presLayoutVars>
      </dgm:prSet>
      <dgm:spPr/>
    </dgm:pt>
    <dgm:pt modelId="{EE920CBD-6062-44C0-9243-75F94E419E46}" type="pres">
      <dgm:prSet presAssocID="{4F891771-81B8-4F52-8FAF-45270C7BEF88}" presName="childShape" presStyleCnt="0">
        <dgm:presLayoutVars>
          <dgm:chMax val="0"/>
          <dgm:chPref val="0"/>
        </dgm:presLayoutVars>
      </dgm:prSet>
      <dgm:spPr/>
    </dgm:pt>
    <dgm:pt modelId="{ACAFE952-CD94-485C-B483-C6FAF6851BC6}" type="pres">
      <dgm:prSet presAssocID="{158CAEA8-704D-475E-BC92-611A5340D144}" presName="root" presStyleCnt="0">
        <dgm:presLayoutVars>
          <dgm:chMax/>
          <dgm:chPref val="4"/>
        </dgm:presLayoutVars>
      </dgm:prSet>
      <dgm:spPr/>
    </dgm:pt>
    <dgm:pt modelId="{E5747911-B716-4461-B982-18BC7752700B}" type="pres">
      <dgm:prSet presAssocID="{158CAEA8-704D-475E-BC92-611A5340D144}" presName="rootComposite" presStyleCnt="0">
        <dgm:presLayoutVars/>
      </dgm:prSet>
      <dgm:spPr/>
    </dgm:pt>
    <dgm:pt modelId="{A4838687-49F0-44FF-B461-E5E4D2952F07}" type="pres">
      <dgm:prSet presAssocID="{158CAEA8-704D-475E-BC92-611A5340D144}" presName="rootText" presStyleLbl="node0" presStyleIdx="3" presStyleCnt="5" custScaleY="1056439">
        <dgm:presLayoutVars>
          <dgm:chMax/>
          <dgm:chPref val="4"/>
        </dgm:presLayoutVars>
      </dgm:prSet>
      <dgm:spPr/>
    </dgm:pt>
    <dgm:pt modelId="{5F1A7C1D-0CE1-43CC-9253-443CCB70412E}" type="pres">
      <dgm:prSet presAssocID="{158CAEA8-704D-475E-BC92-611A5340D144}" presName="childShape" presStyleCnt="0">
        <dgm:presLayoutVars>
          <dgm:chMax val="0"/>
          <dgm:chPref val="0"/>
        </dgm:presLayoutVars>
      </dgm:prSet>
      <dgm:spPr/>
    </dgm:pt>
    <dgm:pt modelId="{C0D965A7-6D07-4991-A5A7-11FB4544E3BC}" type="pres">
      <dgm:prSet presAssocID="{4E7AD114-121A-46C3-B202-6B7DF25D9CB7}" presName="root" presStyleCnt="0">
        <dgm:presLayoutVars>
          <dgm:chMax/>
          <dgm:chPref val="4"/>
        </dgm:presLayoutVars>
      </dgm:prSet>
      <dgm:spPr/>
    </dgm:pt>
    <dgm:pt modelId="{D1F8088C-26F3-41D5-A482-6C21218CB085}" type="pres">
      <dgm:prSet presAssocID="{4E7AD114-121A-46C3-B202-6B7DF25D9CB7}" presName="rootComposite" presStyleCnt="0">
        <dgm:presLayoutVars/>
      </dgm:prSet>
      <dgm:spPr/>
    </dgm:pt>
    <dgm:pt modelId="{FEC53196-2C63-4E50-8A26-2D7EF68FEE3D}" type="pres">
      <dgm:prSet presAssocID="{4E7AD114-121A-46C3-B202-6B7DF25D9CB7}" presName="rootText" presStyleLbl="node0" presStyleIdx="4" presStyleCnt="5" custScaleY="1056439">
        <dgm:presLayoutVars>
          <dgm:chMax/>
          <dgm:chPref val="4"/>
        </dgm:presLayoutVars>
      </dgm:prSet>
      <dgm:spPr/>
    </dgm:pt>
    <dgm:pt modelId="{F6DC41CD-109D-4966-96C3-6D10543C2DF8}" type="pres">
      <dgm:prSet presAssocID="{4E7AD114-121A-46C3-B202-6B7DF25D9CB7}" presName="childShape" presStyleCnt="0">
        <dgm:presLayoutVars>
          <dgm:chMax val="0"/>
          <dgm:chPref val="0"/>
        </dgm:presLayoutVars>
      </dgm:prSet>
      <dgm:spPr/>
    </dgm:pt>
  </dgm:ptLst>
  <dgm:cxnLst>
    <dgm:cxn modelId="{EBA03212-CBBF-4575-8D50-3828F928CB25}" type="presOf" srcId="{158CAEA8-704D-475E-BC92-611A5340D144}" destId="{A4838687-49F0-44FF-B461-E5E4D2952F07}" srcOrd="0" destOrd="0" presId="urn:microsoft.com/office/officeart/2008/layout/PictureAccentList"/>
    <dgm:cxn modelId="{57E0361B-3F51-4FF1-A3A9-1F0053D10215}" srcId="{3B55C93C-C1BD-4560-AAA0-2D88DD10AE09}" destId="{C4A96EFF-6FC6-4B8C-8774-D545A67BD223}" srcOrd="0" destOrd="0" parTransId="{0E8418E1-BA51-4902-9603-9166AE0F0C7E}" sibTransId="{C2F5C084-3939-4C91-8354-1362CBDE801C}"/>
    <dgm:cxn modelId="{BEF6691D-C520-41FF-B633-46FEBBB55B79}" srcId="{3B55C93C-C1BD-4560-AAA0-2D88DD10AE09}" destId="{4F891771-81B8-4F52-8FAF-45270C7BEF88}" srcOrd="2" destOrd="0" parTransId="{A74C9527-0892-4923-87A1-638A83BB84BD}" sibTransId="{69AD4B00-4101-49DF-8014-89C65E1ED9BE}"/>
    <dgm:cxn modelId="{DFB1A03F-921E-47EE-8831-43A48C01187C}" type="presOf" srcId="{99ED2742-9932-4094-9819-FBFEDE562A0B}" destId="{659D434B-2BC9-46BB-98B3-C82798692588}" srcOrd="0" destOrd="0" presId="urn:microsoft.com/office/officeart/2008/layout/PictureAccentList"/>
    <dgm:cxn modelId="{D19C4A43-C78A-4834-87DD-FEF167B609EA}" srcId="{3B55C93C-C1BD-4560-AAA0-2D88DD10AE09}" destId="{4E7AD114-121A-46C3-B202-6B7DF25D9CB7}" srcOrd="4" destOrd="0" parTransId="{57F71F7F-07B0-4C22-B829-915151136249}" sibTransId="{1698CC3B-1BCB-4706-85FF-829CB2B2275D}"/>
    <dgm:cxn modelId="{33E5278F-A347-49EA-9253-C5C54E9F7FEA}" type="presOf" srcId="{C4A96EFF-6FC6-4B8C-8774-D545A67BD223}" destId="{597E094F-3953-432A-B8CE-8169DC455ACB}" srcOrd="0" destOrd="0" presId="urn:microsoft.com/office/officeart/2008/layout/PictureAccentList"/>
    <dgm:cxn modelId="{8C331B93-BE8B-4EEB-A5C1-68C18E1AE341}" type="presOf" srcId="{4F891771-81B8-4F52-8FAF-45270C7BEF88}" destId="{C18425DD-BCFB-4091-B325-960844694435}" srcOrd="0" destOrd="0" presId="urn:microsoft.com/office/officeart/2008/layout/PictureAccentList"/>
    <dgm:cxn modelId="{C059DAAC-6FFD-4409-ACD7-3A8D252163B8}" srcId="{3B55C93C-C1BD-4560-AAA0-2D88DD10AE09}" destId="{158CAEA8-704D-475E-BC92-611A5340D144}" srcOrd="3" destOrd="0" parTransId="{E068026B-DD72-4ACB-93E2-37E6201C263A}" sibTransId="{E6BA8D4C-F1BD-4738-AD9C-61440715F600}"/>
    <dgm:cxn modelId="{4AE142D7-F16A-44C7-8BEF-2BCAF676F535}" type="presOf" srcId="{4E7AD114-121A-46C3-B202-6B7DF25D9CB7}" destId="{FEC53196-2C63-4E50-8A26-2D7EF68FEE3D}" srcOrd="0" destOrd="0" presId="urn:microsoft.com/office/officeart/2008/layout/PictureAccentList"/>
    <dgm:cxn modelId="{C52CBDE1-36CC-4F7F-B9F7-D69050B3B67A}" type="presOf" srcId="{3B55C93C-C1BD-4560-AAA0-2D88DD10AE09}" destId="{4D41D747-E9A9-4DB8-9943-70A16DBA0645}" srcOrd="0" destOrd="0" presId="urn:microsoft.com/office/officeart/2008/layout/PictureAccentList"/>
    <dgm:cxn modelId="{10D4A0EE-22DB-4573-ADD9-9C998030CA1A}" srcId="{3B55C93C-C1BD-4560-AAA0-2D88DD10AE09}" destId="{99ED2742-9932-4094-9819-FBFEDE562A0B}" srcOrd="1" destOrd="0" parTransId="{84C0AF68-C79F-4769-AFBB-EAD00B2E7E0E}" sibTransId="{C3C98C10-E0FB-451F-92CB-C6A27CB9FA36}"/>
    <dgm:cxn modelId="{8788BB1E-0D69-4633-A840-10890F65CAE8}" type="presParOf" srcId="{4D41D747-E9A9-4DB8-9943-70A16DBA0645}" destId="{A5EA82AE-A5A3-42C9-817C-3C7B55018F89}" srcOrd="0" destOrd="0" presId="urn:microsoft.com/office/officeart/2008/layout/PictureAccentList"/>
    <dgm:cxn modelId="{99DFD159-C6CA-4652-850D-BA8EF27265D1}" type="presParOf" srcId="{A5EA82AE-A5A3-42C9-817C-3C7B55018F89}" destId="{34A80438-7E45-40C8-AAEB-E908985496C5}" srcOrd="0" destOrd="0" presId="urn:microsoft.com/office/officeart/2008/layout/PictureAccentList"/>
    <dgm:cxn modelId="{EEC4CD9B-D58A-43F5-8118-513C85DB06B7}" type="presParOf" srcId="{34A80438-7E45-40C8-AAEB-E908985496C5}" destId="{597E094F-3953-432A-B8CE-8169DC455ACB}" srcOrd="0" destOrd="0" presId="urn:microsoft.com/office/officeart/2008/layout/PictureAccentList"/>
    <dgm:cxn modelId="{3BA5149B-205F-458B-950E-6F9B70D82F30}" type="presParOf" srcId="{A5EA82AE-A5A3-42C9-817C-3C7B55018F89}" destId="{2E0C50D7-FC1B-4985-B56F-6D64FD83A24B}" srcOrd="1" destOrd="0" presId="urn:microsoft.com/office/officeart/2008/layout/PictureAccentList"/>
    <dgm:cxn modelId="{75E5C4D7-ECA1-4477-B0B3-218B0FAFACAC}" type="presParOf" srcId="{4D41D747-E9A9-4DB8-9943-70A16DBA0645}" destId="{C469487F-7A48-4F28-9939-BBF35ED82388}" srcOrd="1" destOrd="0" presId="urn:microsoft.com/office/officeart/2008/layout/PictureAccentList"/>
    <dgm:cxn modelId="{29D65A74-BC9F-47C9-86E7-6B8C48E69BFF}" type="presParOf" srcId="{C469487F-7A48-4F28-9939-BBF35ED82388}" destId="{57CEBACA-744B-427A-9FCE-3008161E0928}" srcOrd="0" destOrd="0" presId="urn:microsoft.com/office/officeart/2008/layout/PictureAccentList"/>
    <dgm:cxn modelId="{FC563880-BE66-4877-8E4F-076549A880A8}" type="presParOf" srcId="{57CEBACA-744B-427A-9FCE-3008161E0928}" destId="{659D434B-2BC9-46BB-98B3-C82798692588}" srcOrd="0" destOrd="0" presId="urn:microsoft.com/office/officeart/2008/layout/PictureAccentList"/>
    <dgm:cxn modelId="{2C26BA6D-89B9-440D-B668-AE99E4250EF3}" type="presParOf" srcId="{C469487F-7A48-4F28-9939-BBF35ED82388}" destId="{ED64C6D5-1F07-4B4A-B7E7-AC108B564560}" srcOrd="1" destOrd="0" presId="urn:microsoft.com/office/officeart/2008/layout/PictureAccentList"/>
    <dgm:cxn modelId="{692AE323-1C2E-4177-8C03-114CC8B01B77}" type="presParOf" srcId="{4D41D747-E9A9-4DB8-9943-70A16DBA0645}" destId="{87DC125A-3FFB-42A3-B966-14E8BB22D420}" srcOrd="2" destOrd="0" presId="urn:microsoft.com/office/officeart/2008/layout/PictureAccentList"/>
    <dgm:cxn modelId="{48792837-8EBA-4131-A3DB-01D91099004F}" type="presParOf" srcId="{87DC125A-3FFB-42A3-B966-14E8BB22D420}" destId="{23F26A2C-2E92-4809-A7DC-53B574AD329C}" srcOrd="0" destOrd="0" presId="urn:microsoft.com/office/officeart/2008/layout/PictureAccentList"/>
    <dgm:cxn modelId="{6D262BF3-156F-489A-B180-329F9659F76E}" type="presParOf" srcId="{23F26A2C-2E92-4809-A7DC-53B574AD329C}" destId="{C18425DD-BCFB-4091-B325-960844694435}" srcOrd="0" destOrd="0" presId="urn:microsoft.com/office/officeart/2008/layout/PictureAccentList"/>
    <dgm:cxn modelId="{40C09A2C-4CEF-4F47-A46E-7A25A5F84672}" type="presParOf" srcId="{87DC125A-3FFB-42A3-B966-14E8BB22D420}" destId="{EE920CBD-6062-44C0-9243-75F94E419E46}" srcOrd="1" destOrd="0" presId="urn:microsoft.com/office/officeart/2008/layout/PictureAccentList"/>
    <dgm:cxn modelId="{00AAB690-4B2B-4D8B-A9A1-B7700105B0F4}" type="presParOf" srcId="{4D41D747-E9A9-4DB8-9943-70A16DBA0645}" destId="{ACAFE952-CD94-485C-B483-C6FAF6851BC6}" srcOrd="3" destOrd="0" presId="urn:microsoft.com/office/officeart/2008/layout/PictureAccentList"/>
    <dgm:cxn modelId="{13774A0E-8709-43F8-B967-AB44AD14D005}" type="presParOf" srcId="{ACAFE952-CD94-485C-B483-C6FAF6851BC6}" destId="{E5747911-B716-4461-B982-18BC7752700B}" srcOrd="0" destOrd="0" presId="urn:microsoft.com/office/officeart/2008/layout/PictureAccentList"/>
    <dgm:cxn modelId="{F618A1C5-A77F-4019-87CD-4A9C99E3C18D}" type="presParOf" srcId="{E5747911-B716-4461-B982-18BC7752700B}" destId="{A4838687-49F0-44FF-B461-E5E4D2952F07}" srcOrd="0" destOrd="0" presId="urn:microsoft.com/office/officeart/2008/layout/PictureAccentList"/>
    <dgm:cxn modelId="{C2D3A54F-0E4E-4F4F-927F-C55710DA820A}" type="presParOf" srcId="{ACAFE952-CD94-485C-B483-C6FAF6851BC6}" destId="{5F1A7C1D-0CE1-43CC-9253-443CCB70412E}" srcOrd="1" destOrd="0" presId="urn:microsoft.com/office/officeart/2008/layout/PictureAccentList"/>
    <dgm:cxn modelId="{A3B40E45-D2F9-4682-83AE-099BB1C863D0}" type="presParOf" srcId="{4D41D747-E9A9-4DB8-9943-70A16DBA0645}" destId="{C0D965A7-6D07-4991-A5A7-11FB4544E3BC}" srcOrd="4" destOrd="0" presId="urn:microsoft.com/office/officeart/2008/layout/PictureAccentList"/>
    <dgm:cxn modelId="{B206793C-96CB-4F44-8C93-8C1F01FDECAA}" type="presParOf" srcId="{C0D965A7-6D07-4991-A5A7-11FB4544E3BC}" destId="{D1F8088C-26F3-41D5-A482-6C21218CB085}" srcOrd="0" destOrd="0" presId="urn:microsoft.com/office/officeart/2008/layout/PictureAccentList"/>
    <dgm:cxn modelId="{550E6A0E-9849-4292-AFFB-DC870BE39647}" type="presParOf" srcId="{D1F8088C-26F3-41D5-A482-6C21218CB085}" destId="{FEC53196-2C63-4E50-8A26-2D7EF68FEE3D}" srcOrd="0" destOrd="0" presId="urn:microsoft.com/office/officeart/2008/layout/PictureAccentList"/>
    <dgm:cxn modelId="{3A47C75E-DDC0-4C0D-B979-2F274552A4AA}" type="presParOf" srcId="{C0D965A7-6D07-4991-A5A7-11FB4544E3BC}" destId="{F6DC41CD-109D-4966-96C3-6D10543C2DF8}" srcOrd="1" destOrd="0" presId="urn:microsoft.com/office/officeart/2008/layout/PictureAccentList"/>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095A265-2AD6-4032-8024-357EF4607AB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BC41B83-544B-48C3-94D6-FF8145F28E9D}">
      <dgm:prSet/>
      <dgm:spPr/>
      <dgm:t>
        <a:bodyPr/>
        <a:lstStyle/>
        <a:p>
          <a:r>
            <a:rPr lang="en-US" dirty="0">
              <a:latin typeface="Avenir Next LT Pro" panose="020B0504020202020204" pitchFamily="34" charset="0"/>
            </a:rPr>
            <a:t>Consultants/Contracts</a:t>
          </a:r>
        </a:p>
      </dgm:t>
    </dgm:pt>
    <dgm:pt modelId="{062221D1-868F-46E1-89CB-C96988956707}" type="parTrans" cxnId="{4D89EE51-DD0C-438D-A83F-2F18CE7B8BB4}">
      <dgm:prSet/>
      <dgm:spPr/>
      <dgm:t>
        <a:bodyPr/>
        <a:lstStyle/>
        <a:p>
          <a:endParaRPr lang="en-US">
            <a:latin typeface="Avenir Next LT Pro" panose="020B0504020202020204" pitchFamily="34" charset="0"/>
          </a:endParaRPr>
        </a:p>
      </dgm:t>
    </dgm:pt>
    <dgm:pt modelId="{F5954FBC-F7BA-455D-A03A-F718381CCE01}" type="sibTrans" cxnId="{4D89EE51-DD0C-438D-A83F-2F18CE7B8BB4}">
      <dgm:prSet/>
      <dgm:spPr/>
      <dgm:t>
        <a:bodyPr/>
        <a:lstStyle/>
        <a:p>
          <a:endParaRPr lang="en-US">
            <a:latin typeface="Avenir Next LT Pro" panose="020B0504020202020204" pitchFamily="34" charset="0"/>
          </a:endParaRPr>
        </a:p>
      </dgm:t>
    </dgm:pt>
    <dgm:pt modelId="{F82161E2-8F6C-4F28-A448-959855F42B48}">
      <dgm:prSet/>
      <dgm:spPr/>
      <dgm:t>
        <a:bodyPr/>
        <a:lstStyle/>
        <a:p>
          <a:r>
            <a:rPr lang="en-US" dirty="0">
              <a:latin typeface="Avenir Next LT Pro" panose="020B0504020202020204" pitchFamily="34" charset="0"/>
            </a:rPr>
            <a:t>eCare Vault</a:t>
          </a:r>
        </a:p>
      </dgm:t>
    </dgm:pt>
    <dgm:pt modelId="{7FA01D53-DA27-4ACB-845C-43FB71ECD4A6}" type="parTrans" cxnId="{6D15DDFE-2183-4573-85A7-9527BADE3E75}">
      <dgm:prSet/>
      <dgm:spPr/>
      <dgm:t>
        <a:bodyPr/>
        <a:lstStyle/>
        <a:p>
          <a:endParaRPr lang="en-US">
            <a:latin typeface="Avenir Next LT Pro" panose="020B0504020202020204" pitchFamily="34" charset="0"/>
          </a:endParaRPr>
        </a:p>
      </dgm:t>
    </dgm:pt>
    <dgm:pt modelId="{730A47B0-C56C-43DD-BE83-4782A1FAD8DA}" type="sibTrans" cxnId="{6D15DDFE-2183-4573-85A7-9527BADE3E75}">
      <dgm:prSet/>
      <dgm:spPr/>
      <dgm:t>
        <a:bodyPr/>
        <a:lstStyle/>
        <a:p>
          <a:endParaRPr lang="en-US">
            <a:latin typeface="Avenir Next LT Pro" panose="020B0504020202020204" pitchFamily="34" charset="0"/>
          </a:endParaRPr>
        </a:p>
      </dgm:t>
    </dgm:pt>
    <dgm:pt modelId="{3D97BA60-516B-4CB3-9961-1E491C611766}">
      <dgm:prSet/>
      <dgm:spPr/>
      <dgm:t>
        <a:bodyPr/>
        <a:lstStyle/>
        <a:p>
          <a:r>
            <a:rPr lang="en-US">
              <a:latin typeface="Avenir Next LT Pro" panose="020B0504020202020204" pitchFamily="34" charset="0"/>
            </a:rPr>
            <a:t>Academic Partners and Affiliates</a:t>
          </a:r>
        </a:p>
      </dgm:t>
    </dgm:pt>
    <dgm:pt modelId="{E80BAF21-C27C-4B8F-A603-33BDAF6C138C}" type="parTrans" cxnId="{F96C5610-D996-417B-AD5F-4231FF045829}">
      <dgm:prSet/>
      <dgm:spPr/>
      <dgm:t>
        <a:bodyPr/>
        <a:lstStyle/>
        <a:p>
          <a:endParaRPr lang="en-US">
            <a:latin typeface="Avenir Next LT Pro" panose="020B0504020202020204" pitchFamily="34" charset="0"/>
          </a:endParaRPr>
        </a:p>
      </dgm:t>
    </dgm:pt>
    <dgm:pt modelId="{E45D6560-D67D-4C52-96E9-E1791E449CC3}" type="sibTrans" cxnId="{F96C5610-D996-417B-AD5F-4231FF045829}">
      <dgm:prSet/>
      <dgm:spPr/>
      <dgm:t>
        <a:bodyPr/>
        <a:lstStyle/>
        <a:p>
          <a:endParaRPr lang="en-US">
            <a:latin typeface="Avenir Next LT Pro" panose="020B0504020202020204" pitchFamily="34" charset="0"/>
          </a:endParaRPr>
        </a:p>
      </dgm:t>
    </dgm:pt>
    <dgm:pt modelId="{EF1323D0-4318-4EC7-A83C-BA64CFCF3697}">
      <dgm:prSet/>
      <dgm:spPr/>
      <dgm:t>
        <a:bodyPr/>
        <a:lstStyle/>
        <a:p>
          <a:r>
            <a:rPr lang="en-US" dirty="0">
              <a:latin typeface="Avenir Next LT Pro" panose="020B0504020202020204" pitchFamily="34" charset="0"/>
            </a:rPr>
            <a:t>Florida State University</a:t>
          </a:r>
        </a:p>
      </dgm:t>
    </dgm:pt>
    <dgm:pt modelId="{99310A75-ADC3-486D-8994-168D95F3CA4A}" type="parTrans" cxnId="{0064AA6E-0730-46C2-8F02-9E61514DF2A3}">
      <dgm:prSet/>
      <dgm:spPr/>
      <dgm:t>
        <a:bodyPr/>
        <a:lstStyle/>
        <a:p>
          <a:endParaRPr lang="en-US">
            <a:latin typeface="Avenir Next LT Pro" panose="020B0504020202020204" pitchFamily="34" charset="0"/>
          </a:endParaRPr>
        </a:p>
      </dgm:t>
    </dgm:pt>
    <dgm:pt modelId="{EA9941C8-26A3-4694-87F2-272080E24C24}" type="sibTrans" cxnId="{0064AA6E-0730-46C2-8F02-9E61514DF2A3}">
      <dgm:prSet/>
      <dgm:spPr/>
      <dgm:t>
        <a:bodyPr/>
        <a:lstStyle/>
        <a:p>
          <a:endParaRPr lang="en-US">
            <a:latin typeface="Avenir Next LT Pro" panose="020B0504020202020204" pitchFamily="34" charset="0"/>
          </a:endParaRPr>
        </a:p>
      </dgm:t>
    </dgm:pt>
    <dgm:pt modelId="{5DAD1AB2-18AD-40BD-82C8-A12AD4CCABDE}">
      <dgm:prSet/>
      <dgm:spPr/>
      <dgm:t>
        <a:bodyPr/>
        <a:lstStyle/>
        <a:p>
          <a:r>
            <a:rPr lang="en-US" dirty="0">
              <a:latin typeface="Avenir Next LT Pro" panose="020B0504020202020204" pitchFamily="34" charset="0"/>
            </a:rPr>
            <a:t>CFC</a:t>
          </a:r>
        </a:p>
      </dgm:t>
    </dgm:pt>
    <dgm:pt modelId="{A6C63C0E-8016-48D8-BB57-266678C4D2B3}" type="parTrans" cxnId="{32E1CD33-FEE9-411C-859A-B2ACDCB0DF64}">
      <dgm:prSet/>
      <dgm:spPr/>
      <dgm:t>
        <a:bodyPr/>
        <a:lstStyle/>
        <a:p>
          <a:endParaRPr lang="en-US">
            <a:latin typeface="Avenir Next LT Pro" panose="020B0504020202020204" pitchFamily="34" charset="0"/>
          </a:endParaRPr>
        </a:p>
      </dgm:t>
    </dgm:pt>
    <dgm:pt modelId="{90883D88-6F1E-48E9-92AA-95A446A5A011}" type="sibTrans" cxnId="{32E1CD33-FEE9-411C-859A-B2ACDCB0DF64}">
      <dgm:prSet/>
      <dgm:spPr/>
      <dgm:t>
        <a:bodyPr/>
        <a:lstStyle/>
        <a:p>
          <a:endParaRPr lang="en-US">
            <a:latin typeface="Avenir Next LT Pro" panose="020B0504020202020204" pitchFamily="34" charset="0"/>
          </a:endParaRPr>
        </a:p>
      </dgm:t>
    </dgm:pt>
    <dgm:pt modelId="{B1461A52-1D11-4D07-9A09-2FA20CC31838}">
      <dgm:prSet/>
      <dgm:spPr/>
      <dgm:t>
        <a:bodyPr/>
        <a:lstStyle/>
        <a:p>
          <a:r>
            <a:rPr lang="en-US" dirty="0">
              <a:latin typeface="Avenir Next LT Pro" panose="020B0504020202020204" pitchFamily="34" charset="0"/>
            </a:rPr>
            <a:t>IFVS</a:t>
          </a:r>
        </a:p>
      </dgm:t>
    </dgm:pt>
    <dgm:pt modelId="{544F5E85-1106-45B4-8823-1C4DBC44C452}" type="parTrans" cxnId="{2EE7B3B7-74CC-4CAF-B67D-27B47F1D0234}">
      <dgm:prSet/>
      <dgm:spPr/>
      <dgm:t>
        <a:bodyPr/>
        <a:lstStyle/>
        <a:p>
          <a:endParaRPr lang="en-US">
            <a:latin typeface="Avenir Next LT Pro" panose="020B0504020202020204" pitchFamily="34" charset="0"/>
          </a:endParaRPr>
        </a:p>
      </dgm:t>
    </dgm:pt>
    <dgm:pt modelId="{ACECBE73-8FD0-4A82-9958-BDE9694378FA}" type="sibTrans" cxnId="{2EE7B3B7-74CC-4CAF-B67D-27B47F1D0234}">
      <dgm:prSet/>
      <dgm:spPr/>
      <dgm:t>
        <a:bodyPr/>
        <a:lstStyle/>
        <a:p>
          <a:endParaRPr lang="en-US">
            <a:latin typeface="Avenir Next LT Pro" panose="020B0504020202020204" pitchFamily="34" charset="0"/>
          </a:endParaRPr>
        </a:p>
      </dgm:t>
    </dgm:pt>
    <dgm:pt modelId="{1DEF6791-0714-43AA-875B-C0F251A2867B}">
      <dgm:prSet/>
      <dgm:spPr/>
      <dgm:t>
        <a:bodyPr/>
        <a:lstStyle/>
        <a:p>
          <a:r>
            <a:rPr lang="en-US" dirty="0">
              <a:latin typeface="Avenir Next LT Pro" panose="020B0504020202020204" pitchFamily="34" charset="0"/>
            </a:rPr>
            <a:t>CPEIP</a:t>
          </a:r>
        </a:p>
      </dgm:t>
    </dgm:pt>
    <dgm:pt modelId="{C1369DA8-6E5F-4BAC-A548-05AABF759C95}" type="parTrans" cxnId="{D727D930-65A3-416B-911B-AC7374E386D5}">
      <dgm:prSet/>
      <dgm:spPr/>
      <dgm:t>
        <a:bodyPr/>
        <a:lstStyle/>
        <a:p>
          <a:endParaRPr lang="en-US">
            <a:latin typeface="Avenir Next LT Pro" panose="020B0504020202020204" pitchFamily="34" charset="0"/>
          </a:endParaRPr>
        </a:p>
      </dgm:t>
    </dgm:pt>
    <dgm:pt modelId="{0FD2767C-9D62-44AB-9BFF-01D47C9D271C}" type="sibTrans" cxnId="{D727D930-65A3-416B-911B-AC7374E386D5}">
      <dgm:prSet/>
      <dgm:spPr/>
      <dgm:t>
        <a:bodyPr/>
        <a:lstStyle/>
        <a:p>
          <a:endParaRPr lang="en-US">
            <a:latin typeface="Avenir Next LT Pro" panose="020B0504020202020204" pitchFamily="34" charset="0"/>
          </a:endParaRPr>
        </a:p>
      </dgm:t>
    </dgm:pt>
    <dgm:pt modelId="{75B2351B-E296-4B23-ABF8-B30B48932354}">
      <dgm:prSet/>
      <dgm:spPr/>
      <dgm:t>
        <a:bodyPr/>
        <a:lstStyle/>
        <a:p>
          <a:r>
            <a:rPr lang="en-US" dirty="0">
              <a:latin typeface="Avenir Next LT Pro" panose="020B0504020202020204" pitchFamily="34" charset="0"/>
            </a:rPr>
            <a:t>Agencies</a:t>
          </a:r>
        </a:p>
      </dgm:t>
    </dgm:pt>
    <dgm:pt modelId="{A745E059-5514-4FFE-BF58-3266183B61BB}" type="parTrans" cxnId="{63BA1AD2-915A-4719-B24C-309DDB1C6015}">
      <dgm:prSet/>
      <dgm:spPr/>
      <dgm:t>
        <a:bodyPr/>
        <a:lstStyle/>
        <a:p>
          <a:endParaRPr lang="en-US">
            <a:latin typeface="Avenir Next LT Pro" panose="020B0504020202020204" pitchFamily="34" charset="0"/>
          </a:endParaRPr>
        </a:p>
      </dgm:t>
    </dgm:pt>
    <dgm:pt modelId="{5451D40E-5D67-4CB2-B0AF-526CCD5EF80A}" type="sibTrans" cxnId="{63BA1AD2-915A-4719-B24C-309DDB1C6015}">
      <dgm:prSet/>
      <dgm:spPr/>
      <dgm:t>
        <a:bodyPr/>
        <a:lstStyle/>
        <a:p>
          <a:endParaRPr lang="en-US">
            <a:latin typeface="Avenir Next LT Pro" panose="020B0504020202020204" pitchFamily="34" charset="0"/>
          </a:endParaRPr>
        </a:p>
      </dgm:t>
    </dgm:pt>
    <dgm:pt modelId="{98F5E920-34F4-49BF-8E83-23D089AF4543}">
      <dgm:prSet/>
      <dgm:spPr/>
      <dgm:t>
        <a:bodyPr/>
        <a:lstStyle/>
        <a:p>
          <a:r>
            <a:rPr lang="en-US" dirty="0">
              <a:latin typeface="Avenir Next LT Pro" panose="020B0504020202020204" pitchFamily="34" charset="0"/>
            </a:rPr>
            <a:t>Northwest Florida Health Network</a:t>
          </a:r>
        </a:p>
      </dgm:t>
    </dgm:pt>
    <dgm:pt modelId="{EF30A980-E019-46A5-96D2-74B578C29465}" type="parTrans" cxnId="{32752467-677B-4C21-9592-F1C87240FA59}">
      <dgm:prSet/>
      <dgm:spPr/>
      <dgm:t>
        <a:bodyPr/>
        <a:lstStyle/>
        <a:p>
          <a:endParaRPr lang="en-US">
            <a:latin typeface="Avenir Next LT Pro" panose="020B0504020202020204" pitchFamily="34" charset="0"/>
          </a:endParaRPr>
        </a:p>
      </dgm:t>
    </dgm:pt>
    <dgm:pt modelId="{76695D0E-1C4A-4095-9A68-9D1F1BC2DD88}" type="sibTrans" cxnId="{32752467-677B-4C21-9592-F1C87240FA59}">
      <dgm:prSet/>
      <dgm:spPr/>
      <dgm:t>
        <a:bodyPr/>
        <a:lstStyle/>
        <a:p>
          <a:endParaRPr lang="en-US">
            <a:latin typeface="Avenir Next LT Pro" panose="020B0504020202020204" pitchFamily="34" charset="0"/>
          </a:endParaRPr>
        </a:p>
      </dgm:t>
    </dgm:pt>
    <dgm:pt modelId="{30A9B3AC-BCF0-4E10-8C6A-FCF3A9508C3F}" type="pres">
      <dgm:prSet presAssocID="{A095A265-2AD6-4032-8024-357EF4607AB0}" presName="linear" presStyleCnt="0">
        <dgm:presLayoutVars>
          <dgm:dir/>
          <dgm:animLvl val="lvl"/>
          <dgm:resizeHandles val="exact"/>
        </dgm:presLayoutVars>
      </dgm:prSet>
      <dgm:spPr/>
    </dgm:pt>
    <dgm:pt modelId="{A8E00592-DDB4-457D-B254-48F7BE21E460}" type="pres">
      <dgm:prSet presAssocID="{EBC41B83-544B-48C3-94D6-FF8145F28E9D}" presName="parentLin" presStyleCnt="0"/>
      <dgm:spPr/>
    </dgm:pt>
    <dgm:pt modelId="{96C2C0FB-E047-4ECF-BB4F-EABCB7F9014F}" type="pres">
      <dgm:prSet presAssocID="{EBC41B83-544B-48C3-94D6-FF8145F28E9D}" presName="parentLeftMargin" presStyleLbl="node1" presStyleIdx="0" presStyleCnt="3"/>
      <dgm:spPr/>
    </dgm:pt>
    <dgm:pt modelId="{5C2E8A67-EAC7-43AE-9815-191571A33307}" type="pres">
      <dgm:prSet presAssocID="{EBC41B83-544B-48C3-94D6-FF8145F28E9D}" presName="parentText" presStyleLbl="node1" presStyleIdx="0" presStyleCnt="3">
        <dgm:presLayoutVars>
          <dgm:chMax val="0"/>
          <dgm:bulletEnabled val="1"/>
        </dgm:presLayoutVars>
      </dgm:prSet>
      <dgm:spPr/>
    </dgm:pt>
    <dgm:pt modelId="{5B0B105C-85F6-4DF8-B18F-26C5F5AEE059}" type="pres">
      <dgm:prSet presAssocID="{EBC41B83-544B-48C3-94D6-FF8145F28E9D}" presName="negativeSpace" presStyleCnt="0"/>
      <dgm:spPr/>
    </dgm:pt>
    <dgm:pt modelId="{A8D42FE9-ADA9-4827-94B7-50A5B54B5A3B}" type="pres">
      <dgm:prSet presAssocID="{EBC41B83-544B-48C3-94D6-FF8145F28E9D}" presName="childText" presStyleLbl="conFgAcc1" presStyleIdx="0" presStyleCnt="3" custLinFactNeighborX="-475" custLinFactNeighborY="29757">
        <dgm:presLayoutVars>
          <dgm:bulletEnabled val="1"/>
        </dgm:presLayoutVars>
      </dgm:prSet>
      <dgm:spPr/>
    </dgm:pt>
    <dgm:pt modelId="{27683E67-9D27-405E-8C61-D7C68A46971C}" type="pres">
      <dgm:prSet presAssocID="{F5954FBC-F7BA-455D-A03A-F718381CCE01}" presName="spaceBetweenRectangles" presStyleCnt="0"/>
      <dgm:spPr/>
    </dgm:pt>
    <dgm:pt modelId="{AEE39FA6-ADA3-4276-A01B-CB01BF276C0A}" type="pres">
      <dgm:prSet presAssocID="{3D97BA60-516B-4CB3-9961-1E491C611766}" presName="parentLin" presStyleCnt="0"/>
      <dgm:spPr/>
    </dgm:pt>
    <dgm:pt modelId="{5C3610A6-3613-46D4-886C-FDBB181D76B8}" type="pres">
      <dgm:prSet presAssocID="{3D97BA60-516B-4CB3-9961-1E491C611766}" presName="parentLeftMargin" presStyleLbl="node1" presStyleIdx="0" presStyleCnt="3"/>
      <dgm:spPr/>
    </dgm:pt>
    <dgm:pt modelId="{F26FF346-F18B-4647-8C0B-3123F912977C}" type="pres">
      <dgm:prSet presAssocID="{3D97BA60-516B-4CB3-9961-1E491C611766}" presName="parentText" presStyleLbl="node1" presStyleIdx="1" presStyleCnt="3">
        <dgm:presLayoutVars>
          <dgm:chMax val="0"/>
          <dgm:bulletEnabled val="1"/>
        </dgm:presLayoutVars>
      </dgm:prSet>
      <dgm:spPr/>
    </dgm:pt>
    <dgm:pt modelId="{639307F3-D36E-47F9-9631-F78E7C026B70}" type="pres">
      <dgm:prSet presAssocID="{3D97BA60-516B-4CB3-9961-1E491C611766}" presName="negativeSpace" presStyleCnt="0"/>
      <dgm:spPr/>
    </dgm:pt>
    <dgm:pt modelId="{B4D218E2-15A0-48FF-9118-719CE5FE68F3}" type="pres">
      <dgm:prSet presAssocID="{3D97BA60-516B-4CB3-9961-1E491C611766}" presName="childText" presStyleLbl="conFgAcc1" presStyleIdx="1" presStyleCnt="3" custScaleY="81433">
        <dgm:presLayoutVars>
          <dgm:bulletEnabled val="1"/>
        </dgm:presLayoutVars>
      </dgm:prSet>
      <dgm:spPr/>
    </dgm:pt>
    <dgm:pt modelId="{0045A6BB-0799-406E-9CA4-4DEB81A45F49}" type="pres">
      <dgm:prSet presAssocID="{E45D6560-D67D-4C52-96E9-E1791E449CC3}" presName="spaceBetweenRectangles" presStyleCnt="0"/>
      <dgm:spPr/>
    </dgm:pt>
    <dgm:pt modelId="{9BC0417D-1A07-43E6-ACD0-D2ACFFA58252}" type="pres">
      <dgm:prSet presAssocID="{75B2351B-E296-4B23-ABF8-B30B48932354}" presName="parentLin" presStyleCnt="0"/>
      <dgm:spPr/>
    </dgm:pt>
    <dgm:pt modelId="{8AEA048B-FCE1-4FAB-BFBC-63EC84C1DC53}" type="pres">
      <dgm:prSet presAssocID="{75B2351B-E296-4B23-ABF8-B30B48932354}" presName="parentLeftMargin" presStyleLbl="node1" presStyleIdx="1" presStyleCnt="3"/>
      <dgm:spPr/>
    </dgm:pt>
    <dgm:pt modelId="{807B33DD-FDB9-4156-9EE3-DD0357D464CF}" type="pres">
      <dgm:prSet presAssocID="{75B2351B-E296-4B23-ABF8-B30B48932354}" presName="parentText" presStyleLbl="node1" presStyleIdx="2" presStyleCnt="3">
        <dgm:presLayoutVars>
          <dgm:chMax val="0"/>
          <dgm:bulletEnabled val="1"/>
        </dgm:presLayoutVars>
      </dgm:prSet>
      <dgm:spPr/>
    </dgm:pt>
    <dgm:pt modelId="{A66AE5CF-B6D2-43E0-84AA-1BDD7C75DD2C}" type="pres">
      <dgm:prSet presAssocID="{75B2351B-E296-4B23-ABF8-B30B48932354}" presName="negativeSpace" presStyleCnt="0"/>
      <dgm:spPr/>
    </dgm:pt>
    <dgm:pt modelId="{27E7C8E5-113E-4ACA-926B-3EF871B4FC30}" type="pres">
      <dgm:prSet presAssocID="{75B2351B-E296-4B23-ABF8-B30B48932354}" presName="childText" presStyleLbl="conFgAcc1" presStyleIdx="2" presStyleCnt="3">
        <dgm:presLayoutVars>
          <dgm:bulletEnabled val="1"/>
        </dgm:presLayoutVars>
      </dgm:prSet>
      <dgm:spPr/>
    </dgm:pt>
  </dgm:ptLst>
  <dgm:cxnLst>
    <dgm:cxn modelId="{949BAF0F-66AC-48E6-8718-53AFDE6564CF}" type="presOf" srcId="{98F5E920-34F4-49BF-8E83-23D089AF4543}" destId="{27E7C8E5-113E-4ACA-926B-3EF871B4FC30}" srcOrd="0" destOrd="0" presId="urn:microsoft.com/office/officeart/2005/8/layout/list1"/>
    <dgm:cxn modelId="{F96C5610-D996-417B-AD5F-4231FF045829}" srcId="{A095A265-2AD6-4032-8024-357EF4607AB0}" destId="{3D97BA60-516B-4CB3-9961-1E491C611766}" srcOrd="1" destOrd="0" parTransId="{E80BAF21-C27C-4B8F-A603-33BDAF6C138C}" sibTransId="{E45D6560-D67D-4C52-96E9-E1791E449CC3}"/>
    <dgm:cxn modelId="{F88B7112-D5BA-4EA5-8552-CB9FD615D7B1}" type="presOf" srcId="{EBC41B83-544B-48C3-94D6-FF8145F28E9D}" destId="{5C2E8A67-EAC7-43AE-9815-191571A33307}" srcOrd="1" destOrd="0" presId="urn:microsoft.com/office/officeart/2005/8/layout/list1"/>
    <dgm:cxn modelId="{13C7A91C-4CDD-4825-8017-965177F8E99C}" type="presOf" srcId="{A095A265-2AD6-4032-8024-357EF4607AB0}" destId="{30A9B3AC-BCF0-4E10-8C6A-FCF3A9508C3F}" srcOrd="0" destOrd="0" presId="urn:microsoft.com/office/officeart/2005/8/layout/list1"/>
    <dgm:cxn modelId="{D727D930-65A3-416B-911B-AC7374E386D5}" srcId="{EF1323D0-4318-4EC7-A83C-BA64CFCF3697}" destId="{1DEF6791-0714-43AA-875B-C0F251A2867B}" srcOrd="2" destOrd="0" parTransId="{C1369DA8-6E5F-4BAC-A548-05AABF759C95}" sibTransId="{0FD2767C-9D62-44AB-9BFF-01D47C9D271C}"/>
    <dgm:cxn modelId="{32E1CD33-FEE9-411C-859A-B2ACDCB0DF64}" srcId="{EF1323D0-4318-4EC7-A83C-BA64CFCF3697}" destId="{5DAD1AB2-18AD-40BD-82C8-A12AD4CCABDE}" srcOrd="0" destOrd="0" parTransId="{A6C63C0E-8016-48D8-BB57-266678C4D2B3}" sibTransId="{90883D88-6F1E-48E9-92AA-95A446A5A011}"/>
    <dgm:cxn modelId="{296E0263-95E3-496E-BAB0-74B5AB96ADAD}" type="presOf" srcId="{3D97BA60-516B-4CB3-9961-1E491C611766}" destId="{5C3610A6-3613-46D4-886C-FDBB181D76B8}" srcOrd="0" destOrd="0" presId="urn:microsoft.com/office/officeart/2005/8/layout/list1"/>
    <dgm:cxn modelId="{32752467-677B-4C21-9592-F1C87240FA59}" srcId="{75B2351B-E296-4B23-ABF8-B30B48932354}" destId="{98F5E920-34F4-49BF-8E83-23D089AF4543}" srcOrd="0" destOrd="0" parTransId="{EF30A980-E019-46A5-96D2-74B578C29465}" sibTransId="{76695D0E-1C4A-4095-9A68-9D1F1BC2DD88}"/>
    <dgm:cxn modelId="{7D1E3B4B-50D2-4FED-BB1B-00433C7FB73B}" type="presOf" srcId="{5DAD1AB2-18AD-40BD-82C8-A12AD4CCABDE}" destId="{B4D218E2-15A0-48FF-9118-719CE5FE68F3}" srcOrd="0" destOrd="1" presId="urn:microsoft.com/office/officeart/2005/8/layout/list1"/>
    <dgm:cxn modelId="{E1C5884E-1424-4452-A75B-68D2E48DEC1C}" type="presOf" srcId="{75B2351B-E296-4B23-ABF8-B30B48932354}" destId="{807B33DD-FDB9-4156-9EE3-DD0357D464CF}" srcOrd="1" destOrd="0" presId="urn:microsoft.com/office/officeart/2005/8/layout/list1"/>
    <dgm:cxn modelId="{0064AA6E-0730-46C2-8F02-9E61514DF2A3}" srcId="{3D97BA60-516B-4CB3-9961-1E491C611766}" destId="{EF1323D0-4318-4EC7-A83C-BA64CFCF3697}" srcOrd="0" destOrd="0" parTransId="{99310A75-ADC3-486D-8994-168D95F3CA4A}" sibTransId="{EA9941C8-26A3-4694-87F2-272080E24C24}"/>
    <dgm:cxn modelId="{48EEE970-14C7-4ABF-8F56-430B78991252}" type="presOf" srcId="{B1461A52-1D11-4D07-9A09-2FA20CC31838}" destId="{B4D218E2-15A0-48FF-9118-719CE5FE68F3}" srcOrd="0" destOrd="2" presId="urn:microsoft.com/office/officeart/2005/8/layout/list1"/>
    <dgm:cxn modelId="{4D89EE51-DD0C-438D-A83F-2F18CE7B8BB4}" srcId="{A095A265-2AD6-4032-8024-357EF4607AB0}" destId="{EBC41B83-544B-48C3-94D6-FF8145F28E9D}" srcOrd="0" destOrd="0" parTransId="{062221D1-868F-46E1-89CB-C96988956707}" sibTransId="{F5954FBC-F7BA-455D-A03A-F718381CCE01}"/>
    <dgm:cxn modelId="{5C3C6D59-C333-4F22-A54E-D6D42F97E4F8}" type="presOf" srcId="{EF1323D0-4318-4EC7-A83C-BA64CFCF3697}" destId="{B4D218E2-15A0-48FF-9118-719CE5FE68F3}" srcOrd="0" destOrd="0" presId="urn:microsoft.com/office/officeart/2005/8/layout/list1"/>
    <dgm:cxn modelId="{EBD61284-EF27-4577-AA53-D7E7CDA6B5E2}" type="presOf" srcId="{EBC41B83-544B-48C3-94D6-FF8145F28E9D}" destId="{96C2C0FB-E047-4ECF-BB4F-EABCB7F9014F}" srcOrd="0" destOrd="0" presId="urn:microsoft.com/office/officeart/2005/8/layout/list1"/>
    <dgm:cxn modelId="{8A83C09A-DEFF-47C0-B392-43FC3308207F}" type="presOf" srcId="{3D97BA60-516B-4CB3-9961-1E491C611766}" destId="{F26FF346-F18B-4647-8C0B-3123F912977C}" srcOrd="1" destOrd="0" presId="urn:microsoft.com/office/officeart/2005/8/layout/list1"/>
    <dgm:cxn modelId="{7E7FDCA6-EBD3-4295-87A1-9ACF80D0BFDD}" type="presOf" srcId="{75B2351B-E296-4B23-ABF8-B30B48932354}" destId="{8AEA048B-FCE1-4FAB-BFBC-63EC84C1DC53}" srcOrd="0" destOrd="0" presId="urn:microsoft.com/office/officeart/2005/8/layout/list1"/>
    <dgm:cxn modelId="{2EE7B3B7-74CC-4CAF-B67D-27B47F1D0234}" srcId="{EF1323D0-4318-4EC7-A83C-BA64CFCF3697}" destId="{B1461A52-1D11-4D07-9A09-2FA20CC31838}" srcOrd="1" destOrd="0" parTransId="{544F5E85-1106-45B4-8823-1C4DBC44C452}" sibTransId="{ACECBE73-8FD0-4A82-9958-BDE9694378FA}"/>
    <dgm:cxn modelId="{776F0ABB-E24C-4363-B6BA-0BCC21B4731F}" type="presOf" srcId="{F82161E2-8F6C-4F28-A448-959855F42B48}" destId="{A8D42FE9-ADA9-4827-94B7-50A5B54B5A3B}" srcOrd="0" destOrd="0" presId="urn:microsoft.com/office/officeart/2005/8/layout/list1"/>
    <dgm:cxn modelId="{63BA1AD2-915A-4719-B24C-309DDB1C6015}" srcId="{A095A265-2AD6-4032-8024-357EF4607AB0}" destId="{75B2351B-E296-4B23-ABF8-B30B48932354}" srcOrd="2" destOrd="0" parTransId="{A745E059-5514-4FFE-BF58-3266183B61BB}" sibTransId="{5451D40E-5D67-4CB2-B0AF-526CCD5EF80A}"/>
    <dgm:cxn modelId="{F34876E3-27A5-435C-A376-3F6AEAE59539}" type="presOf" srcId="{1DEF6791-0714-43AA-875B-C0F251A2867B}" destId="{B4D218E2-15A0-48FF-9118-719CE5FE68F3}" srcOrd="0" destOrd="3" presId="urn:microsoft.com/office/officeart/2005/8/layout/list1"/>
    <dgm:cxn modelId="{6D15DDFE-2183-4573-85A7-9527BADE3E75}" srcId="{EBC41B83-544B-48C3-94D6-FF8145F28E9D}" destId="{F82161E2-8F6C-4F28-A448-959855F42B48}" srcOrd="0" destOrd="0" parTransId="{7FA01D53-DA27-4ACB-845C-43FB71ECD4A6}" sibTransId="{730A47B0-C56C-43DD-BE83-4782A1FAD8DA}"/>
    <dgm:cxn modelId="{A140445F-3655-4CC4-AFD1-077A174633EA}" type="presParOf" srcId="{30A9B3AC-BCF0-4E10-8C6A-FCF3A9508C3F}" destId="{A8E00592-DDB4-457D-B254-48F7BE21E460}" srcOrd="0" destOrd="0" presId="urn:microsoft.com/office/officeart/2005/8/layout/list1"/>
    <dgm:cxn modelId="{B4E52E9D-015D-48CE-BA12-0F3BCE279071}" type="presParOf" srcId="{A8E00592-DDB4-457D-B254-48F7BE21E460}" destId="{96C2C0FB-E047-4ECF-BB4F-EABCB7F9014F}" srcOrd="0" destOrd="0" presId="urn:microsoft.com/office/officeart/2005/8/layout/list1"/>
    <dgm:cxn modelId="{D1FEC9B8-C224-45C3-90DE-5E270CD27816}" type="presParOf" srcId="{A8E00592-DDB4-457D-B254-48F7BE21E460}" destId="{5C2E8A67-EAC7-43AE-9815-191571A33307}" srcOrd="1" destOrd="0" presId="urn:microsoft.com/office/officeart/2005/8/layout/list1"/>
    <dgm:cxn modelId="{28D8B715-E588-42E0-9328-7BB2953517F6}" type="presParOf" srcId="{30A9B3AC-BCF0-4E10-8C6A-FCF3A9508C3F}" destId="{5B0B105C-85F6-4DF8-B18F-26C5F5AEE059}" srcOrd="1" destOrd="0" presId="urn:microsoft.com/office/officeart/2005/8/layout/list1"/>
    <dgm:cxn modelId="{28F8DA50-187A-4C61-8436-C96CD9A36418}" type="presParOf" srcId="{30A9B3AC-BCF0-4E10-8C6A-FCF3A9508C3F}" destId="{A8D42FE9-ADA9-4827-94B7-50A5B54B5A3B}" srcOrd="2" destOrd="0" presId="urn:microsoft.com/office/officeart/2005/8/layout/list1"/>
    <dgm:cxn modelId="{4D328FF8-0B06-46D8-B81F-BED6C2F80E00}" type="presParOf" srcId="{30A9B3AC-BCF0-4E10-8C6A-FCF3A9508C3F}" destId="{27683E67-9D27-405E-8C61-D7C68A46971C}" srcOrd="3" destOrd="0" presId="urn:microsoft.com/office/officeart/2005/8/layout/list1"/>
    <dgm:cxn modelId="{9414A6F3-0B8A-4342-AB41-891F1B6850A0}" type="presParOf" srcId="{30A9B3AC-BCF0-4E10-8C6A-FCF3A9508C3F}" destId="{AEE39FA6-ADA3-4276-A01B-CB01BF276C0A}" srcOrd="4" destOrd="0" presId="urn:microsoft.com/office/officeart/2005/8/layout/list1"/>
    <dgm:cxn modelId="{659FB08E-6E93-44A3-A59C-037F0EE997D7}" type="presParOf" srcId="{AEE39FA6-ADA3-4276-A01B-CB01BF276C0A}" destId="{5C3610A6-3613-46D4-886C-FDBB181D76B8}" srcOrd="0" destOrd="0" presId="urn:microsoft.com/office/officeart/2005/8/layout/list1"/>
    <dgm:cxn modelId="{96685169-B386-438B-B548-16BAA6874664}" type="presParOf" srcId="{AEE39FA6-ADA3-4276-A01B-CB01BF276C0A}" destId="{F26FF346-F18B-4647-8C0B-3123F912977C}" srcOrd="1" destOrd="0" presId="urn:microsoft.com/office/officeart/2005/8/layout/list1"/>
    <dgm:cxn modelId="{D7B00FBE-922F-4EDC-80C2-1F718EA8A796}" type="presParOf" srcId="{30A9B3AC-BCF0-4E10-8C6A-FCF3A9508C3F}" destId="{639307F3-D36E-47F9-9631-F78E7C026B70}" srcOrd="5" destOrd="0" presId="urn:microsoft.com/office/officeart/2005/8/layout/list1"/>
    <dgm:cxn modelId="{5AF7EAB5-70BA-4FB2-9F37-324171BDC4DA}" type="presParOf" srcId="{30A9B3AC-BCF0-4E10-8C6A-FCF3A9508C3F}" destId="{B4D218E2-15A0-48FF-9118-719CE5FE68F3}" srcOrd="6" destOrd="0" presId="urn:microsoft.com/office/officeart/2005/8/layout/list1"/>
    <dgm:cxn modelId="{F319F538-B957-4AD7-ACD7-053ECEF60792}" type="presParOf" srcId="{30A9B3AC-BCF0-4E10-8C6A-FCF3A9508C3F}" destId="{0045A6BB-0799-406E-9CA4-4DEB81A45F49}" srcOrd="7" destOrd="0" presId="urn:microsoft.com/office/officeart/2005/8/layout/list1"/>
    <dgm:cxn modelId="{42882A07-C776-4FE6-B080-740C08B32F8D}" type="presParOf" srcId="{30A9B3AC-BCF0-4E10-8C6A-FCF3A9508C3F}" destId="{9BC0417D-1A07-43E6-ACD0-D2ACFFA58252}" srcOrd="8" destOrd="0" presId="urn:microsoft.com/office/officeart/2005/8/layout/list1"/>
    <dgm:cxn modelId="{72CCB83F-7921-4F00-99B9-FBB064BA34F8}" type="presParOf" srcId="{9BC0417D-1A07-43E6-ACD0-D2ACFFA58252}" destId="{8AEA048B-FCE1-4FAB-BFBC-63EC84C1DC53}" srcOrd="0" destOrd="0" presId="urn:microsoft.com/office/officeart/2005/8/layout/list1"/>
    <dgm:cxn modelId="{66BA8071-55DF-4704-9AB4-EEAA0C68F34D}" type="presParOf" srcId="{9BC0417D-1A07-43E6-ACD0-D2ACFFA58252}" destId="{807B33DD-FDB9-4156-9EE3-DD0357D464CF}" srcOrd="1" destOrd="0" presId="urn:microsoft.com/office/officeart/2005/8/layout/list1"/>
    <dgm:cxn modelId="{3B98D301-D5A4-447B-A366-20D27FD603E5}" type="presParOf" srcId="{30A9B3AC-BCF0-4E10-8C6A-FCF3A9508C3F}" destId="{A66AE5CF-B6D2-43E0-84AA-1BDD7C75DD2C}" srcOrd="9" destOrd="0" presId="urn:microsoft.com/office/officeart/2005/8/layout/list1"/>
    <dgm:cxn modelId="{759E2637-667E-4860-A429-B352FA72D485}" type="presParOf" srcId="{30A9B3AC-BCF0-4E10-8C6A-FCF3A9508C3F}" destId="{27E7C8E5-113E-4ACA-926B-3EF871B4FC3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87EFFC-D647-4A02-A596-290C3F33EF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264733B4-2D8F-4C75-9709-7067F5CEEBDE}">
      <dgm:prSet/>
      <dgm:spPr/>
      <dgm:t>
        <a:bodyPr/>
        <a:lstStyle/>
        <a:p>
          <a:r>
            <a:rPr lang="en-US">
              <a:latin typeface="Avenir Next LT Pro" panose="020B0504020202020204" pitchFamily="34" charset="0"/>
            </a:rPr>
            <a:t>Additional learning tracks:</a:t>
          </a:r>
        </a:p>
      </dgm:t>
    </dgm:pt>
    <dgm:pt modelId="{55CC25C1-0BFF-4ADB-9587-0B032A60198E}" type="parTrans" cxnId="{59903859-E941-4D2C-981D-75A9B49ED8BE}">
      <dgm:prSet/>
      <dgm:spPr/>
      <dgm:t>
        <a:bodyPr/>
        <a:lstStyle/>
        <a:p>
          <a:endParaRPr lang="en-US">
            <a:latin typeface="Avenir Next LT Pro" panose="020B0504020202020204" pitchFamily="34" charset="0"/>
          </a:endParaRPr>
        </a:p>
      </dgm:t>
    </dgm:pt>
    <dgm:pt modelId="{6887F877-2B03-4ED6-9F3E-D894E4F6C4C9}" type="sibTrans" cxnId="{59903859-E941-4D2C-981D-75A9B49ED8BE}">
      <dgm:prSet/>
      <dgm:spPr/>
      <dgm:t>
        <a:bodyPr/>
        <a:lstStyle/>
        <a:p>
          <a:endParaRPr lang="en-US">
            <a:latin typeface="Avenir Next LT Pro" panose="020B0504020202020204" pitchFamily="34" charset="0"/>
          </a:endParaRPr>
        </a:p>
      </dgm:t>
    </dgm:pt>
    <dgm:pt modelId="{75524EE5-3742-493C-8666-531444EAA8DD}">
      <dgm:prSet/>
      <dgm:spPr/>
      <dgm:t>
        <a:bodyPr/>
        <a:lstStyle/>
        <a:p>
          <a:r>
            <a:rPr lang="en-US">
              <a:latin typeface="Avenir Next LT Pro" panose="020B0504020202020204" pitchFamily="34" charset="0"/>
            </a:rPr>
            <a:t>Nonviolent communication</a:t>
          </a:r>
        </a:p>
      </dgm:t>
    </dgm:pt>
    <dgm:pt modelId="{7816C9DB-226A-427D-9C2E-A113AF20B6A9}" type="parTrans" cxnId="{32B2B882-E86D-43C3-8A8D-3F4FAFE79B14}">
      <dgm:prSet/>
      <dgm:spPr/>
      <dgm:t>
        <a:bodyPr/>
        <a:lstStyle/>
        <a:p>
          <a:endParaRPr lang="en-US">
            <a:latin typeface="Avenir Next LT Pro" panose="020B0504020202020204" pitchFamily="34" charset="0"/>
          </a:endParaRPr>
        </a:p>
      </dgm:t>
    </dgm:pt>
    <dgm:pt modelId="{3C72EF48-554D-4657-BF83-B211FC0B9DB3}" type="sibTrans" cxnId="{32B2B882-E86D-43C3-8A8D-3F4FAFE79B14}">
      <dgm:prSet/>
      <dgm:spPr/>
      <dgm:t>
        <a:bodyPr/>
        <a:lstStyle/>
        <a:p>
          <a:endParaRPr lang="en-US">
            <a:latin typeface="Avenir Next LT Pro" panose="020B0504020202020204" pitchFamily="34" charset="0"/>
          </a:endParaRPr>
        </a:p>
      </dgm:t>
    </dgm:pt>
    <dgm:pt modelId="{40E78E22-F869-4C25-9CFC-FC8A747AFDEC}">
      <dgm:prSet/>
      <dgm:spPr/>
      <dgm:t>
        <a:bodyPr/>
        <a:lstStyle/>
        <a:p>
          <a:r>
            <a:rPr lang="en-US">
              <a:latin typeface="Avenir Next LT Pro" panose="020B0504020202020204" pitchFamily="34" charset="0"/>
            </a:rPr>
            <a:t>Infant mental health</a:t>
          </a:r>
        </a:p>
      </dgm:t>
    </dgm:pt>
    <dgm:pt modelId="{35192A9A-4FBF-4A3A-BD16-71097452BC47}" type="parTrans" cxnId="{92A777C5-C432-4EF3-93C5-B11CE4A31181}">
      <dgm:prSet/>
      <dgm:spPr/>
      <dgm:t>
        <a:bodyPr/>
        <a:lstStyle/>
        <a:p>
          <a:endParaRPr lang="en-US">
            <a:latin typeface="Avenir Next LT Pro" panose="020B0504020202020204" pitchFamily="34" charset="0"/>
          </a:endParaRPr>
        </a:p>
      </dgm:t>
    </dgm:pt>
    <dgm:pt modelId="{A64903CA-97EF-4095-B388-F37422748FEC}" type="sibTrans" cxnId="{92A777C5-C432-4EF3-93C5-B11CE4A31181}">
      <dgm:prSet/>
      <dgm:spPr/>
      <dgm:t>
        <a:bodyPr/>
        <a:lstStyle/>
        <a:p>
          <a:endParaRPr lang="en-US">
            <a:latin typeface="Avenir Next LT Pro" panose="020B0504020202020204" pitchFamily="34" charset="0"/>
          </a:endParaRPr>
        </a:p>
      </dgm:t>
    </dgm:pt>
    <dgm:pt modelId="{3C72F71D-28EE-4B69-8B9A-2B87F45625F6}">
      <dgm:prSet/>
      <dgm:spPr/>
      <dgm:t>
        <a:bodyPr/>
        <a:lstStyle/>
        <a:p>
          <a:r>
            <a:rPr lang="en-US">
              <a:latin typeface="Avenir Next LT Pro" panose="020B0504020202020204" pitchFamily="34" charset="0"/>
            </a:rPr>
            <a:t>Neurodiversity</a:t>
          </a:r>
        </a:p>
      </dgm:t>
    </dgm:pt>
    <dgm:pt modelId="{F3A39B2E-5BA8-41EB-B0D0-9E19278737EA}" type="parTrans" cxnId="{100B6F3E-1A35-4148-8872-EB07F38C0FB5}">
      <dgm:prSet/>
      <dgm:spPr/>
      <dgm:t>
        <a:bodyPr/>
        <a:lstStyle/>
        <a:p>
          <a:endParaRPr lang="en-US">
            <a:latin typeface="Avenir Next LT Pro" panose="020B0504020202020204" pitchFamily="34" charset="0"/>
          </a:endParaRPr>
        </a:p>
      </dgm:t>
    </dgm:pt>
    <dgm:pt modelId="{B0303E86-2C26-483D-A191-DD9C57712E51}" type="sibTrans" cxnId="{100B6F3E-1A35-4148-8872-EB07F38C0FB5}">
      <dgm:prSet/>
      <dgm:spPr/>
      <dgm:t>
        <a:bodyPr/>
        <a:lstStyle/>
        <a:p>
          <a:endParaRPr lang="en-US">
            <a:latin typeface="Avenir Next LT Pro" panose="020B0504020202020204" pitchFamily="34" charset="0"/>
          </a:endParaRPr>
        </a:p>
      </dgm:t>
    </dgm:pt>
    <dgm:pt modelId="{7B69D03C-91A6-49DD-BD30-D7839AA74D17}">
      <dgm:prSet/>
      <dgm:spPr/>
      <dgm:t>
        <a:bodyPr/>
        <a:lstStyle/>
        <a:p>
          <a:r>
            <a:rPr lang="en-US">
              <a:latin typeface="Avenir Next LT Pro" panose="020B0504020202020204" pitchFamily="34" charset="0"/>
            </a:rPr>
            <a:t>Substances</a:t>
          </a:r>
        </a:p>
      </dgm:t>
    </dgm:pt>
    <dgm:pt modelId="{8871BC22-A63B-4966-9F99-1CBE0E768F54}" type="parTrans" cxnId="{53BF6705-EF7B-4438-8C0F-4C7F64657927}">
      <dgm:prSet/>
      <dgm:spPr/>
      <dgm:t>
        <a:bodyPr/>
        <a:lstStyle/>
        <a:p>
          <a:endParaRPr lang="en-US">
            <a:latin typeface="Avenir Next LT Pro" panose="020B0504020202020204" pitchFamily="34" charset="0"/>
          </a:endParaRPr>
        </a:p>
      </dgm:t>
    </dgm:pt>
    <dgm:pt modelId="{E543F7B9-59C2-4C45-804F-FE5E56723067}" type="sibTrans" cxnId="{53BF6705-EF7B-4438-8C0F-4C7F64657927}">
      <dgm:prSet/>
      <dgm:spPr/>
      <dgm:t>
        <a:bodyPr/>
        <a:lstStyle/>
        <a:p>
          <a:endParaRPr lang="en-US">
            <a:latin typeface="Avenir Next LT Pro" panose="020B0504020202020204" pitchFamily="34" charset="0"/>
          </a:endParaRPr>
        </a:p>
      </dgm:t>
    </dgm:pt>
    <dgm:pt modelId="{815A7A03-06E5-4DF7-9CCE-BBCBE8E5172C}">
      <dgm:prSet/>
      <dgm:spPr/>
      <dgm:t>
        <a:bodyPr/>
        <a:lstStyle/>
        <a:p>
          <a:r>
            <a:rPr lang="en-US" dirty="0">
              <a:latin typeface="Avenir Next LT Pro" panose="020B0504020202020204" pitchFamily="34" charset="0"/>
            </a:rPr>
            <a:t>Resource development exploration for MyALIGN</a:t>
          </a:r>
        </a:p>
      </dgm:t>
    </dgm:pt>
    <dgm:pt modelId="{DD25BB07-CD1A-4279-ACC9-597D255B7BC0}" type="parTrans" cxnId="{081EEABD-7C70-4D46-88DA-A3E010BC64C8}">
      <dgm:prSet/>
      <dgm:spPr/>
      <dgm:t>
        <a:bodyPr/>
        <a:lstStyle/>
        <a:p>
          <a:endParaRPr lang="en-US">
            <a:latin typeface="Avenir Next LT Pro" panose="020B0504020202020204" pitchFamily="34" charset="0"/>
          </a:endParaRPr>
        </a:p>
      </dgm:t>
    </dgm:pt>
    <dgm:pt modelId="{C91A7D17-2B08-4113-9D9B-C93DC4A2194E}" type="sibTrans" cxnId="{081EEABD-7C70-4D46-88DA-A3E010BC64C8}">
      <dgm:prSet/>
      <dgm:spPr/>
      <dgm:t>
        <a:bodyPr/>
        <a:lstStyle/>
        <a:p>
          <a:endParaRPr lang="en-US">
            <a:latin typeface="Avenir Next LT Pro" panose="020B0504020202020204" pitchFamily="34" charset="0"/>
          </a:endParaRPr>
        </a:p>
      </dgm:t>
    </dgm:pt>
    <dgm:pt modelId="{339D1171-9626-442C-B3B5-E9C763EDDEAE}">
      <dgm:prSet/>
      <dgm:spPr/>
      <dgm:t>
        <a:bodyPr/>
        <a:lstStyle/>
        <a:p>
          <a:r>
            <a:rPr lang="en-US">
              <a:latin typeface="Avenir Next LT Pro" panose="020B0504020202020204" pitchFamily="34" charset="0"/>
            </a:rPr>
            <a:t>Inventories of:</a:t>
          </a:r>
        </a:p>
      </dgm:t>
    </dgm:pt>
    <dgm:pt modelId="{762CB108-5CD0-4C73-BB6A-CBB86B22154A}" type="parTrans" cxnId="{C7DC5752-C8E1-4003-A774-2C66C8662341}">
      <dgm:prSet/>
      <dgm:spPr/>
      <dgm:t>
        <a:bodyPr/>
        <a:lstStyle/>
        <a:p>
          <a:endParaRPr lang="en-US">
            <a:latin typeface="Avenir Next LT Pro" panose="020B0504020202020204" pitchFamily="34" charset="0"/>
          </a:endParaRPr>
        </a:p>
      </dgm:t>
    </dgm:pt>
    <dgm:pt modelId="{C26DECCF-9A22-418F-8E13-423FC869C848}" type="sibTrans" cxnId="{C7DC5752-C8E1-4003-A774-2C66C8662341}">
      <dgm:prSet/>
      <dgm:spPr/>
      <dgm:t>
        <a:bodyPr/>
        <a:lstStyle/>
        <a:p>
          <a:endParaRPr lang="en-US">
            <a:latin typeface="Avenir Next LT Pro" panose="020B0504020202020204" pitchFamily="34" charset="0"/>
          </a:endParaRPr>
        </a:p>
      </dgm:t>
    </dgm:pt>
    <dgm:pt modelId="{40D569A3-BC0F-4B58-824D-6C427549824E}">
      <dgm:prSet/>
      <dgm:spPr/>
      <dgm:t>
        <a:bodyPr/>
        <a:lstStyle/>
        <a:p>
          <a:r>
            <a:rPr lang="en-US">
              <a:latin typeface="Avenir Next LT Pro" panose="020B0504020202020204" pitchFamily="34" charset="0"/>
            </a:rPr>
            <a:t>Peer support programs</a:t>
          </a:r>
        </a:p>
      </dgm:t>
    </dgm:pt>
    <dgm:pt modelId="{67C2784D-CE21-410B-8853-E17318FC8D9D}" type="parTrans" cxnId="{6BACFF40-8D89-4EF1-A387-3BBE44A7CA93}">
      <dgm:prSet/>
      <dgm:spPr/>
      <dgm:t>
        <a:bodyPr/>
        <a:lstStyle/>
        <a:p>
          <a:endParaRPr lang="en-US">
            <a:latin typeface="Avenir Next LT Pro" panose="020B0504020202020204" pitchFamily="34" charset="0"/>
          </a:endParaRPr>
        </a:p>
      </dgm:t>
    </dgm:pt>
    <dgm:pt modelId="{964645E3-6E61-48A0-9B7B-3C6F969F65DF}" type="sibTrans" cxnId="{6BACFF40-8D89-4EF1-A387-3BBE44A7CA93}">
      <dgm:prSet/>
      <dgm:spPr/>
      <dgm:t>
        <a:bodyPr/>
        <a:lstStyle/>
        <a:p>
          <a:endParaRPr lang="en-US">
            <a:latin typeface="Avenir Next LT Pro" panose="020B0504020202020204" pitchFamily="34" charset="0"/>
          </a:endParaRPr>
        </a:p>
      </dgm:t>
    </dgm:pt>
    <dgm:pt modelId="{962B47D4-15A4-4E9D-AB68-0DEB0C0BB8F5}">
      <dgm:prSet/>
      <dgm:spPr/>
      <dgm:t>
        <a:bodyPr/>
        <a:lstStyle/>
        <a:p>
          <a:r>
            <a:rPr lang="en-US">
              <a:latin typeface="Avenir Next LT Pro" panose="020B0504020202020204" pitchFamily="34" charset="0"/>
            </a:rPr>
            <a:t>Supervisor training and support programs</a:t>
          </a:r>
        </a:p>
      </dgm:t>
    </dgm:pt>
    <dgm:pt modelId="{BE707492-D4E4-479A-BB7F-737F98F06065}" type="parTrans" cxnId="{923B746F-2FDC-474B-AD1B-D29C99BC1096}">
      <dgm:prSet/>
      <dgm:spPr/>
      <dgm:t>
        <a:bodyPr/>
        <a:lstStyle/>
        <a:p>
          <a:endParaRPr lang="en-US">
            <a:latin typeface="Avenir Next LT Pro" panose="020B0504020202020204" pitchFamily="34" charset="0"/>
          </a:endParaRPr>
        </a:p>
      </dgm:t>
    </dgm:pt>
    <dgm:pt modelId="{70C1AEF5-54A3-453F-A39E-9E66AF258813}" type="sibTrans" cxnId="{923B746F-2FDC-474B-AD1B-D29C99BC1096}">
      <dgm:prSet/>
      <dgm:spPr/>
      <dgm:t>
        <a:bodyPr/>
        <a:lstStyle/>
        <a:p>
          <a:endParaRPr lang="en-US">
            <a:latin typeface="Avenir Next LT Pro" panose="020B0504020202020204" pitchFamily="34" charset="0"/>
          </a:endParaRPr>
        </a:p>
      </dgm:t>
    </dgm:pt>
    <dgm:pt modelId="{3EC3135D-2926-4C8F-99ED-899378CF9F8E}">
      <dgm:prSet/>
      <dgm:spPr/>
      <dgm:t>
        <a:bodyPr/>
        <a:lstStyle/>
        <a:p>
          <a:r>
            <a:rPr lang="en-US" dirty="0">
              <a:latin typeface="Avenir Next LT Pro" panose="020B0504020202020204" pitchFamily="34" charset="0"/>
            </a:rPr>
            <a:t>Alignment of resource materials with preservice curriculum</a:t>
          </a:r>
        </a:p>
      </dgm:t>
    </dgm:pt>
    <dgm:pt modelId="{97A7B5F8-8E79-44AF-A24B-B8A6110A7F8A}" type="parTrans" cxnId="{AA9E4B8A-5215-4B45-9BD4-97F564401314}">
      <dgm:prSet/>
      <dgm:spPr/>
      <dgm:t>
        <a:bodyPr/>
        <a:lstStyle/>
        <a:p>
          <a:endParaRPr lang="en-US">
            <a:latin typeface="Avenir Next LT Pro" panose="020B0504020202020204" pitchFamily="34" charset="0"/>
          </a:endParaRPr>
        </a:p>
      </dgm:t>
    </dgm:pt>
    <dgm:pt modelId="{088B81DC-3BE0-43F4-A60E-34E2AA976E44}" type="sibTrans" cxnId="{AA9E4B8A-5215-4B45-9BD4-97F564401314}">
      <dgm:prSet/>
      <dgm:spPr/>
      <dgm:t>
        <a:bodyPr/>
        <a:lstStyle/>
        <a:p>
          <a:endParaRPr lang="en-US">
            <a:latin typeface="Avenir Next LT Pro" panose="020B0504020202020204" pitchFamily="34" charset="0"/>
          </a:endParaRPr>
        </a:p>
      </dgm:t>
    </dgm:pt>
    <dgm:pt modelId="{341E35FD-B97C-4A28-862C-79AF3A491EE3}">
      <dgm:prSet/>
      <dgm:spPr/>
      <dgm:t>
        <a:bodyPr/>
        <a:lstStyle/>
        <a:p>
          <a:r>
            <a:rPr lang="en-US" dirty="0">
              <a:latin typeface="Avenir Next LT Pro" panose="020B0504020202020204" pitchFamily="34" charset="0"/>
            </a:rPr>
            <a:t>Development of a community directory of local resources</a:t>
          </a:r>
        </a:p>
      </dgm:t>
    </dgm:pt>
    <dgm:pt modelId="{FABDDCBD-25BD-4BB1-AE69-7070374E4B69}" type="parTrans" cxnId="{93AAF79D-DC7E-4658-BCE9-808761AA8B9B}">
      <dgm:prSet/>
      <dgm:spPr/>
      <dgm:t>
        <a:bodyPr/>
        <a:lstStyle/>
        <a:p>
          <a:endParaRPr lang="en-US">
            <a:latin typeface="Avenir Next LT Pro" panose="020B0504020202020204" pitchFamily="34" charset="0"/>
          </a:endParaRPr>
        </a:p>
      </dgm:t>
    </dgm:pt>
    <dgm:pt modelId="{1656F5AF-BC22-4B6A-8FA7-66D33A7E8D82}" type="sibTrans" cxnId="{93AAF79D-DC7E-4658-BCE9-808761AA8B9B}">
      <dgm:prSet/>
      <dgm:spPr/>
      <dgm:t>
        <a:bodyPr/>
        <a:lstStyle/>
        <a:p>
          <a:endParaRPr lang="en-US">
            <a:latin typeface="Avenir Next LT Pro" panose="020B0504020202020204" pitchFamily="34" charset="0"/>
          </a:endParaRPr>
        </a:p>
      </dgm:t>
    </dgm:pt>
    <dgm:pt modelId="{190EEA91-CF91-430E-BA01-CB1FCF2F643F}">
      <dgm:prSet/>
      <dgm:spPr/>
      <dgm:t>
        <a:bodyPr/>
        <a:lstStyle/>
        <a:p>
          <a:r>
            <a:rPr lang="en-US" dirty="0">
              <a:latin typeface="Avenir Next LT Pro" panose="020B0504020202020204" pitchFamily="34" charset="0"/>
            </a:rPr>
            <a:t>External coaching resources for platform users</a:t>
          </a:r>
        </a:p>
      </dgm:t>
    </dgm:pt>
    <dgm:pt modelId="{D7E39F12-2FE5-479A-AF5A-7392F0B90B62}" type="parTrans" cxnId="{20DB689F-774C-4DA8-BC31-29F8B639FE3B}">
      <dgm:prSet/>
      <dgm:spPr/>
      <dgm:t>
        <a:bodyPr/>
        <a:lstStyle/>
        <a:p>
          <a:endParaRPr lang="en-US">
            <a:latin typeface="Avenir Next LT Pro" panose="020B0504020202020204" pitchFamily="34" charset="0"/>
          </a:endParaRPr>
        </a:p>
      </dgm:t>
    </dgm:pt>
    <dgm:pt modelId="{6F5075D2-AFE7-4D23-8DB1-9E2AE794EB6F}" type="sibTrans" cxnId="{20DB689F-774C-4DA8-BC31-29F8B639FE3B}">
      <dgm:prSet/>
      <dgm:spPr/>
      <dgm:t>
        <a:bodyPr/>
        <a:lstStyle/>
        <a:p>
          <a:endParaRPr lang="en-US">
            <a:latin typeface="Avenir Next LT Pro" panose="020B0504020202020204" pitchFamily="34" charset="0"/>
          </a:endParaRPr>
        </a:p>
      </dgm:t>
    </dgm:pt>
    <dgm:pt modelId="{78A7CC48-2ED3-4037-8A33-647710F7C39D}" type="pres">
      <dgm:prSet presAssocID="{B887EFFC-D647-4A02-A596-290C3F33EFA1}" presName="linear" presStyleCnt="0">
        <dgm:presLayoutVars>
          <dgm:dir/>
          <dgm:animLvl val="lvl"/>
          <dgm:resizeHandles val="exact"/>
        </dgm:presLayoutVars>
      </dgm:prSet>
      <dgm:spPr/>
    </dgm:pt>
    <dgm:pt modelId="{3AE7341B-096E-4B5F-B787-FA910A855BD1}" type="pres">
      <dgm:prSet presAssocID="{264733B4-2D8F-4C75-9709-7067F5CEEBDE}" presName="parentLin" presStyleCnt="0"/>
      <dgm:spPr/>
    </dgm:pt>
    <dgm:pt modelId="{E1BAE9E4-2D11-4C29-B656-B7B23B2AB190}" type="pres">
      <dgm:prSet presAssocID="{264733B4-2D8F-4C75-9709-7067F5CEEBDE}" presName="parentLeftMargin" presStyleLbl="node1" presStyleIdx="0" presStyleCnt="3"/>
      <dgm:spPr/>
    </dgm:pt>
    <dgm:pt modelId="{3E880000-7D16-47AC-B5B1-CDEBF2D2EEE5}" type="pres">
      <dgm:prSet presAssocID="{264733B4-2D8F-4C75-9709-7067F5CEEBDE}" presName="parentText" presStyleLbl="node1" presStyleIdx="0" presStyleCnt="3">
        <dgm:presLayoutVars>
          <dgm:chMax val="0"/>
          <dgm:bulletEnabled val="1"/>
        </dgm:presLayoutVars>
      </dgm:prSet>
      <dgm:spPr/>
    </dgm:pt>
    <dgm:pt modelId="{4DE12477-E908-4AA1-A908-F9C0AD6A872A}" type="pres">
      <dgm:prSet presAssocID="{264733B4-2D8F-4C75-9709-7067F5CEEBDE}" presName="negativeSpace" presStyleCnt="0"/>
      <dgm:spPr/>
    </dgm:pt>
    <dgm:pt modelId="{32391685-2044-4365-8A92-D3073ED3B0A5}" type="pres">
      <dgm:prSet presAssocID="{264733B4-2D8F-4C75-9709-7067F5CEEBDE}" presName="childText" presStyleLbl="conFgAcc1" presStyleIdx="0" presStyleCnt="3">
        <dgm:presLayoutVars>
          <dgm:bulletEnabled val="1"/>
        </dgm:presLayoutVars>
      </dgm:prSet>
      <dgm:spPr/>
    </dgm:pt>
    <dgm:pt modelId="{6EDB0177-DFA4-4241-A5B9-D04ADD402929}" type="pres">
      <dgm:prSet presAssocID="{6887F877-2B03-4ED6-9F3E-D894E4F6C4C9}" presName="spaceBetweenRectangles" presStyleCnt="0"/>
      <dgm:spPr/>
    </dgm:pt>
    <dgm:pt modelId="{EB9A5716-4352-434A-95BA-7055184C8E48}" type="pres">
      <dgm:prSet presAssocID="{815A7A03-06E5-4DF7-9CCE-BBCBE8E5172C}" presName="parentLin" presStyleCnt="0"/>
      <dgm:spPr/>
    </dgm:pt>
    <dgm:pt modelId="{39F16F36-65AB-4C4F-BFC9-17D355DDE15E}" type="pres">
      <dgm:prSet presAssocID="{815A7A03-06E5-4DF7-9CCE-BBCBE8E5172C}" presName="parentLeftMargin" presStyleLbl="node1" presStyleIdx="0" presStyleCnt="3"/>
      <dgm:spPr/>
    </dgm:pt>
    <dgm:pt modelId="{4A889B4A-EF1B-476A-AFDB-E73727703740}" type="pres">
      <dgm:prSet presAssocID="{815A7A03-06E5-4DF7-9CCE-BBCBE8E5172C}" presName="parentText" presStyleLbl="node1" presStyleIdx="1" presStyleCnt="3">
        <dgm:presLayoutVars>
          <dgm:chMax val="0"/>
          <dgm:bulletEnabled val="1"/>
        </dgm:presLayoutVars>
      </dgm:prSet>
      <dgm:spPr/>
    </dgm:pt>
    <dgm:pt modelId="{C37E2B70-541E-4AFA-BE54-C55266C7B439}" type="pres">
      <dgm:prSet presAssocID="{815A7A03-06E5-4DF7-9CCE-BBCBE8E5172C}" presName="negativeSpace" presStyleCnt="0"/>
      <dgm:spPr/>
    </dgm:pt>
    <dgm:pt modelId="{DCEDE925-B368-4C3C-A4B2-96A712CFEBB7}" type="pres">
      <dgm:prSet presAssocID="{815A7A03-06E5-4DF7-9CCE-BBCBE8E5172C}" presName="childText" presStyleLbl="conFgAcc1" presStyleIdx="1" presStyleCnt="3">
        <dgm:presLayoutVars>
          <dgm:bulletEnabled val="1"/>
        </dgm:presLayoutVars>
      </dgm:prSet>
      <dgm:spPr/>
    </dgm:pt>
    <dgm:pt modelId="{1E31A12C-A6B0-41F6-9C33-76EB13FC4310}" type="pres">
      <dgm:prSet presAssocID="{C91A7D17-2B08-4113-9D9B-C93DC4A2194E}" presName="spaceBetweenRectangles" presStyleCnt="0"/>
      <dgm:spPr/>
    </dgm:pt>
    <dgm:pt modelId="{880DD871-AC64-4B04-B0C4-9A9496AA38DB}" type="pres">
      <dgm:prSet presAssocID="{339D1171-9626-442C-B3B5-E9C763EDDEAE}" presName="parentLin" presStyleCnt="0"/>
      <dgm:spPr/>
    </dgm:pt>
    <dgm:pt modelId="{5B0FBC57-842C-49A9-8403-600287B88CF0}" type="pres">
      <dgm:prSet presAssocID="{339D1171-9626-442C-B3B5-E9C763EDDEAE}" presName="parentLeftMargin" presStyleLbl="node1" presStyleIdx="1" presStyleCnt="3"/>
      <dgm:spPr/>
    </dgm:pt>
    <dgm:pt modelId="{7E41950C-1D6F-480C-9BBF-0338C7A837BF}" type="pres">
      <dgm:prSet presAssocID="{339D1171-9626-442C-B3B5-E9C763EDDEAE}" presName="parentText" presStyleLbl="node1" presStyleIdx="2" presStyleCnt="3">
        <dgm:presLayoutVars>
          <dgm:chMax val="0"/>
          <dgm:bulletEnabled val="1"/>
        </dgm:presLayoutVars>
      </dgm:prSet>
      <dgm:spPr/>
    </dgm:pt>
    <dgm:pt modelId="{959AA34A-4AED-4BA2-A80A-14E0D8E83AD7}" type="pres">
      <dgm:prSet presAssocID="{339D1171-9626-442C-B3B5-E9C763EDDEAE}" presName="negativeSpace" presStyleCnt="0"/>
      <dgm:spPr/>
    </dgm:pt>
    <dgm:pt modelId="{B0644A4F-07F0-4000-B264-9D45C96086E0}" type="pres">
      <dgm:prSet presAssocID="{339D1171-9626-442C-B3B5-E9C763EDDEAE}" presName="childText" presStyleLbl="conFgAcc1" presStyleIdx="2" presStyleCnt="3">
        <dgm:presLayoutVars>
          <dgm:bulletEnabled val="1"/>
        </dgm:presLayoutVars>
      </dgm:prSet>
      <dgm:spPr/>
    </dgm:pt>
  </dgm:ptLst>
  <dgm:cxnLst>
    <dgm:cxn modelId="{53BF6705-EF7B-4438-8C0F-4C7F64657927}" srcId="{264733B4-2D8F-4C75-9709-7067F5CEEBDE}" destId="{7B69D03C-91A6-49DD-BD30-D7839AA74D17}" srcOrd="3" destOrd="0" parTransId="{8871BC22-A63B-4966-9F99-1CBE0E768F54}" sibTransId="{E543F7B9-59C2-4C45-804F-FE5E56723067}"/>
    <dgm:cxn modelId="{81A0A50E-C52B-4FE3-A008-7C32BD21D548}" type="presOf" srcId="{815A7A03-06E5-4DF7-9CCE-BBCBE8E5172C}" destId="{39F16F36-65AB-4C4F-BFC9-17D355DDE15E}" srcOrd="0" destOrd="0" presId="urn:microsoft.com/office/officeart/2005/8/layout/list1"/>
    <dgm:cxn modelId="{EC98B634-611F-4E6F-8AC1-CDD03B3332F1}" type="presOf" srcId="{40D569A3-BC0F-4B58-824D-6C427549824E}" destId="{B0644A4F-07F0-4000-B264-9D45C96086E0}" srcOrd="0" destOrd="0" presId="urn:microsoft.com/office/officeart/2005/8/layout/list1"/>
    <dgm:cxn modelId="{100B6F3E-1A35-4148-8872-EB07F38C0FB5}" srcId="{264733B4-2D8F-4C75-9709-7067F5CEEBDE}" destId="{3C72F71D-28EE-4B69-8B9A-2B87F45625F6}" srcOrd="2" destOrd="0" parTransId="{F3A39B2E-5BA8-41EB-B0D0-9E19278737EA}" sibTransId="{B0303E86-2C26-483D-A191-DD9C57712E51}"/>
    <dgm:cxn modelId="{6BACFF40-8D89-4EF1-A387-3BBE44A7CA93}" srcId="{339D1171-9626-442C-B3B5-E9C763EDDEAE}" destId="{40D569A3-BC0F-4B58-824D-6C427549824E}" srcOrd="0" destOrd="0" parTransId="{67C2784D-CE21-410B-8853-E17318FC8D9D}" sibTransId="{964645E3-6E61-48A0-9B7B-3C6F969F65DF}"/>
    <dgm:cxn modelId="{82A63E5B-A6ED-412A-AAD3-2D32CA0B5848}" type="presOf" srcId="{264733B4-2D8F-4C75-9709-7067F5CEEBDE}" destId="{E1BAE9E4-2D11-4C29-B656-B7B23B2AB190}" srcOrd="0" destOrd="0" presId="urn:microsoft.com/office/officeart/2005/8/layout/list1"/>
    <dgm:cxn modelId="{DE517F61-BE2F-4BE4-B7BC-C381D5AC1CA5}" type="presOf" srcId="{815A7A03-06E5-4DF7-9CCE-BBCBE8E5172C}" destId="{4A889B4A-EF1B-476A-AFDB-E73727703740}" srcOrd="1" destOrd="0" presId="urn:microsoft.com/office/officeart/2005/8/layout/list1"/>
    <dgm:cxn modelId="{5D820242-CDAE-4C52-A8A4-51CE58F9DC93}" type="presOf" srcId="{B887EFFC-D647-4A02-A596-290C3F33EFA1}" destId="{78A7CC48-2ED3-4037-8A33-647710F7C39D}" srcOrd="0" destOrd="0" presId="urn:microsoft.com/office/officeart/2005/8/layout/list1"/>
    <dgm:cxn modelId="{5F96774E-B413-4979-9A51-F53F1A8F9E21}" type="presOf" srcId="{962B47D4-15A4-4E9D-AB68-0DEB0C0BB8F5}" destId="{B0644A4F-07F0-4000-B264-9D45C96086E0}" srcOrd="0" destOrd="1" presId="urn:microsoft.com/office/officeart/2005/8/layout/list1"/>
    <dgm:cxn modelId="{923B746F-2FDC-474B-AD1B-D29C99BC1096}" srcId="{339D1171-9626-442C-B3B5-E9C763EDDEAE}" destId="{962B47D4-15A4-4E9D-AB68-0DEB0C0BB8F5}" srcOrd="1" destOrd="0" parTransId="{BE707492-D4E4-479A-BB7F-737F98F06065}" sibTransId="{70C1AEF5-54A3-453F-A39E-9E66AF258813}"/>
    <dgm:cxn modelId="{C7DC5752-C8E1-4003-A774-2C66C8662341}" srcId="{B887EFFC-D647-4A02-A596-290C3F33EFA1}" destId="{339D1171-9626-442C-B3B5-E9C763EDDEAE}" srcOrd="2" destOrd="0" parTransId="{762CB108-5CD0-4C73-BB6A-CBB86B22154A}" sibTransId="{C26DECCF-9A22-418F-8E13-423FC869C848}"/>
    <dgm:cxn modelId="{59903859-E941-4D2C-981D-75A9B49ED8BE}" srcId="{B887EFFC-D647-4A02-A596-290C3F33EFA1}" destId="{264733B4-2D8F-4C75-9709-7067F5CEEBDE}" srcOrd="0" destOrd="0" parTransId="{55CC25C1-0BFF-4ADB-9587-0B032A60198E}" sibTransId="{6887F877-2B03-4ED6-9F3E-D894E4F6C4C9}"/>
    <dgm:cxn modelId="{47F6687B-B820-4562-A49D-665DF58C206B}" type="presOf" srcId="{40E78E22-F869-4C25-9CFC-FC8A747AFDEC}" destId="{32391685-2044-4365-8A92-D3073ED3B0A5}" srcOrd="0" destOrd="1" presId="urn:microsoft.com/office/officeart/2005/8/layout/list1"/>
    <dgm:cxn modelId="{32B2B882-E86D-43C3-8A8D-3F4FAFE79B14}" srcId="{264733B4-2D8F-4C75-9709-7067F5CEEBDE}" destId="{75524EE5-3742-493C-8666-531444EAA8DD}" srcOrd="0" destOrd="0" parTransId="{7816C9DB-226A-427D-9C2E-A113AF20B6A9}" sibTransId="{3C72EF48-554D-4657-BF83-B211FC0B9DB3}"/>
    <dgm:cxn modelId="{64E6F086-1EB2-44CD-8EC6-3AA253530CF6}" type="presOf" srcId="{339D1171-9626-442C-B3B5-E9C763EDDEAE}" destId="{7E41950C-1D6F-480C-9BBF-0338C7A837BF}" srcOrd="1" destOrd="0" presId="urn:microsoft.com/office/officeart/2005/8/layout/list1"/>
    <dgm:cxn modelId="{AA9E4B8A-5215-4B45-9BD4-97F564401314}" srcId="{815A7A03-06E5-4DF7-9CCE-BBCBE8E5172C}" destId="{3EC3135D-2926-4C8F-99ED-899378CF9F8E}" srcOrd="0" destOrd="0" parTransId="{97A7B5F8-8E79-44AF-A24B-B8A6110A7F8A}" sibTransId="{088B81DC-3BE0-43F4-A60E-34E2AA976E44}"/>
    <dgm:cxn modelId="{BE5E6395-DDB5-43E4-B24E-BBD9733B7150}" type="presOf" srcId="{264733B4-2D8F-4C75-9709-7067F5CEEBDE}" destId="{3E880000-7D16-47AC-B5B1-CDEBF2D2EEE5}" srcOrd="1" destOrd="0" presId="urn:microsoft.com/office/officeart/2005/8/layout/list1"/>
    <dgm:cxn modelId="{1E07D996-48DF-41A3-8E40-A050AACFC9AD}" type="presOf" srcId="{7B69D03C-91A6-49DD-BD30-D7839AA74D17}" destId="{32391685-2044-4365-8A92-D3073ED3B0A5}" srcOrd="0" destOrd="3" presId="urn:microsoft.com/office/officeart/2005/8/layout/list1"/>
    <dgm:cxn modelId="{4582999A-61C4-45F7-977C-2B189CACD968}" type="presOf" srcId="{75524EE5-3742-493C-8666-531444EAA8DD}" destId="{32391685-2044-4365-8A92-D3073ED3B0A5}" srcOrd="0" destOrd="0" presId="urn:microsoft.com/office/officeart/2005/8/layout/list1"/>
    <dgm:cxn modelId="{93AAF79D-DC7E-4658-BCE9-808761AA8B9B}" srcId="{815A7A03-06E5-4DF7-9CCE-BBCBE8E5172C}" destId="{341E35FD-B97C-4A28-862C-79AF3A491EE3}" srcOrd="1" destOrd="0" parTransId="{FABDDCBD-25BD-4BB1-AE69-7070374E4B69}" sibTransId="{1656F5AF-BC22-4B6A-8FA7-66D33A7E8D82}"/>
    <dgm:cxn modelId="{20DB689F-774C-4DA8-BC31-29F8B639FE3B}" srcId="{815A7A03-06E5-4DF7-9CCE-BBCBE8E5172C}" destId="{190EEA91-CF91-430E-BA01-CB1FCF2F643F}" srcOrd="2" destOrd="0" parTransId="{D7E39F12-2FE5-479A-AF5A-7392F0B90B62}" sibTransId="{6F5075D2-AFE7-4D23-8DB1-9E2AE794EB6F}"/>
    <dgm:cxn modelId="{6702DCBC-0496-4D54-940D-0E550E140BFD}" type="presOf" srcId="{341E35FD-B97C-4A28-862C-79AF3A491EE3}" destId="{DCEDE925-B368-4C3C-A4B2-96A712CFEBB7}" srcOrd="0" destOrd="1" presId="urn:microsoft.com/office/officeart/2005/8/layout/list1"/>
    <dgm:cxn modelId="{081EEABD-7C70-4D46-88DA-A3E010BC64C8}" srcId="{B887EFFC-D647-4A02-A596-290C3F33EFA1}" destId="{815A7A03-06E5-4DF7-9CCE-BBCBE8E5172C}" srcOrd="1" destOrd="0" parTransId="{DD25BB07-CD1A-4279-ACC9-597D255B7BC0}" sibTransId="{C91A7D17-2B08-4113-9D9B-C93DC4A2194E}"/>
    <dgm:cxn modelId="{D146F1C3-4C90-49F6-BB3B-FCFBD8C55A93}" type="presOf" srcId="{3C72F71D-28EE-4B69-8B9A-2B87F45625F6}" destId="{32391685-2044-4365-8A92-D3073ED3B0A5}" srcOrd="0" destOrd="2" presId="urn:microsoft.com/office/officeart/2005/8/layout/list1"/>
    <dgm:cxn modelId="{92A777C5-C432-4EF3-93C5-B11CE4A31181}" srcId="{264733B4-2D8F-4C75-9709-7067F5CEEBDE}" destId="{40E78E22-F869-4C25-9CFC-FC8A747AFDEC}" srcOrd="1" destOrd="0" parTransId="{35192A9A-4FBF-4A3A-BD16-71097452BC47}" sibTransId="{A64903CA-97EF-4095-B388-F37422748FEC}"/>
    <dgm:cxn modelId="{EDC460CC-F998-497C-8710-554174B4EDD9}" type="presOf" srcId="{339D1171-9626-442C-B3B5-E9C763EDDEAE}" destId="{5B0FBC57-842C-49A9-8403-600287B88CF0}" srcOrd="0" destOrd="0" presId="urn:microsoft.com/office/officeart/2005/8/layout/list1"/>
    <dgm:cxn modelId="{868C48E0-77BA-4576-B317-BE432B834FEB}" type="presOf" srcId="{190EEA91-CF91-430E-BA01-CB1FCF2F643F}" destId="{DCEDE925-B368-4C3C-A4B2-96A712CFEBB7}" srcOrd="0" destOrd="2" presId="urn:microsoft.com/office/officeart/2005/8/layout/list1"/>
    <dgm:cxn modelId="{2DA194F6-D80B-460F-B765-5A115E3C643A}" type="presOf" srcId="{3EC3135D-2926-4C8F-99ED-899378CF9F8E}" destId="{DCEDE925-B368-4C3C-A4B2-96A712CFEBB7}" srcOrd="0" destOrd="0" presId="urn:microsoft.com/office/officeart/2005/8/layout/list1"/>
    <dgm:cxn modelId="{87254D2A-AD26-49AA-8493-8C870472836D}" type="presParOf" srcId="{78A7CC48-2ED3-4037-8A33-647710F7C39D}" destId="{3AE7341B-096E-4B5F-B787-FA910A855BD1}" srcOrd="0" destOrd="0" presId="urn:microsoft.com/office/officeart/2005/8/layout/list1"/>
    <dgm:cxn modelId="{7626BC50-22DC-4F7A-835B-7DC4EEBD1C6C}" type="presParOf" srcId="{3AE7341B-096E-4B5F-B787-FA910A855BD1}" destId="{E1BAE9E4-2D11-4C29-B656-B7B23B2AB190}" srcOrd="0" destOrd="0" presId="urn:microsoft.com/office/officeart/2005/8/layout/list1"/>
    <dgm:cxn modelId="{0EED7AA6-14CF-4882-92D6-B120AB0A4AF9}" type="presParOf" srcId="{3AE7341B-096E-4B5F-B787-FA910A855BD1}" destId="{3E880000-7D16-47AC-B5B1-CDEBF2D2EEE5}" srcOrd="1" destOrd="0" presId="urn:microsoft.com/office/officeart/2005/8/layout/list1"/>
    <dgm:cxn modelId="{69797A09-D244-4D80-A6EC-618525F0029D}" type="presParOf" srcId="{78A7CC48-2ED3-4037-8A33-647710F7C39D}" destId="{4DE12477-E908-4AA1-A908-F9C0AD6A872A}" srcOrd="1" destOrd="0" presId="urn:microsoft.com/office/officeart/2005/8/layout/list1"/>
    <dgm:cxn modelId="{1C5FAC30-A971-454E-A727-39713FE46290}" type="presParOf" srcId="{78A7CC48-2ED3-4037-8A33-647710F7C39D}" destId="{32391685-2044-4365-8A92-D3073ED3B0A5}" srcOrd="2" destOrd="0" presId="urn:microsoft.com/office/officeart/2005/8/layout/list1"/>
    <dgm:cxn modelId="{32F5F871-1269-4656-AB67-4342C0796831}" type="presParOf" srcId="{78A7CC48-2ED3-4037-8A33-647710F7C39D}" destId="{6EDB0177-DFA4-4241-A5B9-D04ADD402929}" srcOrd="3" destOrd="0" presId="urn:microsoft.com/office/officeart/2005/8/layout/list1"/>
    <dgm:cxn modelId="{8D96E779-3910-4272-A7B3-63E9BBD751F2}" type="presParOf" srcId="{78A7CC48-2ED3-4037-8A33-647710F7C39D}" destId="{EB9A5716-4352-434A-95BA-7055184C8E48}" srcOrd="4" destOrd="0" presId="urn:microsoft.com/office/officeart/2005/8/layout/list1"/>
    <dgm:cxn modelId="{57834EE5-ABDA-4F61-800F-1C15DD3B8DD4}" type="presParOf" srcId="{EB9A5716-4352-434A-95BA-7055184C8E48}" destId="{39F16F36-65AB-4C4F-BFC9-17D355DDE15E}" srcOrd="0" destOrd="0" presId="urn:microsoft.com/office/officeart/2005/8/layout/list1"/>
    <dgm:cxn modelId="{724C63D9-2710-4011-A72B-FEC71663C506}" type="presParOf" srcId="{EB9A5716-4352-434A-95BA-7055184C8E48}" destId="{4A889B4A-EF1B-476A-AFDB-E73727703740}" srcOrd="1" destOrd="0" presId="urn:microsoft.com/office/officeart/2005/8/layout/list1"/>
    <dgm:cxn modelId="{DA23683C-33BC-45DE-96C9-7EE576ADE125}" type="presParOf" srcId="{78A7CC48-2ED3-4037-8A33-647710F7C39D}" destId="{C37E2B70-541E-4AFA-BE54-C55266C7B439}" srcOrd="5" destOrd="0" presId="urn:microsoft.com/office/officeart/2005/8/layout/list1"/>
    <dgm:cxn modelId="{499A4CB7-1D6A-46A8-B7EC-33E3D2B6CF95}" type="presParOf" srcId="{78A7CC48-2ED3-4037-8A33-647710F7C39D}" destId="{DCEDE925-B368-4C3C-A4B2-96A712CFEBB7}" srcOrd="6" destOrd="0" presId="urn:microsoft.com/office/officeart/2005/8/layout/list1"/>
    <dgm:cxn modelId="{3187FB7E-0F69-41BC-B30E-84BAD5CBF400}" type="presParOf" srcId="{78A7CC48-2ED3-4037-8A33-647710F7C39D}" destId="{1E31A12C-A6B0-41F6-9C33-76EB13FC4310}" srcOrd="7" destOrd="0" presId="urn:microsoft.com/office/officeart/2005/8/layout/list1"/>
    <dgm:cxn modelId="{EAF8CD12-EECB-4227-82BA-EB7200F93BDB}" type="presParOf" srcId="{78A7CC48-2ED3-4037-8A33-647710F7C39D}" destId="{880DD871-AC64-4B04-B0C4-9A9496AA38DB}" srcOrd="8" destOrd="0" presId="urn:microsoft.com/office/officeart/2005/8/layout/list1"/>
    <dgm:cxn modelId="{9D96F026-FA59-4F45-A613-50BEA92AA4C1}" type="presParOf" srcId="{880DD871-AC64-4B04-B0C4-9A9496AA38DB}" destId="{5B0FBC57-842C-49A9-8403-600287B88CF0}" srcOrd="0" destOrd="0" presId="urn:microsoft.com/office/officeart/2005/8/layout/list1"/>
    <dgm:cxn modelId="{827B1FA3-5489-43DF-949B-F40A6F20DEA3}" type="presParOf" srcId="{880DD871-AC64-4B04-B0C4-9A9496AA38DB}" destId="{7E41950C-1D6F-480C-9BBF-0338C7A837BF}" srcOrd="1" destOrd="0" presId="urn:microsoft.com/office/officeart/2005/8/layout/list1"/>
    <dgm:cxn modelId="{F9822C24-B653-4100-8E9A-6028E9C61699}" type="presParOf" srcId="{78A7CC48-2ED3-4037-8A33-647710F7C39D}" destId="{959AA34A-4AED-4BA2-A80A-14E0D8E83AD7}" srcOrd="9" destOrd="0" presId="urn:microsoft.com/office/officeart/2005/8/layout/list1"/>
    <dgm:cxn modelId="{F2A5B0B1-C7E5-4DDA-B2B8-4FA721D3A95A}" type="presParOf" srcId="{78A7CC48-2ED3-4037-8A33-647710F7C39D}" destId="{B0644A4F-07F0-4000-B264-9D45C96086E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96F2F2-148F-4B41-A973-75BC90A6C4D1}" type="doc">
      <dgm:prSet loTypeId="urn:microsoft.com/office/officeart/2005/8/layout/hierarchy3" loCatId="hierarchy" qsTypeId="urn:microsoft.com/office/officeart/2005/8/quickstyle/simple2" qsCatId="simple" csTypeId="urn:microsoft.com/office/officeart/2005/8/colors/colorful2" csCatId="colorful" phldr="1"/>
      <dgm:spPr/>
      <dgm:t>
        <a:bodyPr/>
        <a:lstStyle/>
        <a:p>
          <a:endParaRPr lang="en-US"/>
        </a:p>
      </dgm:t>
    </dgm:pt>
    <dgm:pt modelId="{E8AB9DD9-90F9-4937-9FAB-6F8DEE39385B}">
      <dgm:prSet/>
      <dgm:spPr/>
      <dgm:t>
        <a:bodyPr/>
        <a:lstStyle/>
        <a:p>
          <a:r>
            <a:rPr lang="en-US">
              <a:latin typeface="Avenir Next LT Pro" panose="020B0504020202020204" pitchFamily="34" charset="0"/>
            </a:rPr>
            <a:t>Support of Substance Use (SOS) Interventions in Family Systems</a:t>
          </a:r>
        </a:p>
      </dgm:t>
    </dgm:pt>
    <dgm:pt modelId="{4FA8043F-66DE-484B-9EEF-298A3CB92D49}" type="parTrans" cxnId="{A618B53C-2A0D-45F9-8941-DB1D05E62A11}">
      <dgm:prSet/>
      <dgm:spPr/>
      <dgm:t>
        <a:bodyPr/>
        <a:lstStyle/>
        <a:p>
          <a:endParaRPr lang="en-US">
            <a:latin typeface="Avenir Next LT Pro" panose="020B0504020202020204" pitchFamily="34" charset="0"/>
          </a:endParaRPr>
        </a:p>
      </dgm:t>
    </dgm:pt>
    <dgm:pt modelId="{3A911B1D-FD81-4D68-AD4E-B4AE4915D70B}" type="sibTrans" cxnId="{A618B53C-2A0D-45F9-8941-DB1D05E62A11}">
      <dgm:prSet/>
      <dgm:spPr/>
      <dgm:t>
        <a:bodyPr/>
        <a:lstStyle/>
        <a:p>
          <a:endParaRPr lang="en-US">
            <a:latin typeface="Avenir Next LT Pro" panose="020B0504020202020204" pitchFamily="34" charset="0"/>
          </a:endParaRPr>
        </a:p>
      </dgm:t>
    </dgm:pt>
    <dgm:pt modelId="{2FCEE533-DDC9-4234-BC12-D65C0D329526}">
      <dgm:prSet/>
      <dgm:spPr/>
      <dgm:t>
        <a:bodyPr/>
        <a:lstStyle/>
        <a:p>
          <a:r>
            <a:rPr lang="en-US">
              <a:latin typeface="Avenir Next LT Pro" panose="020B0504020202020204" pitchFamily="34" charset="0"/>
            </a:rPr>
            <a:t>Cohort 1 Applications: Open now!</a:t>
          </a:r>
        </a:p>
      </dgm:t>
    </dgm:pt>
    <dgm:pt modelId="{00317859-6993-41FF-85C9-ADF01473196B}" type="parTrans" cxnId="{6A1D2209-70F6-4A56-BC54-5C2039C5E1D5}">
      <dgm:prSet/>
      <dgm:spPr/>
      <dgm:t>
        <a:bodyPr/>
        <a:lstStyle/>
        <a:p>
          <a:endParaRPr lang="en-US">
            <a:latin typeface="Avenir Next LT Pro" panose="020B0504020202020204" pitchFamily="34" charset="0"/>
          </a:endParaRPr>
        </a:p>
      </dgm:t>
    </dgm:pt>
    <dgm:pt modelId="{C8F89BE8-EE29-4173-8351-AC029C149208}" type="sibTrans" cxnId="{6A1D2209-70F6-4A56-BC54-5C2039C5E1D5}">
      <dgm:prSet/>
      <dgm:spPr/>
      <dgm:t>
        <a:bodyPr/>
        <a:lstStyle/>
        <a:p>
          <a:endParaRPr lang="en-US">
            <a:latin typeface="Avenir Next LT Pro" panose="020B0504020202020204" pitchFamily="34" charset="0"/>
          </a:endParaRPr>
        </a:p>
      </dgm:t>
    </dgm:pt>
    <dgm:pt modelId="{E89E4050-D27D-43FF-84B0-9F5339E7EB40}">
      <dgm:prSet/>
      <dgm:spPr/>
      <dgm:t>
        <a:bodyPr/>
        <a:lstStyle/>
        <a:p>
          <a:r>
            <a:rPr lang="en-US" dirty="0">
              <a:latin typeface="Avenir Next LT Pro" panose="020B0504020202020204" pitchFamily="34" charset="0"/>
            </a:rPr>
            <a:t>Course begins: August 28, 2023</a:t>
          </a:r>
        </a:p>
      </dgm:t>
    </dgm:pt>
    <dgm:pt modelId="{6FBD4296-425E-448B-A230-2AEBF4559A88}" type="parTrans" cxnId="{7B11D01F-EF87-486A-8A58-C66AB6871CCC}">
      <dgm:prSet/>
      <dgm:spPr/>
      <dgm:t>
        <a:bodyPr/>
        <a:lstStyle/>
        <a:p>
          <a:endParaRPr lang="en-US">
            <a:latin typeface="Avenir Next LT Pro" panose="020B0504020202020204" pitchFamily="34" charset="0"/>
          </a:endParaRPr>
        </a:p>
      </dgm:t>
    </dgm:pt>
    <dgm:pt modelId="{A69F08DA-35F4-4296-89C8-F9FAD359895C}" type="sibTrans" cxnId="{7B11D01F-EF87-486A-8A58-C66AB6871CCC}">
      <dgm:prSet/>
      <dgm:spPr/>
      <dgm:t>
        <a:bodyPr/>
        <a:lstStyle/>
        <a:p>
          <a:endParaRPr lang="en-US">
            <a:latin typeface="Avenir Next LT Pro" panose="020B0504020202020204" pitchFamily="34" charset="0"/>
          </a:endParaRPr>
        </a:p>
      </dgm:t>
    </dgm:pt>
    <dgm:pt modelId="{4DC39F32-4D66-404A-ADD6-B46DA026FDF0}">
      <dgm:prSet/>
      <dgm:spPr/>
      <dgm:t>
        <a:bodyPr/>
        <a:lstStyle/>
        <a:p>
          <a:r>
            <a:rPr lang="en-US" dirty="0">
              <a:latin typeface="Avenir Next LT Pro" panose="020B0504020202020204" pitchFamily="34" charset="0"/>
            </a:rPr>
            <a:t>Strategies for Addressing Family Violence and Enhancing Resilience (SAFER)</a:t>
          </a:r>
        </a:p>
      </dgm:t>
    </dgm:pt>
    <dgm:pt modelId="{92A99AC1-B818-4626-A48B-DE76D7D50060}" type="parTrans" cxnId="{F176BFBD-5948-47C9-9E58-04A00DA34ED9}">
      <dgm:prSet/>
      <dgm:spPr/>
      <dgm:t>
        <a:bodyPr/>
        <a:lstStyle/>
        <a:p>
          <a:endParaRPr lang="en-US">
            <a:latin typeface="Avenir Next LT Pro" panose="020B0504020202020204" pitchFamily="34" charset="0"/>
          </a:endParaRPr>
        </a:p>
      </dgm:t>
    </dgm:pt>
    <dgm:pt modelId="{29F02F0F-E355-4A7F-B7DF-2A2C5A3F3A91}" type="sibTrans" cxnId="{F176BFBD-5948-47C9-9E58-04A00DA34ED9}">
      <dgm:prSet/>
      <dgm:spPr/>
      <dgm:t>
        <a:bodyPr/>
        <a:lstStyle/>
        <a:p>
          <a:endParaRPr lang="en-US">
            <a:latin typeface="Avenir Next LT Pro" panose="020B0504020202020204" pitchFamily="34" charset="0"/>
          </a:endParaRPr>
        </a:p>
      </dgm:t>
    </dgm:pt>
    <dgm:pt modelId="{179976F2-739D-441B-A0A9-8000A295CDBE}">
      <dgm:prSet/>
      <dgm:spPr/>
      <dgm:t>
        <a:bodyPr/>
        <a:lstStyle/>
        <a:p>
          <a:r>
            <a:rPr lang="en-US">
              <a:latin typeface="Avenir Next LT Pro" panose="020B0504020202020204" pitchFamily="34" charset="0"/>
            </a:rPr>
            <a:t>Cohort 1 Applications: September 2023</a:t>
          </a:r>
        </a:p>
      </dgm:t>
    </dgm:pt>
    <dgm:pt modelId="{F0DEFCC5-E03D-43BD-B183-CB4DAFBAB00C}" type="parTrans" cxnId="{12BFC88C-BF5C-4516-9B8B-AD4B54DB969C}">
      <dgm:prSet/>
      <dgm:spPr/>
      <dgm:t>
        <a:bodyPr/>
        <a:lstStyle/>
        <a:p>
          <a:endParaRPr lang="en-US">
            <a:latin typeface="Avenir Next LT Pro" panose="020B0504020202020204" pitchFamily="34" charset="0"/>
          </a:endParaRPr>
        </a:p>
      </dgm:t>
    </dgm:pt>
    <dgm:pt modelId="{D5CBCEEB-37B1-46BB-BC3E-B8D290D32B6F}" type="sibTrans" cxnId="{12BFC88C-BF5C-4516-9B8B-AD4B54DB969C}">
      <dgm:prSet/>
      <dgm:spPr/>
      <dgm:t>
        <a:bodyPr/>
        <a:lstStyle/>
        <a:p>
          <a:endParaRPr lang="en-US">
            <a:latin typeface="Avenir Next LT Pro" panose="020B0504020202020204" pitchFamily="34" charset="0"/>
          </a:endParaRPr>
        </a:p>
      </dgm:t>
    </dgm:pt>
    <dgm:pt modelId="{D63351CF-2BC4-4AF9-980D-9579A7C60351}">
      <dgm:prSet/>
      <dgm:spPr/>
      <dgm:t>
        <a:bodyPr/>
        <a:lstStyle/>
        <a:p>
          <a:r>
            <a:rPr lang="en-US" dirty="0">
              <a:latin typeface="Avenir Next LT Pro" panose="020B0504020202020204" pitchFamily="34" charset="0"/>
            </a:rPr>
            <a:t>Course begins: October 23, 2023</a:t>
          </a:r>
        </a:p>
      </dgm:t>
    </dgm:pt>
    <dgm:pt modelId="{D1A63239-F9BE-4DDA-BA7E-241172ED9C0C}" type="parTrans" cxnId="{942AC181-4822-425A-9388-37FDEEAF0147}">
      <dgm:prSet/>
      <dgm:spPr/>
      <dgm:t>
        <a:bodyPr/>
        <a:lstStyle/>
        <a:p>
          <a:endParaRPr lang="en-US">
            <a:latin typeface="Avenir Next LT Pro" panose="020B0504020202020204" pitchFamily="34" charset="0"/>
          </a:endParaRPr>
        </a:p>
      </dgm:t>
    </dgm:pt>
    <dgm:pt modelId="{AD9C1C78-AC00-4FB7-B9FA-14DCFCA0CC22}" type="sibTrans" cxnId="{942AC181-4822-425A-9388-37FDEEAF0147}">
      <dgm:prSet/>
      <dgm:spPr/>
      <dgm:t>
        <a:bodyPr/>
        <a:lstStyle/>
        <a:p>
          <a:endParaRPr lang="en-US">
            <a:latin typeface="Avenir Next LT Pro" panose="020B0504020202020204" pitchFamily="34" charset="0"/>
          </a:endParaRPr>
        </a:p>
      </dgm:t>
    </dgm:pt>
    <dgm:pt modelId="{D97D13E5-4D11-4897-86EE-748E38506193}">
      <dgm:prSet/>
      <dgm:spPr/>
      <dgm:t>
        <a:bodyPr/>
        <a:lstStyle/>
        <a:p>
          <a:r>
            <a:rPr lang="en-US" dirty="0">
              <a:latin typeface="Avenir Next LT Pro" panose="020B0504020202020204" pitchFamily="34" charset="0"/>
            </a:rPr>
            <a:t>Strength, Trauma, and Resilience Studies (STARS)</a:t>
          </a:r>
        </a:p>
      </dgm:t>
    </dgm:pt>
    <dgm:pt modelId="{7E9E938B-A247-4ED4-8070-B10A2CBFADB5}" type="parTrans" cxnId="{2F675C8A-71A3-42D5-9A24-F8DB19F2CD43}">
      <dgm:prSet/>
      <dgm:spPr/>
      <dgm:t>
        <a:bodyPr/>
        <a:lstStyle/>
        <a:p>
          <a:endParaRPr lang="en-US">
            <a:latin typeface="Avenir Next LT Pro" panose="020B0504020202020204" pitchFamily="34" charset="0"/>
          </a:endParaRPr>
        </a:p>
      </dgm:t>
    </dgm:pt>
    <dgm:pt modelId="{46B75AD1-5655-41F2-AD1F-7A015C317092}" type="sibTrans" cxnId="{2F675C8A-71A3-42D5-9A24-F8DB19F2CD43}">
      <dgm:prSet/>
      <dgm:spPr/>
      <dgm:t>
        <a:bodyPr/>
        <a:lstStyle/>
        <a:p>
          <a:endParaRPr lang="en-US">
            <a:latin typeface="Avenir Next LT Pro" panose="020B0504020202020204" pitchFamily="34" charset="0"/>
          </a:endParaRPr>
        </a:p>
      </dgm:t>
    </dgm:pt>
    <dgm:pt modelId="{E5FFDE41-70CD-4FC7-912B-5FBEED14E710}">
      <dgm:prSet/>
      <dgm:spPr/>
      <dgm:t>
        <a:bodyPr/>
        <a:lstStyle/>
        <a:p>
          <a:r>
            <a:rPr lang="en-US">
              <a:latin typeface="Avenir Next LT Pro" panose="020B0504020202020204" pitchFamily="34" charset="0"/>
            </a:rPr>
            <a:t>Cohort 2 Applications: January 2024</a:t>
          </a:r>
        </a:p>
      </dgm:t>
    </dgm:pt>
    <dgm:pt modelId="{2B9997AF-83A0-4D88-8A5F-523C301B4BD8}" type="parTrans" cxnId="{AC1C512E-A82B-4ABD-B95E-C41DC9AAE1DC}">
      <dgm:prSet/>
      <dgm:spPr/>
      <dgm:t>
        <a:bodyPr/>
        <a:lstStyle/>
        <a:p>
          <a:endParaRPr lang="en-US">
            <a:latin typeface="Avenir Next LT Pro" panose="020B0504020202020204" pitchFamily="34" charset="0"/>
          </a:endParaRPr>
        </a:p>
      </dgm:t>
    </dgm:pt>
    <dgm:pt modelId="{2ACBC99F-BFE0-4B65-AD97-2D88E237C981}" type="sibTrans" cxnId="{AC1C512E-A82B-4ABD-B95E-C41DC9AAE1DC}">
      <dgm:prSet/>
      <dgm:spPr/>
      <dgm:t>
        <a:bodyPr/>
        <a:lstStyle/>
        <a:p>
          <a:endParaRPr lang="en-US">
            <a:latin typeface="Avenir Next LT Pro" panose="020B0504020202020204" pitchFamily="34" charset="0"/>
          </a:endParaRPr>
        </a:p>
      </dgm:t>
    </dgm:pt>
    <dgm:pt modelId="{A5D00D14-81F0-44C6-B31B-68A1FDD6B9ED}">
      <dgm:prSet/>
      <dgm:spPr/>
      <dgm:t>
        <a:bodyPr/>
        <a:lstStyle/>
        <a:p>
          <a:r>
            <a:rPr lang="en-US">
              <a:latin typeface="Avenir Next LT Pro" panose="020B0504020202020204" pitchFamily="34" charset="0"/>
            </a:rPr>
            <a:t>Course begins: February 2024</a:t>
          </a:r>
        </a:p>
      </dgm:t>
    </dgm:pt>
    <dgm:pt modelId="{FC0011FE-91EB-46A2-A453-378AE8AF71AB}" type="parTrans" cxnId="{8E7A5A6F-51C6-48C7-A3C4-D6B717895F2C}">
      <dgm:prSet/>
      <dgm:spPr/>
      <dgm:t>
        <a:bodyPr/>
        <a:lstStyle/>
        <a:p>
          <a:endParaRPr lang="en-US">
            <a:latin typeface="Avenir Next LT Pro" panose="020B0504020202020204" pitchFamily="34" charset="0"/>
          </a:endParaRPr>
        </a:p>
      </dgm:t>
    </dgm:pt>
    <dgm:pt modelId="{18770E0D-28E3-43F7-B757-55DF3DC89A49}" type="sibTrans" cxnId="{8E7A5A6F-51C6-48C7-A3C4-D6B717895F2C}">
      <dgm:prSet/>
      <dgm:spPr/>
      <dgm:t>
        <a:bodyPr/>
        <a:lstStyle/>
        <a:p>
          <a:endParaRPr lang="en-US">
            <a:latin typeface="Avenir Next LT Pro" panose="020B0504020202020204" pitchFamily="34" charset="0"/>
          </a:endParaRPr>
        </a:p>
      </dgm:t>
    </dgm:pt>
    <dgm:pt modelId="{20924EC6-F7EE-4D32-8F38-21F7DB5B7F59}" type="pres">
      <dgm:prSet presAssocID="{6096F2F2-148F-4B41-A973-75BC90A6C4D1}" presName="diagram" presStyleCnt="0">
        <dgm:presLayoutVars>
          <dgm:chPref val="1"/>
          <dgm:dir/>
          <dgm:animOne val="branch"/>
          <dgm:animLvl val="lvl"/>
          <dgm:resizeHandles/>
        </dgm:presLayoutVars>
      </dgm:prSet>
      <dgm:spPr/>
    </dgm:pt>
    <dgm:pt modelId="{6B8762B9-D63E-4272-B8F9-A95E8760B051}" type="pres">
      <dgm:prSet presAssocID="{E8AB9DD9-90F9-4937-9FAB-6F8DEE39385B}" presName="root" presStyleCnt="0"/>
      <dgm:spPr/>
    </dgm:pt>
    <dgm:pt modelId="{E02FDE56-7EEA-40B1-A182-2CD7FFA7C6A1}" type="pres">
      <dgm:prSet presAssocID="{E8AB9DD9-90F9-4937-9FAB-6F8DEE39385B}" presName="rootComposite" presStyleCnt="0"/>
      <dgm:spPr/>
    </dgm:pt>
    <dgm:pt modelId="{AB21A37D-17CC-4E13-AA71-7E51B95240CE}" type="pres">
      <dgm:prSet presAssocID="{E8AB9DD9-90F9-4937-9FAB-6F8DEE39385B}" presName="rootText" presStyleLbl="node1" presStyleIdx="0" presStyleCnt="3"/>
      <dgm:spPr/>
    </dgm:pt>
    <dgm:pt modelId="{BBA1AFD8-782E-487D-B874-53B11163EF4B}" type="pres">
      <dgm:prSet presAssocID="{E8AB9DD9-90F9-4937-9FAB-6F8DEE39385B}" presName="rootConnector" presStyleLbl="node1" presStyleIdx="0" presStyleCnt="3"/>
      <dgm:spPr/>
    </dgm:pt>
    <dgm:pt modelId="{6B99FFEE-45A2-47ED-A67E-5D055606DB24}" type="pres">
      <dgm:prSet presAssocID="{E8AB9DD9-90F9-4937-9FAB-6F8DEE39385B}" presName="childShape" presStyleCnt="0"/>
      <dgm:spPr/>
    </dgm:pt>
    <dgm:pt modelId="{2A84D6A1-E617-422C-8DD9-89FE4E9D9720}" type="pres">
      <dgm:prSet presAssocID="{00317859-6993-41FF-85C9-ADF01473196B}" presName="Name13" presStyleLbl="parChTrans1D2" presStyleIdx="0" presStyleCnt="6"/>
      <dgm:spPr/>
    </dgm:pt>
    <dgm:pt modelId="{670B01D3-B9C5-4F9A-BC18-8198A9A0F8DA}" type="pres">
      <dgm:prSet presAssocID="{2FCEE533-DDC9-4234-BC12-D65C0D329526}" presName="childText" presStyleLbl="bgAcc1" presStyleIdx="0" presStyleCnt="6">
        <dgm:presLayoutVars>
          <dgm:bulletEnabled val="1"/>
        </dgm:presLayoutVars>
      </dgm:prSet>
      <dgm:spPr/>
    </dgm:pt>
    <dgm:pt modelId="{DE11E774-CF17-4598-B8B1-E01FB3584B37}" type="pres">
      <dgm:prSet presAssocID="{6FBD4296-425E-448B-A230-2AEBF4559A88}" presName="Name13" presStyleLbl="parChTrans1D2" presStyleIdx="1" presStyleCnt="6"/>
      <dgm:spPr/>
    </dgm:pt>
    <dgm:pt modelId="{3B407146-67F8-4F36-B0BC-FFD41BD17F37}" type="pres">
      <dgm:prSet presAssocID="{E89E4050-D27D-43FF-84B0-9F5339E7EB40}" presName="childText" presStyleLbl="bgAcc1" presStyleIdx="1" presStyleCnt="6">
        <dgm:presLayoutVars>
          <dgm:bulletEnabled val="1"/>
        </dgm:presLayoutVars>
      </dgm:prSet>
      <dgm:spPr/>
    </dgm:pt>
    <dgm:pt modelId="{CFC6887C-F407-4040-8D30-EAC359086819}" type="pres">
      <dgm:prSet presAssocID="{4DC39F32-4D66-404A-ADD6-B46DA026FDF0}" presName="root" presStyleCnt="0"/>
      <dgm:spPr/>
    </dgm:pt>
    <dgm:pt modelId="{59BC75DC-8D22-48DD-A7AD-71017C7DEEE3}" type="pres">
      <dgm:prSet presAssocID="{4DC39F32-4D66-404A-ADD6-B46DA026FDF0}" presName="rootComposite" presStyleCnt="0"/>
      <dgm:spPr/>
    </dgm:pt>
    <dgm:pt modelId="{DB160545-BF50-4E97-99E8-06322BF4B71F}" type="pres">
      <dgm:prSet presAssocID="{4DC39F32-4D66-404A-ADD6-B46DA026FDF0}" presName="rootText" presStyleLbl="node1" presStyleIdx="1" presStyleCnt="3"/>
      <dgm:spPr/>
    </dgm:pt>
    <dgm:pt modelId="{A895A174-7CE3-4CA7-A735-49A8AF5537F8}" type="pres">
      <dgm:prSet presAssocID="{4DC39F32-4D66-404A-ADD6-B46DA026FDF0}" presName="rootConnector" presStyleLbl="node1" presStyleIdx="1" presStyleCnt="3"/>
      <dgm:spPr/>
    </dgm:pt>
    <dgm:pt modelId="{A2850ACB-97A6-459F-92E2-7F96CC9CCF42}" type="pres">
      <dgm:prSet presAssocID="{4DC39F32-4D66-404A-ADD6-B46DA026FDF0}" presName="childShape" presStyleCnt="0"/>
      <dgm:spPr/>
    </dgm:pt>
    <dgm:pt modelId="{72D1FDE6-3D2B-4592-AE88-4E163FF27353}" type="pres">
      <dgm:prSet presAssocID="{F0DEFCC5-E03D-43BD-B183-CB4DAFBAB00C}" presName="Name13" presStyleLbl="parChTrans1D2" presStyleIdx="2" presStyleCnt="6"/>
      <dgm:spPr/>
    </dgm:pt>
    <dgm:pt modelId="{8C6EA65A-A1C0-4548-919D-FFCD39F13208}" type="pres">
      <dgm:prSet presAssocID="{179976F2-739D-441B-A0A9-8000A295CDBE}" presName="childText" presStyleLbl="bgAcc1" presStyleIdx="2" presStyleCnt="6">
        <dgm:presLayoutVars>
          <dgm:bulletEnabled val="1"/>
        </dgm:presLayoutVars>
      </dgm:prSet>
      <dgm:spPr/>
    </dgm:pt>
    <dgm:pt modelId="{6C75372E-8524-4DDD-8F14-3AB976CD2EB8}" type="pres">
      <dgm:prSet presAssocID="{D1A63239-F9BE-4DDA-BA7E-241172ED9C0C}" presName="Name13" presStyleLbl="parChTrans1D2" presStyleIdx="3" presStyleCnt="6"/>
      <dgm:spPr/>
    </dgm:pt>
    <dgm:pt modelId="{49D9D2EC-3152-40EC-9787-CEEFBFD76CEA}" type="pres">
      <dgm:prSet presAssocID="{D63351CF-2BC4-4AF9-980D-9579A7C60351}" presName="childText" presStyleLbl="bgAcc1" presStyleIdx="3" presStyleCnt="6">
        <dgm:presLayoutVars>
          <dgm:bulletEnabled val="1"/>
        </dgm:presLayoutVars>
      </dgm:prSet>
      <dgm:spPr/>
    </dgm:pt>
    <dgm:pt modelId="{A10F48C6-B807-4942-8F75-9C82D15D2B18}" type="pres">
      <dgm:prSet presAssocID="{D97D13E5-4D11-4897-86EE-748E38506193}" presName="root" presStyleCnt="0"/>
      <dgm:spPr/>
    </dgm:pt>
    <dgm:pt modelId="{509DDEAE-3137-406E-ABD4-13D91661115B}" type="pres">
      <dgm:prSet presAssocID="{D97D13E5-4D11-4897-86EE-748E38506193}" presName="rootComposite" presStyleCnt="0"/>
      <dgm:spPr/>
    </dgm:pt>
    <dgm:pt modelId="{63E02DCE-3580-4213-B934-111DACB120FF}" type="pres">
      <dgm:prSet presAssocID="{D97D13E5-4D11-4897-86EE-748E38506193}" presName="rootText" presStyleLbl="node1" presStyleIdx="2" presStyleCnt="3"/>
      <dgm:spPr/>
    </dgm:pt>
    <dgm:pt modelId="{A9C56CE5-5A17-47B8-9087-76DAE978155A}" type="pres">
      <dgm:prSet presAssocID="{D97D13E5-4D11-4897-86EE-748E38506193}" presName="rootConnector" presStyleLbl="node1" presStyleIdx="2" presStyleCnt="3"/>
      <dgm:spPr/>
    </dgm:pt>
    <dgm:pt modelId="{4386AEA9-75DD-437F-9E31-0EBE0A5CCCC2}" type="pres">
      <dgm:prSet presAssocID="{D97D13E5-4D11-4897-86EE-748E38506193}" presName="childShape" presStyleCnt="0"/>
      <dgm:spPr/>
    </dgm:pt>
    <dgm:pt modelId="{978FA3A9-9C37-4310-AD4E-8639324D9CA5}" type="pres">
      <dgm:prSet presAssocID="{2B9997AF-83A0-4D88-8A5F-523C301B4BD8}" presName="Name13" presStyleLbl="parChTrans1D2" presStyleIdx="4" presStyleCnt="6"/>
      <dgm:spPr/>
    </dgm:pt>
    <dgm:pt modelId="{BB0AA24B-F911-4EB4-B066-80A6A9F2BC07}" type="pres">
      <dgm:prSet presAssocID="{E5FFDE41-70CD-4FC7-912B-5FBEED14E710}" presName="childText" presStyleLbl="bgAcc1" presStyleIdx="4" presStyleCnt="6">
        <dgm:presLayoutVars>
          <dgm:bulletEnabled val="1"/>
        </dgm:presLayoutVars>
      </dgm:prSet>
      <dgm:spPr/>
    </dgm:pt>
    <dgm:pt modelId="{8661BBB8-3CCD-4122-9F41-35DDF1BE6E0F}" type="pres">
      <dgm:prSet presAssocID="{FC0011FE-91EB-46A2-A453-378AE8AF71AB}" presName="Name13" presStyleLbl="parChTrans1D2" presStyleIdx="5" presStyleCnt="6"/>
      <dgm:spPr/>
    </dgm:pt>
    <dgm:pt modelId="{189A9388-464B-4FAD-BBFB-45487C945F12}" type="pres">
      <dgm:prSet presAssocID="{A5D00D14-81F0-44C6-B31B-68A1FDD6B9ED}" presName="childText" presStyleLbl="bgAcc1" presStyleIdx="5" presStyleCnt="6">
        <dgm:presLayoutVars>
          <dgm:bulletEnabled val="1"/>
        </dgm:presLayoutVars>
      </dgm:prSet>
      <dgm:spPr/>
    </dgm:pt>
  </dgm:ptLst>
  <dgm:cxnLst>
    <dgm:cxn modelId="{D69CC302-CA6C-47C3-B2A3-5C555758D6B8}" type="presOf" srcId="{D63351CF-2BC4-4AF9-980D-9579A7C60351}" destId="{49D9D2EC-3152-40EC-9787-CEEFBFD76CEA}" srcOrd="0" destOrd="0" presId="urn:microsoft.com/office/officeart/2005/8/layout/hierarchy3"/>
    <dgm:cxn modelId="{6A1D2209-70F6-4A56-BC54-5C2039C5E1D5}" srcId="{E8AB9DD9-90F9-4937-9FAB-6F8DEE39385B}" destId="{2FCEE533-DDC9-4234-BC12-D65C0D329526}" srcOrd="0" destOrd="0" parTransId="{00317859-6993-41FF-85C9-ADF01473196B}" sibTransId="{C8F89BE8-EE29-4173-8351-AC029C149208}"/>
    <dgm:cxn modelId="{29DF7E0D-C58D-4356-BCF6-CFD770D1612F}" type="presOf" srcId="{A5D00D14-81F0-44C6-B31B-68A1FDD6B9ED}" destId="{189A9388-464B-4FAD-BBFB-45487C945F12}" srcOrd="0" destOrd="0" presId="urn:microsoft.com/office/officeart/2005/8/layout/hierarchy3"/>
    <dgm:cxn modelId="{753A361B-4C65-49B9-B0C5-3BDB9A92BB8E}" type="presOf" srcId="{FC0011FE-91EB-46A2-A453-378AE8AF71AB}" destId="{8661BBB8-3CCD-4122-9F41-35DDF1BE6E0F}" srcOrd="0" destOrd="0" presId="urn:microsoft.com/office/officeart/2005/8/layout/hierarchy3"/>
    <dgm:cxn modelId="{01539C1B-8163-488B-91CE-18E13EE1B828}" type="presOf" srcId="{6096F2F2-148F-4B41-A973-75BC90A6C4D1}" destId="{20924EC6-F7EE-4D32-8F38-21F7DB5B7F59}" srcOrd="0" destOrd="0" presId="urn:microsoft.com/office/officeart/2005/8/layout/hierarchy3"/>
    <dgm:cxn modelId="{7B11D01F-EF87-486A-8A58-C66AB6871CCC}" srcId="{E8AB9DD9-90F9-4937-9FAB-6F8DEE39385B}" destId="{E89E4050-D27D-43FF-84B0-9F5339E7EB40}" srcOrd="1" destOrd="0" parTransId="{6FBD4296-425E-448B-A230-2AEBF4559A88}" sibTransId="{A69F08DA-35F4-4296-89C8-F9FAD359895C}"/>
    <dgm:cxn modelId="{0AFE4D28-9991-4BB2-ACC7-0D08B78BCD1B}" type="presOf" srcId="{E5FFDE41-70CD-4FC7-912B-5FBEED14E710}" destId="{BB0AA24B-F911-4EB4-B066-80A6A9F2BC07}" srcOrd="0" destOrd="0" presId="urn:microsoft.com/office/officeart/2005/8/layout/hierarchy3"/>
    <dgm:cxn modelId="{AC1C512E-A82B-4ABD-B95E-C41DC9AAE1DC}" srcId="{D97D13E5-4D11-4897-86EE-748E38506193}" destId="{E5FFDE41-70CD-4FC7-912B-5FBEED14E710}" srcOrd="0" destOrd="0" parTransId="{2B9997AF-83A0-4D88-8A5F-523C301B4BD8}" sibTransId="{2ACBC99F-BFE0-4B65-AD97-2D88E237C981}"/>
    <dgm:cxn modelId="{9F3B4C2F-9A58-4264-A365-ABCD9B45CD8C}" type="presOf" srcId="{D1A63239-F9BE-4DDA-BA7E-241172ED9C0C}" destId="{6C75372E-8524-4DDD-8F14-3AB976CD2EB8}" srcOrd="0" destOrd="0" presId="urn:microsoft.com/office/officeart/2005/8/layout/hierarchy3"/>
    <dgm:cxn modelId="{A618B53C-2A0D-45F9-8941-DB1D05E62A11}" srcId="{6096F2F2-148F-4B41-A973-75BC90A6C4D1}" destId="{E8AB9DD9-90F9-4937-9FAB-6F8DEE39385B}" srcOrd="0" destOrd="0" parTransId="{4FA8043F-66DE-484B-9EEF-298A3CB92D49}" sibTransId="{3A911B1D-FD81-4D68-AD4E-B4AE4915D70B}"/>
    <dgm:cxn modelId="{D5589B43-D510-4555-94D3-8BE521E7F1E8}" type="presOf" srcId="{E8AB9DD9-90F9-4937-9FAB-6F8DEE39385B}" destId="{BBA1AFD8-782E-487D-B874-53B11163EF4B}" srcOrd="1" destOrd="0" presId="urn:microsoft.com/office/officeart/2005/8/layout/hierarchy3"/>
    <dgm:cxn modelId="{82F0336E-7F43-4F54-821E-0279301251DB}" type="presOf" srcId="{4DC39F32-4D66-404A-ADD6-B46DA026FDF0}" destId="{A895A174-7CE3-4CA7-A735-49A8AF5537F8}" srcOrd="1" destOrd="0" presId="urn:microsoft.com/office/officeart/2005/8/layout/hierarchy3"/>
    <dgm:cxn modelId="{8E7A5A6F-51C6-48C7-A3C4-D6B717895F2C}" srcId="{D97D13E5-4D11-4897-86EE-748E38506193}" destId="{A5D00D14-81F0-44C6-B31B-68A1FDD6B9ED}" srcOrd="1" destOrd="0" parTransId="{FC0011FE-91EB-46A2-A453-378AE8AF71AB}" sibTransId="{18770E0D-28E3-43F7-B757-55DF3DC89A49}"/>
    <dgm:cxn modelId="{B5FF2171-D18C-4F70-A033-F4230961808E}" type="presOf" srcId="{2B9997AF-83A0-4D88-8A5F-523C301B4BD8}" destId="{978FA3A9-9C37-4310-AD4E-8639324D9CA5}" srcOrd="0" destOrd="0" presId="urn:microsoft.com/office/officeart/2005/8/layout/hierarchy3"/>
    <dgm:cxn modelId="{942AC181-4822-425A-9388-37FDEEAF0147}" srcId="{4DC39F32-4D66-404A-ADD6-B46DA026FDF0}" destId="{D63351CF-2BC4-4AF9-980D-9579A7C60351}" srcOrd="1" destOrd="0" parTransId="{D1A63239-F9BE-4DDA-BA7E-241172ED9C0C}" sibTransId="{AD9C1C78-AC00-4FB7-B9FA-14DCFCA0CC22}"/>
    <dgm:cxn modelId="{2F675C8A-71A3-42D5-9A24-F8DB19F2CD43}" srcId="{6096F2F2-148F-4B41-A973-75BC90A6C4D1}" destId="{D97D13E5-4D11-4897-86EE-748E38506193}" srcOrd="2" destOrd="0" parTransId="{7E9E938B-A247-4ED4-8070-B10A2CBFADB5}" sibTransId="{46B75AD1-5655-41F2-AD1F-7A015C317092}"/>
    <dgm:cxn modelId="{12BFC88C-BF5C-4516-9B8B-AD4B54DB969C}" srcId="{4DC39F32-4D66-404A-ADD6-B46DA026FDF0}" destId="{179976F2-739D-441B-A0A9-8000A295CDBE}" srcOrd="0" destOrd="0" parTransId="{F0DEFCC5-E03D-43BD-B183-CB4DAFBAB00C}" sibTransId="{D5CBCEEB-37B1-46BB-BC3E-B8D290D32B6F}"/>
    <dgm:cxn modelId="{A557CB95-6B55-45A6-80AF-E18E6EEC33D4}" type="presOf" srcId="{2FCEE533-DDC9-4234-BC12-D65C0D329526}" destId="{670B01D3-B9C5-4F9A-BC18-8198A9A0F8DA}" srcOrd="0" destOrd="0" presId="urn:microsoft.com/office/officeart/2005/8/layout/hierarchy3"/>
    <dgm:cxn modelId="{19D83199-4EF8-4C23-91FD-EF43B2C6FA89}" type="presOf" srcId="{D97D13E5-4D11-4897-86EE-748E38506193}" destId="{63E02DCE-3580-4213-B934-111DACB120FF}" srcOrd="0" destOrd="0" presId="urn:microsoft.com/office/officeart/2005/8/layout/hierarchy3"/>
    <dgm:cxn modelId="{8BDD0F9B-2799-4E3E-A9E0-661387C31262}" type="presOf" srcId="{179976F2-739D-441B-A0A9-8000A295CDBE}" destId="{8C6EA65A-A1C0-4548-919D-FFCD39F13208}" srcOrd="0" destOrd="0" presId="urn:microsoft.com/office/officeart/2005/8/layout/hierarchy3"/>
    <dgm:cxn modelId="{A2055EAE-A216-4E4E-83E2-77BD0C1C27FA}" type="presOf" srcId="{D97D13E5-4D11-4897-86EE-748E38506193}" destId="{A9C56CE5-5A17-47B8-9087-76DAE978155A}" srcOrd="1" destOrd="0" presId="urn:microsoft.com/office/officeart/2005/8/layout/hierarchy3"/>
    <dgm:cxn modelId="{8F922DB0-E3DC-45D6-8761-52257E2D1B0D}" type="presOf" srcId="{E89E4050-D27D-43FF-84B0-9F5339E7EB40}" destId="{3B407146-67F8-4F36-B0BC-FFD41BD17F37}" srcOrd="0" destOrd="0" presId="urn:microsoft.com/office/officeart/2005/8/layout/hierarchy3"/>
    <dgm:cxn modelId="{E5CD06BA-5074-4CF0-949E-365BF03D19BC}" type="presOf" srcId="{4DC39F32-4D66-404A-ADD6-B46DA026FDF0}" destId="{DB160545-BF50-4E97-99E8-06322BF4B71F}" srcOrd="0" destOrd="0" presId="urn:microsoft.com/office/officeart/2005/8/layout/hierarchy3"/>
    <dgm:cxn modelId="{F176BFBD-5948-47C9-9E58-04A00DA34ED9}" srcId="{6096F2F2-148F-4B41-A973-75BC90A6C4D1}" destId="{4DC39F32-4D66-404A-ADD6-B46DA026FDF0}" srcOrd="1" destOrd="0" parTransId="{92A99AC1-B818-4626-A48B-DE76D7D50060}" sibTransId="{29F02F0F-E355-4A7F-B7DF-2A2C5A3F3A91}"/>
    <dgm:cxn modelId="{EA62A6DD-B9F2-4FA9-B1C9-439CBAB5761C}" type="presOf" srcId="{F0DEFCC5-E03D-43BD-B183-CB4DAFBAB00C}" destId="{72D1FDE6-3D2B-4592-AE88-4E163FF27353}" srcOrd="0" destOrd="0" presId="urn:microsoft.com/office/officeart/2005/8/layout/hierarchy3"/>
    <dgm:cxn modelId="{495D0CE7-3E70-4189-BBF7-350243F87D0E}" type="presOf" srcId="{6FBD4296-425E-448B-A230-2AEBF4559A88}" destId="{DE11E774-CF17-4598-B8B1-E01FB3584B37}" srcOrd="0" destOrd="0" presId="urn:microsoft.com/office/officeart/2005/8/layout/hierarchy3"/>
    <dgm:cxn modelId="{731E41F9-E69A-46C2-A3EC-85C6B892F9C9}" type="presOf" srcId="{E8AB9DD9-90F9-4937-9FAB-6F8DEE39385B}" destId="{AB21A37D-17CC-4E13-AA71-7E51B95240CE}" srcOrd="0" destOrd="0" presId="urn:microsoft.com/office/officeart/2005/8/layout/hierarchy3"/>
    <dgm:cxn modelId="{9BAD43FD-34FB-4211-A6D6-4CF828436BCA}" type="presOf" srcId="{00317859-6993-41FF-85C9-ADF01473196B}" destId="{2A84D6A1-E617-422C-8DD9-89FE4E9D9720}" srcOrd="0" destOrd="0" presId="urn:microsoft.com/office/officeart/2005/8/layout/hierarchy3"/>
    <dgm:cxn modelId="{C18FD3F2-523E-44E9-A3DC-FC0562E28232}" type="presParOf" srcId="{20924EC6-F7EE-4D32-8F38-21F7DB5B7F59}" destId="{6B8762B9-D63E-4272-B8F9-A95E8760B051}" srcOrd="0" destOrd="0" presId="urn:microsoft.com/office/officeart/2005/8/layout/hierarchy3"/>
    <dgm:cxn modelId="{8C405A06-181E-4D2C-A28F-DEB58296EBDC}" type="presParOf" srcId="{6B8762B9-D63E-4272-B8F9-A95E8760B051}" destId="{E02FDE56-7EEA-40B1-A182-2CD7FFA7C6A1}" srcOrd="0" destOrd="0" presId="urn:microsoft.com/office/officeart/2005/8/layout/hierarchy3"/>
    <dgm:cxn modelId="{4EE28421-14E7-4E2B-85A3-8D3262C14ADA}" type="presParOf" srcId="{E02FDE56-7EEA-40B1-A182-2CD7FFA7C6A1}" destId="{AB21A37D-17CC-4E13-AA71-7E51B95240CE}" srcOrd="0" destOrd="0" presId="urn:microsoft.com/office/officeart/2005/8/layout/hierarchy3"/>
    <dgm:cxn modelId="{984FF696-6DBA-4A59-B523-86CCCF93867F}" type="presParOf" srcId="{E02FDE56-7EEA-40B1-A182-2CD7FFA7C6A1}" destId="{BBA1AFD8-782E-487D-B874-53B11163EF4B}" srcOrd="1" destOrd="0" presId="urn:microsoft.com/office/officeart/2005/8/layout/hierarchy3"/>
    <dgm:cxn modelId="{0B95442A-CC4A-4C8F-B9C6-2A9C7F8F043B}" type="presParOf" srcId="{6B8762B9-D63E-4272-B8F9-A95E8760B051}" destId="{6B99FFEE-45A2-47ED-A67E-5D055606DB24}" srcOrd="1" destOrd="0" presId="urn:microsoft.com/office/officeart/2005/8/layout/hierarchy3"/>
    <dgm:cxn modelId="{F89CF961-D4A5-465A-AE97-EBA6F84E2F88}" type="presParOf" srcId="{6B99FFEE-45A2-47ED-A67E-5D055606DB24}" destId="{2A84D6A1-E617-422C-8DD9-89FE4E9D9720}" srcOrd="0" destOrd="0" presId="urn:microsoft.com/office/officeart/2005/8/layout/hierarchy3"/>
    <dgm:cxn modelId="{298A0EEA-BEC0-47E0-AB25-5234FD972D31}" type="presParOf" srcId="{6B99FFEE-45A2-47ED-A67E-5D055606DB24}" destId="{670B01D3-B9C5-4F9A-BC18-8198A9A0F8DA}" srcOrd="1" destOrd="0" presId="urn:microsoft.com/office/officeart/2005/8/layout/hierarchy3"/>
    <dgm:cxn modelId="{628AF3AB-6E7D-4F1A-8273-FB4C8D4F6D39}" type="presParOf" srcId="{6B99FFEE-45A2-47ED-A67E-5D055606DB24}" destId="{DE11E774-CF17-4598-B8B1-E01FB3584B37}" srcOrd="2" destOrd="0" presId="urn:microsoft.com/office/officeart/2005/8/layout/hierarchy3"/>
    <dgm:cxn modelId="{2EDF6106-A696-4EE3-B550-5B3C2C6731E1}" type="presParOf" srcId="{6B99FFEE-45A2-47ED-A67E-5D055606DB24}" destId="{3B407146-67F8-4F36-B0BC-FFD41BD17F37}" srcOrd="3" destOrd="0" presId="urn:microsoft.com/office/officeart/2005/8/layout/hierarchy3"/>
    <dgm:cxn modelId="{89AC3505-EB2A-4C83-AC76-4EDBA81ED339}" type="presParOf" srcId="{20924EC6-F7EE-4D32-8F38-21F7DB5B7F59}" destId="{CFC6887C-F407-4040-8D30-EAC359086819}" srcOrd="1" destOrd="0" presId="urn:microsoft.com/office/officeart/2005/8/layout/hierarchy3"/>
    <dgm:cxn modelId="{DD35A8EF-8835-41E0-BB59-4512395F1674}" type="presParOf" srcId="{CFC6887C-F407-4040-8D30-EAC359086819}" destId="{59BC75DC-8D22-48DD-A7AD-71017C7DEEE3}" srcOrd="0" destOrd="0" presId="urn:microsoft.com/office/officeart/2005/8/layout/hierarchy3"/>
    <dgm:cxn modelId="{2BCD5C74-11C7-44F5-A93D-22338893AF96}" type="presParOf" srcId="{59BC75DC-8D22-48DD-A7AD-71017C7DEEE3}" destId="{DB160545-BF50-4E97-99E8-06322BF4B71F}" srcOrd="0" destOrd="0" presId="urn:microsoft.com/office/officeart/2005/8/layout/hierarchy3"/>
    <dgm:cxn modelId="{8643783B-3652-4771-9FD6-1C712FD7236C}" type="presParOf" srcId="{59BC75DC-8D22-48DD-A7AD-71017C7DEEE3}" destId="{A895A174-7CE3-4CA7-A735-49A8AF5537F8}" srcOrd="1" destOrd="0" presId="urn:microsoft.com/office/officeart/2005/8/layout/hierarchy3"/>
    <dgm:cxn modelId="{5009A5A6-C1A5-47C9-8381-228711E866F7}" type="presParOf" srcId="{CFC6887C-F407-4040-8D30-EAC359086819}" destId="{A2850ACB-97A6-459F-92E2-7F96CC9CCF42}" srcOrd="1" destOrd="0" presId="urn:microsoft.com/office/officeart/2005/8/layout/hierarchy3"/>
    <dgm:cxn modelId="{ACEF56C9-726C-4DED-AFFA-94A118897F19}" type="presParOf" srcId="{A2850ACB-97A6-459F-92E2-7F96CC9CCF42}" destId="{72D1FDE6-3D2B-4592-AE88-4E163FF27353}" srcOrd="0" destOrd="0" presId="urn:microsoft.com/office/officeart/2005/8/layout/hierarchy3"/>
    <dgm:cxn modelId="{C6CA482B-79E9-4BEE-AC7F-8E74863A978C}" type="presParOf" srcId="{A2850ACB-97A6-459F-92E2-7F96CC9CCF42}" destId="{8C6EA65A-A1C0-4548-919D-FFCD39F13208}" srcOrd="1" destOrd="0" presId="urn:microsoft.com/office/officeart/2005/8/layout/hierarchy3"/>
    <dgm:cxn modelId="{BDBBF41B-186F-496F-AB27-8C156783AD8F}" type="presParOf" srcId="{A2850ACB-97A6-459F-92E2-7F96CC9CCF42}" destId="{6C75372E-8524-4DDD-8F14-3AB976CD2EB8}" srcOrd="2" destOrd="0" presId="urn:microsoft.com/office/officeart/2005/8/layout/hierarchy3"/>
    <dgm:cxn modelId="{1067439C-60DC-4034-A94E-2F9C473811C0}" type="presParOf" srcId="{A2850ACB-97A6-459F-92E2-7F96CC9CCF42}" destId="{49D9D2EC-3152-40EC-9787-CEEFBFD76CEA}" srcOrd="3" destOrd="0" presId="urn:microsoft.com/office/officeart/2005/8/layout/hierarchy3"/>
    <dgm:cxn modelId="{723EF31F-5B2B-4485-9461-32BDE2857B24}" type="presParOf" srcId="{20924EC6-F7EE-4D32-8F38-21F7DB5B7F59}" destId="{A10F48C6-B807-4942-8F75-9C82D15D2B18}" srcOrd="2" destOrd="0" presId="urn:microsoft.com/office/officeart/2005/8/layout/hierarchy3"/>
    <dgm:cxn modelId="{7E257E94-4085-4D22-A323-AB130CCCB498}" type="presParOf" srcId="{A10F48C6-B807-4942-8F75-9C82D15D2B18}" destId="{509DDEAE-3137-406E-ABD4-13D91661115B}" srcOrd="0" destOrd="0" presId="urn:microsoft.com/office/officeart/2005/8/layout/hierarchy3"/>
    <dgm:cxn modelId="{C9FF99BB-81FA-4B9E-AE82-AA62F9A5925E}" type="presParOf" srcId="{509DDEAE-3137-406E-ABD4-13D91661115B}" destId="{63E02DCE-3580-4213-B934-111DACB120FF}" srcOrd="0" destOrd="0" presId="urn:microsoft.com/office/officeart/2005/8/layout/hierarchy3"/>
    <dgm:cxn modelId="{99D2BDC3-960C-4FE9-884E-E7E3C78C5CCF}" type="presParOf" srcId="{509DDEAE-3137-406E-ABD4-13D91661115B}" destId="{A9C56CE5-5A17-47B8-9087-76DAE978155A}" srcOrd="1" destOrd="0" presId="urn:microsoft.com/office/officeart/2005/8/layout/hierarchy3"/>
    <dgm:cxn modelId="{1249587F-1C2F-4427-B577-719C14AAF32A}" type="presParOf" srcId="{A10F48C6-B807-4942-8F75-9C82D15D2B18}" destId="{4386AEA9-75DD-437F-9E31-0EBE0A5CCCC2}" srcOrd="1" destOrd="0" presId="urn:microsoft.com/office/officeart/2005/8/layout/hierarchy3"/>
    <dgm:cxn modelId="{E9C4BA2E-D102-4ACA-A6AE-DE428E535AB6}" type="presParOf" srcId="{4386AEA9-75DD-437F-9E31-0EBE0A5CCCC2}" destId="{978FA3A9-9C37-4310-AD4E-8639324D9CA5}" srcOrd="0" destOrd="0" presId="urn:microsoft.com/office/officeart/2005/8/layout/hierarchy3"/>
    <dgm:cxn modelId="{F59B9328-9652-41FA-B1D7-CCBE4E29DF57}" type="presParOf" srcId="{4386AEA9-75DD-437F-9E31-0EBE0A5CCCC2}" destId="{BB0AA24B-F911-4EB4-B066-80A6A9F2BC07}" srcOrd="1" destOrd="0" presId="urn:microsoft.com/office/officeart/2005/8/layout/hierarchy3"/>
    <dgm:cxn modelId="{1A3D1C1D-5C4D-4C22-8F95-3491C333C2A0}" type="presParOf" srcId="{4386AEA9-75DD-437F-9E31-0EBE0A5CCCC2}" destId="{8661BBB8-3CCD-4122-9F41-35DDF1BE6E0F}" srcOrd="2" destOrd="0" presId="urn:microsoft.com/office/officeart/2005/8/layout/hierarchy3"/>
    <dgm:cxn modelId="{E4A4E830-143B-4826-A049-7B60E36B2BE5}" type="presParOf" srcId="{4386AEA9-75DD-437F-9E31-0EBE0A5CCCC2}" destId="{189A9388-464B-4FAD-BBFB-45487C945F12}" srcOrd="3"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55C93C-C1BD-4560-AAA0-2D88DD10AE09}" type="doc">
      <dgm:prSet loTypeId="urn:microsoft.com/office/officeart/2008/layout/PictureAccentList" loCatId="list" qsTypeId="urn:microsoft.com/office/officeart/2005/8/quickstyle/simple5" qsCatId="simple" csTypeId="urn:microsoft.com/office/officeart/2005/8/colors/accent3_2" csCatId="accent3" phldr="1"/>
      <dgm:spPr/>
    </dgm:pt>
    <dgm:pt modelId="{C4A96EFF-6FC6-4B8C-8774-D545A67BD223}">
      <dgm:prSet phldrT="[Text]" custT="1"/>
      <dgm:spPr>
        <a:solidFill>
          <a:srgbClr val="8A199C"/>
        </a:solidFill>
        <a:ln>
          <a:solidFill>
            <a:schemeClr val="bg1"/>
          </a:solidFill>
        </a:ln>
      </dgm:spPr>
      <dgm:t>
        <a:bodyPr/>
        <a:lstStyle/>
        <a:p>
          <a:r>
            <a:rPr lang="en-US" sz="1200" b="0">
              <a:solidFill>
                <a:schemeClr val="bg1"/>
              </a:solidFill>
              <a:latin typeface="Avenir Next LT Pro" panose="020B0504020202020204" pitchFamily="34" charset="0"/>
            </a:rPr>
            <a:t>Increased organizational leadership understanding of factors impacting the organization's health </a:t>
          </a:r>
        </a:p>
      </dgm:t>
    </dgm:pt>
    <dgm:pt modelId="{0E8418E1-BA51-4902-9603-9166AE0F0C7E}" type="parTrans" cxnId="{57E0361B-3F51-4FF1-A3A9-1F0053D10215}">
      <dgm:prSet/>
      <dgm:spPr/>
      <dgm:t>
        <a:bodyPr/>
        <a:lstStyle/>
        <a:p>
          <a:endParaRPr lang="en-US" sz="1200" b="0">
            <a:solidFill>
              <a:schemeClr val="bg1"/>
            </a:solidFill>
            <a:latin typeface="Avenir Next LT Pro" panose="020B0504020202020204" pitchFamily="34" charset="0"/>
          </a:endParaRPr>
        </a:p>
      </dgm:t>
    </dgm:pt>
    <dgm:pt modelId="{C2F5C084-3939-4C91-8354-1362CBDE801C}" type="sibTrans" cxnId="{57E0361B-3F51-4FF1-A3A9-1F0053D10215}">
      <dgm:prSet/>
      <dgm:spPr/>
      <dgm:t>
        <a:bodyPr/>
        <a:lstStyle/>
        <a:p>
          <a:endParaRPr lang="en-US" sz="1200" b="0">
            <a:solidFill>
              <a:schemeClr val="bg1"/>
            </a:solidFill>
            <a:latin typeface="Avenir Next LT Pro" panose="020B0504020202020204" pitchFamily="34" charset="0"/>
          </a:endParaRPr>
        </a:p>
      </dgm:t>
    </dgm:pt>
    <dgm:pt modelId="{99ED2742-9932-4094-9819-FBFEDE562A0B}">
      <dgm:prSet phldrT="[Text]" custT="1"/>
      <dgm:spPr>
        <a:solidFill>
          <a:srgbClr val="873EA3"/>
        </a:solidFill>
        <a:ln>
          <a:solidFill>
            <a:schemeClr val="bg1"/>
          </a:solidFill>
        </a:ln>
      </dgm:spPr>
      <dgm:t>
        <a:bodyPr/>
        <a:lstStyle/>
        <a:p>
          <a:r>
            <a:rPr lang="en-US" sz="1200" b="0">
              <a:solidFill>
                <a:schemeClr val="bg1"/>
              </a:solidFill>
              <a:latin typeface="Avenir Next LT Pro" panose="020B0504020202020204" pitchFamily="34" charset="0"/>
            </a:rPr>
            <a:t>Increased organizational readiness for change </a:t>
          </a:r>
        </a:p>
      </dgm:t>
    </dgm:pt>
    <dgm:pt modelId="{84C0AF68-C79F-4769-AFBB-EAD00B2E7E0E}" type="parTrans" cxnId="{10D4A0EE-22DB-4573-ADD9-9C998030CA1A}">
      <dgm:prSet/>
      <dgm:spPr/>
      <dgm:t>
        <a:bodyPr/>
        <a:lstStyle/>
        <a:p>
          <a:endParaRPr lang="en-US" sz="1200" b="0">
            <a:solidFill>
              <a:schemeClr val="bg1"/>
            </a:solidFill>
            <a:latin typeface="Avenir Next LT Pro" panose="020B0504020202020204" pitchFamily="34" charset="0"/>
          </a:endParaRPr>
        </a:p>
      </dgm:t>
    </dgm:pt>
    <dgm:pt modelId="{C3C98C10-E0FB-451F-92CB-C6A27CB9FA36}" type="sibTrans" cxnId="{10D4A0EE-22DB-4573-ADD9-9C998030CA1A}">
      <dgm:prSet/>
      <dgm:spPr/>
      <dgm:t>
        <a:bodyPr/>
        <a:lstStyle/>
        <a:p>
          <a:endParaRPr lang="en-US" sz="1200" b="0">
            <a:solidFill>
              <a:schemeClr val="bg1"/>
            </a:solidFill>
            <a:latin typeface="Avenir Next LT Pro" panose="020B0504020202020204" pitchFamily="34" charset="0"/>
          </a:endParaRPr>
        </a:p>
      </dgm:t>
    </dgm:pt>
    <dgm:pt modelId="{4F891771-81B8-4F52-8FAF-45270C7BEF88}">
      <dgm:prSet phldrT="[Text]" custT="1"/>
      <dgm:spPr>
        <a:solidFill>
          <a:srgbClr val="785BAB"/>
        </a:solidFill>
        <a:ln>
          <a:solidFill>
            <a:schemeClr val="bg1"/>
          </a:solidFill>
        </a:ln>
      </dgm:spPr>
      <dgm:t>
        <a:bodyPr/>
        <a:lstStyle/>
        <a:p>
          <a:r>
            <a:rPr lang="en-US" sz="1200" b="0">
              <a:solidFill>
                <a:schemeClr val="bg1"/>
              </a:solidFill>
              <a:latin typeface="Avenir Next LT Pro" panose="020B0504020202020204" pitchFamily="34" charset="0"/>
            </a:rPr>
            <a:t>Increased worker connection to well-being resources</a:t>
          </a:r>
        </a:p>
      </dgm:t>
    </dgm:pt>
    <dgm:pt modelId="{A74C9527-0892-4923-87A1-638A83BB84BD}" type="parTrans" cxnId="{BEF6691D-C520-41FF-B633-46FEBBB55B79}">
      <dgm:prSet/>
      <dgm:spPr/>
      <dgm:t>
        <a:bodyPr/>
        <a:lstStyle/>
        <a:p>
          <a:endParaRPr lang="en-US" sz="1200" b="0">
            <a:solidFill>
              <a:schemeClr val="bg1"/>
            </a:solidFill>
            <a:latin typeface="Avenir Next LT Pro" panose="020B0504020202020204" pitchFamily="34" charset="0"/>
          </a:endParaRPr>
        </a:p>
      </dgm:t>
    </dgm:pt>
    <dgm:pt modelId="{69AD4B00-4101-49DF-8014-89C65E1ED9BE}" type="sibTrans" cxnId="{BEF6691D-C520-41FF-B633-46FEBBB55B79}">
      <dgm:prSet/>
      <dgm:spPr/>
      <dgm:t>
        <a:bodyPr/>
        <a:lstStyle/>
        <a:p>
          <a:endParaRPr lang="en-US" sz="1200" b="0">
            <a:solidFill>
              <a:schemeClr val="bg1"/>
            </a:solidFill>
            <a:latin typeface="Avenir Next LT Pro" panose="020B0504020202020204" pitchFamily="34" charset="0"/>
          </a:endParaRPr>
        </a:p>
      </dgm:t>
    </dgm:pt>
    <dgm:pt modelId="{158CAEA8-704D-475E-BC92-611A5340D144}">
      <dgm:prSet phldrT="[Text]" custT="1"/>
      <dgm:spPr>
        <a:solidFill>
          <a:srgbClr val="576CB2"/>
        </a:solidFill>
        <a:ln>
          <a:solidFill>
            <a:schemeClr val="bg1"/>
          </a:solidFill>
        </a:ln>
      </dgm:spPr>
      <dgm:t>
        <a:bodyPr/>
        <a:lstStyle/>
        <a:p>
          <a:r>
            <a:rPr lang="en-US" sz="1200" b="0">
              <a:solidFill>
                <a:schemeClr val="bg1"/>
              </a:solidFill>
              <a:latin typeface="Avenir Next LT Pro" panose="020B0504020202020204" pitchFamily="34" charset="0"/>
            </a:rPr>
            <a:t>Improved processes and outcomes relative to the selected change plan initiative </a:t>
          </a:r>
        </a:p>
      </dgm:t>
    </dgm:pt>
    <dgm:pt modelId="{E068026B-DD72-4ACB-93E2-37E6201C263A}" type="parTrans" cxnId="{C059DAAC-6FFD-4409-ACD7-3A8D252163B8}">
      <dgm:prSet/>
      <dgm:spPr/>
      <dgm:t>
        <a:bodyPr/>
        <a:lstStyle/>
        <a:p>
          <a:endParaRPr lang="en-US" sz="1200" b="0">
            <a:solidFill>
              <a:schemeClr val="bg1"/>
            </a:solidFill>
            <a:latin typeface="Avenir Next LT Pro" panose="020B0504020202020204" pitchFamily="34" charset="0"/>
          </a:endParaRPr>
        </a:p>
      </dgm:t>
    </dgm:pt>
    <dgm:pt modelId="{E6BA8D4C-F1BD-4738-AD9C-61440715F600}" type="sibTrans" cxnId="{C059DAAC-6FFD-4409-ACD7-3A8D252163B8}">
      <dgm:prSet/>
      <dgm:spPr/>
      <dgm:t>
        <a:bodyPr/>
        <a:lstStyle/>
        <a:p>
          <a:endParaRPr lang="en-US" sz="1200" b="0">
            <a:solidFill>
              <a:schemeClr val="bg1"/>
            </a:solidFill>
            <a:latin typeface="Avenir Next LT Pro" panose="020B0504020202020204" pitchFamily="34" charset="0"/>
          </a:endParaRPr>
        </a:p>
      </dgm:t>
    </dgm:pt>
    <dgm:pt modelId="{4E7AD114-121A-46C3-B202-6B7DF25D9CB7}">
      <dgm:prSet phldrT="[Text]" custT="1"/>
      <dgm:spPr>
        <a:solidFill>
          <a:srgbClr val="476FB6"/>
        </a:solidFill>
        <a:ln>
          <a:solidFill>
            <a:schemeClr val="bg1"/>
          </a:solidFill>
        </a:ln>
      </dgm:spPr>
      <dgm:t>
        <a:bodyPr/>
        <a:lstStyle/>
        <a:p>
          <a:r>
            <a:rPr lang="en-US" sz="1200" b="0">
              <a:solidFill>
                <a:schemeClr val="bg1"/>
              </a:solidFill>
              <a:latin typeface="Avenir Next LT Pro" panose="020B0504020202020204" pitchFamily="34" charset="0"/>
            </a:rPr>
            <a:t>Improved worker well-being</a:t>
          </a:r>
        </a:p>
      </dgm:t>
    </dgm:pt>
    <dgm:pt modelId="{57F71F7F-07B0-4C22-B829-915151136249}" type="parTrans" cxnId="{D19C4A43-C78A-4834-87DD-FEF167B609EA}">
      <dgm:prSet/>
      <dgm:spPr/>
      <dgm:t>
        <a:bodyPr/>
        <a:lstStyle/>
        <a:p>
          <a:endParaRPr lang="en-US" sz="1200" b="0">
            <a:solidFill>
              <a:schemeClr val="bg1"/>
            </a:solidFill>
            <a:latin typeface="Avenir Next LT Pro" panose="020B0504020202020204" pitchFamily="34" charset="0"/>
          </a:endParaRPr>
        </a:p>
      </dgm:t>
    </dgm:pt>
    <dgm:pt modelId="{1698CC3B-1BCB-4706-85FF-829CB2B2275D}" type="sibTrans" cxnId="{D19C4A43-C78A-4834-87DD-FEF167B609EA}">
      <dgm:prSet/>
      <dgm:spPr/>
      <dgm:t>
        <a:bodyPr/>
        <a:lstStyle/>
        <a:p>
          <a:endParaRPr lang="en-US" sz="1200" b="0">
            <a:solidFill>
              <a:schemeClr val="bg1"/>
            </a:solidFill>
            <a:latin typeface="Avenir Next LT Pro" panose="020B0504020202020204" pitchFamily="34" charset="0"/>
          </a:endParaRPr>
        </a:p>
      </dgm:t>
    </dgm:pt>
    <dgm:pt modelId="{19BDCADB-7776-4F4E-A474-BA45F966546A}">
      <dgm:prSet phldrT="[Text]" custT="1"/>
      <dgm:spPr>
        <a:solidFill>
          <a:srgbClr val="1D69B2"/>
        </a:solidFill>
        <a:ln>
          <a:solidFill>
            <a:schemeClr val="bg1"/>
          </a:solidFill>
        </a:ln>
      </dgm:spPr>
      <dgm:t>
        <a:bodyPr/>
        <a:lstStyle/>
        <a:p>
          <a:r>
            <a:rPr lang="en-US" sz="1200" b="0">
              <a:solidFill>
                <a:schemeClr val="bg1"/>
              </a:solidFill>
              <a:latin typeface="Avenir Next LT Pro" panose="020B0504020202020204" pitchFamily="34" charset="0"/>
            </a:rPr>
            <a:t>Increased leadership preparation and self-efficacy</a:t>
          </a:r>
        </a:p>
      </dgm:t>
    </dgm:pt>
    <dgm:pt modelId="{EF46FA08-2220-4AEC-928F-B770AB29A15B}" type="parTrans" cxnId="{8B340030-0A21-4B05-A6DC-6B4C2072C793}">
      <dgm:prSet/>
      <dgm:spPr/>
      <dgm:t>
        <a:bodyPr/>
        <a:lstStyle/>
        <a:p>
          <a:endParaRPr lang="en-US" sz="1200" b="0">
            <a:solidFill>
              <a:schemeClr val="bg1"/>
            </a:solidFill>
            <a:latin typeface="Avenir Next LT Pro" panose="020B0504020202020204" pitchFamily="34" charset="0"/>
          </a:endParaRPr>
        </a:p>
      </dgm:t>
    </dgm:pt>
    <dgm:pt modelId="{5DF5CE9F-1A87-4E5A-903C-A9CC896815DB}" type="sibTrans" cxnId="{8B340030-0A21-4B05-A6DC-6B4C2072C793}">
      <dgm:prSet/>
      <dgm:spPr/>
      <dgm:t>
        <a:bodyPr/>
        <a:lstStyle/>
        <a:p>
          <a:endParaRPr lang="en-US" sz="1200" b="0">
            <a:solidFill>
              <a:schemeClr val="bg1"/>
            </a:solidFill>
            <a:latin typeface="Avenir Next LT Pro" panose="020B0504020202020204" pitchFamily="34" charset="0"/>
          </a:endParaRPr>
        </a:p>
      </dgm:t>
    </dgm:pt>
    <dgm:pt modelId="{4D41D747-E9A9-4DB8-9943-70A16DBA0645}" type="pres">
      <dgm:prSet presAssocID="{3B55C93C-C1BD-4560-AAA0-2D88DD10AE09}" presName="layout" presStyleCnt="0">
        <dgm:presLayoutVars>
          <dgm:chMax/>
          <dgm:chPref/>
          <dgm:dir/>
          <dgm:animOne val="branch"/>
          <dgm:animLvl val="lvl"/>
          <dgm:resizeHandles/>
        </dgm:presLayoutVars>
      </dgm:prSet>
      <dgm:spPr/>
    </dgm:pt>
    <dgm:pt modelId="{A5EA82AE-A5A3-42C9-817C-3C7B55018F89}" type="pres">
      <dgm:prSet presAssocID="{C4A96EFF-6FC6-4B8C-8774-D545A67BD223}" presName="root" presStyleCnt="0">
        <dgm:presLayoutVars>
          <dgm:chMax/>
          <dgm:chPref val="4"/>
        </dgm:presLayoutVars>
      </dgm:prSet>
      <dgm:spPr/>
    </dgm:pt>
    <dgm:pt modelId="{34A80438-7E45-40C8-AAEB-E908985496C5}" type="pres">
      <dgm:prSet presAssocID="{C4A96EFF-6FC6-4B8C-8774-D545A67BD223}" presName="rootComposite" presStyleCnt="0">
        <dgm:presLayoutVars/>
      </dgm:prSet>
      <dgm:spPr/>
    </dgm:pt>
    <dgm:pt modelId="{597E094F-3953-432A-B8CE-8169DC455ACB}" type="pres">
      <dgm:prSet presAssocID="{C4A96EFF-6FC6-4B8C-8774-D545A67BD223}" presName="rootText" presStyleLbl="node0" presStyleIdx="0" presStyleCnt="6" custScaleY="1056439">
        <dgm:presLayoutVars>
          <dgm:chMax/>
          <dgm:chPref val="4"/>
        </dgm:presLayoutVars>
      </dgm:prSet>
      <dgm:spPr/>
    </dgm:pt>
    <dgm:pt modelId="{2E0C50D7-FC1B-4985-B56F-6D64FD83A24B}" type="pres">
      <dgm:prSet presAssocID="{C4A96EFF-6FC6-4B8C-8774-D545A67BD223}" presName="childShape" presStyleCnt="0">
        <dgm:presLayoutVars>
          <dgm:chMax val="0"/>
          <dgm:chPref val="0"/>
        </dgm:presLayoutVars>
      </dgm:prSet>
      <dgm:spPr/>
    </dgm:pt>
    <dgm:pt modelId="{C469487F-7A48-4F28-9939-BBF35ED82388}" type="pres">
      <dgm:prSet presAssocID="{99ED2742-9932-4094-9819-FBFEDE562A0B}" presName="root" presStyleCnt="0">
        <dgm:presLayoutVars>
          <dgm:chMax/>
          <dgm:chPref val="4"/>
        </dgm:presLayoutVars>
      </dgm:prSet>
      <dgm:spPr/>
    </dgm:pt>
    <dgm:pt modelId="{57CEBACA-744B-427A-9FCE-3008161E0928}" type="pres">
      <dgm:prSet presAssocID="{99ED2742-9932-4094-9819-FBFEDE562A0B}" presName="rootComposite" presStyleCnt="0">
        <dgm:presLayoutVars/>
      </dgm:prSet>
      <dgm:spPr/>
    </dgm:pt>
    <dgm:pt modelId="{659D434B-2BC9-46BB-98B3-C82798692588}" type="pres">
      <dgm:prSet presAssocID="{99ED2742-9932-4094-9819-FBFEDE562A0B}" presName="rootText" presStyleLbl="node0" presStyleIdx="1" presStyleCnt="6" custScaleY="1056439">
        <dgm:presLayoutVars>
          <dgm:chMax/>
          <dgm:chPref val="4"/>
        </dgm:presLayoutVars>
      </dgm:prSet>
      <dgm:spPr/>
    </dgm:pt>
    <dgm:pt modelId="{ED64C6D5-1F07-4B4A-B7E7-AC108B564560}" type="pres">
      <dgm:prSet presAssocID="{99ED2742-9932-4094-9819-FBFEDE562A0B}" presName="childShape" presStyleCnt="0">
        <dgm:presLayoutVars>
          <dgm:chMax val="0"/>
          <dgm:chPref val="0"/>
        </dgm:presLayoutVars>
      </dgm:prSet>
      <dgm:spPr/>
    </dgm:pt>
    <dgm:pt modelId="{87DC125A-3FFB-42A3-B966-14E8BB22D420}" type="pres">
      <dgm:prSet presAssocID="{4F891771-81B8-4F52-8FAF-45270C7BEF88}" presName="root" presStyleCnt="0">
        <dgm:presLayoutVars>
          <dgm:chMax/>
          <dgm:chPref val="4"/>
        </dgm:presLayoutVars>
      </dgm:prSet>
      <dgm:spPr/>
    </dgm:pt>
    <dgm:pt modelId="{23F26A2C-2E92-4809-A7DC-53B574AD329C}" type="pres">
      <dgm:prSet presAssocID="{4F891771-81B8-4F52-8FAF-45270C7BEF88}" presName="rootComposite" presStyleCnt="0">
        <dgm:presLayoutVars/>
      </dgm:prSet>
      <dgm:spPr/>
    </dgm:pt>
    <dgm:pt modelId="{C18425DD-BCFB-4091-B325-960844694435}" type="pres">
      <dgm:prSet presAssocID="{4F891771-81B8-4F52-8FAF-45270C7BEF88}" presName="rootText" presStyleLbl="node0" presStyleIdx="2" presStyleCnt="6" custScaleY="1056439">
        <dgm:presLayoutVars>
          <dgm:chMax/>
          <dgm:chPref val="4"/>
        </dgm:presLayoutVars>
      </dgm:prSet>
      <dgm:spPr/>
    </dgm:pt>
    <dgm:pt modelId="{EE920CBD-6062-44C0-9243-75F94E419E46}" type="pres">
      <dgm:prSet presAssocID="{4F891771-81B8-4F52-8FAF-45270C7BEF88}" presName="childShape" presStyleCnt="0">
        <dgm:presLayoutVars>
          <dgm:chMax val="0"/>
          <dgm:chPref val="0"/>
        </dgm:presLayoutVars>
      </dgm:prSet>
      <dgm:spPr/>
    </dgm:pt>
    <dgm:pt modelId="{ACAFE952-CD94-485C-B483-C6FAF6851BC6}" type="pres">
      <dgm:prSet presAssocID="{158CAEA8-704D-475E-BC92-611A5340D144}" presName="root" presStyleCnt="0">
        <dgm:presLayoutVars>
          <dgm:chMax/>
          <dgm:chPref val="4"/>
        </dgm:presLayoutVars>
      </dgm:prSet>
      <dgm:spPr/>
    </dgm:pt>
    <dgm:pt modelId="{E5747911-B716-4461-B982-18BC7752700B}" type="pres">
      <dgm:prSet presAssocID="{158CAEA8-704D-475E-BC92-611A5340D144}" presName="rootComposite" presStyleCnt="0">
        <dgm:presLayoutVars/>
      </dgm:prSet>
      <dgm:spPr/>
    </dgm:pt>
    <dgm:pt modelId="{A4838687-49F0-44FF-B461-E5E4D2952F07}" type="pres">
      <dgm:prSet presAssocID="{158CAEA8-704D-475E-BC92-611A5340D144}" presName="rootText" presStyleLbl="node0" presStyleIdx="3" presStyleCnt="6" custScaleY="1056439">
        <dgm:presLayoutVars>
          <dgm:chMax/>
          <dgm:chPref val="4"/>
        </dgm:presLayoutVars>
      </dgm:prSet>
      <dgm:spPr/>
    </dgm:pt>
    <dgm:pt modelId="{5F1A7C1D-0CE1-43CC-9253-443CCB70412E}" type="pres">
      <dgm:prSet presAssocID="{158CAEA8-704D-475E-BC92-611A5340D144}" presName="childShape" presStyleCnt="0">
        <dgm:presLayoutVars>
          <dgm:chMax val="0"/>
          <dgm:chPref val="0"/>
        </dgm:presLayoutVars>
      </dgm:prSet>
      <dgm:spPr/>
    </dgm:pt>
    <dgm:pt modelId="{C0D965A7-6D07-4991-A5A7-11FB4544E3BC}" type="pres">
      <dgm:prSet presAssocID="{4E7AD114-121A-46C3-B202-6B7DF25D9CB7}" presName="root" presStyleCnt="0">
        <dgm:presLayoutVars>
          <dgm:chMax/>
          <dgm:chPref val="4"/>
        </dgm:presLayoutVars>
      </dgm:prSet>
      <dgm:spPr/>
    </dgm:pt>
    <dgm:pt modelId="{D1F8088C-26F3-41D5-A482-6C21218CB085}" type="pres">
      <dgm:prSet presAssocID="{4E7AD114-121A-46C3-B202-6B7DF25D9CB7}" presName="rootComposite" presStyleCnt="0">
        <dgm:presLayoutVars/>
      </dgm:prSet>
      <dgm:spPr/>
    </dgm:pt>
    <dgm:pt modelId="{FEC53196-2C63-4E50-8A26-2D7EF68FEE3D}" type="pres">
      <dgm:prSet presAssocID="{4E7AD114-121A-46C3-B202-6B7DF25D9CB7}" presName="rootText" presStyleLbl="node0" presStyleIdx="4" presStyleCnt="6" custScaleY="1056439">
        <dgm:presLayoutVars>
          <dgm:chMax/>
          <dgm:chPref val="4"/>
        </dgm:presLayoutVars>
      </dgm:prSet>
      <dgm:spPr/>
    </dgm:pt>
    <dgm:pt modelId="{F6DC41CD-109D-4966-96C3-6D10543C2DF8}" type="pres">
      <dgm:prSet presAssocID="{4E7AD114-121A-46C3-B202-6B7DF25D9CB7}" presName="childShape" presStyleCnt="0">
        <dgm:presLayoutVars>
          <dgm:chMax val="0"/>
          <dgm:chPref val="0"/>
        </dgm:presLayoutVars>
      </dgm:prSet>
      <dgm:spPr/>
    </dgm:pt>
    <dgm:pt modelId="{855CD7AD-A9E9-49D8-95A3-E8CAB4A6E0AE}" type="pres">
      <dgm:prSet presAssocID="{19BDCADB-7776-4F4E-A474-BA45F966546A}" presName="root" presStyleCnt="0">
        <dgm:presLayoutVars>
          <dgm:chMax/>
          <dgm:chPref val="4"/>
        </dgm:presLayoutVars>
      </dgm:prSet>
      <dgm:spPr/>
    </dgm:pt>
    <dgm:pt modelId="{5764BA56-A1AF-4DEF-9B00-814987F4B2CA}" type="pres">
      <dgm:prSet presAssocID="{19BDCADB-7776-4F4E-A474-BA45F966546A}" presName="rootComposite" presStyleCnt="0">
        <dgm:presLayoutVars/>
      </dgm:prSet>
      <dgm:spPr/>
    </dgm:pt>
    <dgm:pt modelId="{2164D73B-E245-4FCD-BAEA-80E444B86350}" type="pres">
      <dgm:prSet presAssocID="{19BDCADB-7776-4F4E-A474-BA45F966546A}" presName="rootText" presStyleLbl="node0" presStyleIdx="5" presStyleCnt="6" custScaleY="1055209">
        <dgm:presLayoutVars>
          <dgm:chMax/>
          <dgm:chPref val="4"/>
        </dgm:presLayoutVars>
      </dgm:prSet>
      <dgm:spPr/>
    </dgm:pt>
    <dgm:pt modelId="{255D20E8-F597-411E-8E0B-489645321FEB}" type="pres">
      <dgm:prSet presAssocID="{19BDCADB-7776-4F4E-A474-BA45F966546A}" presName="childShape" presStyleCnt="0">
        <dgm:presLayoutVars>
          <dgm:chMax val="0"/>
          <dgm:chPref val="0"/>
        </dgm:presLayoutVars>
      </dgm:prSet>
      <dgm:spPr/>
    </dgm:pt>
  </dgm:ptLst>
  <dgm:cxnLst>
    <dgm:cxn modelId="{EBA03212-CBBF-4575-8D50-3828F928CB25}" type="presOf" srcId="{158CAEA8-704D-475E-BC92-611A5340D144}" destId="{A4838687-49F0-44FF-B461-E5E4D2952F07}" srcOrd="0" destOrd="0" presId="urn:microsoft.com/office/officeart/2008/layout/PictureAccentList"/>
    <dgm:cxn modelId="{57E0361B-3F51-4FF1-A3A9-1F0053D10215}" srcId="{3B55C93C-C1BD-4560-AAA0-2D88DD10AE09}" destId="{C4A96EFF-6FC6-4B8C-8774-D545A67BD223}" srcOrd="0" destOrd="0" parTransId="{0E8418E1-BA51-4902-9603-9166AE0F0C7E}" sibTransId="{C2F5C084-3939-4C91-8354-1362CBDE801C}"/>
    <dgm:cxn modelId="{BEF6691D-C520-41FF-B633-46FEBBB55B79}" srcId="{3B55C93C-C1BD-4560-AAA0-2D88DD10AE09}" destId="{4F891771-81B8-4F52-8FAF-45270C7BEF88}" srcOrd="2" destOrd="0" parTransId="{A74C9527-0892-4923-87A1-638A83BB84BD}" sibTransId="{69AD4B00-4101-49DF-8014-89C65E1ED9BE}"/>
    <dgm:cxn modelId="{8B340030-0A21-4B05-A6DC-6B4C2072C793}" srcId="{3B55C93C-C1BD-4560-AAA0-2D88DD10AE09}" destId="{19BDCADB-7776-4F4E-A474-BA45F966546A}" srcOrd="5" destOrd="0" parTransId="{EF46FA08-2220-4AEC-928F-B770AB29A15B}" sibTransId="{5DF5CE9F-1A87-4E5A-903C-A9CC896815DB}"/>
    <dgm:cxn modelId="{DFB1A03F-921E-47EE-8831-43A48C01187C}" type="presOf" srcId="{99ED2742-9932-4094-9819-FBFEDE562A0B}" destId="{659D434B-2BC9-46BB-98B3-C82798692588}" srcOrd="0" destOrd="0" presId="urn:microsoft.com/office/officeart/2008/layout/PictureAccentList"/>
    <dgm:cxn modelId="{D19C4A43-C78A-4834-87DD-FEF167B609EA}" srcId="{3B55C93C-C1BD-4560-AAA0-2D88DD10AE09}" destId="{4E7AD114-121A-46C3-B202-6B7DF25D9CB7}" srcOrd="4" destOrd="0" parTransId="{57F71F7F-07B0-4C22-B829-915151136249}" sibTransId="{1698CC3B-1BCB-4706-85FF-829CB2B2275D}"/>
    <dgm:cxn modelId="{4B677B66-B7DD-42D6-8DC3-BADA85B9D4A5}" type="presOf" srcId="{19BDCADB-7776-4F4E-A474-BA45F966546A}" destId="{2164D73B-E245-4FCD-BAEA-80E444B86350}" srcOrd="0" destOrd="0" presId="urn:microsoft.com/office/officeart/2008/layout/PictureAccentList"/>
    <dgm:cxn modelId="{33E5278F-A347-49EA-9253-C5C54E9F7FEA}" type="presOf" srcId="{C4A96EFF-6FC6-4B8C-8774-D545A67BD223}" destId="{597E094F-3953-432A-B8CE-8169DC455ACB}" srcOrd="0" destOrd="0" presId="urn:microsoft.com/office/officeart/2008/layout/PictureAccentList"/>
    <dgm:cxn modelId="{8C331B93-BE8B-4EEB-A5C1-68C18E1AE341}" type="presOf" srcId="{4F891771-81B8-4F52-8FAF-45270C7BEF88}" destId="{C18425DD-BCFB-4091-B325-960844694435}" srcOrd="0" destOrd="0" presId="urn:microsoft.com/office/officeart/2008/layout/PictureAccentList"/>
    <dgm:cxn modelId="{C059DAAC-6FFD-4409-ACD7-3A8D252163B8}" srcId="{3B55C93C-C1BD-4560-AAA0-2D88DD10AE09}" destId="{158CAEA8-704D-475E-BC92-611A5340D144}" srcOrd="3" destOrd="0" parTransId="{E068026B-DD72-4ACB-93E2-37E6201C263A}" sibTransId="{E6BA8D4C-F1BD-4738-AD9C-61440715F600}"/>
    <dgm:cxn modelId="{4AE142D7-F16A-44C7-8BEF-2BCAF676F535}" type="presOf" srcId="{4E7AD114-121A-46C3-B202-6B7DF25D9CB7}" destId="{FEC53196-2C63-4E50-8A26-2D7EF68FEE3D}" srcOrd="0" destOrd="0" presId="urn:microsoft.com/office/officeart/2008/layout/PictureAccentList"/>
    <dgm:cxn modelId="{C52CBDE1-36CC-4F7F-B9F7-D69050B3B67A}" type="presOf" srcId="{3B55C93C-C1BD-4560-AAA0-2D88DD10AE09}" destId="{4D41D747-E9A9-4DB8-9943-70A16DBA0645}" srcOrd="0" destOrd="0" presId="urn:microsoft.com/office/officeart/2008/layout/PictureAccentList"/>
    <dgm:cxn modelId="{10D4A0EE-22DB-4573-ADD9-9C998030CA1A}" srcId="{3B55C93C-C1BD-4560-AAA0-2D88DD10AE09}" destId="{99ED2742-9932-4094-9819-FBFEDE562A0B}" srcOrd="1" destOrd="0" parTransId="{84C0AF68-C79F-4769-AFBB-EAD00B2E7E0E}" sibTransId="{C3C98C10-E0FB-451F-92CB-C6A27CB9FA36}"/>
    <dgm:cxn modelId="{8788BB1E-0D69-4633-A840-10890F65CAE8}" type="presParOf" srcId="{4D41D747-E9A9-4DB8-9943-70A16DBA0645}" destId="{A5EA82AE-A5A3-42C9-817C-3C7B55018F89}" srcOrd="0" destOrd="0" presId="urn:microsoft.com/office/officeart/2008/layout/PictureAccentList"/>
    <dgm:cxn modelId="{99DFD159-C6CA-4652-850D-BA8EF27265D1}" type="presParOf" srcId="{A5EA82AE-A5A3-42C9-817C-3C7B55018F89}" destId="{34A80438-7E45-40C8-AAEB-E908985496C5}" srcOrd="0" destOrd="0" presId="urn:microsoft.com/office/officeart/2008/layout/PictureAccentList"/>
    <dgm:cxn modelId="{EEC4CD9B-D58A-43F5-8118-513C85DB06B7}" type="presParOf" srcId="{34A80438-7E45-40C8-AAEB-E908985496C5}" destId="{597E094F-3953-432A-B8CE-8169DC455ACB}" srcOrd="0" destOrd="0" presId="urn:microsoft.com/office/officeart/2008/layout/PictureAccentList"/>
    <dgm:cxn modelId="{3BA5149B-205F-458B-950E-6F9B70D82F30}" type="presParOf" srcId="{A5EA82AE-A5A3-42C9-817C-3C7B55018F89}" destId="{2E0C50D7-FC1B-4985-B56F-6D64FD83A24B}" srcOrd="1" destOrd="0" presId="urn:microsoft.com/office/officeart/2008/layout/PictureAccentList"/>
    <dgm:cxn modelId="{75E5C4D7-ECA1-4477-B0B3-218B0FAFACAC}" type="presParOf" srcId="{4D41D747-E9A9-4DB8-9943-70A16DBA0645}" destId="{C469487F-7A48-4F28-9939-BBF35ED82388}" srcOrd="1" destOrd="0" presId="urn:microsoft.com/office/officeart/2008/layout/PictureAccentList"/>
    <dgm:cxn modelId="{29D65A74-BC9F-47C9-86E7-6B8C48E69BFF}" type="presParOf" srcId="{C469487F-7A48-4F28-9939-BBF35ED82388}" destId="{57CEBACA-744B-427A-9FCE-3008161E0928}" srcOrd="0" destOrd="0" presId="urn:microsoft.com/office/officeart/2008/layout/PictureAccentList"/>
    <dgm:cxn modelId="{FC563880-BE66-4877-8E4F-076549A880A8}" type="presParOf" srcId="{57CEBACA-744B-427A-9FCE-3008161E0928}" destId="{659D434B-2BC9-46BB-98B3-C82798692588}" srcOrd="0" destOrd="0" presId="urn:microsoft.com/office/officeart/2008/layout/PictureAccentList"/>
    <dgm:cxn modelId="{2C26BA6D-89B9-440D-B668-AE99E4250EF3}" type="presParOf" srcId="{C469487F-7A48-4F28-9939-BBF35ED82388}" destId="{ED64C6D5-1F07-4B4A-B7E7-AC108B564560}" srcOrd="1" destOrd="0" presId="urn:microsoft.com/office/officeart/2008/layout/PictureAccentList"/>
    <dgm:cxn modelId="{692AE323-1C2E-4177-8C03-114CC8B01B77}" type="presParOf" srcId="{4D41D747-E9A9-4DB8-9943-70A16DBA0645}" destId="{87DC125A-3FFB-42A3-B966-14E8BB22D420}" srcOrd="2" destOrd="0" presId="urn:microsoft.com/office/officeart/2008/layout/PictureAccentList"/>
    <dgm:cxn modelId="{48792837-8EBA-4131-A3DB-01D91099004F}" type="presParOf" srcId="{87DC125A-3FFB-42A3-B966-14E8BB22D420}" destId="{23F26A2C-2E92-4809-A7DC-53B574AD329C}" srcOrd="0" destOrd="0" presId="urn:microsoft.com/office/officeart/2008/layout/PictureAccentList"/>
    <dgm:cxn modelId="{6D262BF3-156F-489A-B180-329F9659F76E}" type="presParOf" srcId="{23F26A2C-2E92-4809-A7DC-53B574AD329C}" destId="{C18425DD-BCFB-4091-B325-960844694435}" srcOrd="0" destOrd="0" presId="urn:microsoft.com/office/officeart/2008/layout/PictureAccentList"/>
    <dgm:cxn modelId="{40C09A2C-4CEF-4F47-A46E-7A25A5F84672}" type="presParOf" srcId="{87DC125A-3FFB-42A3-B966-14E8BB22D420}" destId="{EE920CBD-6062-44C0-9243-75F94E419E46}" srcOrd="1" destOrd="0" presId="urn:microsoft.com/office/officeart/2008/layout/PictureAccentList"/>
    <dgm:cxn modelId="{00AAB690-4B2B-4D8B-A9A1-B7700105B0F4}" type="presParOf" srcId="{4D41D747-E9A9-4DB8-9943-70A16DBA0645}" destId="{ACAFE952-CD94-485C-B483-C6FAF6851BC6}" srcOrd="3" destOrd="0" presId="urn:microsoft.com/office/officeart/2008/layout/PictureAccentList"/>
    <dgm:cxn modelId="{13774A0E-8709-43F8-B967-AB44AD14D005}" type="presParOf" srcId="{ACAFE952-CD94-485C-B483-C6FAF6851BC6}" destId="{E5747911-B716-4461-B982-18BC7752700B}" srcOrd="0" destOrd="0" presId="urn:microsoft.com/office/officeart/2008/layout/PictureAccentList"/>
    <dgm:cxn modelId="{F618A1C5-A77F-4019-87CD-4A9C99E3C18D}" type="presParOf" srcId="{E5747911-B716-4461-B982-18BC7752700B}" destId="{A4838687-49F0-44FF-B461-E5E4D2952F07}" srcOrd="0" destOrd="0" presId="urn:microsoft.com/office/officeart/2008/layout/PictureAccentList"/>
    <dgm:cxn modelId="{C2D3A54F-0E4E-4F4F-927F-C55710DA820A}" type="presParOf" srcId="{ACAFE952-CD94-485C-B483-C6FAF6851BC6}" destId="{5F1A7C1D-0CE1-43CC-9253-443CCB70412E}" srcOrd="1" destOrd="0" presId="urn:microsoft.com/office/officeart/2008/layout/PictureAccentList"/>
    <dgm:cxn modelId="{A3B40E45-D2F9-4682-83AE-099BB1C863D0}" type="presParOf" srcId="{4D41D747-E9A9-4DB8-9943-70A16DBA0645}" destId="{C0D965A7-6D07-4991-A5A7-11FB4544E3BC}" srcOrd="4" destOrd="0" presId="urn:microsoft.com/office/officeart/2008/layout/PictureAccentList"/>
    <dgm:cxn modelId="{B206793C-96CB-4F44-8C93-8C1F01FDECAA}" type="presParOf" srcId="{C0D965A7-6D07-4991-A5A7-11FB4544E3BC}" destId="{D1F8088C-26F3-41D5-A482-6C21218CB085}" srcOrd="0" destOrd="0" presId="urn:microsoft.com/office/officeart/2008/layout/PictureAccentList"/>
    <dgm:cxn modelId="{550E6A0E-9849-4292-AFFB-DC870BE39647}" type="presParOf" srcId="{D1F8088C-26F3-41D5-A482-6C21218CB085}" destId="{FEC53196-2C63-4E50-8A26-2D7EF68FEE3D}" srcOrd="0" destOrd="0" presId="urn:microsoft.com/office/officeart/2008/layout/PictureAccentList"/>
    <dgm:cxn modelId="{3A47C75E-DDC0-4C0D-B979-2F274552A4AA}" type="presParOf" srcId="{C0D965A7-6D07-4991-A5A7-11FB4544E3BC}" destId="{F6DC41CD-109D-4966-96C3-6D10543C2DF8}" srcOrd="1" destOrd="0" presId="urn:microsoft.com/office/officeart/2008/layout/PictureAccentList"/>
    <dgm:cxn modelId="{71460F46-A4FF-4EEE-AD96-D2E8FFA5260B}" type="presParOf" srcId="{4D41D747-E9A9-4DB8-9943-70A16DBA0645}" destId="{855CD7AD-A9E9-49D8-95A3-E8CAB4A6E0AE}" srcOrd="5" destOrd="0" presId="urn:microsoft.com/office/officeart/2008/layout/PictureAccentList"/>
    <dgm:cxn modelId="{740DD05D-3808-45FE-8936-C2666597ABC1}" type="presParOf" srcId="{855CD7AD-A9E9-49D8-95A3-E8CAB4A6E0AE}" destId="{5764BA56-A1AF-4DEF-9B00-814987F4B2CA}" srcOrd="0" destOrd="0" presId="urn:microsoft.com/office/officeart/2008/layout/PictureAccentList"/>
    <dgm:cxn modelId="{6C1FC007-8A57-4066-9016-E690B81359B5}" type="presParOf" srcId="{5764BA56-A1AF-4DEF-9B00-814987F4B2CA}" destId="{2164D73B-E245-4FCD-BAEA-80E444B86350}" srcOrd="0" destOrd="0" presId="urn:microsoft.com/office/officeart/2008/layout/PictureAccentList"/>
    <dgm:cxn modelId="{2CBE4E75-1DFE-4B01-9702-59707F51AFCF}" type="presParOf" srcId="{855CD7AD-A9E9-49D8-95A3-E8CAB4A6E0AE}" destId="{255D20E8-F597-411E-8E0B-489645321FEB}" srcOrd="1" destOrd="0" presId="urn:microsoft.com/office/officeart/2008/layout/PictureAccen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095A265-2AD6-4032-8024-357EF4607AB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BC41B83-544B-48C3-94D6-FF8145F28E9D}">
      <dgm:prSet/>
      <dgm:spPr/>
      <dgm:t>
        <a:bodyPr/>
        <a:lstStyle/>
        <a:p>
          <a:r>
            <a:rPr lang="en-US">
              <a:latin typeface="Avenir Next LT Pro" panose="020B0504020202020204" pitchFamily="34" charset="0"/>
            </a:rPr>
            <a:t>Consultants/Contracts</a:t>
          </a:r>
        </a:p>
      </dgm:t>
    </dgm:pt>
    <dgm:pt modelId="{062221D1-868F-46E1-89CB-C96988956707}" type="parTrans" cxnId="{4D89EE51-DD0C-438D-A83F-2F18CE7B8BB4}">
      <dgm:prSet/>
      <dgm:spPr/>
      <dgm:t>
        <a:bodyPr/>
        <a:lstStyle/>
        <a:p>
          <a:endParaRPr lang="en-US">
            <a:latin typeface="Avenir Next LT Pro" panose="020B0504020202020204" pitchFamily="34" charset="0"/>
          </a:endParaRPr>
        </a:p>
      </dgm:t>
    </dgm:pt>
    <dgm:pt modelId="{F5954FBC-F7BA-455D-A03A-F718381CCE01}" type="sibTrans" cxnId="{4D89EE51-DD0C-438D-A83F-2F18CE7B8BB4}">
      <dgm:prSet/>
      <dgm:spPr/>
      <dgm:t>
        <a:bodyPr/>
        <a:lstStyle/>
        <a:p>
          <a:endParaRPr lang="en-US">
            <a:latin typeface="Avenir Next LT Pro" panose="020B0504020202020204" pitchFamily="34" charset="0"/>
          </a:endParaRPr>
        </a:p>
      </dgm:t>
    </dgm:pt>
    <dgm:pt modelId="{F82161E2-8F6C-4F28-A448-959855F42B48}">
      <dgm:prSet/>
      <dgm:spPr/>
      <dgm:t>
        <a:bodyPr/>
        <a:lstStyle/>
        <a:p>
          <a:r>
            <a:rPr lang="en-US" dirty="0">
              <a:latin typeface="Avenir Next LT Pro" panose="020B0504020202020204" pitchFamily="34" charset="0"/>
            </a:rPr>
            <a:t>Center for Black Well-Being</a:t>
          </a:r>
        </a:p>
      </dgm:t>
    </dgm:pt>
    <dgm:pt modelId="{7FA01D53-DA27-4ACB-845C-43FB71ECD4A6}" type="parTrans" cxnId="{6D15DDFE-2183-4573-85A7-9527BADE3E75}">
      <dgm:prSet/>
      <dgm:spPr/>
      <dgm:t>
        <a:bodyPr/>
        <a:lstStyle/>
        <a:p>
          <a:endParaRPr lang="en-US">
            <a:latin typeface="Avenir Next LT Pro" panose="020B0504020202020204" pitchFamily="34" charset="0"/>
          </a:endParaRPr>
        </a:p>
      </dgm:t>
    </dgm:pt>
    <dgm:pt modelId="{730A47B0-C56C-43DD-BE83-4782A1FAD8DA}" type="sibTrans" cxnId="{6D15DDFE-2183-4573-85A7-9527BADE3E75}">
      <dgm:prSet/>
      <dgm:spPr/>
      <dgm:t>
        <a:bodyPr/>
        <a:lstStyle/>
        <a:p>
          <a:endParaRPr lang="en-US">
            <a:latin typeface="Avenir Next LT Pro" panose="020B0504020202020204" pitchFamily="34" charset="0"/>
          </a:endParaRPr>
        </a:p>
      </dgm:t>
    </dgm:pt>
    <dgm:pt modelId="{3D97BA60-516B-4CB3-9961-1E491C611766}">
      <dgm:prSet/>
      <dgm:spPr/>
      <dgm:t>
        <a:bodyPr/>
        <a:lstStyle/>
        <a:p>
          <a:r>
            <a:rPr lang="en-US" dirty="0">
              <a:latin typeface="Avenir Next LT Pro" panose="020B0504020202020204" pitchFamily="34" charset="0"/>
            </a:rPr>
            <a:t>Academic Partners and Affiliates</a:t>
          </a:r>
        </a:p>
      </dgm:t>
    </dgm:pt>
    <dgm:pt modelId="{E80BAF21-C27C-4B8F-A603-33BDAF6C138C}" type="parTrans" cxnId="{F96C5610-D996-417B-AD5F-4231FF045829}">
      <dgm:prSet/>
      <dgm:spPr/>
      <dgm:t>
        <a:bodyPr/>
        <a:lstStyle/>
        <a:p>
          <a:endParaRPr lang="en-US">
            <a:latin typeface="Avenir Next LT Pro" panose="020B0504020202020204" pitchFamily="34" charset="0"/>
          </a:endParaRPr>
        </a:p>
      </dgm:t>
    </dgm:pt>
    <dgm:pt modelId="{E45D6560-D67D-4C52-96E9-E1791E449CC3}" type="sibTrans" cxnId="{F96C5610-D996-417B-AD5F-4231FF045829}">
      <dgm:prSet/>
      <dgm:spPr/>
      <dgm:t>
        <a:bodyPr/>
        <a:lstStyle/>
        <a:p>
          <a:endParaRPr lang="en-US">
            <a:latin typeface="Avenir Next LT Pro" panose="020B0504020202020204" pitchFamily="34" charset="0"/>
          </a:endParaRPr>
        </a:p>
      </dgm:t>
    </dgm:pt>
    <dgm:pt modelId="{EF1323D0-4318-4EC7-A83C-BA64CFCF3697}">
      <dgm:prSet/>
      <dgm:spPr/>
      <dgm:t>
        <a:bodyPr/>
        <a:lstStyle/>
        <a:p>
          <a:r>
            <a:rPr lang="en-US" dirty="0">
              <a:latin typeface="Avenir Next LT Pro" panose="020B0504020202020204" pitchFamily="34" charset="0"/>
            </a:rPr>
            <a:t>FSU College of Social Work</a:t>
          </a:r>
        </a:p>
      </dgm:t>
    </dgm:pt>
    <dgm:pt modelId="{99310A75-ADC3-486D-8994-168D95F3CA4A}" type="parTrans" cxnId="{0064AA6E-0730-46C2-8F02-9E61514DF2A3}">
      <dgm:prSet/>
      <dgm:spPr/>
      <dgm:t>
        <a:bodyPr/>
        <a:lstStyle/>
        <a:p>
          <a:endParaRPr lang="en-US">
            <a:latin typeface="Avenir Next LT Pro" panose="020B0504020202020204" pitchFamily="34" charset="0"/>
          </a:endParaRPr>
        </a:p>
      </dgm:t>
    </dgm:pt>
    <dgm:pt modelId="{EA9941C8-26A3-4694-87F2-272080E24C24}" type="sibTrans" cxnId="{0064AA6E-0730-46C2-8F02-9E61514DF2A3}">
      <dgm:prSet/>
      <dgm:spPr/>
      <dgm:t>
        <a:bodyPr/>
        <a:lstStyle/>
        <a:p>
          <a:endParaRPr lang="en-US">
            <a:latin typeface="Avenir Next LT Pro" panose="020B0504020202020204" pitchFamily="34" charset="0"/>
          </a:endParaRPr>
        </a:p>
      </dgm:t>
    </dgm:pt>
    <dgm:pt modelId="{F643F379-FC87-4D1D-BD35-E5990A3D6F90}">
      <dgm:prSet/>
      <dgm:spPr/>
      <dgm:t>
        <a:bodyPr/>
        <a:lstStyle/>
        <a:p>
          <a:r>
            <a:rPr lang="en-US" dirty="0">
              <a:latin typeface="Avenir Next LT Pro" panose="020B0504020202020204" pitchFamily="34" charset="0"/>
            </a:rPr>
            <a:t>Alia Innovations</a:t>
          </a:r>
        </a:p>
      </dgm:t>
    </dgm:pt>
    <dgm:pt modelId="{78E5F86E-0B53-4EBE-88A5-F4BDB367E991}" type="parTrans" cxnId="{D0944CF0-FA5B-42C6-8DB5-4D23BFBF77F9}">
      <dgm:prSet/>
      <dgm:spPr/>
      <dgm:t>
        <a:bodyPr/>
        <a:lstStyle/>
        <a:p>
          <a:endParaRPr lang="en-US">
            <a:latin typeface="Avenir Next LT Pro" panose="020B0504020202020204" pitchFamily="34" charset="0"/>
          </a:endParaRPr>
        </a:p>
      </dgm:t>
    </dgm:pt>
    <dgm:pt modelId="{C8B21A2E-37F9-4668-B4E7-09BAFEAB6EB7}" type="sibTrans" cxnId="{D0944CF0-FA5B-42C6-8DB5-4D23BFBF77F9}">
      <dgm:prSet/>
      <dgm:spPr/>
      <dgm:t>
        <a:bodyPr/>
        <a:lstStyle/>
        <a:p>
          <a:endParaRPr lang="en-US">
            <a:latin typeface="Avenir Next LT Pro" panose="020B0504020202020204" pitchFamily="34" charset="0"/>
          </a:endParaRPr>
        </a:p>
      </dgm:t>
    </dgm:pt>
    <dgm:pt modelId="{67581E5A-6B5D-4367-807D-230722533A0D}">
      <dgm:prSet/>
      <dgm:spPr/>
      <dgm:t>
        <a:bodyPr/>
        <a:lstStyle/>
        <a:p>
          <a:r>
            <a:rPr lang="en-US" dirty="0">
              <a:latin typeface="Avenir Next LT Pro" panose="020B0504020202020204" pitchFamily="34" charset="0"/>
            </a:rPr>
            <a:t>Coaches</a:t>
          </a:r>
        </a:p>
      </dgm:t>
    </dgm:pt>
    <dgm:pt modelId="{B0D083A3-0040-46B9-A6F8-9EBEEA2DEF6A}" type="parTrans" cxnId="{D1C8F1E7-0512-46B6-83B3-495808CB2C69}">
      <dgm:prSet/>
      <dgm:spPr/>
      <dgm:t>
        <a:bodyPr/>
        <a:lstStyle/>
        <a:p>
          <a:endParaRPr lang="en-US">
            <a:latin typeface="Avenir Next LT Pro" panose="020B0504020202020204" pitchFamily="34" charset="0"/>
          </a:endParaRPr>
        </a:p>
      </dgm:t>
    </dgm:pt>
    <dgm:pt modelId="{35A2A738-2D36-421A-827E-77254A8072CA}" type="sibTrans" cxnId="{D1C8F1E7-0512-46B6-83B3-495808CB2C69}">
      <dgm:prSet/>
      <dgm:spPr/>
      <dgm:t>
        <a:bodyPr/>
        <a:lstStyle/>
        <a:p>
          <a:endParaRPr lang="en-US">
            <a:latin typeface="Avenir Next LT Pro" panose="020B0504020202020204" pitchFamily="34" charset="0"/>
          </a:endParaRPr>
        </a:p>
      </dgm:t>
    </dgm:pt>
    <dgm:pt modelId="{F0E67345-F436-409C-B7B5-418562A92862}">
      <dgm:prSet/>
      <dgm:spPr/>
      <dgm:t>
        <a:bodyPr/>
        <a:lstStyle/>
        <a:p>
          <a:r>
            <a:rPr lang="en-US" dirty="0">
              <a:latin typeface="Avenir Next LT Pro" panose="020B0504020202020204" pitchFamily="34" charset="0"/>
            </a:rPr>
            <a:t>Butler Institute</a:t>
          </a:r>
        </a:p>
      </dgm:t>
    </dgm:pt>
    <dgm:pt modelId="{2963FC34-1951-4825-9A9C-3FCDA323BD99}" type="parTrans" cxnId="{AC71A7F7-64D1-4E7F-9A30-F44D4C14BD4D}">
      <dgm:prSet/>
      <dgm:spPr/>
      <dgm:t>
        <a:bodyPr/>
        <a:lstStyle/>
        <a:p>
          <a:endParaRPr lang="en-US">
            <a:latin typeface="Avenir Next LT Pro" panose="020B0504020202020204" pitchFamily="34" charset="0"/>
          </a:endParaRPr>
        </a:p>
      </dgm:t>
    </dgm:pt>
    <dgm:pt modelId="{70A4EBEB-6B9D-4EFF-9A51-07063BAD8194}" type="sibTrans" cxnId="{AC71A7F7-64D1-4E7F-9A30-F44D4C14BD4D}">
      <dgm:prSet/>
      <dgm:spPr/>
      <dgm:t>
        <a:bodyPr/>
        <a:lstStyle/>
        <a:p>
          <a:endParaRPr lang="en-US">
            <a:latin typeface="Avenir Next LT Pro" panose="020B0504020202020204" pitchFamily="34" charset="0"/>
          </a:endParaRPr>
        </a:p>
      </dgm:t>
    </dgm:pt>
    <dgm:pt modelId="{77CDB324-267F-452A-8ED3-99F850C58CCF}">
      <dgm:prSet/>
      <dgm:spPr/>
      <dgm:t>
        <a:bodyPr/>
        <a:lstStyle/>
        <a:p>
          <a:r>
            <a:rPr lang="en-US" dirty="0">
              <a:latin typeface="Avenir Next LT Pro" panose="020B0504020202020204" pitchFamily="34" charset="0"/>
            </a:rPr>
            <a:t>National Child Welfare Workforce Institute</a:t>
          </a:r>
        </a:p>
      </dgm:t>
    </dgm:pt>
    <dgm:pt modelId="{174D291B-FDB9-44FB-860F-C737E478C978}" type="parTrans" cxnId="{6445CD91-62FD-43F8-9E61-5DE7F26A93F9}">
      <dgm:prSet/>
      <dgm:spPr/>
      <dgm:t>
        <a:bodyPr/>
        <a:lstStyle/>
        <a:p>
          <a:endParaRPr lang="en-US">
            <a:latin typeface="Avenir Next LT Pro" panose="020B0504020202020204" pitchFamily="34" charset="0"/>
          </a:endParaRPr>
        </a:p>
      </dgm:t>
    </dgm:pt>
    <dgm:pt modelId="{6E3F288F-274D-4DA1-B447-D23F242AA2C1}" type="sibTrans" cxnId="{6445CD91-62FD-43F8-9E61-5DE7F26A93F9}">
      <dgm:prSet/>
      <dgm:spPr/>
      <dgm:t>
        <a:bodyPr/>
        <a:lstStyle/>
        <a:p>
          <a:endParaRPr lang="en-US">
            <a:latin typeface="Avenir Next LT Pro" panose="020B0504020202020204" pitchFamily="34" charset="0"/>
          </a:endParaRPr>
        </a:p>
      </dgm:t>
    </dgm:pt>
    <dgm:pt modelId="{3ACA0322-5247-4FFB-A884-4C93F92A9913}">
      <dgm:prSet/>
      <dgm:spPr/>
      <dgm:t>
        <a:bodyPr/>
        <a:lstStyle/>
        <a:p>
          <a:r>
            <a:rPr lang="en-US" dirty="0">
              <a:latin typeface="Avenir Next LT Pro" panose="020B0504020202020204" pitchFamily="34" charset="0"/>
            </a:rPr>
            <a:t>Agencies</a:t>
          </a:r>
        </a:p>
      </dgm:t>
    </dgm:pt>
    <dgm:pt modelId="{8746201A-8675-4764-928E-50273F920F33}" type="parTrans" cxnId="{BB6249A0-12DE-4494-9BED-FC95C5CADCA0}">
      <dgm:prSet/>
      <dgm:spPr/>
      <dgm:t>
        <a:bodyPr/>
        <a:lstStyle/>
        <a:p>
          <a:endParaRPr lang="en-US">
            <a:latin typeface="Avenir Next LT Pro" panose="020B0504020202020204" pitchFamily="34" charset="0"/>
          </a:endParaRPr>
        </a:p>
      </dgm:t>
    </dgm:pt>
    <dgm:pt modelId="{9C7B0AC6-D6D6-4BAE-A30E-1C5BEB539625}" type="sibTrans" cxnId="{BB6249A0-12DE-4494-9BED-FC95C5CADCA0}">
      <dgm:prSet/>
      <dgm:spPr/>
      <dgm:t>
        <a:bodyPr/>
        <a:lstStyle/>
        <a:p>
          <a:endParaRPr lang="en-US">
            <a:latin typeface="Avenir Next LT Pro" panose="020B0504020202020204" pitchFamily="34" charset="0"/>
          </a:endParaRPr>
        </a:p>
      </dgm:t>
    </dgm:pt>
    <dgm:pt modelId="{3E654E54-616D-48E4-BB24-AE9AF797DD24}">
      <dgm:prSet/>
      <dgm:spPr/>
      <dgm:t>
        <a:bodyPr/>
        <a:lstStyle/>
        <a:p>
          <a:r>
            <a:rPr lang="en-US" dirty="0">
              <a:latin typeface="Avenir Next LT Pro" panose="020B0504020202020204" pitchFamily="34" charset="0"/>
            </a:rPr>
            <a:t>Leon County Service Center</a:t>
          </a:r>
        </a:p>
      </dgm:t>
    </dgm:pt>
    <dgm:pt modelId="{4C5C698D-F72C-4C0B-BEDE-22C08817CFE9}" type="parTrans" cxnId="{B21FDF5F-8304-4C0E-9A81-E7DAC7F4B09D}">
      <dgm:prSet/>
      <dgm:spPr/>
      <dgm:t>
        <a:bodyPr/>
        <a:lstStyle/>
        <a:p>
          <a:endParaRPr lang="en-US">
            <a:latin typeface="Avenir Next LT Pro" panose="020B0504020202020204" pitchFamily="34" charset="0"/>
          </a:endParaRPr>
        </a:p>
      </dgm:t>
    </dgm:pt>
    <dgm:pt modelId="{E2D5D193-C305-472E-A469-56C39F18CDB5}" type="sibTrans" cxnId="{B21FDF5F-8304-4C0E-9A81-E7DAC7F4B09D}">
      <dgm:prSet/>
      <dgm:spPr/>
      <dgm:t>
        <a:bodyPr/>
        <a:lstStyle/>
        <a:p>
          <a:endParaRPr lang="en-US">
            <a:latin typeface="Avenir Next LT Pro" panose="020B0504020202020204" pitchFamily="34" charset="0"/>
          </a:endParaRPr>
        </a:p>
      </dgm:t>
    </dgm:pt>
    <dgm:pt modelId="{211A8924-A0B7-4149-BCD6-926DDE7E2609}">
      <dgm:prSet/>
      <dgm:spPr/>
      <dgm:t>
        <a:bodyPr/>
        <a:lstStyle/>
        <a:p>
          <a:r>
            <a:rPr lang="en-US" dirty="0">
              <a:latin typeface="Avenir Next LT Pro" panose="020B0504020202020204" pitchFamily="34" charset="0"/>
            </a:rPr>
            <a:t>Partnership for Strong Families</a:t>
          </a:r>
        </a:p>
      </dgm:t>
    </dgm:pt>
    <dgm:pt modelId="{9E0AFE7E-D1A8-4FB0-BCAE-6D5E57FD2D16}" type="parTrans" cxnId="{C3D2915B-78AA-4B50-BA0D-45E490D4CDDE}">
      <dgm:prSet/>
      <dgm:spPr/>
      <dgm:t>
        <a:bodyPr/>
        <a:lstStyle/>
        <a:p>
          <a:endParaRPr lang="en-US">
            <a:latin typeface="Avenir Next LT Pro" panose="020B0504020202020204" pitchFamily="34" charset="0"/>
          </a:endParaRPr>
        </a:p>
      </dgm:t>
    </dgm:pt>
    <dgm:pt modelId="{75129527-49A2-4458-BDA9-776C4E6D98A2}" type="sibTrans" cxnId="{C3D2915B-78AA-4B50-BA0D-45E490D4CDDE}">
      <dgm:prSet/>
      <dgm:spPr/>
      <dgm:t>
        <a:bodyPr/>
        <a:lstStyle/>
        <a:p>
          <a:endParaRPr lang="en-US">
            <a:latin typeface="Avenir Next LT Pro" panose="020B0504020202020204" pitchFamily="34" charset="0"/>
          </a:endParaRPr>
        </a:p>
      </dgm:t>
    </dgm:pt>
    <dgm:pt modelId="{635DFE83-670F-4815-95EF-1A96646FA724}">
      <dgm:prSet/>
      <dgm:spPr/>
      <dgm:t>
        <a:bodyPr/>
        <a:lstStyle/>
        <a:p>
          <a:r>
            <a:rPr lang="en-US" dirty="0">
              <a:latin typeface="Avenir Next LT Pro" panose="020B0504020202020204" pitchFamily="34" charset="0"/>
            </a:rPr>
            <a:t>System Partners</a:t>
          </a:r>
        </a:p>
      </dgm:t>
    </dgm:pt>
    <dgm:pt modelId="{8082BFD4-F323-4846-B141-E24731200EF2}" type="parTrans" cxnId="{F839DA13-DB07-488A-B045-C5474136BD4D}">
      <dgm:prSet/>
      <dgm:spPr/>
      <dgm:t>
        <a:bodyPr/>
        <a:lstStyle/>
        <a:p>
          <a:endParaRPr lang="en-US">
            <a:latin typeface="Avenir Next LT Pro" panose="020B0504020202020204" pitchFamily="34" charset="0"/>
          </a:endParaRPr>
        </a:p>
      </dgm:t>
    </dgm:pt>
    <dgm:pt modelId="{34464ADD-EF4E-47E9-8343-9434A16B9B5C}" type="sibTrans" cxnId="{F839DA13-DB07-488A-B045-C5474136BD4D}">
      <dgm:prSet/>
      <dgm:spPr/>
      <dgm:t>
        <a:bodyPr/>
        <a:lstStyle/>
        <a:p>
          <a:endParaRPr lang="en-US">
            <a:latin typeface="Avenir Next LT Pro" panose="020B0504020202020204" pitchFamily="34" charset="0"/>
          </a:endParaRPr>
        </a:p>
      </dgm:t>
    </dgm:pt>
    <dgm:pt modelId="{CE082D4F-D53C-4249-A577-089A82AA5F6D}">
      <dgm:prSet/>
      <dgm:spPr/>
      <dgm:t>
        <a:bodyPr/>
        <a:lstStyle/>
        <a:p>
          <a:r>
            <a:rPr lang="en-US" dirty="0">
              <a:latin typeface="Avenir Next LT Pro" panose="020B0504020202020204" pitchFamily="34" charset="0"/>
            </a:rPr>
            <a:t>Florida Certification Board</a:t>
          </a:r>
        </a:p>
      </dgm:t>
    </dgm:pt>
    <dgm:pt modelId="{34878B40-A976-45F9-B87A-6EF28BA53900}" type="parTrans" cxnId="{F6F9E8E2-B4E5-4030-954B-FC1ACF19D411}">
      <dgm:prSet/>
      <dgm:spPr/>
      <dgm:t>
        <a:bodyPr/>
        <a:lstStyle/>
        <a:p>
          <a:endParaRPr lang="en-US">
            <a:latin typeface="Avenir Next LT Pro" panose="020B0504020202020204" pitchFamily="34" charset="0"/>
          </a:endParaRPr>
        </a:p>
      </dgm:t>
    </dgm:pt>
    <dgm:pt modelId="{26F2D1FC-122F-4B5D-9FBC-8BC6872CCCA0}" type="sibTrans" cxnId="{F6F9E8E2-B4E5-4030-954B-FC1ACF19D411}">
      <dgm:prSet/>
      <dgm:spPr/>
      <dgm:t>
        <a:bodyPr/>
        <a:lstStyle/>
        <a:p>
          <a:endParaRPr lang="en-US">
            <a:latin typeface="Avenir Next LT Pro" panose="020B0504020202020204" pitchFamily="34" charset="0"/>
          </a:endParaRPr>
        </a:p>
      </dgm:t>
    </dgm:pt>
    <dgm:pt modelId="{30A9B3AC-BCF0-4E10-8C6A-FCF3A9508C3F}" type="pres">
      <dgm:prSet presAssocID="{A095A265-2AD6-4032-8024-357EF4607AB0}" presName="linear" presStyleCnt="0">
        <dgm:presLayoutVars>
          <dgm:dir/>
          <dgm:animLvl val="lvl"/>
          <dgm:resizeHandles val="exact"/>
        </dgm:presLayoutVars>
      </dgm:prSet>
      <dgm:spPr/>
    </dgm:pt>
    <dgm:pt modelId="{A8E00592-DDB4-457D-B254-48F7BE21E460}" type="pres">
      <dgm:prSet presAssocID="{EBC41B83-544B-48C3-94D6-FF8145F28E9D}" presName="parentLin" presStyleCnt="0"/>
      <dgm:spPr/>
    </dgm:pt>
    <dgm:pt modelId="{96C2C0FB-E047-4ECF-BB4F-EABCB7F9014F}" type="pres">
      <dgm:prSet presAssocID="{EBC41B83-544B-48C3-94D6-FF8145F28E9D}" presName="parentLeftMargin" presStyleLbl="node1" presStyleIdx="0" presStyleCnt="4"/>
      <dgm:spPr/>
    </dgm:pt>
    <dgm:pt modelId="{5C2E8A67-EAC7-43AE-9815-191571A33307}" type="pres">
      <dgm:prSet presAssocID="{EBC41B83-544B-48C3-94D6-FF8145F28E9D}" presName="parentText" presStyleLbl="node1" presStyleIdx="0" presStyleCnt="4">
        <dgm:presLayoutVars>
          <dgm:chMax val="0"/>
          <dgm:bulletEnabled val="1"/>
        </dgm:presLayoutVars>
      </dgm:prSet>
      <dgm:spPr/>
    </dgm:pt>
    <dgm:pt modelId="{5B0B105C-85F6-4DF8-B18F-26C5F5AEE059}" type="pres">
      <dgm:prSet presAssocID="{EBC41B83-544B-48C3-94D6-FF8145F28E9D}" presName="negativeSpace" presStyleCnt="0"/>
      <dgm:spPr/>
    </dgm:pt>
    <dgm:pt modelId="{A8D42FE9-ADA9-4827-94B7-50A5B54B5A3B}" type="pres">
      <dgm:prSet presAssocID="{EBC41B83-544B-48C3-94D6-FF8145F28E9D}" presName="childText" presStyleLbl="conFgAcc1" presStyleIdx="0" presStyleCnt="4" custLinFactNeighborX="-475" custLinFactNeighborY="29757">
        <dgm:presLayoutVars>
          <dgm:bulletEnabled val="1"/>
        </dgm:presLayoutVars>
      </dgm:prSet>
      <dgm:spPr/>
    </dgm:pt>
    <dgm:pt modelId="{27683E67-9D27-405E-8C61-D7C68A46971C}" type="pres">
      <dgm:prSet presAssocID="{F5954FBC-F7BA-455D-A03A-F718381CCE01}" presName="spaceBetweenRectangles" presStyleCnt="0"/>
      <dgm:spPr/>
    </dgm:pt>
    <dgm:pt modelId="{AEE39FA6-ADA3-4276-A01B-CB01BF276C0A}" type="pres">
      <dgm:prSet presAssocID="{3D97BA60-516B-4CB3-9961-1E491C611766}" presName="parentLin" presStyleCnt="0"/>
      <dgm:spPr/>
    </dgm:pt>
    <dgm:pt modelId="{5C3610A6-3613-46D4-886C-FDBB181D76B8}" type="pres">
      <dgm:prSet presAssocID="{3D97BA60-516B-4CB3-9961-1E491C611766}" presName="parentLeftMargin" presStyleLbl="node1" presStyleIdx="0" presStyleCnt="4"/>
      <dgm:spPr/>
    </dgm:pt>
    <dgm:pt modelId="{F26FF346-F18B-4647-8C0B-3123F912977C}" type="pres">
      <dgm:prSet presAssocID="{3D97BA60-516B-4CB3-9961-1E491C611766}" presName="parentText" presStyleLbl="node1" presStyleIdx="1" presStyleCnt="4">
        <dgm:presLayoutVars>
          <dgm:chMax val="0"/>
          <dgm:bulletEnabled val="1"/>
        </dgm:presLayoutVars>
      </dgm:prSet>
      <dgm:spPr/>
    </dgm:pt>
    <dgm:pt modelId="{639307F3-D36E-47F9-9631-F78E7C026B70}" type="pres">
      <dgm:prSet presAssocID="{3D97BA60-516B-4CB3-9961-1E491C611766}" presName="negativeSpace" presStyleCnt="0"/>
      <dgm:spPr/>
    </dgm:pt>
    <dgm:pt modelId="{B4D218E2-15A0-48FF-9118-719CE5FE68F3}" type="pres">
      <dgm:prSet presAssocID="{3D97BA60-516B-4CB3-9961-1E491C611766}" presName="childText" presStyleLbl="conFgAcc1" presStyleIdx="1" presStyleCnt="4" custScaleY="81433">
        <dgm:presLayoutVars>
          <dgm:bulletEnabled val="1"/>
        </dgm:presLayoutVars>
      </dgm:prSet>
      <dgm:spPr/>
    </dgm:pt>
    <dgm:pt modelId="{6EA10DFC-F0F3-42C4-9491-EF8CBF165EED}" type="pres">
      <dgm:prSet presAssocID="{E45D6560-D67D-4C52-96E9-E1791E449CC3}" presName="spaceBetweenRectangles" presStyleCnt="0"/>
      <dgm:spPr/>
    </dgm:pt>
    <dgm:pt modelId="{18D04C5A-C027-4317-AAB4-CBE397A961AB}" type="pres">
      <dgm:prSet presAssocID="{3ACA0322-5247-4FFB-A884-4C93F92A9913}" presName="parentLin" presStyleCnt="0"/>
      <dgm:spPr/>
    </dgm:pt>
    <dgm:pt modelId="{44F540DD-FD5E-48DF-A9F1-169769058D39}" type="pres">
      <dgm:prSet presAssocID="{3ACA0322-5247-4FFB-A884-4C93F92A9913}" presName="parentLeftMargin" presStyleLbl="node1" presStyleIdx="1" presStyleCnt="4"/>
      <dgm:spPr/>
    </dgm:pt>
    <dgm:pt modelId="{C3FEFB2B-255D-4BBD-A31A-DA4D0EB88721}" type="pres">
      <dgm:prSet presAssocID="{3ACA0322-5247-4FFB-A884-4C93F92A9913}" presName="parentText" presStyleLbl="node1" presStyleIdx="2" presStyleCnt="4">
        <dgm:presLayoutVars>
          <dgm:chMax val="0"/>
          <dgm:bulletEnabled val="1"/>
        </dgm:presLayoutVars>
      </dgm:prSet>
      <dgm:spPr/>
    </dgm:pt>
    <dgm:pt modelId="{AA6915E3-833D-4F96-8A30-CB1F5F258AFC}" type="pres">
      <dgm:prSet presAssocID="{3ACA0322-5247-4FFB-A884-4C93F92A9913}" presName="negativeSpace" presStyleCnt="0"/>
      <dgm:spPr/>
    </dgm:pt>
    <dgm:pt modelId="{E44CA43D-D611-4E5C-9BEF-C24B611FA513}" type="pres">
      <dgm:prSet presAssocID="{3ACA0322-5247-4FFB-A884-4C93F92A9913}" presName="childText" presStyleLbl="conFgAcc1" presStyleIdx="2" presStyleCnt="4">
        <dgm:presLayoutVars>
          <dgm:bulletEnabled val="1"/>
        </dgm:presLayoutVars>
      </dgm:prSet>
      <dgm:spPr/>
    </dgm:pt>
    <dgm:pt modelId="{4C506C7A-45A5-453F-9A32-2A798381FBCA}" type="pres">
      <dgm:prSet presAssocID="{9C7B0AC6-D6D6-4BAE-A30E-1C5BEB539625}" presName="spaceBetweenRectangles" presStyleCnt="0"/>
      <dgm:spPr/>
    </dgm:pt>
    <dgm:pt modelId="{4BF31D16-96EC-4DEF-BBFC-12F73EE282EB}" type="pres">
      <dgm:prSet presAssocID="{635DFE83-670F-4815-95EF-1A96646FA724}" presName="parentLin" presStyleCnt="0"/>
      <dgm:spPr/>
    </dgm:pt>
    <dgm:pt modelId="{10501634-1C14-4359-9C6D-9601EA174835}" type="pres">
      <dgm:prSet presAssocID="{635DFE83-670F-4815-95EF-1A96646FA724}" presName="parentLeftMargin" presStyleLbl="node1" presStyleIdx="2" presStyleCnt="4"/>
      <dgm:spPr/>
    </dgm:pt>
    <dgm:pt modelId="{C9184779-E992-45B0-919F-411BEA4D598A}" type="pres">
      <dgm:prSet presAssocID="{635DFE83-670F-4815-95EF-1A96646FA724}" presName="parentText" presStyleLbl="node1" presStyleIdx="3" presStyleCnt="4">
        <dgm:presLayoutVars>
          <dgm:chMax val="0"/>
          <dgm:bulletEnabled val="1"/>
        </dgm:presLayoutVars>
      </dgm:prSet>
      <dgm:spPr/>
    </dgm:pt>
    <dgm:pt modelId="{179DFF4C-E8FA-4F24-9EE1-9B8F12721705}" type="pres">
      <dgm:prSet presAssocID="{635DFE83-670F-4815-95EF-1A96646FA724}" presName="negativeSpace" presStyleCnt="0"/>
      <dgm:spPr/>
    </dgm:pt>
    <dgm:pt modelId="{BDABA66A-B4DE-4A19-BE7D-71D4BDC40268}" type="pres">
      <dgm:prSet presAssocID="{635DFE83-670F-4815-95EF-1A96646FA724}" presName="childText" presStyleLbl="conFgAcc1" presStyleIdx="3" presStyleCnt="4">
        <dgm:presLayoutVars>
          <dgm:bulletEnabled val="1"/>
        </dgm:presLayoutVars>
      </dgm:prSet>
      <dgm:spPr/>
    </dgm:pt>
  </dgm:ptLst>
  <dgm:cxnLst>
    <dgm:cxn modelId="{F96C5610-D996-417B-AD5F-4231FF045829}" srcId="{A095A265-2AD6-4032-8024-357EF4607AB0}" destId="{3D97BA60-516B-4CB3-9961-1E491C611766}" srcOrd="1" destOrd="0" parTransId="{E80BAF21-C27C-4B8F-A603-33BDAF6C138C}" sibTransId="{E45D6560-D67D-4C52-96E9-E1791E449CC3}"/>
    <dgm:cxn modelId="{F88B7112-D5BA-4EA5-8552-CB9FD615D7B1}" type="presOf" srcId="{EBC41B83-544B-48C3-94D6-FF8145F28E9D}" destId="{5C2E8A67-EAC7-43AE-9815-191571A33307}" srcOrd="1" destOrd="0" presId="urn:microsoft.com/office/officeart/2005/8/layout/list1"/>
    <dgm:cxn modelId="{F839DA13-DB07-488A-B045-C5474136BD4D}" srcId="{A095A265-2AD6-4032-8024-357EF4607AB0}" destId="{635DFE83-670F-4815-95EF-1A96646FA724}" srcOrd="3" destOrd="0" parTransId="{8082BFD4-F323-4846-B141-E24731200EF2}" sibTransId="{34464ADD-EF4E-47E9-8343-9434A16B9B5C}"/>
    <dgm:cxn modelId="{13C7A91C-4CDD-4825-8017-965177F8E99C}" type="presOf" srcId="{A095A265-2AD6-4032-8024-357EF4607AB0}" destId="{30A9B3AC-BCF0-4E10-8C6A-FCF3A9508C3F}" srcOrd="0" destOrd="0" presId="urn:microsoft.com/office/officeart/2005/8/layout/list1"/>
    <dgm:cxn modelId="{F4020F20-E6BE-4D29-B6F2-E5A81374E8A7}" type="presOf" srcId="{3ACA0322-5247-4FFB-A884-4C93F92A9913}" destId="{C3FEFB2B-255D-4BBD-A31A-DA4D0EB88721}" srcOrd="1" destOrd="0" presId="urn:microsoft.com/office/officeart/2005/8/layout/list1"/>
    <dgm:cxn modelId="{B2802C23-A4C4-403D-A319-404E0E1336D8}" type="presOf" srcId="{77CDB324-267F-452A-8ED3-99F850C58CCF}" destId="{A8D42FE9-ADA9-4827-94B7-50A5B54B5A3B}" srcOrd="0" destOrd="4" presId="urn:microsoft.com/office/officeart/2005/8/layout/list1"/>
    <dgm:cxn modelId="{EE1A822C-409B-4CAD-92CA-AAD6C1DE0D33}" type="presOf" srcId="{CE082D4F-D53C-4249-A577-089A82AA5F6D}" destId="{BDABA66A-B4DE-4A19-BE7D-71D4BDC40268}" srcOrd="0" destOrd="0" presId="urn:microsoft.com/office/officeart/2005/8/layout/list1"/>
    <dgm:cxn modelId="{C3D2915B-78AA-4B50-BA0D-45E490D4CDDE}" srcId="{3ACA0322-5247-4FFB-A884-4C93F92A9913}" destId="{211A8924-A0B7-4149-BCD6-926DDE7E2609}" srcOrd="1" destOrd="0" parTransId="{9E0AFE7E-D1A8-4FB0-BCAE-6D5E57FD2D16}" sibTransId="{75129527-49A2-4458-BDA9-776C4E6D98A2}"/>
    <dgm:cxn modelId="{B21FDF5F-8304-4C0E-9A81-E7DAC7F4B09D}" srcId="{3ACA0322-5247-4FFB-A884-4C93F92A9913}" destId="{3E654E54-616D-48E4-BB24-AE9AF797DD24}" srcOrd="0" destOrd="0" parTransId="{4C5C698D-F72C-4C0B-BEDE-22C08817CFE9}" sibTransId="{E2D5D193-C305-472E-A469-56C39F18CDB5}"/>
    <dgm:cxn modelId="{296E0263-95E3-496E-BAB0-74B5AB96ADAD}" type="presOf" srcId="{3D97BA60-516B-4CB3-9961-1E491C611766}" destId="{5C3610A6-3613-46D4-886C-FDBB181D76B8}" srcOrd="0" destOrd="0" presId="urn:microsoft.com/office/officeart/2005/8/layout/list1"/>
    <dgm:cxn modelId="{0064AA6E-0730-46C2-8F02-9E61514DF2A3}" srcId="{3D97BA60-516B-4CB3-9961-1E491C611766}" destId="{EF1323D0-4318-4EC7-A83C-BA64CFCF3697}" srcOrd="0" destOrd="0" parTransId="{99310A75-ADC3-486D-8994-168D95F3CA4A}" sibTransId="{EA9941C8-26A3-4694-87F2-272080E24C24}"/>
    <dgm:cxn modelId="{105DCD4F-4C8D-4D32-97D2-7358929C6108}" type="presOf" srcId="{635DFE83-670F-4815-95EF-1A96646FA724}" destId="{C9184779-E992-45B0-919F-411BEA4D598A}" srcOrd="1" destOrd="0" presId="urn:microsoft.com/office/officeart/2005/8/layout/list1"/>
    <dgm:cxn modelId="{4D89EE51-DD0C-438D-A83F-2F18CE7B8BB4}" srcId="{A095A265-2AD6-4032-8024-357EF4607AB0}" destId="{EBC41B83-544B-48C3-94D6-FF8145F28E9D}" srcOrd="0" destOrd="0" parTransId="{062221D1-868F-46E1-89CB-C96988956707}" sibTransId="{F5954FBC-F7BA-455D-A03A-F718381CCE01}"/>
    <dgm:cxn modelId="{36139875-0F34-4EED-AC2B-2A8DC8A3E422}" type="presOf" srcId="{3ACA0322-5247-4FFB-A884-4C93F92A9913}" destId="{44F540DD-FD5E-48DF-A9F1-169769058D39}" srcOrd="0" destOrd="0" presId="urn:microsoft.com/office/officeart/2005/8/layout/list1"/>
    <dgm:cxn modelId="{5C3C6D59-C333-4F22-A54E-D6D42F97E4F8}" type="presOf" srcId="{EF1323D0-4318-4EC7-A83C-BA64CFCF3697}" destId="{B4D218E2-15A0-48FF-9118-719CE5FE68F3}" srcOrd="0" destOrd="0" presId="urn:microsoft.com/office/officeart/2005/8/layout/list1"/>
    <dgm:cxn modelId="{EBD61284-EF27-4577-AA53-D7E7CDA6B5E2}" type="presOf" srcId="{EBC41B83-544B-48C3-94D6-FF8145F28E9D}" destId="{96C2C0FB-E047-4ECF-BB4F-EABCB7F9014F}" srcOrd="0" destOrd="0" presId="urn:microsoft.com/office/officeart/2005/8/layout/list1"/>
    <dgm:cxn modelId="{68251B8A-C3C8-480B-AA50-1685A28C52EB}" type="presOf" srcId="{3E654E54-616D-48E4-BB24-AE9AF797DD24}" destId="{E44CA43D-D611-4E5C-9BEF-C24B611FA513}" srcOrd="0" destOrd="0" presId="urn:microsoft.com/office/officeart/2005/8/layout/list1"/>
    <dgm:cxn modelId="{29555B91-1D01-4BD7-B2DE-B56E2E127CD7}" type="presOf" srcId="{67581E5A-6B5D-4367-807D-230722533A0D}" destId="{A8D42FE9-ADA9-4827-94B7-50A5B54B5A3B}" srcOrd="0" destOrd="2" presId="urn:microsoft.com/office/officeart/2005/8/layout/list1"/>
    <dgm:cxn modelId="{6445CD91-62FD-43F8-9E61-5DE7F26A93F9}" srcId="{EBC41B83-544B-48C3-94D6-FF8145F28E9D}" destId="{77CDB324-267F-452A-8ED3-99F850C58CCF}" srcOrd="4" destOrd="0" parTransId="{174D291B-FDB9-44FB-860F-C737E478C978}" sibTransId="{6E3F288F-274D-4DA1-B447-D23F242AA2C1}"/>
    <dgm:cxn modelId="{8A83C09A-DEFF-47C0-B392-43FC3308207F}" type="presOf" srcId="{3D97BA60-516B-4CB3-9961-1E491C611766}" destId="{F26FF346-F18B-4647-8C0B-3123F912977C}" srcOrd="1" destOrd="0" presId="urn:microsoft.com/office/officeart/2005/8/layout/list1"/>
    <dgm:cxn modelId="{BB6249A0-12DE-4494-9BED-FC95C5CADCA0}" srcId="{A095A265-2AD6-4032-8024-357EF4607AB0}" destId="{3ACA0322-5247-4FFB-A884-4C93F92A9913}" srcOrd="2" destOrd="0" parTransId="{8746201A-8675-4764-928E-50273F920F33}" sibTransId="{9C7B0AC6-D6D6-4BAE-A30E-1C5BEB539625}"/>
    <dgm:cxn modelId="{262DC2AC-A8A6-410D-89FA-0EE66CDDC528}" type="presOf" srcId="{F643F379-FC87-4D1D-BD35-E5990A3D6F90}" destId="{A8D42FE9-ADA9-4827-94B7-50A5B54B5A3B}" srcOrd="0" destOrd="1" presId="urn:microsoft.com/office/officeart/2005/8/layout/list1"/>
    <dgm:cxn modelId="{320617B5-5DA7-4E03-981B-87874B0D3C39}" type="presOf" srcId="{F0E67345-F436-409C-B7B5-418562A92862}" destId="{A8D42FE9-ADA9-4827-94B7-50A5B54B5A3B}" srcOrd="0" destOrd="3" presId="urn:microsoft.com/office/officeart/2005/8/layout/list1"/>
    <dgm:cxn modelId="{776F0ABB-E24C-4363-B6BA-0BCC21B4731F}" type="presOf" srcId="{F82161E2-8F6C-4F28-A448-959855F42B48}" destId="{A8D42FE9-ADA9-4827-94B7-50A5B54B5A3B}" srcOrd="0" destOrd="0" presId="urn:microsoft.com/office/officeart/2005/8/layout/list1"/>
    <dgm:cxn modelId="{89DF48D5-3CB3-485F-89B1-74139225112A}" type="presOf" srcId="{211A8924-A0B7-4149-BCD6-926DDE7E2609}" destId="{E44CA43D-D611-4E5C-9BEF-C24B611FA513}" srcOrd="0" destOrd="1" presId="urn:microsoft.com/office/officeart/2005/8/layout/list1"/>
    <dgm:cxn modelId="{F6F9E8E2-B4E5-4030-954B-FC1ACF19D411}" srcId="{635DFE83-670F-4815-95EF-1A96646FA724}" destId="{CE082D4F-D53C-4249-A577-089A82AA5F6D}" srcOrd="0" destOrd="0" parTransId="{34878B40-A976-45F9-B87A-6EF28BA53900}" sibTransId="{26F2D1FC-122F-4B5D-9FBC-8BC6872CCCA0}"/>
    <dgm:cxn modelId="{D1C8F1E7-0512-46B6-83B3-495808CB2C69}" srcId="{EBC41B83-544B-48C3-94D6-FF8145F28E9D}" destId="{67581E5A-6B5D-4367-807D-230722533A0D}" srcOrd="2" destOrd="0" parTransId="{B0D083A3-0040-46B9-A6F8-9EBEEA2DEF6A}" sibTransId="{35A2A738-2D36-421A-827E-77254A8072CA}"/>
    <dgm:cxn modelId="{FE1176ED-FF8D-4ECB-97A6-4D4D03B377BF}" type="presOf" srcId="{635DFE83-670F-4815-95EF-1A96646FA724}" destId="{10501634-1C14-4359-9C6D-9601EA174835}" srcOrd="0" destOrd="0" presId="urn:microsoft.com/office/officeart/2005/8/layout/list1"/>
    <dgm:cxn modelId="{D0944CF0-FA5B-42C6-8DB5-4D23BFBF77F9}" srcId="{EBC41B83-544B-48C3-94D6-FF8145F28E9D}" destId="{F643F379-FC87-4D1D-BD35-E5990A3D6F90}" srcOrd="1" destOrd="0" parTransId="{78E5F86E-0B53-4EBE-88A5-F4BDB367E991}" sibTransId="{C8B21A2E-37F9-4668-B4E7-09BAFEAB6EB7}"/>
    <dgm:cxn modelId="{AC71A7F7-64D1-4E7F-9A30-F44D4C14BD4D}" srcId="{EBC41B83-544B-48C3-94D6-FF8145F28E9D}" destId="{F0E67345-F436-409C-B7B5-418562A92862}" srcOrd="3" destOrd="0" parTransId="{2963FC34-1951-4825-9A9C-3FCDA323BD99}" sibTransId="{70A4EBEB-6B9D-4EFF-9A51-07063BAD8194}"/>
    <dgm:cxn modelId="{6D15DDFE-2183-4573-85A7-9527BADE3E75}" srcId="{EBC41B83-544B-48C3-94D6-FF8145F28E9D}" destId="{F82161E2-8F6C-4F28-A448-959855F42B48}" srcOrd="0" destOrd="0" parTransId="{7FA01D53-DA27-4ACB-845C-43FB71ECD4A6}" sibTransId="{730A47B0-C56C-43DD-BE83-4782A1FAD8DA}"/>
    <dgm:cxn modelId="{A140445F-3655-4CC4-AFD1-077A174633EA}" type="presParOf" srcId="{30A9B3AC-BCF0-4E10-8C6A-FCF3A9508C3F}" destId="{A8E00592-DDB4-457D-B254-48F7BE21E460}" srcOrd="0" destOrd="0" presId="urn:microsoft.com/office/officeart/2005/8/layout/list1"/>
    <dgm:cxn modelId="{B4E52E9D-015D-48CE-BA12-0F3BCE279071}" type="presParOf" srcId="{A8E00592-DDB4-457D-B254-48F7BE21E460}" destId="{96C2C0FB-E047-4ECF-BB4F-EABCB7F9014F}" srcOrd="0" destOrd="0" presId="urn:microsoft.com/office/officeart/2005/8/layout/list1"/>
    <dgm:cxn modelId="{D1FEC9B8-C224-45C3-90DE-5E270CD27816}" type="presParOf" srcId="{A8E00592-DDB4-457D-B254-48F7BE21E460}" destId="{5C2E8A67-EAC7-43AE-9815-191571A33307}" srcOrd="1" destOrd="0" presId="urn:microsoft.com/office/officeart/2005/8/layout/list1"/>
    <dgm:cxn modelId="{28D8B715-E588-42E0-9328-7BB2953517F6}" type="presParOf" srcId="{30A9B3AC-BCF0-4E10-8C6A-FCF3A9508C3F}" destId="{5B0B105C-85F6-4DF8-B18F-26C5F5AEE059}" srcOrd="1" destOrd="0" presId="urn:microsoft.com/office/officeart/2005/8/layout/list1"/>
    <dgm:cxn modelId="{28F8DA50-187A-4C61-8436-C96CD9A36418}" type="presParOf" srcId="{30A9B3AC-BCF0-4E10-8C6A-FCF3A9508C3F}" destId="{A8D42FE9-ADA9-4827-94B7-50A5B54B5A3B}" srcOrd="2" destOrd="0" presId="urn:microsoft.com/office/officeart/2005/8/layout/list1"/>
    <dgm:cxn modelId="{4D328FF8-0B06-46D8-B81F-BED6C2F80E00}" type="presParOf" srcId="{30A9B3AC-BCF0-4E10-8C6A-FCF3A9508C3F}" destId="{27683E67-9D27-405E-8C61-D7C68A46971C}" srcOrd="3" destOrd="0" presId="urn:microsoft.com/office/officeart/2005/8/layout/list1"/>
    <dgm:cxn modelId="{9414A6F3-0B8A-4342-AB41-891F1B6850A0}" type="presParOf" srcId="{30A9B3AC-BCF0-4E10-8C6A-FCF3A9508C3F}" destId="{AEE39FA6-ADA3-4276-A01B-CB01BF276C0A}" srcOrd="4" destOrd="0" presId="urn:microsoft.com/office/officeart/2005/8/layout/list1"/>
    <dgm:cxn modelId="{659FB08E-6E93-44A3-A59C-037F0EE997D7}" type="presParOf" srcId="{AEE39FA6-ADA3-4276-A01B-CB01BF276C0A}" destId="{5C3610A6-3613-46D4-886C-FDBB181D76B8}" srcOrd="0" destOrd="0" presId="urn:microsoft.com/office/officeart/2005/8/layout/list1"/>
    <dgm:cxn modelId="{96685169-B386-438B-B548-16BAA6874664}" type="presParOf" srcId="{AEE39FA6-ADA3-4276-A01B-CB01BF276C0A}" destId="{F26FF346-F18B-4647-8C0B-3123F912977C}" srcOrd="1" destOrd="0" presId="urn:microsoft.com/office/officeart/2005/8/layout/list1"/>
    <dgm:cxn modelId="{D7B00FBE-922F-4EDC-80C2-1F718EA8A796}" type="presParOf" srcId="{30A9B3AC-BCF0-4E10-8C6A-FCF3A9508C3F}" destId="{639307F3-D36E-47F9-9631-F78E7C026B70}" srcOrd="5" destOrd="0" presId="urn:microsoft.com/office/officeart/2005/8/layout/list1"/>
    <dgm:cxn modelId="{5AF7EAB5-70BA-4FB2-9F37-324171BDC4DA}" type="presParOf" srcId="{30A9B3AC-BCF0-4E10-8C6A-FCF3A9508C3F}" destId="{B4D218E2-15A0-48FF-9118-719CE5FE68F3}" srcOrd="6" destOrd="0" presId="urn:microsoft.com/office/officeart/2005/8/layout/list1"/>
    <dgm:cxn modelId="{E03417AD-B653-4FBB-83EC-A463AC4E7172}" type="presParOf" srcId="{30A9B3AC-BCF0-4E10-8C6A-FCF3A9508C3F}" destId="{6EA10DFC-F0F3-42C4-9491-EF8CBF165EED}" srcOrd="7" destOrd="0" presId="urn:microsoft.com/office/officeart/2005/8/layout/list1"/>
    <dgm:cxn modelId="{3957D703-1332-4A70-BE2D-908D1FFBEE0C}" type="presParOf" srcId="{30A9B3AC-BCF0-4E10-8C6A-FCF3A9508C3F}" destId="{18D04C5A-C027-4317-AAB4-CBE397A961AB}" srcOrd="8" destOrd="0" presId="urn:microsoft.com/office/officeart/2005/8/layout/list1"/>
    <dgm:cxn modelId="{DAD9714B-621E-4D03-A801-CFA8165CBAA3}" type="presParOf" srcId="{18D04C5A-C027-4317-AAB4-CBE397A961AB}" destId="{44F540DD-FD5E-48DF-A9F1-169769058D39}" srcOrd="0" destOrd="0" presId="urn:microsoft.com/office/officeart/2005/8/layout/list1"/>
    <dgm:cxn modelId="{3161D97A-FE37-4E06-BD69-568A2413D309}" type="presParOf" srcId="{18D04C5A-C027-4317-AAB4-CBE397A961AB}" destId="{C3FEFB2B-255D-4BBD-A31A-DA4D0EB88721}" srcOrd="1" destOrd="0" presId="urn:microsoft.com/office/officeart/2005/8/layout/list1"/>
    <dgm:cxn modelId="{182D967A-713A-4306-9868-E4D65FF01B3E}" type="presParOf" srcId="{30A9B3AC-BCF0-4E10-8C6A-FCF3A9508C3F}" destId="{AA6915E3-833D-4F96-8A30-CB1F5F258AFC}" srcOrd="9" destOrd="0" presId="urn:microsoft.com/office/officeart/2005/8/layout/list1"/>
    <dgm:cxn modelId="{ECFBA7D3-5766-4C37-9D8B-3578068C40B4}" type="presParOf" srcId="{30A9B3AC-BCF0-4E10-8C6A-FCF3A9508C3F}" destId="{E44CA43D-D611-4E5C-9BEF-C24B611FA513}" srcOrd="10" destOrd="0" presId="urn:microsoft.com/office/officeart/2005/8/layout/list1"/>
    <dgm:cxn modelId="{26BAA04F-2AF8-4DFF-9987-E3CF97D6ACAC}" type="presParOf" srcId="{30A9B3AC-BCF0-4E10-8C6A-FCF3A9508C3F}" destId="{4C506C7A-45A5-453F-9A32-2A798381FBCA}" srcOrd="11" destOrd="0" presId="urn:microsoft.com/office/officeart/2005/8/layout/list1"/>
    <dgm:cxn modelId="{533319A1-2DB3-4513-9248-B4C53011F208}" type="presParOf" srcId="{30A9B3AC-BCF0-4E10-8C6A-FCF3A9508C3F}" destId="{4BF31D16-96EC-4DEF-BBFC-12F73EE282EB}" srcOrd="12" destOrd="0" presId="urn:microsoft.com/office/officeart/2005/8/layout/list1"/>
    <dgm:cxn modelId="{588AD334-3EAF-4A67-AC54-8D1BBA8BE531}" type="presParOf" srcId="{4BF31D16-96EC-4DEF-BBFC-12F73EE282EB}" destId="{10501634-1C14-4359-9C6D-9601EA174835}" srcOrd="0" destOrd="0" presId="urn:microsoft.com/office/officeart/2005/8/layout/list1"/>
    <dgm:cxn modelId="{30D2E3BB-71A1-44E1-B0B8-4E136F8257CB}" type="presParOf" srcId="{4BF31D16-96EC-4DEF-BBFC-12F73EE282EB}" destId="{C9184779-E992-45B0-919F-411BEA4D598A}" srcOrd="1" destOrd="0" presId="urn:microsoft.com/office/officeart/2005/8/layout/list1"/>
    <dgm:cxn modelId="{FC79E970-935B-429C-A205-54082EAB04C0}" type="presParOf" srcId="{30A9B3AC-BCF0-4E10-8C6A-FCF3A9508C3F}" destId="{179DFF4C-E8FA-4F24-9EE1-9B8F12721705}" srcOrd="13" destOrd="0" presId="urn:microsoft.com/office/officeart/2005/8/layout/list1"/>
    <dgm:cxn modelId="{EDBCC645-DB5B-44FD-91C8-6E3FCE7AE74D}" type="presParOf" srcId="{30A9B3AC-BCF0-4E10-8C6A-FCF3A9508C3F}" destId="{BDABA66A-B4DE-4A19-BE7D-71D4BDC40268}"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887EFFC-D647-4A02-A596-290C3F33EF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39D1171-9626-442C-B3B5-E9C763EDDEAE}">
      <dgm:prSet/>
      <dgm:spPr/>
      <dgm:t>
        <a:bodyPr/>
        <a:lstStyle/>
        <a:p>
          <a:r>
            <a:rPr lang="en-US" dirty="0"/>
            <a:t>Standardized Application Process for Subsequent AWE Sites</a:t>
          </a:r>
        </a:p>
      </dgm:t>
    </dgm:pt>
    <dgm:pt modelId="{762CB108-5CD0-4C73-BB6A-CBB86B22154A}" type="parTrans" cxnId="{C7DC5752-C8E1-4003-A774-2C66C8662341}">
      <dgm:prSet/>
      <dgm:spPr/>
      <dgm:t>
        <a:bodyPr/>
        <a:lstStyle/>
        <a:p>
          <a:endParaRPr lang="en-US"/>
        </a:p>
      </dgm:t>
    </dgm:pt>
    <dgm:pt modelId="{C26DECCF-9A22-418F-8E13-423FC869C848}" type="sibTrans" cxnId="{C7DC5752-C8E1-4003-A774-2C66C8662341}">
      <dgm:prSet/>
      <dgm:spPr/>
      <dgm:t>
        <a:bodyPr/>
        <a:lstStyle/>
        <a:p>
          <a:endParaRPr lang="en-US"/>
        </a:p>
      </dgm:t>
    </dgm:pt>
    <dgm:pt modelId="{40D569A3-BC0F-4B58-824D-6C427549824E}">
      <dgm:prSet/>
      <dgm:spPr/>
      <dgm:t>
        <a:bodyPr/>
        <a:lstStyle/>
        <a:p>
          <a:r>
            <a:rPr lang="en-US" dirty="0">
              <a:latin typeface="Avenir Next LT Pro" panose="020B0504020202020204" pitchFamily="34" charset="0"/>
            </a:rPr>
            <a:t>Evaluation from the 2 initial pilot sites will inform the final design of the program and onboarding of subsequent sites</a:t>
          </a:r>
        </a:p>
      </dgm:t>
    </dgm:pt>
    <dgm:pt modelId="{67C2784D-CE21-410B-8853-E17318FC8D9D}" type="parTrans" cxnId="{6BACFF40-8D89-4EF1-A387-3BBE44A7CA93}">
      <dgm:prSet/>
      <dgm:spPr/>
      <dgm:t>
        <a:bodyPr/>
        <a:lstStyle/>
        <a:p>
          <a:endParaRPr lang="en-US"/>
        </a:p>
      </dgm:t>
    </dgm:pt>
    <dgm:pt modelId="{964645E3-6E61-48A0-9B7B-3C6F969F65DF}" type="sibTrans" cxnId="{6BACFF40-8D89-4EF1-A387-3BBE44A7CA93}">
      <dgm:prSet/>
      <dgm:spPr/>
      <dgm:t>
        <a:bodyPr/>
        <a:lstStyle/>
        <a:p>
          <a:endParaRPr lang="en-US"/>
        </a:p>
      </dgm:t>
    </dgm:pt>
    <dgm:pt modelId="{C0FDA484-3BC5-457D-863E-6D099512AA05}">
      <dgm:prSet/>
      <dgm:spPr/>
      <dgm:t>
        <a:bodyPr/>
        <a:lstStyle/>
        <a:p>
          <a:r>
            <a:rPr lang="en-US" dirty="0">
              <a:latin typeface="Avenir Next LT Pro" panose="020B0504020202020204" pitchFamily="34" charset="0"/>
            </a:rPr>
            <a:t>Applications for additional sites expected to open in Summer 2024</a:t>
          </a:r>
        </a:p>
      </dgm:t>
    </dgm:pt>
    <dgm:pt modelId="{19EAC0D1-8C2F-4038-9029-24B88C21A02C}" type="parTrans" cxnId="{EA848B17-8D15-4805-B56E-7382CCEBFFF5}">
      <dgm:prSet/>
      <dgm:spPr/>
      <dgm:t>
        <a:bodyPr/>
        <a:lstStyle/>
        <a:p>
          <a:endParaRPr lang="en-US"/>
        </a:p>
      </dgm:t>
    </dgm:pt>
    <dgm:pt modelId="{B874A50D-423E-44B8-90B0-13AC5A516343}" type="sibTrans" cxnId="{EA848B17-8D15-4805-B56E-7382CCEBFFF5}">
      <dgm:prSet/>
      <dgm:spPr/>
      <dgm:t>
        <a:bodyPr/>
        <a:lstStyle/>
        <a:p>
          <a:endParaRPr lang="en-US"/>
        </a:p>
      </dgm:t>
    </dgm:pt>
    <dgm:pt modelId="{FDEA2618-E089-4F3F-AB71-428B5306A640}">
      <dgm:prSet/>
      <dgm:spPr/>
      <dgm:t>
        <a:bodyPr/>
        <a:lstStyle/>
        <a:p>
          <a:r>
            <a:rPr lang="en-US"/>
            <a:t>Procurement of Consultation Partners</a:t>
          </a:r>
          <a:endParaRPr lang="en-US" dirty="0">
            <a:latin typeface="Avenir Next LT Pro" panose="020B0504020202020204" pitchFamily="34" charset="0"/>
          </a:endParaRPr>
        </a:p>
      </dgm:t>
    </dgm:pt>
    <dgm:pt modelId="{6CC1D66A-62B6-46EF-B9BB-83B3A160B2DB}" type="parTrans" cxnId="{B29BAB01-0D62-4EB0-A040-F85C310F06D0}">
      <dgm:prSet/>
      <dgm:spPr/>
    </dgm:pt>
    <dgm:pt modelId="{00175218-F45B-4D01-9E60-501A4F3FEFA1}" type="sibTrans" cxnId="{B29BAB01-0D62-4EB0-A040-F85C310F06D0}">
      <dgm:prSet/>
      <dgm:spPr/>
    </dgm:pt>
    <dgm:pt modelId="{6E734EFD-B204-463E-8A8E-070F42F5B63D}">
      <dgm:prSet/>
      <dgm:spPr/>
      <dgm:t>
        <a:bodyPr/>
        <a:lstStyle/>
        <a:p>
          <a:r>
            <a:rPr lang="en-US" dirty="0">
              <a:latin typeface="Avenir Next LT Pro" panose="020B0504020202020204" pitchFamily="34" charset="0"/>
            </a:rPr>
            <a:t>Focused on enabling the AWE project team with providing expert consultation services to support AWE sites and their successful implementation of their organization-wide change initiatives</a:t>
          </a:r>
        </a:p>
      </dgm:t>
    </dgm:pt>
    <dgm:pt modelId="{89E296B4-9254-4D5B-9C57-0E073C0F5FC3}" type="parTrans" cxnId="{BD4DF1C8-E18A-44BE-B096-DC1A0F5F0D56}">
      <dgm:prSet/>
      <dgm:spPr/>
      <dgm:t>
        <a:bodyPr/>
        <a:lstStyle/>
        <a:p>
          <a:endParaRPr lang="en-US"/>
        </a:p>
      </dgm:t>
    </dgm:pt>
    <dgm:pt modelId="{EBB6691D-E6F1-4C53-BED8-5C5A28AB6BF2}" type="sibTrans" cxnId="{BD4DF1C8-E18A-44BE-B096-DC1A0F5F0D56}">
      <dgm:prSet/>
      <dgm:spPr/>
      <dgm:t>
        <a:bodyPr/>
        <a:lstStyle/>
        <a:p>
          <a:endParaRPr lang="en-US"/>
        </a:p>
      </dgm:t>
    </dgm:pt>
    <dgm:pt modelId="{AC3552A3-71AA-44FD-854E-0FAC25C17232}" type="pres">
      <dgm:prSet presAssocID="{B887EFFC-D647-4A02-A596-290C3F33EFA1}" presName="linear" presStyleCnt="0">
        <dgm:presLayoutVars>
          <dgm:dir/>
          <dgm:animLvl val="lvl"/>
          <dgm:resizeHandles val="exact"/>
        </dgm:presLayoutVars>
      </dgm:prSet>
      <dgm:spPr/>
    </dgm:pt>
    <dgm:pt modelId="{FBE4AADC-4EC1-477A-9449-13C486EF8630}" type="pres">
      <dgm:prSet presAssocID="{339D1171-9626-442C-B3B5-E9C763EDDEAE}" presName="parentLin" presStyleCnt="0"/>
      <dgm:spPr/>
    </dgm:pt>
    <dgm:pt modelId="{5117FFAF-8AEA-468B-94D6-CE7C77B8051E}" type="pres">
      <dgm:prSet presAssocID="{339D1171-9626-442C-B3B5-E9C763EDDEAE}" presName="parentLeftMargin" presStyleLbl="node1" presStyleIdx="0" presStyleCnt="2"/>
      <dgm:spPr/>
    </dgm:pt>
    <dgm:pt modelId="{C0E835FA-9E2A-4F59-85F3-BA9BCEADF262}" type="pres">
      <dgm:prSet presAssocID="{339D1171-9626-442C-B3B5-E9C763EDDEAE}" presName="parentText" presStyleLbl="node1" presStyleIdx="0" presStyleCnt="2">
        <dgm:presLayoutVars>
          <dgm:chMax val="0"/>
          <dgm:bulletEnabled val="1"/>
        </dgm:presLayoutVars>
      </dgm:prSet>
      <dgm:spPr/>
    </dgm:pt>
    <dgm:pt modelId="{4565BAE2-B960-4562-B0B3-0AEAEFC78850}" type="pres">
      <dgm:prSet presAssocID="{339D1171-9626-442C-B3B5-E9C763EDDEAE}" presName="negativeSpace" presStyleCnt="0"/>
      <dgm:spPr/>
    </dgm:pt>
    <dgm:pt modelId="{4120DC35-46C6-4453-8949-2262AEFF782D}" type="pres">
      <dgm:prSet presAssocID="{339D1171-9626-442C-B3B5-E9C763EDDEAE}" presName="childText" presStyleLbl="conFgAcc1" presStyleIdx="0" presStyleCnt="2">
        <dgm:presLayoutVars>
          <dgm:bulletEnabled val="1"/>
        </dgm:presLayoutVars>
      </dgm:prSet>
      <dgm:spPr/>
    </dgm:pt>
    <dgm:pt modelId="{913D33F3-A1B1-4B8E-88A2-78730EA28682}" type="pres">
      <dgm:prSet presAssocID="{C26DECCF-9A22-418F-8E13-423FC869C848}" presName="spaceBetweenRectangles" presStyleCnt="0"/>
      <dgm:spPr/>
    </dgm:pt>
    <dgm:pt modelId="{31C2BF4D-944D-465F-B792-3ACD89163EC3}" type="pres">
      <dgm:prSet presAssocID="{FDEA2618-E089-4F3F-AB71-428B5306A640}" presName="parentLin" presStyleCnt="0"/>
      <dgm:spPr/>
    </dgm:pt>
    <dgm:pt modelId="{F73B643D-0DCB-484A-AD49-121CBBB3A064}" type="pres">
      <dgm:prSet presAssocID="{FDEA2618-E089-4F3F-AB71-428B5306A640}" presName="parentLeftMargin" presStyleLbl="node1" presStyleIdx="0" presStyleCnt="2"/>
      <dgm:spPr/>
    </dgm:pt>
    <dgm:pt modelId="{D97C0E09-E278-4A6A-A5F3-FED747792DB9}" type="pres">
      <dgm:prSet presAssocID="{FDEA2618-E089-4F3F-AB71-428B5306A640}" presName="parentText" presStyleLbl="node1" presStyleIdx="1" presStyleCnt="2">
        <dgm:presLayoutVars>
          <dgm:chMax val="0"/>
          <dgm:bulletEnabled val="1"/>
        </dgm:presLayoutVars>
      </dgm:prSet>
      <dgm:spPr/>
    </dgm:pt>
    <dgm:pt modelId="{561C5364-5AEF-43A7-BD60-315A361F7710}" type="pres">
      <dgm:prSet presAssocID="{FDEA2618-E089-4F3F-AB71-428B5306A640}" presName="negativeSpace" presStyleCnt="0"/>
      <dgm:spPr/>
    </dgm:pt>
    <dgm:pt modelId="{B075369C-5427-4584-920D-CD15ED17EAFB}" type="pres">
      <dgm:prSet presAssocID="{FDEA2618-E089-4F3F-AB71-428B5306A640}" presName="childText" presStyleLbl="conFgAcc1" presStyleIdx="1" presStyleCnt="2">
        <dgm:presLayoutVars>
          <dgm:bulletEnabled val="1"/>
        </dgm:presLayoutVars>
      </dgm:prSet>
      <dgm:spPr/>
    </dgm:pt>
  </dgm:ptLst>
  <dgm:cxnLst>
    <dgm:cxn modelId="{B29BAB01-0D62-4EB0-A040-F85C310F06D0}" srcId="{B887EFFC-D647-4A02-A596-290C3F33EFA1}" destId="{FDEA2618-E089-4F3F-AB71-428B5306A640}" srcOrd="1" destOrd="0" parTransId="{6CC1D66A-62B6-46EF-B9BB-83B3A160B2DB}" sibTransId="{00175218-F45B-4D01-9E60-501A4F3FEFA1}"/>
    <dgm:cxn modelId="{8527EA16-1100-4823-BAB5-43C478759354}" type="presOf" srcId="{FDEA2618-E089-4F3F-AB71-428B5306A640}" destId="{D97C0E09-E278-4A6A-A5F3-FED747792DB9}" srcOrd="1" destOrd="0" presId="urn:microsoft.com/office/officeart/2005/8/layout/list1"/>
    <dgm:cxn modelId="{EA848B17-8D15-4805-B56E-7382CCEBFFF5}" srcId="{339D1171-9626-442C-B3B5-E9C763EDDEAE}" destId="{C0FDA484-3BC5-457D-863E-6D099512AA05}" srcOrd="1" destOrd="0" parTransId="{19EAC0D1-8C2F-4038-9029-24B88C21A02C}" sibTransId="{B874A50D-423E-44B8-90B0-13AC5A516343}"/>
    <dgm:cxn modelId="{4BEC5A26-300F-42E5-886D-F0A8FC04807C}" type="presOf" srcId="{B887EFFC-D647-4A02-A596-290C3F33EFA1}" destId="{AC3552A3-71AA-44FD-854E-0FAC25C17232}" srcOrd="0" destOrd="0" presId="urn:microsoft.com/office/officeart/2005/8/layout/list1"/>
    <dgm:cxn modelId="{D7FE3828-B682-4A78-834C-53F346EE5E15}" type="presOf" srcId="{339D1171-9626-442C-B3B5-E9C763EDDEAE}" destId="{C0E835FA-9E2A-4F59-85F3-BA9BCEADF262}" srcOrd="1" destOrd="0" presId="urn:microsoft.com/office/officeart/2005/8/layout/list1"/>
    <dgm:cxn modelId="{54D66F29-80DD-4054-87A8-7224DBD59641}" type="presOf" srcId="{C0FDA484-3BC5-457D-863E-6D099512AA05}" destId="{4120DC35-46C6-4453-8949-2262AEFF782D}" srcOrd="0" destOrd="1" presId="urn:microsoft.com/office/officeart/2005/8/layout/list1"/>
    <dgm:cxn modelId="{90FDA430-3DC6-4592-95B6-037BE983A2F5}" type="presOf" srcId="{339D1171-9626-442C-B3B5-E9C763EDDEAE}" destId="{5117FFAF-8AEA-468B-94D6-CE7C77B8051E}" srcOrd="0" destOrd="0" presId="urn:microsoft.com/office/officeart/2005/8/layout/list1"/>
    <dgm:cxn modelId="{F53BA437-EB00-441C-BC02-94A68407A547}" type="presOf" srcId="{40D569A3-BC0F-4B58-824D-6C427549824E}" destId="{4120DC35-46C6-4453-8949-2262AEFF782D}" srcOrd="0" destOrd="0" presId="urn:microsoft.com/office/officeart/2005/8/layout/list1"/>
    <dgm:cxn modelId="{6BACFF40-8D89-4EF1-A387-3BBE44A7CA93}" srcId="{339D1171-9626-442C-B3B5-E9C763EDDEAE}" destId="{40D569A3-BC0F-4B58-824D-6C427549824E}" srcOrd="0" destOrd="0" parTransId="{67C2784D-CE21-410B-8853-E17318FC8D9D}" sibTransId="{964645E3-6E61-48A0-9B7B-3C6F969F65DF}"/>
    <dgm:cxn modelId="{87F8775F-9828-478C-97CB-7EC0A607D01D}" type="presOf" srcId="{FDEA2618-E089-4F3F-AB71-428B5306A640}" destId="{F73B643D-0DCB-484A-AD49-121CBBB3A064}" srcOrd="0" destOrd="0" presId="urn:microsoft.com/office/officeart/2005/8/layout/list1"/>
    <dgm:cxn modelId="{C7DC5752-C8E1-4003-A774-2C66C8662341}" srcId="{B887EFFC-D647-4A02-A596-290C3F33EFA1}" destId="{339D1171-9626-442C-B3B5-E9C763EDDEAE}" srcOrd="0" destOrd="0" parTransId="{762CB108-5CD0-4C73-BB6A-CBB86B22154A}" sibTransId="{C26DECCF-9A22-418F-8E13-423FC869C848}"/>
    <dgm:cxn modelId="{BD4DF1C8-E18A-44BE-B096-DC1A0F5F0D56}" srcId="{FDEA2618-E089-4F3F-AB71-428B5306A640}" destId="{6E734EFD-B204-463E-8A8E-070F42F5B63D}" srcOrd="0" destOrd="0" parTransId="{89E296B4-9254-4D5B-9C57-0E073C0F5FC3}" sibTransId="{EBB6691D-E6F1-4C53-BED8-5C5A28AB6BF2}"/>
    <dgm:cxn modelId="{6AE29EF5-EEA8-46D3-8808-1342118D3BF6}" type="presOf" srcId="{6E734EFD-B204-463E-8A8E-070F42F5B63D}" destId="{B075369C-5427-4584-920D-CD15ED17EAFB}" srcOrd="0" destOrd="0" presId="urn:microsoft.com/office/officeart/2005/8/layout/list1"/>
    <dgm:cxn modelId="{86EC2C75-5909-451B-A144-10B552AF9FF5}" type="presParOf" srcId="{AC3552A3-71AA-44FD-854E-0FAC25C17232}" destId="{FBE4AADC-4EC1-477A-9449-13C486EF8630}" srcOrd="0" destOrd="0" presId="urn:microsoft.com/office/officeart/2005/8/layout/list1"/>
    <dgm:cxn modelId="{AD9A454A-8886-4347-8994-7DF125B76375}" type="presParOf" srcId="{FBE4AADC-4EC1-477A-9449-13C486EF8630}" destId="{5117FFAF-8AEA-468B-94D6-CE7C77B8051E}" srcOrd="0" destOrd="0" presId="urn:microsoft.com/office/officeart/2005/8/layout/list1"/>
    <dgm:cxn modelId="{DF8128CC-273F-4607-9550-84F3C3E6F085}" type="presParOf" srcId="{FBE4AADC-4EC1-477A-9449-13C486EF8630}" destId="{C0E835FA-9E2A-4F59-85F3-BA9BCEADF262}" srcOrd="1" destOrd="0" presId="urn:microsoft.com/office/officeart/2005/8/layout/list1"/>
    <dgm:cxn modelId="{CC3B432D-9CB9-44C7-B134-B1F3A3C5EED5}" type="presParOf" srcId="{AC3552A3-71AA-44FD-854E-0FAC25C17232}" destId="{4565BAE2-B960-4562-B0B3-0AEAEFC78850}" srcOrd="1" destOrd="0" presId="urn:microsoft.com/office/officeart/2005/8/layout/list1"/>
    <dgm:cxn modelId="{FCC2206F-5054-4D18-BC5F-23C36EAA4866}" type="presParOf" srcId="{AC3552A3-71AA-44FD-854E-0FAC25C17232}" destId="{4120DC35-46C6-4453-8949-2262AEFF782D}" srcOrd="2" destOrd="0" presId="urn:microsoft.com/office/officeart/2005/8/layout/list1"/>
    <dgm:cxn modelId="{FA62877F-43AD-4509-B5F3-3E27FEACE9A4}" type="presParOf" srcId="{AC3552A3-71AA-44FD-854E-0FAC25C17232}" destId="{913D33F3-A1B1-4B8E-88A2-78730EA28682}" srcOrd="3" destOrd="0" presId="urn:microsoft.com/office/officeart/2005/8/layout/list1"/>
    <dgm:cxn modelId="{3FA7C371-076B-47D5-83AD-1ADADED24558}" type="presParOf" srcId="{AC3552A3-71AA-44FD-854E-0FAC25C17232}" destId="{31C2BF4D-944D-465F-B792-3ACD89163EC3}" srcOrd="4" destOrd="0" presId="urn:microsoft.com/office/officeart/2005/8/layout/list1"/>
    <dgm:cxn modelId="{D712C533-2D99-400F-9661-CDB7F4CE18CB}" type="presParOf" srcId="{31C2BF4D-944D-465F-B792-3ACD89163EC3}" destId="{F73B643D-0DCB-484A-AD49-121CBBB3A064}" srcOrd="0" destOrd="0" presId="urn:microsoft.com/office/officeart/2005/8/layout/list1"/>
    <dgm:cxn modelId="{0E183112-B6D6-45A9-BA80-485D2EDB8F57}" type="presParOf" srcId="{31C2BF4D-944D-465F-B792-3ACD89163EC3}" destId="{D97C0E09-E278-4A6A-A5F3-FED747792DB9}" srcOrd="1" destOrd="0" presId="urn:microsoft.com/office/officeart/2005/8/layout/list1"/>
    <dgm:cxn modelId="{011C9E82-358F-4B8D-A232-2EA1EC5F7AD7}" type="presParOf" srcId="{AC3552A3-71AA-44FD-854E-0FAC25C17232}" destId="{561C5364-5AEF-43A7-BD60-315A361F7710}" srcOrd="5" destOrd="0" presId="urn:microsoft.com/office/officeart/2005/8/layout/list1"/>
    <dgm:cxn modelId="{A925B841-77F5-4706-A8C1-EC283F6B58D8}" type="presParOf" srcId="{AC3552A3-71AA-44FD-854E-0FAC25C17232}" destId="{B075369C-5427-4584-920D-CD15ED17EAFB}"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49E4-B57E-46C1-903B-7DD0999EFE16}">
      <dsp:nvSpPr>
        <dsp:cNvPr id="0" name=""/>
        <dsp:cNvSpPr/>
      </dsp:nvSpPr>
      <dsp:spPr>
        <a:xfrm>
          <a:off x="3187478" y="-6951"/>
          <a:ext cx="4081006" cy="3717222"/>
        </a:xfrm>
        <a:prstGeom prst="ellipse">
          <a:avLst/>
        </a:prstGeom>
        <a:solidFill>
          <a:srgbClr val="8A199C">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0" kern="1200">
              <a:latin typeface="Avenir Next LT Pro" panose="020B0504020202020204" pitchFamily="34" charset="0"/>
            </a:rPr>
            <a:t>Increased Stability in the CW Workforce</a:t>
          </a:r>
        </a:p>
      </dsp:txBody>
      <dsp:txXfrm>
        <a:off x="3658364" y="493444"/>
        <a:ext cx="3139235" cy="1179503"/>
      </dsp:txXfrm>
    </dsp:sp>
    <dsp:sp modelId="{7C6AADE2-19C4-455B-A72C-E7A6EB2FB3C5}">
      <dsp:nvSpPr>
        <dsp:cNvPr id="0" name=""/>
        <dsp:cNvSpPr/>
      </dsp:nvSpPr>
      <dsp:spPr>
        <a:xfrm>
          <a:off x="4764818" y="1570388"/>
          <a:ext cx="4081006" cy="3717222"/>
        </a:xfrm>
        <a:prstGeom prst="ellipse">
          <a:avLst/>
        </a:prstGeom>
        <a:solidFill>
          <a:srgbClr val="2383AD">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0" kern="1200">
              <a:latin typeface="Avenir Next LT Pro" panose="020B0504020202020204" pitchFamily="34" charset="0"/>
            </a:rPr>
            <a:t>Competent Leaders Embedded in All Organizational Levels</a:t>
          </a:r>
        </a:p>
      </dsp:txBody>
      <dsp:txXfrm>
        <a:off x="6962283" y="1999299"/>
        <a:ext cx="1569617" cy="2859401"/>
      </dsp:txXfrm>
    </dsp:sp>
    <dsp:sp modelId="{0357CFCF-75A3-49CD-A375-5A1CE9B18AA6}">
      <dsp:nvSpPr>
        <dsp:cNvPr id="0" name=""/>
        <dsp:cNvSpPr/>
      </dsp:nvSpPr>
      <dsp:spPr>
        <a:xfrm>
          <a:off x="3187478" y="3147728"/>
          <a:ext cx="4081006" cy="3717222"/>
        </a:xfrm>
        <a:prstGeom prst="ellipse">
          <a:avLst/>
        </a:prstGeom>
        <a:solidFill>
          <a:srgbClr val="6FC46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0" kern="1200">
              <a:latin typeface="Avenir Next LT Pro" panose="020B0504020202020204" pitchFamily="34" charset="0"/>
            </a:rPr>
            <a:t>Improved System Partnerships</a:t>
          </a:r>
        </a:p>
      </dsp:txBody>
      <dsp:txXfrm>
        <a:off x="3658364" y="5185052"/>
        <a:ext cx="3139235" cy="1179503"/>
      </dsp:txXfrm>
    </dsp:sp>
    <dsp:sp modelId="{312CA496-9B56-4F9E-9F2F-6E26C165FBD3}">
      <dsp:nvSpPr>
        <dsp:cNvPr id="0" name=""/>
        <dsp:cNvSpPr/>
      </dsp:nvSpPr>
      <dsp:spPr>
        <a:xfrm>
          <a:off x="1610138" y="1570388"/>
          <a:ext cx="4081006" cy="3717222"/>
        </a:xfrm>
        <a:prstGeom prst="ellipse">
          <a:avLst/>
        </a:prstGeom>
        <a:solidFill>
          <a:srgbClr val="38A3A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0" kern="1200">
              <a:latin typeface="Avenir Next LT Pro" panose="020B0504020202020204" pitchFamily="34" charset="0"/>
            </a:rPr>
            <a:t>Enhanced Workforce Capacity to Cultivate Ongoing Well-Being Support</a:t>
          </a:r>
        </a:p>
      </dsp:txBody>
      <dsp:txXfrm>
        <a:off x="1924062" y="1999299"/>
        <a:ext cx="1569617" cy="2859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42FE9-ADA9-4827-94B7-50A5B54B5A3B}">
      <dsp:nvSpPr>
        <dsp:cNvPr id="0" name=""/>
        <dsp:cNvSpPr/>
      </dsp:nvSpPr>
      <dsp:spPr>
        <a:xfrm>
          <a:off x="0" y="402463"/>
          <a:ext cx="7134834" cy="1048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291592" rIns="55374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Zero Abuse Project</a:t>
          </a:r>
        </a:p>
        <a:p>
          <a:pPr marL="114300" lvl="1" indent="-114300" algn="l" defTabSz="622300">
            <a:lnSpc>
              <a:spcPct val="90000"/>
            </a:lnSpc>
            <a:spcBef>
              <a:spcPct val="0"/>
            </a:spcBef>
            <a:spcAft>
              <a:spcPct val="15000"/>
            </a:spcAft>
            <a:buChar char="•"/>
          </a:pPr>
          <a:r>
            <a:rPr lang="en-US" sz="1400" kern="1200"/>
            <a:t>Terry Wolfer, Ph.D., MSW (University of South Carolina)</a:t>
          </a:r>
        </a:p>
      </dsp:txBody>
      <dsp:txXfrm>
        <a:off x="0" y="402463"/>
        <a:ext cx="7134834" cy="1048950"/>
      </dsp:txXfrm>
    </dsp:sp>
    <dsp:sp modelId="{5C2E8A67-EAC7-43AE-9815-191571A33307}">
      <dsp:nvSpPr>
        <dsp:cNvPr id="0" name=""/>
        <dsp:cNvSpPr/>
      </dsp:nvSpPr>
      <dsp:spPr>
        <a:xfrm>
          <a:off x="356741" y="107860"/>
          <a:ext cx="49943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622300">
            <a:lnSpc>
              <a:spcPct val="90000"/>
            </a:lnSpc>
            <a:spcBef>
              <a:spcPct val="0"/>
            </a:spcBef>
            <a:spcAft>
              <a:spcPct val="35000"/>
            </a:spcAft>
            <a:buNone/>
          </a:pPr>
          <a:r>
            <a:rPr lang="en-US" sz="1400" kern="1200"/>
            <a:t>Consultants/Contracts</a:t>
          </a:r>
        </a:p>
      </dsp:txBody>
      <dsp:txXfrm>
        <a:off x="382680" y="133799"/>
        <a:ext cx="4942505" cy="479482"/>
      </dsp:txXfrm>
    </dsp:sp>
    <dsp:sp modelId="{B4D218E2-15A0-48FF-9118-719CE5FE68F3}">
      <dsp:nvSpPr>
        <dsp:cNvPr id="0" name=""/>
        <dsp:cNvSpPr/>
      </dsp:nvSpPr>
      <dsp:spPr>
        <a:xfrm>
          <a:off x="0" y="1785370"/>
          <a:ext cx="7134834" cy="397083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291592" rIns="553742" bIns="99568"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Florida State University</a:t>
          </a:r>
        </a:p>
        <a:p>
          <a:pPr marL="228600" lvl="2" indent="-114300" algn="l" defTabSz="622300">
            <a:lnSpc>
              <a:spcPct val="90000"/>
            </a:lnSpc>
            <a:spcBef>
              <a:spcPct val="0"/>
            </a:spcBef>
            <a:spcAft>
              <a:spcPct val="15000"/>
            </a:spcAft>
            <a:buChar char="•"/>
          </a:pPr>
          <a:r>
            <a:rPr lang="en-US" sz="1400" kern="1200" dirty="0"/>
            <a:t>Social Work</a:t>
          </a:r>
        </a:p>
        <a:p>
          <a:pPr marL="228600" lvl="2" indent="-114300" algn="l" defTabSz="622300">
            <a:lnSpc>
              <a:spcPct val="90000"/>
            </a:lnSpc>
            <a:spcBef>
              <a:spcPct val="0"/>
            </a:spcBef>
            <a:spcAft>
              <a:spcPct val="15000"/>
            </a:spcAft>
            <a:buChar char="•"/>
          </a:pPr>
          <a:r>
            <a:rPr lang="en-US" sz="1400" kern="1200" dirty="0"/>
            <a:t>Medicine</a:t>
          </a:r>
        </a:p>
        <a:p>
          <a:pPr marL="228600" lvl="2" indent="-114300" algn="l" defTabSz="622300">
            <a:lnSpc>
              <a:spcPct val="90000"/>
            </a:lnSpc>
            <a:spcBef>
              <a:spcPct val="0"/>
            </a:spcBef>
            <a:spcAft>
              <a:spcPct val="15000"/>
            </a:spcAft>
            <a:buChar char="•"/>
          </a:pPr>
          <a:r>
            <a:rPr lang="en-US" sz="1400" kern="1200" dirty="0"/>
            <a:t>Nursing</a:t>
          </a:r>
        </a:p>
        <a:p>
          <a:pPr marL="228600" lvl="2" indent="-114300" algn="l" defTabSz="622300">
            <a:lnSpc>
              <a:spcPct val="90000"/>
            </a:lnSpc>
            <a:spcBef>
              <a:spcPct val="0"/>
            </a:spcBef>
            <a:spcAft>
              <a:spcPct val="15000"/>
            </a:spcAft>
            <a:buChar char="•"/>
          </a:pPr>
          <a:r>
            <a:rPr lang="en-US" sz="1400" kern="1200" dirty="0"/>
            <a:t>Early Childhood Education</a:t>
          </a:r>
        </a:p>
        <a:p>
          <a:pPr marL="228600" lvl="2" indent="-114300" algn="l" defTabSz="622300">
            <a:lnSpc>
              <a:spcPct val="90000"/>
            </a:lnSpc>
            <a:spcBef>
              <a:spcPct val="0"/>
            </a:spcBef>
            <a:spcAft>
              <a:spcPct val="15000"/>
            </a:spcAft>
            <a:buChar char="•"/>
          </a:pPr>
          <a:r>
            <a:rPr lang="en-US" sz="1400" kern="1200" dirty="0"/>
            <a:t>Communication Science and Disorders</a:t>
          </a:r>
        </a:p>
        <a:p>
          <a:pPr marL="228600" lvl="2" indent="-114300" algn="l" defTabSz="622300">
            <a:lnSpc>
              <a:spcPct val="90000"/>
            </a:lnSpc>
            <a:spcBef>
              <a:spcPct val="0"/>
            </a:spcBef>
            <a:spcAft>
              <a:spcPct val="15000"/>
            </a:spcAft>
            <a:buChar char="•"/>
          </a:pPr>
          <a:r>
            <a:rPr lang="en-US" sz="1400" kern="1200" dirty="0"/>
            <a:t>Criminology</a:t>
          </a:r>
        </a:p>
        <a:p>
          <a:pPr marL="228600" lvl="2" indent="-114300" algn="l" defTabSz="622300">
            <a:lnSpc>
              <a:spcPct val="90000"/>
            </a:lnSpc>
            <a:spcBef>
              <a:spcPct val="0"/>
            </a:spcBef>
            <a:spcAft>
              <a:spcPct val="15000"/>
            </a:spcAft>
            <a:buChar char="•"/>
          </a:pPr>
          <a:r>
            <a:rPr lang="en-US" sz="1400" kern="1200"/>
            <a:t>Law</a:t>
          </a:r>
        </a:p>
        <a:p>
          <a:pPr marL="114300" lvl="1" indent="-114300" algn="l" defTabSz="622300">
            <a:lnSpc>
              <a:spcPct val="90000"/>
            </a:lnSpc>
            <a:spcBef>
              <a:spcPct val="0"/>
            </a:spcBef>
            <a:spcAft>
              <a:spcPct val="15000"/>
            </a:spcAft>
            <a:buChar char="•"/>
          </a:pPr>
          <a:r>
            <a:rPr lang="en-US" sz="1400" b="1" kern="1200" dirty="0"/>
            <a:t>Early Adopters</a:t>
          </a:r>
        </a:p>
        <a:p>
          <a:pPr marL="228600" lvl="2" indent="-114300" algn="l" defTabSz="622300">
            <a:lnSpc>
              <a:spcPct val="90000"/>
            </a:lnSpc>
            <a:spcBef>
              <a:spcPct val="0"/>
            </a:spcBef>
            <a:spcAft>
              <a:spcPct val="15000"/>
            </a:spcAft>
            <a:buChar char="•"/>
          </a:pPr>
          <a:r>
            <a:rPr lang="en-US" sz="1400" kern="1200" dirty="0"/>
            <a:t>Florida A&amp;M University</a:t>
          </a:r>
        </a:p>
        <a:p>
          <a:pPr marL="228600" lvl="2" indent="-114300" algn="l" defTabSz="622300">
            <a:lnSpc>
              <a:spcPct val="90000"/>
            </a:lnSpc>
            <a:spcBef>
              <a:spcPct val="0"/>
            </a:spcBef>
            <a:spcAft>
              <a:spcPct val="15000"/>
            </a:spcAft>
            <a:buChar char="•"/>
          </a:pPr>
          <a:r>
            <a:rPr lang="en-US" sz="1400" kern="1200" dirty="0"/>
            <a:t>Florida Atlantic University</a:t>
          </a:r>
        </a:p>
        <a:p>
          <a:pPr marL="228600" lvl="2" indent="-114300" algn="l" defTabSz="622300">
            <a:lnSpc>
              <a:spcPct val="90000"/>
            </a:lnSpc>
            <a:spcBef>
              <a:spcPct val="0"/>
            </a:spcBef>
            <a:spcAft>
              <a:spcPct val="15000"/>
            </a:spcAft>
            <a:buChar char="•"/>
          </a:pPr>
          <a:r>
            <a:rPr lang="en-US" sz="1400" kern="1200"/>
            <a:t>Florida Gulf Coast University</a:t>
          </a:r>
        </a:p>
        <a:p>
          <a:pPr marL="228600" lvl="2" indent="-114300" algn="l" defTabSz="622300">
            <a:lnSpc>
              <a:spcPct val="90000"/>
            </a:lnSpc>
            <a:spcBef>
              <a:spcPct val="0"/>
            </a:spcBef>
            <a:spcAft>
              <a:spcPct val="15000"/>
            </a:spcAft>
            <a:buChar char="•"/>
          </a:pPr>
          <a:r>
            <a:rPr lang="en-US" sz="1400" kern="1200" dirty="0"/>
            <a:t>Saint Leo University</a:t>
          </a:r>
        </a:p>
        <a:p>
          <a:pPr marL="228600" lvl="2" indent="-114300" algn="l" defTabSz="622300">
            <a:lnSpc>
              <a:spcPct val="90000"/>
            </a:lnSpc>
            <a:spcBef>
              <a:spcPct val="0"/>
            </a:spcBef>
            <a:spcAft>
              <a:spcPct val="15000"/>
            </a:spcAft>
            <a:buChar char="•"/>
          </a:pPr>
          <a:r>
            <a:rPr lang="en-US" sz="1400" kern="1200" dirty="0"/>
            <a:t>University of South Florida</a:t>
          </a:r>
        </a:p>
        <a:p>
          <a:pPr marL="228600" lvl="2" indent="-114300" algn="l" defTabSz="622300">
            <a:lnSpc>
              <a:spcPct val="90000"/>
            </a:lnSpc>
            <a:spcBef>
              <a:spcPct val="0"/>
            </a:spcBef>
            <a:spcAft>
              <a:spcPct val="15000"/>
            </a:spcAft>
            <a:buChar char="•"/>
          </a:pPr>
          <a:r>
            <a:rPr lang="en-US" sz="1400" kern="1200" dirty="0"/>
            <a:t>University of West Florida</a:t>
          </a:r>
        </a:p>
      </dsp:txBody>
      <dsp:txXfrm>
        <a:off x="0" y="1785370"/>
        <a:ext cx="7134834" cy="3970835"/>
      </dsp:txXfrm>
    </dsp:sp>
    <dsp:sp modelId="{F26FF346-F18B-4647-8C0B-3123F912977C}">
      <dsp:nvSpPr>
        <dsp:cNvPr id="0" name=""/>
        <dsp:cNvSpPr/>
      </dsp:nvSpPr>
      <dsp:spPr>
        <a:xfrm>
          <a:off x="356741" y="1519690"/>
          <a:ext cx="49943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622300">
            <a:lnSpc>
              <a:spcPct val="90000"/>
            </a:lnSpc>
            <a:spcBef>
              <a:spcPct val="0"/>
            </a:spcBef>
            <a:spcAft>
              <a:spcPct val="35000"/>
            </a:spcAft>
            <a:buNone/>
          </a:pPr>
          <a:r>
            <a:rPr lang="en-US" sz="1400" kern="1200"/>
            <a:t>Academic Partners and Affiliates</a:t>
          </a:r>
        </a:p>
      </dsp:txBody>
      <dsp:txXfrm>
        <a:off x="382680" y="1545629"/>
        <a:ext cx="4942505" cy="4794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E013B-7880-4B01-A429-F9AFCEFBF657}">
      <dsp:nvSpPr>
        <dsp:cNvPr id="0" name=""/>
        <dsp:cNvSpPr/>
      </dsp:nvSpPr>
      <dsp:spPr>
        <a:xfrm>
          <a:off x="82613" y="908559"/>
          <a:ext cx="897246" cy="897246"/>
        </a:xfrm>
        <a:prstGeom prst="ellipse">
          <a:avLst/>
        </a:prstGeom>
        <a:solidFill>
          <a:schemeClr val="accent1">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BEFD4360-A8FA-4C2C-A015-40B3F6BD5292}">
      <dsp:nvSpPr>
        <dsp:cNvPr id="0" name=""/>
        <dsp:cNvSpPr/>
      </dsp:nvSpPr>
      <dsp:spPr>
        <a:xfrm>
          <a:off x="271034" y="1096980"/>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C3E665E-7BD5-4949-8B0B-BD2D90BF720F}">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Avenir Next LT Pro" panose="020B0504020202020204" pitchFamily="34" charset="0"/>
            </a:rPr>
            <a:t>Project WAKEUP will transition to FICW in 2024</a:t>
          </a:r>
        </a:p>
      </dsp:txBody>
      <dsp:txXfrm>
        <a:off x="1172126" y="908559"/>
        <a:ext cx="2114937" cy="897246"/>
      </dsp:txXfrm>
    </dsp:sp>
    <dsp:sp modelId="{AB4EE7D8-20B7-4303-A6ED-0CA2D1E51562}">
      <dsp:nvSpPr>
        <dsp:cNvPr id="0" name=""/>
        <dsp:cNvSpPr/>
      </dsp:nvSpPr>
      <dsp:spPr>
        <a:xfrm>
          <a:off x="3655575" y="908559"/>
          <a:ext cx="897246" cy="897246"/>
        </a:xfrm>
        <a:prstGeom prst="ellipse">
          <a:avLst/>
        </a:prstGeom>
        <a:solidFill>
          <a:schemeClr val="accent1">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157635A9-6398-468D-BE24-B2E4FD7E949B}">
      <dsp:nvSpPr>
        <dsp:cNvPr id="0" name=""/>
        <dsp:cNvSpPr/>
      </dsp:nvSpPr>
      <dsp:spPr>
        <a:xfrm>
          <a:off x="3843996" y="1096980"/>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F91085AD-103F-4C79-8B87-641CA6E8C260}">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Avenir Next LT Pro" panose="020B0504020202020204" pitchFamily="34" charset="0"/>
            </a:rPr>
            <a:t>Hiring programmatic and evaluation leads for all academic innovation projects </a:t>
          </a:r>
        </a:p>
      </dsp:txBody>
      <dsp:txXfrm>
        <a:off x="4745088" y="908559"/>
        <a:ext cx="2114937" cy="897246"/>
      </dsp:txXfrm>
    </dsp:sp>
    <dsp:sp modelId="{7B7B5782-9FC5-458D-A758-C815B734FD0B}">
      <dsp:nvSpPr>
        <dsp:cNvPr id="0" name=""/>
        <dsp:cNvSpPr/>
      </dsp:nvSpPr>
      <dsp:spPr>
        <a:xfrm>
          <a:off x="7228536" y="908559"/>
          <a:ext cx="897246" cy="897246"/>
        </a:xfrm>
        <a:prstGeom prst="ellipse">
          <a:avLst/>
        </a:prstGeom>
        <a:solidFill>
          <a:schemeClr val="accent1">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CCE0EF61-1721-492B-BBD2-B8D05289268B}">
      <dsp:nvSpPr>
        <dsp:cNvPr id="0" name=""/>
        <dsp:cNvSpPr/>
      </dsp:nvSpPr>
      <dsp:spPr>
        <a:xfrm>
          <a:off x="7416958" y="1096980"/>
          <a:ext cx="520402" cy="52040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A0094F20-0692-48F7-908E-721CF5443C73}">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Avenir Next LT Pro" panose="020B0504020202020204" pitchFamily="34" charset="0"/>
            </a:rPr>
            <a:t>Capacity-building through training and asset development</a:t>
          </a:r>
        </a:p>
      </dsp:txBody>
      <dsp:txXfrm>
        <a:off x="8318049" y="908559"/>
        <a:ext cx="2114937" cy="897246"/>
      </dsp:txXfrm>
    </dsp:sp>
    <dsp:sp modelId="{54DB1EFA-2C81-4D85-9B0C-E1E98CD79543}">
      <dsp:nvSpPr>
        <dsp:cNvPr id="0" name=""/>
        <dsp:cNvSpPr/>
      </dsp:nvSpPr>
      <dsp:spPr>
        <a:xfrm>
          <a:off x="82613" y="2545532"/>
          <a:ext cx="897246" cy="897246"/>
        </a:xfrm>
        <a:prstGeom prst="ellipse">
          <a:avLst/>
        </a:prstGeom>
        <a:solidFill>
          <a:schemeClr val="accent1">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9B720325-AE19-42BB-8B38-87ED9877EA4F}">
      <dsp:nvSpPr>
        <dsp:cNvPr id="0" name=""/>
        <dsp:cNvSpPr/>
      </dsp:nvSpPr>
      <dsp:spPr>
        <a:xfrm>
          <a:off x="271034" y="2733954"/>
          <a:ext cx="520402" cy="520402"/>
        </a:xfrm>
        <a:prstGeom prst="rect">
          <a:avLst/>
        </a:prstGeom>
        <a:blipFill>
          <a:blip xmlns:r="http://schemas.openxmlformats.org/officeDocument/2006/relationships" r:embed="rId7">
            <a:duotone>
              <a:schemeClr val="accent4">
                <a:shade val="45000"/>
                <a:satMod val="135000"/>
              </a:schemeClr>
              <a:prstClr val="white"/>
            </a:duotone>
          </a:blip>
          <a:srcRect/>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7362762-1467-4795-B5DC-0147E0E03278}">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Avenir Next LT Pro" panose="020B0504020202020204" pitchFamily="34" charset="0"/>
            </a:rPr>
            <a:t>Statewide dissemination of Project WAKE UP materials</a:t>
          </a:r>
        </a:p>
      </dsp:txBody>
      <dsp:txXfrm>
        <a:off x="1172126" y="2545532"/>
        <a:ext cx="2114937" cy="897246"/>
      </dsp:txXfrm>
    </dsp:sp>
    <dsp:sp modelId="{BF37CD62-BC8F-40F0-98E8-174B2C1A03F9}">
      <dsp:nvSpPr>
        <dsp:cNvPr id="0" name=""/>
        <dsp:cNvSpPr/>
      </dsp:nvSpPr>
      <dsp:spPr>
        <a:xfrm>
          <a:off x="3655575" y="2545532"/>
          <a:ext cx="897246" cy="897246"/>
        </a:xfrm>
        <a:prstGeom prst="ellipse">
          <a:avLst/>
        </a:prstGeom>
        <a:solidFill>
          <a:schemeClr val="accent1">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27EE3E1B-E922-4284-8CE4-97EF0B6CC01B}">
      <dsp:nvSpPr>
        <dsp:cNvPr id="0" name=""/>
        <dsp:cNvSpPr/>
      </dsp:nvSpPr>
      <dsp:spPr>
        <a:xfrm>
          <a:off x="3843996" y="2733954"/>
          <a:ext cx="520402" cy="520402"/>
        </a:xfrm>
        <a:prstGeom prst="rect">
          <a:avLst/>
        </a:prstGeom>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6D26D62-1454-4FD1-9A87-6C0EBCD440AB}">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latin typeface="Avenir Next LT Pro" panose="020B0504020202020204" pitchFamily="34" charset="0"/>
            </a:rPr>
            <a:t>Development of career mapping resources</a:t>
          </a:r>
        </a:p>
      </dsp:txBody>
      <dsp:txXfrm>
        <a:off x="4745088" y="2545532"/>
        <a:ext cx="2114937" cy="897246"/>
      </dsp:txXfrm>
    </dsp:sp>
    <dsp:sp modelId="{D91CD163-5F31-4319-8FFB-4879CDA167B5}">
      <dsp:nvSpPr>
        <dsp:cNvPr id="0" name=""/>
        <dsp:cNvSpPr/>
      </dsp:nvSpPr>
      <dsp:spPr>
        <a:xfrm>
          <a:off x="7228536" y="2545532"/>
          <a:ext cx="897246" cy="897246"/>
        </a:xfrm>
        <a:prstGeom prst="ellipse">
          <a:avLst/>
        </a:prstGeom>
        <a:solidFill>
          <a:schemeClr val="accent1">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38D7E617-0736-4BD0-ADEC-DE29713A7230}">
      <dsp:nvSpPr>
        <dsp:cNvPr id="0" name=""/>
        <dsp:cNvSpPr/>
      </dsp:nvSpPr>
      <dsp:spPr>
        <a:xfrm>
          <a:off x="7416958" y="2733954"/>
          <a:ext cx="520402" cy="520402"/>
        </a:xfrm>
        <a:prstGeom prst="rect">
          <a:avLst/>
        </a:prstGeom>
        <a:blipFill>
          <a:blip xmlns:r="http://schemas.openxmlformats.org/officeDocument/2006/relationships" r:embed="rId10">
            <a:extLst>
              <a:ext uri="{96DAC541-7B7A-43D3-8B79-37D633B846F1}">
                <asvg:svgBlip xmlns:asvg="http://schemas.microsoft.com/office/drawing/2016/SVG/main" r:embed="rId11"/>
              </a:ext>
            </a:extLst>
          </a:blip>
          <a:srcRect/>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97012F1-3A44-4A64-B237-3527353BB15A}">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latin typeface="Avenir Next LT Pro" panose="020B0504020202020204" pitchFamily="34" charset="0"/>
            </a:rPr>
            <a:t>Brief survey of students in relevant disciplines</a:t>
          </a:r>
        </a:p>
      </dsp:txBody>
      <dsp:txXfrm>
        <a:off x="8318049" y="2545532"/>
        <a:ext cx="2114937" cy="8972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E094F-3953-432A-B8CE-8169DC455ACB}">
      <dsp:nvSpPr>
        <dsp:cNvPr id="0" name=""/>
        <dsp:cNvSpPr/>
      </dsp:nvSpPr>
      <dsp:spPr>
        <a:xfrm>
          <a:off x="3639" y="621702"/>
          <a:ext cx="1970634" cy="1188720"/>
        </a:xfrm>
        <a:prstGeom prst="roundRect">
          <a:avLst>
            <a:gd name="adj" fmla="val 10000"/>
          </a:avLst>
        </a:prstGeom>
        <a:solidFill>
          <a:srgbClr val="1067B5"/>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venir Next LT Pro" panose="020B0504020202020204" pitchFamily="34" charset="0"/>
            </a:rPr>
            <a:t>Increase worker awareness and connection to well-being resources</a:t>
          </a:r>
        </a:p>
      </dsp:txBody>
      <dsp:txXfrm>
        <a:off x="38455" y="656518"/>
        <a:ext cx="1901002" cy="1119088"/>
      </dsp:txXfrm>
    </dsp:sp>
    <dsp:sp modelId="{659D434B-2BC9-46BB-98B3-C82798692588}">
      <dsp:nvSpPr>
        <dsp:cNvPr id="0" name=""/>
        <dsp:cNvSpPr/>
      </dsp:nvSpPr>
      <dsp:spPr>
        <a:xfrm>
          <a:off x="2171337" y="621702"/>
          <a:ext cx="1970634" cy="1188720"/>
        </a:xfrm>
        <a:prstGeom prst="roundRect">
          <a:avLst>
            <a:gd name="adj" fmla="val 10000"/>
          </a:avLst>
        </a:prstGeom>
        <a:solidFill>
          <a:srgbClr val="207EAF"/>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venir Next LT Pro" panose="020B0504020202020204" pitchFamily="34" charset="0"/>
            </a:rPr>
            <a:t>Increase worker preparation and self-efficacy</a:t>
          </a:r>
        </a:p>
      </dsp:txBody>
      <dsp:txXfrm>
        <a:off x="2206153" y="656518"/>
        <a:ext cx="1901002" cy="1119088"/>
      </dsp:txXfrm>
    </dsp:sp>
    <dsp:sp modelId="{C18425DD-BCFB-4091-B325-960844694435}">
      <dsp:nvSpPr>
        <dsp:cNvPr id="0" name=""/>
        <dsp:cNvSpPr/>
      </dsp:nvSpPr>
      <dsp:spPr>
        <a:xfrm>
          <a:off x="4339035" y="621702"/>
          <a:ext cx="1970634" cy="1188720"/>
        </a:xfrm>
        <a:prstGeom prst="roundRect">
          <a:avLst>
            <a:gd name="adj" fmla="val 10000"/>
          </a:avLst>
        </a:prstGeom>
        <a:solidFill>
          <a:srgbClr val="288BAB"/>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venir Next LT Pro" panose="020B0504020202020204" pitchFamily="34" charset="0"/>
            </a:rPr>
            <a:t>Increase agency capacity to create and sustain change efforts</a:t>
          </a:r>
        </a:p>
      </dsp:txBody>
      <dsp:txXfrm>
        <a:off x="4373851" y="656518"/>
        <a:ext cx="1901002" cy="1119088"/>
      </dsp:txXfrm>
    </dsp:sp>
    <dsp:sp modelId="{A4838687-49F0-44FF-B461-E5E4D2952F07}">
      <dsp:nvSpPr>
        <dsp:cNvPr id="0" name=""/>
        <dsp:cNvSpPr/>
      </dsp:nvSpPr>
      <dsp:spPr>
        <a:xfrm>
          <a:off x="6506733" y="621702"/>
          <a:ext cx="1970634" cy="1188720"/>
        </a:xfrm>
        <a:prstGeom prst="roundRect">
          <a:avLst>
            <a:gd name="adj" fmla="val 10000"/>
          </a:avLst>
        </a:prstGeom>
        <a:solidFill>
          <a:srgbClr val="2D93A9"/>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venir Next LT Pro" panose="020B0504020202020204" pitchFamily="34" charset="0"/>
            </a:rPr>
            <a:t>Increase communication and networking among child welfare stakeholders and professionals</a:t>
          </a:r>
        </a:p>
      </dsp:txBody>
      <dsp:txXfrm>
        <a:off x="6541549" y="656518"/>
        <a:ext cx="1901002" cy="1119088"/>
      </dsp:txXfrm>
    </dsp:sp>
    <dsp:sp modelId="{FEC53196-2C63-4E50-8A26-2D7EF68FEE3D}">
      <dsp:nvSpPr>
        <dsp:cNvPr id="0" name=""/>
        <dsp:cNvSpPr/>
      </dsp:nvSpPr>
      <dsp:spPr>
        <a:xfrm>
          <a:off x="8674430" y="621702"/>
          <a:ext cx="1970634" cy="1188720"/>
        </a:xfrm>
        <a:prstGeom prst="roundRect">
          <a:avLst>
            <a:gd name="adj" fmla="val 10000"/>
          </a:avLst>
        </a:prstGeom>
        <a:solidFill>
          <a:srgbClr val="38A3A5"/>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venir Next LT Pro" panose="020B0504020202020204" pitchFamily="34" charset="0"/>
            </a:rPr>
            <a:t>Increase systemwide understanding of emergent recruitment, retention, and turnover issues</a:t>
          </a:r>
        </a:p>
      </dsp:txBody>
      <dsp:txXfrm>
        <a:off x="8709246" y="656518"/>
        <a:ext cx="1901002" cy="11190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42FE9-ADA9-4827-94B7-50A5B54B5A3B}">
      <dsp:nvSpPr>
        <dsp:cNvPr id="0" name=""/>
        <dsp:cNvSpPr/>
      </dsp:nvSpPr>
      <dsp:spPr>
        <a:xfrm>
          <a:off x="0" y="750609"/>
          <a:ext cx="7134834" cy="1020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395732" rIns="553742"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Avenir Next LT Pro" panose="020B0504020202020204" pitchFamily="34" charset="0"/>
            </a:rPr>
            <a:t>eCare Vault</a:t>
          </a:r>
        </a:p>
      </dsp:txBody>
      <dsp:txXfrm>
        <a:off x="0" y="750609"/>
        <a:ext cx="7134834" cy="1020600"/>
      </dsp:txXfrm>
    </dsp:sp>
    <dsp:sp modelId="{5C2E8A67-EAC7-43AE-9815-191571A33307}">
      <dsp:nvSpPr>
        <dsp:cNvPr id="0" name=""/>
        <dsp:cNvSpPr/>
      </dsp:nvSpPr>
      <dsp:spPr>
        <a:xfrm>
          <a:off x="356741" y="357804"/>
          <a:ext cx="4994383"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venir Next LT Pro" panose="020B0504020202020204" pitchFamily="34" charset="0"/>
            </a:rPr>
            <a:t>Consultants/Contracts</a:t>
          </a:r>
        </a:p>
      </dsp:txBody>
      <dsp:txXfrm>
        <a:off x="391326" y="392389"/>
        <a:ext cx="4925213" cy="639310"/>
      </dsp:txXfrm>
    </dsp:sp>
    <dsp:sp modelId="{B4D218E2-15A0-48FF-9118-719CE5FE68F3}">
      <dsp:nvSpPr>
        <dsp:cNvPr id="0" name=""/>
        <dsp:cNvSpPr/>
      </dsp:nvSpPr>
      <dsp:spPr>
        <a:xfrm>
          <a:off x="0" y="2216484"/>
          <a:ext cx="7134834" cy="17853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395732" rIns="553742"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Avenir Next LT Pro" panose="020B0504020202020204" pitchFamily="34" charset="0"/>
            </a:rPr>
            <a:t>Florida State University</a:t>
          </a:r>
        </a:p>
        <a:p>
          <a:pPr marL="342900" lvl="2" indent="-171450" algn="l" defTabSz="844550">
            <a:lnSpc>
              <a:spcPct val="90000"/>
            </a:lnSpc>
            <a:spcBef>
              <a:spcPct val="0"/>
            </a:spcBef>
            <a:spcAft>
              <a:spcPct val="15000"/>
            </a:spcAft>
            <a:buChar char="•"/>
          </a:pPr>
          <a:r>
            <a:rPr lang="en-US" sz="1900" kern="1200" dirty="0">
              <a:latin typeface="Avenir Next LT Pro" panose="020B0504020202020204" pitchFamily="34" charset="0"/>
            </a:rPr>
            <a:t>CFC</a:t>
          </a:r>
        </a:p>
        <a:p>
          <a:pPr marL="342900" lvl="2" indent="-171450" algn="l" defTabSz="844550">
            <a:lnSpc>
              <a:spcPct val="90000"/>
            </a:lnSpc>
            <a:spcBef>
              <a:spcPct val="0"/>
            </a:spcBef>
            <a:spcAft>
              <a:spcPct val="15000"/>
            </a:spcAft>
            <a:buChar char="•"/>
          </a:pPr>
          <a:r>
            <a:rPr lang="en-US" sz="1900" kern="1200" dirty="0">
              <a:latin typeface="Avenir Next LT Pro" panose="020B0504020202020204" pitchFamily="34" charset="0"/>
            </a:rPr>
            <a:t>IFVS</a:t>
          </a:r>
        </a:p>
        <a:p>
          <a:pPr marL="342900" lvl="2" indent="-171450" algn="l" defTabSz="844550">
            <a:lnSpc>
              <a:spcPct val="90000"/>
            </a:lnSpc>
            <a:spcBef>
              <a:spcPct val="0"/>
            </a:spcBef>
            <a:spcAft>
              <a:spcPct val="15000"/>
            </a:spcAft>
            <a:buChar char="•"/>
          </a:pPr>
          <a:r>
            <a:rPr lang="en-US" sz="1900" kern="1200" dirty="0">
              <a:latin typeface="Avenir Next LT Pro" panose="020B0504020202020204" pitchFamily="34" charset="0"/>
            </a:rPr>
            <a:t>CPEIP</a:t>
          </a:r>
        </a:p>
      </dsp:txBody>
      <dsp:txXfrm>
        <a:off x="0" y="2216484"/>
        <a:ext cx="7134834" cy="1785337"/>
      </dsp:txXfrm>
    </dsp:sp>
    <dsp:sp modelId="{F26FF346-F18B-4647-8C0B-3123F912977C}">
      <dsp:nvSpPr>
        <dsp:cNvPr id="0" name=""/>
        <dsp:cNvSpPr/>
      </dsp:nvSpPr>
      <dsp:spPr>
        <a:xfrm>
          <a:off x="356741" y="1862244"/>
          <a:ext cx="4994383"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844550">
            <a:lnSpc>
              <a:spcPct val="90000"/>
            </a:lnSpc>
            <a:spcBef>
              <a:spcPct val="0"/>
            </a:spcBef>
            <a:spcAft>
              <a:spcPct val="35000"/>
            </a:spcAft>
            <a:buNone/>
          </a:pPr>
          <a:r>
            <a:rPr lang="en-US" sz="1900" kern="1200">
              <a:latin typeface="Avenir Next LT Pro" panose="020B0504020202020204" pitchFamily="34" charset="0"/>
            </a:rPr>
            <a:t>Academic Partners and Affiliates</a:t>
          </a:r>
        </a:p>
      </dsp:txBody>
      <dsp:txXfrm>
        <a:off x="391326" y="1896829"/>
        <a:ext cx="4925213" cy="639310"/>
      </dsp:txXfrm>
    </dsp:sp>
    <dsp:sp modelId="{27E7C8E5-113E-4ACA-926B-3EF871B4FC30}">
      <dsp:nvSpPr>
        <dsp:cNvPr id="0" name=""/>
        <dsp:cNvSpPr/>
      </dsp:nvSpPr>
      <dsp:spPr>
        <a:xfrm>
          <a:off x="0" y="4485661"/>
          <a:ext cx="7134834" cy="1020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395732" rIns="553742"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Avenir Next LT Pro" panose="020B0504020202020204" pitchFamily="34" charset="0"/>
            </a:rPr>
            <a:t>Northwest Florida Health Network</a:t>
          </a:r>
        </a:p>
      </dsp:txBody>
      <dsp:txXfrm>
        <a:off x="0" y="4485661"/>
        <a:ext cx="7134834" cy="1020600"/>
      </dsp:txXfrm>
    </dsp:sp>
    <dsp:sp modelId="{807B33DD-FDB9-4156-9EE3-DD0357D464CF}">
      <dsp:nvSpPr>
        <dsp:cNvPr id="0" name=""/>
        <dsp:cNvSpPr/>
      </dsp:nvSpPr>
      <dsp:spPr>
        <a:xfrm>
          <a:off x="356741" y="4131421"/>
          <a:ext cx="4994383"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venir Next LT Pro" panose="020B0504020202020204" pitchFamily="34" charset="0"/>
            </a:rPr>
            <a:t>Agencies</a:t>
          </a:r>
        </a:p>
      </dsp:txBody>
      <dsp:txXfrm>
        <a:off x="391326" y="4166006"/>
        <a:ext cx="4925213" cy="6393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91685-2044-4365-8A92-D3073ED3B0A5}">
      <dsp:nvSpPr>
        <dsp:cNvPr id="0" name=""/>
        <dsp:cNvSpPr/>
      </dsp:nvSpPr>
      <dsp:spPr>
        <a:xfrm>
          <a:off x="0" y="887182"/>
          <a:ext cx="6900512" cy="1370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5556" tIns="312420" rIns="53555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Avenir Next LT Pro" panose="020B0504020202020204" pitchFamily="34" charset="0"/>
            </a:rPr>
            <a:t>Nonviolent communication</a:t>
          </a:r>
        </a:p>
        <a:p>
          <a:pPr marL="114300" lvl="1" indent="-114300" algn="l" defTabSz="666750">
            <a:lnSpc>
              <a:spcPct val="90000"/>
            </a:lnSpc>
            <a:spcBef>
              <a:spcPct val="0"/>
            </a:spcBef>
            <a:spcAft>
              <a:spcPct val="15000"/>
            </a:spcAft>
            <a:buChar char="•"/>
          </a:pPr>
          <a:r>
            <a:rPr lang="en-US" sz="1500" kern="1200">
              <a:latin typeface="Avenir Next LT Pro" panose="020B0504020202020204" pitchFamily="34" charset="0"/>
            </a:rPr>
            <a:t>Infant mental health</a:t>
          </a:r>
        </a:p>
        <a:p>
          <a:pPr marL="114300" lvl="1" indent="-114300" algn="l" defTabSz="666750">
            <a:lnSpc>
              <a:spcPct val="90000"/>
            </a:lnSpc>
            <a:spcBef>
              <a:spcPct val="0"/>
            </a:spcBef>
            <a:spcAft>
              <a:spcPct val="15000"/>
            </a:spcAft>
            <a:buChar char="•"/>
          </a:pPr>
          <a:r>
            <a:rPr lang="en-US" sz="1500" kern="1200">
              <a:latin typeface="Avenir Next LT Pro" panose="020B0504020202020204" pitchFamily="34" charset="0"/>
            </a:rPr>
            <a:t>Neurodiversity</a:t>
          </a:r>
        </a:p>
        <a:p>
          <a:pPr marL="114300" lvl="1" indent="-114300" algn="l" defTabSz="666750">
            <a:lnSpc>
              <a:spcPct val="90000"/>
            </a:lnSpc>
            <a:spcBef>
              <a:spcPct val="0"/>
            </a:spcBef>
            <a:spcAft>
              <a:spcPct val="15000"/>
            </a:spcAft>
            <a:buChar char="•"/>
          </a:pPr>
          <a:r>
            <a:rPr lang="en-US" sz="1500" kern="1200">
              <a:latin typeface="Avenir Next LT Pro" panose="020B0504020202020204" pitchFamily="34" charset="0"/>
            </a:rPr>
            <a:t>Substances</a:t>
          </a:r>
        </a:p>
      </dsp:txBody>
      <dsp:txXfrm>
        <a:off x="0" y="887182"/>
        <a:ext cx="6900512" cy="1370250"/>
      </dsp:txXfrm>
    </dsp:sp>
    <dsp:sp modelId="{3E880000-7D16-47AC-B5B1-CDEBF2D2EEE5}">
      <dsp:nvSpPr>
        <dsp:cNvPr id="0" name=""/>
        <dsp:cNvSpPr/>
      </dsp:nvSpPr>
      <dsp:spPr>
        <a:xfrm>
          <a:off x="345025" y="665782"/>
          <a:ext cx="4830358" cy="4428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666750">
            <a:lnSpc>
              <a:spcPct val="90000"/>
            </a:lnSpc>
            <a:spcBef>
              <a:spcPct val="0"/>
            </a:spcBef>
            <a:spcAft>
              <a:spcPct val="35000"/>
            </a:spcAft>
            <a:buNone/>
          </a:pPr>
          <a:r>
            <a:rPr lang="en-US" sz="1500" kern="1200">
              <a:latin typeface="Avenir Next LT Pro" panose="020B0504020202020204" pitchFamily="34" charset="0"/>
            </a:rPr>
            <a:t>Additional learning tracks:</a:t>
          </a:r>
        </a:p>
      </dsp:txBody>
      <dsp:txXfrm>
        <a:off x="366641" y="687398"/>
        <a:ext cx="4787126" cy="399568"/>
      </dsp:txXfrm>
    </dsp:sp>
    <dsp:sp modelId="{DCEDE925-B368-4C3C-A4B2-96A712CFEBB7}">
      <dsp:nvSpPr>
        <dsp:cNvPr id="0" name=""/>
        <dsp:cNvSpPr/>
      </dsp:nvSpPr>
      <dsp:spPr>
        <a:xfrm>
          <a:off x="0" y="2559832"/>
          <a:ext cx="6900512" cy="1134000"/>
        </a:xfrm>
        <a:prstGeom prst="rect">
          <a:avLst/>
        </a:prstGeom>
        <a:solidFill>
          <a:schemeClr val="lt1">
            <a:alpha val="90000"/>
            <a:hueOff val="0"/>
            <a:satOff val="0"/>
            <a:lumOff val="0"/>
            <a:alphaOff val="0"/>
          </a:schemeClr>
        </a:solidFill>
        <a:ln w="12700" cap="flat" cmpd="sng" algn="ctr">
          <a:solidFill>
            <a:schemeClr val="accent5">
              <a:hueOff val="-2682652"/>
              <a:satOff val="-29098"/>
              <a:lumOff val="61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5556" tIns="312420" rIns="53555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venir Next LT Pro" panose="020B0504020202020204" pitchFamily="34" charset="0"/>
            </a:rPr>
            <a:t>Alignment of resource materials with preservice curriculum</a:t>
          </a:r>
        </a:p>
        <a:p>
          <a:pPr marL="114300" lvl="1" indent="-114300" algn="l" defTabSz="666750">
            <a:lnSpc>
              <a:spcPct val="90000"/>
            </a:lnSpc>
            <a:spcBef>
              <a:spcPct val="0"/>
            </a:spcBef>
            <a:spcAft>
              <a:spcPct val="15000"/>
            </a:spcAft>
            <a:buChar char="•"/>
          </a:pPr>
          <a:r>
            <a:rPr lang="en-US" sz="1500" kern="1200" dirty="0">
              <a:latin typeface="Avenir Next LT Pro" panose="020B0504020202020204" pitchFamily="34" charset="0"/>
            </a:rPr>
            <a:t>Development of a community directory of local resources</a:t>
          </a:r>
        </a:p>
        <a:p>
          <a:pPr marL="114300" lvl="1" indent="-114300" algn="l" defTabSz="666750">
            <a:lnSpc>
              <a:spcPct val="90000"/>
            </a:lnSpc>
            <a:spcBef>
              <a:spcPct val="0"/>
            </a:spcBef>
            <a:spcAft>
              <a:spcPct val="15000"/>
            </a:spcAft>
            <a:buChar char="•"/>
          </a:pPr>
          <a:r>
            <a:rPr lang="en-US" sz="1500" kern="1200" dirty="0">
              <a:latin typeface="Avenir Next LT Pro" panose="020B0504020202020204" pitchFamily="34" charset="0"/>
            </a:rPr>
            <a:t>External coaching resources for platform users</a:t>
          </a:r>
        </a:p>
      </dsp:txBody>
      <dsp:txXfrm>
        <a:off x="0" y="2559832"/>
        <a:ext cx="6900512" cy="1134000"/>
      </dsp:txXfrm>
    </dsp:sp>
    <dsp:sp modelId="{4A889B4A-EF1B-476A-AFDB-E73727703740}">
      <dsp:nvSpPr>
        <dsp:cNvPr id="0" name=""/>
        <dsp:cNvSpPr/>
      </dsp:nvSpPr>
      <dsp:spPr>
        <a:xfrm>
          <a:off x="345025" y="2338433"/>
          <a:ext cx="4830358" cy="442800"/>
        </a:xfrm>
        <a:prstGeom prst="roundRect">
          <a:avLst/>
        </a:prstGeom>
        <a:solidFill>
          <a:schemeClr val="accent5">
            <a:hueOff val="-2682652"/>
            <a:satOff val="-29098"/>
            <a:lumOff val="6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Avenir Next LT Pro" panose="020B0504020202020204" pitchFamily="34" charset="0"/>
            </a:rPr>
            <a:t>Resource development exploration for MyALIGN</a:t>
          </a:r>
        </a:p>
      </dsp:txBody>
      <dsp:txXfrm>
        <a:off x="366641" y="2360049"/>
        <a:ext cx="4787126" cy="399568"/>
      </dsp:txXfrm>
    </dsp:sp>
    <dsp:sp modelId="{B0644A4F-07F0-4000-B264-9D45C96086E0}">
      <dsp:nvSpPr>
        <dsp:cNvPr id="0" name=""/>
        <dsp:cNvSpPr/>
      </dsp:nvSpPr>
      <dsp:spPr>
        <a:xfrm>
          <a:off x="0" y="3996233"/>
          <a:ext cx="6900512" cy="874125"/>
        </a:xfrm>
        <a:prstGeom prst="rect">
          <a:avLst/>
        </a:prstGeom>
        <a:solidFill>
          <a:schemeClr val="lt1">
            <a:alpha val="90000"/>
            <a:hueOff val="0"/>
            <a:satOff val="0"/>
            <a:lumOff val="0"/>
            <a:alphaOff val="0"/>
          </a:schemeClr>
        </a:solidFill>
        <a:ln w="12700" cap="flat" cmpd="sng" algn="ctr">
          <a:solidFill>
            <a:schemeClr val="accent5">
              <a:hueOff val="-5365303"/>
              <a:satOff val="-58196"/>
              <a:lumOff val="12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5556" tIns="312420" rIns="53555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Avenir Next LT Pro" panose="020B0504020202020204" pitchFamily="34" charset="0"/>
            </a:rPr>
            <a:t>Peer support programs</a:t>
          </a:r>
        </a:p>
        <a:p>
          <a:pPr marL="114300" lvl="1" indent="-114300" algn="l" defTabSz="666750">
            <a:lnSpc>
              <a:spcPct val="90000"/>
            </a:lnSpc>
            <a:spcBef>
              <a:spcPct val="0"/>
            </a:spcBef>
            <a:spcAft>
              <a:spcPct val="15000"/>
            </a:spcAft>
            <a:buChar char="•"/>
          </a:pPr>
          <a:r>
            <a:rPr lang="en-US" sz="1500" kern="1200">
              <a:latin typeface="Avenir Next LT Pro" panose="020B0504020202020204" pitchFamily="34" charset="0"/>
            </a:rPr>
            <a:t>Supervisor training and support programs</a:t>
          </a:r>
        </a:p>
      </dsp:txBody>
      <dsp:txXfrm>
        <a:off x="0" y="3996233"/>
        <a:ext cx="6900512" cy="874125"/>
      </dsp:txXfrm>
    </dsp:sp>
    <dsp:sp modelId="{7E41950C-1D6F-480C-9BBF-0338C7A837BF}">
      <dsp:nvSpPr>
        <dsp:cNvPr id="0" name=""/>
        <dsp:cNvSpPr/>
      </dsp:nvSpPr>
      <dsp:spPr>
        <a:xfrm>
          <a:off x="345025" y="3774833"/>
          <a:ext cx="4830358" cy="442800"/>
        </a:xfrm>
        <a:prstGeom prst="roundRect">
          <a:avLst/>
        </a:prstGeom>
        <a:solidFill>
          <a:schemeClr val="accent5">
            <a:hueOff val="-5365303"/>
            <a:satOff val="-58196"/>
            <a:lumOff val="1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666750">
            <a:lnSpc>
              <a:spcPct val="90000"/>
            </a:lnSpc>
            <a:spcBef>
              <a:spcPct val="0"/>
            </a:spcBef>
            <a:spcAft>
              <a:spcPct val="35000"/>
            </a:spcAft>
            <a:buNone/>
          </a:pPr>
          <a:r>
            <a:rPr lang="en-US" sz="1500" kern="1200">
              <a:latin typeface="Avenir Next LT Pro" panose="020B0504020202020204" pitchFamily="34" charset="0"/>
            </a:rPr>
            <a:t>Inventories of:</a:t>
          </a:r>
        </a:p>
      </dsp:txBody>
      <dsp:txXfrm>
        <a:off x="366641" y="3796449"/>
        <a:ext cx="4787126" cy="3995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A37D-17CC-4E13-AA71-7E51B95240CE}">
      <dsp:nvSpPr>
        <dsp:cNvPr id="0" name=""/>
        <dsp:cNvSpPr/>
      </dsp:nvSpPr>
      <dsp:spPr>
        <a:xfrm>
          <a:off x="908818" y="1178"/>
          <a:ext cx="2485132" cy="124256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latin typeface="Avenir Next LT Pro" panose="020B0504020202020204" pitchFamily="34" charset="0"/>
            </a:rPr>
            <a:t>Support of Substance Use (SOS) Interventions in Family Systems</a:t>
          </a:r>
        </a:p>
      </dsp:txBody>
      <dsp:txXfrm>
        <a:off x="945212" y="37572"/>
        <a:ext cx="2412344" cy="1169778"/>
      </dsp:txXfrm>
    </dsp:sp>
    <dsp:sp modelId="{2A84D6A1-E617-422C-8DD9-89FE4E9D9720}">
      <dsp:nvSpPr>
        <dsp:cNvPr id="0" name=""/>
        <dsp:cNvSpPr/>
      </dsp:nvSpPr>
      <dsp:spPr>
        <a:xfrm>
          <a:off x="1157332" y="1243744"/>
          <a:ext cx="248513" cy="931924"/>
        </a:xfrm>
        <a:custGeom>
          <a:avLst/>
          <a:gdLst/>
          <a:ahLst/>
          <a:cxnLst/>
          <a:rect l="0" t="0" r="0" b="0"/>
          <a:pathLst>
            <a:path>
              <a:moveTo>
                <a:pt x="0" y="0"/>
              </a:moveTo>
              <a:lnTo>
                <a:pt x="0" y="931924"/>
              </a:lnTo>
              <a:lnTo>
                <a:pt x="248513" y="93192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0B01D3-B9C5-4F9A-BC18-8198A9A0F8DA}">
      <dsp:nvSpPr>
        <dsp:cNvPr id="0" name=""/>
        <dsp:cNvSpPr/>
      </dsp:nvSpPr>
      <dsp:spPr>
        <a:xfrm>
          <a:off x="1405845" y="1554385"/>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a:latin typeface="Avenir Next LT Pro" panose="020B0504020202020204" pitchFamily="34" charset="0"/>
            </a:rPr>
            <a:t>Cohort 1 Applications: Open now!</a:t>
          </a:r>
        </a:p>
      </dsp:txBody>
      <dsp:txXfrm>
        <a:off x="1442239" y="1590779"/>
        <a:ext cx="1915317" cy="1169778"/>
      </dsp:txXfrm>
    </dsp:sp>
    <dsp:sp modelId="{DE11E774-CF17-4598-B8B1-E01FB3584B37}">
      <dsp:nvSpPr>
        <dsp:cNvPr id="0" name=""/>
        <dsp:cNvSpPr/>
      </dsp:nvSpPr>
      <dsp:spPr>
        <a:xfrm>
          <a:off x="1157332" y="1243744"/>
          <a:ext cx="248513" cy="2485132"/>
        </a:xfrm>
        <a:custGeom>
          <a:avLst/>
          <a:gdLst/>
          <a:ahLst/>
          <a:cxnLst/>
          <a:rect l="0" t="0" r="0" b="0"/>
          <a:pathLst>
            <a:path>
              <a:moveTo>
                <a:pt x="0" y="0"/>
              </a:moveTo>
              <a:lnTo>
                <a:pt x="0" y="2485132"/>
              </a:lnTo>
              <a:lnTo>
                <a:pt x="248513" y="248513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407146-67F8-4F36-B0BC-FFD41BD17F37}">
      <dsp:nvSpPr>
        <dsp:cNvPr id="0" name=""/>
        <dsp:cNvSpPr/>
      </dsp:nvSpPr>
      <dsp:spPr>
        <a:xfrm>
          <a:off x="1405845" y="3107593"/>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2223650"/>
              <a:satOff val="-20000"/>
              <a:lumOff val="58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venir Next LT Pro" panose="020B0504020202020204" pitchFamily="34" charset="0"/>
            </a:rPr>
            <a:t>Course begins: August 28, 2023</a:t>
          </a:r>
        </a:p>
      </dsp:txBody>
      <dsp:txXfrm>
        <a:off x="1442239" y="3143987"/>
        <a:ext cx="1915317" cy="1169778"/>
      </dsp:txXfrm>
    </dsp:sp>
    <dsp:sp modelId="{DB160545-BF50-4E97-99E8-06322BF4B71F}">
      <dsp:nvSpPr>
        <dsp:cNvPr id="0" name=""/>
        <dsp:cNvSpPr/>
      </dsp:nvSpPr>
      <dsp:spPr>
        <a:xfrm>
          <a:off x="4015233" y="1178"/>
          <a:ext cx="2485132" cy="1242566"/>
        </a:xfrm>
        <a:prstGeom prst="roundRect">
          <a:avLst>
            <a:gd name="adj" fmla="val 10000"/>
          </a:avLst>
        </a:prstGeom>
        <a:solidFill>
          <a:schemeClr val="accent2">
            <a:hueOff val="-5559125"/>
            <a:satOff val="-50000"/>
            <a:lumOff val="1460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venir Next LT Pro" panose="020B0504020202020204" pitchFamily="34" charset="0"/>
            </a:rPr>
            <a:t>Strategies for Addressing Family Violence and Enhancing Resilience (SAFER)</a:t>
          </a:r>
        </a:p>
      </dsp:txBody>
      <dsp:txXfrm>
        <a:off x="4051627" y="37572"/>
        <a:ext cx="2412344" cy="1169778"/>
      </dsp:txXfrm>
    </dsp:sp>
    <dsp:sp modelId="{72D1FDE6-3D2B-4592-AE88-4E163FF27353}">
      <dsp:nvSpPr>
        <dsp:cNvPr id="0" name=""/>
        <dsp:cNvSpPr/>
      </dsp:nvSpPr>
      <dsp:spPr>
        <a:xfrm>
          <a:off x="4263747" y="1243744"/>
          <a:ext cx="248513" cy="931924"/>
        </a:xfrm>
        <a:custGeom>
          <a:avLst/>
          <a:gdLst/>
          <a:ahLst/>
          <a:cxnLst/>
          <a:rect l="0" t="0" r="0" b="0"/>
          <a:pathLst>
            <a:path>
              <a:moveTo>
                <a:pt x="0" y="0"/>
              </a:moveTo>
              <a:lnTo>
                <a:pt x="0" y="931924"/>
              </a:lnTo>
              <a:lnTo>
                <a:pt x="248513" y="93192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6EA65A-A1C0-4548-919D-FFCD39F13208}">
      <dsp:nvSpPr>
        <dsp:cNvPr id="0" name=""/>
        <dsp:cNvSpPr/>
      </dsp:nvSpPr>
      <dsp:spPr>
        <a:xfrm>
          <a:off x="4512260" y="1554385"/>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4447300"/>
              <a:satOff val="-40000"/>
              <a:lumOff val="116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a:latin typeface="Avenir Next LT Pro" panose="020B0504020202020204" pitchFamily="34" charset="0"/>
            </a:rPr>
            <a:t>Cohort 1 Applications: September 2023</a:t>
          </a:r>
        </a:p>
      </dsp:txBody>
      <dsp:txXfrm>
        <a:off x="4548654" y="1590779"/>
        <a:ext cx="1915317" cy="1169778"/>
      </dsp:txXfrm>
    </dsp:sp>
    <dsp:sp modelId="{6C75372E-8524-4DDD-8F14-3AB976CD2EB8}">
      <dsp:nvSpPr>
        <dsp:cNvPr id="0" name=""/>
        <dsp:cNvSpPr/>
      </dsp:nvSpPr>
      <dsp:spPr>
        <a:xfrm>
          <a:off x="4263747" y="1243744"/>
          <a:ext cx="248513" cy="2485132"/>
        </a:xfrm>
        <a:custGeom>
          <a:avLst/>
          <a:gdLst/>
          <a:ahLst/>
          <a:cxnLst/>
          <a:rect l="0" t="0" r="0" b="0"/>
          <a:pathLst>
            <a:path>
              <a:moveTo>
                <a:pt x="0" y="0"/>
              </a:moveTo>
              <a:lnTo>
                <a:pt x="0" y="2485132"/>
              </a:lnTo>
              <a:lnTo>
                <a:pt x="248513" y="248513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D9D2EC-3152-40EC-9787-CEEFBFD76CEA}">
      <dsp:nvSpPr>
        <dsp:cNvPr id="0" name=""/>
        <dsp:cNvSpPr/>
      </dsp:nvSpPr>
      <dsp:spPr>
        <a:xfrm>
          <a:off x="4512260" y="3107593"/>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6670950"/>
              <a:satOff val="-60000"/>
              <a:lumOff val="1753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venir Next LT Pro" panose="020B0504020202020204" pitchFamily="34" charset="0"/>
            </a:rPr>
            <a:t>Course begins: October 23, 2023</a:t>
          </a:r>
        </a:p>
      </dsp:txBody>
      <dsp:txXfrm>
        <a:off x="4548654" y="3143987"/>
        <a:ext cx="1915317" cy="1169778"/>
      </dsp:txXfrm>
    </dsp:sp>
    <dsp:sp modelId="{63E02DCE-3580-4213-B934-111DACB120FF}">
      <dsp:nvSpPr>
        <dsp:cNvPr id="0" name=""/>
        <dsp:cNvSpPr/>
      </dsp:nvSpPr>
      <dsp:spPr>
        <a:xfrm>
          <a:off x="7121649" y="1178"/>
          <a:ext cx="2485132" cy="1242566"/>
        </a:xfrm>
        <a:prstGeom prst="roundRect">
          <a:avLst>
            <a:gd name="adj" fmla="val 10000"/>
          </a:avLst>
        </a:prstGeom>
        <a:solidFill>
          <a:schemeClr val="accent2">
            <a:hueOff val="-11118250"/>
            <a:satOff val="-100000"/>
            <a:lumOff val="2921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venir Next LT Pro" panose="020B0504020202020204" pitchFamily="34" charset="0"/>
            </a:rPr>
            <a:t>Strength, Trauma, and Resilience Studies (STARS)</a:t>
          </a:r>
        </a:p>
      </dsp:txBody>
      <dsp:txXfrm>
        <a:off x="7158043" y="37572"/>
        <a:ext cx="2412344" cy="1169778"/>
      </dsp:txXfrm>
    </dsp:sp>
    <dsp:sp modelId="{978FA3A9-9C37-4310-AD4E-8639324D9CA5}">
      <dsp:nvSpPr>
        <dsp:cNvPr id="0" name=""/>
        <dsp:cNvSpPr/>
      </dsp:nvSpPr>
      <dsp:spPr>
        <a:xfrm>
          <a:off x="7370162" y="1243744"/>
          <a:ext cx="248513" cy="931924"/>
        </a:xfrm>
        <a:custGeom>
          <a:avLst/>
          <a:gdLst/>
          <a:ahLst/>
          <a:cxnLst/>
          <a:rect l="0" t="0" r="0" b="0"/>
          <a:pathLst>
            <a:path>
              <a:moveTo>
                <a:pt x="0" y="0"/>
              </a:moveTo>
              <a:lnTo>
                <a:pt x="0" y="931924"/>
              </a:lnTo>
              <a:lnTo>
                <a:pt x="248513" y="93192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0AA24B-F911-4EB4-B066-80A6A9F2BC07}">
      <dsp:nvSpPr>
        <dsp:cNvPr id="0" name=""/>
        <dsp:cNvSpPr/>
      </dsp:nvSpPr>
      <dsp:spPr>
        <a:xfrm>
          <a:off x="7618675" y="1554385"/>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8894600"/>
              <a:satOff val="-80000"/>
              <a:lumOff val="233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a:latin typeface="Avenir Next LT Pro" panose="020B0504020202020204" pitchFamily="34" charset="0"/>
            </a:rPr>
            <a:t>Cohort 2 Applications: January 2024</a:t>
          </a:r>
        </a:p>
      </dsp:txBody>
      <dsp:txXfrm>
        <a:off x="7655069" y="1590779"/>
        <a:ext cx="1915317" cy="1169778"/>
      </dsp:txXfrm>
    </dsp:sp>
    <dsp:sp modelId="{8661BBB8-3CCD-4122-9F41-35DDF1BE6E0F}">
      <dsp:nvSpPr>
        <dsp:cNvPr id="0" name=""/>
        <dsp:cNvSpPr/>
      </dsp:nvSpPr>
      <dsp:spPr>
        <a:xfrm>
          <a:off x="7370162" y="1243744"/>
          <a:ext cx="248513" cy="2485132"/>
        </a:xfrm>
        <a:custGeom>
          <a:avLst/>
          <a:gdLst/>
          <a:ahLst/>
          <a:cxnLst/>
          <a:rect l="0" t="0" r="0" b="0"/>
          <a:pathLst>
            <a:path>
              <a:moveTo>
                <a:pt x="0" y="0"/>
              </a:moveTo>
              <a:lnTo>
                <a:pt x="0" y="2485132"/>
              </a:lnTo>
              <a:lnTo>
                <a:pt x="248513" y="248513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9A9388-464B-4FAD-BBFB-45487C945F12}">
      <dsp:nvSpPr>
        <dsp:cNvPr id="0" name=""/>
        <dsp:cNvSpPr/>
      </dsp:nvSpPr>
      <dsp:spPr>
        <a:xfrm>
          <a:off x="7618675" y="3107593"/>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1118250"/>
              <a:satOff val="-100000"/>
              <a:lumOff val="292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a:latin typeface="Avenir Next LT Pro" panose="020B0504020202020204" pitchFamily="34" charset="0"/>
            </a:rPr>
            <a:t>Course begins: February 2024</a:t>
          </a:r>
        </a:p>
      </dsp:txBody>
      <dsp:txXfrm>
        <a:off x="7655069" y="3143987"/>
        <a:ext cx="1915317" cy="11697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E094F-3953-432A-B8CE-8169DC455ACB}">
      <dsp:nvSpPr>
        <dsp:cNvPr id="0" name=""/>
        <dsp:cNvSpPr/>
      </dsp:nvSpPr>
      <dsp:spPr>
        <a:xfrm>
          <a:off x="1439" y="950161"/>
          <a:ext cx="1814289" cy="1300077"/>
        </a:xfrm>
        <a:prstGeom prst="roundRect">
          <a:avLst>
            <a:gd name="adj" fmla="val 10000"/>
          </a:avLst>
        </a:prstGeom>
        <a:solidFill>
          <a:srgbClr val="8A199C"/>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bg1"/>
              </a:solidFill>
              <a:latin typeface="Avenir Next LT Pro" panose="020B0504020202020204" pitchFamily="34" charset="0"/>
            </a:rPr>
            <a:t>Increased organizational leadership understanding of factors impacting the organization's health </a:t>
          </a:r>
        </a:p>
      </dsp:txBody>
      <dsp:txXfrm>
        <a:off x="39517" y="988239"/>
        <a:ext cx="1738133" cy="1223921"/>
      </dsp:txXfrm>
    </dsp:sp>
    <dsp:sp modelId="{659D434B-2BC9-46BB-98B3-C82798692588}">
      <dsp:nvSpPr>
        <dsp:cNvPr id="0" name=""/>
        <dsp:cNvSpPr/>
      </dsp:nvSpPr>
      <dsp:spPr>
        <a:xfrm>
          <a:off x="1997158" y="950161"/>
          <a:ext cx="1814289" cy="1300077"/>
        </a:xfrm>
        <a:prstGeom prst="roundRect">
          <a:avLst>
            <a:gd name="adj" fmla="val 10000"/>
          </a:avLst>
        </a:prstGeom>
        <a:solidFill>
          <a:srgbClr val="873EA3"/>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bg1"/>
              </a:solidFill>
              <a:latin typeface="Avenir Next LT Pro" panose="020B0504020202020204" pitchFamily="34" charset="0"/>
            </a:rPr>
            <a:t>Increased organizational readiness for change </a:t>
          </a:r>
        </a:p>
      </dsp:txBody>
      <dsp:txXfrm>
        <a:off x="2035236" y="988239"/>
        <a:ext cx="1738133" cy="1223921"/>
      </dsp:txXfrm>
    </dsp:sp>
    <dsp:sp modelId="{C18425DD-BCFB-4091-B325-960844694435}">
      <dsp:nvSpPr>
        <dsp:cNvPr id="0" name=""/>
        <dsp:cNvSpPr/>
      </dsp:nvSpPr>
      <dsp:spPr>
        <a:xfrm>
          <a:off x="3992876" y="950161"/>
          <a:ext cx="1814289" cy="1300077"/>
        </a:xfrm>
        <a:prstGeom prst="roundRect">
          <a:avLst>
            <a:gd name="adj" fmla="val 10000"/>
          </a:avLst>
        </a:prstGeom>
        <a:solidFill>
          <a:srgbClr val="785BAB"/>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bg1"/>
              </a:solidFill>
              <a:latin typeface="Avenir Next LT Pro" panose="020B0504020202020204" pitchFamily="34" charset="0"/>
            </a:rPr>
            <a:t>Increased worker connection to well-being resources</a:t>
          </a:r>
        </a:p>
      </dsp:txBody>
      <dsp:txXfrm>
        <a:off x="4030954" y="988239"/>
        <a:ext cx="1738133" cy="1223921"/>
      </dsp:txXfrm>
    </dsp:sp>
    <dsp:sp modelId="{A4838687-49F0-44FF-B461-E5E4D2952F07}">
      <dsp:nvSpPr>
        <dsp:cNvPr id="0" name=""/>
        <dsp:cNvSpPr/>
      </dsp:nvSpPr>
      <dsp:spPr>
        <a:xfrm>
          <a:off x="5988594" y="950161"/>
          <a:ext cx="1814289" cy="1300077"/>
        </a:xfrm>
        <a:prstGeom prst="roundRect">
          <a:avLst>
            <a:gd name="adj" fmla="val 10000"/>
          </a:avLst>
        </a:prstGeom>
        <a:solidFill>
          <a:srgbClr val="576CB2"/>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bg1"/>
              </a:solidFill>
              <a:latin typeface="Avenir Next LT Pro" panose="020B0504020202020204" pitchFamily="34" charset="0"/>
            </a:rPr>
            <a:t>Improved processes and outcomes relative to the selected change plan initiative </a:t>
          </a:r>
        </a:p>
      </dsp:txBody>
      <dsp:txXfrm>
        <a:off x="6026672" y="988239"/>
        <a:ext cx="1738133" cy="1223921"/>
      </dsp:txXfrm>
    </dsp:sp>
    <dsp:sp modelId="{FEC53196-2C63-4E50-8A26-2D7EF68FEE3D}">
      <dsp:nvSpPr>
        <dsp:cNvPr id="0" name=""/>
        <dsp:cNvSpPr/>
      </dsp:nvSpPr>
      <dsp:spPr>
        <a:xfrm>
          <a:off x="7984312" y="950161"/>
          <a:ext cx="1814289" cy="1300077"/>
        </a:xfrm>
        <a:prstGeom prst="roundRect">
          <a:avLst>
            <a:gd name="adj" fmla="val 10000"/>
          </a:avLst>
        </a:prstGeom>
        <a:solidFill>
          <a:srgbClr val="476FB6"/>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bg1"/>
              </a:solidFill>
              <a:latin typeface="Avenir Next LT Pro" panose="020B0504020202020204" pitchFamily="34" charset="0"/>
            </a:rPr>
            <a:t>Improved worker well-being</a:t>
          </a:r>
        </a:p>
      </dsp:txBody>
      <dsp:txXfrm>
        <a:off x="8022390" y="988239"/>
        <a:ext cx="1738133" cy="1223921"/>
      </dsp:txXfrm>
    </dsp:sp>
    <dsp:sp modelId="{2164D73B-E245-4FCD-BAEA-80E444B86350}">
      <dsp:nvSpPr>
        <dsp:cNvPr id="0" name=""/>
        <dsp:cNvSpPr/>
      </dsp:nvSpPr>
      <dsp:spPr>
        <a:xfrm>
          <a:off x="9980030" y="950161"/>
          <a:ext cx="1814289" cy="1298563"/>
        </a:xfrm>
        <a:prstGeom prst="roundRect">
          <a:avLst>
            <a:gd name="adj" fmla="val 10000"/>
          </a:avLst>
        </a:prstGeom>
        <a:solidFill>
          <a:srgbClr val="1D69B2"/>
        </a:solidFill>
        <a:ln>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bg1"/>
              </a:solidFill>
              <a:latin typeface="Avenir Next LT Pro" panose="020B0504020202020204" pitchFamily="34" charset="0"/>
            </a:rPr>
            <a:t>Increased leadership preparation and self-efficacy</a:t>
          </a:r>
        </a:p>
      </dsp:txBody>
      <dsp:txXfrm>
        <a:off x="10018064" y="988195"/>
        <a:ext cx="1738221" cy="122249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42FE9-ADA9-4827-94B7-50A5B54B5A3B}">
      <dsp:nvSpPr>
        <dsp:cNvPr id="0" name=""/>
        <dsp:cNvSpPr/>
      </dsp:nvSpPr>
      <dsp:spPr>
        <a:xfrm>
          <a:off x="0" y="366712"/>
          <a:ext cx="7134834" cy="1927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291592" rIns="55374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Center for Black Well-Being</a:t>
          </a:r>
        </a:p>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Alia Innovations</a:t>
          </a:r>
        </a:p>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Coaches</a:t>
          </a:r>
        </a:p>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Butler Institute</a:t>
          </a:r>
        </a:p>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National Child Welfare Workforce Institute</a:t>
          </a:r>
        </a:p>
      </dsp:txBody>
      <dsp:txXfrm>
        <a:off x="0" y="366712"/>
        <a:ext cx="7134834" cy="1927800"/>
      </dsp:txXfrm>
    </dsp:sp>
    <dsp:sp modelId="{5C2E8A67-EAC7-43AE-9815-191571A33307}">
      <dsp:nvSpPr>
        <dsp:cNvPr id="0" name=""/>
        <dsp:cNvSpPr/>
      </dsp:nvSpPr>
      <dsp:spPr>
        <a:xfrm>
          <a:off x="356741" y="72108"/>
          <a:ext cx="49943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622300">
            <a:lnSpc>
              <a:spcPct val="90000"/>
            </a:lnSpc>
            <a:spcBef>
              <a:spcPct val="0"/>
            </a:spcBef>
            <a:spcAft>
              <a:spcPct val="35000"/>
            </a:spcAft>
            <a:buNone/>
          </a:pPr>
          <a:r>
            <a:rPr lang="en-US" sz="1400" kern="1200">
              <a:latin typeface="Avenir Next LT Pro" panose="020B0504020202020204" pitchFamily="34" charset="0"/>
            </a:rPr>
            <a:t>Consultants/Contracts</a:t>
          </a:r>
        </a:p>
      </dsp:txBody>
      <dsp:txXfrm>
        <a:off x="382680" y="98047"/>
        <a:ext cx="4942505" cy="479482"/>
      </dsp:txXfrm>
    </dsp:sp>
    <dsp:sp modelId="{B4D218E2-15A0-48FF-9118-719CE5FE68F3}">
      <dsp:nvSpPr>
        <dsp:cNvPr id="0" name=""/>
        <dsp:cNvSpPr/>
      </dsp:nvSpPr>
      <dsp:spPr>
        <a:xfrm>
          <a:off x="0" y="2628468"/>
          <a:ext cx="7134834" cy="62332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291592" rIns="55374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FSU College of Social Work</a:t>
          </a:r>
        </a:p>
      </dsp:txBody>
      <dsp:txXfrm>
        <a:off x="0" y="2628468"/>
        <a:ext cx="7134834" cy="623328"/>
      </dsp:txXfrm>
    </dsp:sp>
    <dsp:sp modelId="{F26FF346-F18B-4647-8C0B-3123F912977C}">
      <dsp:nvSpPr>
        <dsp:cNvPr id="0" name=""/>
        <dsp:cNvSpPr/>
      </dsp:nvSpPr>
      <dsp:spPr>
        <a:xfrm>
          <a:off x="356741" y="2362788"/>
          <a:ext cx="49943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panose="020B0504020202020204" pitchFamily="34" charset="0"/>
            </a:rPr>
            <a:t>Academic Partners and Affiliates</a:t>
          </a:r>
        </a:p>
      </dsp:txBody>
      <dsp:txXfrm>
        <a:off x="382680" y="2388727"/>
        <a:ext cx="4942505" cy="479482"/>
      </dsp:txXfrm>
    </dsp:sp>
    <dsp:sp modelId="{E44CA43D-D611-4E5C-9BEF-C24B611FA513}">
      <dsp:nvSpPr>
        <dsp:cNvPr id="0" name=""/>
        <dsp:cNvSpPr/>
      </dsp:nvSpPr>
      <dsp:spPr>
        <a:xfrm>
          <a:off x="0" y="3614677"/>
          <a:ext cx="7134834" cy="10489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291592" rIns="55374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Leon County Service Center</a:t>
          </a:r>
        </a:p>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Partnership for Strong Families</a:t>
          </a:r>
        </a:p>
      </dsp:txBody>
      <dsp:txXfrm>
        <a:off x="0" y="3614677"/>
        <a:ext cx="7134834" cy="1048950"/>
      </dsp:txXfrm>
    </dsp:sp>
    <dsp:sp modelId="{C3FEFB2B-255D-4BBD-A31A-DA4D0EB88721}">
      <dsp:nvSpPr>
        <dsp:cNvPr id="0" name=""/>
        <dsp:cNvSpPr/>
      </dsp:nvSpPr>
      <dsp:spPr>
        <a:xfrm>
          <a:off x="356741" y="3348997"/>
          <a:ext cx="49943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panose="020B0504020202020204" pitchFamily="34" charset="0"/>
            </a:rPr>
            <a:t>Agencies</a:t>
          </a:r>
        </a:p>
      </dsp:txBody>
      <dsp:txXfrm>
        <a:off x="382680" y="3374936"/>
        <a:ext cx="4942505" cy="479482"/>
      </dsp:txXfrm>
    </dsp:sp>
    <dsp:sp modelId="{BDABA66A-B4DE-4A19-BE7D-71D4BDC40268}">
      <dsp:nvSpPr>
        <dsp:cNvPr id="0" name=""/>
        <dsp:cNvSpPr/>
      </dsp:nvSpPr>
      <dsp:spPr>
        <a:xfrm>
          <a:off x="0" y="5026507"/>
          <a:ext cx="7134834" cy="7654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53742" tIns="291592" rIns="55374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venir Next LT Pro" panose="020B0504020202020204" pitchFamily="34" charset="0"/>
            </a:rPr>
            <a:t>Florida Certification Board</a:t>
          </a:r>
        </a:p>
      </dsp:txBody>
      <dsp:txXfrm>
        <a:off x="0" y="5026507"/>
        <a:ext cx="7134834" cy="765450"/>
      </dsp:txXfrm>
    </dsp:sp>
    <dsp:sp modelId="{C9184779-E992-45B0-919F-411BEA4D598A}">
      <dsp:nvSpPr>
        <dsp:cNvPr id="0" name=""/>
        <dsp:cNvSpPr/>
      </dsp:nvSpPr>
      <dsp:spPr>
        <a:xfrm>
          <a:off x="356741" y="4760827"/>
          <a:ext cx="49943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8776" tIns="0" rIns="188776"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venir Next LT Pro" panose="020B0504020202020204" pitchFamily="34" charset="0"/>
            </a:rPr>
            <a:t>System Partners</a:t>
          </a:r>
        </a:p>
      </dsp:txBody>
      <dsp:txXfrm>
        <a:off x="382680" y="4786766"/>
        <a:ext cx="4942505" cy="4794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0DC35-46C6-4453-8949-2262AEFF782D}">
      <dsp:nvSpPr>
        <dsp:cNvPr id="0" name=""/>
        <dsp:cNvSpPr/>
      </dsp:nvSpPr>
      <dsp:spPr>
        <a:xfrm>
          <a:off x="0" y="540296"/>
          <a:ext cx="10515600" cy="1593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58216" rIns="816127"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latin typeface="Avenir Next LT Pro" panose="020B0504020202020204" pitchFamily="34" charset="0"/>
            </a:rPr>
            <a:t>Evaluation from the 2 initial pilot sites will inform the final design of the program and onboarding of subsequent sites</a:t>
          </a:r>
        </a:p>
        <a:p>
          <a:pPr marL="228600" lvl="1" indent="-228600" algn="l" defTabSz="977900">
            <a:lnSpc>
              <a:spcPct val="90000"/>
            </a:lnSpc>
            <a:spcBef>
              <a:spcPct val="0"/>
            </a:spcBef>
            <a:spcAft>
              <a:spcPct val="15000"/>
            </a:spcAft>
            <a:buChar char="•"/>
          </a:pPr>
          <a:r>
            <a:rPr lang="en-US" sz="2200" kern="1200" dirty="0">
              <a:latin typeface="Avenir Next LT Pro" panose="020B0504020202020204" pitchFamily="34" charset="0"/>
            </a:rPr>
            <a:t>Applications for additional sites expected to open in Summer 2024</a:t>
          </a:r>
        </a:p>
      </dsp:txBody>
      <dsp:txXfrm>
        <a:off x="0" y="540296"/>
        <a:ext cx="10515600" cy="1593900"/>
      </dsp:txXfrm>
    </dsp:sp>
    <dsp:sp modelId="{C0E835FA-9E2A-4F59-85F3-BA9BCEADF262}">
      <dsp:nvSpPr>
        <dsp:cNvPr id="0" name=""/>
        <dsp:cNvSpPr/>
      </dsp:nvSpPr>
      <dsp:spPr>
        <a:xfrm>
          <a:off x="525780" y="215576"/>
          <a:ext cx="736092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Standardized Application Process for Subsequent AWE Sites</a:t>
          </a:r>
        </a:p>
      </dsp:txBody>
      <dsp:txXfrm>
        <a:off x="557483" y="247279"/>
        <a:ext cx="7297514" cy="586034"/>
      </dsp:txXfrm>
    </dsp:sp>
    <dsp:sp modelId="{B075369C-5427-4584-920D-CD15ED17EAFB}">
      <dsp:nvSpPr>
        <dsp:cNvPr id="0" name=""/>
        <dsp:cNvSpPr/>
      </dsp:nvSpPr>
      <dsp:spPr>
        <a:xfrm>
          <a:off x="0" y="2577717"/>
          <a:ext cx="10515600" cy="1559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458216" rIns="816127"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latin typeface="Avenir Next LT Pro" panose="020B0504020202020204" pitchFamily="34" charset="0"/>
            </a:rPr>
            <a:t>Focused on enabling the AWE project team with providing expert consultation services to support AWE sites and their successful implementation of their organization-wide change initiatives</a:t>
          </a:r>
        </a:p>
      </dsp:txBody>
      <dsp:txXfrm>
        <a:off x="0" y="2577717"/>
        <a:ext cx="10515600" cy="1559250"/>
      </dsp:txXfrm>
    </dsp:sp>
    <dsp:sp modelId="{D97C0E09-E278-4A6A-A5F3-FED747792DB9}">
      <dsp:nvSpPr>
        <dsp:cNvPr id="0" name=""/>
        <dsp:cNvSpPr/>
      </dsp:nvSpPr>
      <dsp:spPr>
        <a:xfrm>
          <a:off x="525780" y="2252996"/>
          <a:ext cx="7360920"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a:t>Procurement of Consultation Partners</a:t>
          </a:r>
          <a:endParaRPr lang="en-US" sz="2200" kern="1200" dirty="0">
            <a:latin typeface="Avenir Next LT Pro" panose="020B0504020202020204" pitchFamily="34" charset="0"/>
          </a:endParaRPr>
        </a:p>
      </dsp:txBody>
      <dsp:txXfrm>
        <a:off x="557483" y="2284699"/>
        <a:ext cx="7297514"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88107-4E45-4D93-81B7-CAF38E8E7F98}" type="datetimeFigureOut">
              <a:rPr lang="en-US" smtClean="0"/>
              <a:t>7/13/2023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09B89-65FB-479E-BC19-DE0965AE630E}" type="slidenum">
              <a:rPr lang="en-US" smtClean="0"/>
              <a:t>‹#›</a:t>
            </a:fld>
            <a:endParaRPr lang="en-US"/>
          </a:p>
        </p:txBody>
      </p:sp>
    </p:spTree>
    <p:extLst>
      <p:ext uri="{BB962C8B-B14F-4D97-AF65-F5344CB8AC3E}">
        <p14:creationId xmlns:p14="http://schemas.microsoft.com/office/powerpoint/2010/main" val="931012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Welcome everyone and thanks for joining us today.</a:t>
            </a:r>
          </a:p>
          <a:p>
            <a:pPr marL="171450" indent="-171450">
              <a:buFont typeface="Arial" panose="020B0604020202020204" pitchFamily="34" charset="0"/>
              <a:buChar char="•"/>
            </a:pPr>
            <a:r>
              <a:rPr lang="en-US" dirty="0">
                <a:cs typeface="Calibri"/>
              </a:rPr>
              <a:t>INTRODUCTIONS</a:t>
            </a:r>
          </a:p>
          <a:p>
            <a:pPr marL="171450" indent="-171450">
              <a:buFont typeface="Arial" panose="020B0604020202020204" pitchFamily="34" charset="0"/>
              <a:buChar char="•"/>
            </a:pPr>
            <a:r>
              <a:rPr lang="en-US" dirty="0">
                <a:cs typeface="Calibri"/>
              </a:rPr>
              <a:t>The GROW Center began two short years ago and, in that time, we’ve made great collaborative strides toward the development of programs to support workers throughout the life of their career – from students considering entering the field to new workers to established leaders. </a:t>
            </a:r>
          </a:p>
          <a:p>
            <a:pPr marL="171450" indent="-171450">
              <a:buFont typeface="Arial" panose="020B0604020202020204" pitchFamily="34" charset="0"/>
              <a:buChar char="•"/>
            </a:pPr>
            <a:r>
              <a:rPr lang="en-US" dirty="0">
                <a:cs typeface="Calibri"/>
              </a:rPr>
              <a:t>Today, we’ll be providing status updates on our three major programs, and acknowledging the partnerships that have made them possible. </a:t>
            </a:r>
          </a:p>
          <a:p>
            <a:pPr marL="171450" indent="-171450">
              <a:buFont typeface="Arial" panose="020B0604020202020204" pitchFamily="34" charset="0"/>
              <a:buChar char="•"/>
            </a:pPr>
            <a:r>
              <a:rPr lang="en-US" dirty="0">
                <a:cs typeface="Calibri"/>
              </a:rPr>
              <a:t>If you joined us last year at FCC, you’ll see some significant updates. If you didn’t join us last year or are otherwise unfamiliar with the GROW Center, we’ll be providing a bit of 101/refresher so you are up to speed.</a:t>
            </a:r>
          </a:p>
        </p:txBody>
      </p:sp>
      <p:sp>
        <p:nvSpPr>
          <p:cNvPr id="4" name="Slide Number Placeholder 3"/>
          <p:cNvSpPr>
            <a:spLocks noGrp="1"/>
          </p:cNvSpPr>
          <p:nvPr>
            <p:ph type="sldNum" sz="quarter" idx="5"/>
          </p:nvPr>
        </p:nvSpPr>
        <p:spPr/>
        <p:txBody>
          <a:bodyPr/>
          <a:lstStyle/>
          <a:p>
            <a:fld id="{36609B89-65FB-479E-BC19-DE0965AE630E}" type="slidenum">
              <a:rPr lang="en-US" smtClean="0"/>
              <a:t>1</a:t>
            </a:fld>
            <a:endParaRPr lang="en-US"/>
          </a:p>
        </p:txBody>
      </p:sp>
    </p:spTree>
    <p:extLst>
      <p:ext uri="{BB962C8B-B14F-4D97-AF65-F5344CB8AC3E}">
        <p14:creationId xmlns:p14="http://schemas.microsoft.com/office/powerpoint/2010/main" val="322743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what is the GROW center? </a:t>
            </a:r>
          </a:p>
        </p:txBody>
      </p:sp>
      <p:sp>
        <p:nvSpPr>
          <p:cNvPr id="4" name="Slide Number Placeholder 3"/>
          <p:cNvSpPr>
            <a:spLocks noGrp="1"/>
          </p:cNvSpPr>
          <p:nvPr>
            <p:ph type="sldNum" sz="quarter" idx="5"/>
          </p:nvPr>
        </p:nvSpPr>
        <p:spPr/>
        <p:txBody>
          <a:bodyPr/>
          <a:lstStyle/>
          <a:p>
            <a:fld id="{36609B89-65FB-479E-BC19-DE0965AE630E}" type="slidenum">
              <a:rPr lang="en-US" smtClean="0"/>
              <a:t>2</a:t>
            </a:fld>
            <a:endParaRPr lang="en-US"/>
          </a:p>
        </p:txBody>
      </p:sp>
    </p:spTree>
    <p:extLst>
      <p:ext uri="{BB962C8B-B14F-4D97-AF65-F5344CB8AC3E}">
        <p14:creationId xmlns:p14="http://schemas.microsoft.com/office/powerpoint/2010/main" val="246032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Preparing and supporting Florida’s child welfare workforce from classroom to case work to competent leadership. It really is creating a through-line, making sure that the child welfare workforce is equipped with individuals who possess the skills necessary for success. </a:t>
            </a:r>
          </a:p>
        </p:txBody>
      </p:sp>
      <p:sp>
        <p:nvSpPr>
          <p:cNvPr id="4" name="Slide Number Placeholder 3"/>
          <p:cNvSpPr>
            <a:spLocks noGrp="1"/>
          </p:cNvSpPr>
          <p:nvPr>
            <p:ph type="sldNum" sz="quarter" idx="5"/>
          </p:nvPr>
        </p:nvSpPr>
        <p:spPr/>
        <p:txBody>
          <a:bodyPr/>
          <a:lstStyle/>
          <a:p>
            <a:fld id="{36609B89-65FB-479E-BC19-DE0965AE630E}" type="slidenum">
              <a:rPr lang="en-US" smtClean="0"/>
              <a:t>3</a:t>
            </a:fld>
            <a:endParaRPr lang="en-US"/>
          </a:p>
        </p:txBody>
      </p:sp>
    </p:spTree>
    <p:extLst>
      <p:ext uri="{BB962C8B-B14F-4D97-AF65-F5344CB8AC3E}">
        <p14:creationId xmlns:p14="http://schemas.microsoft.com/office/powerpoint/2010/main" val="374540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our ultimate goal – the impact we want the GROW Center to have? A thriving workforce.</a:t>
            </a:r>
          </a:p>
          <a:p>
            <a:endParaRPr lang="en-US" dirty="0"/>
          </a:p>
          <a:p>
            <a:r>
              <a:rPr lang="en-US" dirty="0"/>
              <a:t>A thriving CW workforce is one that positively impacts outcomes for children and families and shows evidence of overall enhancement in job/career satisfaction and effective interorganizational partnerships led by experienced, collaborative, and competent leaders. </a:t>
            </a:r>
          </a:p>
          <a:p>
            <a:endParaRPr lang="en-US" dirty="0"/>
          </a:p>
          <a:p>
            <a:r>
              <a:rPr lang="en-US" dirty="0"/>
              <a:t>The GROW Center activities lie within each of these circles - and in the various “in </a:t>
            </a:r>
            <a:r>
              <a:rPr lang="en-US" dirty="0" err="1"/>
              <a:t>betweens</a:t>
            </a:r>
            <a:r>
              <a:rPr lang="en-US" dirty="0"/>
              <a:t>”. Each of our programmatic offerings are being created and delivered with these long-term outcomes in mind. </a:t>
            </a:r>
          </a:p>
          <a:p>
            <a:endParaRPr lang="en-US" dirty="0"/>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4</a:t>
            </a:fld>
            <a:endParaRPr lang="en-US"/>
          </a:p>
        </p:txBody>
      </p:sp>
    </p:spTree>
    <p:extLst>
      <p:ext uri="{BB962C8B-B14F-4D97-AF65-F5344CB8AC3E}">
        <p14:creationId xmlns:p14="http://schemas.microsoft.com/office/powerpoint/2010/main" val="255390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won’t go in depth into all aspects of our logic model. Although we consider this to be a living document, it is our north star as we chart a course toward that thriving workforce. Importantly, we acknowledge one are on piece of a large, complex system. This is where the inputs and participants you see listed here are so crucial.</a:t>
            </a:r>
          </a:p>
          <a:p>
            <a:endParaRPr lang="en-US" b="0" dirty="0"/>
          </a:p>
          <a:p>
            <a:endParaRPr lang="en-US" b="0" dirty="0"/>
          </a:p>
          <a:p>
            <a:endParaRPr lang="en-US" b="0" dirty="0"/>
          </a:p>
          <a:p>
            <a:endParaRPr lang="en-US" b="0" dirty="0"/>
          </a:p>
        </p:txBody>
      </p:sp>
      <p:sp>
        <p:nvSpPr>
          <p:cNvPr id="4" name="Slide Number Placeholder 3"/>
          <p:cNvSpPr>
            <a:spLocks noGrp="1"/>
          </p:cNvSpPr>
          <p:nvPr>
            <p:ph type="sldNum" sz="quarter" idx="5"/>
          </p:nvPr>
        </p:nvSpPr>
        <p:spPr/>
        <p:txBody>
          <a:bodyPr/>
          <a:lstStyle/>
          <a:p>
            <a:fld id="{36609B89-65FB-479E-BC19-DE0965AE630E}" type="slidenum">
              <a:rPr lang="en-US" smtClean="0"/>
              <a:t>5</a:t>
            </a:fld>
            <a:endParaRPr lang="en-US"/>
          </a:p>
        </p:txBody>
      </p:sp>
    </p:spTree>
    <p:extLst>
      <p:ext uri="{BB962C8B-B14F-4D97-AF65-F5344CB8AC3E}">
        <p14:creationId xmlns:p14="http://schemas.microsoft.com/office/powerpoint/2010/main" val="292145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t>
            </a:r>
            <a:r>
              <a:rPr lang="en-US" b="1" dirty="0"/>
              <a:t>inputs</a:t>
            </a:r>
            <a:r>
              <a:rPr lang="en-US" dirty="0"/>
              <a:t> are the things that are needed to make the GROW Center go. Of course, we need our funding and our staff, but we also need the input, feedback, and buy-in from lots of other stakeholders (like you!) as well as data to inform our work. As we go through this presentation, I encourage you to think about specific activities where you see yourself – we need champions all over Florida.</a:t>
            </a:r>
          </a:p>
          <a:p>
            <a:endParaRPr lang="en-US" dirty="0"/>
          </a:p>
          <a:p>
            <a:r>
              <a:rPr lang="en-US" dirty="0"/>
              <a:t>Our </a:t>
            </a:r>
            <a:r>
              <a:rPr lang="en-US" b="1" dirty="0"/>
              <a:t>participants</a:t>
            </a:r>
            <a:r>
              <a:rPr lang="en-US" b="0" dirty="0"/>
              <a:t> are our primary targets of intervention. As Kristina shared earlier, our legislative mandate necessarily means students, frontline professionals, child welfare supervisors and managers, and system partners are included as those we are trying to reach through GROW Center programming. Similarly, if your role is listed here, we want you to know about us. Everything isn’t for everyone, but the goal is to have SOMETHING for everyone.</a:t>
            </a:r>
          </a:p>
          <a:p>
            <a:endParaRPr lang="en-US" b="0" dirty="0"/>
          </a:p>
          <a:p>
            <a:endParaRPr lang="en-US" b="0" dirty="0"/>
          </a:p>
        </p:txBody>
      </p:sp>
      <p:sp>
        <p:nvSpPr>
          <p:cNvPr id="4" name="Slide Number Placeholder 3"/>
          <p:cNvSpPr>
            <a:spLocks noGrp="1"/>
          </p:cNvSpPr>
          <p:nvPr>
            <p:ph type="sldNum" sz="quarter" idx="5"/>
          </p:nvPr>
        </p:nvSpPr>
        <p:spPr/>
        <p:txBody>
          <a:bodyPr/>
          <a:lstStyle/>
          <a:p>
            <a:fld id="{36609B89-65FB-479E-BC19-DE0965AE630E}" type="slidenum">
              <a:rPr lang="en-US" smtClean="0"/>
              <a:t>6</a:t>
            </a:fld>
            <a:endParaRPr lang="en-US"/>
          </a:p>
        </p:txBody>
      </p:sp>
    </p:spTree>
    <p:extLst>
      <p:ext uri="{BB962C8B-B14F-4D97-AF65-F5344CB8AC3E}">
        <p14:creationId xmlns:p14="http://schemas.microsoft.com/office/powerpoint/2010/main" val="1551784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Institute is grateful for its ongoing and new partnerships. We are currently partnering with Case Management and DCF organizations throughout the state as well as University affiliates from universities across the state to support the exploration, development, implementation and enhancement of our child welfare workforce focused interventions. </a:t>
            </a:r>
          </a:p>
        </p:txBody>
      </p:sp>
      <p:sp>
        <p:nvSpPr>
          <p:cNvPr id="4" name="Slide Number Placeholder 3"/>
          <p:cNvSpPr>
            <a:spLocks noGrp="1"/>
          </p:cNvSpPr>
          <p:nvPr>
            <p:ph type="sldNum" sz="quarter" idx="5"/>
          </p:nvPr>
        </p:nvSpPr>
        <p:spPr/>
        <p:txBody>
          <a:bodyPr/>
          <a:lstStyle/>
          <a:p>
            <a:fld id="{36609B89-65FB-479E-BC19-DE0965AE630E}" type="slidenum">
              <a:rPr lang="en-US" smtClean="0"/>
              <a:t>7</a:t>
            </a:fld>
            <a:endParaRPr lang="en-US"/>
          </a:p>
        </p:txBody>
      </p:sp>
    </p:spTree>
    <p:extLst>
      <p:ext uri="{BB962C8B-B14F-4D97-AF65-F5344CB8AC3E}">
        <p14:creationId xmlns:p14="http://schemas.microsoft.com/office/powerpoint/2010/main" val="2159662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WORKFORCE STUDY PLUG #1</a:t>
            </a:r>
          </a:p>
          <a:p>
            <a:endParaRPr lang="en-US" dirty="0"/>
          </a:p>
          <a:p>
            <a:r>
              <a:rPr lang="en-US" dirty="0"/>
              <a:t>Now, we’re going to talk to you about our three major GROW initiatives – what are they, where are they, and who’s working with us on them.</a:t>
            </a:r>
          </a:p>
        </p:txBody>
      </p:sp>
      <p:sp>
        <p:nvSpPr>
          <p:cNvPr id="4" name="Slide Number Placeholder 3"/>
          <p:cNvSpPr>
            <a:spLocks noGrp="1"/>
          </p:cNvSpPr>
          <p:nvPr>
            <p:ph type="sldNum" sz="quarter" idx="5"/>
          </p:nvPr>
        </p:nvSpPr>
        <p:spPr/>
        <p:txBody>
          <a:bodyPr/>
          <a:lstStyle/>
          <a:p>
            <a:fld id="{36609B89-65FB-479E-BC19-DE0965AE630E}" type="slidenum">
              <a:rPr lang="en-US" smtClean="0"/>
              <a:t>8</a:t>
            </a:fld>
            <a:endParaRPr lang="en-US"/>
          </a:p>
        </p:txBody>
      </p:sp>
    </p:spTree>
    <p:extLst>
      <p:ext uri="{BB962C8B-B14F-4D97-AF65-F5344CB8AC3E}">
        <p14:creationId xmlns:p14="http://schemas.microsoft.com/office/powerpoint/2010/main" val="4171570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C2A29"/>
                </a:solidFill>
                <a:effectLst/>
                <a:latin typeface="+mn-lt"/>
              </a:rPr>
              <a:t>AI: The enhancement of the BSW and MSW curricula led by the FSU College of Social Work in collaboration other university affiliates is the initial focus of the GROW Center’s academic innovation agenda, followed by a strategic expansion of the exposure to child welfare and support and given to students identifying an interest in the field.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C2A29"/>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C2A29"/>
                </a:solidFill>
                <a:effectLst/>
                <a:latin typeface="+mn-lt"/>
              </a:rPr>
              <a:t>ALIGN is a learning community that offers holistic support for child welfare professionals and advancement opportunities throughout their career. Within ALIGN, we have two primary programs: the ALIGN learning portal and MyALIGN.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C2A29"/>
              </a:solidFill>
              <a:effectLst/>
              <a:latin typeface="+mn-lt"/>
            </a:endParaRPr>
          </a:p>
          <a:p>
            <a:r>
              <a:rPr lang="en-US" dirty="0">
                <a:latin typeface="+mn-lt"/>
              </a:rPr>
              <a:t>The goal of the AWE Initiative is to enhance workforce well-being through specialized leadership development and adaptive technical assistance at the organizational level.</a:t>
            </a:r>
          </a:p>
          <a:p>
            <a:endParaRPr lang="en-US" dirty="0">
              <a:latin typeface="+mn-lt"/>
            </a:endParaRPr>
          </a:p>
          <a:p>
            <a:endParaRPr lang="en-US" b="0" i="0" dirty="0">
              <a:solidFill>
                <a:srgbClr val="2C2A29"/>
              </a:solidFill>
              <a:effectLst/>
              <a:latin typeface="+mn-lt"/>
            </a:endParaRPr>
          </a:p>
          <a:p>
            <a:endParaRPr lang="en-US" b="0" i="0" dirty="0">
              <a:solidFill>
                <a:srgbClr val="2C2A29"/>
              </a:solidFill>
              <a:effectLst/>
              <a:latin typeface="+mn-lt"/>
            </a:endParaRPr>
          </a:p>
          <a:p>
            <a:r>
              <a:rPr lang="en-US" b="0" i="0" dirty="0">
                <a:solidFill>
                  <a:srgbClr val="2C2A29"/>
                </a:solidFill>
                <a:effectLst/>
                <a:latin typeface="+mn-lt"/>
              </a:rPr>
              <a:t>Let’s breakdown </a:t>
            </a:r>
            <a:r>
              <a:rPr lang="en-US" dirty="0">
                <a:solidFill>
                  <a:srgbClr val="2C2A29"/>
                </a:solidFill>
                <a:latin typeface="+mn-lt"/>
              </a:rPr>
              <a:t>each of these in more detail. </a:t>
            </a:r>
            <a:endParaRPr lang="en-US" dirty="0">
              <a:latin typeface="+mn-lt"/>
            </a:endParaRPr>
          </a:p>
        </p:txBody>
      </p:sp>
      <p:sp>
        <p:nvSpPr>
          <p:cNvPr id="4" name="Slide Number Placeholder 3"/>
          <p:cNvSpPr>
            <a:spLocks noGrp="1"/>
          </p:cNvSpPr>
          <p:nvPr>
            <p:ph type="sldNum" sz="quarter" idx="5"/>
          </p:nvPr>
        </p:nvSpPr>
        <p:spPr/>
        <p:txBody>
          <a:bodyPr/>
          <a:lstStyle/>
          <a:p>
            <a:fld id="{36609B89-65FB-479E-BC19-DE0965AE630E}" type="slidenum">
              <a:rPr lang="en-US" smtClean="0"/>
              <a:t>9</a:t>
            </a:fld>
            <a:endParaRPr lang="en-US"/>
          </a:p>
        </p:txBody>
      </p:sp>
    </p:spTree>
    <p:extLst>
      <p:ext uri="{BB962C8B-B14F-4D97-AF65-F5344CB8AC3E}">
        <p14:creationId xmlns:p14="http://schemas.microsoft.com/office/powerpoint/2010/main" val="2942221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truly professionalize the child welfare workforce, students in social work and other academic programs should not only be better prepared both in the knowledge gained but also have a better understanding of the complexities of working with child welfare-involved families. </a:t>
            </a:r>
          </a:p>
          <a:p>
            <a:endParaRPr lang="en-US" dirty="0"/>
          </a:p>
          <a:p>
            <a:pPr algn="l"/>
            <a:r>
              <a:rPr lang="en-US" b="0" i="0" cap="all" dirty="0">
                <a:solidFill>
                  <a:srgbClr val="2C2A29"/>
                </a:solidFill>
                <a:effectLst/>
                <a:latin typeface="benton-sans"/>
              </a:rPr>
              <a:t>ACADEMIC INNOVATION WILL: </a:t>
            </a:r>
          </a:p>
          <a:p>
            <a:pPr marL="171450" indent="-171450" algn="just">
              <a:buFont typeface="Arial" panose="020B0604020202020204" pitchFamily="34" charset="0"/>
              <a:buChar char="•"/>
            </a:pPr>
            <a:r>
              <a:rPr lang="en-US" b="0" i="0" dirty="0">
                <a:solidFill>
                  <a:srgbClr val="2C2A29"/>
                </a:solidFill>
                <a:effectLst/>
                <a:latin typeface="benton-sans"/>
              </a:rPr>
              <a:t>redesign the future of learning in social work education through innovative, experiential learning, and state of the art virtual technologies. </a:t>
            </a:r>
          </a:p>
          <a:p>
            <a:pPr marL="171450" indent="-171450" algn="just">
              <a:buFont typeface="Arial" panose="020B0604020202020204" pitchFamily="34" charset="0"/>
              <a:buChar char="•"/>
            </a:pPr>
            <a:r>
              <a:rPr lang="en-US" b="0" i="0" dirty="0">
                <a:solidFill>
                  <a:srgbClr val="2C2A29"/>
                </a:solidFill>
                <a:effectLst/>
                <a:latin typeface="benton-sans"/>
              </a:rPr>
              <a:t>successfully prepare and train students to address the complex and diverse needs of youth and families in everyday practice.</a:t>
            </a:r>
          </a:p>
          <a:p>
            <a:pPr marL="171450" indent="-171450" algn="just">
              <a:buFont typeface="Arial" panose="020B0604020202020204" pitchFamily="34" charset="0"/>
              <a:buChar char="•"/>
            </a:pPr>
            <a:r>
              <a:rPr lang="en-US" b="0" i="0" dirty="0">
                <a:solidFill>
                  <a:srgbClr val="2C2A29"/>
                </a:solidFill>
                <a:effectLst/>
                <a:latin typeface="benton-sans"/>
              </a:rPr>
              <a:t>develop and implement innovative, promising, and tested teaching methodologies that facilitate active student engagement and reflection in the classroom.</a:t>
            </a:r>
          </a:p>
          <a:p>
            <a:pPr marL="171450" indent="-171450" algn="just">
              <a:buFont typeface="Arial" panose="020B0604020202020204" pitchFamily="34" charset="0"/>
              <a:buChar char="•"/>
            </a:pPr>
            <a:r>
              <a:rPr lang="en-US" b="0" i="0" dirty="0">
                <a:solidFill>
                  <a:srgbClr val="2C2A29"/>
                </a:solidFill>
                <a:effectLst/>
                <a:latin typeface="benton-sans"/>
              </a:rPr>
              <a:t>facilitate the development of resilient, engaged, lifelong learners who are prepared to enter social work practice.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cap="none" dirty="0">
              <a:solidFill>
                <a:srgbClr val="2C2A29"/>
              </a:solidFill>
              <a:effectLst/>
              <a:latin typeface="benton-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cap="none" dirty="0">
                <a:solidFill>
                  <a:srgbClr val="2C2A29"/>
                </a:solidFill>
                <a:effectLst/>
                <a:latin typeface="benton-sans"/>
              </a:rPr>
              <a:t>3 pilot courses selected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cap="none" dirty="0">
                <a:solidFill>
                  <a:srgbClr val="2C2A29"/>
                </a:solidFill>
                <a:effectLst/>
                <a:latin typeface="benton-sans"/>
              </a:rPr>
              <a:t>Identification of necessary skills for success in the field identified by Field Educators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cap="none" dirty="0">
                <a:solidFill>
                  <a:srgbClr val="2C2A29"/>
                </a:solidFill>
                <a:effectLst/>
                <a:latin typeface="benton-sans"/>
              </a:rPr>
              <a:t>Facilitation of (PBL and CBL) Training Workshops for Faculty at CSW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cap="none" dirty="0">
                <a:solidFill>
                  <a:srgbClr val="2C2A29"/>
                </a:solidFill>
                <a:effectLst/>
                <a:latin typeface="benton-sans"/>
              </a:rPr>
              <a:t>Problem-Based Learning (PBL) Activities &amp; Assessments development for selected courses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cap="none" dirty="0">
                <a:solidFill>
                  <a:srgbClr val="2C2A29"/>
                </a:solidFill>
                <a:effectLst/>
                <a:latin typeface="benton-sans"/>
              </a:rPr>
              <a:t>Child Welfare Case Booklet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cap="none" dirty="0">
                <a:solidFill>
                  <a:srgbClr val="2C2A29"/>
                </a:solidFill>
                <a:effectLst/>
                <a:latin typeface="benton-sans"/>
              </a:rPr>
              <a:t>Identification &amp; inclusion of key interdisciplinary  (College of Law, Criminology, and Medicine) partners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cap="none" dirty="0">
              <a:solidFill>
                <a:srgbClr val="2C2A29"/>
              </a:solidFill>
              <a:effectLst/>
              <a:latin typeface="benton-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cap="none" dirty="0">
              <a:solidFill>
                <a:srgbClr val="2C2A29"/>
              </a:solidFill>
              <a:effectLst/>
              <a:latin typeface="benton-sans"/>
            </a:endParaRPr>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10</a:t>
            </a:fld>
            <a:endParaRPr lang="en-US"/>
          </a:p>
        </p:txBody>
      </p:sp>
    </p:spTree>
    <p:extLst>
      <p:ext uri="{BB962C8B-B14F-4D97-AF65-F5344CB8AC3E}">
        <p14:creationId xmlns:p14="http://schemas.microsoft.com/office/powerpoint/2010/main" val="814948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Innovative curriculum assets include: videos, written cases, and assessments. USF course, PHC 6550 Child Health and Development</a:t>
            </a:r>
          </a:p>
          <a:p>
            <a:endParaRPr lang="en-US" dirty="0"/>
          </a:p>
          <a:p>
            <a:r>
              <a:rPr lang="en-US" dirty="0"/>
              <a:t>The FSU courses are: SOW 4615/5614 Family Violence, SOW 4702/5712 Substance Use and Misuse, and SOW 5308 Social Work Practice (online). The FSU CSW instructor for the SOW 5308 Social Work Practice (online) also taught the course in the fall with the PBL/CBL content. The USF course is PHC 6550 Child Health and Development. Data collection for the summer 2023 courses is underway. Pre-test data have been collected. Post-test data will be collected at the end of the semester.</a:t>
            </a:r>
          </a:p>
          <a:p>
            <a:endParaRPr lang="en-US" dirty="0"/>
          </a:p>
          <a:p>
            <a:r>
              <a:rPr lang="en-US" dirty="0"/>
              <a:t>Interprofessional course </a:t>
            </a:r>
          </a:p>
        </p:txBody>
      </p:sp>
      <p:sp>
        <p:nvSpPr>
          <p:cNvPr id="4" name="Slide Number Placeholder 3"/>
          <p:cNvSpPr>
            <a:spLocks noGrp="1"/>
          </p:cNvSpPr>
          <p:nvPr>
            <p:ph type="sldNum" sz="quarter" idx="5"/>
          </p:nvPr>
        </p:nvSpPr>
        <p:spPr/>
        <p:txBody>
          <a:bodyPr/>
          <a:lstStyle/>
          <a:p>
            <a:fld id="{36609B89-65FB-479E-BC19-DE0965AE630E}" type="slidenum">
              <a:rPr lang="en-US" smtClean="0"/>
              <a:t>11</a:t>
            </a:fld>
            <a:endParaRPr lang="en-US"/>
          </a:p>
        </p:txBody>
      </p:sp>
    </p:spTree>
    <p:extLst>
      <p:ext uri="{BB962C8B-B14F-4D97-AF65-F5344CB8AC3E}">
        <p14:creationId xmlns:p14="http://schemas.microsoft.com/office/powerpoint/2010/main" val="4082660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FSU partners include the Center for Civic Engagement and the Film School</a:t>
            </a:r>
          </a:p>
        </p:txBody>
      </p:sp>
      <p:sp>
        <p:nvSpPr>
          <p:cNvPr id="4" name="Slide Number Placeholder 3"/>
          <p:cNvSpPr>
            <a:spLocks noGrp="1"/>
          </p:cNvSpPr>
          <p:nvPr>
            <p:ph type="sldNum" sz="quarter" idx="5"/>
          </p:nvPr>
        </p:nvSpPr>
        <p:spPr/>
        <p:txBody>
          <a:bodyPr/>
          <a:lstStyle/>
          <a:p>
            <a:fld id="{36609B89-65FB-479E-BC19-DE0965AE630E}" type="slidenum">
              <a:rPr lang="en-US" smtClean="0"/>
              <a:t>12</a:t>
            </a:fld>
            <a:endParaRPr lang="en-US"/>
          </a:p>
        </p:txBody>
      </p:sp>
    </p:spTree>
    <p:extLst>
      <p:ext uri="{BB962C8B-B14F-4D97-AF65-F5344CB8AC3E}">
        <p14:creationId xmlns:p14="http://schemas.microsoft.com/office/powerpoint/2010/main" val="1642447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 survey: </a:t>
            </a:r>
            <a:r>
              <a:rPr lang="en-US" sz="1200" dirty="0">
                <a:effectLst/>
                <a:latin typeface="Calibri" panose="020F0502020204030204" pitchFamily="34" charset="0"/>
                <a:ea typeface="Calibri" panose="020F0502020204030204" pitchFamily="34" charset="0"/>
                <a:cs typeface="Times New Roman" panose="02020603050405020304" pitchFamily="18" charset="0"/>
              </a:rPr>
              <a:t>what is their interest in a career in CW? What do they see as pros? Cons? I think we need to launch this at FSU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soon</a:t>
            </a:r>
            <a:r>
              <a:rPr lang="en-US" sz="1200" dirty="0">
                <a:effectLst/>
                <a:latin typeface="Calibri" panose="020F0502020204030204" pitchFamily="34" charset="0"/>
                <a:ea typeface="Calibri" panose="020F0502020204030204" pitchFamily="34" charset="0"/>
                <a:cs typeface="Times New Roman" panose="02020603050405020304" pitchFamily="18" charset="0"/>
              </a:rPr>
              <a:t>, but should expand to other schools; could include items related to licensure; recruitment </a:t>
            </a:r>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13</a:t>
            </a:fld>
            <a:endParaRPr lang="en-US"/>
          </a:p>
        </p:txBody>
      </p:sp>
    </p:spTree>
    <p:extLst>
      <p:ext uri="{BB962C8B-B14F-4D97-AF65-F5344CB8AC3E}">
        <p14:creationId xmlns:p14="http://schemas.microsoft.com/office/powerpoint/2010/main" val="4156651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ALIGN is a learning community that offers comprehensive support for child welfare professionals and advancement opportunities throughout their career. Engaging with ALIGN will provide opportunities to Advance, Learn, Innovate, Grow, and Network with other child welfare colleagues statewide. Joining this community includes  support  through  training  and  onboarding,  specialization  pathways  through Advanced Certification courses (AdCert), as well as ongoing mentoring and coaching. </a:t>
            </a:r>
          </a:p>
          <a:p>
            <a:endParaRPr lang="en-US"/>
          </a:p>
          <a:p>
            <a:endParaRPr lang="en-US"/>
          </a:p>
        </p:txBody>
      </p:sp>
      <p:sp>
        <p:nvSpPr>
          <p:cNvPr id="4" name="Slide Number Placeholder 3"/>
          <p:cNvSpPr>
            <a:spLocks noGrp="1"/>
          </p:cNvSpPr>
          <p:nvPr>
            <p:ph type="sldNum" sz="quarter" idx="5"/>
          </p:nvPr>
        </p:nvSpPr>
        <p:spPr/>
        <p:txBody>
          <a:bodyPr/>
          <a:lstStyle/>
          <a:p>
            <a:fld id="{36609B89-65FB-479E-BC19-DE0965AE630E}" type="slidenum">
              <a:rPr lang="en-US" smtClean="0"/>
              <a:t>14</a:t>
            </a:fld>
            <a:endParaRPr lang="en-US"/>
          </a:p>
        </p:txBody>
      </p:sp>
    </p:spTree>
    <p:extLst>
      <p:ext uri="{BB962C8B-B14F-4D97-AF65-F5344CB8AC3E}">
        <p14:creationId xmlns:p14="http://schemas.microsoft.com/office/powerpoint/2010/main" val="1133053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you’ll see the short and intermediate outcomes we’ve set out to achieve through our activities we are engaged in through the ALIGN initiative. We are creating: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Learning Management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Strength, Trauma, and Resiliency Studies AdCert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Understanding Substance Use Disorder in Family Systems AdCert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MyALIGN Platform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Pre-Service Curriculum Overhaul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Human Trafficking Training Development for Case Managers &amp; Foster Parents</a:t>
            </a:r>
          </a:p>
          <a:p>
            <a:endParaRPr lang="en-US"/>
          </a:p>
        </p:txBody>
      </p:sp>
      <p:sp>
        <p:nvSpPr>
          <p:cNvPr id="4" name="Slide Number Placeholder 3"/>
          <p:cNvSpPr>
            <a:spLocks noGrp="1"/>
          </p:cNvSpPr>
          <p:nvPr>
            <p:ph type="sldNum" sz="quarter" idx="5"/>
          </p:nvPr>
        </p:nvSpPr>
        <p:spPr/>
        <p:txBody>
          <a:bodyPr/>
          <a:lstStyle/>
          <a:p>
            <a:fld id="{36609B89-65FB-479E-BC19-DE0965AE630E}" type="slidenum">
              <a:rPr lang="en-US" smtClean="0"/>
              <a:t>15</a:t>
            </a:fld>
            <a:endParaRPr lang="en-US"/>
          </a:p>
        </p:txBody>
      </p:sp>
    </p:spTree>
    <p:extLst>
      <p:ext uri="{BB962C8B-B14F-4D97-AF65-F5344CB8AC3E}">
        <p14:creationId xmlns:p14="http://schemas.microsoft.com/office/powerpoint/2010/main" val="1590650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17</a:t>
            </a:fld>
            <a:endParaRPr lang="en-US"/>
          </a:p>
        </p:txBody>
      </p:sp>
    </p:spTree>
    <p:extLst>
      <p:ext uri="{BB962C8B-B14F-4D97-AF65-F5344CB8AC3E}">
        <p14:creationId xmlns:p14="http://schemas.microsoft.com/office/powerpoint/2010/main" val="3188827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18</a:t>
            </a:fld>
            <a:endParaRPr lang="en-US"/>
          </a:p>
        </p:txBody>
      </p:sp>
    </p:spTree>
    <p:extLst>
      <p:ext uri="{BB962C8B-B14F-4D97-AF65-F5344CB8AC3E}">
        <p14:creationId xmlns:p14="http://schemas.microsoft.com/office/powerpoint/2010/main" val="1831360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19</a:t>
            </a:fld>
            <a:endParaRPr lang="en-US"/>
          </a:p>
        </p:txBody>
      </p:sp>
    </p:spTree>
    <p:extLst>
      <p:ext uri="{BB962C8B-B14F-4D97-AF65-F5344CB8AC3E}">
        <p14:creationId xmlns:p14="http://schemas.microsoft.com/office/powerpoint/2010/main" val="4235969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rial" panose="020B0604020202020204" pitchFamily="34" charset="0"/>
              </a:rPr>
              <a:t>Florida’s child welfare system has experienced persistent challenges within their organizations which range from training, onboarding, burnout, and turnover. In response, the Institute has created the Alliance for Workforce Enhancement (AWE), an opportunity for specialized capacity building for Florida’s child welfare system. Through a 3-year partnership, selected AWE sites will have an organizational assessment, tailored technical assistance, and leadership development. </a:t>
            </a:r>
            <a:r>
              <a:rPr lang="en-US" dirty="0"/>
              <a:t>This includes Comprehensive assessment to determine organizational strengths and challenges, co-creation of a plan to address a challenge identified through assessment, guided implementation activities, project evaluation, and sustainability planning. These tailored growth opportunities are supported by well-being and resiliency activities and leadership development training.</a:t>
            </a:r>
          </a:p>
          <a:p>
            <a:endParaRPr lang="en-US" dirty="0"/>
          </a:p>
          <a:p>
            <a:pPr marL="342900" indent="-342900">
              <a:buFont typeface="Arial" panose="020B0604020202020204" pitchFamily="34" charset="0"/>
              <a:buChar char="•"/>
            </a:pPr>
            <a:r>
              <a:rPr lang="en-US" sz="1200" dirty="0">
                <a:latin typeface="Avenir Next LT Pro"/>
              </a:rPr>
              <a:t>Site One (Leon County Service Center) has been launched </a:t>
            </a:r>
            <a:endParaRPr lang="en-US" sz="1200" dirty="0">
              <a:latin typeface="Avenir Next LT Pro" panose="020B0504020202020204" pitchFamily="34" charset="0"/>
            </a:endParaRPr>
          </a:p>
          <a:p>
            <a:pPr marL="342900" indent="-342900">
              <a:buFont typeface="Arial" panose="020B0604020202020204" pitchFamily="34" charset="0"/>
              <a:buChar char="•"/>
            </a:pPr>
            <a:r>
              <a:rPr lang="en-US" sz="1200" dirty="0">
                <a:latin typeface="Avenir Next LT Pro"/>
              </a:rPr>
              <a:t>Organizational Health Assessment has been completed </a:t>
            </a:r>
            <a:endParaRPr lang="en-US" sz="1200" dirty="0">
              <a:latin typeface="Avenir Next LT Pro" panose="020B0504020202020204" pitchFamily="34" charset="0"/>
            </a:endParaRPr>
          </a:p>
          <a:p>
            <a:pPr marL="342900" indent="-342900">
              <a:buFont typeface="Arial" panose="020B0604020202020204" pitchFamily="34" charset="0"/>
              <a:buChar char="•"/>
            </a:pPr>
            <a:r>
              <a:rPr lang="en-US" sz="1200" dirty="0">
                <a:latin typeface="Avenir Next LT Pro"/>
              </a:rPr>
              <a:t>Wellbeing Consultant scheduled to begin on working with site one in June</a:t>
            </a:r>
          </a:p>
          <a:p>
            <a:pPr marL="342900" indent="-342900">
              <a:buFont typeface="Arial" panose="020B0604020202020204" pitchFamily="34" charset="0"/>
              <a:buChar char="•"/>
            </a:pPr>
            <a:r>
              <a:rPr lang="en-US" sz="1200" dirty="0">
                <a:latin typeface="Avenir Next LT Pro"/>
              </a:rPr>
              <a:t>Site Two identified – kickoff meetings scheduled for July</a:t>
            </a:r>
          </a:p>
          <a:p>
            <a:pPr marL="342900" indent="-342900">
              <a:buFont typeface="Arial" panose="020B0604020202020204" pitchFamily="34" charset="0"/>
              <a:buChar char="•"/>
            </a:pPr>
            <a:r>
              <a:rPr lang="en-US" sz="1200" dirty="0">
                <a:latin typeface="Avenir Next LT Pro"/>
              </a:rPr>
              <a:t>Co-creation of a plan for the Leadership Academy roll out in partnership with the National Child Welfare Workforce Institute, Leadership Academy Consultants underway</a:t>
            </a:r>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20</a:t>
            </a:fld>
            <a:endParaRPr lang="en-US"/>
          </a:p>
        </p:txBody>
      </p:sp>
    </p:spTree>
    <p:extLst>
      <p:ext uri="{BB962C8B-B14F-4D97-AF65-F5344CB8AC3E}">
        <p14:creationId xmlns:p14="http://schemas.microsoft.com/office/powerpoint/2010/main" val="2249812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Short-term:</a:t>
            </a:r>
          </a:p>
          <a:p>
            <a:r>
              <a:rPr lang="en-US"/>
              <a:t>Increased organizational leadership understanding of factors impacting the organization's health </a:t>
            </a:r>
          </a:p>
          <a:p>
            <a:r>
              <a:rPr lang="en-US"/>
              <a:t>Increased organizational readiness for change </a:t>
            </a:r>
          </a:p>
          <a:p>
            <a:r>
              <a:rPr lang="en-US"/>
              <a:t>Increased worker connection to well-being resources</a:t>
            </a:r>
          </a:p>
          <a:p>
            <a:endParaRPr lang="en-US"/>
          </a:p>
          <a:p>
            <a:r>
              <a:rPr lang="en-US"/>
              <a:t>Intermediate: </a:t>
            </a:r>
          </a:p>
          <a:p>
            <a:r>
              <a:rPr lang="en-US"/>
              <a:t>Improved processes and outcomes relative to the selected change plan initiative </a:t>
            </a:r>
          </a:p>
          <a:p>
            <a:r>
              <a:rPr lang="en-US"/>
              <a:t>Improved worker well-being Increased leadership preparation and self-efficacy</a:t>
            </a:r>
          </a:p>
        </p:txBody>
      </p:sp>
      <p:sp>
        <p:nvSpPr>
          <p:cNvPr id="4" name="Slide Number Placeholder 3"/>
          <p:cNvSpPr>
            <a:spLocks noGrp="1"/>
          </p:cNvSpPr>
          <p:nvPr>
            <p:ph type="sldNum" sz="quarter" idx="5"/>
          </p:nvPr>
        </p:nvSpPr>
        <p:spPr/>
        <p:txBody>
          <a:bodyPr/>
          <a:lstStyle/>
          <a:p>
            <a:fld id="{36609B89-65FB-479E-BC19-DE0965AE630E}" type="slidenum">
              <a:rPr lang="en-US" smtClean="0"/>
              <a:t>21</a:t>
            </a:fld>
            <a:endParaRPr lang="en-US"/>
          </a:p>
        </p:txBody>
      </p:sp>
    </p:spTree>
    <p:extLst>
      <p:ext uri="{BB962C8B-B14F-4D97-AF65-F5344CB8AC3E}">
        <p14:creationId xmlns:p14="http://schemas.microsoft.com/office/powerpoint/2010/main" val="730311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23</a:t>
            </a:fld>
            <a:endParaRPr lang="en-US"/>
          </a:p>
        </p:txBody>
      </p:sp>
    </p:spTree>
    <p:extLst>
      <p:ext uri="{BB962C8B-B14F-4D97-AF65-F5344CB8AC3E}">
        <p14:creationId xmlns:p14="http://schemas.microsoft.com/office/powerpoint/2010/main" val="3816181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Current consultation topics include: </a:t>
            </a:r>
            <a:r>
              <a:rPr lang="en-US" b="0" i="0" dirty="0">
                <a:solidFill>
                  <a:srgbClr val="000000"/>
                </a:solidFill>
                <a:effectLst/>
                <a:latin typeface="Times New Roman" panose="02020603050405020304" pitchFamily="18" charset="0"/>
              </a:rPr>
              <a:t>Data Analytics and Cultivating a Results Oriented Accountability System:</a:t>
            </a:r>
          </a:p>
          <a:p>
            <a:pPr algn="l"/>
            <a:r>
              <a:rPr lang="en-US" b="0" i="0" dirty="0">
                <a:solidFill>
                  <a:srgbClr val="000000"/>
                </a:solidFill>
                <a:effectLst/>
                <a:latin typeface="Times New Roman" panose="02020603050405020304" pitchFamily="18" charset="0"/>
              </a:rPr>
              <a:t>We recognize the importance of creating a result oriented and data driven child welfare organization. We are interested in partnering with an organization to implement initiatives that train and promote various methodologies, analytic tools, building internal capacity for Six Sigma, and more.</a:t>
            </a:r>
          </a:p>
          <a:p>
            <a:pPr algn="l"/>
            <a:endParaRPr lang="en-US" b="0" i="0" dirty="0">
              <a:solidFill>
                <a:srgbClr val="000000"/>
              </a:solidFill>
              <a:effectLst/>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2. Workflow Strategies:</a:t>
            </a:r>
          </a:p>
          <a:p>
            <a:pPr algn="l"/>
            <a:r>
              <a:rPr lang="en-US" b="0" i="0" dirty="0">
                <a:solidFill>
                  <a:srgbClr val="000000"/>
                </a:solidFill>
                <a:effectLst/>
                <a:latin typeface="Times New Roman" panose="02020603050405020304" pitchFamily="18" charset="0"/>
              </a:rPr>
              <a:t>We recognize the importance of equipping child welfare professionals with the most effective tools to execute their jobs. Often for new professionals, there is a significant need for training and adapting to the rapid flow of work, balancing priorities and organizing time. We are interested in partnering with an organization to implement initiatives that not only train professionals on improving workflow through techniques of time management and prioritization, but an organization that promotes internal capacity building and sustainability.</a:t>
            </a:r>
          </a:p>
          <a:p>
            <a:pPr algn="l"/>
            <a:endParaRPr lang="en-US" b="0" i="0" dirty="0">
              <a:solidFill>
                <a:srgbClr val="000000"/>
              </a:solidFill>
              <a:effectLst/>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3. Communication and Team Building:</a:t>
            </a:r>
          </a:p>
          <a:p>
            <a:pPr algn="l"/>
            <a:r>
              <a:rPr lang="en-US" b="0" i="0" dirty="0">
                <a:solidFill>
                  <a:srgbClr val="000000"/>
                </a:solidFill>
                <a:effectLst/>
                <a:latin typeface="Times New Roman" panose="02020603050405020304" pitchFamily="18" charset="0"/>
              </a:rPr>
              <a:t>We recognize the importance of teams finding trust within each other and understanding broad changes to their system. Child welfare organizations are motivated to create changes and shifts and also find it challenging to communicate the changes and rationale to their varying teams. We are interested in partnering with an organization to implement initiatives that focus on creation of clear communication protocols and ongoing strategies for how to build cohesion among team members.</a:t>
            </a:r>
          </a:p>
          <a:p>
            <a:pPr algn="l"/>
            <a:endParaRPr lang="en-US" b="0" i="0" dirty="0">
              <a:solidFill>
                <a:srgbClr val="000000"/>
              </a:solidFill>
              <a:effectLst/>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4. Organizational Culture Shifts towards Physical and Psychological Safety:</a:t>
            </a:r>
          </a:p>
          <a:p>
            <a:pPr algn="l"/>
            <a:r>
              <a:rPr lang="en-US" b="0" i="0" dirty="0">
                <a:solidFill>
                  <a:srgbClr val="000000"/>
                </a:solidFill>
                <a:effectLst/>
                <a:latin typeface="Times New Roman" panose="02020603050405020304" pitchFamily="18" charset="0"/>
              </a:rPr>
              <a:t>We recognize the importance of psychological safety in creating an environment where employees feel comfortable taking risks and sharing ideas. Additionally, we know that our frontline professionals are put at physical risk at times in their work and we also want to create sustainability and formal procedures in the event that an incident occurs. We are interested in partnering with your organization to implement initiatives that foster psychological safety, physical safety and drive sustainable organizational culture shifts.</a:t>
            </a:r>
          </a:p>
          <a:p>
            <a:pPr algn="l"/>
            <a:endParaRPr lang="en-US" b="0" i="0" dirty="0">
              <a:solidFill>
                <a:srgbClr val="000000"/>
              </a:solidFill>
              <a:effectLst/>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5. Enhancement of Site-Specific Training Implementation and Onboarding:</a:t>
            </a:r>
          </a:p>
          <a:p>
            <a:pPr algn="l"/>
            <a:r>
              <a:rPr lang="en-US" b="0" i="0" dirty="0">
                <a:solidFill>
                  <a:srgbClr val="000000"/>
                </a:solidFill>
                <a:effectLst/>
                <a:latin typeface="Times New Roman" panose="02020603050405020304" pitchFamily="18" charset="0"/>
              </a:rPr>
              <a:t>We recognize the importance of training and support for new professionals in the child welfare field. We are interested in working with an organization to provide consultation on training schedules, onboarding policies and procedures and offer recommendations and partnership towards improving those processes.</a:t>
            </a:r>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24</a:t>
            </a:fld>
            <a:endParaRPr lang="en-US"/>
          </a:p>
        </p:txBody>
      </p:sp>
    </p:spTree>
    <p:extLst>
      <p:ext uri="{BB962C8B-B14F-4D97-AF65-F5344CB8AC3E}">
        <p14:creationId xmlns:p14="http://schemas.microsoft.com/office/powerpoint/2010/main" val="261727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have closed for the 23-24 FY. We are proud to have 20 members representing all regions in Florida and comprised of both Department, University, and CBC affiliated committee members. </a:t>
            </a:r>
          </a:p>
        </p:txBody>
      </p:sp>
      <p:sp>
        <p:nvSpPr>
          <p:cNvPr id="4" name="Slide Number Placeholder 3"/>
          <p:cNvSpPr>
            <a:spLocks noGrp="1"/>
          </p:cNvSpPr>
          <p:nvPr>
            <p:ph type="sldNum" sz="quarter" idx="5"/>
          </p:nvPr>
        </p:nvSpPr>
        <p:spPr/>
        <p:txBody>
          <a:bodyPr/>
          <a:lstStyle/>
          <a:p>
            <a:fld id="{36609B89-65FB-479E-BC19-DE0965AE630E}" type="slidenum">
              <a:rPr lang="en-US" smtClean="0"/>
              <a:t>25</a:t>
            </a:fld>
            <a:endParaRPr lang="en-US"/>
          </a:p>
        </p:txBody>
      </p:sp>
    </p:spTree>
    <p:extLst>
      <p:ext uri="{BB962C8B-B14F-4D97-AF65-F5344CB8AC3E}">
        <p14:creationId xmlns:p14="http://schemas.microsoft.com/office/powerpoint/2010/main" val="25610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Prepare for and participate in 4-6 GCAC meetings per year, including reviewing agendas, background materials, and draft minutes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Familiarize yourself with the GROW Center’s initiatives, including AI, AWE, and ALIGN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Provide programmatic input and advice on emergent problems to the GROW Center staff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Serve as eyes and ears on-the-ground in Florida regarding child welfare system needs as well as generate ideas for future GROW Center’s programs and initiatives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Represent the GROW Center’s programs and initiatives in the community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Review and score submitted proposals in response to a formal solicitation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Leverage your networks to increase awareness of and participation in GROW Center initiatives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Advocate for increasing the visibility of the GROW Center’s programs and initiatives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Serve as ambassadors to the media, conveying previously approved information about GROW Center activities and successes to media outlets to increase the visibility and/or engagement with services in the broader community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Exhibit willingness to provide feedback to GROW Center staff on organizational initiatives and activities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Brainstorm possible outlets (organizations and individuals) who might benefit directly from participating in GROW Center initiatives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Offer specialized expertise based on your specific experience, training, and perspectives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Work on committee projects, outreach, and support in between meetings </a:t>
            </a:r>
          </a:p>
          <a:p>
            <a:pPr marL="285750" indent="-285750"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Communicate, as needed, with other Advisory Committee members and GROW Center staff </a:t>
            </a:r>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26</a:t>
            </a:fld>
            <a:endParaRPr lang="en-US"/>
          </a:p>
        </p:txBody>
      </p:sp>
    </p:spTree>
    <p:extLst>
      <p:ext uri="{BB962C8B-B14F-4D97-AF65-F5344CB8AC3E}">
        <p14:creationId xmlns:p14="http://schemas.microsoft.com/office/powerpoint/2010/main" val="1065880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affiliates </a:t>
            </a:r>
          </a:p>
        </p:txBody>
      </p:sp>
      <p:sp>
        <p:nvSpPr>
          <p:cNvPr id="4" name="Slide Number Placeholder 3"/>
          <p:cNvSpPr>
            <a:spLocks noGrp="1"/>
          </p:cNvSpPr>
          <p:nvPr>
            <p:ph type="sldNum" sz="quarter" idx="5"/>
          </p:nvPr>
        </p:nvSpPr>
        <p:spPr/>
        <p:txBody>
          <a:bodyPr/>
          <a:lstStyle/>
          <a:p>
            <a:fld id="{36609B89-65FB-479E-BC19-DE0965AE630E}" type="slidenum">
              <a:rPr lang="en-US" smtClean="0"/>
              <a:t>27</a:t>
            </a:fld>
            <a:endParaRPr lang="en-US"/>
          </a:p>
        </p:txBody>
      </p:sp>
    </p:spTree>
    <p:extLst>
      <p:ext uri="{BB962C8B-B14F-4D97-AF65-F5344CB8AC3E}">
        <p14:creationId xmlns:p14="http://schemas.microsoft.com/office/powerpoint/2010/main" val="3979939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our recent and current projects. A number of others run by our affiliates who have made connections with agencies across the state.</a:t>
            </a:r>
          </a:p>
          <a:p>
            <a:endParaRPr lang="en-US" dirty="0"/>
          </a:p>
          <a:p>
            <a:r>
              <a:rPr lang="en-US" dirty="0"/>
              <a:t>Other collaborators outside of Florida – University of Kentucky, University at Buffalo</a:t>
            </a:r>
          </a:p>
        </p:txBody>
      </p:sp>
      <p:sp>
        <p:nvSpPr>
          <p:cNvPr id="4" name="Slide Number Placeholder 3"/>
          <p:cNvSpPr>
            <a:spLocks noGrp="1"/>
          </p:cNvSpPr>
          <p:nvPr>
            <p:ph type="sldNum" sz="quarter" idx="5"/>
          </p:nvPr>
        </p:nvSpPr>
        <p:spPr/>
        <p:txBody>
          <a:bodyPr/>
          <a:lstStyle/>
          <a:p>
            <a:fld id="{36609B89-65FB-479E-BC19-DE0965AE630E}" type="slidenum">
              <a:rPr lang="en-US" smtClean="0"/>
              <a:t>28</a:t>
            </a:fld>
            <a:endParaRPr lang="en-US"/>
          </a:p>
        </p:txBody>
      </p:sp>
    </p:spTree>
    <p:extLst>
      <p:ext uri="{BB962C8B-B14F-4D97-AF65-F5344CB8AC3E}">
        <p14:creationId xmlns:p14="http://schemas.microsoft.com/office/powerpoint/2010/main" val="17886892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Calibri" panose="020F0502020204030204" pitchFamily="34" charset="0"/>
              <a:buChar char="-"/>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Lived experience on FICW team </a:t>
            </a:r>
          </a:p>
          <a:p>
            <a:pPr marL="342900" marR="0" lvl="0" indent="-342900">
              <a:lnSpc>
                <a:spcPct val="107000"/>
              </a:lnSpc>
              <a:spcBef>
                <a:spcPts val="0"/>
              </a:spcBef>
              <a:spcAft>
                <a:spcPts val="0"/>
              </a:spcAft>
              <a:buFont typeface="Calibri" panose="020F0502020204030204" pitchFamily="34" charset="0"/>
              <a:buChar char="-"/>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Lived experience on projects - paid consultants to be part of team, requesting affiliate projects include lived voice (e.g., advisory boards, project personnel, consultants)</a:t>
            </a:r>
          </a:p>
          <a:p>
            <a:pPr marL="742950" marR="0" lvl="1" indent="-285750">
              <a:lnSpc>
                <a:spcPct val="107000"/>
              </a:lnSpc>
              <a:spcBef>
                <a:spcPts val="0"/>
              </a:spcBef>
              <a:spcAft>
                <a:spcPts val="0"/>
              </a:spcAft>
              <a:buFont typeface="Courier New" panose="02070309020205020404" pitchFamily="49" charset="0"/>
              <a:buChar char="o"/>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Compensation (nod to podcast)</a:t>
            </a:r>
          </a:p>
          <a:p>
            <a:pPr marL="342900" marR="0" lvl="0" indent="-342900">
              <a:lnSpc>
                <a:spcPct val="107000"/>
              </a:lnSpc>
              <a:spcBef>
                <a:spcPts val="0"/>
              </a:spcBef>
              <a:spcAft>
                <a:spcPts val="800"/>
              </a:spcAft>
              <a:buFont typeface="Calibri" panose="020F0502020204030204" pitchFamily="34" charset="0"/>
              <a:buChar char="-"/>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Actively working to broaden network for parents</a:t>
            </a:r>
          </a:p>
          <a:p>
            <a:endParaRPr lang="en-US" dirty="0"/>
          </a:p>
        </p:txBody>
      </p:sp>
      <p:sp>
        <p:nvSpPr>
          <p:cNvPr id="4" name="Slide Number Placeholder 3"/>
          <p:cNvSpPr>
            <a:spLocks noGrp="1"/>
          </p:cNvSpPr>
          <p:nvPr>
            <p:ph type="sldNum" sz="quarter" idx="5"/>
          </p:nvPr>
        </p:nvSpPr>
        <p:spPr/>
        <p:txBody>
          <a:bodyPr/>
          <a:lstStyle/>
          <a:p>
            <a:fld id="{36609B89-65FB-479E-BC19-DE0965AE630E}" type="slidenum">
              <a:rPr lang="en-US" smtClean="0"/>
              <a:t>29</a:t>
            </a:fld>
            <a:endParaRPr lang="en-US"/>
          </a:p>
        </p:txBody>
      </p:sp>
    </p:spTree>
    <p:extLst>
      <p:ext uri="{BB962C8B-B14F-4D97-AF65-F5344CB8AC3E}">
        <p14:creationId xmlns:p14="http://schemas.microsoft.com/office/powerpoint/2010/main" val="5423994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609B89-65FB-479E-BC19-DE0965AE630E}" type="slidenum">
              <a:rPr lang="en-US" smtClean="0"/>
              <a:t>30</a:t>
            </a:fld>
            <a:endParaRPr lang="en-US"/>
          </a:p>
        </p:txBody>
      </p:sp>
    </p:spTree>
    <p:extLst>
      <p:ext uri="{BB962C8B-B14F-4D97-AF65-F5344CB8AC3E}">
        <p14:creationId xmlns:p14="http://schemas.microsoft.com/office/powerpoint/2010/main" val="1863587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97799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77055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0209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7/13/2023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36938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7/13/2023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72483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7/13/2023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73592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79055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35037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00600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34868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1763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827178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pn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18" Type="http://schemas.openxmlformats.org/officeDocument/2006/relationships/diagramColors" Target="../diagrams/colors4.xml"/><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17" Type="http://schemas.openxmlformats.org/officeDocument/2006/relationships/diagramQuickStyle" Target="../diagrams/quickStyle4.xml"/><Relationship Id="rId2" Type="http://schemas.openxmlformats.org/officeDocument/2006/relationships/notesSlide" Target="../notesSlides/notesSlide15.xml"/><Relationship Id="rId16" Type="http://schemas.openxmlformats.org/officeDocument/2006/relationships/diagramLayout" Target="../diagrams/layout4.xml"/><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diagramData" Target="../diagrams/data4.xml"/><Relationship Id="rId10" Type="http://schemas.openxmlformats.org/officeDocument/2006/relationships/image" Target="../media/image38.svg"/><Relationship Id="rId19" Type="http://schemas.microsoft.com/office/2007/relationships/diagramDrawing" Target="../diagrams/drawing4.xml"/><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svg"/></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44.jpeg"/><Relationship Id="rId7" Type="http://schemas.openxmlformats.org/officeDocument/2006/relationships/diagramColors" Target="../diagrams/colors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49.png"/><Relationship Id="rId3" Type="http://schemas.openxmlformats.org/officeDocument/2006/relationships/image" Target="../media/image45.png"/><Relationship Id="rId7" Type="http://schemas.microsoft.com/office/2007/relationships/hdphoto" Target="../media/hdphoto1.wdp"/><Relationship Id="rId12"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diagramColors" Target="../diagrams/colors8.xml"/><Relationship Id="rId5" Type="http://schemas.openxmlformats.org/officeDocument/2006/relationships/image" Target="../media/image47.png"/><Relationship Id="rId15" Type="http://schemas.openxmlformats.org/officeDocument/2006/relationships/image" Target="../media/image19.png"/><Relationship Id="rId10" Type="http://schemas.openxmlformats.org/officeDocument/2006/relationships/diagramQuickStyle" Target="../diagrams/quickStyle8.xml"/><Relationship Id="rId4" Type="http://schemas.openxmlformats.org/officeDocument/2006/relationships/image" Target="../media/image46.jpeg"/><Relationship Id="rId9" Type="http://schemas.openxmlformats.org/officeDocument/2006/relationships/diagramLayout" Target="../diagrams/layout8.xml"/><Relationship Id="rId14" Type="http://schemas.openxmlformats.org/officeDocument/2006/relationships/image" Target="../media/image50.svg"/></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2.svg"/><Relationship Id="rId3" Type="http://schemas.openxmlformats.org/officeDocument/2006/relationships/image" Target="../media/image54.png"/><Relationship Id="rId7" Type="http://schemas.openxmlformats.org/officeDocument/2006/relationships/image" Target="../media/image58.svg"/><Relationship Id="rId12"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42.svg"/><Relationship Id="rId5" Type="http://schemas.openxmlformats.org/officeDocument/2006/relationships/image" Target="../media/image56.svg"/><Relationship Id="rId10" Type="http://schemas.openxmlformats.org/officeDocument/2006/relationships/image" Target="../media/image41.png"/><Relationship Id="rId4" Type="http://schemas.openxmlformats.org/officeDocument/2006/relationships/image" Target="../media/image55.png"/><Relationship Id="rId9" Type="http://schemas.openxmlformats.org/officeDocument/2006/relationships/image" Target="../media/image60.svg"/><Relationship Id="rId1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ficw.fsu.edu/Partnerships/Affiliate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8EBF3D-9457-4510-AC60-717610EC0BE6}"/>
              </a:ext>
            </a:extLst>
          </p:cNvPr>
          <p:cNvPicPr>
            <a:picLocks noChangeAspect="1"/>
          </p:cNvPicPr>
          <p:nvPr/>
        </p:nvPicPr>
        <p:blipFill rotWithShape="1">
          <a:blip r:embed="rId3"/>
          <a:srcRect b="14045"/>
          <a:stretch/>
        </p:blipFill>
        <p:spPr>
          <a:xfrm>
            <a:off x="0" y="771706"/>
            <a:ext cx="4986066" cy="4534352"/>
          </a:xfrm>
          <a:prstGeom prst="rect">
            <a:avLst/>
          </a:prstGeom>
        </p:spPr>
      </p:pic>
      <p:sp>
        <p:nvSpPr>
          <p:cNvPr id="4" name="Title 3">
            <a:extLst>
              <a:ext uri="{FF2B5EF4-FFF2-40B4-BE49-F238E27FC236}">
                <a16:creationId xmlns:a16="http://schemas.microsoft.com/office/drawing/2014/main" id="{D5D72EA9-9BBA-4054-8C43-A03689198204}"/>
              </a:ext>
            </a:extLst>
          </p:cNvPr>
          <p:cNvSpPr>
            <a:spLocks noGrp="1"/>
          </p:cNvSpPr>
          <p:nvPr>
            <p:ph type="ctrTitle"/>
          </p:nvPr>
        </p:nvSpPr>
        <p:spPr>
          <a:xfrm>
            <a:off x="6994611" y="2088472"/>
            <a:ext cx="4166722" cy="1340528"/>
          </a:xfrm>
        </p:spPr>
        <p:txBody>
          <a:bodyPr>
            <a:normAutofit/>
          </a:bodyPr>
          <a:lstStyle/>
          <a:p>
            <a:r>
              <a:rPr lang="en-US" sz="7200" dirty="0">
                <a:solidFill>
                  <a:srgbClr val="7C58A9"/>
                </a:solidFill>
                <a:latin typeface="Avenir Next LT Pro" panose="020B0504020202020204" pitchFamily="34" charset="0"/>
              </a:rPr>
              <a:t>Together</a:t>
            </a:r>
          </a:p>
        </p:txBody>
      </p:sp>
      <p:pic>
        <p:nvPicPr>
          <p:cNvPr id="7" name="Picture 6" descr="Text, logo&#10;&#10;Description automatically generated">
            <a:extLst>
              <a:ext uri="{FF2B5EF4-FFF2-40B4-BE49-F238E27FC236}">
                <a16:creationId xmlns:a16="http://schemas.microsoft.com/office/drawing/2014/main" id="{CCD65A87-43D4-434C-8FCF-C68EACD1B4E9}"/>
              </a:ext>
            </a:extLst>
          </p:cNvPr>
          <p:cNvPicPr>
            <a:picLocks noChangeAspect="1"/>
          </p:cNvPicPr>
          <p:nvPr/>
        </p:nvPicPr>
        <p:blipFill rotWithShape="1">
          <a:blip r:embed="rId4">
            <a:extLst>
              <a:ext uri="{28A0092B-C50C-407E-A947-70E740481C1C}">
                <a14:useLocalDpi xmlns:a14="http://schemas.microsoft.com/office/drawing/2010/main" val="0"/>
              </a:ext>
            </a:extLst>
          </a:blip>
          <a:srcRect t="10235" b="15994"/>
          <a:stretch/>
        </p:blipFill>
        <p:spPr>
          <a:xfrm>
            <a:off x="5679551" y="1005857"/>
            <a:ext cx="3966297" cy="1082615"/>
          </a:xfrm>
          <a:prstGeom prst="rect">
            <a:avLst/>
          </a:prstGeom>
        </p:spPr>
      </p:pic>
      <p:sp>
        <p:nvSpPr>
          <p:cNvPr id="8" name="Title 3">
            <a:extLst>
              <a:ext uri="{FF2B5EF4-FFF2-40B4-BE49-F238E27FC236}">
                <a16:creationId xmlns:a16="http://schemas.microsoft.com/office/drawing/2014/main" id="{29E37255-47A2-4BDA-9867-982628856D92}"/>
              </a:ext>
            </a:extLst>
          </p:cNvPr>
          <p:cNvSpPr txBox="1">
            <a:spLocks/>
          </p:cNvSpPr>
          <p:nvPr/>
        </p:nvSpPr>
        <p:spPr>
          <a:xfrm>
            <a:off x="9572428" y="1123720"/>
            <a:ext cx="1588905" cy="108261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7200" dirty="0">
                <a:solidFill>
                  <a:srgbClr val="7C58A9"/>
                </a:solidFill>
                <a:latin typeface="Avenir Next LT Pro" panose="020B0504020202020204" pitchFamily="34" charset="0"/>
              </a:rPr>
              <a:t>ing</a:t>
            </a:r>
          </a:p>
        </p:txBody>
      </p:sp>
      <p:sp>
        <p:nvSpPr>
          <p:cNvPr id="3" name="TextBox 2">
            <a:extLst>
              <a:ext uri="{FF2B5EF4-FFF2-40B4-BE49-F238E27FC236}">
                <a16:creationId xmlns:a16="http://schemas.microsoft.com/office/drawing/2014/main" id="{50F89AC2-4B5A-E198-9DEC-D28E50C32F1E}"/>
              </a:ext>
            </a:extLst>
          </p:cNvPr>
          <p:cNvSpPr txBox="1"/>
          <p:nvPr/>
        </p:nvSpPr>
        <p:spPr>
          <a:xfrm>
            <a:off x="5679551" y="3664727"/>
            <a:ext cx="5481782" cy="2585323"/>
          </a:xfrm>
          <a:prstGeom prst="rect">
            <a:avLst/>
          </a:prstGeom>
          <a:noFill/>
        </p:spPr>
        <p:txBody>
          <a:bodyPr wrap="square" rtlCol="0">
            <a:spAutoFit/>
          </a:bodyPr>
          <a:lstStyle/>
          <a:p>
            <a:pPr algn="r"/>
            <a:r>
              <a:rPr lang="en-US" sz="1800" b="1" dirty="0">
                <a:effectLst/>
                <a:latin typeface="Avenir Next LT Pro" panose="020B0504020202020204" pitchFamily="34" charset="0"/>
                <a:ea typeface="Calibri" panose="020F0502020204030204" pitchFamily="34" charset="0"/>
              </a:rPr>
              <a:t>The Florida Institute for Child Welfare’s Approach to Innovative Workforce Programming</a:t>
            </a:r>
          </a:p>
          <a:p>
            <a:pPr algn="ctr"/>
            <a:endParaRPr lang="en-US" dirty="0">
              <a:latin typeface="Avenir Next LT Pro" panose="020B0504020202020204" pitchFamily="34" charset="0"/>
            </a:endParaRPr>
          </a:p>
          <a:p>
            <a:pPr algn="r"/>
            <a:r>
              <a:rPr lang="en-US" sz="1800" dirty="0">
                <a:latin typeface="Avenir Next LT Pro" panose="020B0504020202020204" pitchFamily="34" charset="0"/>
              </a:rPr>
              <a:t>Kristina Finch, Associate Director </a:t>
            </a:r>
            <a:br>
              <a:rPr lang="en-US" sz="1800" dirty="0">
                <a:latin typeface="Avenir Next LT Pro" panose="020B0504020202020204" pitchFamily="34" charset="0"/>
              </a:rPr>
            </a:br>
            <a:r>
              <a:rPr lang="en-US" sz="1800" dirty="0">
                <a:latin typeface="Avenir Next LT Pro" panose="020B0504020202020204" pitchFamily="34" charset="0"/>
              </a:rPr>
              <a:t>Florida Institute for Child Welfare</a:t>
            </a:r>
            <a:br>
              <a:rPr lang="en-US" sz="1800" dirty="0">
                <a:latin typeface="Avenir Next LT Pro" panose="020B0504020202020204" pitchFamily="34" charset="0"/>
              </a:rPr>
            </a:br>
            <a:br>
              <a:rPr lang="en-US" sz="1800" dirty="0">
                <a:latin typeface="Avenir Next LT Pro" panose="020B0504020202020204" pitchFamily="34" charset="0"/>
              </a:rPr>
            </a:br>
            <a:r>
              <a:rPr lang="en-US" sz="1800" dirty="0">
                <a:latin typeface="Avenir Next LT Pro" panose="020B0504020202020204" pitchFamily="34" charset="0"/>
              </a:rPr>
              <a:t>Lisa Magruder, Director</a:t>
            </a:r>
            <a:br>
              <a:rPr lang="en-US" sz="1800" dirty="0">
                <a:latin typeface="Avenir Next LT Pro" panose="020B0504020202020204" pitchFamily="34" charset="0"/>
              </a:rPr>
            </a:br>
            <a:r>
              <a:rPr lang="en-US" sz="1800" dirty="0">
                <a:latin typeface="Avenir Next LT Pro" panose="020B0504020202020204" pitchFamily="34" charset="0"/>
              </a:rPr>
              <a:t>Florida Institute for Child Welfare</a:t>
            </a:r>
          </a:p>
        </p:txBody>
      </p:sp>
      <p:sp>
        <p:nvSpPr>
          <p:cNvPr id="10" name="TextBox 9">
            <a:extLst>
              <a:ext uri="{FF2B5EF4-FFF2-40B4-BE49-F238E27FC236}">
                <a16:creationId xmlns:a16="http://schemas.microsoft.com/office/drawing/2014/main" id="{1857EDF7-F83A-8F78-D2F3-DCB0EFC3AE06}"/>
              </a:ext>
            </a:extLst>
          </p:cNvPr>
          <p:cNvSpPr txBox="1"/>
          <p:nvPr/>
        </p:nvSpPr>
        <p:spPr>
          <a:xfrm>
            <a:off x="552450" y="5788385"/>
            <a:ext cx="4007024" cy="923330"/>
          </a:xfrm>
          <a:prstGeom prst="rect">
            <a:avLst/>
          </a:prstGeom>
          <a:noFill/>
        </p:spPr>
        <p:txBody>
          <a:bodyPr wrap="square">
            <a:spAutoFit/>
          </a:bodyPr>
          <a:lstStyle/>
          <a:p>
            <a:pPr algn="ctr"/>
            <a:r>
              <a:rPr lang="en-US" sz="1800" dirty="0">
                <a:latin typeface="Avenir Next LT Pro" panose="020B0504020202020204" pitchFamily="34" charset="0"/>
              </a:rPr>
              <a:t>Florida Coalition for Children 23</a:t>
            </a:r>
            <a:r>
              <a:rPr lang="en-US" sz="1800" baseline="30000" dirty="0">
                <a:latin typeface="Avenir Next LT Pro" panose="020B0504020202020204" pitchFamily="34" charset="0"/>
              </a:rPr>
              <a:t>rd</a:t>
            </a:r>
            <a:r>
              <a:rPr lang="en-US" sz="1800" dirty="0">
                <a:latin typeface="Avenir Next LT Pro" panose="020B0504020202020204" pitchFamily="34" charset="0"/>
              </a:rPr>
              <a:t> Annual Conference</a:t>
            </a:r>
          </a:p>
          <a:p>
            <a:pPr algn="ctr"/>
            <a:r>
              <a:rPr lang="en-US" sz="1800" dirty="0">
                <a:latin typeface="Avenir Next LT Pro" panose="020B0504020202020204" pitchFamily="34" charset="0"/>
              </a:rPr>
              <a:t>July 18, 2023</a:t>
            </a:r>
          </a:p>
        </p:txBody>
      </p:sp>
    </p:spTree>
    <p:extLst>
      <p:ext uri="{BB962C8B-B14F-4D97-AF65-F5344CB8AC3E}">
        <p14:creationId xmlns:p14="http://schemas.microsoft.com/office/powerpoint/2010/main" val="103259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20C5BF-0997-4162-85CE-1C49DFF2F290}"/>
              </a:ext>
            </a:extLst>
          </p:cNvPr>
          <p:cNvPicPr>
            <a:picLocks noChangeAspect="1"/>
          </p:cNvPicPr>
          <p:nvPr/>
        </p:nvPicPr>
        <p:blipFill rotWithShape="1">
          <a:blip r:embed="rId3"/>
          <a:srcRect l="40130" t="3603" b="4162"/>
          <a:stretch/>
        </p:blipFill>
        <p:spPr>
          <a:xfrm>
            <a:off x="0" y="0"/>
            <a:ext cx="4089870" cy="6858000"/>
          </a:xfrm>
          <a:prstGeom prst="rect">
            <a:avLst/>
          </a:prstGeom>
        </p:spPr>
      </p:pic>
      <p:pic>
        <p:nvPicPr>
          <p:cNvPr id="6" name="Picture 5">
            <a:extLst>
              <a:ext uri="{FF2B5EF4-FFF2-40B4-BE49-F238E27FC236}">
                <a16:creationId xmlns:a16="http://schemas.microsoft.com/office/drawing/2014/main" id="{F9B7F9CB-6E07-4494-BA42-0319A4718411}"/>
              </a:ext>
            </a:extLst>
          </p:cNvPr>
          <p:cNvPicPr>
            <a:picLocks noChangeAspect="1"/>
          </p:cNvPicPr>
          <p:nvPr/>
        </p:nvPicPr>
        <p:blipFill>
          <a:blip r:embed="rId4"/>
          <a:stretch>
            <a:fillRect/>
          </a:stretch>
        </p:blipFill>
        <p:spPr>
          <a:xfrm>
            <a:off x="364784" y="1555422"/>
            <a:ext cx="3199222" cy="3412503"/>
          </a:xfrm>
          <a:prstGeom prst="rect">
            <a:avLst/>
          </a:prstGeom>
        </p:spPr>
      </p:pic>
      <p:sp>
        <p:nvSpPr>
          <p:cNvPr id="10" name="TextBox 9">
            <a:extLst>
              <a:ext uri="{FF2B5EF4-FFF2-40B4-BE49-F238E27FC236}">
                <a16:creationId xmlns:a16="http://schemas.microsoft.com/office/drawing/2014/main" id="{56FFCB03-0DC8-4506-BC2C-71120F685AC3}"/>
              </a:ext>
            </a:extLst>
          </p:cNvPr>
          <p:cNvSpPr txBox="1"/>
          <p:nvPr/>
        </p:nvSpPr>
        <p:spPr>
          <a:xfrm>
            <a:off x="4794458" y="582105"/>
            <a:ext cx="6094428" cy="646331"/>
          </a:xfrm>
          <a:prstGeom prst="rect">
            <a:avLst/>
          </a:prstGeom>
          <a:noFill/>
        </p:spPr>
        <p:txBody>
          <a:bodyPr wrap="square">
            <a:spAutoFit/>
          </a:bodyPr>
          <a:lstStyle/>
          <a:p>
            <a:pPr algn="ctr"/>
            <a:r>
              <a:rPr lang="en-US" sz="3600" i="1" dirty="0">
                <a:latin typeface="Sitka Heading" panose="02000505000000020004" pitchFamily="2" charset="0"/>
              </a:rPr>
              <a:t>The GROW Center Defined</a:t>
            </a:r>
          </a:p>
        </p:txBody>
      </p:sp>
      <p:cxnSp>
        <p:nvCxnSpPr>
          <p:cNvPr id="12" name="Straight Connector 11">
            <a:extLst>
              <a:ext uri="{FF2B5EF4-FFF2-40B4-BE49-F238E27FC236}">
                <a16:creationId xmlns:a16="http://schemas.microsoft.com/office/drawing/2014/main" id="{93F38973-BDBD-4ECD-A6EC-E01FEE92E9BA}"/>
              </a:ext>
            </a:extLst>
          </p:cNvPr>
          <p:cNvCxnSpPr/>
          <p:nvPr/>
        </p:nvCxnSpPr>
        <p:spPr>
          <a:xfrm>
            <a:off x="4470400" y="1228436"/>
            <a:ext cx="6742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617B715-7309-4AFA-8690-28AF59770C16}"/>
              </a:ext>
            </a:extLst>
          </p:cNvPr>
          <p:cNvSpPr txBox="1"/>
          <p:nvPr/>
        </p:nvSpPr>
        <p:spPr>
          <a:xfrm>
            <a:off x="4792886" y="1477758"/>
            <a:ext cx="6096000" cy="4780091"/>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10000"/>
              </a:lnSpc>
              <a:spcBef>
                <a:spcPts val="400"/>
              </a:spcBef>
              <a:spcAft>
                <a:spcPts val="40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Avenir Next LT Pro"/>
                <a:ea typeface="+mn-ea"/>
                <a:cs typeface="+mn-cs"/>
              </a:rPr>
              <a:t>GREATER RESILIENCE OF THE WORKFORCE</a:t>
            </a:r>
          </a:p>
          <a:p>
            <a:pPr>
              <a:lnSpc>
                <a:spcPct val="110000"/>
              </a:lnSpc>
              <a:spcBef>
                <a:spcPts val="400"/>
              </a:spcBef>
              <a:spcAft>
                <a:spcPts val="400"/>
              </a:spcAft>
              <a:defRPr/>
            </a:pPr>
            <a:r>
              <a:rPr kumimoji="0" lang="en-US" sz="2000" b="0" i="0" u="none" strike="noStrike" kern="1200" cap="none" spc="0" normalizeH="0" baseline="0" noProof="0" dirty="0">
                <a:ln>
                  <a:noFill/>
                </a:ln>
                <a:effectLst/>
                <a:uLnTx/>
                <a:uFillTx/>
                <a:latin typeface="Avenir Next LT Pro"/>
                <a:ea typeface="+mn-ea"/>
                <a:cs typeface="+mn-cs"/>
              </a:rPr>
              <a:t>The Institute’s GROW Center houses each of the</a:t>
            </a:r>
            <a:r>
              <a:rPr lang="en-US" sz="2000" dirty="0">
                <a:latin typeface="Avenir Next LT Pro"/>
              </a:rPr>
              <a:t> Institute-related </a:t>
            </a:r>
            <a:r>
              <a:rPr kumimoji="0" lang="en-US" sz="2000" b="0" i="0" u="none" strike="noStrike" kern="1200" cap="none" spc="0" normalizeH="0" baseline="0" noProof="0" dirty="0">
                <a:ln>
                  <a:noFill/>
                </a:ln>
                <a:effectLst/>
                <a:uLnTx/>
                <a:uFillTx/>
                <a:latin typeface="Avenir Next LT Pro"/>
                <a:ea typeface="+mn-ea"/>
                <a:cs typeface="+mn-cs"/>
              </a:rPr>
              <a:t>components of </a:t>
            </a:r>
            <a:r>
              <a:rPr kumimoji="0" lang="en-US" sz="2000" b="1" i="0" u="none" strike="noStrike" kern="1200" cap="none" spc="0" normalizeH="0" baseline="0" noProof="0" dirty="0">
                <a:ln>
                  <a:noFill/>
                </a:ln>
                <a:solidFill>
                  <a:srgbClr val="785CAC"/>
                </a:solidFill>
                <a:effectLst/>
                <a:uLnTx/>
                <a:uFillTx/>
                <a:latin typeface="Avenir Next LT Pro"/>
                <a:ea typeface="+mn-ea"/>
                <a:cs typeface="+mn-cs"/>
              </a:rPr>
              <a:t>Senate Bill 1326</a:t>
            </a:r>
            <a:r>
              <a:rPr kumimoji="0" lang="en-US" sz="2000" b="0" i="0" u="none" strike="noStrike" kern="1200" cap="none" spc="0" normalizeH="0" baseline="0" noProof="0" dirty="0">
                <a:ln>
                  <a:noFill/>
                </a:ln>
                <a:solidFill>
                  <a:srgbClr val="7C58A9"/>
                </a:solidFill>
                <a:effectLst/>
                <a:uLnTx/>
                <a:uFillTx/>
                <a:latin typeface="Avenir Next LT Pro"/>
                <a:ea typeface="+mn-ea"/>
                <a:cs typeface="+mn-cs"/>
              </a:rPr>
              <a:t> </a:t>
            </a:r>
            <a:r>
              <a:rPr kumimoji="0" lang="en-US" sz="2000" b="0" i="0" u="none" strike="noStrike" kern="1200" cap="none" spc="0" normalizeH="0" baseline="0" noProof="0" dirty="0">
                <a:ln>
                  <a:noFill/>
                </a:ln>
                <a:effectLst/>
                <a:uLnTx/>
                <a:uFillTx/>
                <a:latin typeface="Avenir Next LT Pro"/>
                <a:ea typeface="+mn-ea"/>
                <a:cs typeface="+mn-cs"/>
              </a:rPr>
              <a:t>and creates a dynamic through-line from classroom to casework to retain workers who grow, competently, into leaders at all levels of the workforce.</a:t>
            </a:r>
            <a:endParaRPr lang="en-US" sz="2000" b="0" i="0" u="none" strike="noStrike" kern="1200" cap="none" spc="0" normalizeH="0" baseline="0" noProof="0" dirty="0">
              <a:ln>
                <a:noFill/>
              </a:ln>
              <a:effectLst/>
              <a:uLnTx/>
              <a:uFillTx/>
              <a:latin typeface="Avenir Next LT Pro"/>
            </a:endParaRPr>
          </a:p>
          <a:p>
            <a:pPr marL="0" marR="0" lvl="0" indent="0" algn="l" defTabSz="914400" rtl="0" eaLnBrk="1" fontAlgn="auto" latinLnBrk="0" hangingPunct="1">
              <a:lnSpc>
                <a:spcPct val="110000"/>
              </a:lnSpc>
              <a:spcBef>
                <a:spcPts val="400"/>
              </a:spcBef>
              <a:spcAft>
                <a:spcPts val="40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Avenir Next LT Pro"/>
                <a:ea typeface="+mn-ea"/>
                <a:cs typeface="+mn-cs"/>
              </a:rPr>
              <a:t>The GROW Center is the umbrella under which all the Institute's professional advancement offerings are created, and all management and administrative tasks, curriculum development, and coordination of activities are conducted.</a:t>
            </a:r>
            <a:endParaRPr lang="en-US" sz="2000" b="0" i="0" u="none" strike="noStrike" kern="1200" cap="none" spc="0" normalizeH="0" baseline="0" noProof="0" dirty="0">
              <a:ln>
                <a:noFill/>
              </a:ln>
              <a:effectLst/>
              <a:uLnTx/>
              <a:uFillTx/>
              <a:latin typeface="Avenir Next LT Pro"/>
            </a:endParaRPr>
          </a:p>
          <a:p>
            <a:pPr marL="0" marR="0" lvl="0" indent="0" algn="l" defTabSz="914400" rtl="0" eaLnBrk="1" fontAlgn="auto" latinLnBrk="0" hangingPunct="1">
              <a:lnSpc>
                <a:spcPct val="110000"/>
              </a:lnSpc>
              <a:spcBef>
                <a:spcPts val="400"/>
              </a:spcBef>
              <a:spcAft>
                <a:spcPts val="4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lumMod val="85000"/>
                  <a:lumOff val="15000"/>
                </a:prstClr>
              </a:solidFill>
              <a:effectLst/>
              <a:uLnTx/>
              <a:uFillTx/>
              <a:latin typeface="Avenir Next LT Pro"/>
              <a:ea typeface="+mn-ea"/>
              <a:cs typeface="+mn-cs"/>
            </a:endParaRPr>
          </a:p>
        </p:txBody>
      </p:sp>
    </p:spTree>
    <p:extLst>
      <p:ext uri="{BB962C8B-B14F-4D97-AF65-F5344CB8AC3E}">
        <p14:creationId xmlns:p14="http://schemas.microsoft.com/office/powerpoint/2010/main" val="883790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20C5BF-0997-4162-85CE-1C49DFF2F290}"/>
              </a:ext>
            </a:extLst>
          </p:cNvPr>
          <p:cNvPicPr>
            <a:picLocks noChangeAspect="1"/>
          </p:cNvPicPr>
          <p:nvPr/>
        </p:nvPicPr>
        <p:blipFill rotWithShape="1">
          <a:blip r:embed="rId3"/>
          <a:srcRect l="40130" t="3603" b="4162"/>
          <a:stretch/>
        </p:blipFill>
        <p:spPr>
          <a:xfrm>
            <a:off x="0" y="0"/>
            <a:ext cx="4089870" cy="6858000"/>
          </a:xfrm>
          <a:prstGeom prst="rect">
            <a:avLst/>
          </a:prstGeom>
        </p:spPr>
      </p:pic>
      <p:sp>
        <p:nvSpPr>
          <p:cNvPr id="10" name="TextBox 9">
            <a:extLst>
              <a:ext uri="{FF2B5EF4-FFF2-40B4-BE49-F238E27FC236}">
                <a16:creationId xmlns:a16="http://schemas.microsoft.com/office/drawing/2014/main" id="{56FFCB03-0DC8-4506-BC2C-71120F685AC3}"/>
              </a:ext>
            </a:extLst>
          </p:cNvPr>
          <p:cNvSpPr txBox="1"/>
          <p:nvPr/>
        </p:nvSpPr>
        <p:spPr>
          <a:xfrm>
            <a:off x="4599708" y="1656285"/>
            <a:ext cx="6094428" cy="646331"/>
          </a:xfrm>
          <a:prstGeom prst="rect">
            <a:avLst/>
          </a:prstGeom>
          <a:noFill/>
        </p:spPr>
        <p:txBody>
          <a:bodyPr wrap="square">
            <a:spAutoFit/>
          </a:bodyPr>
          <a:lstStyle/>
          <a:p>
            <a:pPr algn="ctr"/>
            <a:r>
              <a:rPr lang="en-US" sz="3600" i="1">
                <a:latin typeface="Sitka Heading" panose="02000505000000020004" pitchFamily="2" charset="0"/>
              </a:rPr>
              <a:t>Our Goal</a:t>
            </a:r>
          </a:p>
        </p:txBody>
      </p:sp>
      <p:cxnSp>
        <p:nvCxnSpPr>
          <p:cNvPr id="12" name="Straight Connector 11">
            <a:extLst>
              <a:ext uri="{FF2B5EF4-FFF2-40B4-BE49-F238E27FC236}">
                <a16:creationId xmlns:a16="http://schemas.microsoft.com/office/drawing/2014/main" id="{93F38973-BDBD-4ECD-A6EC-E01FEE92E9BA}"/>
              </a:ext>
            </a:extLst>
          </p:cNvPr>
          <p:cNvCxnSpPr/>
          <p:nvPr/>
        </p:nvCxnSpPr>
        <p:spPr>
          <a:xfrm>
            <a:off x="4470399" y="2392218"/>
            <a:ext cx="6742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7A2E584-1FB4-4ABC-8FAC-46CB444FBEEB}"/>
              </a:ext>
            </a:extLst>
          </p:cNvPr>
          <p:cNvSpPr txBox="1"/>
          <p:nvPr/>
        </p:nvSpPr>
        <p:spPr>
          <a:xfrm>
            <a:off x="4794458" y="2571422"/>
            <a:ext cx="6096000" cy="2246769"/>
          </a:xfrm>
          <a:prstGeom prst="rect">
            <a:avLst/>
          </a:prstGeom>
          <a:noFill/>
        </p:spPr>
        <p:txBody>
          <a:bodyPr wrap="square">
            <a:spAutoFit/>
          </a:bodyPr>
          <a:lstStyle/>
          <a:p>
            <a:r>
              <a:rPr lang="en-US" sz="2000" b="0" i="0">
                <a:solidFill>
                  <a:srgbClr val="2C2A29"/>
                </a:solidFill>
                <a:effectLst/>
                <a:latin typeface="Avenir Next LT Pro" panose="020B0504020202020204" pitchFamily="34" charset="0"/>
              </a:rPr>
              <a:t>To create a continuum of learning opportunities and ongoing support for college students, recently trained personnel, and middle and upper management positions working in child welfare agencies to enhance learning and build capacity towards meaningful and systemic change within the statewide child welfare workforce. </a:t>
            </a:r>
            <a:endParaRPr lang="en-US" sz="2000">
              <a:latin typeface="Avenir Next LT Pro" panose="020B0504020202020204" pitchFamily="34" charset="0"/>
            </a:endParaRPr>
          </a:p>
        </p:txBody>
      </p:sp>
      <p:pic>
        <p:nvPicPr>
          <p:cNvPr id="9" name="Picture 8">
            <a:extLst>
              <a:ext uri="{FF2B5EF4-FFF2-40B4-BE49-F238E27FC236}">
                <a16:creationId xmlns:a16="http://schemas.microsoft.com/office/drawing/2014/main" id="{8162502D-B616-45C5-B154-9660552F3E4C}"/>
              </a:ext>
            </a:extLst>
          </p:cNvPr>
          <p:cNvPicPr>
            <a:picLocks noChangeAspect="1"/>
          </p:cNvPicPr>
          <p:nvPr/>
        </p:nvPicPr>
        <p:blipFill rotWithShape="1">
          <a:blip r:embed="rId4"/>
          <a:srcRect t="4824" r="49318"/>
          <a:stretch/>
        </p:blipFill>
        <p:spPr>
          <a:xfrm>
            <a:off x="-68206" y="794327"/>
            <a:ext cx="3893138" cy="4110183"/>
          </a:xfrm>
          <a:prstGeom prst="rect">
            <a:avLst/>
          </a:prstGeom>
        </p:spPr>
      </p:pic>
    </p:spTree>
    <p:extLst>
      <p:ext uri="{BB962C8B-B14F-4D97-AF65-F5344CB8AC3E}">
        <p14:creationId xmlns:p14="http://schemas.microsoft.com/office/powerpoint/2010/main" val="1697009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E8C7C10-BFF9-4FD1-9A2B-827A5754E625}"/>
              </a:ext>
            </a:extLst>
          </p:cNvPr>
          <p:cNvGraphicFramePr/>
          <p:nvPr/>
        </p:nvGraphicFramePr>
        <p:xfrm>
          <a:off x="868018" y="-1"/>
          <a:ext cx="10455964"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0BA27FCF-0DEF-4687-891D-270C711C2CCC}"/>
              </a:ext>
            </a:extLst>
          </p:cNvPr>
          <p:cNvSpPr>
            <a:spLocks noGrp="1"/>
          </p:cNvSpPr>
          <p:nvPr>
            <p:ph type="title"/>
          </p:nvPr>
        </p:nvSpPr>
        <p:spPr>
          <a:xfrm>
            <a:off x="4427142" y="2041733"/>
            <a:ext cx="3337715" cy="2788683"/>
          </a:xfrm>
          <a:noFill/>
        </p:spPr>
        <p:txBody>
          <a:bodyPr>
            <a:normAutofit fontScale="90000"/>
          </a:bodyPr>
          <a:lstStyle/>
          <a:p>
            <a:pPr algn="ctr"/>
            <a:r>
              <a:rPr lang="en-US" sz="5200" b="1">
                <a:latin typeface="Sitka Heading" panose="02000505000000020004" pitchFamily="2" charset="0"/>
              </a:rPr>
              <a:t>What is a “thriving” workforce?</a:t>
            </a:r>
          </a:p>
        </p:txBody>
      </p:sp>
      <p:sp>
        <p:nvSpPr>
          <p:cNvPr id="5" name="Rectangle 4">
            <a:extLst>
              <a:ext uri="{FF2B5EF4-FFF2-40B4-BE49-F238E27FC236}">
                <a16:creationId xmlns:a16="http://schemas.microsoft.com/office/drawing/2014/main" id="{BCDD6801-D40F-4FE0-AE4F-675FE50AC3A8}"/>
              </a:ext>
            </a:extLst>
          </p:cNvPr>
          <p:cNvSpPr/>
          <p:nvPr/>
        </p:nvSpPr>
        <p:spPr>
          <a:xfrm>
            <a:off x="4433310" y="2027582"/>
            <a:ext cx="3325380" cy="2802834"/>
          </a:xfrm>
          <a:prstGeom prst="rect">
            <a:avLst/>
          </a:prstGeom>
          <a:solidFill>
            <a:schemeClr val="bg1">
              <a:alpha val="2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2670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C3A6FF-310A-472A-AA7C-76DE20FEC78B}"/>
              </a:ext>
            </a:extLst>
          </p:cNvPr>
          <p:cNvPicPr>
            <a:picLocks noChangeAspect="1"/>
          </p:cNvPicPr>
          <p:nvPr/>
        </p:nvPicPr>
        <p:blipFill rotWithShape="1">
          <a:blip r:embed="rId3"/>
          <a:srcRect l="557"/>
          <a:stretch/>
        </p:blipFill>
        <p:spPr>
          <a:xfrm>
            <a:off x="161621" y="147144"/>
            <a:ext cx="8484477" cy="6563711"/>
          </a:xfrm>
          <a:prstGeom prst="rect">
            <a:avLst/>
          </a:prstGeom>
        </p:spPr>
      </p:pic>
      <p:sp>
        <p:nvSpPr>
          <p:cNvPr id="24" name="TextBox 23">
            <a:extLst>
              <a:ext uri="{FF2B5EF4-FFF2-40B4-BE49-F238E27FC236}">
                <a16:creationId xmlns:a16="http://schemas.microsoft.com/office/drawing/2014/main" id="{6F109635-30E0-45C5-BB97-DB756969DB4D}"/>
              </a:ext>
            </a:extLst>
          </p:cNvPr>
          <p:cNvSpPr txBox="1"/>
          <p:nvPr/>
        </p:nvSpPr>
        <p:spPr>
          <a:xfrm>
            <a:off x="8977224" y="2210496"/>
            <a:ext cx="3169364" cy="646331"/>
          </a:xfrm>
          <a:prstGeom prst="rect">
            <a:avLst/>
          </a:prstGeom>
          <a:noFill/>
        </p:spPr>
        <p:txBody>
          <a:bodyPr wrap="square">
            <a:spAutoFit/>
          </a:bodyPr>
          <a:lstStyle/>
          <a:p>
            <a:pPr algn="ctr"/>
            <a:r>
              <a:rPr lang="en-US" sz="1800" b="1">
                <a:gradFill flip="none" rotWithShape="1">
                  <a:gsLst>
                    <a:gs pos="96000">
                      <a:srgbClr val="8A199C"/>
                    </a:gs>
                    <a:gs pos="84000">
                      <a:srgbClr val="785CAC"/>
                    </a:gs>
                    <a:gs pos="70000">
                      <a:srgbClr val="266BB5"/>
                    </a:gs>
                    <a:gs pos="59000">
                      <a:srgbClr val="1067B5"/>
                    </a:gs>
                    <a:gs pos="16000">
                      <a:srgbClr val="38A3A5"/>
                    </a:gs>
                    <a:gs pos="7000">
                      <a:srgbClr val="6FC467"/>
                    </a:gs>
                    <a:gs pos="27000">
                      <a:srgbClr val="38A3A5"/>
                    </a:gs>
                    <a:gs pos="47000">
                      <a:srgbClr val="2383AD"/>
                    </a:gs>
                    <a:gs pos="37000">
                      <a:srgbClr val="2C91AA"/>
                    </a:gs>
                  </a:gsLst>
                  <a:lin ang="10800000" scaled="1"/>
                  <a:tileRect/>
                </a:gradFill>
                <a:latin typeface="Avenir Next LT Pro" panose="020B0504020202020204" pitchFamily="34" charset="0"/>
              </a:rPr>
              <a:t>Scan for a Closer Look at the Logic Model!</a:t>
            </a:r>
          </a:p>
        </p:txBody>
      </p:sp>
      <p:pic>
        <p:nvPicPr>
          <p:cNvPr id="3" name="Picture 2" descr="A picture containing circle, text, screenshot, font&#10;&#10;Description automatically generated">
            <a:extLst>
              <a:ext uri="{FF2B5EF4-FFF2-40B4-BE49-F238E27FC236}">
                <a16:creationId xmlns:a16="http://schemas.microsoft.com/office/drawing/2014/main" id="{16F90F03-409E-7DF0-2D99-78779EEBFB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6098" y="3103542"/>
            <a:ext cx="3607313" cy="3607313"/>
          </a:xfrm>
          <a:prstGeom prst="rect">
            <a:avLst/>
          </a:prstGeom>
        </p:spPr>
      </p:pic>
    </p:spTree>
    <p:extLst>
      <p:ext uri="{BB962C8B-B14F-4D97-AF65-F5344CB8AC3E}">
        <p14:creationId xmlns:p14="http://schemas.microsoft.com/office/powerpoint/2010/main" val="2457417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white rectangular sign with blue text&#10;&#10;Description automatically generated">
            <a:extLst>
              <a:ext uri="{FF2B5EF4-FFF2-40B4-BE49-F238E27FC236}">
                <a16:creationId xmlns:a16="http://schemas.microsoft.com/office/drawing/2014/main" id="{5F22C7B9-2D90-E448-46C4-C22694AFBA1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16666" y="2400530"/>
            <a:ext cx="8358668" cy="1529174"/>
          </a:xfrm>
        </p:spPr>
      </p:pic>
      <p:pic>
        <p:nvPicPr>
          <p:cNvPr id="10" name="Picture 9" descr="A sign with text on it&#10;&#10;Description automatically generated">
            <a:extLst>
              <a:ext uri="{FF2B5EF4-FFF2-40B4-BE49-F238E27FC236}">
                <a16:creationId xmlns:a16="http://schemas.microsoft.com/office/drawing/2014/main" id="{47997F2F-958D-48D6-9622-7C55D0BBA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5052" y="4327216"/>
            <a:ext cx="8081896" cy="1529174"/>
          </a:xfrm>
          <a:prstGeom prst="rect">
            <a:avLst/>
          </a:prstGeom>
        </p:spPr>
      </p:pic>
      <p:sp>
        <p:nvSpPr>
          <p:cNvPr id="11" name="TextBox 10">
            <a:extLst>
              <a:ext uri="{FF2B5EF4-FFF2-40B4-BE49-F238E27FC236}">
                <a16:creationId xmlns:a16="http://schemas.microsoft.com/office/drawing/2014/main" id="{B06BD643-DB46-29EC-8709-F54DCF5F27C6}"/>
              </a:ext>
            </a:extLst>
          </p:cNvPr>
          <p:cNvSpPr txBox="1"/>
          <p:nvPr/>
        </p:nvSpPr>
        <p:spPr>
          <a:xfrm>
            <a:off x="2726776" y="919032"/>
            <a:ext cx="3369224" cy="938719"/>
          </a:xfrm>
          <a:prstGeom prst="rect">
            <a:avLst/>
          </a:prstGeom>
          <a:noFill/>
        </p:spPr>
        <p:txBody>
          <a:bodyPr wrap="square" rtlCol="0">
            <a:spAutoFit/>
          </a:bodyPr>
          <a:lstStyle/>
          <a:p>
            <a:r>
              <a:rPr lang="en-US" sz="5500" dirty="0"/>
              <a:t>Helping us</a:t>
            </a:r>
          </a:p>
        </p:txBody>
      </p:sp>
      <p:pic>
        <p:nvPicPr>
          <p:cNvPr id="12" name="Picture 11" descr="Text, logo&#10;&#10;Description automatically generated">
            <a:extLst>
              <a:ext uri="{FF2B5EF4-FFF2-40B4-BE49-F238E27FC236}">
                <a16:creationId xmlns:a16="http://schemas.microsoft.com/office/drawing/2014/main" id="{EAE45E3B-8538-D2B1-6C83-75324B971788}"/>
              </a:ext>
            </a:extLst>
          </p:cNvPr>
          <p:cNvPicPr>
            <a:picLocks noChangeAspect="1"/>
          </p:cNvPicPr>
          <p:nvPr/>
        </p:nvPicPr>
        <p:blipFill rotWithShape="1">
          <a:blip r:embed="rId5">
            <a:extLst>
              <a:ext uri="{28A0092B-C50C-407E-A947-70E740481C1C}">
                <a14:useLocalDpi xmlns:a14="http://schemas.microsoft.com/office/drawing/2010/main" val="0"/>
              </a:ext>
            </a:extLst>
          </a:blip>
          <a:srcRect t="10235" b="15994"/>
          <a:stretch/>
        </p:blipFill>
        <p:spPr>
          <a:xfrm>
            <a:off x="6004049" y="775136"/>
            <a:ext cx="3966297" cy="1082615"/>
          </a:xfrm>
          <a:prstGeom prst="rect">
            <a:avLst/>
          </a:prstGeom>
        </p:spPr>
      </p:pic>
    </p:spTree>
    <p:extLst>
      <p:ext uri="{BB962C8B-B14F-4D97-AF65-F5344CB8AC3E}">
        <p14:creationId xmlns:p14="http://schemas.microsoft.com/office/powerpoint/2010/main" val="752948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1ABE81-564A-5127-3365-240F956AAB3F}"/>
              </a:ext>
            </a:extLst>
          </p:cNvPr>
          <p:cNvSpPr txBox="1"/>
          <p:nvPr/>
        </p:nvSpPr>
        <p:spPr>
          <a:xfrm>
            <a:off x="2227984" y="501133"/>
            <a:ext cx="7736032" cy="646331"/>
          </a:xfrm>
          <a:prstGeom prst="rect">
            <a:avLst/>
          </a:prstGeom>
          <a:noFill/>
        </p:spPr>
        <p:txBody>
          <a:bodyPr wrap="square">
            <a:spAutoFit/>
          </a:bodyPr>
          <a:lstStyle/>
          <a:p>
            <a:pPr algn="ctr"/>
            <a:r>
              <a:rPr lang="en-US" sz="3600" b="1" dirty="0">
                <a:gradFill flip="none" rotWithShape="1">
                  <a:gsLst>
                    <a:gs pos="96000">
                      <a:srgbClr val="8A199C"/>
                    </a:gs>
                    <a:gs pos="84000">
                      <a:srgbClr val="785CAC"/>
                    </a:gs>
                    <a:gs pos="70000">
                      <a:srgbClr val="266BB5"/>
                    </a:gs>
                    <a:gs pos="59000">
                      <a:srgbClr val="1067B5"/>
                    </a:gs>
                    <a:gs pos="16000">
                      <a:srgbClr val="38A3A5"/>
                    </a:gs>
                    <a:gs pos="7000">
                      <a:srgbClr val="6FC467"/>
                    </a:gs>
                    <a:gs pos="27000">
                      <a:srgbClr val="38A3A5"/>
                    </a:gs>
                    <a:gs pos="47000">
                      <a:srgbClr val="2383AD"/>
                    </a:gs>
                    <a:gs pos="37000">
                      <a:srgbClr val="2C91AA"/>
                    </a:gs>
                  </a:gsLst>
                  <a:lin ang="10800000" scaled="1"/>
                  <a:tileRect/>
                </a:gradFill>
                <a:latin typeface="Avenir Next LT Pro" panose="020B0504020202020204" pitchFamily="34" charset="0"/>
              </a:rPr>
              <a:t>Our Partnerships</a:t>
            </a:r>
          </a:p>
        </p:txBody>
      </p:sp>
      <p:sp>
        <p:nvSpPr>
          <p:cNvPr id="5" name="TextBox 4">
            <a:extLst>
              <a:ext uri="{FF2B5EF4-FFF2-40B4-BE49-F238E27FC236}">
                <a16:creationId xmlns:a16="http://schemas.microsoft.com/office/drawing/2014/main" id="{FF9537A8-71FD-9C7C-1175-0FBC6555D8A0}"/>
              </a:ext>
            </a:extLst>
          </p:cNvPr>
          <p:cNvSpPr txBox="1"/>
          <p:nvPr/>
        </p:nvSpPr>
        <p:spPr>
          <a:xfrm>
            <a:off x="2311111" y="1367135"/>
            <a:ext cx="7569777" cy="1015663"/>
          </a:xfrm>
          <a:prstGeom prst="rect">
            <a:avLst/>
          </a:prstGeom>
          <a:noFill/>
        </p:spPr>
        <p:txBody>
          <a:bodyPr wrap="square">
            <a:spAutoFit/>
          </a:bodyPr>
          <a:lstStyle/>
          <a:p>
            <a:pPr algn="ctr"/>
            <a:r>
              <a:rPr lang="en-US" sz="2000" dirty="0">
                <a:latin typeface="Avenir Next LT Pro" panose="020B0504020202020204" pitchFamily="34" charset="0"/>
              </a:rPr>
              <a:t>Supporting the exploration, development, implementation, and enhancement of our child welfare workforce focused interventions. </a:t>
            </a:r>
          </a:p>
        </p:txBody>
      </p:sp>
      <p:pic>
        <p:nvPicPr>
          <p:cNvPr id="1026" name="Picture 2" descr="Give to Partnership for Strong Families | The Amazing Give">
            <a:extLst>
              <a:ext uri="{FF2B5EF4-FFF2-40B4-BE49-F238E27FC236}">
                <a16:creationId xmlns:a16="http://schemas.microsoft.com/office/drawing/2014/main" id="{EB2B9F8F-85FC-EF3F-46DB-6D9C2046D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1942" y="2112603"/>
            <a:ext cx="2379518" cy="23795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WF Health Network logo | Life Management Center">
            <a:extLst>
              <a:ext uri="{FF2B5EF4-FFF2-40B4-BE49-F238E27FC236}">
                <a16:creationId xmlns:a16="http://schemas.microsoft.com/office/drawing/2014/main" id="{DAB40193-E6FD-0FE0-0D48-68D3FF4184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3075" y="5490865"/>
            <a:ext cx="3574377" cy="11438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lorida Department of Children and Families - Wikipedia">
            <a:extLst>
              <a:ext uri="{FF2B5EF4-FFF2-40B4-BE49-F238E27FC236}">
                <a16:creationId xmlns:a16="http://schemas.microsoft.com/office/drawing/2014/main" id="{A2BF84C6-AFCD-00B8-7FF4-89B6BAE883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246" y="2112603"/>
            <a:ext cx="1886422" cy="209420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Care Vault and the Association of Administrators of the">
            <a:extLst>
              <a:ext uri="{FF2B5EF4-FFF2-40B4-BE49-F238E27FC236}">
                <a16:creationId xmlns:a16="http://schemas.microsoft.com/office/drawing/2014/main" id="{17D62D46-2D18-2DEB-F34B-DDB36D8E17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5905" y="5054097"/>
            <a:ext cx="3162082" cy="14685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754C782-B218-E9E3-4268-D06957D3C7AC}"/>
              </a:ext>
            </a:extLst>
          </p:cNvPr>
          <p:cNvPicPr>
            <a:picLocks noChangeAspect="1"/>
          </p:cNvPicPr>
          <p:nvPr/>
        </p:nvPicPr>
        <p:blipFill>
          <a:blip r:embed="rId7"/>
          <a:stretch>
            <a:fillRect/>
          </a:stretch>
        </p:blipFill>
        <p:spPr>
          <a:xfrm>
            <a:off x="422533" y="4974717"/>
            <a:ext cx="3362089" cy="1547962"/>
          </a:xfrm>
          <a:prstGeom prst="rect">
            <a:avLst/>
          </a:prstGeom>
        </p:spPr>
      </p:pic>
      <p:pic>
        <p:nvPicPr>
          <p:cNvPr id="1036" name="Picture 12" descr="National Child Welfare Workforce Institute – NCWWI">
            <a:extLst>
              <a:ext uri="{FF2B5EF4-FFF2-40B4-BE49-F238E27FC236}">
                <a16:creationId xmlns:a16="http://schemas.microsoft.com/office/drawing/2014/main" id="{CC6BB4B0-F418-C330-66C9-5149FEBF94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06240" y="2595199"/>
            <a:ext cx="2379518" cy="237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231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ue and white poster with text and images&#10;&#10;Description automatically generated">
            <a:extLst>
              <a:ext uri="{FF2B5EF4-FFF2-40B4-BE49-F238E27FC236}">
                <a16:creationId xmlns:a16="http://schemas.microsoft.com/office/drawing/2014/main" id="{063D9BCF-7A07-1617-D55D-B3D750D680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4019" y="643466"/>
            <a:ext cx="8603962" cy="5571067"/>
          </a:xfrm>
          <a:prstGeom prst="rect">
            <a:avLst/>
          </a:prstGeom>
        </p:spPr>
      </p:pic>
    </p:spTree>
    <p:extLst>
      <p:ext uri="{BB962C8B-B14F-4D97-AF65-F5344CB8AC3E}">
        <p14:creationId xmlns:p14="http://schemas.microsoft.com/office/powerpoint/2010/main" val="2967684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6FFCB03-0DC8-4506-BC2C-71120F685AC3}"/>
              </a:ext>
            </a:extLst>
          </p:cNvPr>
          <p:cNvSpPr txBox="1"/>
          <p:nvPr/>
        </p:nvSpPr>
        <p:spPr>
          <a:xfrm>
            <a:off x="1282700" y="426073"/>
            <a:ext cx="9728200" cy="646331"/>
          </a:xfrm>
          <a:prstGeom prst="rect">
            <a:avLst/>
          </a:prstGeom>
          <a:noFill/>
        </p:spPr>
        <p:txBody>
          <a:bodyPr wrap="square">
            <a:spAutoFit/>
          </a:bodyPr>
          <a:lstStyle/>
          <a:p>
            <a:pPr algn="ctr"/>
            <a:r>
              <a:rPr lang="en-US" sz="3600" i="1">
                <a:latin typeface="Sitka Heading" panose="02000505000000020004" pitchFamily="2" charset="0"/>
              </a:rPr>
              <a:t>How do we achieve our intended outcomes? </a:t>
            </a:r>
          </a:p>
        </p:txBody>
      </p:sp>
      <p:cxnSp>
        <p:nvCxnSpPr>
          <p:cNvPr id="12" name="Straight Connector 11">
            <a:extLst>
              <a:ext uri="{FF2B5EF4-FFF2-40B4-BE49-F238E27FC236}">
                <a16:creationId xmlns:a16="http://schemas.microsoft.com/office/drawing/2014/main" id="{93F38973-BDBD-4ECD-A6EC-E01FEE92E9BA}"/>
              </a:ext>
            </a:extLst>
          </p:cNvPr>
          <p:cNvCxnSpPr>
            <a:cxnSpLocks/>
          </p:cNvCxnSpPr>
          <p:nvPr/>
        </p:nvCxnSpPr>
        <p:spPr>
          <a:xfrm>
            <a:off x="2010941" y="1072404"/>
            <a:ext cx="817011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9286ED53-F5D3-43B6-8052-A17CCE47AC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982" y="3651233"/>
            <a:ext cx="1925066" cy="24231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8E8C4EC-869E-4AD2-8910-B7ADB68F1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1013" y="3904031"/>
            <a:ext cx="2734054" cy="21703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C6E3B23-1835-4DD9-8943-579FFAEA71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9606" y="3753119"/>
            <a:ext cx="3157950" cy="17524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F3EC2F0-828F-424B-8D12-075016790109}"/>
              </a:ext>
            </a:extLst>
          </p:cNvPr>
          <p:cNvSpPr txBox="1"/>
          <p:nvPr/>
        </p:nvSpPr>
        <p:spPr>
          <a:xfrm>
            <a:off x="2603950" y="1352425"/>
            <a:ext cx="7137722" cy="707886"/>
          </a:xfrm>
          <a:prstGeom prst="rect">
            <a:avLst/>
          </a:prstGeom>
          <a:noFill/>
        </p:spPr>
        <p:txBody>
          <a:bodyPr wrap="square" rtlCol="0">
            <a:spAutoFit/>
          </a:bodyPr>
          <a:lstStyle/>
          <a:p>
            <a:pPr algn="ctr"/>
            <a:r>
              <a:rPr lang="en-US" sz="4000" b="1" dirty="0">
                <a:gradFill flip="none" rotWithShape="1">
                  <a:gsLst>
                    <a:gs pos="96000">
                      <a:srgbClr val="8A199C"/>
                    </a:gs>
                    <a:gs pos="84000">
                      <a:srgbClr val="785CAC"/>
                    </a:gs>
                    <a:gs pos="70000">
                      <a:srgbClr val="266BB5"/>
                    </a:gs>
                    <a:gs pos="59000">
                      <a:srgbClr val="1067B5"/>
                    </a:gs>
                    <a:gs pos="16000">
                      <a:srgbClr val="38A3A5"/>
                    </a:gs>
                    <a:gs pos="7000">
                      <a:srgbClr val="6FC467"/>
                    </a:gs>
                    <a:gs pos="27000">
                      <a:srgbClr val="38A3A5"/>
                    </a:gs>
                    <a:gs pos="47000">
                      <a:srgbClr val="2383AD"/>
                    </a:gs>
                    <a:gs pos="37000">
                      <a:srgbClr val="2C91AA"/>
                    </a:gs>
                  </a:gsLst>
                  <a:lin ang="10800000" scaled="1"/>
                  <a:tileRect/>
                </a:gradFill>
                <a:latin typeface="Avenir Next LT Pro" panose="020B0504020202020204" pitchFamily="34" charset="0"/>
              </a:rPr>
              <a:t>3 STRATEGIC INITIATIVES</a:t>
            </a:r>
          </a:p>
        </p:txBody>
      </p:sp>
      <p:grpSp>
        <p:nvGrpSpPr>
          <p:cNvPr id="14" name="Group 13">
            <a:extLst>
              <a:ext uri="{FF2B5EF4-FFF2-40B4-BE49-F238E27FC236}">
                <a16:creationId xmlns:a16="http://schemas.microsoft.com/office/drawing/2014/main" id="{95E94849-0A88-4D38-B534-8DD42CE9EDBF}"/>
              </a:ext>
            </a:extLst>
          </p:cNvPr>
          <p:cNvGrpSpPr/>
          <p:nvPr/>
        </p:nvGrpSpPr>
        <p:grpSpPr>
          <a:xfrm>
            <a:off x="1919501" y="2158057"/>
            <a:ext cx="8352997" cy="1270943"/>
            <a:chOff x="1934130" y="2015110"/>
            <a:chExt cx="8352997" cy="1270943"/>
          </a:xfrm>
        </p:grpSpPr>
        <p:cxnSp>
          <p:nvCxnSpPr>
            <p:cNvPr id="7" name="Straight Connector 6">
              <a:extLst>
                <a:ext uri="{FF2B5EF4-FFF2-40B4-BE49-F238E27FC236}">
                  <a16:creationId xmlns:a16="http://schemas.microsoft.com/office/drawing/2014/main" id="{3873364E-2897-44C6-932D-117645B60C3B}"/>
                </a:ext>
              </a:extLst>
            </p:cNvPr>
            <p:cNvCxnSpPr/>
            <p:nvPr/>
          </p:nvCxnSpPr>
          <p:spPr>
            <a:xfrm>
              <a:off x="2037144" y="2523281"/>
              <a:ext cx="815854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0B249A4C-0609-451B-B978-4D16AA8C1A34}"/>
                </a:ext>
              </a:extLst>
            </p:cNvPr>
            <p:cNvCxnSpPr/>
            <p:nvPr/>
          </p:nvCxnSpPr>
          <p:spPr>
            <a:xfrm>
              <a:off x="2025570" y="2523281"/>
              <a:ext cx="0" cy="671332"/>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479DDF8-1B71-431A-B613-A384009DDF1B}"/>
                </a:ext>
              </a:extLst>
            </p:cNvPr>
            <p:cNvCxnSpPr>
              <a:cxnSpLocks/>
            </p:cNvCxnSpPr>
            <p:nvPr/>
          </p:nvCxnSpPr>
          <p:spPr>
            <a:xfrm>
              <a:off x="6096000" y="2116777"/>
              <a:ext cx="1929" cy="1077836"/>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BF86A14-88D5-4827-B0CA-AFE07D4BCEC7}"/>
                </a:ext>
              </a:extLst>
            </p:cNvPr>
            <p:cNvCxnSpPr/>
            <p:nvPr/>
          </p:nvCxnSpPr>
          <p:spPr>
            <a:xfrm>
              <a:off x="10199546" y="2523281"/>
              <a:ext cx="0" cy="671332"/>
            </a:xfrm>
            <a:prstGeom prst="line">
              <a:avLst/>
            </a:prstGeom>
            <a:ln w="28575"/>
          </p:spPr>
          <p:style>
            <a:lnRef idx="1">
              <a:schemeClr val="dk1"/>
            </a:lnRef>
            <a:fillRef idx="0">
              <a:schemeClr val="dk1"/>
            </a:fillRef>
            <a:effectRef idx="0">
              <a:schemeClr val="dk1"/>
            </a:effectRef>
            <a:fontRef idx="minor">
              <a:schemeClr val="tx1"/>
            </a:fontRef>
          </p:style>
        </p:cxnSp>
        <p:sp>
          <p:nvSpPr>
            <p:cNvPr id="13" name="Oval 12">
              <a:extLst>
                <a:ext uri="{FF2B5EF4-FFF2-40B4-BE49-F238E27FC236}">
                  <a16:creationId xmlns:a16="http://schemas.microsoft.com/office/drawing/2014/main" id="{1DF18D9E-A3B3-4A10-864C-0C155FFEED1F}"/>
                </a:ext>
              </a:extLst>
            </p:cNvPr>
            <p:cNvSpPr/>
            <p:nvPr/>
          </p:nvSpPr>
          <p:spPr>
            <a:xfrm>
              <a:off x="1934130" y="3103173"/>
              <a:ext cx="182880" cy="1828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9050321-D8F0-4673-BABD-1D41186D96D7}"/>
                </a:ext>
              </a:extLst>
            </p:cNvPr>
            <p:cNvSpPr/>
            <p:nvPr/>
          </p:nvSpPr>
          <p:spPr>
            <a:xfrm>
              <a:off x="10104247" y="3103173"/>
              <a:ext cx="182880" cy="1828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4F41D5D-F09C-43A7-B0DB-5101DD4D19A6}"/>
                </a:ext>
              </a:extLst>
            </p:cNvPr>
            <p:cNvSpPr/>
            <p:nvPr/>
          </p:nvSpPr>
          <p:spPr>
            <a:xfrm>
              <a:off x="6015070" y="3103173"/>
              <a:ext cx="182880" cy="1828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BE5DC4B-6583-4D65-A82B-3535ACE01F8F}"/>
                </a:ext>
              </a:extLst>
            </p:cNvPr>
            <p:cNvSpPr/>
            <p:nvPr/>
          </p:nvSpPr>
          <p:spPr>
            <a:xfrm>
              <a:off x="6015070" y="2015110"/>
              <a:ext cx="182880" cy="1828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7763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A8BE3F3C-6F7D-439C-8B0E-515DC406AE01}"/>
              </a:ext>
            </a:extLst>
          </p:cNvPr>
          <p:cNvSpPr txBox="1"/>
          <p:nvPr/>
        </p:nvSpPr>
        <p:spPr>
          <a:xfrm>
            <a:off x="3448077" y="1617306"/>
            <a:ext cx="8056679" cy="3970318"/>
          </a:xfrm>
          <a:prstGeom prst="rect">
            <a:avLst/>
          </a:prstGeom>
          <a:noFill/>
        </p:spPr>
        <p:txBody>
          <a:bodyPr wrap="square" lIns="91440" tIns="45720" rIns="91440" bIns="45720" anchor="t">
            <a:spAutoFit/>
          </a:bodyPr>
          <a:lstStyle/>
          <a:p>
            <a:pPr algn="ctr"/>
            <a:r>
              <a:rPr lang="en-US" b="0" i="0" dirty="0">
                <a:solidFill>
                  <a:srgbClr val="2C2A29"/>
                </a:solidFill>
                <a:effectLst/>
                <a:latin typeface="Avenir Next LT Pro"/>
              </a:rPr>
              <a:t>The </a:t>
            </a:r>
            <a:r>
              <a:rPr lang="en-US" dirty="0">
                <a:solidFill>
                  <a:srgbClr val="2C2A29"/>
                </a:solidFill>
                <a:latin typeface="Avenir Next LT Pro"/>
              </a:rPr>
              <a:t>enhancement to the BSW</a:t>
            </a:r>
            <a:r>
              <a:rPr lang="en-US" b="0" i="0" dirty="0">
                <a:solidFill>
                  <a:srgbClr val="2C2A29"/>
                </a:solidFill>
                <a:effectLst/>
                <a:latin typeface="Avenir Next LT Pro"/>
              </a:rPr>
              <a:t> and MSW curricula</a:t>
            </a:r>
            <a:r>
              <a:rPr lang="en-US" dirty="0">
                <a:solidFill>
                  <a:srgbClr val="2C2A29"/>
                </a:solidFill>
                <a:latin typeface="Avenir Next LT Pro"/>
              </a:rPr>
              <a:t>,</a:t>
            </a:r>
            <a:r>
              <a:rPr lang="en-US" b="0" i="0" dirty="0">
                <a:solidFill>
                  <a:srgbClr val="2C2A29"/>
                </a:solidFill>
                <a:effectLst/>
                <a:latin typeface="Avenir Next LT Pro"/>
              </a:rPr>
              <a:t> </a:t>
            </a:r>
            <a:r>
              <a:rPr lang="en-US" dirty="0">
                <a:solidFill>
                  <a:srgbClr val="2C2A29"/>
                </a:solidFill>
                <a:latin typeface="Avenir Next LT Pro"/>
              </a:rPr>
              <a:t>initially led</a:t>
            </a:r>
            <a:r>
              <a:rPr lang="en-US" b="0" i="0" dirty="0">
                <a:solidFill>
                  <a:srgbClr val="2C2A29"/>
                </a:solidFill>
                <a:effectLst/>
                <a:latin typeface="Avenir Next LT Pro"/>
              </a:rPr>
              <a:t> by the FSU College of Social Work in collaboration with other university affiliates</a:t>
            </a:r>
            <a:r>
              <a:rPr lang="en-US" dirty="0">
                <a:solidFill>
                  <a:srgbClr val="2C2A29"/>
                </a:solidFill>
                <a:latin typeface="Avenir Next LT Pro"/>
              </a:rPr>
              <a:t>,</a:t>
            </a:r>
            <a:r>
              <a:rPr lang="en-US" b="0" i="0" dirty="0">
                <a:solidFill>
                  <a:srgbClr val="2C2A29"/>
                </a:solidFill>
                <a:effectLst/>
                <a:latin typeface="Avenir Next LT Pro"/>
              </a:rPr>
              <a:t> is the initial focus of the GROW Center’s Academic </a:t>
            </a:r>
            <a:r>
              <a:rPr lang="en-US" dirty="0">
                <a:solidFill>
                  <a:srgbClr val="2C2A29"/>
                </a:solidFill>
                <a:latin typeface="Avenir Next LT Pro"/>
              </a:rPr>
              <a:t>I</a:t>
            </a:r>
            <a:r>
              <a:rPr lang="en-US" b="0" i="0" dirty="0">
                <a:solidFill>
                  <a:srgbClr val="2C2A29"/>
                </a:solidFill>
                <a:effectLst/>
                <a:latin typeface="Avenir Next LT Pro"/>
              </a:rPr>
              <a:t>nnovation agenda.</a:t>
            </a:r>
            <a:r>
              <a:rPr lang="en-US" dirty="0">
                <a:solidFill>
                  <a:srgbClr val="2C2A29"/>
                </a:solidFill>
                <a:latin typeface="Avenir Next LT Pro"/>
              </a:rPr>
              <a:t> </a:t>
            </a:r>
            <a:endParaRPr lang="en-US" b="0" i="0" dirty="0">
              <a:solidFill>
                <a:srgbClr val="2C2A29"/>
              </a:solidFill>
              <a:effectLst/>
              <a:latin typeface="Avenir Next LT Pro" panose="020B0504020202020204" pitchFamily="34" charset="0"/>
            </a:endParaRPr>
          </a:p>
          <a:p>
            <a:pPr algn="ctr"/>
            <a:endParaRPr lang="en-US" dirty="0">
              <a:solidFill>
                <a:srgbClr val="2C2A29"/>
              </a:solidFill>
              <a:latin typeface="Avenir Next LT Pro" panose="020B0504020202020204" pitchFamily="34" charset="0"/>
            </a:endParaRPr>
          </a:p>
          <a:p>
            <a:pPr algn="ctr"/>
            <a:r>
              <a:rPr lang="en-US" b="0" i="0" dirty="0">
                <a:solidFill>
                  <a:srgbClr val="2C2A29"/>
                </a:solidFill>
                <a:effectLst/>
                <a:latin typeface="Avenir Next LT Pro"/>
              </a:rPr>
              <a:t>The College is </a:t>
            </a:r>
            <a:r>
              <a:rPr lang="en-US" dirty="0">
                <a:solidFill>
                  <a:srgbClr val="2C2A29"/>
                </a:solidFill>
                <a:latin typeface="Avenir Next LT Pro"/>
              </a:rPr>
              <a:t>developing robust </a:t>
            </a:r>
            <a:r>
              <a:rPr lang="en-US" b="0" i="0" dirty="0">
                <a:solidFill>
                  <a:srgbClr val="2C2A29"/>
                </a:solidFill>
                <a:effectLst/>
                <a:latin typeface="Avenir Next LT Pro"/>
              </a:rPr>
              <a:t>curriculum </a:t>
            </a:r>
            <a:r>
              <a:rPr lang="en-US" dirty="0">
                <a:solidFill>
                  <a:srgbClr val="2C2A29"/>
                </a:solidFill>
                <a:latin typeface="Avenir Next LT Pro"/>
              </a:rPr>
              <a:t>assets in the form of experiential learning and state of the art virtual technologies to</a:t>
            </a:r>
            <a:r>
              <a:rPr lang="en-US" b="0" i="0" dirty="0">
                <a:solidFill>
                  <a:srgbClr val="2C2A29"/>
                </a:solidFill>
                <a:effectLst/>
                <a:latin typeface="Avenir Next LT Pro"/>
              </a:rPr>
              <a:t> expose students to the field of </a:t>
            </a:r>
            <a:r>
              <a:rPr lang="en-US" dirty="0">
                <a:solidFill>
                  <a:srgbClr val="2C2A29"/>
                </a:solidFill>
                <a:latin typeface="Avenir Next LT Pro"/>
              </a:rPr>
              <a:t>child</a:t>
            </a:r>
            <a:r>
              <a:rPr lang="en-US" b="0" i="0" dirty="0">
                <a:solidFill>
                  <a:srgbClr val="2C2A29"/>
                </a:solidFill>
                <a:effectLst/>
                <a:latin typeface="Avenir Next LT Pro"/>
              </a:rPr>
              <a:t> </a:t>
            </a:r>
            <a:r>
              <a:rPr lang="en-US" dirty="0">
                <a:solidFill>
                  <a:srgbClr val="2C2A29"/>
                </a:solidFill>
                <a:latin typeface="Avenir Next LT Pro"/>
              </a:rPr>
              <a:t>welfare</a:t>
            </a:r>
            <a:r>
              <a:rPr lang="en-US" b="0" i="0" dirty="0">
                <a:solidFill>
                  <a:srgbClr val="2C2A29"/>
                </a:solidFill>
                <a:effectLst/>
                <a:latin typeface="Avenir Next LT Pro"/>
              </a:rPr>
              <a:t> in a realistic and supportive manner and educate them more effectively, about the complexities of the field.</a:t>
            </a:r>
            <a:r>
              <a:rPr lang="en-US" dirty="0">
                <a:solidFill>
                  <a:srgbClr val="2C2A29"/>
                </a:solidFill>
                <a:latin typeface="Avenir Next LT Pro"/>
              </a:rPr>
              <a:t> </a:t>
            </a:r>
            <a:endParaRPr lang="en-US" b="0" i="0" dirty="0">
              <a:solidFill>
                <a:srgbClr val="2C2A29"/>
              </a:solidFill>
              <a:effectLst/>
              <a:latin typeface="Avenir Next LT Pro" panose="020B0504020202020204" pitchFamily="34" charset="0"/>
            </a:endParaRPr>
          </a:p>
          <a:p>
            <a:pPr algn="ctr"/>
            <a:endParaRPr lang="en-US" dirty="0">
              <a:solidFill>
                <a:srgbClr val="2C2A29"/>
              </a:solidFill>
              <a:latin typeface="Avenir Next LT Pro" panose="020B0504020202020204" pitchFamily="34" charset="0"/>
            </a:endParaRPr>
          </a:p>
          <a:p>
            <a:pPr algn="ctr"/>
            <a:r>
              <a:rPr lang="en-US" dirty="0">
                <a:latin typeface="Avenir Next LT Pro"/>
              </a:rPr>
              <a:t>Moreover, an interprofessional collaboration will provide students enrolled in various disciplines an opportunity to engage in an interdisciplinary course, and in interactive workshops and simulation/immersion events focused on trauma and child welfare issues faced by families in the State of Florida. </a:t>
            </a:r>
            <a:endParaRPr lang="en-US" dirty="0">
              <a:latin typeface="Avenir Next LT Pro" panose="020B0504020202020204" pitchFamily="34" charset="0"/>
            </a:endParaRPr>
          </a:p>
        </p:txBody>
      </p:sp>
      <p:pic>
        <p:nvPicPr>
          <p:cNvPr id="16" name="Picture 2">
            <a:extLst>
              <a:ext uri="{FF2B5EF4-FFF2-40B4-BE49-F238E27FC236}">
                <a16:creationId xmlns:a16="http://schemas.microsoft.com/office/drawing/2014/main" id="{4AC56625-C5AA-4D5F-9F62-85A8A5A929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954" y="1804343"/>
            <a:ext cx="2357580" cy="2967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209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19F3-0D82-2C3E-E837-252853D6FB7F}"/>
              </a:ext>
            </a:extLst>
          </p:cNvPr>
          <p:cNvSpPr txBox="1"/>
          <p:nvPr/>
        </p:nvSpPr>
        <p:spPr>
          <a:xfrm>
            <a:off x="762000" y="1138265"/>
            <a:ext cx="5791199" cy="140118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i="1" kern="1200" dirty="0">
                <a:solidFill>
                  <a:schemeClr val="tx1"/>
                </a:solidFill>
                <a:latin typeface="+mj-lt"/>
                <a:ea typeface="+mj-ea"/>
                <a:cs typeface="+mj-cs"/>
              </a:rPr>
              <a:t>Current Status</a:t>
            </a:r>
          </a:p>
        </p:txBody>
      </p:sp>
      <p:cxnSp>
        <p:nvCxnSpPr>
          <p:cNvPr id="21" name="Straight Connector 20">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1ABC1F2-434D-82EB-6C76-ABFD79082976}"/>
              </a:ext>
            </a:extLst>
          </p:cNvPr>
          <p:cNvSpPr txBox="1"/>
          <p:nvPr/>
        </p:nvSpPr>
        <p:spPr>
          <a:xfrm>
            <a:off x="762000" y="1957754"/>
            <a:ext cx="5791199" cy="4196357"/>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400" dirty="0">
                <a:latin typeface="Avenir Next LT Pro" panose="020B0504020202020204" pitchFamily="34" charset="0"/>
              </a:rPr>
              <a:t>Innovative curriculum assets and pedological enhancements have been implemented in 6 courses at FSU and 1 course at USF. </a:t>
            </a:r>
          </a:p>
          <a:p>
            <a:pPr marL="57150">
              <a:lnSpc>
                <a:spcPct val="90000"/>
              </a:lnSpc>
              <a:spcAft>
                <a:spcPts val="600"/>
              </a:spcAft>
            </a:pPr>
            <a:endParaRPr lang="en-US" sz="1400" dirty="0">
              <a:latin typeface="Avenir Next LT Pro" panose="020B0504020202020204" pitchFamily="34" charset="0"/>
            </a:endParaRPr>
          </a:p>
          <a:p>
            <a:pPr marL="285750" indent="-228600">
              <a:lnSpc>
                <a:spcPct val="90000"/>
              </a:lnSpc>
              <a:spcAft>
                <a:spcPts val="600"/>
              </a:spcAft>
              <a:buFont typeface="Arial" panose="020B0604020202020204" pitchFamily="34" charset="0"/>
              <a:buChar char="•"/>
            </a:pPr>
            <a:r>
              <a:rPr lang="en-US" sz="1400" dirty="0">
                <a:latin typeface="Avenir Next LT Pro" panose="020B0504020202020204" pitchFamily="34" charset="0"/>
              </a:rPr>
              <a:t>AI has identified early adopters from other colleges and schools of social work and are currently preparing faculty from those programs to implement the assets developed by the AI project. </a:t>
            </a:r>
          </a:p>
          <a:p>
            <a:pPr marL="57150" indent="-228600">
              <a:lnSpc>
                <a:spcPct val="90000"/>
              </a:lnSpc>
              <a:spcAft>
                <a:spcPts val="600"/>
              </a:spcAft>
              <a:buFont typeface="Arial" panose="020B0604020202020204" pitchFamily="34" charset="0"/>
              <a:buChar char="•"/>
            </a:pPr>
            <a:endParaRPr lang="en-US" sz="1400" dirty="0">
              <a:latin typeface="Avenir Next LT Pro" panose="020B0504020202020204" pitchFamily="34" charset="0"/>
            </a:endParaRPr>
          </a:p>
          <a:p>
            <a:pPr marL="285750" indent="-228600">
              <a:lnSpc>
                <a:spcPct val="90000"/>
              </a:lnSpc>
              <a:spcAft>
                <a:spcPts val="600"/>
              </a:spcAft>
              <a:buFont typeface="Arial" panose="020B0604020202020204" pitchFamily="34" charset="0"/>
              <a:buChar char="•"/>
            </a:pPr>
            <a:r>
              <a:rPr lang="en-US" sz="1400" dirty="0">
                <a:latin typeface="Avenir Next LT Pro" panose="020B0504020202020204" pitchFamily="34" charset="0"/>
              </a:rPr>
              <a:t>An initial immersion event for students was facilitated by the FSU College of Social Work with faculty and students present from various disciplines. </a:t>
            </a:r>
          </a:p>
          <a:p>
            <a:pPr marL="57150" indent="-228600">
              <a:lnSpc>
                <a:spcPct val="90000"/>
              </a:lnSpc>
              <a:spcAft>
                <a:spcPts val="600"/>
              </a:spcAft>
              <a:buFont typeface="Arial" panose="020B0604020202020204" pitchFamily="34" charset="0"/>
              <a:buChar char="•"/>
            </a:pPr>
            <a:endParaRPr lang="en-US" sz="1400" dirty="0">
              <a:latin typeface="Avenir Next LT Pro" panose="020B0504020202020204" pitchFamily="34" charset="0"/>
            </a:endParaRPr>
          </a:p>
          <a:p>
            <a:pPr marL="285750" indent="-228600">
              <a:lnSpc>
                <a:spcPct val="90000"/>
              </a:lnSpc>
              <a:spcAft>
                <a:spcPts val="600"/>
              </a:spcAft>
              <a:buFont typeface="Arial" panose="020B0604020202020204" pitchFamily="34" charset="0"/>
              <a:buChar char="•"/>
            </a:pPr>
            <a:r>
              <a:rPr lang="en-US" sz="1400" dirty="0">
                <a:latin typeface="Avenir Next LT Pro" panose="020B0504020202020204" pitchFamily="34" charset="0"/>
              </a:rPr>
              <a:t>An interprofessional workgroup comprised of faculty from six different academic units developed course content for an interprofessional course: “Working with Families: An Interprofessional Perspective.”</a:t>
            </a:r>
          </a:p>
          <a:p>
            <a:pPr marL="285750" indent="-228600">
              <a:lnSpc>
                <a:spcPct val="90000"/>
              </a:lnSpc>
              <a:spcAft>
                <a:spcPts val="600"/>
              </a:spcAft>
              <a:buFont typeface="Arial" panose="020B0604020202020204" pitchFamily="34" charset="0"/>
              <a:buChar char="•"/>
            </a:pPr>
            <a:endParaRPr lang="en-US" sz="1400" dirty="0">
              <a:latin typeface="Avenir Next LT Pro" panose="020B0504020202020204" pitchFamily="34" charset="0"/>
            </a:endParaRPr>
          </a:p>
        </p:txBody>
      </p:sp>
      <p:sp>
        <p:nvSpPr>
          <p:cNvPr id="23" name="Rectangle 22">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9587A0A7-96EE-A94A-130D-716AD947BB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24191" y="1255153"/>
            <a:ext cx="3452192" cy="4342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310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19F3-0D82-2C3E-E837-252853D6FB7F}"/>
              </a:ext>
            </a:extLst>
          </p:cNvPr>
          <p:cNvSpPr txBox="1"/>
          <p:nvPr/>
        </p:nvSpPr>
        <p:spPr>
          <a:xfrm>
            <a:off x="-166252" y="226143"/>
            <a:ext cx="6099462" cy="646331"/>
          </a:xfrm>
          <a:prstGeom prst="rect">
            <a:avLst/>
          </a:prstGeom>
          <a:noFill/>
        </p:spPr>
        <p:txBody>
          <a:bodyPr wrap="square">
            <a:spAutoFit/>
          </a:bodyPr>
          <a:lstStyle/>
          <a:p>
            <a:pPr algn="ctr"/>
            <a:r>
              <a:rPr lang="en-US" sz="3600" i="1" dirty="0">
                <a:latin typeface="Sitka Heading" panose="02000505000000020004" pitchFamily="2" charset="0"/>
              </a:rPr>
              <a:t>Key Partnerships to Date</a:t>
            </a:r>
          </a:p>
        </p:txBody>
      </p:sp>
      <p:pic>
        <p:nvPicPr>
          <p:cNvPr id="4" name="Picture 2">
            <a:extLst>
              <a:ext uri="{FF2B5EF4-FFF2-40B4-BE49-F238E27FC236}">
                <a16:creationId xmlns:a16="http://schemas.microsoft.com/office/drawing/2014/main" id="{9587A0A7-96EE-A94A-130D-716AD947B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89" y="2323888"/>
            <a:ext cx="2357580" cy="296758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TextBox 8">
            <a:extLst>
              <a:ext uri="{FF2B5EF4-FFF2-40B4-BE49-F238E27FC236}">
                <a16:creationId xmlns:a16="http://schemas.microsoft.com/office/drawing/2014/main" id="{4CA39E50-BFFA-7636-85CB-2C7260EAF957}"/>
              </a:ext>
            </a:extLst>
          </p:cNvPr>
          <p:cNvGraphicFramePr/>
          <p:nvPr>
            <p:extLst>
              <p:ext uri="{D42A27DB-BD31-4B8C-83A1-F6EECF244321}">
                <p14:modId xmlns:p14="http://schemas.microsoft.com/office/powerpoint/2010/main" val="3791315265"/>
              </p:ext>
            </p:extLst>
          </p:nvPr>
        </p:nvGraphicFramePr>
        <p:xfrm>
          <a:off x="4018589" y="872474"/>
          <a:ext cx="7134834" cy="58640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023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ACB-C97B-19A8-0E40-7D9A05F5FB30}"/>
              </a:ext>
            </a:extLst>
          </p:cNvPr>
          <p:cNvSpPr>
            <a:spLocks noGrp="1"/>
          </p:cNvSpPr>
          <p:nvPr>
            <p:ph type="title"/>
          </p:nvPr>
        </p:nvSpPr>
        <p:spPr/>
        <p:txBody>
          <a:bodyPr/>
          <a:lstStyle/>
          <a:p>
            <a:r>
              <a:rPr lang="en-US" dirty="0"/>
              <a:t>What’s next for Academic Innovation?</a:t>
            </a:r>
          </a:p>
        </p:txBody>
      </p:sp>
      <p:graphicFrame>
        <p:nvGraphicFramePr>
          <p:cNvPr id="5" name="Content Placeholder 2">
            <a:extLst>
              <a:ext uri="{FF2B5EF4-FFF2-40B4-BE49-F238E27FC236}">
                <a16:creationId xmlns:a16="http://schemas.microsoft.com/office/drawing/2014/main" id="{5BF482A7-114E-9F1E-D7E5-3FDA84F7513A}"/>
              </a:ext>
            </a:extLst>
          </p:cNvPr>
          <p:cNvGraphicFramePr>
            <a:graphicFrameLocks noGrp="1"/>
          </p:cNvGraphicFramePr>
          <p:nvPr>
            <p:ph idx="1"/>
            <p:extLst>
              <p:ext uri="{D42A27DB-BD31-4B8C-83A1-F6EECF244321}">
                <p14:modId xmlns:p14="http://schemas.microsoft.com/office/powerpoint/2010/main" val="18983549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5271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B8E8C4EC-869E-4AD2-8910-B7ADB68F19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0834" y="468200"/>
            <a:ext cx="2191946" cy="174002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8BE3F3C-6F7D-439C-8B0E-515DC406AE01}"/>
              </a:ext>
            </a:extLst>
          </p:cNvPr>
          <p:cNvSpPr txBox="1"/>
          <p:nvPr/>
        </p:nvSpPr>
        <p:spPr>
          <a:xfrm>
            <a:off x="1014249" y="2660431"/>
            <a:ext cx="10163502" cy="3693319"/>
          </a:xfrm>
          <a:prstGeom prst="rect">
            <a:avLst/>
          </a:prstGeom>
          <a:noFill/>
        </p:spPr>
        <p:txBody>
          <a:bodyPr wrap="square" lIns="91440" tIns="45720" rIns="91440" bIns="45720" anchor="t">
            <a:spAutoFit/>
          </a:bodyPr>
          <a:lstStyle/>
          <a:p>
            <a:pPr algn="ctr"/>
            <a:r>
              <a:rPr lang="en-US" b="0" i="0" dirty="0">
                <a:solidFill>
                  <a:srgbClr val="2C2A29"/>
                </a:solidFill>
                <a:effectLst/>
                <a:latin typeface="Avenir Next LT Pro" panose="020B0504020202020204" pitchFamily="34" charset="0"/>
              </a:rPr>
              <a:t>The ALIGN community will offer many opportunities for the child welfare professional to take courses, learn about relevant issues, and gain experience in problem solving to become more confident in their approach and feel supported throughout their learning pathway. </a:t>
            </a:r>
            <a:r>
              <a:rPr lang="en-US" dirty="0">
                <a:solidFill>
                  <a:srgbClr val="2C2A29"/>
                </a:solidFill>
                <a:latin typeface="Avenir Next LT Pro" panose="020B0504020202020204" pitchFamily="34" charset="0"/>
              </a:rPr>
              <a:t>The ALIGN team also engages in exploration of new innovations to enhance the way we prepare workers.</a:t>
            </a:r>
            <a:endParaRPr lang="en-US" b="0" i="0" dirty="0">
              <a:solidFill>
                <a:srgbClr val="2C2A29"/>
              </a:solidFill>
              <a:effectLst/>
              <a:latin typeface="Avenir Next LT Pro" panose="020B0504020202020204" pitchFamily="34" charset="0"/>
            </a:endParaRPr>
          </a:p>
          <a:p>
            <a:pPr algn="ctr"/>
            <a:endParaRPr lang="en-US" dirty="0">
              <a:solidFill>
                <a:srgbClr val="2C2A29"/>
              </a:solidFill>
              <a:latin typeface="Avenir Next LT Pro" panose="020B0504020202020204" pitchFamily="34" charset="0"/>
            </a:endParaRPr>
          </a:p>
          <a:p>
            <a:pPr algn="ctr"/>
            <a:r>
              <a:rPr lang="en-US" dirty="0">
                <a:latin typeface="Avenir Next LT Pro"/>
                <a:ea typeface="+mn-lt"/>
                <a:cs typeface="+mn-lt"/>
              </a:rPr>
              <a:t>The </a:t>
            </a:r>
            <a:r>
              <a:rPr lang="en-US" b="1" dirty="0">
                <a:latin typeface="Avenir Next LT Pro"/>
                <a:ea typeface="+mn-lt"/>
                <a:cs typeface="+mn-lt"/>
              </a:rPr>
              <a:t>ALIGN Learning Portal</a:t>
            </a:r>
            <a:r>
              <a:rPr lang="en-US" dirty="0">
                <a:latin typeface="Avenir Next LT Pro"/>
                <a:ea typeface="+mn-lt"/>
                <a:cs typeface="+mn-lt"/>
              </a:rPr>
              <a:t> is designed to support employees, the GROW Center facilitates Advanced Certification (</a:t>
            </a:r>
            <a:r>
              <a:rPr lang="en-US" dirty="0" err="1">
                <a:latin typeface="Avenir Next LT Pro"/>
                <a:ea typeface="+mn-lt"/>
                <a:cs typeface="+mn-lt"/>
              </a:rPr>
              <a:t>AdCerts</a:t>
            </a:r>
            <a:r>
              <a:rPr lang="en-US" dirty="0">
                <a:latin typeface="Avenir Next LT Pro"/>
                <a:ea typeface="+mn-lt"/>
                <a:cs typeface="+mn-lt"/>
              </a:rPr>
              <a:t>) courses, learning tracks, trainings, and webinars through the portal. </a:t>
            </a:r>
            <a:endParaRPr lang="en-US" dirty="0">
              <a:latin typeface="Avenir Next LT Pro"/>
            </a:endParaRPr>
          </a:p>
          <a:p>
            <a:pPr algn="ctr"/>
            <a:endParaRPr lang="en-US" dirty="0">
              <a:solidFill>
                <a:srgbClr val="2C2A29"/>
              </a:solidFill>
              <a:latin typeface="Avenir Next LT Pro" panose="020B0504020202020204" pitchFamily="34" charset="0"/>
            </a:endParaRPr>
          </a:p>
          <a:p>
            <a:pPr algn="ctr"/>
            <a:r>
              <a:rPr lang="en-US" dirty="0">
                <a:solidFill>
                  <a:srgbClr val="2C2A29"/>
                </a:solidFill>
                <a:latin typeface="Avenir Next LT Pro"/>
              </a:rPr>
              <a:t>An additional component of the ALIGN initiative, </a:t>
            </a:r>
            <a:r>
              <a:rPr lang="en-US" b="1" dirty="0">
                <a:solidFill>
                  <a:srgbClr val="2C2A29"/>
                </a:solidFill>
                <a:latin typeface="Avenir Next LT Pro"/>
              </a:rPr>
              <a:t>MyALIGN</a:t>
            </a:r>
            <a:r>
              <a:rPr lang="en-US" dirty="0">
                <a:solidFill>
                  <a:srgbClr val="2C2A29"/>
                </a:solidFill>
                <a:latin typeface="Avenir Next LT Pro"/>
              </a:rPr>
              <a:t> aims to support the child welfare professional by establishing a digital platform to create a state-wide connected and supported child welfare community equipped with resources, assessments, coaching, and networking opportunities. </a:t>
            </a:r>
            <a:endParaRPr lang="en-US" dirty="0">
              <a:latin typeface="Avenir Next LT Pro" panose="020B0504020202020204" pitchFamily="34" charset="0"/>
            </a:endParaRPr>
          </a:p>
        </p:txBody>
      </p:sp>
    </p:spTree>
    <p:extLst>
      <p:ext uri="{BB962C8B-B14F-4D97-AF65-F5344CB8AC3E}">
        <p14:creationId xmlns:p14="http://schemas.microsoft.com/office/powerpoint/2010/main" val="3228620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6FFCB03-0DC8-4506-BC2C-71120F685AC3}"/>
              </a:ext>
            </a:extLst>
          </p:cNvPr>
          <p:cNvSpPr txBox="1"/>
          <p:nvPr/>
        </p:nvSpPr>
        <p:spPr>
          <a:xfrm>
            <a:off x="672655" y="113417"/>
            <a:ext cx="10816259" cy="1200329"/>
          </a:xfrm>
          <a:prstGeom prst="rect">
            <a:avLst/>
          </a:prstGeom>
          <a:noFill/>
        </p:spPr>
        <p:txBody>
          <a:bodyPr wrap="square">
            <a:spAutoFit/>
          </a:bodyPr>
          <a:lstStyle/>
          <a:p>
            <a:pPr algn="ctr"/>
            <a:r>
              <a:rPr lang="en-US" sz="3600" i="1">
                <a:latin typeface="Sitka Heading" panose="02000505000000020004" pitchFamily="2" charset="0"/>
              </a:rPr>
              <a:t>How do our programmatic activities connect to our intended outcomes? </a:t>
            </a:r>
          </a:p>
        </p:txBody>
      </p:sp>
      <p:pic>
        <p:nvPicPr>
          <p:cNvPr id="25" name="Graphic 24" descr="Remote learning language with solid fill">
            <a:extLst>
              <a:ext uri="{FF2B5EF4-FFF2-40B4-BE49-F238E27FC236}">
                <a16:creationId xmlns:a16="http://schemas.microsoft.com/office/drawing/2014/main" id="{DFC72378-93F0-3F73-563E-F56C1F008D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1310" y="1408503"/>
            <a:ext cx="1303005" cy="1303005"/>
          </a:xfrm>
          <a:prstGeom prst="rect">
            <a:avLst/>
          </a:prstGeom>
        </p:spPr>
      </p:pic>
      <p:pic>
        <p:nvPicPr>
          <p:cNvPr id="26" name="Graphic 25" descr="Clipboard Badge with solid fill">
            <a:extLst>
              <a:ext uri="{FF2B5EF4-FFF2-40B4-BE49-F238E27FC236}">
                <a16:creationId xmlns:a16="http://schemas.microsoft.com/office/drawing/2014/main" id="{CC74221D-82BE-B8FA-91E3-1BF2B38208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82417" y="1490398"/>
            <a:ext cx="1150880" cy="1150880"/>
          </a:xfrm>
          <a:prstGeom prst="rect">
            <a:avLst/>
          </a:prstGeom>
        </p:spPr>
      </p:pic>
      <p:pic>
        <p:nvPicPr>
          <p:cNvPr id="27" name="Graphic 26" descr="Chat with solid fill">
            <a:extLst>
              <a:ext uri="{FF2B5EF4-FFF2-40B4-BE49-F238E27FC236}">
                <a16:creationId xmlns:a16="http://schemas.microsoft.com/office/drawing/2014/main" id="{60B6FACB-02C1-6397-C1BA-3087D88A370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31926" y="1427721"/>
            <a:ext cx="1369286" cy="1303005"/>
          </a:xfrm>
          <a:prstGeom prst="rect">
            <a:avLst/>
          </a:prstGeom>
        </p:spPr>
      </p:pic>
      <p:pic>
        <p:nvPicPr>
          <p:cNvPr id="28" name="Graphic 27">
            <a:extLst>
              <a:ext uri="{FF2B5EF4-FFF2-40B4-BE49-F238E27FC236}">
                <a16:creationId xmlns:a16="http://schemas.microsoft.com/office/drawing/2014/main" id="{37FE0383-FCE4-7029-A887-E0BE3A7CEB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574385" y="1461814"/>
            <a:ext cx="1150880" cy="1150880"/>
          </a:xfrm>
          <a:prstGeom prst="rect">
            <a:avLst/>
          </a:prstGeom>
        </p:spPr>
      </p:pic>
      <p:pic>
        <p:nvPicPr>
          <p:cNvPr id="29" name="Graphic 28" descr="Teacher with solid fill">
            <a:extLst>
              <a:ext uri="{FF2B5EF4-FFF2-40B4-BE49-F238E27FC236}">
                <a16:creationId xmlns:a16="http://schemas.microsoft.com/office/drawing/2014/main" id="{A95B1E67-E8E4-78A2-4F65-C8565021EF9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45936" y="1407844"/>
            <a:ext cx="1150880" cy="1150880"/>
          </a:xfrm>
          <a:prstGeom prst="rect">
            <a:avLst/>
          </a:prstGeom>
        </p:spPr>
      </p:pic>
      <p:sp>
        <p:nvSpPr>
          <p:cNvPr id="30" name="TextBox 29">
            <a:extLst>
              <a:ext uri="{FF2B5EF4-FFF2-40B4-BE49-F238E27FC236}">
                <a16:creationId xmlns:a16="http://schemas.microsoft.com/office/drawing/2014/main" id="{7C40B28A-F50E-6BEE-D869-7A8E3061FDF0}"/>
              </a:ext>
            </a:extLst>
          </p:cNvPr>
          <p:cNvSpPr txBox="1"/>
          <p:nvPr/>
        </p:nvSpPr>
        <p:spPr>
          <a:xfrm>
            <a:off x="343873" y="2653042"/>
            <a:ext cx="1860331" cy="523220"/>
          </a:xfrm>
          <a:prstGeom prst="rect">
            <a:avLst/>
          </a:prstGeom>
          <a:noFill/>
        </p:spPr>
        <p:txBody>
          <a:bodyPr wrap="square" rtlCol="0">
            <a:spAutoFit/>
          </a:bodyPr>
          <a:lstStyle/>
          <a:p>
            <a:pPr algn="ctr"/>
            <a:r>
              <a:rPr lang="en-US" sz="1400">
                <a:latin typeface="Avenir Next LT Pro" panose="020B0504020202020204" pitchFamily="34" charset="0"/>
              </a:rPr>
              <a:t>Networking &amp; Peer Support</a:t>
            </a:r>
          </a:p>
        </p:txBody>
      </p:sp>
      <p:sp>
        <p:nvSpPr>
          <p:cNvPr id="32" name="TextBox 31">
            <a:extLst>
              <a:ext uri="{FF2B5EF4-FFF2-40B4-BE49-F238E27FC236}">
                <a16:creationId xmlns:a16="http://schemas.microsoft.com/office/drawing/2014/main" id="{BB1071C7-C8BB-F2E1-4443-EE6690CC4E70}"/>
              </a:ext>
            </a:extLst>
          </p:cNvPr>
          <p:cNvSpPr txBox="1"/>
          <p:nvPr/>
        </p:nvSpPr>
        <p:spPr>
          <a:xfrm>
            <a:off x="2201717" y="2609414"/>
            <a:ext cx="1860331" cy="523220"/>
          </a:xfrm>
          <a:prstGeom prst="rect">
            <a:avLst/>
          </a:prstGeom>
          <a:noFill/>
        </p:spPr>
        <p:txBody>
          <a:bodyPr wrap="square" rtlCol="0">
            <a:spAutoFit/>
          </a:bodyPr>
          <a:lstStyle/>
          <a:p>
            <a:pPr algn="ctr"/>
            <a:r>
              <a:rPr lang="en-US" sz="1400">
                <a:latin typeface="Avenir Next LT Pro" panose="020B0504020202020204" pitchFamily="34" charset="0"/>
              </a:rPr>
              <a:t>Varied Professional Development</a:t>
            </a:r>
          </a:p>
        </p:txBody>
      </p:sp>
      <p:sp>
        <p:nvSpPr>
          <p:cNvPr id="33" name="TextBox 32">
            <a:extLst>
              <a:ext uri="{FF2B5EF4-FFF2-40B4-BE49-F238E27FC236}">
                <a16:creationId xmlns:a16="http://schemas.microsoft.com/office/drawing/2014/main" id="{2F6A76C4-9C00-84AA-C357-69B714F687BC}"/>
              </a:ext>
            </a:extLst>
          </p:cNvPr>
          <p:cNvSpPr txBox="1"/>
          <p:nvPr/>
        </p:nvSpPr>
        <p:spPr>
          <a:xfrm>
            <a:off x="4205238" y="2760763"/>
            <a:ext cx="1860331" cy="307777"/>
          </a:xfrm>
          <a:prstGeom prst="rect">
            <a:avLst/>
          </a:prstGeom>
          <a:noFill/>
        </p:spPr>
        <p:txBody>
          <a:bodyPr wrap="square" rtlCol="0">
            <a:spAutoFit/>
          </a:bodyPr>
          <a:lstStyle/>
          <a:p>
            <a:pPr algn="ctr"/>
            <a:r>
              <a:rPr lang="en-US" sz="1400">
                <a:latin typeface="Avenir Next LT Pro" panose="020B0504020202020204" pitchFamily="34" charset="0"/>
              </a:rPr>
              <a:t>Digital Platform</a:t>
            </a:r>
          </a:p>
        </p:txBody>
      </p:sp>
      <p:sp>
        <p:nvSpPr>
          <p:cNvPr id="34" name="TextBox 33">
            <a:extLst>
              <a:ext uri="{FF2B5EF4-FFF2-40B4-BE49-F238E27FC236}">
                <a16:creationId xmlns:a16="http://schemas.microsoft.com/office/drawing/2014/main" id="{2E8E51F6-1E3E-1FB2-96FE-F9F43FA7FEDC}"/>
              </a:ext>
            </a:extLst>
          </p:cNvPr>
          <p:cNvSpPr txBox="1"/>
          <p:nvPr/>
        </p:nvSpPr>
        <p:spPr>
          <a:xfrm>
            <a:off x="6237602" y="2681605"/>
            <a:ext cx="1860331" cy="523220"/>
          </a:xfrm>
          <a:prstGeom prst="rect">
            <a:avLst/>
          </a:prstGeom>
          <a:noFill/>
        </p:spPr>
        <p:txBody>
          <a:bodyPr wrap="square" rtlCol="0">
            <a:spAutoFit/>
          </a:bodyPr>
          <a:lstStyle/>
          <a:p>
            <a:pPr algn="ctr"/>
            <a:r>
              <a:rPr lang="en-US" sz="1400">
                <a:latin typeface="Avenir Next LT Pro" panose="020B0504020202020204" pitchFamily="34" charset="0"/>
              </a:rPr>
              <a:t>Coaching &amp; Guided Reflection</a:t>
            </a:r>
          </a:p>
        </p:txBody>
      </p:sp>
      <p:sp>
        <p:nvSpPr>
          <p:cNvPr id="35" name="TextBox 34">
            <a:extLst>
              <a:ext uri="{FF2B5EF4-FFF2-40B4-BE49-F238E27FC236}">
                <a16:creationId xmlns:a16="http://schemas.microsoft.com/office/drawing/2014/main" id="{2D59DDBD-C8DA-15BC-C94C-A477F33FEA35}"/>
              </a:ext>
            </a:extLst>
          </p:cNvPr>
          <p:cNvSpPr txBox="1"/>
          <p:nvPr/>
        </p:nvSpPr>
        <p:spPr>
          <a:xfrm>
            <a:off x="8204346" y="2681605"/>
            <a:ext cx="1860331" cy="738664"/>
          </a:xfrm>
          <a:prstGeom prst="rect">
            <a:avLst/>
          </a:prstGeom>
          <a:noFill/>
        </p:spPr>
        <p:txBody>
          <a:bodyPr wrap="square" rtlCol="0">
            <a:spAutoFit/>
          </a:bodyPr>
          <a:lstStyle/>
          <a:p>
            <a:pPr algn="ctr"/>
            <a:r>
              <a:rPr lang="en-US" sz="1400">
                <a:latin typeface="Avenir Next LT Pro" panose="020B0504020202020204" pitchFamily="34" charset="0"/>
              </a:rPr>
              <a:t>Learning Management System</a:t>
            </a:r>
          </a:p>
        </p:txBody>
      </p:sp>
      <p:sp>
        <p:nvSpPr>
          <p:cNvPr id="36" name="TextBox 35">
            <a:extLst>
              <a:ext uri="{FF2B5EF4-FFF2-40B4-BE49-F238E27FC236}">
                <a16:creationId xmlns:a16="http://schemas.microsoft.com/office/drawing/2014/main" id="{DB9CAD7C-FF88-0B0D-68FA-E419D52B16C0}"/>
              </a:ext>
            </a:extLst>
          </p:cNvPr>
          <p:cNvSpPr txBox="1"/>
          <p:nvPr/>
        </p:nvSpPr>
        <p:spPr>
          <a:xfrm>
            <a:off x="10027692" y="2673712"/>
            <a:ext cx="1860331" cy="738664"/>
          </a:xfrm>
          <a:prstGeom prst="rect">
            <a:avLst/>
          </a:prstGeom>
          <a:noFill/>
        </p:spPr>
        <p:txBody>
          <a:bodyPr wrap="square" rtlCol="0">
            <a:spAutoFit/>
          </a:bodyPr>
          <a:lstStyle/>
          <a:p>
            <a:pPr algn="ctr"/>
            <a:r>
              <a:rPr lang="en-US" sz="1400">
                <a:latin typeface="Avenir Next LT Pro" panose="020B0504020202020204" pitchFamily="34" charset="0"/>
              </a:rPr>
              <a:t>Advanced Certification Courses</a:t>
            </a:r>
          </a:p>
        </p:txBody>
      </p:sp>
      <p:pic>
        <p:nvPicPr>
          <p:cNvPr id="37" name="Graphic 36" descr="Connections with solid fill">
            <a:extLst>
              <a:ext uri="{FF2B5EF4-FFF2-40B4-BE49-F238E27FC236}">
                <a16:creationId xmlns:a16="http://schemas.microsoft.com/office/drawing/2014/main" id="{4EF4128B-2CE2-3C83-9F9F-8C7BE248D93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0965" y="1502162"/>
            <a:ext cx="1150880" cy="1150880"/>
          </a:xfrm>
          <a:prstGeom prst="rect">
            <a:avLst/>
          </a:prstGeom>
        </p:spPr>
      </p:pic>
      <p:graphicFrame>
        <p:nvGraphicFramePr>
          <p:cNvPr id="38" name="Content Placeholder 6">
            <a:extLst>
              <a:ext uri="{FF2B5EF4-FFF2-40B4-BE49-F238E27FC236}">
                <a16:creationId xmlns:a16="http://schemas.microsoft.com/office/drawing/2014/main" id="{1A11A9DF-E3EC-EA50-71B8-B35EA9ED6130}"/>
              </a:ext>
            </a:extLst>
          </p:cNvPr>
          <p:cNvGraphicFramePr>
            <a:graphicFrameLocks/>
          </p:cNvGraphicFramePr>
          <p:nvPr>
            <p:extLst>
              <p:ext uri="{D42A27DB-BD31-4B8C-83A1-F6EECF244321}">
                <p14:modId xmlns:p14="http://schemas.microsoft.com/office/powerpoint/2010/main" val="1044967831"/>
              </p:ext>
            </p:extLst>
          </p:nvPr>
        </p:nvGraphicFramePr>
        <p:xfrm>
          <a:off x="840210" y="4580408"/>
          <a:ext cx="10648705" cy="243212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39" name="TextBox 38">
            <a:extLst>
              <a:ext uri="{FF2B5EF4-FFF2-40B4-BE49-F238E27FC236}">
                <a16:creationId xmlns:a16="http://schemas.microsoft.com/office/drawing/2014/main" id="{65165031-C969-D6AC-7B24-849BDD696D96}"/>
              </a:ext>
            </a:extLst>
          </p:cNvPr>
          <p:cNvSpPr txBox="1"/>
          <p:nvPr/>
        </p:nvSpPr>
        <p:spPr>
          <a:xfrm>
            <a:off x="642225" y="4409588"/>
            <a:ext cx="1084668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prstClr val="black"/>
                </a:solidFill>
                <a:effectLst/>
                <a:uLnTx/>
                <a:uFillTx/>
                <a:latin typeface="Sitka Heading" panose="02000505000000020004" pitchFamily="2" charset="0"/>
                <a:ea typeface="+mn-ea"/>
                <a:cs typeface="+mn-cs"/>
              </a:rPr>
              <a:t>How will ALIGN impact you and your organization? </a:t>
            </a:r>
          </a:p>
        </p:txBody>
      </p:sp>
      <p:pic>
        <p:nvPicPr>
          <p:cNvPr id="40" name="Picture 4">
            <a:extLst>
              <a:ext uri="{FF2B5EF4-FFF2-40B4-BE49-F238E27FC236}">
                <a16:creationId xmlns:a16="http://schemas.microsoft.com/office/drawing/2014/main" id="{71F76A74-A8BC-E690-3416-1424E205A7E1}"/>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t="-14868" b="47961"/>
          <a:stretch/>
        </p:blipFill>
        <p:spPr bwMode="auto">
          <a:xfrm>
            <a:off x="5181578" y="3319658"/>
            <a:ext cx="1860331" cy="98807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A7C2195-2DE9-1588-4D2C-5E028DC1F67E}"/>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t="-14868" b="47961"/>
          <a:stretch/>
        </p:blipFill>
        <p:spPr bwMode="auto">
          <a:xfrm>
            <a:off x="8411310" y="3319658"/>
            <a:ext cx="1860331" cy="98807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7E567193-B2E1-422D-D93D-2F677D7DA745}"/>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t="-14868" b="47961"/>
          <a:stretch/>
        </p:blipFill>
        <p:spPr bwMode="auto">
          <a:xfrm>
            <a:off x="1951845" y="3255535"/>
            <a:ext cx="1860331" cy="988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649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19F3-0D82-2C3E-E837-252853D6FB7F}"/>
              </a:ext>
            </a:extLst>
          </p:cNvPr>
          <p:cNvSpPr txBox="1"/>
          <p:nvPr/>
        </p:nvSpPr>
        <p:spPr>
          <a:xfrm>
            <a:off x="-1011662" y="1383254"/>
            <a:ext cx="6099462" cy="646331"/>
          </a:xfrm>
          <a:prstGeom prst="rect">
            <a:avLst/>
          </a:prstGeom>
          <a:noFill/>
        </p:spPr>
        <p:txBody>
          <a:bodyPr wrap="square">
            <a:spAutoFit/>
          </a:bodyPr>
          <a:lstStyle/>
          <a:p>
            <a:pPr algn="ctr"/>
            <a:r>
              <a:rPr lang="en-US" sz="3600" i="1" dirty="0">
                <a:latin typeface="Sitka Heading" panose="02000505000000020004" pitchFamily="2" charset="0"/>
              </a:rPr>
              <a:t>Current Status</a:t>
            </a:r>
          </a:p>
        </p:txBody>
      </p:sp>
      <p:pic>
        <p:nvPicPr>
          <p:cNvPr id="4" name="Picture 2">
            <a:extLst>
              <a:ext uri="{FF2B5EF4-FFF2-40B4-BE49-F238E27FC236}">
                <a16:creationId xmlns:a16="http://schemas.microsoft.com/office/drawing/2014/main" id="{9587A0A7-96EE-A94A-130D-716AD947B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19355" y="2434022"/>
            <a:ext cx="3037428" cy="24113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1ABC1F2-434D-82EB-6C76-ABFD79082976}"/>
              </a:ext>
            </a:extLst>
          </p:cNvPr>
          <p:cNvSpPr txBox="1"/>
          <p:nvPr/>
        </p:nvSpPr>
        <p:spPr>
          <a:xfrm>
            <a:off x="4221788" y="823530"/>
            <a:ext cx="7648479" cy="590931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venir Next LT Pro" panose="020B0504020202020204" pitchFamily="34" charset="0"/>
              </a:rPr>
              <a:t>The first cohort for the STARS advanced certification course (</a:t>
            </a:r>
            <a:r>
              <a:rPr lang="en-US" dirty="0" err="1">
                <a:latin typeface="Avenir Next LT Pro" panose="020B0504020202020204" pitchFamily="34" charset="0"/>
              </a:rPr>
              <a:t>AdCerts</a:t>
            </a:r>
            <a:r>
              <a:rPr lang="en-US" dirty="0">
                <a:latin typeface="Avenir Next LT Pro" panose="020B0504020202020204" pitchFamily="34" charset="0"/>
              </a:rPr>
              <a:t>) has completed. 27 of 31 participants completed all coursework and have been awarded certificates. Participants received access to a coach, peer networking opportunities, online assets, and participated in facilitated sessions with content experts. </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The ALIGN Learning portal is finalizing the launch of additional </a:t>
            </a:r>
            <a:r>
              <a:rPr lang="en-US" dirty="0" err="1">
                <a:latin typeface="Avenir Next LT Pro" panose="020B0504020202020204" pitchFamily="34" charset="0"/>
              </a:rPr>
              <a:t>AdCerts</a:t>
            </a:r>
            <a:r>
              <a:rPr lang="en-US" dirty="0">
                <a:latin typeface="Avenir Next LT Pro" panose="020B0504020202020204" pitchFamily="34" charset="0"/>
              </a:rPr>
              <a:t> focusing on substance use and domestic violence. Learning tracks focusing on infant mental health, non-violent communication, neurodiversity, and substances are also forthcoming. </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The ALIGN project is supporting the Department in its revamp of the preservice experience for PIs and Case Managers through the implementation of virtual reality training, the development of quality training offerings, the development of the MyALIGN platform, and evaluation activities.</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The MyALIGN platform is being piloted and beta-tested with select cohorts of preservice employees at DCF and a CBC. Full launch of the platform is expected to occur in the Spring of 2024.</a:t>
            </a:r>
          </a:p>
          <a:p>
            <a:pPr marL="285750" indent="-285750">
              <a:buFont typeface="Arial" panose="020B0604020202020204" pitchFamily="34" charset="0"/>
              <a:buChar char="•"/>
            </a:pPr>
            <a:endParaRPr lang="en-US" dirty="0">
              <a:latin typeface="Avenir Next LT Pro" panose="020B0504020202020204" pitchFamily="34" charset="0"/>
            </a:endParaRPr>
          </a:p>
        </p:txBody>
      </p:sp>
    </p:spTree>
    <p:extLst>
      <p:ext uri="{BB962C8B-B14F-4D97-AF65-F5344CB8AC3E}">
        <p14:creationId xmlns:p14="http://schemas.microsoft.com/office/powerpoint/2010/main" val="303429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19F3-0D82-2C3E-E837-252853D6FB7F}"/>
              </a:ext>
            </a:extLst>
          </p:cNvPr>
          <p:cNvSpPr txBox="1"/>
          <p:nvPr/>
        </p:nvSpPr>
        <p:spPr>
          <a:xfrm>
            <a:off x="-166252" y="226143"/>
            <a:ext cx="6099462" cy="646331"/>
          </a:xfrm>
          <a:prstGeom prst="rect">
            <a:avLst/>
          </a:prstGeom>
          <a:noFill/>
        </p:spPr>
        <p:txBody>
          <a:bodyPr wrap="square">
            <a:spAutoFit/>
          </a:bodyPr>
          <a:lstStyle/>
          <a:p>
            <a:pPr algn="ctr"/>
            <a:r>
              <a:rPr lang="en-US" sz="3600" i="1" dirty="0">
                <a:latin typeface="Sitka Heading" panose="02000505000000020004" pitchFamily="2" charset="0"/>
              </a:rPr>
              <a:t>Key Partnerships to Date</a:t>
            </a:r>
          </a:p>
        </p:txBody>
      </p:sp>
      <p:graphicFrame>
        <p:nvGraphicFramePr>
          <p:cNvPr id="11" name="TextBox 8">
            <a:extLst>
              <a:ext uri="{FF2B5EF4-FFF2-40B4-BE49-F238E27FC236}">
                <a16:creationId xmlns:a16="http://schemas.microsoft.com/office/drawing/2014/main" id="{4CA39E50-BFFA-7636-85CB-2C7260EAF957}"/>
              </a:ext>
            </a:extLst>
          </p:cNvPr>
          <p:cNvGraphicFramePr/>
          <p:nvPr>
            <p:extLst>
              <p:ext uri="{D42A27DB-BD31-4B8C-83A1-F6EECF244321}">
                <p14:modId xmlns:p14="http://schemas.microsoft.com/office/powerpoint/2010/main" val="3605149897"/>
              </p:ext>
            </p:extLst>
          </p:nvPr>
        </p:nvGraphicFramePr>
        <p:xfrm>
          <a:off x="4018589" y="872474"/>
          <a:ext cx="7134834" cy="5864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2">
            <a:extLst>
              <a:ext uri="{FF2B5EF4-FFF2-40B4-BE49-F238E27FC236}">
                <a16:creationId xmlns:a16="http://schemas.microsoft.com/office/drawing/2014/main" id="{6ED7917E-0BC7-6810-4858-9510427129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519355" y="2434022"/>
            <a:ext cx="3037428" cy="2411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454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AD60902-ACF6-6B20-19A8-D7CB2094B6F8}"/>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5400" kern="1200">
                <a:solidFill>
                  <a:schemeClr val="tx1"/>
                </a:solidFill>
                <a:latin typeface="+mj-lt"/>
                <a:ea typeface="+mj-ea"/>
                <a:cs typeface="+mj-cs"/>
              </a:rPr>
              <a:t>What’s next for ALIGN?</a:t>
            </a:r>
          </a:p>
        </p:txBody>
      </p:sp>
      <p:sp>
        <p:nvSpPr>
          <p:cNvPr id="20"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ontent Placeholder 11">
            <a:extLst>
              <a:ext uri="{FF2B5EF4-FFF2-40B4-BE49-F238E27FC236}">
                <a16:creationId xmlns:a16="http://schemas.microsoft.com/office/drawing/2014/main" id="{D7D2B0A2-F7EF-D632-1EC0-DBDA354877C1}"/>
              </a:ext>
            </a:extLst>
          </p:cNvPr>
          <p:cNvGraphicFramePr>
            <a:graphicFrameLocks noGrp="1"/>
          </p:cNvGraphicFramePr>
          <p:nvPr>
            <p:ph sz="half" idx="2"/>
            <p:extLst>
              <p:ext uri="{D42A27DB-BD31-4B8C-83A1-F6EECF244321}">
                <p14:modId xmlns:p14="http://schemas.microsoft.com/office/powerpoint/2010/main" val="362393482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5367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39A7C1C-A4AD-557F-2E96-E671B598597E}"/>
              </a:ext>
            </a:extLst>
          </p:cNvPr>
          <p:cNvPicPr>
            <a:picLocks noChangeAspect="1"/>
          </p:cNvPicPr>
          <p:nvPr/>
        </p:nvPicPr>
        <p:blipFill rotWithShape="1">
          <a:blip r:embed="rId3"/>
          <a:srcRect t="3003" b="12727"/>
          <a:stretch/>
        </p:blipFill>
        <p:spPr>
          <a:xfrm>
            <a:off x="20" y="10"/>
            <a:ext cx="12191980" cy="6857990"/>
          </a:xfrm>
          <a:prstGeom prst="rect">
            <a:avLst/>
          </a:prstGeom>
        </p:spPr>
      </p:pic>
      <p:sp>
        <p:nvSpPr>
          <p:cNvPr id="26" name="Rectangle 25">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B154ACFA-C1FF-2A2C-5356-713E5BFEC29B}"/>
              </a:ext>
            </a:extLst>
          </p:cNvPr>
          <p:cNvSpPr>
            <a:spLocks noGrp="1"/>
          </p:cNvSpPr>
          <p:nvPr>
            <p:ph type="title"/>
          </p:nvPr>
        </p:nvSpPr>
        <p:spPr>
          <a:xfrm>
            <a:off x="838200" y="365125"/>
            <a:ext cx="10515600" cy="1325563"/>
          </a:xfrm>
        </p:spPr>
        <p:txBody>
          <a:bodyPr>
            <a:normAutofit/>
          </a:bodyPr>
          <a:lstStyle/>
          <a:p>
            <a:r>
              <a:rPr lang="en-US"/>
              <a:t>AdCerts | Dates to Remember</a:t>
            </a:r>
          </a:p>
        </p:txBody>
      </p:sp>
      <p:graphicFrame>
        <p:nvGraphicFramePr>
          <p:cNvPr id="10" name="Content Placeholder 7">
            <a:extLst>
              <a:ext uri="{FF2B5EF4-FFF2-40B4-BE49-F238E27FC236}">
                <a16:creationId xmlns:a16="http://schemas.microsoft.com/office/drawing/2014/main" id="{35C0FA5D-C4C1-73B1-B96F-8C628C8C8537}"/>
              </a:ext>
            </a:extLst>
          </p:cNvPr>
          <p:cNvGraphicFramePr>
            <a:graphicFrameLocks noGrp="1"/>
          </p:cNvGraphicFramePr>
          <p:nvPr>
            <p:ph idx="1"/>
            <p:extLst>
              <p:ext uri="{D42A27DB-BD31-4B8C-83A1-F6EECF244321}">
                <p14:modId xmlns:p14="http://schemas.microsoft.com/office/powerpoint/2010/main" val="42416424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9644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a:extLst>
              <a:ext uri="{FF2B5EF4-FFF2-40B4-BE49-F238E27FC236}">
                <a16:creationId xmlns:a16="http://schemas.microsoft.com/office/drawing/2014/main" id="{E39D8ED0-7E52-43F9-9CB0-B658302F9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7023" y="647038"/>
            <a:ext cx="3157950" cy="175245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9CDD173-8F48-490B-AAD8-F9167DE69024}"/>
              </a:ext>
            </a:extLst>
          </p:cNvPr>
          <p:cNvSpPr txBox="1"/>
          <p:nvPr/>
        </p:nvSpPr>
        <p:spPr>
          <a:xfrm>
            <a:off x="1244300" y="2732313"/>
            <a:ext cx="9703397" cy="3477875"/>
          </a:xfrm>
          <a:prstGeom prst="rect">
            <a:avLst/>
          </a:prstGeom>
          <a:noFill/>
        </p:spPr>
        <p:txBody>
          <a:bodyPr wrap="square" lIns="91440" tIns="45720" rIns="91440" bIns="45720" anchor="t">
            <a:spAutoFit/>
          </a:bodyPr>
          <a:lstStyle/>
          <a:p>
            <a:pPr algn="ctr"/>
            <a:r>
              <a:rPr lang="en-US" sz="2000" b="0" i="0" dirty="0">
                <a:solidFill>
                  <a:srgbClr val="2C2A29"/>
                </a:solidFill>
                <a:effectLst/>
                <a:latin typeface="Avenir Next LT Pro" panose="020B0504020202020204" pitchFamily="34" charset="0"/>
              </a:rPr>
              <a:t>The Alliance for Workforce Enhancement (AWE) is an opportunity for specialized capacity building for Florida’s child welfare system. </a:t>
            </a:r>
          </a:p>
          <a:p>
            <a:pPr algn="ctr"/>
            <a:endParaRPr lang="en-US" sz="2000" dirty="0">
              <a:solidFill>
                <a:srgbClr val="2C2A29"/>
              </a:solidFill>
              <a:latin typeface="Avenir Next LT Pro" panose="020B0504020202020204" pitchFamily="34" charset="0"/>
            </a:endParaRPr>
          </a:p>
          <a:p>
            <a:pPr algn="ctr"/>
            <a:r>
              <a:rPr lang="en-US" sz="2000" b="0" i="0" dirty="0">
                <a:solidFill>
                  <a:srgbClr val="2C2A29"/>
                </a:solidFill>
                <a:effectLst/>
                <a:latin typeface="Avenir Next LT Pro"/>
              </a:rPr>
              <a:t>Through a 3-year partnership, selected AWE sites </a:t>
            </a:r>
            <a:r>
              <a:rPr lang="en-US" sz="2000" dirty="0">
                <a:solidFill>
                  <a:srgbClr val="2C2A29"/>
                </a:solidFill>
                <a:latin typeface="Avenir Next LT Pro"/>
              </a:rPr>
              <a:t>have </a:t>
            </a:r>
            <a:r>
              <a:rPr lang="en-US" sz="2000" b="0" i="0" dirty="0">
                <a:solidFill>
                  <a:srgbClr val="2C2A29"/>
                </a:solidFill>
                <a:effectLst/>
                <a:latin typeface="Avenir Next LT Pro"/>
              </a:rPr>
              <a:t>tailored technical assistance that includes: a comprehensive assessment, co-creation of a plan to address a challenge identified through assessment, guided implementation activities, project evaluation, and sustainability planning.</a:t>
            </a:r>
            <a:r>
              <a:rPr lang="en-US" sz="2000" dirty="0">
                <a:solidFill>
                  <a:srgbClr val="2C2A29"/>
                </a:solidFill>
                <a:latin typeface="Avenir Next LT Pro"/>
              </a:rPr>
              <a:t> </a:t>
            </a:r>
            <a:endParaRPr lang="en-US" sz="2000" b="0" i="0" dirty="0">
              <a:solidFill>
                <a:srgbClr val="2C2A29"/>
              </a:solidFill>
              <a:effectLst/>
              <a:latin typeface="Avenir Next LT Pro" panose="020B0504020202020204" pitchFamily="34" charset="0"/>
            </a:endParaRPr>
          </a:p>
          <a:p>
            <a:pPr algn="ctr"/>
            <a:endParaRPr lang="en-US" sz="2000" dirty="0">
              <a:solidFill>
                <a:srgbClr val="2C2A29"/>
              </a:solidFill>
              <a:latin typeface="Avenir Next LT Pro" panose="020B0504020202020204" pitchFamily="34" charset="0"/>
            </a:endParaRPr>
          </a:p>
          <a:p>
            <a:pPr algn="ctr"/>
            <a:r>
              <a:rPr lang="en-US" sz="2000" b="0" i="0" dirty="0">
                <a:solidFill>
                  <a:srgbClr val="2C2A29"/>
                </a:solidFill>
                <a:effectLst/>
                <a:latin typeface="Avenir Next LT Pro" panose="020B0504020202020204" pitchFamily="34" charset="0"/>
              </a:rPr>
              <a:t>These tailored growth opportunities are supported by well-being and resiliency activities and leadership development training.</a:t>
            </a:r>
          </a:p>
          <a:p>
            <a:pPr algn="ctr"/>
            <a:endParaRPr lang="en-US" sz="2000" dirty="0">
              <a:latin typeface="Avenir Next LT Pro" panose="020B0504020202020204" pitchFamily="34" charset="0"/>
            </a:endParaRPr>
          </a:p>
        </p:txBody>
      </p:sp>
    </p:spTree>
    <p:extLst>
      <p:ext uri="{BB962C8B-B14F-4D97-AF65-F5344CB8AC3E}">
        <p14:creationId xmlns:p14="http://schemas.microsoft.com/office/powerpoint/2010/main" val="4269805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6FFCB03-0DC8-4506-BC2C-71120F685AC3}"/>
              </a:ext>
            </a:extLst>
          </p:cNvPr>
          <p:cNvSpPr txBox="1"/>
          <p:nvPr/>
        </p:nvSpPr>
        <p:spPr>
          <a:xfrm>
            <a:off x="637953" y="60569"/>
            <a:ext cx="1091963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prstClr val="black"/>
                </a:solidFill>
                <a:effectLst/>
                <a:uLnTx/>
                <a:uFillTx/>
                <a:latin typeface="Sitka Heading" panose="02000505000000020004" pitchFamily="2" charset="0"/>
                <a:ea typeface="+mn-ea"/>
                <a:cs typeface="+mn-cs"/>
              </a:rPr>
              <a:t>How do our programmatic activities connect to our intended outcomes? </a:t>
            </a:r>
          </a:p>
        </p:txBody>
      </p:sp>
      <p:pic>
        <p:nvPicPr>
          <p:cNvPr id="9" name="Picture 2" descr="Assessment Icon - Download Assessment Icon 2404411 | Noun Project">
            <a:extLst>
              <a:ext uri="{FF2B5EF4-FFF2-40B4-BE49-F238E27FC236}">
                <a16:creationId xmlns:a16="http://schemas.microsoft.com/office/drawing/2014/main" id="{35514C8D-C928-45B8-A15B-7FBC743E1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781" y="1375824"/>
            <a:ext cx="1136161" cy="12003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llege Of Education - Educational Activity Icon - 1000x1000 PNG Download -  PNGkit">
            <a:extLst>
              <a:ext uri="{FF2B5EF4-FFF2-40B4-BE49-F238E27FC236}">
                <a16:creationId xmlns:a16="http://schemas.microsoft.com/office/drawing/2014/main" id="{26C330C0-FDD8-C76C-23BD-A6DB2801BF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0468" y="1544357"/>
            <a:ext cx="866101" cy="102538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Evaluation - Free files and folders icons">
            <a:extLst>
              <a:ext uri="{FF2B5EF4-FFF2-40B4-BE49-F238E27FC236}">
                <a16:creationId xmlns:a16="http://schemas.microsoft.com/office/drawing/2014/main" id="{70469920-E4D6-94CA-4ED4-435385C327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0297" y="1460108"/>
            <a:ext cx="1050319" cy="110963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Sustainability Icon - Download Sustainability Icon 951608 | Noun Project">
            <a:extLst>
              <a:ext uri="{FF2B5EF4-FFF2-40B4-BE49-F238E27FC236}">
                <a16:creationId xmlns:a16="http://schemas.microsoft.com/office/drawing/2014/main" id="{C53411C9-92A4-C3C8-4056-9108C76CBDF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10256788" y="1330560"/>
            <a:ext cx="1300451" cy="13738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AA8F244-7881-50E2-FE0B-1BB63F064D68}"/>
              </a:ext>
            </a:extLst>
          </p:cNvPr>
          <p:cNvSpPr txBox="1"/>
          <p:nvPr/>
        </p:nvSpPr>
        <p:spPr>
          <a:xfrm>
            <a:off x="369781" y="2667835"/>
            <a:ext cx="1955319" cy="584775"/>
          </a:xfrm>
          <a:prstGeom prst="rect">
            <a:avLst/>
          </a:prstGeom>
          <a:noFill/>
        </p:spPr>
        <p:txBody>
          <a:bodyPr wrap="square">
            <a:spAutoFit/>
          </a:bodyPr>
          <a:lstStyle/>
          <a:p>
            <a:pPr algn="ctr"/>
            <a:r>
              <a:rPr lang="en-US" sz="1600">
                <a:latin typeface="Avenir Next LT Pro" panose="020B0504020202020204" pitchFamily="34" charset="0"/>
              </a:rPr>
              <a:t>Organizational Assessment</a:t>
            </a:r>
          </a:p>
        </p:txBody>
      </p:sp>
      <p:sp>
        <p:nvSpPr>
          <p:cNvPr id="17" name="TextBox 16">
            <a:extLst>
              <a:ext uri="{FF2B5EF4-FFF2-40B4-BE49-F238E27FC236}">
                <a16:creationId xmlns:a16="http://schemas.microsoft.com/office/drawing/2014/main" id="{0F0995E4-2B07-7CD8-9FF3-50D1A3EFD803}"/>
              </a:ext>
            </a:extLst>
          </p:cNvPr>
          <p:cNvSpPr txBox="1"/>
          <p:nvPr/>
        </p:nvSpPr>
        <p:spPr>
          <a:xfrm>
            <a:off x="2625317" y="2667835"/>
            <a:ext cx="2252867" cy="830997"/>
          </a:xfrm>
          <a:prstGeom prst="rect">
            <a:avLst/>
          </a:prstGeom>
          <a:noFill/>
        </p:spPr>
        <p:txBody>
          <a:bodyPr wrap="square">
            <a:spAutoFit/>
          </a:bodyPr>
          <a:lstStyle/>
          <a:p>
            <a:pPr algn="ctr"/>
            <a:r>
              <a:rPr lang="en-US" sz="1600">
                <a:latin typeface="Avenir Next LT Pro" panose="020B0504020202020204" pitchFamily="34" charset="0"/>
              </a:rPr>
              <a:t>Guided Change Implementation Activities</a:t>
            </a:r>
          </a:p>
        </p:txBody>
      </p:sp>
      <p:sp>
        <p:nvSpPr>
          <p:cNvPr id="18" name="TextBox 17">
            <a:extLst>
              <a:ext uri="{FF2B5EF4-FFF2-40B4-BE49-F238E27FC236}">
                <a16:creationId xmlns:a16="http://schemas.microsoft.com/office/drawing/2014/main" id="{8606CF81-FCC8-2BAA-8B24-767591F6DCA8}"/>
              </a:ext>
            </a:extLst>
          </p:cNvPr>
          <p:cNvSpPr txBox="1"/>
          <p:nvPr/>
        </p:nvSpPr>
        <p:spPr>
          <a:xfrm>
            <a:off x="7642194" y="2623159"/>
            <a:ext cx="1666465" cy="584775"/>
          </a:xfrm>
          <a:prstGeom prst="rect">
            <a:avLst/>
          </a:prstGeom>
          <a:noFill/>
        </p:spPr>
        <p:txBody>
          <a:bodyPr wrap="square">
            <a:spAutoFit/>
          </a:bodyPr>
          <a:lstStyle/>
          <a:p>
            <a:pPr algn="ctr"/>
            <a:r>
              <a:rPr lang="en-US" sz="1600">
                <a:latin typeface="Avenir Next LT Pro" panose="020B0504020202020204" pitchFamily="34" charset="0"/>
              </a:rPr>
              <a:t>Project Evaluation</a:t>
            </a:r>
          </a:p>
        </p:txBody>
      </p:sp>
      <p:sp>
        <p:nvSpPr>
          <p:cNvPr id="19" name="TextBox 18">
            <a:extLst>
              <a:ext uri="{FF2B5EF4-FFF2-40B4-BE49-F238E27FC236}">
                <a16:creationId xmlns:a16="http://schemas.microsoft.com/office/drawing/2014/main" id="{277AD27B-78C3-425F-AE90-10EB3F1826B2}"/>
              </a:ext>
            </a:extLst>
          </p:cNvPr>
          <p:cNvSpPr txBox="1"/>
          <p:nvPr/>
        </p:nvSpPr>
        <p:spPr>
          <a:xfrm>
            <a:off x="9909092" y="2633542"/>
            <a:ext cx="1955319" cy="584775"/>
          </a:xfrm>
          <a:prstGeom prst="rect">
            <a:avLst/>
          </a:prstGeom>
          <a:noFill/>
        </p:spPr>
        <p:txBody>
          <a:bodyPr wrap="square">
            <a:spAutoFit/>
          </a:bodyPr>
          <a:lstStyle/>
          <a:p>
            <a:pPr algn="ctr"/>
            <a:r>
              <a:rPr lang="en-US" sz="1600">
                <a:latin typeface="Avenir Next LT Pro" panose="020B0504020202020204" pitchFamily="34" charset="0"/>
              </a:rPr>
              <a:t>Sustainability Planning</a:t>
            </a:r>
          </a:p>
        </p:txBody>
      </p:sp>
      <p:graphicFrame>
        <p:nvGraphicFramePr>
          <p:cNvPr id="20" name="Content Placeholder 6">
            <a:extLst>
              <a:ext uri="{FF2B5EF4-FFF2-40B4-BE49-F238E27FC236}">
                <a16:creationId xmlns:a16="http://schemas.microsoft.com/office/drawing/2014/main" id="{D0A6A874-D94D-633A-E050-6645D740DB1E}"/>
              </a:ext>
            </a:extLst>
          </p:cNvPr>
          <p:cNvGraphicFramePr>
            <a:graphicFrameLocks/>
          </p:cNvGraphicFramePr>
          <p:nvPr>
            <p:extLst>
              <p:ext uri="{D42A27DB-BD31-4B8C-83A1-F6EECF244321}">
                <p14:modId xmlns:p14="http://schemas.microsoft.com/office/powerpoint/2010/main" val="1800471883"/>
              </p:ext>
            </p:extLst>
          </p:nvPr>
        </p:nvGraphicFramePr>
        <p:xfrm>
          <a:off x="240650" y="4198896"/>
          <a:ext cx="11795760" cy="3200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1" name="TextBox 20">
            <a:extLst>
              <a:ext uri="{FF2B5EF4-FFF2-40B4-BE49-F238E27FC236}">
                <a16:creationId xmlns:a16="http://schemas.microsoft.com/office/drawing/2014/main" id="{744E3D10-FC40-77E1-AC67-640627F0142F}"/>
              </a:ext>
            </a:extLst>
          </p:cNvPr>
          <p:cNvSpPr txBox="1"/>
          <p:nvPr/>
        </p:nvSpPr>
        <p:spPr>
          <a:xfrm>
            <a:off x="639189" y="4305895"/>
            <a:ext cx="1091963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prstClr val="black"/>
                </a:solidFill>
                <a:effectLst/>
                <a:uLnTx/>
                <a:uFillTx/>
                <a:latin typeface="Sitka Heading" panose="02000505000000020004" pitchFamily="2" charset="0"/>
                <a:ea typeface="+mn-ea"/>
                <a:cs typeface="+mn-cs"/>
              </a:rPr>
              <a:t>How will AWE impact you and your organization? </a:t>
            </a:r>
          </a:p>
        </p:txBody>
      </p:sp>
      <p:pic>
        <p:nvPicPr>
          <p:cNvPr id="8" name="Graphic 7" descr="Steering Wheel with solid fill">
            <a:extLst>
              <a:ext uri="{FF2B5EF4-FFF2-40B4-BE49-F238E27FC236}">
                <a16:creationId xmlns:a16="http://schemas.microsoft.com/office/drawing/2014/main" id="{4BC8CD62-AACC-197F-1893-055917E9693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618873" y="1509069"/>
            <a:ext cx="1108338" cy="1108338"/>
          </a:xfrm>
          <a:prstGeom prst="rect">
            <a:avLst/>
          </a:prstGeom>
        </p:spPr>
      </p:pic>
      <p:sp>
        <p:nvSpPr>
          <p:cNvPr id="23" name="TextBox 22">
            <a:extLst>
              <a:ext uri="{FF2B5EF4-FFF2-40B4-BE49-F238E27FC236}">
                <a16:creationId xmlns:a16="http://schemas.microsoft.com/office/drawing/2014/main" id="{953D8817-819B-DE90-8C93-4F5FF344FEAD}"/>
              </a:ext>
            </a:extLst>
          </p:cNvPr>
          <p:cNvSpPr txBox="1"/>
          <p:nvPr/>
        </p:nvSpPr>
        <p:spPr>
          <a:xfrm>
            <a:off x="5114264" y="2667835"/>
            <a:ext cx="2030818" cy="584775"/>
          </a:xfrm>
          <a:prstGeom prst="rect">
            <a:avLst/>
          </a:prstGeom>
          <a:noFill/>
        </p:spPr>
        <p:txBody>
          <a:bodyPr wrap="square">
            <a:spAutoFit/>
          </a:bodyPr>
          <a:lstStyle/>
          <a:p>
            <a:pPr algn="ctr"/>
            <a:r>
              <a:rPr lang="en-US" sz="1600">
                <a:latin typeface="Avenir Next LT Pro" panose="020B0504020202020204" pitchFamily="34" charset="0"/>
              </a:rPr>
              <a:t>Leadership Development</a:t>
            </a:r>
          </a:p>
        </p:txBody>
      </p:sp>
      <p:pic>
        <p:nvPicPr>
          <p:cNvPr id="24" name="Picture 6">
            <a:extLst>
              <a:ext uri="{FF2B5EF4-FFF2-40B4-BE49-F238E27FC236}">
                <a16:creationId xmlns:a16="http://schemas.microsoft.com/office/drawing/2014/main" id="{31294ADB-12C5-C914-98B2-C27E95988571}"/>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13427" r="67407" b="14196"/>
          <a:stretch/>
        </p:blipFill>
        <p:spPr bwMode="auto">
          <a:xfrm>
            <a:off x="5817890" y="3411213"/>
            <a:ext cx="710304" cy="87530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a:extLst>
              <a:ext uri="{FF2B5EF4-FFF2-40B4-BE49-F238E27FC236}">
                <a16:creationId xmlns:a16="http://schemas.microsoft.com/office/drawing/2014/main" id="{270F949D-238E-D1EC-60B0-6EBF75473FFB}"/>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13427" r="67407" b="14196"/>
          <a:stretch/>
        </p:blipFill>
        <p:spPr bwMode="auto">
          <a:xfrm>
            <a:off x="2270165" y="3384184"/>
            <a:ext cx="710304" cy="87530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a:extLst>
              <a:ext uri="{FF2B5EF4-FFF2-40B4-BE49-F238E27FC236}">
                <a16:creationId xmlns:a16="http://schemas.microsoft.com/office/drawing/2014/main" id="{B345BC8D-E6AC-B6DD-03F6-32356FDC13CB}"/>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13427" r="67407" b="14196"/>
          <a:stretch/>
        </p:blipFill>
        <p:spPr bwMode="auto">
          <a:xfrm>
            <a:off x="9365615" y="3353889"/>
            <a:ext cx="710304" cy="875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912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19F3-0D82-2C3E-E837-252853D6FB7F}"/>
              </a:ext>
            </a:extLst>
          </p:cNvPr>
          <p:cNvSpPr txBox="1"/>
          <p:nvPr/>
        </p:nvSpPr>
        <p:spPr>
          <a:xfrm>
            <a:off x="-774438" y="1400187"/>
            <a:ext cx="6099462" cy="646331"/>
          </a:xfrm>
          <a:prstGeom prst="rect">
            <a:avLst/>
          </a:prstGeom>
          <a:noFill/>
        </p:spPr>
        <p:txBody>
          <a:bodyPr wrap="square">
            <a:spAutoFit/>
          </a:bodyPr>
          <a:lstStyle/>
          <a:p>
            <a:pPr algn="ctr"/>
            <a:r>
              <a:rPr lang="en-US" sz="3600" i="1" dirty="0">
                <a:latin typeface="Sitka Heading" panose="02000505000000020004" pitchFamily="2" charset="0"/>
              </a:rPr>
              <a:t>Current Status</a:t>
            </a:r>
          </a:p>
        </p:txBody>
      </p:sp>
      <p:pic>
        <p:nvPicPr>
          <p:cNvPr id="4" name="Picture 2">
            <a:extLst>
              <a:ext uri="{FF2B5EF4-FFF2-40B4-BE49-F238E27FC236}">
                <a16:creationId xmlns:a16="http://schemas.microsoft.com/office/drawing/2014/main" id="{9587A0A7-96EE-A94A-130D-716AD947B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19354" y="2795304"/>
            <a:ext cx="3286955" cy="18274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1ABC1F2-434D-82EB-6C76-ABFD79082976}"/>
              </a:ext>
            </a:extLst>
          </p:cNvPr>
          <p:cNvSpPr txBox="1"/>
          <p:nvPr/>
        </p:nvSpPr>
        <p:spPr>
          <a:xfrm>
            <a:off x="4159265" y="496488"/>
            <a:ext cx="7648479" cy="618630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venir Next LT Pro" panose="020B0504020202020204" pitchFamily="34" charset="0"/>
              </a:rPr>
              <a:t>The AWE project has kicked off 2 pilot sites at the DCF Leon County Service Center and Partnership for Strong Families. </a:t>
            </a:r>
          </a:p>
          <a:p>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Pilot Site #1’s (DCF) leadership academy cohort has completed 3/5 in person classroom sessions. Training sessions have occurred on-site at the Florida Institute for Child Welfare. The cohort has identified the area of change that they will be leading. The strategy team has vetted all change ideas for feasibility and relevance. A crucial component of the Academy is the 1-on-1 coaching. Leaders have been paired with a coach and are actively engaged to help further support their learning, professional growth and contributions to the site’s change initiative.</a:t>
            </a:r>
          </a:p>
          <a:p>
            <a:pPr marL="285750" indent="-285750">
              <a:buFont typeface="Arial" panose="020B0604020202020204" pitchFamily="34" charset="0"/>
              <a:buChar char="•"/>
            </a:pPr>
            <a:endParaRPr lang="en-US" dirty="0">
              <a:latin typeface="Avenir Next LT Pro" panose="020B0504020202020204" pitchFamily="34" charset="0"/>
            </a:endParaRPr>
          </a:p>
          <a:p>
            <a:pPr marL="285750" indent="-285750">
              <a:buFont typeface="Arial" panose="020B0604020202020204" pitchFamily="34" charset="0"/>
              <a:buChar char="•"/>
            </a:pPr>
            <a:r>
              <a:rPr lang="en-US" dirty="0">
                <a:latin typeface="Avenir Next LT Pro" panose="020B0504020202020204" pitchFamily="34" charset="0"/>
              </a:rPr>
              <a:t>Pilot Site #2 (PSF) has completed 5 months of strategic planning alongside the Alliance for Workforce Enhancement Team. This site has also identified a 14-leader cohort to engage in the yearlong AWE Leadership Academy. There are 14 coaches who have been assigned to work with each member of the academy throughout the year. Utilizing their organizational health assessment (AWE-Inventory), the strategy teams have identified their change initiatives, specific to both the lead agency and case management organizations.</a:t>
            </a:r>
          </a:p>
        </p:txBody>
      </p:sp>
    </p:spTree>
    <p:extLst>
      <p:ext uri="{BB962C8B-B14F-4D97-AF65-F5344CB8AC3E}">
        <p14:creationId xmlns:p14="http://schemas.microsoft.com/office/powerpoint/2010/main" val="2553831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19F3-0D82-2C3E-E837-252853D6FB7F}"/>
              </a:ext>
            </a:extLst>
          </p:cNvPr>
          <p:cNvSpPr txBox="1"/>
          <p:nvPr/>
        </p:nvSpPr>
        <p:spPr>
          <a:xfrm>
            <a:off x="-166252" y="226143"/>
            <a:ext cx="6099462" cy="646331"/>
          </a:xfrm>
          <a:prstGeom prst="rect">
            <a:avLst/>
          </a:prstGeom>
          <a:noFill/>
        </p:spPr>
        <p:txBody>
          <a:bodyPr wrap="square">
            <a:spAutoFit/>
          </a:bodyPr>
          <a:lstStyle/>
          <a:p>
            <a:pPr algn="ctr"/>
            <a:r>
              <a:rPr lang="en-US" sz="3600" i="1" dirty="0">
                <a:latin typeface="Sitka Heading" panose="02000505000000020004" pitchFamily="2" charset="0"/>
              </a:rPr>
              <a:t>Key Partnerships to Date</a:t>
            </a:r>
          </a:p>
        </p:txBody>
      </p:sp>
      <p:graphicFrame>
        <p:nvGraphicFramePr>
          <p:cNvPr id="11" name="TextBox 8">
            <a:extLst>
              <a:ext uri="{FF2B5EF4-FFF2-40B4-BE49-F238E27FC236}">
                <a16:creationId xmlns:a16="http://schemas.microsoft.com/office/drawing/2014/main" id="{4CA39E50-BFFA-7636-85CB-2C7260EAF957}"/>
              </a:ext>
            </a:extLst>
          </p:cNvPr>
          <p:cNvGraphicFramePr/>
          <p:nvPr>
            <p:extLst>
              <p:ext uri="{D42A27DB-BD31-4B8C-83A1-F6EECF244321}">
                <p14:modId xmlns:p14="http://schemas.microsoft.com/office/powerpoint/2010/main" val="3049756924"/>
              </p:ext>
            </p:extLst>
          </p:nvPr>
        </p:nvGraphicFramePr>
        <p:xfrm>
          <a:off x="4018589" y="872474"/>
          <a:ext cx="7134834" cy="5864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a:extLst>
              <a:ext uri="{FF2B5EF4-FFF2-40B4-BE49-F238E27FC236}">
                <a16:creationId xmlns:a16="http://schemas.microsoft.com/office/drawing/2014/main" id="{D23B96B3-91B1-E0CB-AFE4-69132D8F50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519354" y="2795304"/>
            <a:ext cx="3286955" cy="1827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649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AD60902-ACF6-6B20-19A8-D7CB2094B6F8}"/>
              </a:ext>
            </a:extLst>
          </p:cNvPr>
          <p:cNvSpPr>
            <a:spLocks noGrp="1"/>
          </p:cNvSpPr>
          <p:nvPr>
            <p:ph type="title"/>
          </p:nvPr>
        </p:nvSpPr>
        <p:spPr>
          <a:xfrm>
            <a:off x="838200" y="557188"/>
            <a:ext cx="10515600" cy="1133499"/>
          </a:xfrm>
        </p:spPr>
        <p:txBody>
          <a:bodyPr>
            <a:normAutofit/>
          </a:bodyPr>
          <a:lstStyle/>
          <a:p>
            <a:pPr algn="ctr"/>
            <a:r>
              <a:rPr lang="en-US" sz="5200"/>
              <a:t>What’s next for AWE?</a:t>
            </a:r>
          </a:p>
        </p:txBody>
      </p:sp>
      <p:graphicFrame>
        <p:nvGraphicFramePr>
          <p:cNvPr id="5" name="Content Placeholder 11">
            <a:extLst>
              <a:ext uri="{FF2B5EF4-FFF2-40B4-BE49-F238E27FC236}">
                <a16:creationId xmlns:a16="http://schemas.microsoft.com/office/drawing/2014/main" id="{16F623E6-C719-2CC8-80F6-6EEF22603455}"/>
              </a:ext>
            </a:extLst>
          </p:cNvPr>
          <p:cNvGraphicFramePr>
            <a:graphicFrameLocks/>
          </p:cNvGraphicFramePr>
          <p:nvPr>
            <p:extLst>
              <p:ext uri="{D42A27DB-BD31-4B8C-83A1-F6EECF244321}">
                <p14:modId xmlns:p14="http://schemas.microsoft.com/office/powerpoint/2010/main" val="2608992591"/>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6979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B71C66-693B-4D76-92F5-C01CEEE2C5C0}"/>
              </a:ext>
            </a:extLst>
          </p:cNvPr>
          <p:cNvPicPr>
            <a:picLocks noChangeAspect="1"/>
          </p:cNvPicPr>
          <p:nvPr/>
        </p:nvPicPr>
        <p:blipFill>
          <a:blip r:embed="rId3"/>
          <a:stretch>
            <a:fillRect/>
          </a:stretch>
        </p:blipFill>
        <p:spPr>
          <a:xfrm>
            <a:off x="0" y="1"/>
            <a:ext cx="4260850" cy="6858000"/>
          </a:xfrm>
          <a:prstGeom prst="rect">
            <a:avLst/>
          </a:prstGeom>
        </p:spPr>
      </p:pic>
      <p:pic>
        <p:nvPicPr>
          <p:cNvPr id="4" name="Picture 3">
            <a:extLst>
              <a:ext uri="{FF2B5EF4-FFF2-40B4-BE49-F238E27FC236}">
                <a16:creationId xmlns:a16="http://schemas.microsoft.com/office/drawing/2014/main" id="{183B3CA5-E083-4357-A4B1-117BC5FDE88F}"/>
              </a:ext>
            </a:extLst>
          </p:cNvPr>
          <p:cNvPicPr>
            <a:picLocks noChangeAspect="1"/>
          </p:cNvPicPr>
          <p:nvPr/>
        </p:nvPicPr>
        <p:blipFill rotWithShape="1">
          <a:blip r:embed="rId4"/>
          <a:srcRect l="902" t="1553" r="561" b="45725"/>
          <a:stretch/>
        </p:blipFill>
        <p:spPr>
          <a:xfrm>
            <a:off x="2449688" y="223486"/>
            <a:ext cx="9742312" cy="688623"/>
          </a:xfrm>
          <a:prstGeom prst="rect">
            <a:avLst/>
          </a:prstGeom>
        </p:spPr>
      </p:pic>
      <p:sp>
        <p:nvSpPr>
          <p:cNvPr id="8" name="TextBox 7">
            <a:extLst>
              <a:ext uri="{FF2B5EF4-FFF2-40B4-BE49-F238E27FC236}">
                <a16:creationId xmlns:a16="http://schemas.microsoft.com/office/drawing/2014/main" id="{498C4839-8D61-4A96-AD33-457FD0B3B442}"/>
              </a:ext>
            </a:extLst>
          </p:cNvPr>
          <p:cNvSpPr txBox="1"/>
          <p:nvPr/>
        </p:nvSpPr>
        <p:spPr>
          <a:xfrm>
            <a:off x="4698648" y="1992229"/>
            <a:ext cx="7055554" cy="3785652"/>
          </a:xfrm>
          <a:prstGeom prst="rect">
            <a:avLst/>
          </a:prstGeom>
          <a:noFill/>
        </p:spPr>
        <p:txBody>
          <a:bodyPr wrap="square">
            <a:spAutoFit/>
          </a:bodyPr>
          <a:lstStyle/>
          <a:p>
            <a:r>
              <a:rPr lang="en-US" sz="2400">
                <a:latin typeface="Avenir Next LT Pro" panose="020B0504020202020204" pitchFamily="34" charset="0"/>
              </a:rPr>
              <a:t>The GROW Center Advisory Committee’s mission is to contribute to the transformation of the child welfare system in the state of Florida by providing informed guidance, professional expertise, stakeholder experience, and advice to GROW Center staff; serve as a bridge between GROW Center initiatives and child welfare professionals and organizations; and advocate for GROW Center initiatives throughout the state of Florida.</a:t>
            </a:r>
          </a:p>
        </p:txBody>
      </p:sp>
    </p:spTree>
    <p:extLst>
      <p:ext uri="{BB962C8B-B14F-4D97-AF65-F5344CB8AC3E}">
        <p14:creationId xmlns:p14="http://schemas.microsoft.com/office/powerpoint/2010/main" val="563280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0D363C-EFA9-4EFE-88D7-CACD97D0BC78}"/>
              </a:ext>
            </a:extLst>
          </p:cNvPr>
          <p:cNvPicPr>
            <a:picLocks noChangeAspect="1"/>
          </p:cNvPicPr>
          <p:nvPr/>
        </p:nvPicPr>
        <p:blipFill>
          <a:blip r:embed="rId3"/>
          <a:stretch>
            <a:fillRect/>
          </a:stretch>
        </p:blipFill>
        <p:spPr>
          <a:xfrm>
            <a:off x="1483742" y="119285"/>
            <a:ext cx="9508107" cy="1170273"/>
          </a:xfrm>
          <a:prstGeom prst="rect">
            <a:avLst/>
          </a:prstGeom>
        </p:spPr>
      </p:pic>
      <p:pic>
        <p:nvPicPr>
          <p:cNvPr id="10" name="Graphic 9" descr="Group brainstorm with solid fill">
            <a:extLst>
              <a:ext uri="{FF2B5EF4-FFF2-40B4-BE49-F238E27FC236}">
                <a16:creationId xmlns:a16="http://schemas.microsoft.com/office/drawing/2014/main" id="{43196C2A-4590-4E06-A8FA-143D3969DA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04120" y="3619029"/>
            <a:ext cx="2138755" cy="2138755"/>
          </a:xfrm>
          <a:prstGeom prst="rect">
            <a:avLst/>
          </a:prstGeom>
        </p:spPr>
      </p:pic>
      <p:grpSp>
        <p:nvGrpSpPr>
          <p:cNvPr id="15" name="Group 14">
            <a:extLst>
              <a:ext uri="{FF2B5EF4-FFF2-40B4-BE49-F238E27FC236}">
                <a16:creationId xmlns:a16="http://schemas.microsoft.com/office/drawing/2014/main" id="{AD3D4647-08EE-4275-B6A2-261F4436C5B4}"/>
              </a:ext>
            </a:extLst>
          </p:cNvPr>
          <p:cNvGrpSpPr/>
          <p:nvPr/>
        </p:nvGrpSpPr>
        <p:grpSpPr>
          <a:xfrm>
            <a:off x="5096933" y="1407047"/>
            <a:ext cx="1998134" cy="1447096"/>
            <a:chOff x="3601155" y="2298879"/>
            <a:chExt cx="1518356" cy="914400"/>
          </a:xfrm>
        </p:grpSpPr>
        <p:pic>
          <p:nvPicPr>
            <p:cNvPr id="12" name="Graphic 11" descr="Ear with solid fill">
              <a:extLst>
                <a:ext uri="{FF2B5EF4-FFF2-40B4-BE49-F238E27FC236}">
                  <a16:creationId xmlns:a16="http://schemas.microsoft.com/office/drawing/2014/main" id="{2E983A1B-5B42-480E-9263-057DB25BABE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05111" y="2298879"/>
              <a:ext cx="914400" cy="914400"/>
            </a:xfrm>
            <a:prstGeom prst="rect">
              <a:avLst/>
            </a:prstGeom>
          </p:spPr>
        </p:pic>
        <p:pic>
          <p:nvPicPr>
            <p:cNvPr id="14" name="Graphic 13" descr="Eye with solid fill">
              <a:extLst>
                <a:ext uri="{FF2B5EF4-FFF2-40B4-BE49-F238E27FC236}">
                  <a16:creationId xmlns:a16="http://schemas.microsoft.com/office/drawing/2014/main" id="{ECB78B7C-BB5C-48EB-A616-3D9B56E5ED5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01155" y="2436745"/>
              <a:ext cx="776533" cy="776533"/>
            </a:xfrm>
            <a:prstGeom prst="rect">
              <a:avLst/>
            </a:prstGeom>
          </p:spPr>
        </p:pic>
      </p:grpSp>
      <p:pic>
        <p:nvPicPr>
          <p:cNvPr id="17" name="Graphic 16" descr="Connections with solid fill">
            <a:extLst>
              <a:ext uri="{FF2B5EF4-FFF2-40B4-BE49-F238E27FC236}">
                <a16:creationId xmlns:a16="http://schemas.microsoft.com/office/drawing/2014/main" id="{6093B3BA-9D1B-4E49-9578-FDF10CBA8A0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388197" y="3834410"/>
            <a:ext cx="1820502" cy="1820502"/>
          </a:xfrm>
          <a:prstGeom prst="rect">
            <a:avLst/>
          </a:prstGeom>
        </p:spPr>
      </p:pic>
      <p:pic>
        <p:nvPicPr>
          <p:cNvPr id="19" name="Graphic 18" descr="Clipboard with solid fill">
            <a:extLst>
              <a:ext uri="{FF2B5EF4-FFF2-40B4-BE49-F238E27FC236}">
                <a16:creationId xmlns:a16="http://schemas.microsoft.com/office/drawing/2014/main" id="{7A93CC0A-BFB7-4561-B024-BBE750F966D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877174" y="1502078"/>
            <a:ext cx="1809432" cy="1809432"/>
          </a:xfrm>
          <a:prstGeom prst="rect">
            <a:avLst/>
          </a:prstGeom>
        </p:spPr>
      </p:pic>
      <p:pic>
        <p:nvPicPr>
          <p:cNvPr id="2050" name="Picture 2" descr="Free clip art &quot;Learn icon&quot; by ousia">
            <a:extLst>
              <a:ext uri="{FF2B5EF4-FFF2-40B4-BE49-F238E27FC236}">
                <a16:creationId xmlns:a16="http://schemas.microsoft.com/office/drawing/2014/main" id="{F1AFE250-5855-4418-BAB8-7DE7D3638B8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6262" y="1502078"/>
            <a:ext cx="2053839" cy="193555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896F41E-4B3C-41B6-80FC-7EA75A819AAB}"/>
              </a:ext>
            </a:extLst>
          </p:cNvPr>
          <p:cNvSpPr txBox="1"/>
          <p:nvPr/>
        </p:nvSpPr>
        <p:spPr>
          <a:xfrm>
            <a:off x="429164" y="3428999"/>
            <a:ext cx="2047495" cy="1200329"/>
          </a:xfrm>
          <a:prstGeom prst="rect">
            <a:avLst/>
          </a:prstGeom>
          <a:noFill/>
        </p:spPr>
        <p:txBody>
          <a:bodyPr wrap="square">
            <a:spAutoFit/>
          </a:bodyPr>
          <a:lstStyle/>
          <a:p>
            <a:pPr algn="ctr"/>
            <a:r>
              <a:rPr kumimoji="0" lang="en-US" sz="1800" b="0" i="0" u="none" strike="noStrike" kern="1200" cap="none" spc="0" normalizeH="0" baseline="0" noProof="0" dirty="0">
                <a:ln>
                  <a:noFill/>
                </a:ln>
                <a:solidFill>
                  <a:srgbClr val="000000"/>
                </a:solidFill>
                <a:effectLst/>
                <a:uLnTx/>
                <a:uFillTx/>
                <a:latin typeface="Avenir Next LT Pro" panose="020B0504020202020204" pitchFamily="34" charset="0"/>
              </a:rPr>
              <a:t>Gain a thorough understanding of GROW Center initiatives</a:t>
            </a:r>
            <a:endParaRPr lang="en-US" dirty="0">
              <a:latin typeface="Avenir Next LT Pro" panose="020B0504020202020204" pitchFamily="34" charset="0"/>
            </a:endParaRPr>
          </a:p>
        </p:txBody>
      </p:sp>
      <p:sp>
        <p:nvSpPr>
          <p:cNvPr id="13" name="TextBox 12">
            <a:extLst>
              <a:ext uri="{FF2B5EF4-FFF2-40B4-BE49-F238E27FC236}">
                <a16:creationId xmlns:a16="http://schemas.microsoft.com/office/drawing/2014/main" id="{AD13FECC-6947-4072-8F51-1B62E549D666}"/>
              </a:ext>
            </a:extLst>
          </p:cNvPr>
          <p:cNvSpPr txBox="1"/>
          <p:nvPr/>
        </p:nvSpPr>
        <p:spPr>
          <a:xfrm>
            <a:off x="2476659" y="5598658"/>
            <a:ext cx="2702491" cy="923330"/>
          </a:xfrm>
          <a:prstGeom prst="rect">
            <a:avLst/>
          </a:prstGeom>
          <a:noFill/>
        </p:spPr>
        <p:txBody>
          <a:bodyPr wrap="square">
            <a:spAutoFit/>
          </a:bodyPr>
          <a:lstStyle/>
          <a:p>
            <a:pPr algn="ctr"/>
            <a:r>
              <a:rPr lang="en-US" sz="1800" b="0" i="0">
                <a:solidFill>
                  <a:srgbClr val="000000"/>
                </a:solidFill>
                <a:effectLst/>
                <a:latin typeface="Avenir Next LT Pro" panose="020B0504020202020204" pitchFamily="34" charset="0"/>
              </a:rPr>
              <a:t>Provide programmatic input and advice on emergent problems</a:t>
            </a:r>
            <a:endParaRPr lang="en-US">
              <a:latin typeface="Avenir Next LT Pro" panose="020B0504020202020204" pitchFamily="34" charset="0"/>
            </a:endParaRPr>
          </a:p>
        </p:txBody>
      </p:sp>
      <p:sp>
        <p:nvSpPr>
          <p:cNvPr id="16" name="TextBox 15">
            <a:extLst>
              <a:ext uri="{FF2B5EF4-FFF2-40B4-BE49-F238E27FC236}">
                <a16:creationId xmlns:a16="http://schemas.microsoft.com/office/drawing/2014/main" id="{541621C9-7FC0-4694-807C-E68F5677EA5B}"/>
              </a:ext>
            </a:extLst>
          </p:cNvPr>
          <p:cNvSpPr txBox="1"/>
          <p:nvPr/>
        </p:nvSpPr>
        <p:spPr>
          <a:xfrm>
            <a:off x="4921210" y="2828835"/>
            <a:ext cx="2329132" cy="1200329"/>
          </a:xfrm>
          <a:prstGeom prst="rect">
            <a:avLst/>
          </a:prstGeom>
          <a:noFill/>
        </p:spPr>
        <p:txBody>
          <a:bodyPr wrap="square">
            <a:spAutoFit/>
          </a:bodyPr>
          <a:lstStyle/>
          <a:p>
            <a:pPr algn="ctr"/>
            <a:r>
              <a:rPr lang="en-US" sz="1800" b="0" i="0">
                <a:solidFill>
                  <a:srgbClr val="000000"/>
                </a:solidFill>
                <a:effectLst/>
                <a:latin typeface="Avenir Next LT Pro" panose="020B0504020202020204" pitchFamily="34" charset="0"/>
              </a:rPr>
              <a:t>Serve as eyes and ears on-the-ground in Florida regarding child welfare system</a:t>
            </a:r>
            <a:endParaRPr lang="en-US">
              <a:latin typeface="Avenir Next LT Pro" panose="020B0504020202020204" pitchFamily="34" charset="0"/>
            </a:endParaRPr>
          </a:p>
        </p:txBody>
      </p:sp>
      <p:sp>
        <p:nvSpPr>
          <p:cNvPr id="18" name="TextBox 17">
            <a:extLst>
              <a:ext uri="{FF2B5EF4-FFF2-40B4-BE49-F238E27FC236}">
                <a16:creationId xmlns:a16="http://schemas.microsoft.com/office/drawing/2014/main" id="{FACE8EE2-4BB0-4051-87AB-8D75B9AAAB07}"/>
              </a:ext>
            </a:extLst>
          </p:cNvPr>
          <p:cNvSpPr txBox="1"/>
          <p:nvPr/>
        </p:nvSpPr>
        <p:spPr>
          <a:xfrm>
            <a:off x="6781964" y="5527155"/>
            <a:ext cx="3145792" cy="1200329"/>
          </a:xfrm>
          <a:prstGeom prst="rect">
            <a:avLst/>
          </a:prstGeom>
          <a:noFill/>
        </p:spPr>
        <p:txBody>
          <a:bodyPr wrap="square">
            <a:spAutoFit/>
          </a:bodyPr>
          <a:lstStyle/>
          <a:p>
            <a:pPr algn="ctr" rtl="0" fontAlgn="base"/>
            <a:r>
              <a:rPr lang="en-US" sz="1800" b="0" i="0">
                <a:solidFill>
                  <a:srgbClr val="000000"/>
                </a:solidFill>
                <a:effectLst/>
                <a:latin typeface="Avenir Next LT Pro" panose="020B0504020202020204" pitchFamily="34" charset="0"/>
              </a:rPr>
              <a:t>Leverage networks to increase awareness of and participation in GROW Center initiatives </a:t>
            </a:r>
          </a:p>
        </p:txBody>
      </p:sp>
      <p:sp>
        <p:nvSpPr>
          <p:cNvPr id="20" name="TextBox 19">
            <a:extLst>
              <a:ext uri="{FF2B5EF4-FFF2-40B4-BE49-F238E27FC236}">
                <a16:creationId xmlns:a16="http://schemas.microsoft.com/office/drawing/2014/main" id="{7CE37EF1-3566-4B16-BBE2-347FC7B809EA}"/>
              </a:ext>
            </a:extLst>
          </p:cNvPr>
          <p:cNvSpPr txBox="1"/>
          <p:nvPr/>
        </p:nvSpPr>
        <p:spPr>
          <a:xfrm>
            <a:off x="9346555" y="3428999"/>
            <a:ext cx="2661248" cy="1200329"/>
          </a:xfrm>
          <a:prstGeom prst="rect">
            <a:avLst/>
          </a:prstGeom>
          <a:noFill/>
        </p:spPr>
        <p:txBody>
          <a:bodyPr wrap="square">
            <a:spAutoFit/>
          </a:bodyPr>
          <a:lstStyle/>
          <a:p>
            <a:pPr algn="ctr" rtl="0" fontAlgn="base"/>
            <a:r>
              <a:rPr lang="en-US" sz="1800" b="0" i="0">
                <a:solidFill>
                  <a:srgbClr val="000000"/>
                </a:solidFill>
                <a:effectLst/>
                <a:latin typeface="Avenir Next LT Pro" panose="020B0504020202020204" pitchFamily="34" charset="0"/>
              </a:rPr>
              <a:t>Work on committee projects, outreach, and support in between meetings </a:t>
            </a:r>
          </a:p>
        </p:txBody>
      </p:sp>
    </p:spTree>
    <p:extLst>
      <p:ext uri="{BB962C8B-B14F-4D97-AF65-F5344CB8AC3E}">
        <p14:creationId xmlns:p14="http://schemas.microsoft.com/office/powerpoint/2010/main" val="2602859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4C76D35-A600-6641-5587-CD37DCC8CE6B}"/>
              </a:ext>
            </a:extLst>
          </p:cNvPr>
          <p:cNvSpPr txBox="1"/>
          <p:nvPr/>
        </p:nvSpPr>
        <p:spPr>
          <a:xfrm>
            <a:off x="8304757" y="381464"/>
            <a:ext cx="3707704" cy="165548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dirty="0">
                <a:latin typeface="+mj-lt"/>
                <a:ea typeface="+mj-ea"/>
                <a:cs typeface="+mj-cs"/>
              </a:rPr>
              <a:t>Affiliate Network</a:t>
            </a:r>
          </a:p>
        </p:txBody>
      </p:sp>
      <p:pic>
        <p:nvPicPr>
          <p:cNvPr id="3" name="Picture 2" descr="A map of the state of florida&#10;&#10;Description automatically generated">
            <a:extLst>
              <a:ext uri="{FF2B5EF4-FFF2-40B4-BE49-F238E27FC236}">
                <a16:creationId xmlns:a16="http://schemas.microsoft.com/office/drawing/2014/main" id="{0D9AD789-1ACE-D310-1D14-365464945E2F}"/>
              </a:ext>
            </a:extLst>
          </p:cNvPr>
          <p:cNvPicPr>
            <a:picLocks noChangeAspect="1"/>
          </p:cNvPicPr>
          <p:nvPr/>
        </p:nvPicPr>
        <p:blipFill rotWithShape="1">
          <a:blip r:embed="rId3">
            <a:extLst>
              <a:ext uri="{28A0092B-C50C-407E-A947-70E740481C1C}">
                <a14:useLocalDpi xmlns:a14="http://schemas.microsoft.com/office/drawing/2010/main" val="0"/>
              </a:ext>
            </a:extLst>
          </a:blip>
          <a:srcRect l="907" r="1" b="1"/>
          <a:stretch/>
        </p:blipFill>
        <p:spPr>
          <a:xfrm>
            <a:off x="662419" y="448490"/>
            <a:ext cx="6979920" cy="5511763"/>
          </a:xfrm>
          <a:prstGeom prst="rect">
            <a:avLst/>
          </a:prstGeom>
        </p:spPr>
      </p:pic>
      <p:sp>
        <p:nvSpPr>
          <p:cNvPr id="8" name="TextBox 7">
            <a:extLst>
              <a:ext uri="{FF2B5EF4-FFF2-40B4-BE49-F238E27FC236}">
                <a16:creationId xmlns:a16="http://schemas.microsoft.com/office/drawing/2014/main" id="{498C4839-8D61-4A96-AD33-457FD0B3B442}"/>
              </a:ext>
            </a:extLst>
          </p:cNvPr>
          <p:cNvSpPr txBox="1"/>
          <p:nvPr/>
        </p:nvSpPr>
        <p:spPr>
          <a:xfrm>
            <a:off x="8304757" y="2418408"/>
            <a:ext cx="3707704" cy="3540265"/>
          </a:xfrm>
          <a:prstGeom prst="rect">
            <a:avLst/>
          </a:prstGeom>
        </p:spPr>
        <p:txBody>
          <a:bodyPr vert="horz" lIns="91440" tIns="45720" rIns="91440" bIns="45720" rtlCol="0">
            <a:normAutofit lnSpcReduction="10000"/>
          </a:bodyPr>
          <a:lstStyle/>
          <a:p>
            <a:pPr algn="just">
              <a:lnSpc>
                <a:spcPct val="90000"/>
              </a:lnSpc>
              <a:spcAft>
                <a:spcPts val="600"/>
              </a:spcAft>
            </a:pPr>
            <a:r>
              <a:rPr lang="en-US" sz="1600" b="0" i="0" dirty="0">
                <a:effectLst/>
                <a:latin typeface="Avenir Next LT Pro" panose="020B0504020202020204" pitchFamily="34" charset="0"/>
              </a:rPr>
              <a:t>The Institute created a faculty affiliate network by assembling a cadre of social work researchers who share this dedication from the 14 public and private universities offering Council on Social Work Education accredited degrees in social work. The Institute expanded the faculty affiliate network to include research affiliates who have expertise in areas related to the vulnerabilities of at-risk families. </a:t>
            </a:r>
          </a:p>
          <a:p>
            <a:pPr>
              <a:lnSpc>
                <a:spcPct val="90000"/>
              </a:lnSpc>
              <a:spcAft>
                <a:spcPts val="600"/>
              </a:spcAft>
            </a:pPr>
            <a:endParaRPr lang="en-US" sz="1600" dirty="0">
              <a:latin typeface="Avenir Next LT Pro" panose="020B0504020202020204" pitchFamily="34" charset="0"/>
            </a:endParaRPr>
          </a:p>
          <a:p>
            <a:pPr>
              <a:lnSpc>
                <a:spcPct val="90000"/>
              </a:lnSpc>
              <a:spcAft>
                <a:spcPts val="600"/>
              </a:spcAft>
            </a:pPr>
            <a:r>
              <a:rPr lang="en-US" sz="1600" dirty="0">
                <a:latin typeface="Avenir Next LT Pro" panose="020B0504020202020204" pitchFamily="34" charset="0"/>
              </a:rPr>
              <a:t>For more information, please visit:</a:t>
            </a:r>
          </a:p>
          <a:p>
            <a:pPr>
              <a:lnSpc>
                <a:spcPct val="90000"/>
              </a:lnSpc>
              <a:spcAft>
                <a:spcPts val="600"/>
              </a:spcAft>
            </a:pPr>
            <a:r>
              <a:rPr lang="en-US" sz="1600" dirty="0">
                <a:latin typeface="Avenir Next LT Pro" panose="020B0504020202020204" pitchFamily="34" charset="0"/>
                <a:hlinkClick r:id="rId4"/>
              </a:rPr>
              <a:t>https://ficw.fsu.edu/Partnerships/Affiliates</a:t>
            </a:r>
            <a:r>
              <a:rPr lang="en-US" sz="1600" dirty="0">
                <a:latin typeface="Avenir Next LT Pro" panose="020B0504020202020204" pitchFamily="34" charset="0"/>
              </a:rPr>
              <a:t> </a:t>
            </a:r>
          </a:p>
        </p:txBody>
      </p:sp>
      <p:sp>
        <p:nvSpPr>
          <p:cNvPr id="22" name="Rectangle 2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1843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36931F9-AF66-3932-3DEA-686975B10C7D}"/>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Research Collaborations</a:t>
            </a:r>
          </a:p>
        </p:txBody>
      </p:sp>
      <p:graphicFrame>
        <p:nvGraphicFramePr>
          <p:cNvPr id="5" name="Table 9">
            <a:extLst>
              <a:ext uri="{FF2B5EF4-FFF2-40B4-BE49-F238E27FC236}">
                <a16:creationId xmlns:a16="http://schemas.microsoft.com/office/drawing/2014/main" id="{806BD50E-C01C-1408-972A-F7B36BCC5DC8}"/>
              </a:ext>
            </a:extLst>
          </p:cNvPr>
          <p:cNvGraphicFramePr>
            <a:graphicFrameLocks noGrp="1"/>
          </p:cNvGraphicFramePr>
          <p:nvPr>
            <p:extLst>
              <p:ext uri="{D42A27DB-BD31-4B8C-83A1-F6EECF244321}">
                <p14:modId xmlns:p14="http://schemas.microsoft.com/office/powerpoint/2010/main" val="3061817453"/>
              </p:ext>
            </p:extLst>
          </p:nvPr>
        </p:nvGraphicFramePr>
        <p:xfrm>
          <a:off x="5802086" y="737537"/>
          <a:ext cx="6143729" cy="5352956"/>
        </p:xfrm>
        <a:graphic>
          <a:graphicData uri="http://schemas.openxmlformats.org/drawingml/2006/table">
            <a:tbl>
              <a:tblPr firstRow="1" bandRow="1">
                <a:tableStyleId>{5C22544A-7EE6-4342-B048-85BDC9FD1C3A}</a:tableStyleId>
              </a:tblPr>
              <a:tblGrid>
                <a:gridCol w="2992091">
                  <a:extLst>
                    <a:ext uri="{9D8B030D-6E8A-4147-A177-3AD203B41FA5}">
                      <a16:colId xmlns:a16="http://schemas.microsoft.com/office/drawing/2014/main" val="1781172078"/>
                    </a:ext>
                  </a:extLst>
                </a:gridCol>
                <a:gridCol w="3151638">
                  <a:extLst>
                    <a:ext uri="{9D8B030D-6E8A-4147-A177-3AD203B41FA5}">
                      <a16:colId xmlns:a16="http://schemas.microsoft.com/office/drawing/2014/main" val="425724692"/>
                    </a:ext>
                  </a:extLst>
                </a:gridCol>
              </a:tblGrid>
              <a:tr h="371267">
                <a:tc>
                  <a:txBody>
                    <a:bodyPr/>
                    <a:lstStyle/>
                    <a:p>
                      <a:r>
                        <a:rPr lang="en-US" sz="1600"/>
                        <a:t>Agency</a:t>
                      </a:r>
                    </a:p>
                  </a:txBody>
                  <a:tcPr marL="82106" marR="82106" marT="41053" marB="41053"/>
                </a:tc>
                <a:tc>
                  <a:txBody>
                    <a:bodyPr/>
                    <a:lstStyle/>
                    <a:p>
                      <a:r>
                        <a:rPr lang="en-US" sz="1600"/>
                        <a:t>Project</a:t>
                      </a:r>
                    </a:p>
                  </a:txBody>
                  <a:tcPr marL="82106" marR="82106" marT="41053" marB="41053"/>
                </a:tc>
                <a:extLst>
                  <a:ext uri="{0D108BD9-81ED-4DB2-BD59-A6C34878D82A}">
                    <a16:rowId xmlns:a16="http://schemas.microsoft.com/office/drawing/2014/main" val="2055441419"/>
                  </a:ext>
                </a:extLst>
              </a:tr>
              <a:tr h="622711">
                <a:tc>
                  <a:txBody>
                    <a:bodyPr/>
                    <a:lstStyle/>
                    <a:p>
                      <a:r>
                        <a:rPr lang="en-US" sz="1600"/>
                        <a:t>FLITE Center</a:t>
                      </a:r>
                    </a:p>
                  </a:txBody>
                  <a:tcPr marL="82106" marR="82106" marT="41053" marB="41053"/>
                </a:tc>
                <a:tc>
                  <a:txBody>
                    <a:bodyPr/>
                    <a:lstStyle/>
                    <a:p>
                      <a:r>
                        <a:rPr lang="en-US" sz="1600"/>
                        <a:t>Evaluation of FLITE Center, HOPE Court Evaluation</a:t>
                      </a:r>
                    </a:p>
                  </a:txBody>
                  <a:tcPr marL="82106" marR="82106" marT="41053" marB="41053"/>
                </a:tc>
                <a:extLst>
                  <a:ext uri="{0D108BD9-81ED-4DB2-BD59-A6C34878D82A}">
                    <a16:rowId xmlns:a16="http://schemas.microsoft.com/office/drawing/2014/main" val="3607450757"/>
                  </a:ext>
                </a:extLst>
              </a:tr>
              <a:tr h="622711">
                <a:tc>
                  <a:txBody>
                    <a:bodyPr/>
                    <a:lstStyle/>
                    <a:p>
                      <a:r>
                        <a:rPr lang="en-US" sz="1600"/>
                        <a:t>Follow the Love</a:t>
                      </a:r>
                    </a:p>
                  </a:txBody>
                  <a:tcPr marL="82106" marR="82106" marT="41053" marB="41053"/>
                </a:tc>
                <a:tc>
                  <a:txBody>
                    <a:bodyPr/>
                    <a:lstStyle/>
                    <a:p>
                      <a:r>
                        <a:rPr lang="en-US" sz="1600"/>
                        <a:t>Relational Permanency Intervention Pilot</a:t>
                      </a:r>
                    </a:p>
                  </a:txBody>
                  <a:tcPr marL="82106" marR="82106" marT="41053" marB="41053"/>
                </a:tc>
                <a:extLst>
                  <a:ext uri="{0D108BD9-81ED-4DB2-BD59-A6C34878D82A}">
                    <a16:rowId xmlns:a16="http://schemas.microsoft.com/office/drawing/2014/main" val="425694233"/>
                  </a:ext>
                </a:extLst>
              </a:tr>
              <a:tr h="874156">
                <a:tc>
                  <a:txBody>
                    <a:bodyPr/>
                    <a:lstStyle/>
                    <a:p>
                      <a:r>
                        <a:rPr lang="en-US" sz="1600"/>
                        <a:t>Children’s Home Society</a:t>
                      </a:r>
                    </a:p>
                  </a:txBody>
                  <a:tcPr marL="82106" marR="82106" marT="41053" marB="41053"/>
                </a:tc>
                <a:tc>
                  <a:txBody>
                    <a:bodyPr/>
                    <a:lstStyle/>
                    <a:p>
                      <a:r>
                        <a:rPr lang="en-US" sz="1600"/>
                        <a:t>CaseAim Evaluation, Inventory of Post-Adoption Clinical Supports</a:t>
                      </a:r>
                    </a:p>
                  </a:txBody>
                  <a:tcPr marL="82106" marR="82106" marT="41053" marB="41053"/>
                </a:tc>
                <a:extLst>
                  <a:ext uri="{0D108BD9-81ED-4DB2-BD59-A6C34878D82A}">
                    <a16:rowId xmlns:a16="http://schemas.microsoft.com/office/drawing/2014/main" val="3310925499"/>
                  </a:ext>
                </a:extLst>
              </a:tr>
              <a:tr h="622711">
                <a:tc>
                  <a:txBody>
                    <a:bodyPr/>
                    <a:lstStyle/>
                    <a:p>
                      <a:r>
                        <a:rPr lang="en-US" sz="1600"/>
                        <a:t>Kids Central, Inc. &amp; DCF</a:t>
                      </a:r>
                    </a:p>
                  </a:txBody>
                  <a:tcPr marL="82106" marR="82106" marT="41053" marB="41053"/>
                </a:tc>
                <a:tc>
                  <a:txBody>
                    <a:bodyPr/>
                    <a:lstStyle/>
                    <a:p>
                      <a:r>
                        <a:rPr lang="en-US" sz="1600" dirty="0"/>
                        <a:t>Kinship Navigator Program Evaluation</a:t>
                      </a:r>
                    </a:p>
                  </a:txBody>
                  <a:tcPr marL="82106" marR="82106" marT="41053" marB="41053"/>
                </a:tc>
                <a:extLst>
                  <a:ext uri="{0D108BD9-81ED-4DB2-BD59-A6C34878D82A}">
                    <a16:rowId xmlns:a16="http://schemas.microsoft.com/office/drawing/2014/main" val="706434100"/>
                  </a:ext>
                </a:extLst>
              </a:tr>
              <a:tr h="622711">
                <a:tc>
                  <a:txBody>
                    <a:bodyPr/>
                    <a:lstStyle/>
                    <a:p>
                      <a:r>
                        <a:rPr lang="en-US" sz="1600"/>
                        <a:t>Foster and Adoptive Parent Association</a:t>
                      </a:r>
                    </a:p>
                  </a:txBody>
                  <a:tcPr marL="82106" marR="82106" marT="41053" marB="41053"/>
                </a:tc>
                <a:tc>
                  <a:txBody>
                    <a:bodyPr/>
                    <a:lstStyle/>
                    <a:p>
                      <a:r>
                        <a:rPr lang="en-US" sz="1600"/>
                        <a:t>Foster Parent Survey</a:t>
                      </a:r>
                    </a:p>
                  </a:txBody>
                  <a:tcPr marL="82106" marR="82106" marT="41053" marB="41053"/>
                </a:tc>
                <a:extLst>
                  <a:ext uri="{0D108BD9-81ED-4DB2-BD59-A6C34878D82A}">
                    <a16:rowId xmlns:a16="http://schemas.microsoft.com/office/drawing/2014/main" val="1372905546"/>
                  </a:ext>
                </a:extLst>
              </a:tr>
              <a:tr h="371267">
                <a:tc>
                  <a:txBody>
                    <a:bodyPr/>
                    <a:lstStyle/>
                    <a:p>
                      <a:r>
                        <a:rPr lang="en-US" sz="1600"/>
                        <a:t>Heartland for Children</a:t>
                      </a:r>
                    </a:p>
                  </a:txBody>
                  <a:tcPr marL="82106" marR="82106" marT="41053" marB="41053"/>
                </a:tc>
                <a:tc>
                  <a:txBody>
                    <a:bodyPr/>
                    <a:lstStyle/>
                    <a:p>
                      <a:r>
                        <a:rPr lang="en-US" sz="1600"/>
                        <a:t>Sexual Safety Evaluation</a:t>
                      </a:r>
                    </a:p>
                  </a:txBody>
                  <a:tcPr marL="82106" marR="82106" marT="41053" marB="41053"/>
                </a:tc>
                <a:extLst>
                  <a:ext uri="{0D108BD9-81ED-4DB2-BD59-A6C34878D82A}">
                    <a16:rowId xmlns:a16="http://schemas.microsoft.com/office/drawing/2014/main" val="3844010593"/>
                  </a:ext>
                </a:extLst>
              </a:tr>
              <a:tr h="622711">
                <a:tc>
                  <a:txBody>
                    <a:bodyPr/>
                    <a:lstStyle/>
                    <a:p>
                      <a:r>
                        <a:rPr lang="en-US" sz="1600"/>
                        <a:t>Office of Family Courts</a:t>
                      </a:r>
                    </a:p>
                  </a:txBody>
                  <a:tcPr marL="82106" marR="82106" marT="41053" marB="41053"/>
                </a:tc>
                <a:tc>
                  <a:txBody>
                    <a:bodyPr/>
                    <a:lstStyle/>
                    <a:p>
                      <a:r>
                        <a:rPr lang="en-US" sz="1600"/>
                        <a:t>Early Childhood Court Evaluation</a:t>
                      </a:r>
                    </a:p>
                  </a:txBody>
                  <a:tcPr marL="82106" marR="82106" marT="41053" marB="41053"/>
                </a:tc>
                <a:extLst>
                  <a:ext uri="{0D108BD9-81ED-4DB2-BD59-A6C34878D82A}">
                    <a16:rowId xmlns:a16="http://schemas.microsoft.com/office/drawing/2014/main" val="997832913"/>
                  </a:ext>
                </a:extLst>
              </a:tr>
              <a:tr h="622711">
                <a:tc>
                  <a:txBody>
                    <a:bodyPr/>
                    <a:lstStyle/>
                    <a:p>
                      <a:r>
                        <a:rPr lang="en-US" sz="1600"/>
                        <a:t>DCF</a:t>
                      </a:r>
                    </a:p>
                  </a:txBody>
                  <a:tcPr marL="82106" marR="82106" marT="41053" marB="41053"/>
                </a:tc>
                <a:tc>
                  <a:txBody>
                    <a:bodyPr/>
                    <a:lstStyle/>
                    <a:p>
                      <a:r>
                        <a:rPr lang="en-US" sz="1600" dirty="0"/>
                        <a:t>Human Trafficking Screening Tool Validation</a:t>
                      </a:r>
                    </a:p>
                  </a:txBody>
                  <a:tcPr marL="82106" marR="82106" marT="41053" marB="41053"/>
                </a:tc>
                <a:extLst>
                  <a:ext uri="{0D108BD9-81ED-4DB2-BD59-A6C34878D82A}">
                    <a16:rowId xmlns:a16="http://schemas.microsoft.com/office/drawing/2014/main" val="1682880166"/>
                  </a:ext>
                </a:extLst>
              </a:tr>
            </a:tbl>
          </a:graphicData>
        </a:graphic>
      </p:graphicFrame>
    </p:spTree>
    <p:extLst>
      <p:ext uri="{BB962C8B-B14F-4D97-AF65-F5344CB8AC3E}">
        <p14:creationId xmlns:p14="http://schemas.microsoft.com/office/powerpoint/2010/main" val="2421711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ight Triangle 18">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oster for a podcast&#10;&#10;Description automatically generated">
            <a:extLst>
              <a:ext uri="{FF2B5EF4-FFF2-40B4-BE49-F238E27FC236}">
                <a16:creationId xmlns:a16="http://schemas.microsoft.com/office/drawing/2014/main" id="{E9827EF4-A7A5-90DB-E437-4F02A9414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7477" y="726831"/>
            <a:ext cx="7197969" cy="5380891"/>
          </a:xfrm>
          <a:prstGeom prst="rect">
            <a:avLst/>
          </a:prstGeom>
        </p:spPr>
      </p:pic>
    </p:spTree>
    <p:extLst>
      <p:ext uri="{BB962C8B-B14F-4D97-AF65-F5344CB8AC3E}">
        <p14:creationId xmlns:p14="http://schemas.microsoft.com/office/powerpoint/2010/main" val="2559651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589F74E-CBCA-6B2F-A551-F4F2B2E077B4}"/>
              </a:ext>
            </a:extLst>
          </p:cNvPr>
          <p:cNvGrpSpPr/>
          <p:nvPr/>
        </p:nvGrpSpPr>
        <p:grpSpPr>
          <a:xfrm>
            <a:off x="1963138" y="273948"/>
            <a:ext cx="8743141" cy="2513784"/>
            <a:chOff x="1439950" y="273948"/>
            <a:chExt cx="9566443" cy="2579383"/>
          </a:xfrm>
        </p:grpSpPr>
        <p:sp>
          <p:nvSpPr>
            <p:cNvPr id="4" name="Speech Bubble: Rectangle with Corners Rounded 3">
              <a:extLst>
                <a:ext uri="{FF2B5EF4-FFF2-40B4-BE49-F238E27FC236}">
                  <a16:creationId xmlns:a16="http://schemas.microsoft.com/office/drawing/2014/main" id="{84025094-056A-4F5A-BC23-D49B22D56BA5}"/>
                </a:ext>
              </a:extLst>
            </p:cNvPr>
            <p:cNvSpPr/>
            <p:nvPr/>
          </p:nvSpPr>
          <p:spPr>
            <a:xfrm rot="20727884">
              <a:off x="1439950" y="969071"/>
              <a:ext cx="2606566" cy="1591480"/>
            </a:xfrm>
            <a:prstGeom prst="wedgeRoundRectCallout">
              <a:avLst>
                <a:gd name="adj1" fmla="val -10752"/>
                <a:gd name="adj2" fmla="val 126622"/>
                <a:gd name="adj3" fmla="val 16667"/>
              </a:avLst>
            </a:prstGeom>
            <a:solidFill>
              <a:srgbClr val="8A199C">
                <a:alpha val="90000"/>
              </a:srgbClr>
            </a:solidFill>
            <a:ln>
              <a:solidFill>
                <a:srgbClr val="8A19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latin typeface="Avenir Next LT Pro" panose="020B0504020202020204" pitchFamily="34" charset="0"/>
                </a:rPr>
                <a:t>We</a:t>
              </a:r>
            </a:p>
          </p:txBody>
        </p:sp>
        <p:sp>
          <p:nvSpPr>
            <p:cNvPr id="16" name="Speech Bubble: Rectangle with Corners Rounded 15">
              <a:extLst>
                <a:ext uri="{FF2B5EF4-FFF2-40B4-BE49-F238E27FC236}">
                  <a16:creationId xmlns:a16="http://schemas.microsoft.com/office/drawing/2014/main" id="{B5DE88F2-8804-40EB-9CDF-888E92232A8C}"/>
                </a:ext>
              </a:extLst>
            </p:cNvPr>
            <p:cNvSpPr/>
            <p:nvPr/>
          </p:nvSpPr>
          <p:spPr>
            <a:xfrm>
              <a:off x="3771275" y="997270"/>
              <a:ext cx="2606566" cy="1559847"/>
            </a:xfrm>
            <a:prstGeom prst="wedgeRoundRectCallout">
              <a:avLst>
                <a:gd name="adj1" fmla="val -4300"/>
                <a:gd name="adj2" fmla="val 121906"/>
                <a:gd name="adj3" fmla="val 16667"/>
              </a:avLst>
            </a:prstGeom>
            <a:solidFill>
              <a:srgbClr val="2383AD">
                <a:alpha val="90000"/>
              </a:srgbClr>
            </a:solidFill>
            <a:ln>
              <a:solidFill>
                <a:srgbClr val="2383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latin typeface="Avenir Next LT Pro" panose="020B0504020202020204" pitchFamily="34" charset="0"/>
                </a:rPr>
                <a:t>want</a:t>
              </a:r>
            </a:p>
          </p:txBody>
        </p:sp>
        <p:sp>
          <p:nvSpPr>
            <p:cNvPr id="19" name="Speech Bubble: Rectangle with Corners Rounded 18">
              <a:extLst>
                <a:ext uri="{FF2B5EF4-FFF2-40B4-BE49-F238E27FC236}">
                  <a16:creationId xmlns:a16="http://schemas.microsoft.com/office/drawing/2014/main" id="{FD037D21-48C7-46F7-88CD-7E87D31DAC20}"/>
                </a:ext>
              </a:extLst>
            </p:cNvPr>
            <p:cNvSpPr/>
            <p:nvPr/>
          </p:nvSpPr>
          <p:spPr>
            <a:xfrm>
              <a:off x="6103904" y="273948"/>
              <a:ext cx="2606566" cy="1559847"/>
            </a:xfrm>
            <a:prstGeom prst="wedgeRoundRectCallout">
              <a:avLst>
                <a:gd name="adj1" fmla="val -10752"/>
                <a:gd name="adj2" fmla="val 126622"/>
                <a:gd name="adj3" fmla="val 16667"/>
              </a:avLst>
            </a:prstGeom>
            <a:solidFill>
              <a:srgbClr val="1067B5">
                <a:alpha val="90000"/>
              </a:srgbClr>
            </a:solidFill>
            <a:ln>
              <a:solidFill>
                <a:srgbClr val="1067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latin typeface="Avenir Next LT Pro" panose="020B0504020202020204" pitchFamily="34" charset="0"/>
                </a:rPr>
                <a:t>to hear</a:t>
              </a:r>
            </a:p>
          </p:txBody>
        </p:sp>
        <p:sp>
          <p:nvSpPr>
            <p:cNvPr id="20" name="Speech Bubble: Rectangle with Corners Rounded 19">
              <a:extLst>
                <a:ext uri="{FF2B5EF4-FFF2-40B4-BE49-F238E27FC236}">
                  <a16:creationId xmlns:a16="http://schemas.microsoft.com/office/drawing/2014/main" id="{A62E67D0-CCBA-49FA-8628-FA84FB07E0BA}"/>
                </a:ext>
              </a:extLst>
            </p:cNvPr>
            <p:cNvSpPr/>
            <p:nvPr/>
          </p:nvSpPr>
          <p:spPr>
            <a:xfrm rot="1375021">
              <a:off x="8310210" y="1258605"/>
              <a:ext cx="2696183" cy="1594726"/>
            </a:xfrm>
            <a:prstGeom prst="wedgeRoundRectCallout">
              <a:avLst>
                <a:gd name="adj1" fmla="val -10752"/>
                <a:gd name="adj2" fmla="val 126622"/>
                <a:gd name="adj3" fmla="val 16667"/>
              </a:avLst>
            </a:prstGeom>
            <a:solidFill>
              <a:srgbClr val="6FC467">
                <a:alpha val="90000"/>
              </a:srgbClr>
            </a:solidFill>
            <a:ln>
              <a:solidFill>
                <a:srgbClr val="6FC467"/>
              </a:solidFill>
            </a:ln>
          </p:spPr>
          <p:style>
            <a:lnRef idx="2">
              <a:schemeClr val="accent1">
                <a:shade val="50000"/>
              </a:schemeClr>
            </a:lnRef>
            <a:fillRef idx="1">
              <a:schemeClr val="accent1"/>
            </a:fillRef>
            <a:effectRef idx="0">
              <a:schemeClr val="accent1"/>
            </a:effectRef>
            <a:fontRef idx="minor">
              <a:schemeClr val="lt1"/>
            </a:fontRef>
          </p:style>
          <p:txBody>
            <a:bodyPr wrap="square" bIns="91440" rtlCol="0" anchor="ctr"/>
            <a:lstStyle/>
            <a:p>
              <a:pPr algn="ctr"/>
              <a:r>
                <a:rPr lang="en-US" sz="5400" b="1">
                  <a:latin typeface="Avenir Next LT Pro" panose="020B0504020202020204" pitchFamily="34" charset="0"/>
                </a:rPr>
                <a:t>from you!</a:t>
              </a:r>
            </a:p>
          </p:txBody>
        </p:sp>
      </p:grpSp>
      <p:sp>
        <p:nvSpPr>
          <p:cNvPr id="5" name="TextBox 4">
            <a:extLst>
              <a:ext uri="{FF2B5EF4-FFF2-40B4-BE49-F238E27FC236}">
                <a16:creationId xmlns:a16="http://schemas.microsoft.com/office/drawing/2014/main" id="{D0811FAD-34A2-46B9-9EC0-3C1D2E54957C}"/>
              </a:ext>
            </a:extLst>
          </p:cNvPr>
          <p:cNvSpPr txBox="1"/>
          <p:nvPr/>
        </p:nvSpPr>
        <p:spPr>
          <a:xfrm>
            <a:off x="998484" y="3911089"/>
            <a:ext cx="5097516" cy="2862322"/>
          </a:xfrm>
          <a:prstGeom prst="rect">
            <a:avLst/>
          </a:prstGeom>
          <a:noFill/>
        </p:spPr>
        <p:txBody>
          <a:bodyPr wrap="square" lIns="91440" tIns="45720" rIns="91440" bIns="45720" numCol="1" rtlCol="0" anchor="t">
            <a:spAutoFit/>
          </a:bodyPr>
          <a:lstStyle/>
          <a:p>
            <a:pPr marL="285750" indent="-285750">
              <a:buFont typeface="Arial" panose="020B0604020202020204" pitchFamily="34" charset="0"/>
              <a:buChar char="•"/>
            </a:pPr>
            <a:r>
              <a:rPr lang="en-US" sz="2000" dirty="0">
                <a:latin typeface="Avenir Next LT Pro"/>
              </a:rPr>
              <a:t>Check out the GROW Center Advisory Committee Webpage.</a:t>
            </a:r>
          </a:p>
          <a:p>
            <a:pPr marL="285750" indent="-285750">
              <a:buFont typeface="Arial" panose="020B0604020202020204" pitchFamily="34" charset="0"/>
              <a:buChar char="•"/>
            </a:pPr>
            <a:endParaRPr lang="en-US" sz="2000" dirty="0">
              <a:latin typeface="Avenir Next LT Pro"/>
            </a:endParaRPr>
          </a:p>
          <a:p>
            <a:pPr marL="285750" indent="-285750">
              <a:buFont typeface="Arial" panose="020B0604020202020204" pitchFamily="34" charset="0"/>
              <a:buChar char="•"/>
            </a:pPr>
            <a:r>
              <a:rPr lang="en-US" sz="2000" dirty="0">
                <a:latin typeface="Avenir Next LT Pro"/>
              </a:rPr>
              <a:t>Let us know what topics you would like to see explored.</a:t>
            </a:r>
          </a:p>
          <a:p>
            <a:pPr marL="285750" indent="-285750">
              <a:buFont typeface="Arial" panose="020B0604020202020204" pitchFamily="34" charset="0"/>
              <a:buChar char="•"/>
            </a:pPr>
            <a:endParaRPr lang="en-US" sz="2000" dirty="0">
              <a:latin typeface="Avenir Next LT Pro"/>
            </a:endParaRPr>
          </a:p>
          <a:p>
            <a:pPr marL="285750" indent="-285750">
              <a:buFont typeface="Arial" panose="020B0604020202020204" pitchFamily="34" charset="0"/>
              <a:buChar char="•"/>
            </a:pPr>
            <a:r>
              <a:rPr lang="en-US" sz="2000" dirty="0">
                <a:latin typeface="Avenir Next LT Pro"/>
              </a:rPr>
              <a:t>Apply for the annual Priority Research Award.</a:t>
            </a:r>
            <a:endParaRPr lang="en-US" sz="2000" dirty="0">
              <a:latin typeface="Avenir Next LT Pro" panose="020B0504020202020204" pitchFamily="34" charset="0"/>
            </a:endParaRPr>
          </a:p>
          <a:p>
            <a:pPr marL="285750" indent="-285750">
              <a:buFont typeface="Arial" panose="020B0604020202020204" pitchFamily="34" charset="0"/>
              <a:buChar char="•"/>
            </a:pPr>
            <a:endParaRPr lang="en-US" sz="2000" dirty="0">
              <a:latin typeface="Avenir Next LT Pro" panose="020B0504020202020204" pitchFamily="34" charset="0"/>
            </a:endParaRPr>
          </a:p>
        </p:txBody>
      </p:sp>
      <p:sp>
        <p:nvSpPr>
          <p:cNvPr id="22" name="TextBox 21">
            <a:extLst>
              <a:ext uri="{FF2B5EF4-FFF2-40B4-BE49-F238E27FC236}">
                <a16:creationId xmlns:a16="http://schemas.microsoft.com/office/drawing/2014/main" id="{1079E02A-FC95-46C3-8618-D1DE1926FE03}"/>
              </a:ext>
            </a:extLst>
          </p:cNvPr>
          <p:cNvSpPr txBox="1"/>
          <p:nvPr/>
        </p:nvSpPr>
        <p:spPr>
          <a:xfrm>
            <a:off x="6476067" y="3911089"/>
            <a:ext cx="5097514" cy="286232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Serve on an exploration focus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Serve as an evaluator for upcoming projects and share your knowledge and expertise to help us make impactful development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Sign up for updates on the Institute’s website!</a:t>
            </a:r>
          </a:p>
        </p:txBody>
      </p:sp>
    </p:spTree>
    <p:extLst>
      <p:ext uri="{BB962C8B-B14F-4D97-AF65-F5344CB8AC3E}">
        <p14:creationId xmlns:p14="http://schemas.microsoft.com/office/powerpoint/2010/main" val="1915643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icon&#10;&#10;Description automatically generated">
            <a:extLst>
              <a:ext uri="{FF2B5EF4-FFF2-40B4-BE49-F238E27FC236}">
                <a16:creationId xmlns:a16="http://schemas.microsoft.com/office/drawing/2014/main" id="{B04BD3C8-CBDC-EB77-9096-B8B7E9ECBCB3}"/>
              </a:ext>
            </a:extLst>
          </p:cNvPr>
          <p:cNvPicPr>
            <a:picLocks noChangeAspect="1"/>
          </p:cNvPicPr>
          <p:nvPr/>
        </p:nvPicPr>
        <p:blipFill>
          <a:blip r:embed="rId2"/>
          <a:stretch>
            <a:fillRect/>
          </a:stretch>
        </p:blipFill>
        <p:spPr>
          <a:xfrm>
            <a:off x="406041" y="2746087"/>
            <a:ext cx="5336483" cy="3197513"/>
          </a:xfrm>
          <a:prstGeom prst="rect">
            <a:avLst/>
          </a:prstGeom>
        </p:spPr>
      </p:pic>
      <p:sp>
        <p:nvSpPr>
          <p:cNvPr id="3" name="TextBox 2">
            <a:extLst>
              <a:ext uri="{FF2B5EF4-FFF2-40B4-BE49-F238E27FC236}">
                <a16:creationId xmlns:a16="http://schemas.microsoft.com/office/drawing/2014/main" id="{E2E3A745-DD22-C588-7671-F713E7296083}"/>
              </a:ext>
            </a:extLst>
          </p:cNvPr>
          <p:cNvSpPr txBox="1"/>
          <p:nvPr/>
        </p:nvSpPr>
        <p:spPr>
          <a:xfrm>
            <a:off x="568755" y="650998"/>
            <a:ext cx="501105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latin typeface="Avenir Next LT Pro"/>
              </a:rPr>
              <a:t>Questions?</a:t>
            </a:r>
            <a:endParaRPr lang="en-US" sz="4400" dirty="0">
              <a:cs typeface="Calibri" panose="020F0502020204030204"/>
            </a:endParaRPr>
          </a:p>
        </p:txBody>
      </p:sp>
      <p:sp>
        <p:nvSpPr>
          <p:cNvPr id="4" name="TextBox 3">
            <a:extLst>
              <a:ext uri="{FF2B5EF4-FFF2-40B4-BE49-F238E27FC236}">
                <a16:creationId xmlns:a16="http://schemas.microsoft.com/office/drawing/2014/main" id="{7D09EC30-175D-1390-706E-33C057FCAF2E}"/>
              </a:ext>
            </a:extLst>
          </p:cNvPr>
          <p:cNvSpPr txBox="1"/>
          <p:nvPr/>
        </p:nvSpPr>
        <p:spPr>
          <a:xfrm>
            <a:off x="6806687" y="650998"/>
            <a:ext cx="5011056"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latin typeface="Avenir Next LT Pro"/>
              </a:rPr>
              <a:t>Want more info?</a:t>
            </a:r>
          </a:p>
          <a:p>
            <a:pPr algn="ctr"/>
            <a:r>
              <a:rPr lang="en-US" sz="2400" dirty="0">
                <a:latin typeface="Avenir Next LT Pro"/>
                <a:cs typeface="Calibri" panose="020F0502020204030204"/>
              </a:rPr>
              <a:t>Scan to check out our website.</a:t>
            </a:r>
            <a:endParaRPr lang="en-US" sz="2400" dirty="0">
              <a:cs typeface="Calibri" panose="020F0502020204030204"/>
            </a:endParaRPr>
          </a:p>
        </p:txBody>
      </p:sp>
      <p:cxnSp>
        <p:nvCxnSpPr>
          <p:cNvPr id="6" name="Straight Connector 5">
            <a:extLst>
              <a:ext uri="{FF2B5EF4-FFF2-40B4-BE49-F238E27FC236}">
                <a16:creationId xmlns:a16="http://schemas.microsoft.com/office/drawing/2014/main" id="{47A1841D-6066-561A-4505-B5DCDD0E0380}"/>
              </a:ext>
            </a:extLst>
          </p:cNvPr>
          <p:cNvCxnSpPr/>
          <p:nvPr/>
        </p:nvCxnSpPr>
        <p:spPr>
          <a:xfrm>
            <a:off x="6096000" y="0"/>
            <a:ext cx="0" cy="685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circle, screenshot, graphics, colorfulness&#10;&#10;Description automatically generated">
            <a:extLst>
              <a:ext uri="{FF2B5EF4-FFF2-40B4-BE49-F238E27FC236}">
                <a16:creationId xmlns:a16="http://schemas.microsoft.com/office/drawing/2014/main" id="{FF9F3BFF-3280-C03B-B2F9-A5F83C539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6832" y="2579460"/>
            <a:ext cx="3530765" cy="3530765"/>
          </a:xfrm>
          <a:prstGeom prst="rect">
            <a:avLst/>
          </a:prstGeom>
        </p:spPr>
      </p:pic>
    </p:spTree>
    <p:extLst>
      <p:ext uri="{BB962C8B-B14F-4D97-AF65-F5344CB8AC3E}">
        <p14:creationId xmlns:p14="http://schemas.microsoft.com/office/powerpoint/2010/main" val="144398380"/>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44546A"/>
      </a:dk2>
      <a:lt2>
        <a:srgbClr val="E7E6E6"/>
      </a:lt2>
      <a:accent1>
        <a:srgbClr val="00A5B5"/>
      </a:accent1>
      <a:accent2>
        <a:srgbClr val="00A5B5"/>
      </a:accent2>
      <a:accent3>
        <a:srgbClr val="A5A5A5"/>
      </a:accent3>
      <a:accent4>
        <a:srgbClr val="00A5B5"/>
      </a:accent4>
      <a:accent5>
        <a:srgbClr val="00A5B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7887BD5C30FF46A9FA0F119413E0CA" ma:contentTypeVersion="21" ma:contentTypeDescription="Create a new document." ma:contentTypeScope="" ma:versionID="80d3fd2046fad93d5cb0ebfbc188e1d3">
  <xsd:schema xmlns:xsd="http://www.w3.org/2001/XMLSchema" xmlns:xs="http://www.w3.org/2001/XMLSchema" xmlns:p="http://schemas.microsoft.com/office/2006/metadata/properties" xmlns:ns1="http://schemas.microsoft.com/sharepoint/v3" xmlns:ns2="7bcc0d89-e1a9-4958-a3e6-91aad1c6c530" xmlns:ns3="3a7682e8-182f-4992-b831-cfb2802a340a" xmlns:ns4="http://schemas.microsoft.com/sharepoint/v4" targetNamespace="http://schemas.microsoft.com/office/2006/metadata/properties" ma:root="true" ma:fieldsID="90838f5d1aebc445e714894970458392" ns1:_="" ns2:_="" ns3:_="" ns4:_="">
    <xsd:import namespace="http://schemas.microsoft.com/sharepoint/v3"/>
    <xsd:import namespace="7bcc0d89-e1a9-4958-a3e6-91aad1c6c530"/>
    <xsd:import namespace="3a7682e8-182f-4992-b831-cfb2802a340a"/>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4:IconOverlay" minOccurs="0"/>
                <xsd:element ref="ns2:MediaLengthInSeconds" minOccurs="0"/>
                <xsd:element ref="ns1:_ip_UnifiedCompliancePolicyProperties" minOccurs="0"/>
                <xsd:element ref="ns1:_ip_UnifiedCompliancePolicyUIAction"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cc0d89-e1a9-4958-a3e6-91aad1c6c5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443b83bf-5a34-45d0-bf74-ccf9241540c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a7682e8-182f-4992-b831-cfb2802a340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3815815-be00-4fe7-95b3-5323818a0fc5}" ma:internalName="TaxCatchAll" ma:showField="CatchAllData" ma:web="3a7682e8-182f-4992-b831-cfb2802a340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0"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conOverlay xmlns="http://schemas.microsoft.com/sharepoint/v4" xsi:nil="true"/>
    <lcf76f155ced4ddcb4097134ff3c332f xmlns="7bcc0d89-e1a9-4958-a3e6-91aad1c6c530">
      <Terms xmlns="http://schemas.microsoft.com/office/infopath/2007/PartnerControls"/>
    </lcf76f155ced4ddcb4097134ff3c332f>
    <_ip_UnifiedCompliancePolicyProperties xmlns="http://schemas.microsoft.com/sharepoint/v3" xsi:nil="true"/>
    <TaxCatchAll xmlns="3a7682e8-182f-4992-b831-cfb2802a340a" xsi:nil="true"/>
    <SharedWithUsers xmlns="3a7682e8-182f-4992-b831-cfb2802a340a">
      <UserInfo>
        <DisplayName>Kristina Finch</DisplayName>
        <AccountId>1088</AccountId>
        <AccountType/>
      </UserInfo>
      <UserInfo>
        <DisplayName>Lisa Magruder</DisplayName>
        <AccountId>171</AccountId>
        <AccountType/>
      </UserInfo>
      <UserInfo>
        <DisplayName>Jessica Pryce</DisplayName>
        <AccountId>164</AccountId>
        <AccountType/>
      </UserInfo>
      <UserInfo>
        <DisplayName>Samantha Schoenberger</DisplayName>
        <AccountId>329</AccountId>
        <AccountType/>
      </UserInfo>
    </SharedWithUsers>
  </documentManagement>
</p:properties>
</file>

<file path=customXml/itemProps1.xml><?xml version="1.0" encoding="utf-8"?>
<ds:datastoreItem xmlns:ds="http://schemas.openxmlformats.org/officeDocument/2006/customXml" ds:itemID="{AE820B21-9A31-4C1C-98CE-A69CE9486B64}">
  <ds:schemaRefs>
    <ds:schemaRef ds:uri="3a7682e8-182f-4992-b831-cfb2802a340a"/>
    <ds:schemaRef ds:uri="7bcc0d89-e1a9-4958-a3e6-91aad1c6c5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4"/>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E85452A-E203-46B9-B51A-3ADA0E0B6760}">
  <ds:schemaRefs>
    <ds:schemaRef ds:uri="http://schemas.microsoft.com/sharepoint/v3/contenttype/forms"/>
  </ds:schemaRefs>
</ds:datastoreItem>
</file>

<file path=customXml/itemProps3.xml><?xml version="1.0" encoding="utf-8"?>
<ds:datastoreItem xmlns:ds="http://schemas.openxmlformats.org/officeDocument/2006/customXml" ds:itemID="{A5D59A9D-963E-4028-B848-B351EC16FFAC}">
  <ds:schemaRefs>
    <ds:schemaRef ds:uri="http://purl.org/dc/elements/1.1/"/>
    <ds:schemaRef ds:uri="3a7682e8-182f-4992-b831-cfb2802a340a"/>
    <ds:schemaRef ds:uri="7bcc0d89-e1a9-4958-a3e6-91aad1c6c530"/>
    <ds:schemaRef ds:uri="http://purl.org/dc/dcmitype/"/>
    <ds:schemaRef ds:uri="http://schemas.microsoft.com/office/infopath/2007/PartnerControls"/>
    <ds:schemaRef ds:uri="http://schemas.microsoft.com/office/2006/documentManagement/types"/>
    <ds:schemaRef ds:uri="http://www.w3.org/XML/1998/namespace"/>
    <ds:schemaRef ds:uri="http://schemas.microsoft.com/sharepoint/v3"/>
    <ds:schemaRef ds:uri="http://purl.org/dc/terms/"/>
    <ds:schemaRef ds:uri="http://schemas.openxmlformats.org/package/2006/metadata/core-properties"/>
    <ds:schemaRef ds:uri="http://schemas.microsoft.com/sharepoint/v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GROW Center Presentation_FCC</Template>
  <TotalTime>498</TotalTime>
  <Words>4195</Words>
  <Application>Microsoft Office PowerPoint</Application>
  <PresentationFormat>Widescreen</PresentationFormat>
  <Paragraphs>357</Paragraphs>
  <Slides>31</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Avenir Next LT Pro</vt:lpstr>
      <vt:lpstr>benton-sans</vt:lpstr>
      <vt:lpstr>Calibri</vt:lpstr>
      <vt:lpstr>Calibri Light</vt:lpstr>
      <vt:lpstr>Courier New</vt:lpstr>
      <vt:lpstr>Sitka Heading</vt:lpstr>
      <vt:lpstr>Times New Roman</vt:lpstr>
      <vt:lpstr>Office Theme</vt:lpstr>
      <vt:lpstr>Together</vt:lpstr>
      <vt:lpstr>PowerPoint Presentation</vt:lpstr>
      <vt:lpstr>PowerPoint Presentation</vt:lpstr>
      <vt:lpstr>What is a “thriving” workforce?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next for Academic Innovation?</vt:lpstr>
      <vt:lpstr>PowerPoint Presentation</vt:lpstr>
      <vt:lpstr>PowerPoint Presentation</vt:lpstr>
      <vt:lpstr>PowerPoint Presentation</vt:lpstr>
      <vt:lpstr>PowerPoint Presentation</vt:lpstr>
      <vt:lpstr>What’s next for ALIGN?</vt:lpstr>
      <vt:lpstr>AdCerts | Dates to Remember</vt:lpstr>
      <vt:lpstr>PowerPoint Presentation</vt:lpstr>
      <vt:lpstr>PowerPoint Presentation</vt:lpstr>
      <vt:lpstr>PowerPoint Presentation</vt:lpstr>
      <vt:lpstr>PowerPoint Presentation</vt:lpstr>
      <vt:lpstr>What’s next for AWE?</vt:lpstr>
      <vt:lpstr>PowerPoint Presentation</vt:lpstr>
      <vt:lpstr>PowerPoint Presentation</vt:lpstr>
      <vt:lpstr>PowerPoint Presentation</vt:lpstr>
      <vt:lpstr>Research Collaborations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Growing at the</dc:title>
  <dc:creator>Kristina Finch</dc:creator>
  <cp:lastModifiedBy>Lisa Magruder</cp:lastModifiedBy>
  <cp:revision>51</cp:revision>
  <dcterms:created xsi:type="dcterms:W3CDTF">2022-06-17T18:00:45Z</dcterms:created>
  <dcterms:modified xsi:type="dcterms:W3CDTF">2023-07-13T18:46:16Z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0x0101002A7887BD5C30FF46A9FA0F119413E0CA</vt:lpwstr>
  </property>
  <property fmtid="{D5CDD505-2E9C-101B-9397-08002B2CF9AE}" pid="3" name="MediaServiceImageTags">
    <vt:lpwstr/>
  </property>
</Properties>
</file>