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1" r:id="rId5"/>
  </p:sldMasterIdLst>
  <p:notesMasterIdLst>
    <p:notesMasterId r:id="rId33"/>
  </p:notesMasterIdLst>
  <p:sldIdLst>
    <p:sldId id="410" r:id="rId6"/>
    <p:sldId id="411" r:id="rId7"/>
    <p:sldId id="412" r:id="rId8"/>
    <p:sldId id="413" r:id="rId9"/>
    <p:sldId id="414" r:id="rId10"/>
    <p:sldId id="415" r:id="rId11"/>
    <p:sldId id="416" r:id="rId12"/>
    <p:sldId id="417" r:id="rId13"/>
    <p:sldId id="418" r:id="rId14"/>
    <p:sldId id="419" r:id="rId15"/>
    <p:sldId id="420" r:id="rId16"/>
    <p:sldId id="421" r:id="rId17"/>
    <p:sldId id="422" r:id="rId18"/>
    <p:sldId id="402" r:id="rId19"/>
    <p:sldId id="403" r:id="rId20"/>
    <p:sldId id="404" r:id="rId21"/>
    <p:sldId id="405" r:id="rId22"/>
    <p:sldId id="406" r:id="rId23"/>
    <p:sldId id="407" r:id="rId24"/>
    <p:sldId id="371" r:id="rId25"/>
    <p:sldId id="396" r:id="rId26"/>
    <p:sldId id="397" r:id="rId27"/>
    <p:sldId id="398" r:id="rId28"/>
    <p:sldId id="408" r:id="rId29"/>
    <p:sldId id="409" r:id="rId30"/>
    <p:sldId id="400" r:id="rId31"/>
    <p:sldId id="40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36" autoAdjust="0"/>
    <p:restoredTop sz="78681" autoAdjust="0"/>
  </p:normalViewPr>
  <p:slideViewPr>
    <p:cSldViewPr snapToGrid="0">
      <p:cViewPr varScale="1">
        <p:scale>
          <a:sx n="77" d="100"/>
          <a:sy n="77" d="100"/>
        </p:scale>
        <p:origin x="83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17643-AD03-45C0-B388-C826B1991CE3}" type="datetimeFigureOut">
              <a:rPr lang="en-US" smtClean="0"/>
              <a:t>7/9/2023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C3F89-54DE-4CEA-845C-A5F191F52241}" type="slidenum">
              <a:rPr lang="en-US" smtClean="0"/>
              <a:t>‹#›</a:t>
            </a:fld>
            <a:endParaRPr lang="en-US"/>
          </a:p>
        </p:txBody>
      </p:sp>
    </p:spTree>
    <p:extLst>
      <p:ext uri="{BB962C8B-B14F-4D97-AF65-F5344CB8AC3E}">
        <p14:creationId xmlns:p14="http://schemas.microsoft.com/office/powerpoint/2010/main" val="894697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B863E826-96F9-412E-99A9-86A7D24D1AC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655306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endParaRPr lang="en-US" dirty="0"/>
          </a:p>
        </p:txBody>
      </p:sp>
      <p:sp>
        <p:nvSpPr>
          <p:cNvPr id="4" name="Slide Number Placeholder 3"/>
          <p:cNvSpPr>
            <a:spLocks noGrp="1"/>
          </p:cNvSpPr>
          <p:nvPr>
            <p:ph type="sldNum" sz="quarter" idx="5"/>
          </p:nvPr>
        </p:nvSpPr>
        <p:spPr/>
        <p:txBody>
          <a:bodyPr/>
          <a:lstStyle/>
          <a:p>
            <a:fld id="{B863E826-96F9-412E-99A9-86A7D24D1AC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40353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200" dirty="0">
                <a:solidFill>
                  <a:srgbClr val="000000"/>
                </a:solidFill>
                <a:latin typeface="Times New Roman" panose="02020603050405020304" pitchFamily="18" charset="0"/>
              </a:rPr>
              <a:t> </a:t>
            </a:r>
            <a:endParaRPr lang="en-US" dirty="0"/>
          </a:p>
          <a:p>
            <a:endParaRPr lang="en-US" dirty="0"/>
          </a:p>
        </p:txBody>
      </p:sp>
      <p:sp>
        <p:nvSpPr>
          <p:cNvPr id="4" name="Slide Number Placeholder 3"/>
          <p:cNvSpPr>
            <a:spLocks noGrp="1"/>
          </p:cNvSpPr>
          <p:nvPr>
            <p:ph type="sldNum" sz="quarter" idx="5"/>
          </p:nvPr>
        </p:nvSpPr>
        <p:spPr/>
        <p:txBody>
          <a:bodyPr/>
          <a:lstStyle/>
          <a:p>
            <a:fld id="{B863E826-96F9-412E-99A9-86A7D24D1AC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130606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mj-lt"/>
              <a:ea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j-lt"/>
                <a:ea typeface="Arial" panose="020B0604020202020204" pitchFamily="34" charset="0"/>
                <a:cs typeface="Times New Roman" panose="02020603050405020304" pitchFamily="18" charset="0"/>
              </a:rPr>
              <a:t> </a:t>
            </a:r>
            <a:endParaRPr lang="en-US" sz="1400" dirty="0">
              <a:latin typeface="+mj-lt"/>
              <a:ea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863E826-96F9-412E-99A9-86A7D24D1AC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085582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 </a:t>
            </a:r>
          </a:p>
          <a:p>
            <a:endParaRPr lang="en-US" dirty="0"/>
          </a:p>
        </p:txBody>
      </p:sp>
      <p:sp>
        <p:nvSpPr>
          <p:cNvPr id="4" name="Slide Number Placeholder 3"/>
          <p:cNvSpPr>
            <a:spLocks noGrp="1"/>
          </p:cNvSpPr>
          <p:nvPr>
            <p:ph type="sldNum" sz="quarter" idx="5"/>
          </p:nvPr>
        </p:nvSpPr>
        <p:spPr/>
        <p:txBody>
          <a:bodyPr/>
          <a:lstStyle/>
          <a:p>
            <a:fld id="{B863E826-96F9-412E-99A9-86A7D24D1AC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3217400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US" sz="1200" b="0" i="0" u="none" strike="noStrike" baseline="0" dirty="0">
                <a:solidFill>
                  <a:srgbClr val="000000"/>
                </a:solidFill>
                <a:latin typeface="Times New Roman" panose="02020603050405020304" pitchFamily="18" charset="0"/>
              </a:rPr>
              <a:t> </a:t>
            </a:r>
            <a:endParaRPr lang="en-US" sz="1200" dirty="0">
              <a:solidFill>
                <a:srgbClr val="000000"/>
              </a:solidFill>
              <a:latin typeface="Times New Roman" panose="02020603050405020304" pitchFamily="18" charset="0"/>
            </a:endParaRPr>
          </a:p>
          <a:p>
            <a:pPr marL="0" indent="0" algn="l">
              <a:buNone/>
            </a:pPr>
            <a:endParaRPr lang="en-US" sz="1200" b="0" i="0" u="none" strike="noStrike" baseline="0" dirty="0">
              <a:solidFill>
                <a:srgbClr val="000000"/>
              </a:solidFill>
              <a:latin typeface="Times New Roman" panose="02020603050405020304" pitchFamily="18" charset="0"/>
            </a:endParaRPr>
          </a:p>
          <a:p>
            <a:pPr marL="0" indent="0" algn="l">
              <a:buNone/>
            </a:pPr>
            <a:r>
              <a:rPr lang="en-US" sz="1200" dirty="0">
                <a:solidFill>
                  <a:srgbClr val="000000"/>
                </a:solidFill>
                <a:latin typeface="Times New Roman" panose="02020603050405020304" pitchFamily="18" charset="0"/>
              </a:rPr>
              <a:t> </a:t>
            </a:r>
            <a:endParaRPr lang="en-US" dirty="0"/>
          </a:p>
          <a:p>
            <a:endParaRPr lang="en-US" dirty="0"/>
          </a:p>
        </p:txBody>
      </p:sp>
      <p:sp>
        <p:nvSpPr>
          <p:cNvPr id="4" name="Slide Number Placeholder 3"/>
          <p:cNvSpPr>
            <a:spLocks noGrp="1"/>
          </p:cNvSpPr>
          <p:nvPr>
            <p:ph type="sldNum" sz="quarter" idx="5"/>
          </p:nvPr>
        </p:nvSpPr>
        <p:spPr/>
        <p:txBody>
          <a:bodyPr/>
          <a:lstStyle/>
          <a:p>
            <a:fld id="{B863E826-96F9-412E-99A9-86A7D24D1AC5}"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62770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B863E826-96F9-412E-99A9-86A7D24D1AC5}"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868199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$8,031,381 total cost for placement</a:t>
            </a:r>
          </a:p>
          <a:p>
            <a:endParaRPr lang="en-US" dirty="0"/>
          </a:p>
          <a:p>
            <a:r>
              <a:rPr lang="en-US" dirty="0"/>
              <a:t>$2,134,260 reimbursable  </a:t>
            </a:r>
          </a:p>
        </p:txBody>
      </p:sp>
      <p:sp>
        <p:nvSpPr>
          <p:cNvPr id="4" name="Slide Number Placeholder 3"/>
          <p:cNvSpPr>
            <a:spLocks noGrp="1"/>
          </p:cNvSpPr>
          <p:nvPr>
            <p:ph type="sldNum" sz="quarter" idx="5"/>
          </p:nvPr>
        </p:nvSpPr>
        <p:spPr/>
        <p:txBody>
          <a:bodyPr/>
          <a:lstStyle/>
          <a:p>
            <a:fld id="{B863E826-96F9-412E-99A9-86A7D24D1AC5}"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4000770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sources as of 8-9-2022</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Placement</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Non-Rel</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Rel</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Data Source #1077 for 7-31-2022 as of 8-9-2022</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Level</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One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Two</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Three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Four</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Five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Data Source #1268 for 7-31-2022 as of 8-9-2022</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Placement</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Residential Group</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Emergency</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Wilderness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Maternity</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FFFFFF"/>
                </a:solidFill>
                <a:effectLst/>
                <a:latin typeface="Arial" panose="020B0604020202020204" pitchFamily="34" charset="0"/>
                <a:ea typeface="Calibri" panose="020F0502020204030204" pitchFamily="34" charset="0"/>
              </a:rPr>
              <a:t>At Risk for Sex Trafficking</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Safe House</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Data Source #1268 for 7-31-2022 as of 8-9-2022</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lgn="ctr">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Notes</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Combined Residential Group and Traditional</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Residential</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000000"/>
                </a:solidFill>
                <a:effectLst/>
                <a:latin typeface="Arial" panose="020B0604020202020204" pitchFamily="34" charset="0"/>
                <a:ea typeface="Calibri" panose="020F0502020204030204" pitchFamily="34" charset="0"/>
              </a:rPr>
              <a:t>Traditional</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800" dirty="0">
                <a:solidFill>
                  <a:srgbClr val="FFFFFF"/>
                </a:solidFill>
                <a:effectLst/>
                <a:latin typeface="Arial" panose="020B0604020202020204" pitchFamily="34" charset="0"/>
                <a:ea typeface="Calibri" panose="020F0502020204030204" pitchFamily="34" charset="0"/>
              </a:rPr>
              <a:t>At Risk.  Should Sex Trafficking be included in the Title?</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B863E826-96F9-412E-99A9-86A7D24D1AC5}"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1664020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809D708-33B7-4B8B-84B6-F5F6C75CD6EF}" type="datetimeFigureOut">
              <a:rPr lang="en-US" smtClean="0"/>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1552667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2824298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1372554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1409994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24357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3663037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1650190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2080591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987363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31" y="0"/>
            <a:ext cx="12183537"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675547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5817544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26546385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08" y="0"/>
            <a:ext cx="12186584" cy="6858000"/>
          </a:xfrm>
          <a:prstGeom prst="rect">
            <a:avLst/>
          </a:prstGeom>
        </p:spPr>
      </p:pic>
      <p:sp>
        <p:nvSpPr>
          <p:cNvPr id="2" name="Date Placeholder 1"/>
          <p:cNvSpPr>
            <a:spLocks noGrp="1"/>
          </p:cNvSpPr>
          <p:nvPr>
            <p:ph type="dt" sz="half" idx="10"/>
          </p:nvPr>
        </p:nvSpPr>
        <p:spPr/>
        <p:txBody>
          <a:bodyPr/>
          <a:lstStyle/>
          <a:p>
            <a:fld id="{6809D708-33B7-4B8B-84B6-F5F6C75CD6EF}" type="datetimeFigureOut">
              <a:rPr lang="en-US" smtClean="0"/>
              <a:t>7/9/2023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26936159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09D708-33B7-4B8B-84B6-F5F6C75CD6EF}" type="datetimeFigureOut">
              <a:rPr lang="en-US" smtClean="0"/>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24469551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809D708-33B7-4B8B-84B6-F5F6C75CD6EF}" type="datetimeFigureOut">
              <a:rPr lang="en-US" smtClean="0"/>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722293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09D708-33B7-4B8B-84B6-F5F6C75CD6EF}" type="datetimeFigureOut">
              <a:rPr lang="en-US" smtClean="0"/>
              <a:t>7/9/2023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9336763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09D708-33B7-4B8B-84B6-F5F6C75CD6EF}" type="datetimeFigureOut">
              <a:rPr lang="en-US" smtClean="0"/>
              <a:t>7/9/2023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592775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09D708-33B7-4B8B-84B6-F5F6C75CD6EF}" type="datetimeFigureOut">
              <a:rPr lang="en-US" smtClean="0"/>
              <a:t>7/9/2023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835757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09D708-33B7-4B8B-84B6-F5F6C75CD6EF}" type="datetimeFigureOut">
              <a:rPr lang="en-US" smtClean="0"/>
              <a:t>7/9/2023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9275838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09D708-33B7-4B8B-84B6-F5F6C75CD6EF}" type="datetimeFigureOut">
              <a:rPr lang="en-US" smtClean="0"/>
              <a:t>7/9/2023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41291730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09D708-33B7-4B8B-84B6-F5F6C75CD6EF}" type="datetimeFigureOut">
              <a:rPr lang="en-US" smtClean="0"/>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748780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09D708-33B7-4B8B-84B6-F5F6C75CD6EF}" type="datetimeFigureOut">
              <a:rPr lang="en-US" smtClean="0"/>
              <a:t>7/9/2023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144362-2ADE-4DA1-B158-B537ACE35347}" type="slidenum">
              <a:rPr lang="en-US" smtClean="0"/>
              <a:t>‹#›</a:t>
            </a:fld>
            <a:endParaRPr lang="en-US"/>
          </a:p>
        </p:txBody>
      </p:sp>
    </p:spTree>
    <p:extLst>
      <p:ext uri="{BB962C8B-B14F-4D97-AF65-F5344CB8AC3E}">
        <p14:creationId xmlns:p14="http://schemas.microsoft.com/office/powerpoint/2010/main" val="32722789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8FF996E-61BD-47CB-85A4-D3C26661B80D}"/>
              </a:ext>
            </a:extLst>
          </p:cNvPr>
          <p:cNvSpPr/>
          <p:nvPr/>
        </p:nvSpPr>
        <p:spPr>
          <a:xfrm>
            <a:off x="3209925" y="0"/>
            <a:ext cx="898207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1EA1F06D-55B0-4F3F-BA8C-D17945BE6C14}"/>
              </a:ext>
            </a:extLst>
          </p:cNvPr>
          <p:cNvSpPr/>
          <p:nvPr/>
        </p:nvSpPr>
        <p:spPr>
          <a:xfrm>
            <a:off x="1" y="1"/>
            <a:ext cx="28956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Subtitle 2"/>
          <p:cNvSpPr>
            <a:spLocks noGrp="1"/>
          </p:cNvSpPr>
          <p:nvPr>
            <p:ph type="subTitle" idx="1"/>
          </p:nvPr>
        </p:nvSpPr>
        <p:spPr>
          <a:xfrm>
            <a:off x="6096000" y="2621636"/>
            <a:ext cx="5496775" cy="590321"/>
          </a:xfrm>
        </p:spPr>
        <p:txBody>
          <a:bodyPr anchor="t">
            <a:normAutofit/>
          </a:bodyPr>
          <a:lstStyle>
            <a:lvl1pPr marL="0" indent="0" algn="l">
              <a:buNone/>
              <a:defRPr sz="1600" cap="all">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4">
            <a:extLst>
              <a:ext uri="{FF2B5EF4-FFF2-40B4-BE49-F238E27FC236}">
                <a16:creationId xmlns:a16="http://schemas.microsoft.com/office/drawing/2014/main" id="{32D0517A-8116-47E3-A4A5-4BEA4FC18700}"/>
              </a:ext>
            </a:extLst>
          </p:cNvPr>
          <p:cNvSpPr>
            <a:spLocks noGrp="1"/>
          </p:cNvSpPr>
          <p:nvPr>
            <p:ph type="dt" sz="half" idx="10"/>
          </p:nvPr>
        </p:nvSpPr>
        <p:spPr/>
        <p:txBody>
          <a:bodyPr/>
          <a:lstStyle/>
          <a:p>
            <a:fld id="{52F10993-B037-4440-8A27-81D473ED94D3}"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7" name="Footer Placeholder 6">
            <a:extLst>
              <a:ext uri="{FF2B5EF4-FFF2-40B4-BE49-F238E27FC236}">
                <a16:creationId xmlns:a16="http://schemas.microsoft.com/office/drawing/2014/main" id="{1B3AA27C-00F0-436D-B454-8EAB67454B90}"/>
              </a:ext>
            </a:extLst>
          </p:cNvPr>
          <p:cNvSpPr>
            <a:spLocks noGrp="1"/>
          </p:cNvSpPr>
          <p:nvPr>
            <p:ph type="ftr" sz="quarter" idx="11"/>
          </p:nvPr>
        </p:nvSpPr>
        <p:spPr/>
        <p:txBody>
          <a:bodyPr/>
          <a:lstStyle/>
          <a:p>
            <a:endParaRPr lang="en-US" dirty="0">
              <a:solidFill>
                <a:srgbClr val="193441">
                  <a:lumMod val="75000"/>
                  <a:lumOff val="25000"/>
                </a:srgbClr>
              </a:solidFill>
            </a:endParaRPr>
          </a:p>
        </p:txBody>
      </p:sp>
      <p:sp>
        <p:nvSpPr>
          <p:cNvPr id="11" name="Slide Number Placeholder 10">
            <a:extLst>
              <a:ext uri="{FF2B5EF4-FFF2-40B4-BE49-F238E27FC236}">
                <a16:creationId xmlns:a16="http://schemas.microsoft.com/office/drawing/2014/main" id="{04EACB6F-CCA4-416F-BAC3-399D824F03CC}"/>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
        <p:nvSpPr>
          <p:cNvPr id="14" name="Title 13">
            <a:extLst>
              <a:ext uri="{FF2B5EF4-FFF2-40B4-BE49-F238E27FC236}">
                <a16:creationId xmlns:a16="http://schemas.microsoft.com/office/drawing/2014/main" id="{F9120191-8F61-4C4F-B1AC-9AB3611B3525}"/>
              </a:ext>
            </a:extLst>
          </p:cNvPr>
          <p:cNvSpPr>
            <a:spLocks noGrp="1"/>
          </p:cNvSpPr>
          <p:nvPr>
            <p:ph type="title"/>
          </p:nvPr>
        </p:nvSpPr>
        <p:spPr>
          <a:xfrm>
            <a:off x="4998919" y="1197397"/>
            <a:ext cx="6593856" cy="1343034"/>
          </a:xfrm>
        </p:spPr>
        <p:txBody>
          <a:bodyPr anchor="t" anchorCtr="0"/>
          <a:lstStyle>
            <a:lvl1pPr>
              <a:defRPr>
                <a:solidFill>
                  <a:schemeClr val="bg1"/>
                </a:solidFill>
              </a:defRPr>
            </a:lvl1pPr>
          </a:lstStyle>
          <a:p>
            <a:r>
              <a:rPr lang="en-US" dirty="0"/>
              <a:t>Click to edit Master title style</a:t>
            </a:r>
          </a:p>
        </p:txBody>
      </p:sp>
      <p:pic>
        <p:nvPicPr>
          <p:cNvPr id="19" name="Picture 18" descr="Logo&#10;&#10;Description automatically generated">
            <a:extLst>
              <a:ext uri="{FF2B5EF4-FFF2-40B4-BE49-F238E27FC236}">
                <a16:creationId xmlns:a16="http://schemas.microsoft.com/office/drawing/2014/main" id="{624AA251-37A9-490F-BAF3-04C34A50F23B}"/>
              </a:ext>
            </a:extLst>
          </p:cNvPr>
          <p:cNvPicPr>
            <a:picLocks noChangeAspect="1"/>
          </p:cNvPicPr>
          <p:nvPr/>
        </p:nvPicPr>
        <p:blipFill>
          <a:blip r:embed="rId2"/>
          <a:stretch>
            <a:fillRect/>
          </a:stretch>
        </p:blipFill>
        <p:spPr>
          <a:xfrm>
            <a:off x="1438276" y="704841"/>
            <a:ext cx="3246319" cy="3246319"/>
          </a:xfrm>
          <a:prstGeom prst="rect">
            <a:avLst/>
          </a:prstGeom>
        </p:spPr>
      </p:pic>
      <p:sp>
        <p:nvSpPr>
          <p:cNvPr id="12" name="Rectangle 11">
            <a:extLst>
              <a:ext uri="{FF2B5EF4-FFF2-40B4-BE49-F238E27FC236}">
                <a16:creationId xmlns:a16="http://schemas.microsoft.com/office/drawing/2014/main" id="{1FB1B7C3-E96A-4B26-9D56-FF994FB599FF}"/>
              </a:ext>
            </a:extLst>
          </p:cNvPr>
          <p:cNvSpPr/>
          <p:nvPr userDrawn="1"/>
        </p:nvSpPr>
        <p:spPr>
          <a:xfrm>
            <a:off x="1" y="1"/>
            <a:ext cx="28956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3" name="Picture 12" descr="Logo&#10;&#10;Description automatically generated">
            <a:extLst>
              <a:ext uri="{FF2B5EF4-FFF2-40B4-BE49-F238E27FC236}">
                <a16:creationId xmlns:a16="http://schemas.microsoft.com/office/drawing/2014/main" id="{CBE928BE-7C67-4796-9A2D-47E106D50E9C}"/>
              </a:ext>
            </a:extLst>
          </p:cNvPr>
          <p:cNvPicPr>
            <a:picLocks noChangeAspect="1"/>
          </p:cNvPicPr>
          <p:nvPr userDrawn="1"/>
        </p:nvPicPr>
        <p:blipFill>
          <a:blip r:embed="rId2"/>
          <a:stretch>
            <a:fillRect/>
          </a:stretch>
        </p:blipFill>
        <p:spPr>
          <a:xfrm>
            <a:off x="1438276" y="704841"/>
            <a:ext cx="3246319" cy="3246319"/>
          </a:xfrm>
          <a:prstGeom prst="rect">
            <a:avLst/>
          </a:prstGeom>
        </p:spPr>
      </p:pic>
    </p:spTree>
    <p:extLst>
      <p:ext uri="{BB962C8B-B14F-4D97-AF65-F5344CB8AC3E}">
        <p14:creationId xmlns:p14="http://schemas.microsoft.com/office/powerpoint/2010/main" val="7886426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192" y="2340864"/>
            <a:ext cx="11029615" cy="3507486"/>
          </a:xfrm>
        </p:spPr>
        <p:txBody>
          <a:bodyPr anchor="t" anchorCtr="0"/>
          <a:lstStyle>
            <a:lvl1pPr>
              <a:defRPr lang="en-US" dirty="0">
                <a:latin typeface="Verdana" panose="020B0604030504040204" pitchFamily="34" charset="0"/>
                <a:ea typeface="Verdana" panose="020B0604030504040204" pitchFamily="34" charset="0"/>
              </a:defRPr>
            </a:lvl1pPr>
            <a:lvl2pPr>
              <a:defRPr>
                <a:latin typeface="Verdana" panose="020B0604030504040204" pitchFamily="34" charset="0"/>
                <a:ea typeface="Verdana" panose="020B0604030504040204" pitchFamily="34" charset="0"/>
              </a:defRPr>
            </a:lvl2pPr>
            <a:lvl3pPr>
              <a:defRPr>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a:extLst>
              <a:ext uri="{FF2B5EF4-FFF2-40B4-BE49-F238E27FC236}">
                <a16:creationId xmlns:a16="http://schemas.microsoft.com/office/drawing/2014/main" id="{B119947D-B087-4728-8F6C-D0A1F3898687}"/>
              </a:ext>
            </a:extLst>
          </p:cNvPr>
          <p:cNvSpPr>
            <a:spLocks noGrp="1"/>
          </p:cNvSpPr>
          <p:nvPr>
            <p:ph type="title"/>
          </p:nvPr>
        </p:nvSpPr>
        <p:spPr/>
        <p:txBody>
          <a:bodyPr anchor="t" anchorCtr="0"/>
          <a:lstStyle/>
          <a:p>
            <a:r>
              <a:rPr lang="en-US"/>
              <a:t>Click to edit Master title style</a:t>
            </a:r>
            <a:endParaRPr lang="en-US" dirty="0"/>
          </a:p>
        </p:txBody>
      </p:sp>
      <p:sp>
        <p:nvSpPr>
          <p:cNvPr id="5" name="Date Placeholder 4">
            <a:extLst>
              <a:ext uri="{FF2B5EF4-FFF2-40B4-BE49-F238E27FC236}">
                <a16:creationId xmlns:a16="http://schemas.microsoft.com/office/drawing/2014/main" id="{A5EC1682-4713-4868-B260-A163AA4A1EEA}"/>
              </a:ext>
            </a:extLst>
          </p:cNvPr>
          <p:cNvSpPr>
            <a:spLocks noGrp="1"/>
          </p:cNvSpPr>
          <p:nvPr>
            <p:ph type="dt" sz="half" idx="10"/>
          </p:nvPr>
        </p:nvSpPr>
        <p:spPr/>
        <p:txBody>
          <a:bodyPr/>
          <a:lstStyle/>
          <a:p>
            <a:fld id="{7ABF040F-001C-4673-BF3F-0BE1C9BF40D8}"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6" name="Footer Placeholder 5">
            <a:extLst>
              <a:ext uri="{FF2B5EF4-FFF2-40B4-BE49-F238E27FC236}">
                <a16:creationId xmlns:a16="http://schemas.microsoft.com/office/drawing/2014/main" id="{84EC518E-16C7-41E6-AD28-C433D99E7B87}"/>
              </a:ext>
            </a:extLst>
          </p:cNvPr>
          <p:cNvSpPr>
            <a:spLocks noGrp="1"/>
          </p:cNvSpPr>
          <p:nvPr>
            <p:ph type="ftr" sz="quarter" idx="11"/>
          </p:nvPr>
        </p:nvSpPr>
        <p:spPr/>
        <p:txBody>
          <a:bodyPr/>
          <a:lstStyle/>
          <a:p>
            <a:endParaRPr lang="en-US" dirty="0">
              <a:solidFill>
                <a:srgbClr val="193441">
                  <a:lumMod val="75000"/>
                  <a:lumOff val="25000"/>
                </a:srgbClr>
              </a:solidFill>
            </a:endParaRPr>
          </a:p>
        </p:txBody>
      </p:sp>
      <p:sp>
        <p:nvSpPr>
          <p:cNvPr id="7" name="Slide Number Placeholder 6">
            <a:extLst>
              <a:ext uri="{FF2B5EF4-FFF2-40B4-BE49-F238E27FC236}">
                <a16:creationId xmlns:a16="http://schemas.microsoft.com/office/drawing/2014/main" id="{7A17058F-9EEC-4259-A656-2163AD582F39}"/>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Tree>
    <p:extLst>
      <p:ext uri="{BB962C8B-B14F-4D97-AF65-F5344CB8AC3E}">
        <p14:creationId xmlns:p14="http://schemas.microsoft.com/office/powerpoint/2010/main" val="7393318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246035" y="2828444"/>
            <a:ext cx="6753057"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D2F0AC70-36BD-4A35-AC48-05BA734D1221}"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solidFill>
                <a:srgbClr val="193441">
                  <a:lumMod val="75000"/>
                  <a:lumOff val="25000"/>
                </a:srgbClr>
              </a:solidFill>
            </a:endParaRPr>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
        <p:nvSpPr>
          <p:cNvPr id="15" name="Rectangle 14">
            <a:extLst>
              <a:ext uri="{FF2B5EF4-FFF2-40B4-BE49-F238E27FC236}">
                <a16:creationId xmlns:a16="http://schemas.microsoft.com/office/drawing/2014/main" id="{C2489CAD-4DBA-42C4-883B-349B93281BA8}"/>
              </a:ext>
            </a:extLst>
          </p:cNvPr>
          <p:cNvSpPr/>
          <p:nvPr userDrawn="1"/>
        </p:nvSpPr>
        <p:spPr>
          <a:xfrm>
            <a:off x="1" y="1"/>
            <a:ext cx="195262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4" name="Picture 13" descr="Logo&#10;&#10;Description automatically generated">
            <a:extLst>
              <a:ext uri="{FF2B5EF4-FFF2-40B4-BE49-F238E27FC236}">
                <a16:creationId xmlns:a16="http://schemas.microsoft.com/office/drawing/2014/main" id="{529FDA88-50C1-4F5A-BD0C-1B8C19914475}"/>
              </a:ext>
            </a:extLst>
          </p:cNvPr>
          <p:cNvPicPr>
            <a:picLocks noChangeAspect="1"/>
          </p:cNvPicPr>
          <p:nvPr userDrawn="1"/>
        </p:nvPicPr>
        <p:blipFill>
          <a:blip r:embed="rId2"/>
          <a:stretch>
            <a:fillRect/>
          </a:stretch>
        </p:blipFill>
        <p:spPr>
          <a:xfrm>
            <a:off x="1264564" y="880378"/>
            <a:ext cx="1376122" cy="1376122"/>
          </a:xfrm>
          <a:prstGeom prst="rect">
            <a:avLst/>
          </a:prstGeom>
        </p:spPr>
      </p:pic>
      <p:sp>
        <p:nvSpPr>
          <p:cNvPr id="16" name="Title 1">
            <a:extLst>
              <a:ext uri="{FF2B5EF4-FFF2-40B4-BE49-F238E27FC236}">
                <a16:creationId xmlns:a16="http://schemas.microsoft.com/office/drawing/2014/main" id="{609057C4-AAE7-490E-AB00-D2943A20FEB2}"/>
              </a:ext>
            </a:extLst>
          </p:cNvPr>
          <p:cNvSpPr>
            <a:spLocks noGrp="1"/>
          </p:cNvSpPr>
          <p:nvPr>
            <p:ph type="title"/>
          </p:nvPr>
        </p:nvSpPr>
        <p:spPr>
          <a:xfrm>
            <a:off x="3634322" y="1568439"/>
            <a:ext cx="7976485" cy="988332"/>
          </a:xfrm>
        </p:spPr>
        <p:txBody>
          <a:bodyPr anchor="t" anchorCtr="0"/>
          <a:lstStyle/>
          <a:p>
            <a:r>
              <a:rPr lang="en-US" dirty="0"/>
              <a:t>Click to edit Master title style</a:t>
            </a:r>
          </a:p>
        </p:txBody>
      </p:sp>
    </p:spTree>
    <p:extLst>
      <p:ext uri="{BB962C8B-B14F-4D97-AF65-F5344CB8AC3E}">
        <p14:creationId xmlns:p14="http://schemas.microsoft.com/office/powerpoint/2010/main" val="32190325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nchor="t" anchorCtr="0"/>
          <a:lstStyle/>
          <a:p>
            <a:r>
              <a:rPr lang="en-US" dirty="0"/>
              <a:t>Click to edit Master title style</a:t>
            </a:r>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A13B724-03D5-4AC4-92F2-90F5BF3B8AE1}"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6" name="Footer Placeholder 5"/>
          <p:cNvSpPr>
            <a:spLocks noGrp="1"/>
          </p:cNvSpPr>
          <p:nvPr>
            <p:ph type="ftr" sz="quarter" idx="11"/>
          </p:nvPr>
        </p:nvSpPr>
        <p:spPr/>
        <p:txBody>
          <a:bodyPr/>
          <a:lstStyle/>
          <a:p>
            <a:endParaRPr lang="en-US" dirty="0">
              <a:solidFill>
                <a:srgbClr val="193441">
                  <a:lumMod val="75000"/>
                  <a:lumOff val="25000"/>
                </a:srgbClr>
              </a:solidFill>
            </a:endParaRPr>
          </a:p>
        </p:txBody>
      </p:sp>
      <p:sp>
        <p:nvSpPr>
          <p:cNvPr id="7" name="Slide Number Placeholder 6"/>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Tree>
    <p:extLst>
      <p:ext uri="{BB962C8B-B14F-4D97-AF65-F5344CB8AC3E}">
        <p14:creationId xmlns:p14="http://schemas.microsoft.com/office/powerpoint/2010/main" val="49748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nchor="t" anchorCtr="0"/>
          <a:lstStyle/>
          <a:p>
            <a:r>
              <a:rPr lang="en-US" dirty="0"/>
              <a:t>Click to edit Master title style</a:t>
            </a:r>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7278799D-4F11-4C23-9322-E97C9B2E3E2D}"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8" name="Footer Placeholder 7"/>
          <p:cNvSpPr>
            <a:spLocks noGrp="1"/>
          </p:cNvSpPr>
          <p:nvPr>
            <p:ph type="ftr" sz="quarter" idx="11"/>
          </p:nvPr>
        </p:nvSpPr>
        <p:spPr/>
        <p:txBody>
          <a:bodyPr/>
          <a:lstStyle/>
          <a:p>
            <a:endParaRPr lang="en-US" dirty="0">
              <a:solidFill>
                <a:srgbClr val="193441">
                  <a:lumMod val="75000"/>
                  <a:lumOff val="25000"/>
                </a:srgbClr>
              </a:solidFill>
            </a:endParaRPr>
          </a:p>
        </p:txBody>
      </p:sp>
      <p:sp>
        <p:nvSpPr>
          <p:cNvPr id="9" name="Slide Number Placeholder 8"/>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Tree>
    <p:extLst>
      <p:ext uri="{BB962C8B-B14F-4D97-AF65-F5344CB8AC3E}">
        <p14:creationId xmlns:p14="http://schemas.microsoft.com/office/powerpoint/2010/main" val="1500768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nchor="t" anchorCtr="0"/>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BB45D04-FBE4-49CB-AA72-13B16528BC6B}"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4" name="Footer Placeholder 3"/>
          <p:cNvSpPr>
            <a:spLocks noGrp="1"/>
          </p:cNvSpPr>
          <p:nvPr>
            <p:ph type="ftr" sz="quarter" idx="11"/>
          </p:nvPr>
        </p:nvSpPr>
        <p:spPr/>
        <p:txBody>
          <a:bodyPr/>
          <a:lstStyle/>
          <a:p>
            <a:endParaRPr lang="en-US" dirty="0">
              <a:solidFill>
                <a:srgbClr val="193441">
                  <a:lumMod val="75000"/>
                  <a:lumOff val="25000"/>
                </a:srgbClr>
              </a:solidFill>
            </a:endParaRPr>
          </a:p>
        </p:txBody>
      </p:sp>
      <p:sp>
        <p:nvSpPr>
          <p:cNvPr id="5" name="Slide Number Placeholder 4"/>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Tree>
    <p:extLst>
      <p:ext uri="{BB962C8B-B14F-4D97-AF65-F5344CB8AC3E}">
        <p14:creationId xmlns:p14="http://schemas.microsoft.com/office/powerpoint/2010/main" val="2182553715"/>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A6C72D-A7DF-4267-B973-01A248C39D2F}"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3" name="Footer Placeholder 2"/>
          <p:cNvSpPr>
            <a:spLocks noGrp="1"/>
          </p:cNvSpPr>
          <p:nvPr>
            <p:ph type="ftr" sz="quarter" idx="11"/>
          </p:nvPr>
        </p:nvSpPr>
        <p:spPr/>
        <p:txBody>
          <a:bodyPr/>
          <a:lstStyle/>
          <a:p>
            <a:endParaRPr lang="en-US" dirty="0">
              <a:solidFill>
                <a:srgbClr val="193441">
                  <a:lumMod val="75000"/>
                  <a:lumOff val="25000"/>
                </a:srgbClr>
              </a:solidFill>
            </a:endParaRPr>
          </a:p>
        </p:txBody>
      </p:sp>
      <p:sp>
        <p:nvSpPr>
          <p:cNvPr id="4" name="Slide Number Placeholder 3"/>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Tree>
    <p:extLst>
      <p:ext uri="{BB962C8B-B14F-4D97-AF65-F5344CB8AC3E}">
        <p14:creationId xmlns:p14="http://schemas.microsoft.com/office/powerpoint/2010/main" val="21867466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1">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959F5720-33C4-4F82-905F-8520628267D3}"/>
              </a:ext>
            </a:extLst>
          </p:cNvPr>
          <p:cNvSpPr>
            <a:spLocks noGrp="1"/>
          </p:cNvSpPr>
          <p:nvPr>
            <p:ph idx="1"/>
          </p:nvPr>
        </p:nvSpPr>
        <p:spPr>
          <a:xfrm>
            <a:off x="4900928" y="1179829"/>
            <a:ext cx="6650991" cy="4658216"/>
          </a:xfrm>
        </p:spPr>
        <p:txBody>
          <a:bodyPr anchor="t" anchorCtr="0">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5D52ABF2-A144-4733-9C41-9F71D25E8116}"/>
              </a:ext>
            </a:extLst>
          </p:cNvPr>
          <p:cNvSpPr>
            <a:spLocks noChangeAspect="1"/>
          </p:cNvSpPr>
          <p:nvPr userDrawn="1"/>
        </p:nvSpPr>
        <p:spPr>
          <a:xfrm>
            <a:off x="447817" y="601200"/>
            <a:ext cx="3682723" cy="581547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a:extLst>
              <a:ext uri="{FF2B5EF4-FFF2-40B4-BE49-F238E27FC236}">
                <a16:creationId xmlns:a16="http://schemas.microsoft.com/office/drawing/2014/main" id="{57AE0941-A3BC-4273-8CFC-35758DD9FE14}"/>
              </a:ext>
            </a:extLst>
          </p:cNvPr>
          <p:cNvSpPr>
            <a:spLocks noGrp="1"/>
          </p:cNvSpPr>
          <p:nvPr>
            <p:ph type="title"/>
          </p:nvPr>
        </p:nvSpPr>
        <p:spPr>
          <a:xfrm>
            <a:off x="767857" y="933450"/>
            <a:ext cx="3031852" cy="1722419"/>
          </a:xfrm>
        </p:spPr>
        <p:txBody>
          <a:bodyPr anchor="t" anchorCtr="0">
            <a:normAutofit/>
          </a:bodyPr>
          <a:lstStyle>
            <a:lvl1pPr algn="l">
              <a:defRPr sz="2400" b="0">
                <a:solidFill>
                  <a:srgbClr val="FFFFFF"/>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386B1363-9C99-4D6B-B19F-1696ACCCD4C1}"/>
              </a:ext>
            </a:extLst>
          </p:cNvPr>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11" name="Date Placeholder 10">
            <a:extLst>
              <a:ext uri="{FF2B5EF4-FFF2-40B4-BE49-F238E27FC236}">
                <a16:creationId xmlns:a16="http://schemas.microsoft.com/office/drawing/2014/main" id="{FF52A4DF-BE01-429D-BF75-4D8987242DE9}"/>
              </a:ext>
            </a:extLst>
          </p:cNvPr>
          <p:cNvSpPr>
            <a:spLocks noGrp="1"/>
          </p:cNvSpPr>
          <p:nvPr>
            <p:ph type="dt" sz="half" idx="10"/>
          </p:nvPr>
        </p:nvSpPr>
        <p:spPr/>
        <p:txBody>
          <a:bodyPr/>
          <a:lstStyle/>
          <a:p>
            <a:fld id="{53D0BD7A-E6C1-49E4-B644-7DEE137733B8}"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12" name="Footer Placeholder 11">
            <a:extLst>
              <a:ext uri="{FF2B5EF4-FFF2-40B4-BE49-F238E27FC236}">
                <a16:creationId xmlns:a16="http://schemas.microsoft.com/office/drawing/2014/main" id="{9F8A4E03-EE12-494D-8257-0589CD6E7A0C}"/>
              </a:ext>
            </a:extLst>
          </p:cNvPr>
          <p:cNvSpPr>
            <a:spLocks noGrp="1"/>
          </p:cNvSpPr>
          <p:nvPr>
            <p:ph type="ftr" sz="quarter" idx="11"/>
          </p:nvPr>
        </p:nvSpPr>
        <p:spPr/>
        <p:txBody>
          <a:bodyPr/>
          <a:lstStyle/>
          <a:p>
            <a:endParaRPr lang="en-US" dirty="0">
              <a:solidFill>
                <a:srgbClr val="193441">
                  <a:lumMod val="75000"/>
                  <a:lumOff val="25000"/>
                </a:srgbClr>
              </a:solidFill>
            </a:endParaRPr>
          </a:p>
        </p:txBody>
      </p:sp>
      <p:sp>
        <p:nvSpPr>
          <p:cNvPr id="13" name="Slide Number Placeholder 12">
            <a:extLst>
              <a:ext uri="{FF2B5EF4-FFF2-40B4-BE49-F238E27FC236}">
                <a16:creationId xmlns:a16="http://schemas.microsoft.com/office/drawing/2014/main" id="{5B9DD57C-84A3-4E13-A3AB-862F600775BC}"/>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Tree>
    <p:extLst>
      <p:ext uri="{BB962C8B-B14F-4D97-AF65-F5344CB8AC3E}">
        <p14:creationId xmlns:p14="http://schemas.microsoft.com/office/powerpoint/2010/main" val="41661561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6452FD0-FE13-4488-94FB-E9A0C55F1CA9}"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6" name="Footer Placeholder 5"/>
          <p:cNvSpPr>
            <a:spLocks noGrp="1"/>
          </p:cNvSpPr>
          <p:nvPr>
            <p:ph type="ftr" sz="quarter" idx="11"/>
          </p:nvPr>
        </p:nvSpPr>
        <p:spPr/>
        <p:txBody>
          <a:bodyPr/>
          <a:lstStyle/>
          <a:p>
            <a:endParaRPr lang="en-US" dirty="0">
              <a:solidFill>
                <a:srgbClr val="193441">
                  <a:lumMod val="75000"/>
                  <a:lumOff val="25000"/>
                </a:srgbClr>
              </a:solidFill>
            </a:endParaRPr>
          </a:p>
        </p:txBody>
      </p:sp>
      <p:sp>
        <p:nvSpPr>
          <p:cNvPr id="7" name="Slide Number Placeholder 6"/>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Tree>
    <p:extLst>
      <p:ext uri="{BB962C8B-B14F-4D97-AF65-F5344CB8AC3E}">
        <p14:creationId xmlns:p14="http://schemas.microsoft.com/office/powerpoint/2010/main" val="3875353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13.png"/><Relationship Id="rId5" Type="http://schemas.openxmlformats.org/officeDocument/2006/relationships/slideLayout" Target="../slideLayouts/slideLayout27.xml"/><Relationship Id="rId10" Type="http://schemas.openxmlformats.org/officeDocument/2006/relationships/theme" Target="../theme/theme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452047"/>
            <a:ext cx="2743200" cy="365125"/>
          </a:xfrm>
          <a:prstGeom prst="rect">
            <a:avLst/>
          </a:prstGeom>
        </p:spPr>
        <p:txBody>
          <a:bodyPr vert="horz" lIns="91440" tIns="45720" rIns="91440" bIns="45720" rtlCol="0" anchor="ctr"/>
          <a:lstStyle>
            <a:lvl1pPr algn="l">
              <a:defRPr sz="1200">
                <a:solidFill>
                  <a:schemeClr val="bg1"/>
                </a:solidFill>
              </a:defRPr>
            </a:lvl1pPr>
          </a:lstStyle>
          <a:p>
            <a:fld id="{6809D708-33B7-4B8B-84B6-F5F6C75CD6EF}" type="datetimeFigureOut">
              <a:rPr lang="en-US" smtClean="0"/>
              <a:pPr/>
              <a:t>7/9/2023</a:t>
            </a:fld>
            <a:endParaRPr lang="en-US"/>
          </a:p>
        </p:txBody>
      </p:sp>
      <p:sp>
        <p:nvSpPr>
          <p:cNvPr id="5" name="Footer Placeholder 4"/>
          <p:cNvSpPr>
            <a:spLocks noGrp="1"/>
          </p:cNvSpPr>
          <p:nvPr>
            <p:ph type="ftr" sz="quarter" idx="3"/>
          </p:nvPr>
        </p:nvSpPr>
        <p:spPr>
          <a:xfrm>
            <a:off x="4038600" y="6452047"/>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8610600" y="6452047"/>
            <a:ext cx="2743200" cy="365125"/>
          </a:xfrm>
          <a:prstGeom prst="rect">
            <a:avLst/>
          </a:prstGeom>
        </p:spPr>
        <p:txBody>
          <a:bodyPr vert="horz" lIns="91440" tIns="45720" rIns="91440" bIns="45720" rtlCol="0" anchor="ctr"/>
          <a:lstStyle>
            <a:lvl1pPr algn="r">
              <a:defRPr sz="1200">
                <a:solidFill>
                  <a:schemeClr val="bg1"/>
                </a:solidFill>
              </a:defRPr>
            </a:lvl1pPr>
          </a:lstStyle>
          <a:p>
            <a:fld id="{68144362-2ADE-4DA1-B158-B537ACE35347}" type="slidenum">
              <a:rPr lang="en-US" smtClean="0"/>
              <a:pPr/>
              <a:t>‹#›</a:t>
            </a:fld>
            <a:endParaRPr lang="en-US"/>
          </a:p>
        </p:txBody>
      </p:sp>
    </p:spTree>
    <p:extLst>
      <p:ext uri="{BB962C8B-B14F-4D97-AF65-F5344CB8AC3E}">
        <p14:creationId xmlns:p14="http://schemas.microsoft.com/office/powerpoint/2010/main" val="358706428"/>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60" r:id="rId3"/>
    <p:sldLayoutId id="2147483661" r:id="rId4"/>
    <p:sldLayoutId id="2147483662" r:id="rId5"/>
    <p:sldLayoutId id="2147483663" r:id="rId6"/>
    <p:sldLayoutId id="2147483664" r:id="rId7"/>
    <p:sldLayoutId id="2147483670" r:id="rId8"/>
    <p:sldLayoutId id="2147483665" r:id="rId9"/>
    <p:sldLayoutId id="2147483666" r:id="rId10"/>
    <p:sldLayoutId id="2147483667" r:id="rId11"/>
    <p:sldLayoutId id="2147483668" r:id="rId12"/>
    <p:sldLayoutId id="2147483669" r:id="rId13"/>
    <p:sldLayoutId id="2147483650" r:id="rId14"/>
    <p:sldLayoutId id="2147483651" r:id="rId15"/>
    <p:sldLayoutId id="2147483652" r:id="rId16"/>
    <p:sldLayoutId id="2147483653" r:id="rId17"/>
    <p:sldLayoutId id="2147483654" r:id="rId18"/>
    <p:sldLayoutId id="2147483656" r:id="rId19"/>
    <p:sldLayoutId id="2147483657" r:id="rId20"/>
    <p:sldLayoutId id="2147483658" r:id="rId21"/>
    <p:sldLayoutId id="2147483659"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774994" y="6423914"/>
            <a:ext cx="1655940"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Verdana" panose="020B0604030504040204" pitchFamily="34" charset="0"/>
                <a:ea typeface="Verdana" panose="020B0604030504040204" pitchFamily="34" charset="0"/>
              </a:defRPr>
            </a:lvl1pPr>
          </a:lstStyle>
          <a:p>
            <a:fld id="{53D0BD7A-E6C1-49E4-B644-7DEE137733B8}" type="datetime1">
              <a:rPr lang="en-US" smtClean="0">
                <a:solidFill>
                  <a:srgbClr val="193441">
                    <a:lumMod val="75000"/>
                    <a:lumOff val="25000"/>
                  </a:srgbClr>
                </a:solidFill>
              </a:rPr>
              <a:pPr/>
              <a:t>7/9/2023</a:t>
            </a:fld>
            <a:endParaRPr lang="en-US" dirty="0">
              <a:solidFill>
                <a:srgbClr val="193441">
                  <a:lumMod val="75000"/>
                  <a:lumOff val="25000"/>
                </a:srgbClr>
              </a:solidFill>
            </a:endParaRPr>
          </a:p>
        </p:txBody>
      </p:sp>
      <p:sp>
        <p:nvSpPr>
          <p:cNvPr id="5" name="Footer Placeholder 4"/>
          <p:cNvSpPr>
            <a:spLocks noGrp="1"/>
          </p:cNvSpPr>
          <p:nvPr>
            <p:ph type="ftr" sz="quarter" idx="3"/>
          </p:nvPr>
        </p:nvSpPr>
        <p:spPr>
          <a:xfrm>
            <a:off x="4758078" y="6423914"/>
            <a:ext cx="2749149" cy="365125"/>
          </a:xfrm>
          <a:prstGeom prst="rect">
            <a:avLst/>
          </a:prstGeom>
        </p:spPr>
        <p:txBody>
          <a:bodyPr vert="horz" lIns="91440" tIns="45720" rIns="91440" bIns="45720" rtlCol="0" anchor="ctr"/>
          <a:lstStyle>
            <a:lvl1pPr algn="l">
              <a:defRPr sz="900" cap="all">
                <a:solidFill>
                  <a:schemeClr val="tx1">
                    <a:lumMod val="75000"/>
                    <a:lumOff val="25000"/>
                  </a:schemeClr>
                </a:solidFill>
                <a:latin typeface="Verdana" panose="020B0604030504040204" pitchFamily="34" charset="0"/>
                <a:ea typeface="Verdana" panose="020B0604030504040204" pitchFamily="34" charset="0"/>
              </a:defRPr>
            </a:lvl1pPr>
          </a:lstStyle>
          <a:p>
            <a:endParaRPr lang="en-US" dirty="0">
              <a:solidFill>
                <a:srgbClr val="193441">
                  <a:lumMod val="75000"/>
                  <a:lumOff val="25000"/>
                </a:srgbClr>
              </a:solidFill>
            </a:endParaRPr>
          </a:p>
        </p:txBody>
      </p:sp>
      <p:sp>
        <p:nvSpPr>
          <p:cNvPr id="6" name="Slide Number Placeholder 5"/>
          <p:cNvSpPr>
            <a:spLocks noGrp="1"/>
          </p:cNvSpPr>
          <p:nvPr>
            <p:ph type="sldNum" sz="quarter" idx="4"/>
          </p:nvPr>
        </p:nvSpPr>
        <p:spPr>
          <a:xfrm>
            <a:off x="605747" y="6423914"/>
            <a:ext cx="1052510" cy="365125"/>
          </a:xfrm>
          <a:prstGeom prst="rect">
            <a:avLst/>
          </a:prstGeom>
        </p:spPr>
        <p:txBody>
          <a:bodyPr vert="horz" lIns="91440" tIns="45720" rIns="91440" bIns="45720" rtlCol="0" anchor="ctr"/>
          <a:lstStyle>
            <a:lvl1pPr algn="l">
              <a:defRPr sz="900">
                <a:solidFill>
                  <a:schemeClr val="tx1">
                    <a:lumMod val="75000"/>
                    <a:lumOff val="25000"/>
                  </a:schemeClr>
                </a:solidFill>
                <a:latin typeface="Verdana" panose="020B0604030504040204" pitchFamily="34" charset="0"/>
                <a:ea typeface="Verdana" panose="020B0604030504040204" pitchFamily="34" charset="0"/>
              </a:defRPr>
            </a:lvl1pPr>
          </a:lstStyle>
          <a:p>
            <a:fld id="{3A98EE3D-8CD1-4C3F-BD1C-C98C9596463C}" type="slidenum">
              <a:rPr lang="en-US" smtClean="0">
                <a:solidFill>
                  <a:srgbClr val="193441">
                    <a:lumMod val="75000"/>
                    <a:lumOff val="25000"/>
                  </a:srgbClr>
                </a:solidFill>
              </a:rPr>
              <a:pPr/>
              <a:t>‹#›</a:t>
            </a:fld>
            <a:endParaRPr lang="en-US" dirty="0">
              <a:solidFill>
                <a:srgbClr val="193441">
                  <a:lumMod val="75000"/>
                  <a:lumOff val="25000"/>
                </a:srgbClr>
              </a:solidFill>
            </a:endParaRPr>
          </a:p>
        </p:txBody>
      </p:sp>
      <p:sp>
        <p:nvSpPr>
          <p:cNvPr id="9" name="Rectangle 8"/>
          <p:cNvSpPr/>
          <p:nvPr/>
        </p:nvSpPr>
        <p:spPr>
          <a:xfrm>
            <a:off x="446534" y="457200"/>
            <a:ext cx="3703320" cy="9499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12ADE88B-EB10-486B-9068-46D45F771682}"/>
              </a:ext>
            </a:extLst>
          </p:cNvPr>
          <p:cNvSpPr/>
          <p:nvPr/>
        </p:nvSpPr>
        <p:spPr>
          <a:xfrm>
            <a:off x="10536060" y="5202060"/>
            <a:ext cx="1655940" cy="1655940"/>
          </a:xfrm>
          <a:custGeom>
            <a:avLst/>
            <a:gdLst>
              <a:gd name="connsiteX0" fmla="*/ 0 w 1655940"/>
              <a:gd name="connsiteY0" fmla="*/ 0 h 1655940"/>
              <a:gd name="connsiteX1" fmla="*/ 1655940 w 1655940"/>
              <a:gd name="connsiteY1" fmla="*/ 0 h 1655940"/>
              <a:gd name="connsiteX2" fmla="*/ 1655940 w 1655940"/>
              <a:gd name="connsiteY2" fmla="*/ 1655940 h 1655940"/>
              <a:gd name="connsiteX3" fmla="*/ 0 w 1655940"/>
              <a:gd name="connsiteY3" fmla="*/ 1655940 h 1655940"/>
              <a:gd name="connsiteX4" fmla="*/ 0 w 1655940"/>
              <a:gd name="connsiteY4" fmla="*/ 0 h 1655940"/>
              <a:gd name="connsiteX0" fmla="*/ 0 w 1655940"/>
              <a:gd name="connsiteY0" fmla="*/ 0 h 1655940"/>
              <a:gd name="connsiteX1" fmla="*/ 1655940 w 1655940"/>
              <a:gd name="connsiteY1" fmla="*/ 0 h 1655940"/>
              <a:gd name="connsiteX2" fmla="*/ 1655940 w 1655940"/>
              <a:gd name="connsiteY2" fmla="*/ 1655940 h 1655940"/>
              <a:gd name="connsiteX3" fmla="*/ 0 w 1655940"/>
              <a:gd name="connsiteY3" fmla="*/ 1655940 h 1655940"/>
              <a:gd name="connsiteX4" fmla="*/ 0 w 1655940"/>
              <a:gd name="connsiteY4" fmla="*/ 0 h 1655940"/>
              <a:gd name="connsiteX0" fmla="*/ 0 w 1655940"/>
              <a:gd name="connsiteY0" fmla="*/ 1655940 h 1655940"/>
              <a:gd name="connsiteX1" fmla="*/ 1655940 w 1655940"/>
              <a:gd name="connsiteY1" fmla="*/ 0 h 1655940"/>
              <a:gd name="connsiteX2" fmla="*/ 1655940 w 1655940"/>
              <a:gd name="connsiteY2" fmla="*/ 1655940 h 1655940"/>
              <a:gd name="connsiteX3" fmla="*/ 0 w 1655940"/>
              <a:gd name="connsiteY3" fmla="*/ 1655940 h 1655940"/>
            </a:gdLst>
            <a:ahLst/>
            <a:cxnLst>
              <a:cxn ang="0">
                <a:pos x="connsiteX0" y="connsiteY0"/>
              </a:cxn>
              <a:cxn ang="0">
                <a:pos x="connsiteX1" y="connsiteY1"/>
              </a:cxn>
              <a:cxn ang="0">
                <a:pos x="connsiteX2" y="connsiteY2"/>
              </a:cxn>
              <a:cxn ang="0">
                <a:pos x="connsiteX3" y="connsiteY3"/>
              </a:cxn>
            </a:cxnLst>
            <a:rect l="l" t="t" r="r" b="b"/>
            <a:pathLst>
              <a:path w="1655940" h="1655940">
                <a:moveTo>
                  <a:pt x="0" y="1655940"/>
                </a:moveTo>
                <a:lnTo>
                  <a:pt x="1655940" y="0"/>
                </a:lnTo>
                <a:lnTo>
                  <a:pt x="1655940" y="1655940"/>
                </a:lnTo>
                <a:lnTo>
                  <a:pt x="0" y="165594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2">
            <a:extLst>
              <a:ext uri="{FF2B5EF4-FFF2-40B4-BE49-F238E27FC236}">
                <a16:creationId xmlns:a16="http://schemas.microsoft.com/office/drawing/2014/main" id="{5619B0A6-9F70-46C5-8D3F-B7D572D8C29D}"/>
              </a:ext>
            </a:extLst>
          </p:cNvPr>
          <p:cNvSpPr/>
          <p:nvPr userDrawn="1"/>
        </p:nvSpPr>
        <p:spPr>
          <a:xfrm>
            <a:off x="9442850" y="4886325"/>
            <a:ext cx="2749149" cy="1971675"/>
          </a:xfrm>
          <a:custGeom>
            <a:avLst/>
            <a:gdLst>
              <a:gd name="connsiteX0" fmla="*/ 0 w 1655940"/>
              <a:gd name="connsiteY0" fmla="*/ 0 h 1655940"/>
              <a:gd name="connsiteX1" fmla="*/ 1655940 w 1655940"/>
              <a:gd name="connsiteY1" fmla="*/ 0 h 1655940"/>
              <a:gd name="connsiteX2" fmla="*/ 1655940 w 1655940"/>
              <a:gd name="connsiteY2" fmla="*/ 1655940 h 1655940"/>
              <a:gd name="connsiteX3" fmla="*/ 0 w 1655940"/>
              <a:gd name="connsiteY3" fmla="*/ 1655940 h 1655940"/>
              <a:gd name="connsiteX4" fmla="*/ 0 w 1655940"/>
              <a:gd name="connsiteY4" fmla="*/ 0 h 1655940"/>
              <a:gd name="connsiteX0" fmla="*/ 0 w 1655940"/>
              <a:gd name="connsiteY0" fmla="*/ 0 h 1655940"/>
              <a:gd name="connsiteX1" fmla="*/ 1655940 w 1655940"/>
              <a:gd name="connsiteY1" fmla="*/ 0 h 1655940"/>
              <a:gd name="connsiteX2" fmla="*/ 1655940 w 1655940"/>
              <a:gd name="connsiteY2" fmla="*/ 1655940 h 1655940"/>
              <a:gd name="connsiteX3" fmla="*/ 0 w 1655940"/>
              <a:gd name="connsiteY3" fmla="*/ 1655940 h 1655940"/>
              <a:gd name="connsiteX4" fmla="*/ 0 w 1655940"/>
              <a:gd name="connsiteY4" fmla="*/ 0 h 1655940"/>
              <a:gd name="connsiteX0" fmla="*/ 0 w 1655940"/>
              <a:gd name="connsiteY0" fmla="*/ 1655940 h 1655940"/>
              <a:gd name="connsiteX1" fmla="*/ 1655940 w 1655940"/>
              <a:gd name="connsiteY1" fmla="*/ 0 h 1655940"/>
              <a:gd name="connsiteX2" fmla="*/ 1655940 w 1655940"/>
              <a:gd name="connsiteY2" fmla="*/ 1655940 h 1655940"/>
              <a:gd name="connsiteX3" fmla="*/ 0 w 1655940"/>
              <a:gd name="connsiteY3" fmla="*/ 1655940 h 1655940"/>
            </a:gdLst>
            <a:ahLst/>
            <a:cxnLst>
              <a:cxn ang="0">
                <a:pos x="connsiteX0" y="connsiteY0"/>
              </a:cxn>
              <a:cxn ang="0">
                <a:pos x="connsiteX1" y="connsiteY1"/>
              </a:cxn>
              <a:cxn ang="0">
                <a:pos x="connsiteX2" y="connsiteY2"/>
              </a:cxn>
              <a:cxn ang="0">
                <a:pos x="connsiteX3" y="connsiteY3"/>
              </a:cxn>
            </a:cxnLst>
            <a:rect l="l" t="t" r="r" b="b"/>
            <a:pathLst>
              <a:path w="1655940" h="1655940">
                <a:moveTo>
                  <a:pt x="0" y="1655940"/>
                </a:moveTo>
                <a:lnTo>
                  <a:pt x="1655940" y="0"/>
                </a:lnTo>
                <a:lnTo>
                  <a:pt x="1655940" y="1655940"/>
                </a:lnTo>
                <a:lnTo>
                  <a:pt x="0" y="16559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6" name="Picture 15" descr="Logo&#10;&#10;Description automatically generated">
            <a:extLst>
              <a:ext uri="{FF2B5EF4-FFF2-40B4-BE49-F238E27FC236}">
                <a16:creationId xmlns:a16="http://schemas.microsoft.com/office/drawing/2014/main" id="{B075078A-B95F-40DB-B398-1B04E182A9E1}"/>
              </a:ext>
            </a:extLst>
          </p:cNvPr>
          <p:cNvPicPr>
            <a:picLocks noChangeAspect="1"/>
          </p:cNvPicPr>
          <p:nvPr userDrawn="1"/>
        </p:nvPicPr>
        <p:blipFill>
          <a:blip r:embed="rId11"/>
          <a:stretch>
            <a:fillRect/>
          </a:stretch>
        </p:blipFill>
        <p:spPr>
          <a:xfrm>
            <a:off x="10607040" y="5394960"/>
            <a:ext cx="1188720" cy="1188720"/>
          </a:xfrm>
          <a:prstGeom prst="rect">
            <a:avLst/>
          </a:prstGeom>
        </p:spPr>
      </p:pic>
    </p:spTree>
    <p:extLst>
      <p:ext uri="{BB962C8B-B14F-4D97-AF65-F5344CB8AC3E}">
        <p14:creationId xmlns:p14="http://schemas.microsoft.com/office/powerpoint/2010/main" val="157534452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Lst>
  <p:hf hdr="0" ftr="0" dt="0"/>
  <p:txStyles>
    <p:titleStyle>
      <a:lvl1pPr algn="l" defTabSz="457200" rtl="0" eaLnBrk="1" latinLnBrk="0" hangingPunct="1">
        <a:lnSpc>
          <a:spcPct val="100000"/>
        </a:lnSpc>
        <a:spcBef>
          <a:spcPct val="0"/>
        </a:spcBef>
        <a:buNone/>
        <a:defRPr sz="2800" b="1" kern="1200" cap="all">
          <a:solidFill>
            <a:schemeClr val="tx1">
              <a:lumMod val="7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Verdana" panose="020B0604030504040204" pitchFamily="34" charset="0"/>
          <a:ea typeface="Verdana" panose="020B0604030504040204" pitchFamily="34" charset="0"/>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Verdana" panose="020B0604030504040204" pitchFamily="34" charset="0"/>
          <a:ea typeface="Verdana" panose="020B0604030504040204" pitchFamily="34" charset="0"/>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Verdana" panose="020B0604030504040204" pitchFamily="34" charset="0"/>
          <a:ea typeface="Verdana" panose="020B0604030504040204" pitchFamily="34" charset="0"/>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Verdana" panose="020B0604030504040204" pitchFamily="34" charset="0"/>
          <a:ea typeface="Verdana" panose="020B0604030504040204" pitchFamily="34" charset="0"/>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hyperlink" Target="https://www.congress.gov/bill/115th-congress/house-bill/1892" TargetMode="Externa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hyperlink" Target="https://www2.myflfamilies.com/service-programs/child-welfare/kids/publications/" TargetMode="External"/><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png"/><Relationship Id="rId10" Type="http://schemas.openxmlformats.org/officeDocument/2006/relationships/image" Target="../media/image27.png"/><Relationship Id="rId4" Type="http://schemas.microsoft.com/office/2007/relationships/hdphoto" Target="../media/hdphoto1.wdp"/><Relationship Id="rId9" Type="http://schemas.openxmlformats.org/officeDocument/2006/relationships/image" Target="../media/image26.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FAAD6225-AAC0-4D9F-9EF8-0C1F9A8C5FA2}"/>
              </a:ext>
            </a:extLst>
          </p:cNvPr>
          <p:cNvSpPr>
            <a:spLocks noGrp="1"/>
          </p:cNvSpPr>
          <p:nvPr>
            <p:ph type="subTitle" idx="1"/>
          </p:nvPr>
        </p:nvSpPr>
        <p:spPr>
          <a:xfrm>
            <a:off x="6614746" y="4054782"/>
            <a:ext cx="5496775" cy="590321"/>
          </a:xfrm>
        </p:spPr>
        <p:txBody>
          <a:bodyPr>
            <a:normAutofit/>
          </a:bodyPr>
          <a:lstStyle/>
          <a:p>
            <a:r>
              <a:rPr lang="en-US" sz="2000" dirty="0"/>
              <a:t>Implementation</a:t>
            </a:r>
          </a:p>
        </p:txBody>
      </p:sp>
      <p:sp>
        <p:nvSpPr>
          <p:cNvPr id="6" name="Title 5">
            <a:extLst>
              <a:ext uri="{FF2B5EF4-FFF2-40B4-BE49-F238E27FC236}">
                <a16:creationId xmlns:a16="http://schemas.microsoft.com/office/drawing/2014/main" id="{7CA465A8-FCD3-44F4-A929-E3E4D759FDB9}"/>
              </a:ext>
            </a:extLst>
          </p:cNvPr>
          <p:cNvSpPr>
            <a:spLocks noGrp="1"/>
          </p:cNvSpPr>
          <p:nvPr>
            <p:ph type="title"/>
          </p:nvPr>
        </p:nvSpPr>
        <p:spPr>
          <a:xfrm>
            <a:off x="4998919" y="599520"/>
            <a:ext cx="6593856" cy="1343034"/>
          </a:xfrm>
        </p:spPr>
        <p:txBody>
          <a:bodyPr>
            <a:noAutofit/>
          </a:bodyPr>
          <a:lstStyle/>
          <a:p>
            <a:r>
              <a:rPr lang="en-US" sz="4400" dirty="0"/>
              <a:t>Family First prevention services act (</a:t>
            </a:r>
            <a:r>
              <a:rPr lang="en-US" sz="4400" dirty="0" err="1"/>
              <a:t>ffpsa</a:t>
            </a:r>
            <a:r>
              <a:rPr lang="en-US" sz="4400" dirty="0"/>
              <a:t>)</a:t>
            </a:r>
          </a:p>
        </p:txBody>
      </p:sp>
      <p:sp>
        <p:nvSpPr>
          <p:cNvPr id="2" name="TextBox 1">
            <a:extLst>
              <a:ext uri="{FF2B5EF4-FFF2-40B4-BE49-F238E27FC236}">
                <a16:creationId xmlns:a16="http://schemas.microsoft.com/office/drawing/2014/main" id="{485A14CE-E061-82E1-2EF5-1FC6ADEE0350}"/>
              </a:ext>
            </a:extLst>
          </p:cNvPr>
          <p:cNvSpPr txBox="1"/>
          <p:nvPr/>
        </p:nvSpPr>
        <p:spPr>
          <a:xfrm>
            <a:off x="70338" y="6339253"/>
            <a:ext cx="2725616" cy="415498"/>
          </a:xfrm>
          <a:prstGeom prst="rect">
            <a:avLst/>
          </a:prstGeom>
          <a:noFill/>
        </p:spPr>
        <p:txBody>
          <a:bodyPr wrap="square" rtlCol="0">
            <a:spAutoFit/>
          </a:bodyPr>
          <a:lstStyle/>
          <a:p>
            <a:r>
              <a:rPr lang="en-US" sz="1050" dirty="0">
                <a:solidFill>
                  <a:srgbClr val="FFFFFF"/>
                </a:solidFill>
              </a:rPr>
              <a:t>Department of Children and Families</a:t>
            </a:r>
          </a:p>
          <a:p>
            <a:r>
              <a:rPr lang="en-US" sz="1050" dirty="0">
                <a:solidFill>
                  <a:srgbClr val="FFFFFF"/>
                </a:solidFill>
              </a:rPr>
              <a:t>Office of Child Welfare </a:t>
            </a:r>
          </a:p>
        </p:txBody>
      </p:sp>
    </p:spTree>
    <p:extLst>
      <p:ext uri="{BB962C8B-B14F-4D97-AF65-F5344CB8AC3E}">
        <p14:creationId xmlns:p14="http://schemas.microsoft.com/office/powerpoint/2010/main" val="2877890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B31287F1-A54B-4155-81DD-FACF0697CA28}"/>
              </a:ext>
            </a:extLst>
          </p:cNvPr>
          <p:cNvSpPr>
            <a:spLocks noGrp="1"/>
          </p:cNvSpPr>
          <p:nvPr>
            <p:ph idx="1"/>
          </p:nvPr>
        </p:nvSpPr>
        <p:spPr>
          <a:xfrm>
            <a:off x="3660723" y="1653640"/>
            <a:ext cx="7963368" cy="4493004"/>
          </a:xfrm>
        </p:spPr>
        <p:txBody>
          <a:bodyPr>
            <a:normAutofit fontScale="77500" lnSpcReduction="20000"/>
          </a:bodyPr>
          <a:lstStyle/>
          <a:p>
            <a:pPr marL="285750" indent="-285750">
              <a:buFont typeface="Wingdings" panose="05000000000000000000" pitchFamily="2" charset="2"/>
              <a:buChar char="q"/>
            </a:pPr>
            <a:r>
              <a:rPr lang="en-US" sz="2600" dirty="0">
                <a:cs typeface="Calibri" panose="020F0502020204030204" pitchFamily="34" charset="0"/>
              </a:rPr>
              <a:t>The family first prevention service act (FFPSA) was passed into law on February 9,2018 as part of the bipartisan budget act</a:t>
            </a:r>
          </a:p>
          <a:p>
            <a:endParaRPr lang="en-US" sz="2600" dirty="0">
              <a:cs typeface="Calibri" panose="020F0502020204030204" pitchFamily="34" charset="0"/>
            </a:endParaRPr>
          </a:p>
          <a:p>
            <a:pPr marL="285750" indent="-285750">
              <a:buFont typeface="Wingdings" panose="05000000000000000000" pitchFamily="2" charset="2"/>
              <a:buChar char="q"/>
            </a:pPr>
            <a:r>
              <a:rPr lang="en-US" sz="2600" dirty="0">
                <a:cs typeface="Calibri" panose="020F0502020204030204" pitchFamily="34" charset="0"/>
              </a:rPr>
              <a:t>Emphasizes the use of evidence-based services to prevent children from entering foster care</a:t>
            </a:r>
          </a:p>
          <a:p>
            <a:endParaRPr lang="en-US" sz="2600" dirty="0">
              <a:cs typeface="Calibri" panose="020F0502020204030204" pitchFamily="34" charset="0"/>
            </a:endParaRPr>
          </a:p>
          <a:p>
            <a:pPr marL="285750" indent="-285750">
              <a:buFont typeface="Wingdings" panose="05000000000000000000" pitchFamily="2" charset="2"/>
              <a:buChar char="q"/>
            </a:pPr>
            <a:r>
              <a:rPr lang="en-US" sz="2600" dirty="0">
                <a:cs typeface="Calibri" panose="020F0502020204030204" pitchFamily="34" charset="0"/>
              </a:rPr>
              <a:t>Limits the use of federal funding when placing children in settings that are not licensed foster homes </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endParaRPr lang="en-US" dirty="0"/>
          </a:p>
          <a:p>
            <a:r>
              <a:rPr lang="en-US" sz="1800" dirty="0">
                <a:hlinkClick r:id="rId2"/>
              </a:rPr>
              <a:t>https://www.congress.gov/bill/115th-congress/house-bill/1892</a:t>
            </a:r>
            <a:r>
              <a:rPr lang="en-US" sz="1800" dirty="0"/>
              <a:t>   </a:t>
            </a:r>
            <a:r>
              <a:rPr lang="en-US" dirty="0"/>
              <a:t> </a:t>
            </a:r>
            <a:endParaRPr lang="en-US" sz="1800" dirty="0"/>
          </a:p>
          <a:p>
            <a:endParaRPr lang="en-US" dirty="0"/>
          </a:p>
        </p:txBody>
      </p:sp>
      <p:sp>
        <p:nvSpPr>
          <p:cNvPr id="9" name="Title 8">
            <a:extLst>
              <a:ext uri="{FF2B5EF4-FFF2-40B4-BE49-F238E27FC236}">
                <a16:creationId xmlns:a16="http://schemas.microsoft.com/office/drawing/2014/main" id="{ADA3681A-EFB9-4650-8224-C8CA5D4B853B}"/>
              </a:ext>
            </a:extLst>
          </p:cNvPr>
          <p:cNvSpPr>
            <a:spLocks noGrp="1"/>
          </p:cNvSpPr>
          <p:nvPr>
            <p:ph type="title"/>
          </p:nvPr>
        </p:nvSpPr>
        <p:spPr>
          <a:xfrm>
            <a:off x="3448414" y="711356"/>
            <a:ext cx="8611506" cy="1361283"/>
          </a:xfrm>
        </p:spPr>
        <p:txBody>
          <a:bodyPr/>
          <a:lstStyle/>
          <a:p>
            <a:r>
              <a:rPr lang="en-US" dirty="0"/>
              <a:t>Family first prevention service act</a:t>
            </a:r>
          </a:p>
        </p:txBody>
      </p:sp>
      <p:sp>
        <p:nvSpPr>
          <p:cNvPr id="4" name="Slide Number Placeholder 3">
            <a:extLst>
              <a:ext uri="{FF2B5EF4-FFF2-40B4-BE49-F238E27FC236}">
                <a16:creationId xmlns:a16="http://schemas.microsoft.com/office/drawing/2014/main" id="{F582FCB2-A54E-4CA7-8B46-F340559D126C}"/>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2</a:t>
            </a:fld>
            <a:endParaRPr lang="en-US" dirty="0">
              <a:solidFill>
                <a:srgbClr val="193441">
                  <a:lumMod val="75000"/>
                  <a:lumOff val="25000"/>
                </a:srgbClr>
              </a:solidFill>
            </a:endParaRPr>
          </a:p>
        </p:txBody>
      </p:sp>
      <p:pic>
        <p:nvPicPr>
          <p:cNvPr id="2" name="Picture 1">
            <a:extLst>
              <a:ext uri="{FF2B5EF4-FFF2-40B4-BE49-F238E27FC236}">
                <a16:creationId xmlns:a16="http://schemas.microsoft.com/office/drawing/2014/main" id="{DDA6902C-74A7-928F-24EC-46CE06BF3D57}"/>
              </a:ext>
            </a:extLst>
          </p:cNvPr>
          <p:cNvPicPr>
            <a:picLocks noChangeAspect="1"/>
          </p:cNvPicPr>
          <p:nvPr/>
        </p:nvPicPr>
        <p:blipFill>
          <a:blip r:embed="rId3"/>
          <a:stretch>
            <a:fillRect/>
          </a:stretch>
        </p:blipFill>
        <p:spPr>
          <a:xfrm>
            <a:off x="132080" y="904318"/>
            <a:ext cx="3316334" cy="5049364"/>
          </a:xfrm>
          <a:prstGeom prst="rect">
            <a:avLst/>
          </a:prstGeom>
        </p:spPr>
      </p:pic>
    </p:spTree>
    <p:extLst>
      <p:ext uri="{BB962C8B-B14F-4D97-AF65-F5344CB8AC3E}">
        <p14:creationId xmlns:p14="http://schemas.microsoft.com/office/powerpoint/2010/main" val="179540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E07CD0AB-8048-488B-A1C2-D756369C78BA}"/>
              </a:ext>
            </a:extLst>
          </p:cNvPr>
          <p:cNvSpPr>
            <a:spLocks noGrp="1"/>
          </p:cNvSpPr>
          <p:nvPr>
            <p:ph type="title"/>
          </p:nvPr>
        </p:nvSpPr>
        <p:spPr>
          <a:xfrm>
            <a:off x="316523" y="705124"/>
            <a:ext cx="11570677" cy="1189554"/>
          </a:xfrm>
        </p:spPr>
        <p:txBody>
          <a:bodyPr/>
          <a:lstStyle/>
          <a:p>
            <a:r>
              <a:rPr lang="en-US" dirty="0"/>
              <a:t>Part 1 – prevention activities under title IV – E </a:t>
            </a:r>
          </a:p>
        </p:txBody>
      </p:sp>
      <p:sp>
        <p:nvSpPr>
          <p:cNvPr id="5" name="Slide Number Placeholder 4">
            <a:extLst>
              <a:ext uri="{FF2B5EF4-FFF2-40B4-BE49-F238E27FC236}">
                <a16:creationId xmlns:a16="http://schemas.microsoft.com/office/drawing/2014/main" id="{DB6F70DE-6D0B-4F92-99FB-0635A18AFB2C}"/>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3</a:t>
            </a:fld>
            <a:endParaRPr lang="en-US" dirty="0">
              <a:solidFill>
                <a:srgbClr val="193441">
                  <a:lumMod val="75000"/>
                  <a:lumOff val="25000"/>
                </a:srgbClr>
              </a:solidFill>
            </a:endParaRPr>
          </a:p>
        </p:txBody>
      </p:sp>
      <p:sp>
        <p:nvSpPr>
          <p:cNvPr id="3" name="Content Placeholder 2">
            <a:extLst>
              <a:ext uri="{FF2B5EF4-FFF2-40B4-BE49-F238E27FC236}">
                <a16:creationId xmlns:a16="http://schemas.microsoft.com/office/drawing/2014/main" id="{2F884B62-F78F-DD23-D35A-AACDFEB21B09}"/>
              </a:ext>
            </a:extLst>
          </p:cNvPr>
          <p:cNvSpPr>
            <a:spLocks noGrp="1"/>
          </p:cNvSpPr>
          <p:nvPr>
            <p:ph idx="1"/>
          </p:nvPr>
        </p:nvSpPr>
        <p:spPr>
          <a:xfrm>
            <a:off x="581192" y="1626918"/>
            <a:ext cx="11029615" cy="4796995"/>
          </a:xfrm>
        </p:spPr>
        <p:txBody>
          <a:bodyPr>
            <a:noAutofit/>
          </a:bodyPr>
          <a:lstStyle/>
          <a:p>
            <a:pPr>
              <a:buFont typeface="Wingdings" panose="05000000000000000000" pitchFamily="2" charset="2"/>
              <a:buChar char="q"/>
            </a:pPr>
            <a:r>
              <a:rPr lang="en-US" sz="1800" dirty="0"/>
              <a:t>Allows the use of the Title IV-E funds for the following services to prevent the placement of children and youth into the foster care system.</a:t>
            </a:r>
          </a:p>
          <a:p>
            <a:pPr lvl="4">
              <a:buFont typeface="Wingdings" panose="05000000000000000000" pitchFamily="2" charset="2"/>
              <a:buChar char="q"/>
            </a:pPr>
            <a:r>
              <a:rPr lang="en-US" sz="1800" dirty="0"/>
              <a:t>In-home parent skill-based programs,</a:t>
            </a:r>
          </a:p>
          <a:p>
            <a:pPr lvl="4">
              <a:buFont typeface="Wingdings" panose="05000000000000000000" pitchFamily="2" charset="2"/>
              <a:buChar char="q"/>
            </a:pPr>
            <a:r>
              <a:rPr lang="en-US" sz="1800" dirty="0"/>
              <a:t>Mental health services, and </a:t>
            </a:r>
          </a:p>
          <a:p>
            <a:pPr lvl="4">
              <a:buFont typeface="Wingdings" panose="05000000000000000000" pitchFamily="2" charset="2"/>
              <a:buChar char="q"/>
            </a:pPr>
            <a:r>
              <a:rPr lang="en-US" sz="1800" dirty="0"/>
              <a:t>Substance abuse prevention and treatment services</a:t>
            </a:r>
          </a:p>
          <a:p>
            <a:pPr lvl="4">
              <a:buFont typeface="Wingdings" panose="05000000000000000000" pitchFamily="2" charset="2"/>
              <a:buChar char="q"/>
            </a:pPr>
            <a:endParaRPr lang="en-US" sz="1800" dirty="0"/>
          </a:p>
          <a:p>
            <a:pPr marL="357750" indent="-285750">
              <a:buFont typeface="Wingdings" panose="05000000000000000000" pitchFamily="2" charset="2"/>
              <a:buChar char="q"/>
            </a:pPr>
            <a:r>
              <a:rPr lang="en-US" sz="1800" dirty="0"/>
              <a:t>Title IV-E funds can only be used in this capacity for 12 months for children who are “candidates for foster care” and for pregnant or parenting foster youth.</a:t>
            </a:r>
          </a:p>
          <a:p>
            <a:pPr marL="357750" indent="-285750">
              <a:buFont typeface="Wingdings" panose="05000000000000000000" pitchFamily="2" charset="2"/>
              <a:buChar char="q"/>
            </a:pPr>
            <a:endParaRPr lang="en-US" sz="1800" dirty="0"/>
          </a:p>
          <a:p>
            <a:pPr marL="357750" indent="-285750">
              <a:buFont typeface="Wingdings" panose="05000000000000000000" pitchFamily="2" charset="2"/>
              <a:buChar char="q"/>
            </a:pPr>
            <a:r>
              <a:rPr lang="en-US" sz="1800" dirty="0"/>
              <a:t>The act further clarifies that children and youth under the guardianship of a kin caregiver are also eligible for these funds. </a:t>
            </a:r>
          </a:p>
        </p:txBody>
      </p:sp>
    </p:spTree>
    <p:extLst>
      <p:ext uri="{BB962C8B-B14F-4D97-AF65-F5344CB8AC3E}">
        <p14:creationId xmlns:p14="http://schemas.microsoft.com/office/powerpoint/2010/main" val="1748269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A1560E6-E3B5-4F36-9BC9-7D15EFB432B5}"/>
              </a:ext>
            </a:extLst>
          </p:cNvPr>
          <p:cNvSpPr>
            <a:spLocks noGrp="1"/>
          </p:cNvSpPr>
          <p:nvPr>
            <p:ph idx="1"/>
          </p:nvPr>
        </p:nvSpPr>
        <p:spPr>
          <a:xfrm>
            <a:off x="3403600" y="2117344"/>
            <a:ext cx="8067040" cy="4306570"/>
          </a:xfrm>
        </p:spPr>
        <p:txBody>
          <a:bodyPr>
            <a:normAutofit fontScale="92500" lnSpcReduction="20000"/>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US" sz="1800" b="1" i="1" u="none" strike="noStrike" kern="1200" cap="none" spc="0" normalizeH="0" baseline="0" noProof="0" dirty="0">
                <a:ln>
                  <a:noFill/>
                </a:ln>
                <a:solidFill>
                  <a:srgbClr val="00B050"/>
                </a:solidFill>
                <a:effectLst/>
                <a:uLnTx/>
                <a:uFillTx/>
                <a:latin typeface="+mn-lt"/>
                <a:ea typeface="+mn-ea"/>
                <a:cs typeface="+mn-cs"/>
              </a:rPr>
              <a:t>Places a limit of two weeks on federal payments for placements that are NOT one of the following licensed setting type: </a:t>
            </a:r>
          </a:p>
          <a:p>
            <a:pPr marL="0" marR="0" lvl="0" indent="0" algn="l" defTabSz="914400" rtl="0" eaLnBrk="1" fontAlgn="auto" latinLnBrk="0" hangingPunct="1">
              <a:lnSpc>
                <a:spcPct val="90000"/>
              </a:lnSpc>
              <a:spcBef>
                <a:spcPts val="1000"/>
              </a:spcBef>
              <a:spcAft>
                <a:spcPts val="0"/>
              </a:spcAft>
              <a:buClrTx/>
              <a:buSzTx/>
              <a:buNone/>
              <a:tabLst/>
              <a:defRPr/>
            </a:pPr>
            <a:endParaRPr kumimoji="0" lang="en-US" sz="1800" b="1" i="1" u="none" strike="noStrike" kern="1200" cap="none" spc="0" normalizeH="0" baseline="0" noProof="0" dirty="0">
              <a:ln>
                <a:noFill/>
              </a:ln>
              <a:solidFill>
                <a:srgbClr val="00B050"/>
              </a:solidFill>
              <a:effectLst/>
              <a:uLnTx/>
              <a:uFillTx/>
              <a:latin typeface="+mn-lt"/>
              <a:ea typeface="+mn-ea"/>
              <a:cs typeface="+mn-cs"/>
            </a:endParaRPr>
          </a:p>
          <a:p>
            <a:pPr lvl="1" defTabSz="914400">
              <a:lnSpc>
                <a:spcPct val="90000"/>
              </a:lnSpc>
              <a:spcBef>
                <a:spcPts val="1000"/>
              </a:spcBef>
              <a:spcAft>
                <a:spcPts val="0"/>
              </a:spcAft>
              <a:buClrTx/>
              <a:buSzTx/>
              <a:buFont typeface="Wingdings" panose="05000000000000000000" pitchFamily="2" charset="2"/>
              <a:buChar char="ü"/>
              <a:defRPr/>
            </a:pPr>
            <a:r>
              <a:rPr kumimoji="0" lang="en-US" sz="1800" b="0" i="0" u="none" strike="noStrike" kern="1200" cap="none" spc="0" normalizeH="0" baseline="0" noProof="0" dirty="0">
                <a:ln>
                  <a:noFill/>
                </a:ln>
                <a:effectLst/>
                <a:uLnTx/>
                <a:uFillTx/>
                <a:latin typeface="+mn-lt"/>
                <a:ea typeface="+mn-ea"/>
                <a:cs typeface="+mn-cs"/>
              </a:rPr>
              <a:t>A licensed foster family home</a:t>
            </a:r>
          </a:p>
          <a:p>
            <a:pPr lvl="1" defTabSz="914400">
              <a:lnSpc>
                <a:spcPct val="90000"/>
              </a:lnSpc>
              <a:spcBef>
                <a:spcPts val="1000"/>
              </a:spcBef>
              <a:spcAft>
                <a:spcPts val="0"/>
              </a:spcAft>
              <a:buClrTx/>
              <a:buSzTx/>
              <a:buFont typeface="Wingdings" panose="05000000000000000000" pitchFamily="2" charset="2"/>
              <a:buChar char="ü"/>
              <a:defRPr/>
            </a:pPr>
            <a:r>
              <a:rPr kumimoji="0" lang="en-US" sz="1800" b="0" i="0" u="none" strike="noStrike" kern="1200" cap="none" spc="0" normalizeH="0" baseline="0" noProof="0" dirty="0">
                <a:ln>
                  <a:noFill/>
                </a:ln>
                <a:effectLst/>
                <a:uLnTx/>
                <a:uFillTx/>
                <a:latin typeface="+mn-lt"/>
                <a:ea typeface="+mn-ea"/>
                <a:cs typeface="+mn-cs"/>
              </a:rPr>
              <a:t>A licensed residential family-based treatment facility for substance abuse</a:t>
            </a:r>
          </a:p>
          <a:p>
            <a:pPr lvl="1" defTabSz="914400">
              <a:lnSpc>
                <a:spcPct val="90000"/>
              </a:lnSpc>
              <a:spcBef>
                <a:spcPts val="1000"/>
              </a:spcBef>
              <a:spcAft>
                <a:spcPts val="0"/>
              </a:spcAft>
              <a:buClrTx/>
              <a:buSzTx/>
              <a:buFont typeface="Wingdings" panose="05000000000000000000" pitchFamily="2" charset="2"/>
              <a:buChar char="ü"/>
              <a:defRPr/>
            </a:pPr>
            <a:r>
              <a:rPr kumimoji="0" lang="en-US" sz="1800" b="0" i="0" u="none" strike="noStrike" kern="1200" cap="none" spc="0" normalizeH="0" baseline="0" noProof="0" dirty="0">
                <a:ln>
                  <a:noFill/>
                </a:ln>
                <a:effectLst/>
                <a:uLnTx/>
                <a:uFillTx/>
                <a:latin typeface="+mn-lt"/>
                <a:ea typeface="+mn-ea"/>
                <a:cs typeface="+mn-cs"/>
              </a:rPr>
              <a:t>A supervised setting where the child may live independently if the child is 18 years or older</a:t>
            </a:r>
          </a:p>
          <a:p>
            <a:pPr lvl="1" defTabSz="914400">
              <a:lnSpc>
                <a:spcPct val="90000"/>
              </a:lnSpc>
              <a:spcBef>
                <a:spcPts val="1000"/>
              </a:spcBef>
              <a:spcAft>
                <a:spcPts val="0"/>
              </a:spcAft>
              <a:buClrTx/>
              <a:buSzTx/>
              <a:buFont typeface="Wingdings" panose="05000000000000000000" pitchFamily="2" charset="2"/>
              <a:buChar char="ü"/>
              <a:defRPr/>
            </a:pPr>
            <a:r>
              <a:rPr kumimoji="0" lang="en-US" sz="1800" b="0" i="0" u="none" strike="noStrike" kern="1200" cap="none" spc="0" normalizeH="0" baseline="0" noProof="0" dirty="0">
                <a:ln>
                  <a:noFill/>
                </a:ln>
                <a:effectLst/>
                <a:uLnTx/>
                <a:uFillTx/>
                <a:latin typeface="+mn-lt"/>
                <a:ea typeface="+mn-ea"/>
                <a:cs typeface="+mn-cs"/>
              </a:rPr>
              <a:t>A specialized setting providing prenatal, post-partum or parenting supports</a:t>
            </a:r>
          </a:p>
          <a:p>
            <a:pPr lvl="1" defTabSz="914400">
              <a:lnSpc>
                <a:spcPct val="90000"/>
              </a:lnSpc>
              <a:spcBef>
                <a:spcPts val="1000"/>
              </a:spcBef>
              <a:spcAft>
                <a:spcPts val="0"/>
              </a:spcAft>
              <a:buClrTx/>
              <a:buSzTx/>
              <a:buFont typeface="Wingdings" panose="05000000000000000000" pitchFamily="2" charset="2"/>
              <a:buChar char="ü"/>
              <a:defRPr/>
            </a:pPr>
            <a:r>
              <a:rPr kumimoji="0" lang="en-US" sz="1800" b="0" i="0" u="none" strike="noStrike" kern="1200" cap="none" spc="0" normalizeH="0" baseline="0" noProof="0" dirty="0">
                <a:ln>
                  <a:noFill/>
                </a:ln>
                <a:effectLst/>
                <a:uLnTx/>
                <a:uFillTx/>
                <a:latin typeface="+mn-lt"/>
                <a:ea typeface="+mn-ea"/>
                <a:cs typeface="+mn-cs"/>
              </a:rPr>
              <a:t>A setting providing high-quality residential and supportive services to children who are victims of, or at risk of human trafficking, or</a:t>
            </a:r>
          </a:p>
          <a:p>
            <a:pPr lvl="1" defTabSz="914400">
              <a:lnSpc>
                <a:spcPct val="90000"/>
              </a:lnSpc>
              <a:spcBef>
                <a:spcPts val="1000"/>
              </a:spcBef>
              <a:spcAft>
                <a:spcPts val="0"/>
              </a:spcAft>
              <a:buClrTx/>
              <a:buSzTx/>
              <a:buFont typeface="Wingdings" panose="05000000000000000000" pitchFamily="2" charset="2"/>
              <a:buChar char="ü"/>
              <a:defRPr/>
            </a:pPr>
            <a:r>
              <a:rPr kumimoji="0" lang="en-US" sz="1800" b="0" i="0" u="none" strike="noStrike" kern="1200" cap="none" spc="0" normalizeH="0" baseline="0" noProof="0" dirty="0">
                <a:ln>
                  <a:noFill/>
                </a:ln>
                <a:effectLst/>
                <a:uLnTx/>
                <a:uFillTx/>
                <a:latin typeface="+mn-lt"/>
                <a:ea typeface="+mn-ea"/>
                <a:cs typeface="+mn-cs"/>
              </a:rPr>
              <a:t>A qualified residential treatment program (QRTP)</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1" i="1"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1" u="none" strike="noStrike" kern="1200" cap="none" spc="0" normalizeH="0" baseline="0" noProof="0" dirty="0">
                <a:ln>
                  <a:noFill/>
                </a:ln>
                <a:solidFill>
                  <a:prstClr val="black"/>
                </a:solidFill>
                <a:effectLst/>
                <a:uLnTx/>
                <a:uFillTx/>
                <a:latin typeface="+mn-lt"/>
                <a:ea typeface="+mn-ea"/>
                <a:cs typeface="+mn-cs"/>
              </a:rPr>
              <a:t>Effective October 1, 2021</a:t>
            </a:r>
          </a:p>
          <a:p>
            <a:pPr marL="285750" indent="-285750">
              <a:buFont typeface="Arial" panose="020B0604020202020204" pitchFamily="34" charset="0"/>
              <a:buChar char="•"/>
            </a:pPr>
            <a:endParaRPr lang="en-US" dirty="0"/>
          </a:p>
        </p:txBody>
      </p:sp>
      <p:sp>
        <p:nvSpPr>
          <p:cNvPr id="5" name="Title 4">
            <a:extLst>
              <a:ext uri="{FF2B5EF4-FFF2-40B4-BE49-F238E27FC236}">
                <a16:creationId xmlns:a16="http://schemas.microsoft.com/office/drawing/2014/main" id="{4856070D-36EC-4041-A85F-034959478969}"/>
              </a:ext>
            </a:extLst>
          </p:cNvPr>
          <p:cNvSpPr>
            <a:spLocks noGrp="1"/>
          </p:cNvSpPr>
          <p:nvPr>
            <p:ph type="title"/>
          </p:nvPr>
        </p:nvSpPr>
        <p:spPr>
          <a:xfrm>
            <a:off x="3241040" y="705124"/>
            <a:ext cx="8369768" cy="1189554"/>
          </a:xfrm>
        </p:spPr>
        <p:txBody>
          <a:bodyPr>
            <a:normAutofit fontScale="90000"/>
          </a:bodyPr>
          <a:lstStyle/>
          <a:p>
            <a:r>
              <a:rPr lang="en-US" dirty="0"/>
              <a:t>Part IV. Ensuring the necessity of a placement that is not in a foster family home </a:t>
            </a:r>
          </a:p>
        </p:txBody>
      </p:sp>
      <p:sp>
        <p:nvSpPr>
          <p:cNvPr id="3" name="Slide Number Placeholder 2">
            <a:extLst>
              <a:ext uri="{FF2B5EF4-FFF2-40B4-BE49-F238E27FC236}">
                <a16:creationId xmlns:a16="http://schemas.microsoft.com/office/drawing/2014/main" id="{864BB4AA-D25E-4C74-A598-E29A38DCA59A}"/>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4</a:t>
            </a:fld>
            <a:endParaRPr lang="en-US" dirty="0">
              <a:solidFill>
                <a:srgbClr val="193441">
                  <a:lumMod val="75000"/>
                  <a:lumOff val="25000"/>
                </a:srgbClr>
              </a:solidFill>
            </a:endParaRPr>
          </a:p>
        </p:txBody>
      </p:sp>
      <p:pic>
        <p:nvPicPr>
          <p:cNvPr id="2" name="Picture 1">
            <a:extLst>
              <a:ext uri="{FF2B5EF4-FFF2-40B4-BE49-F238E27FC236}">
                <a16:creationId xmlns:a16="http://schemas.microsoft.com/office/drawing/2014/main" id="{C8AD2CA2-4B22-CB0D-64DA-9E5EADA3369B}"/>
              </a:ext>
            </a:extLst>
          </p:cNvPr>
          <p:cNvPicPr>
            <a:picLocks noChangeAspect="1"/>
          </p:cNvPicPr>
          <p:nvPr/>
        </p:nvPicPr>
        <p:blipFill>
          <a:blip r:embed="rId2"/>
          <a:stretch>
            <a:fillRect/>
          </a:stretch>
        </p:blipFill>
        <p:spPr>
          <a:xfrm>
            <a:off x="256955" y="946556"/>
            <a:ext cx="2984085" cy="4678274"/>
          </a:xfrm>
          <a:prstGeom prst="rect">
            <a:avLst/>
          </a:prstGeom>
        </p:spPr>
      </p:pic>
    </p:spTree>
    <p:extLst>
      <p:ext uri="{BB962C8B-B14F-4D97-AF65-F5344CB8AC3E}">
        <p14:creationId xmlns:p14="http://schemas.microsoft.com/office/powerpoint/2010/main" val="3663105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DADFCD6-FDBC-78E1-3FD5-EFAC4FF4926D}"/>
              </a:ext>
            </a:extLst>
          </p:cNvPr>
          <p:cNvSpPr>
            <a:spLocks noGrp="1"/>
          </p:cNvSpPr>
          <p:nvPr>
            <p:ph type="subTitle" idx="1"/>
          </p:nvPr>
        </p:nvSpPr>
        <p:spPr>
          <a:xfrm>
            <a:off x="5547459" y="4022409"/>
            <a:ext cx="5496775" cy="590321"/>
          </a:xfrm>
        </p:spPr>
        <p:txBody>
          <a:bodyPr>
            <a:normAutofit fontScale="85000" lnSpcReduction="10000"/>
          </a:bodyPr>
          <a:lstStyle/>
          <a:p>
            <a:pPr marL="0" indent="0">
              <a:buNone/>
            </a:pPr>
            <a:r>
              <a:rPr lang="en-US" sz="2400" b="1" dirty="0"/>
              <a:t>Development &amp; Implementation </a:t>
            </a:r>
          </a:p>
        </p:txBody>
      </p:sp>
      <p:sp>
        <p:nvSpPr>
          <p:cNvPr id="3" name="Slide Number Placeholder 2">
            <a:extLst>
              <a:ext uri="{FF2B5EF4-FFF2-40B4-BE49-F238E27FC236}">
                <a16:creationId xmlns:a16="http://schemas.microsoft.com/office/drawing/2014/main" id="{63927227-6C25-413E-B7B6-9E5B49146B36}"/>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5</a:t>
            </a:fld>
            <a:endParaRPr lang="en-US" dirty="0">
              <a:solidFill>
                <a:srgbClr val="193441">
                  <a:lumMod val="75000"/>
                  <a:lumOff val="25000"/>
                </a:srgbClr>
              </a:solidFill>
            </a:endParaRPr>
          </a:p>
        </p:txBody>
      </p:sp>
      <p:sp>
        <p:nvSpPr>
          <p:cNvPr id="10" name="Title 9">
            <a:extLst>
              <a:ext uri="{FF2B5EF4-FFF2-40B4-BE49-F238E27FC236}">
                <a16:creationId xmlns:a16="http://schemas.microsoft.com/office/drawing/2014/main" id="{01876DF9-D7B6-42C0-B634-1290DDCC8B50}"/>
              </a:ext>
            </a:extLst>
          </p:cNvPr>
          <p:cNvSpPr>
            <a:spLocks noGrp="1"/>
          </p:cNvSpPr>
          <p:nvPr>
            <p:ph type="title"/>
          </p:nvPr>
        </p:nvSpPr>
        <p:spPr/>
        <p:txBody>
          <a:bodyPr>
            <a:normAutofit/>
          </a:bodyPr>
          <a:lstStyle/>
          <a:p>
            <a:r>
              <a:rPr lang="en-US" sz="4000" dirty="0"/>
              <a:t>Prevention plan and services </a:t>
            </a:r>
          </a:p>
        </p:txBody>
      </p:sp>
      <p:sp>
        <p:nvSpPr>
          <p:cNvPr id="6" name="Content Placeholder 5">
            <a:extLst>
              <a:ext uri="{FF2B5EF4-FFF2-40B4-BE49-F238E27FC236}">
                <a16:creationId xmlns:a16="http://schemas.microsoft.com/office/drawing/2014/main" id="{2AC5241B-6ED9-0660-1B62-FE0A6F513DC7}"/>
              </a:ext>
            </a:extLst>
          </p:cNvPr>
          <p:cNvSpPr>
            <a:spLocks noGrp="1"/>
          </p:cNvSpPr>
          <p:nvPr>
            <p:ph sz="half" idx="4294967295"/>
          </p:nvPr>
        </p:nvSpPr>
        <p:spPr>
          <a:xfrm>
            <a:off x="0" y="6216745"/>
            <a:ext cx="3332480" cy="779462"/>
          </a:xfrm>
        </p:spPr>
        <p:txBody>
          <a:bodyPr>
            <a:normAutofit/>
          </a:bodyPr>
          <a:lstStyle/>
          <a:p>
            <a:pPr marL="0" indent="0">
              <a:buNone/>
            </a:pPr>
            <a:r>
              <a:rPr lang="en-US" sz="1100" dirty="0">
                <a:solidFill>
                  <a:schemeClr val="bg1"/>
                </a:solidFill>
              </a:rPr>
              <a:t>Department of Children and Families </a:t>
            </a:r>
          </a:p>
          <a:p>
            <a:pPr marL="0" indent="0">
              <a:buNone/>
            </a:pPr>
            <a:r>
              <a:rPr lang="en-US" sz="1100" dirty="0">
                <a:solidFill>
                  <a:schemeClr val="bg1"/>
                </a:solidFill>
              </a:rPr>
              <a:t>Office of Child Welfare</a:t>
            </a:r>
          </a:p>
          <a:p>
            <a:pPr marL="0" indent="0">
              <a:buNone/>
            </a:pPr>
            <a:endParaRPr lang="en-US" dirty="0"/>
          </a:p>
        </p:txBody>
      </p:sp>
    </p:spTree>
    <p:extLst>
      <p:ext uri="{BB962C8B-B14F-4D97-AF65-F5344CB8AC3E}">
        <p14:creationId xmlns:p14="http://schemas.microsoft.com/office/powerpoint/2010/main" val="24366590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BA1F6780-C391-4897-A0C1-0198BE8D2E9A}"/>
              </a:ext>
            </a:extLst>
          </p:cNvPr>
          <p:cNvSpPr>
            <a:spLocks noGrp="1"/>
          </p:cNvSpPr>
          <p:nvPr>
            <p:ph type="title"/>
          </p:nvPr>
        </p:nvSpPr>
        <p:spPr>
          <a:xfrm>
            <a:off x="391886" y="729658"/>
            <a:ext cx="11218923" cy="988332"/>
          </a:xfrm>
        </p:spPr>
        <p:txBody>
          <a:bodyPr/>
          <a:lstStyle/>
          <a:p>
            <a:r>
              <a:rPr lang="en-US" dirty="0"/>
              <a:t>Florida’s family first prevention plan </a:t>
            </a:r>
          </a:p>
        </p:txBody>
      </p:sp>
      <p:sp>
        <p:nvSpPr>
          <p:cNvPr id="20" name="Slide Number Placeholder 19">
            <a:extLst>
              <a:ext uri="{FF2B5EF4-FFF2-40B4-BE49-F238E27FC236}">
                <a16:creationId xmlns:a16="http://schemas.microsoft.com/office/drawing/2014/main" id="{1DFB1CBA-D748-46AB-884C-AD3FDB945D71}"/>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6</a:t>
            </a:fld>
            <a:endParaRPr lang="en-US" dirty="0">
              <a:solidFill>
                <a:srgbClr val="193441">
                  <a:lumMod val="75000"/>
                  <a:lumOff val="25000"/>
                </a:srgbClr>
              </a:solidFill>
            </a:endParaRPr>
          </a:p>
        </p:txBody>
      </p:sp>
      <p:sp>
        <p:nvSpPr>
          <p:cNvPr id="8" name="TextBox 7">
            <a:extLst>
              <a:ext uri="{FF2B5EF4-FFF2-40B4-BE49-F238E27FC236}">
                <a16:creationId xmlns:a16="http://schemas.microsoft.com/office/drawing/2014/main" id="{839D40F1-0EA9-C2EE-6D0D-66573FB174C2}"/>
              </a:ext>
            </a:extLst>
          </p:cNvPr>
          <p:cNvSpPr txBox="1"/>
          <p:nvPr/>
        </p:nvSpPr>
        <p:spPr>
          <a:xfrm>
            <a:off x="289089" y="1510600"/>
            <a:ext cx="11613822" cy="5962658"/>
          </a:xfrm>
          <a:prstGeom prst="rect">
            <a:avLst/>
          </a:prstGeom>
          <a:noFill/>
        </p:spPr>
        <p:txBody>
          <a:bodyPr wrap="square" rtlCol="0">
            <a:spAutoFit/>
          </a:bodyPr>
          <a:lstStyle/>
          <a:p>
            <a:pPr marL="285750" indent="-285750">
              <a:lnSpc>
                <a:spcPct val="90000"/>
              </a:lnSpc>
              <a:spcBef>
                <a:spcPts val="1000"/>
              </a:spcBef>
              <a:buFont typeface="Wingdings" panose="05000000000000000000" pitchFamily="2" charset="2"/>
              <a:buChar char="q"/>
              <a:defRPr/>
            </a:pPr>
            <a:r>
              <a:rPr lang="en-US" sz="1600" dirty="0">
                <a:solidFill>
                  <a:srgbClr val="115BA4"/>
                </a:solidFill>
                <a:ea typeface="Verdana" panose="020B0604030504040204" pitchFamily="34" charset="0"/>
              </a:rPr>
              <a:t>March 30, 2023:  State FFPSA Plan Approved </a:t>
            </a:r>
          </a:p>
          <a:p>
            <a:pPr marL="742950" lvl="1" indent="-285750">
              <a:lnSpc>
                <a:spcPct val="90000"/>
              </a:lnSpc>
              <a:spcBef>
                <a:spcPts val="500"/>
              </a:spcBef>
              <a:buFont typeface="Courier New" panose="02070309020205020404" pitchFamily="49" charset="0"/>
              <a:buChar char="o"/>
              <a:defRPr/>
            </a:pPr>
            <a:r>
              <a:rPr lang="en-US" sz="1600" dirty="0">
                <a:solidFill>
                  <a:srgbClr val="115BA4"/>
                </a:solidFill>
                <a:ea typeface="Verdana" panose="020B0604030504040204" pitchFamily="34" charset="0"/>
              </a:rPr>
              <a:t>Florida’s Public Assistance Cost Allocation Plan Pending Approval – Upon approval claiming for EBPs effective going back to 10/1/2021</a:t>
            </a:r>
          </a:p>
          <a:p>
            <a:pPr marL="742950" lvl="1" indent="-285750">
              <a:lnSpc>
                <a:spcPct val="90000"/>
              </a:lnSpc>
              <a:spcBef>
                <a:spcPts val="500"/>
              </a:spcBef>
              <a:buFont typeface="Wingdings" panose="05000000000000000000" pitchFamily="2" charset="2"/>
              <a:buChar char="q"/>
              <a:defRPr/>
            </a:pPr>
            <a:endParaRPr lang="en-US" sz="1600" dirty="0">
              <a:solidFill>
                <a:srgbClr val="115BA4"/>
              </a:solidFill>
              <a:ea typeface="Verdana" panose="020B0604030504040204" pitchFamily="34" charset="0"/>
            </a:endParaRPr>
          </a:p>
          <a:p>
            <a:pPr marL="285750" indent="-285750">
              <a:lnSpc>
                <a:spcPct val="90000"/>
              </a:lnSpc>
              <a:spcBef>
                <a:spcPts val="500"/>
              </a:spcBef>
              <a:buFont typeface="Wingdings" panose="05000000000000000000" pitchFamily="2" charset="2"/>
              <a:buChar char="q"/>
              <a:defRPr/>
            </a:pPr>
            <a:r>
              <a:rPr lang="en-US" sz="1600" dirty="0">
                <a:solidFill>
                  <a:srgbClr val="115BA4"/>
                </a:solidFill>
                <a:ea typeface="Verdana" panose="020B0604030504040204" pitchFamily="34" charset="0"/>
              </a:rPr>
              <a:t>Plan Components</a:t>
            </a:r>
          </a:p>
          <a:p>
            <a:pPr marL="742950" lvl="1" indent="-285750">
              <a:buFont typeface="Courier New" panose="02070309020205020404" pitchFamily="49" charset="0"/>
              <a:buChar char="o"/>
            </a:pPr>
            <a:r>
              <a:rPr lang="en-US" sz="1600" dirty="0">
                <a:solidFill>
                  <a:srgbClr val="115BA4"/>
                </a:solidFill>
                <a:ea typeface="Verdana" panose="020B0604030504040204" pitchFamily="34" charset="0"/>
              </a:rPr>
              <a:t>Child and Family Eligibility for IVE Prevention Services</a:t>
            </a:r>
          </a:p>
          <a:p>
            <a:pPr marL="742950" lvl="1" indent="-285750">
              <a:buFont typeface="Courier New" panose="02070309020205020404" pitchFamily="49" charset="0"/>
              <a:buChar char="o"/>
            </a:pPr>
            <a:r>
              <a:rPr lang="en-US" sz="1600" dirty="0">
                <a:solidFill>
                  <a:srgbClr val="115BA4"/>
                </a:solidFill>
                <a:ea typeface="Verdana" panose="020B0604030504040204" pitchFamily="34" charset="0"/>
              </a:rPr>
              <a:t>Service Description and Oversight</a:t>
            </a:r>
          </a:p>
          <a:p>
            <a:pPr marL="742950" lvl="1" indent="-285750">
              <a:buFont typeface="Courier New" panose="02070309020205020404" pitchFamily="49" charset="0"/>
              <a:buChar char="o"/>
            </a:pPr>
            <a:r>
              <a:rPr lang="en-US" sz="1600" dirty="0">
                <a:solidFill>
                  <a:srgbClr val="115BA4"/>
                </a:solidFill>
                <a:ea typeface="Verdana" panose="020B0604030504040204" pitchFamily="34" charset="0"/>
              </a:rPr>
              <a:t>Evaluation</a:t>
            </a:r>
          </a:p>
          <a:p>
            <a:pPr marL="742950" lvl="1" indent="-285750">
              <a:buFont typeface="Courier New" panose="02070309020205020404" pitchFamily="49" charset="0"/>
              <a:buChar char="o"/>
            </a:pPr>
            <a:r>
              <a:rPr lang="en-US" sz="1600" dirty="0">
                <a:solidFill>
                  <a:srgbClr val="115BA4"/>
                </a:solidFill>
                <a:ea typeface="Verdana" panose="020B0604030504040204" pitchFamily="34" charset="0"/>
              </a:rPr>
              <a:t>Monitoring Child Safety</a:t>
            </a:r>
          </a:p>
          <a:p>
            <a:pPr marL="742950" lvl="1" indent="-285750">
              <a:buFont typeface="Courier New" panose="02070309020205020404" pitchFamily="49" charset="0"/>
              <a:buChar char="o"/>
            </a:pPr>
            <a:r>
              <a:rPr lang="en-US" sz="1600" dirty="0">
                <a:solidFill>
                  <a:srgbClr val="115BA4"/>
                </a:solidFill>
                <a:ea typeface="Verdana" panose="020B0604030504040204" pitchFamily="34" charset="0"/>
              </a:rPr>
              <a:t>Workforce Training and Support</a:t>
            </a:r>
          </a:p>
          <a:p>
            <a:pPr marL="742950" lvl="1" indent="-285750">
              <a:buFont typeface="Courier New" panose="02070309020205020404" pitchFamily="49" charset="0"/>
              <a:buChar char="o"/>
            </a:pPr>
            <a:r>
              <a:rPr lang="en-US" sz="1600" dirty="0">
                <a:solidFill>
                  <a:srgbClr val="115BA4"/>
                </a:solidFill>
                <a:ea typeface="Verdana" panose="020B0604030504040204" pitchFamily="34" charset="0"/>
              </a:rPr>
              <a:t>Continuous Quality Improvement </a:t>
            </a:r>
          </a:p>
          <a:p>
            <a:pPr marL="285750" indent="-285750">
              <a:lnSpc>
                <a:spcPct val="90000"/>
              </a:lnSpc>
              <a:spcBef>
                <a:spcPts val="500"/>
              </a:spcBef>
              <a:buFont typeface="Wingdings" panose="05000000000000000000" pitchFamily="2" charset="2"/>
              <a:buChar char="q"/>
              <a:defRPr/>
            </a:pPr>
            <a:endParaRPr lang="en-US" sz="1600" dirty="0">
              <a:solidFill>
                <a:prstClr val="black"/>
              </a:solidFill>
              <a:ea typeface="Verdana" panose="020B0604030504040204" pitchFamily="34" charset="0"/>
            </a:endParaRPr>
          </a:p>
          <a:p>
            <a:pPr marL="285750" indent="-285750">
              <a:lnSpc>
                <a:spcPct val="90000"/>
              </a:lnSpc>
              <a:spcBef>
                <a:spcPts val="500"/>
              </a:spcBef>
              <a:buFont typeface="Wingdings" panose="05000000000000000000" pitchFamily="2" charset="2"/>
              <a:buChar char="q"/>
              <a:defRPr/>
            </a:pPr>
            <a:r>
              <a:rPr lang="en-US" sz="1600" dirty="0">
                <a:solidFill>
                  <a:srgbClr val="115BA4"/>
                </a:solidFill>
                <a:ea typeface="Verdana" panose="020B0604030504040204" pitchFamily="34" charset="0"/>
              </a:rPr>
              <a:t>Implementation Status </a:t>
            </a:r>
          </a:p>
          <a:p>
            <a:pPr marL="742950" lvl="1" indent="-285750">
              <a:lnSpc>
                <a:spcPct val="90000"/>
              </a:lnSpc>
              <a:spcBef>
                <a:spcPts val="500"/>
              </a:spcBef>
              <a:buFont typeface="Courier New" panose="02070309020205020404" pitchFamily="49" charset="0"/>
              <a:buChar char="o"/>
              <a:defRPr/>
            </a:pPr>
            <a:r>
              <a:rPr lang="en-US" sz="1600" dirty="0">
                <a:solidFill>
                  <a:srgbClr val="115BA4"/>
                </a:solidFill>
                <a:ea typeface="Verdana" panose="020B0604030504040204" pitchFamily="34" charset="0"/>
              </a:rPr>
              <a:t>Publish CFOP 170-1 Chapter 17</a:t>
            </a:r>
          </a:p>
          <a:p>
            <a:pPr marL="742950" lvl="1" indent="-285750">
              <a:lnSpc>
                <a:spcPct val="90000"/>
              </a:lnSpc>
              <a:spcBef>
                <a:spcPts val="500"/>
              </a:spcBef>
              <a:buFont typeface="Courier New" panose="02070309020205020404" pitchFamily="49" charset="0"/>
              <a:buChar char="o"/>
              <a:defRPr/>
            </a:pPr>
            <a:r>
              <a:rPr lang="en-US" sz="1600" dirty="0">
                <a:solidFill>
                  <a:srgbClr val="115BA4"/>
                </a:solidFill>
                <a:ea typeface="Verdana" panose="020B0604030504040204" pitchFamily="34" charset="0"/>
              </a:rPr>
              <a:t>FSFN Adoption and Place</a:t>
            </a:r>
            <a:r>
              <a:rPr lang="en-US" sz="1600" dirty="0" err="1">
                <a:solidFill>
                  <a:srgbClr val="115BA4"/>
                </a:solidFill>
                <a:ea typeface="Verdana" panose="020B0604030504040204" pitchFamily="34" charset="0"/>
              </a:rPr>
              <a:t>ment</a:t>
            </a:r>
            <a:r>
              <a:rPr lang="en-US" sz="1600" dirty="0">
                <a:solidFill>
                  <a:srgbClr val="115BA4"/>
                </a:solidFill>
                <a:ea typeface="Verdana" panose="020B0604030504040204" pitchFamily="34" charset="0"/>
              </a:rPr>
              <a:t> Module </a:t>
            </a:r>
          </a:p>
          <a:p>
            <a:pPr marL="742950" lvl="1" indent="-285750">
              <a:lnSpc>
                <a:spcPct val="90000"/>
              </a:lnSpc>
              <a:spcBef>
                <a:spcPts val="500"/>
              </a:spcBef>
              <a:buFont typeface="Courier New" panose="02070309020205020404" pitchFamily="49" charset="0"/>
              <a:buChar char="o"/>
              <a:defRPr/>
            </a:pPr>
            <a:r>
              <a:rPr lang="en-US" sz="1600" dirty="0">
                <a:solidFill>
                  <a:srgbClr val="115BA4"/>
                </a:solidFill>
                <a:ea typeface="Verdana" panose="020B0604030504040204" pitchFamily="34" charset="0"/>
              </a:rPr>
              <a:t>Training to the CBC on policy and FSFN</a:t>
            </a:r>
          </a:p>
          <a:p>
            <a:pPr marL="742950" lvl="1" indent="-285750">
              <a:lnSpc>
                <a:spcPct val="90000"/>
              </a:lnSpc>
              <a:spcBef>
                <a:spcPts val="500"/>
              </a:spcBef>
              <a:buFont typeface="Courier New" panose="02070309020205020404" pitchFamily="49" charset="0"/>
              <a:buChar char="o"/>
              <a:defRPr/>
            </a:pPr>
            <a:r>
              <a:rPr lang="en-US" sz="1600" dirty="0">
                <a:solidFill>
                  <a:srgbClr val="115BA4"/>
                </a:solidFill>
                <a:ea typeface="Verdana" panose="020B0604030504040204" pitchFamily="34" charset="0"/>
              </a:rPr>
              <a:t>Fidelity </a:t>
            </a:r>
          </a:p>
          <a:p>
            <a:pPr marL="742950" lvl="1" indent="-285750">
              <a:lnSpc>
                <a:spcPct val="90000"/>
              </a:lnSpc>
              <a:spcBef>
                <a:spcPts val="500"/>
              </a:spcBef>
              <a:buFont typeface="Courier New" panose="02070309020205020404" pitchFamily="49" charset="0"/>
              <a:buChar char="o"/>
              <a:defRPr/>
            </a:pPr>
            <a:r>
              <a:rPr lang="en-US" sz="1600" dirty="0">
                <a:solidFill>
                  <a:srgbClr val="115BA4"/>
                </a:solidFill>
                <a:ea typeface="Verdana" panose="020B0604030504040204" pitchFamily="34" charset="0"/>
              </a:rPr>
              <a:t>Ongoing Implementation of Programs </a:t>
            </a:r>
          </a:p>
          <a:p>
            <a:pPr marL="685800" lvl="1" indent="-228600">
              <a:lnSpc>
                <a:spcPct val="90000"/>
              </a:lnSpc>
              <a:spcBef>
                <a:spcPts val="500"/>
              </a:spcBef>
              <a:buFont typeface="Arial" panose="020B0604020202020204" pitchFamily="34" charset="0"/>
              <a:buChar char="•"/>
              <a:defRPr/>
            </a:pPr>
            <a:endParaRPr lang="en-US" sz="1500" dirty="0">
              <a:solidFill>
                <a:srgbClr val="115BA4"/>
              </a:solidFill>
            </a:endParaRPr>
          </a:p>
          <a:p>
            <a:pPr lvl="1">
              <a:lnSpc>
                <a:spcPct val="90000"/>
              </a:lnSpc>
              <a:spcBef>
                <a:spcPts val="500"/>
              </a:spcBef>
              <a:defRPr/>
            </a:pPr>
            <a:r>
              <a:rPr lang="en-US" sz="1400" u="sng" dirty="0">
                <a:solidFill>
                  <a:srgbClr val="1F497D"/>
                </a:solidFill>
                <a:latin typeface="Calibri" panose="020F0502020204030204" pitchFamily="34" charset="0"/>
                <a:ea typeface="Calibri" panose="020F0502020204030204" pitchFamily="34" charset="0"/>
                <a:hlinkClick r:id="rId3"/>
              </a:rPr>
              <a:t>https://www2.myflfamilies.com/service-programs/child-welfare/kids/publications/</a:t>
            </a:r>
            <a:endParaRPr lang="en-US" sz="1400" dirty="0">
              <a:solidFill>
                <a:srgbClr val="115BA4"/>
              </a:solidFill>
            </a:endParaRPr>
          </a:p>
          <a:p>
            <a:pPr marL="685800" lvl="1" indent="-228600">
              <a:lnSpc>
                <a:spcPct val="90000"/>
              </a:lnSpc>
              <a:spcBef>
                <a:spcPts val="500"/>
              </a:spcBef>
              <a:buFont typeface="Arial" panose="020B0604020202020204" pitchFamily="34" charset="0"/>
              <a:buChar char="•"/>
              <a:defRPr/>
            </a:pPr>
            <a:endParaRPr lang="en-US" sz="1600" dirty="0">
              <a:solidFill>
                <a:prstClr val="black"/>
              </a:solidFill>
              <a:latin typeface="Calibri" panose="020F0502020204030204"/>
            </a:endParaRPr>
          </a:p>
          <a:p>
            <a:endParaRPr lang="en-US" dirty="0">
              <a:solidFill>
                <a:srgbClr val="193441"/>
              </a:solidFill>
            </a:endParaRPr>
          </a:p>
        </p:txBody>
      </p:sp>
    </p:spTree>
    <p:extLst>
      <p:ext uri="{BB962C8B-B14F-4D97-AF65-F5344CB8AC3E}">
        <p14:creationId xmlns:p14="http://schemas.microsoft.com/office/powerpoint/2010/main" val="2155729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7A06550-25DF-46C2-AFBE-391E2A9A916E}"/>
              </a:ext>
            </a:extLst>
          </p:cNvPr>
          <p:cNvSpPr>
            <a:spLocks noGrp="1"/>
          </p:cNvSpPr>
          <p:nvPr>
            <p:ph type="title"/>
          </p:nvPr>
        </p:nvSpPr>
        <p:spPr/>
        <p:txBody>
          <a:bodyPr/>
          <a:lstStyle/>
          <a:p>
            <a:r>
              <a:rPr lang="en-US" dirty="0"/>
              <a:t>Selected prevention programs </a:t>
            </a:r>
          </a:p>
        </p:txBody>
      </p:sp>
      <p:sp>
        <p:nvSpPr>
          <p:cNvPr id="3" name="Slide Number Placeholder 2">
            <a:extLst>
              <a:ext uri="{FF2B5EF4-FFF2-40B4-BE49-F238E27FC236}">
                <a16:creationId xmlns:a16="http://schemas.microsoft.com/office/drawing/2014/main" id="{DD6E6C41-8C42-478C-8DBA-6D9EF3881000}"/>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7</a:t>
            </a:fld>
            <a:endParaRPr lang="en-US" dirty="0">
              <a:solidFill>
                <a:srgbClr val="193441">
                  <a:lumMod val="75000"/>
                  <a:lumOff val="25000"/>
                </a:srgbClr>
              </a:solidFill>
            </a:endParaRPr>
          </a:p>
        </p:txBody>
      </p:sp>
      <p:sp>
        <p:nvSpPr>
          <p:cNvPr id="2" name="TextBox 1">
            <a:extLst>
              <a:ext uri="{FF2B5EF4-FFF2-40B4-BE49-F238E27FC236}">
                <a16:creationId xmlns:a16="http://schemas.microsoft.com/office/drawing/2014/main" id="{50391C25-3CBB-F323-65F3-0C36A6A3A641}"/>
              </a:ext>
            </a:extLst>
          </p:cNvPr>
          <p:cNvSpPr txBox="1"/>
          <p:nvPr/>
        </p:nvSpPr>
        <p:spPr>
          <a:xfrm>
            <a:off x="335467" y="1717990"/>
            <a:ext cx="11510469" cy="4524315"/>
          </a:xfrm>
          <a:prstGeom prst="rect">
            <a:avLst/>
          </a:prstGeom>
          <a:noFill/>
        </p:spPr>
        <p:txBody>
          <a:bodyPr wrap="square" rtlCol="0">
            <a:spAutoFit/>
          </a:bodyPr>
          <a:lstStyle/>
          <a:p>
            <a:r>
              <a:rPr lang="en-US" dirty="0">
                <a:solidFill>
                  <a:srgbClr val="115BA4"/>
                </a:solidFill>
              </a:rPr>
              <a:t>Florida’s title IVE prevention program five-year plan includes the following nine well-supported services:</a:t>
            </a:r>
          </a:p>
          <a:p>
            <a:endParaRPr lang="en-US" dirty="0">
              <a:solidFill>
                <a:srgbClr val="115BA4"/>
              </a:solidFill>
            </a:endParaRPr>
          </a:p>
          <a:p>
            <a:pPr marL="742950" lvl="1" indent="-285750">
              <a:buFont typeface="Arial" panose="020B0604020202020204" pitchFamily="34" charset="0"/>
              <a:buChar char="•"/>
            </a:pPr>
            <a:r>
              <a:rPr lang="en-US" dirty="0">
                <a:solidFill>
                  <a:srgbClr val="115BA4"/>
                </a:solidFill>
              </a:rPr>
              <a:t>Healthy Families America (HFA)</a:t>
            </a:r>
          </a:p>
          <a:p>
            <a:pPr marL="742950" lvl="1" indent="-285750">
              <a:buFont typeface="Arial" panose="020B0604020202020204" pitchFamily="34" charset="0"/>
              <a:buChar char="•"/>
            </a:pPr>
            <a:r>
              <a:rPr lang="en-US" dirty="0">
                <a:solidFill>
                  <a:srgbClr val="115BA4"/>
                </a:solidFill>
              </a:rPr>
              <a:t>Nurse Family Partnership (NFP)</a:t>
            </a:r>
          </a:p>
          <a:p>
            <a:pPr marL="742950" lvl="1" indent="-285750">
              <a:buFont typeface="Arial" panose="020B0604020202020204" pitchFamily="34" charset="0"/>
              <a:buChar char="•"/>
            </a:pPr>
            <a:r>
              <a:rPr lang="en-US" dirty="0">
                <a:solidFill>
                  <a:srgbClr val="115BA4"/>
                </a:solidFill>
              </a:rPr>
              <a:t>Parents as Teachers (PAT)</a:t>
            </a:r>
          </a:p>
          <a:p>
            <a:pPr marL="742950" lvl="1" indent="-285750">
              <a:buFont typeface="Arial" panose="020B0604020202020204" pitchFamily="34" charset="0"/>
              <a:buChar char="•"/>
            </a:pPr>
            <a:r>
              <a:rPr lang="en-US" dirty="0">
                <a:solidFill>
                  <a:srgbClr val="115BA4"/>
                </a:solidFill>
              </a:rPr>
              <a:t>Homebuilders</a:t>
            </a:r>
          </a:p>
          <a:p>
            <a:pPr marL="742950" lvl="1" indent="-285750">
              <a:buFont typeface="Arial" panose="020B0604020202020204" pitchFamily="34" charset="0"/>
              <a:buChar char="•"/>
            </a:pPr>
            <a:r>
              <a:rPr lang="en-US" dirty="0">
                <a:solidFill>
                  <a:srgbClr val="115BA4"/>
                </a:solidFill>
              </a:rPr>
              <a:t>Parent Child Interaction Therapy (PCIT)</a:t>
            </a:r>
          </a:p>
          <a:p>
            <a:pPr marL="742950" lvl="1" indent="-285750">
              <a:buFont typeface="Arial" panose="020B0604020202020204" pitchFamily="34" charset="0"/>
              <a:buChar char="•"/>
            </a:pPr>
            <a:r>
              <a:rPr lang="en-US" dirty="0">
                <a:solidFill>
                  <a:srgbClr val="115BA4"/>
                </a:solidFill>
              </a:rPr>
              <a:t>Brief Strategic Family Therapy (BSFT)</a:t>
            </a:r>
          </a:p>
          <a:p>
            <a:pPr marL="742950" lvl="1" indent="-285750">
              <a:buFont typeface="Arial" panose="020B0604020202020204" pitchFamily="34" charset="0"/>
              <a:buChar char="•"/>
            </a:pPr>
            <a:r>
              <a:rPr lang="en-US" dirty="0">
                <a:solidFill>
                  <a:srgbClr val="115BA4"/>
                </a:solidFill>
              </a:rPr>
              <a:t>Functional Family Therapy (FFT)</a:t>
            </a:r>
          </a:p>
          <a:p>
            <a:pPr marL="742950" lvl="1" indent="-285750">
              <a:buFont typeface="Arial" panose="020B0604020202020204" pitchFamily="34" charset="0"/>
              <a:buChar char="•"/>
            </a:pPr>
            <a:r>
              <a:rPr lang="en-US" dirty="0">
                <a:solidFill>
                  <a:srgbClr val="115BA4"/>
                </a:solidFill>
              </a:rPr>
              <a:t>Multisystemic Therapy (MST)</a:t>
            </a:r>
          </a:p>
          <a:p>
            <a:pPr marL="742950" lvl="1" indent="-285750">
              <a:buFont typeface="Arial" panose="020B0604020202020204" pitchFamily="34" charset="0"/>
              <a:buChar char="•"/>
            </a:pPr>
            <a:r>
              <a:rPr lang="en-US" dirty="0">
                <a:solidFill>
                  <a:srgbClr val="115BA4"/>
                </a:solidFill>
              </a:rPr>
              <a:t>Motivational Interviewing</a:t>
            </a:r>
          </a:p>
          <a:p>
            <a:endParaRPr lang="en-US" dirty="0">
              <a:solidFill>
                <a:srgbClr val="115BA4"/>
              </a:solidFill>
            </a:endParaRPr>
          </a:p>
          <a:p>
            <a:endParaRPr lang="en-US" dirty="0">
              <a:solidFill>
                <a:srgbClr val="115BA4"/>
              </a:solidFill>
            </a:endParaRPr>
          </a:p>
          <a:p>
            <a:r>
              <a:rPr lang="en-US" dirty="0">
                <a:solidFill>
                  <a:srgbClr val="115BA4"/>
                </a:solidFill>
              </a:rPr>
              <a:t>Seeded EBP: Refocusing the Modern Family (Application Behavior Basics) &amp; CARES (National Center for Innovation &amp; Excellence) </a:t>
            </a:r>
          </a:p>
        </p:txBody>
      </p:sp>
    </p:spTree>
    <p:extLst>
      <p:ext uri="{BB962C8B-B14F-4D97-AF65-F5344CB8AC3E}">
        <p14:creationId xmlns:p14="http://schemas.microsoft.com/office/powerpoint/2010/main" val="2853353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394BC6C-0612-40A9-A106-6F73054FD74F}"/>
              </a:ext>
            </a:extLst>
          </p:cNvPr>
          <p:cNvSpPr>
            <a:spLocks noGrp="1"/>
          </p:cNvSpPr>
          <p:nvPr>
            <p:ph type="title"/>
          </p:nvPr>
        </p:nvSpPr>
        <p:spPr/>
        <p:txBody>
          <a:bodyPr/>
          <a:lstStyle/>
          <a:p>
            <a:pPr algn="ctr"/>
            <a:r>
              <a:rPr lang="en-US" dirty="0"/>
              <a:t>Candidate for foster care</a:t>
            </a:r>
          </a:p>
        </p:txBody>
      </p:sp>
      <p:sp>
        <p:nvSpPr>
          <p:cNvPr id="7" name="Text Placeholder 6">
            <a:extLst>
              <a:ext uri="{FF2B5EF4-FFF2-40B4-BE49-F238E27FC236}">
                <a16:creationId xmlns:a16="http://schemas.microsoft.com/office/drawing/2014/main" id="{61BB33DE-BED4-4B20-9B53-827E6A895551}"/>
              </a:ext>
            </a:extLst>
          </p:cNvPr>
          <p:cNvSpPr>
            <a:spLocks noGrp="1"/>
          </p:cNvSpPr>
          <p:nvPr>
            <p:ph type="body" idx="1"/>
          </p:nvPr>
        </p:nvSpPr>
        <p:spPr>
          <a:xfrm>
            <a:off x="499911" y="1959429"/>
            <a:ext cx="5194769" cy="2220685"/>
          </a:xfrm>
        </p:spPr>
        <p:txBody>
          <a:bodyPr/>
          <a:lstStyle/>
          <a:p>
            <a:pPr marL="342900" indent="-342900">
              <a:buFont typeface="Wingdings" panose="05000000000000000000" pitchFamily="2" charset="2"/>
              <a:buChar char="ü"/>
            </a:pPr>
            <a:r>
              <a:rPr lang="en-US" dirty="0"/>
              <a:t>Child and youth formally assessed through community engagement or Florida Abuse Hotline reporting to be at imminent risk of entering foster care, </a:t>
            </a:r>
            <a:r>
              <a:rPr lang="en-US" b="1" u="sng" dirty="0"/>
              <a:t>AND</a:t>
            </a:r>
          </a:p>
        </p:txBody>
      </p:sp>
      <p:sp>
        <p:nvSpPr>
          <p:cNvPr id="9" name="Text Placeholder 8">
            <a:extLst>
              <a:ext uri="{FF2B5EF4-FFF2-40B4-BE49-F238E27FC236}">
                <a16:creationId xmlns:a16="http://schemas.microsoft.com/office/drawing/2014/main" id="{E706F925-B072-2040-E207-BB13F7AA7106}"/>
              </a:ext>
            </a:extLst>
          </p:cNvPr>
          <p:cNvSpPr>
            <a:spLocks noGrp="1"/>
          </p:cNvSpPr>
          <p:nvPr>
            <p:ph type="body" sz="quarter" idx="3"/>
          </p:nvPr>
        </p:nvSpPr>
        <p:spPr>
          <a:xfrm>
            <a:off x="6416039" y="-368136"/>
            <a:ext cx="5194770" cy="6234545"/>
          </a:xfrm>
        </p:spPr>
        <p:txBody>
          <a:bodyPr/>
          <a:lstStyle/>
          <a:p>
            <a:pPr marL="342900" indent="-342900">
              <a:buFont typeface="Wingdings" panose="05000000000000000000" pitchFamily="2" charset="2"/>
              <a:buChar char="ü"/>
            </a:pPr>
            <a:r>
              <a:rPr lang="en-US" dirty="0"/>
              <a:t>Can remain safely in their home or kinship placement with evidence-based prevention services </a:t>
            </a:r>
          </a:p>
        </p:txBody>
      </p:sp>
      <p:sp>
        <p:nvSpPr>
          <p:cNvPr id="3" name="Slide Number Placeholder 2">
            <a:extLst>
              <a:ext uri="{FF2B5EF4-FFF2-40B4-BE49-F238E27FC236}">
                <a16:creationId xmlns:a16="http://schemas.microsoft.com/office/drawing/2014/main" id="{16959394-08FC-4D3B-91DF-C427CC6D5B31}"/>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8</a:t>
            </a:fld>
            <a:endParaRPr lang="en-US" dirty="0">
              <a:solidFill>
                <a:srgbClr val="193441">
                  <a:lumMod val="75000"/>
                  <a:lumOff val="25000"/>
                </a:srgbClr>
              </a:solidFill>
            </a:endParaRPr>
          </a:p>
        </p:txBody>
      </p:sp>
      <p:sp>
        <p:nvSpPr>
          <p:cNvPr id="12" name="TextBox 11">
            <a:extLst>
              <a:ext uri="{FF2B5EF4-FFF2-40B4-BE49-F238E27FC236}">
                <a16:creationId xmlns:a16="http://schemas.microsoft.com/office/drawing/2014/main" id="{8A61E289-A6FE-580B-5AA6-09016C453BCF}"/>
              </a:ext>
            </a:extLst>
          </p:cNvPr>
          <p:cNvSpPr txBox="1"/>
          <p:nvPr/>
        </p:nvSpPr>
        <p:spPr>
          <a:xfrm>
            <a:off x="890993" y="5011924"/>
            <a:ext cx="9607374" cy="738664"/>
          </a:xfrm>
          <a:prstGeom prst="rect">
            <a:avLst/>
          </a:prstGeom>
          <a:solidFill>
            <a:schemeClr val="tx1">
              <a:lumMod val="10000"/>
              <a:lumOff val="90000"/>
            </a:schemeClr>
          </a:solidFill>
        </p:spPr>
        <p:txBody>
          <a:bodyPr wrap="none" rtlCol="0">
            <a:spAutoFit/>
          </a:bodyPr>
          <a:lstStyle/>
          <a:p>
            <a:r>
              <a:rPr lang="en-US" sz="1400" dirty="0">
                <a:solidFill>
                  <a:srgbClr val="DF462E"/>
                </a:solidFill>
              </a:rPr>
              <a:t>Note: </a:t>
            </a:r>
            <a:r>
              <a:rPr lang="en-US" sz="1400" dirty="0">
                <a:solidFill>
                  <a:srgbClr val="193441"/>
                </a:solidFill>
              </a:rPr>
              <a:t>A child or youth may be at imminent risk of entering foster care based on alleged maltreatment</a:t>
            </a:r>
          </a:p>
          <a:p>
            <a:r>
              <a:rPr lang="en-US" sz="1400" dirty="0">
                <a:solidFill>
                  <a:srgbClr val="193441"/>
                </a:solidFill>
              </a:rPr>
              <a:t>and/or circumstances and characteristics of the family unit, individual parents, and/or children that may</a:t>
            </a:r>
          </a:p>
          <a:p>
            <a:r>
              <a:rPr lang="en-US" sz="1400" dirty="0">
                <a:solidFill>
                  <a:srgbClr val="193441"/>
                </a:solidFill>
              </a:rPr>
              <a:t>affect the parent’s or guardian’s ability to safely care for and nurture their children in their own home. </a:t>
            </a:r>
          </a:p>
        </p:txBody>
      </p:sp>
    </p:spTree>
    <p:extLst>
      <p:ext uri="{BB962C8B-B14F-4D97-AF65-F5344CB8AC3E}">
        <p14:creationId xmlns:p14="http://schemas.microsoft.com/office/powerpoint/2010/main" val="4150337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0692-3355-8C87-E2FD-523B7660C163}"/>
              </a:ext>
            </a:extLst>
          </p:cNvPr>
          <p:cNvSpPr>
            <a:spLocks noGrp="1"/>
          </p:cNvSpPr>
          <p:nvPr>
            <p:ph type="title"/>
          </p:nvPr>
        </p:nvSpPr>
        <p:spPr/>
        <p:txBody>
          <a:bodyPr/>
          <a:lstStyle/>
          <a:p>
            <a:r>
              <a:rPr lang="en-US" dirty="0"/>
              <a:t>Four primary candidacy populations </a:t>
            </a:r>
          </a:p>
        </p:txBody>
      </p:sp>
      <p:sp>
        <p:nvSpPr>
          <p:cNvPr id="3" name="Slide Number Placeholder 2">
            <a:extLst>
              <a:ext uri="{FF2B5EF4-FFF2-40B4-BE49-F238E27FC236}">
                <a16:creationId xmlns:a16="http://schemas.microsoft.com/office/drawing/2014/main" id="{BB448A71-5CC0-3909-C5E7-F87C5D9392FC}"/>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9</a:t>
            </a:fld>
            <a:endParaRPr lang="en-US" dirty="0">
              <a:solidFill>
                <a:srgbClr val="193441">
                  <a:lumMod val="75000"/>
                  <a:lumOff val="25000"/>
                </a:srgbClr>
              </a:solidFill>
            </a:endParaRPr>
          </a:p>
        </p:txBody>
      </p:sp>
      <p:pic>
        <p:nvPicPr>
          <p:cNvPr id="4" name="Picture 3">
            <a:extLst>
              <a:ext uri="{FF2B5EF4-FFF2-40B4-BE49-F238E27FC236}">
                <a16:creationId xmlns:a16="http://schemas.microsoft.com/office/drawing/2014/main" id="{6F2AC887-708D-AF8D-6184-91DE9C194848}"/>
              </a:ext>
            </a:extLst>
          </p:cNvPr>
          <p:cNvPicPr>
            <a:picLocks noChangeAspect="1"/>
          </p:cNvPicPr>
          <p:nvPr/>
        </p:nvPicPr>
        <p:blipFill>
          <a:blip r:embed="rId3"/>
          <a:stretch>
            <a:fillRect/>
          </a:stretch>
        </p:blipFill>
        <p:spPr>
          <a:xfrm>
            <a:off x="2844800" y="1640267"/>
            <a:ext cx="6197600" cy="2397841"/>
          </a:xfrm>
          <a:prstGeom prst="rect">
            <a:avLst/>
          </a:prstGeom>
        </p:spPr>
      </p:pic>
      <p:sp>
        <p:nvSpPr>
          <p:cNvPr id="5" name="TextBox 4">
            <a:extLst>
              <a:ext uri="{FF2B5EF4-FFF2-40B4-BE49-F238E27FC236}">
                <a16:creationId xmlns:a16="http://schemas.microsoft.com/office/drawing/2014/main" id="{8CF450AA-658D-1A89-C236-EBC49B467C37}"/>
              </a:ext>
            </a:extLst>
          </p:cNvPr>
          <p:cNvSpPr txBox="1"/>
          <p:nvPr/>
        </p:nvSpPr>
        <p:spPr>
          <a:xfrm>
            <a:off x="1459610" y="4335524"/>
            <a:ext cx="9438640" cy="646331"/>
          </a:xfrm>
          <a:prstGeom prst="rect">
            <a:avLst/>
          </a:prstGeom>
          <a:noFill/>
        </p:spPr>
        <p:txBody>
          <a:bodyPr wrap="square" rtlCol="0">
            <a:spAutoFit/>
          </a:bodyPr>
          <a:lstStyle/>
          <a:p>
            <a:r>
              <a:rPr lang="en-US" b="1" dirty="0">
                <a:solidFill>
                  <a:srgbClr val="193441">
                    <a:lumMod val="75000"/>
                    <a:lumOff val="25000"/>
                  </a:srgbClr>
                </a:solidFill>
              </a:rPr>
              <a:t>There are four primary candidacy populations that are eligible under the Title IV – E Prevention Service. </a:t>
            </a:r>
          </a:p>
        </p:txBody>
      </p:sp>
      <p:pic>
        <p:nvPicPr>
          <p:cNvPr id="6" name="Picture 5">
            <a:extLst>
              <a:ext uri="{FF2B5EF4-FFF2-40B4-BE49-F238E27FC236}">
                <a16:creationId xmlns:a16="http://schemas.microsoft.com/office/drawing/2014/main" id="{EE44EA1B-51B9-5A5E-9323-93D2E54ABE4F}"/>
              </a:ext>
            </a:extLst>
          </p:cNvPr>
          <p:cNvPicPr>
            <a:picLocks noChangeAspect="1"/>
          </p:cNvPicPr>
          <p:nvPr/>
        </p:nvPicPr>
        <p:blipFill>
          <a:blip r:embed="rId4"/>
          <a:stretch>
            <a:fillRect/>
          </a:stretch>
        </p:blipFill>
        <p:spPr>
          <a:xfrm>
            <a:off x="-24945" y="5486282"/>
            <a:ext cx="2386530" cy="1302757"/>
          </a:xfrm>
          <a:prstGeom prst="rect">
            <a:avLst/>
          </a:prstGeom>
        </p:spPr>
      </p:pic>
      <p:pic>
        <p:nvPicPr>
          <p:cNvPr id="7" name="Picture 6">
            <a:extLst>
              <a:ext uri="{FF2B5EF4-FFF2-40B4-BE49-F238E27FC236}">
                <a16:creationId xmlns:a16="http://schemas.microsoft.com/office/drawing/2014/main" id="{C543DBD2-BD48-5294-4BA3-BE6EA9B8C404}"/>
              </a:ext>
            </a:extLst>
          </p:cNvPr>
          <p:cNvPicPr>
            <a:picLocks noChangeAspect="1"/>
          </p:cNvPicPr>
          <p:nvPr/>
        </p:nvPicPr>
        <p:blipFill>
          <a:blip r:embed="rId5"/>
          <a:stretch>
            <a:fillRect/>
          </a:stretch>
        </p:blipFill>
        <p:spPr>
          <a:xfrm>
            <a:off x="2403232" y="5500039"/>
            <a:ext cx="2386530" cy="1296948"/>
          </a:xfrm>
          <a:prstGeom prst="rect">
            <a:avLst/>
          </a:prstGeom>
        </p:spPr>
      </p:pic>
      <p:pic>
        <p:nvPicPr>
          <p:cNvPr id="8" name="Picture 7">
            <a:extLst>
              <a:ext uri="{FF2B5EF4-FFF2-40B4-BE49-F238E27FC236}">
                <a16:creationId xmlns:a16="http://schemas.microsoft.com/office/drawing/2014/main" id="{4E72CB7C-6D25-1378-CCBE-EACD95B651E1}"/>
              </a:ext>
            </a:extLst>
          </p:cNvPr>
          <p:cNvPicPr>
            <a:picLocks noChangeAspect="1"/>
          </p:cNvPicPr>
          <p:nvPr/>
        </p:nvPicPr>
        <p:blipFill>
          <a:blip r:embed="rId6"/>
          <a:stretch>
            <a:fillRect/>
          </a:stretch>
        </p:blipFill>
        <p:spPr>
          <a:xfrm>
            <a:off x="4831409" y="5501499"/>
            <a:ext cx="2386530" cy="1309024"/>
          </a:xfrm>
          <a:prstGeom prst="rect">
            <a:avLst/>
          </a:prstGeom>
        </p:spPr>
      </p:pic>
      <p:sp>
        <p:nvSpPr>
          <p:cNvPr id="9" name="Rectangle 8">
            <a:extLst>
              <a:ext uri="{FF2B5EF4-FFF2-40B4-BE49-F238E27FC236}">
                <a16:creationId xmlns:a16="http://schemas.microsoft.com/office/drawing/2014/main" id="{1428D5F6-4C35-82CE-6526-0354DDD9AF6B}"/>
              </a:ext>
            </a:extLst>
          </p:cNvPr>
          <p:cNvSpPr/>
          <p:nvPr/>
        </p:nvSpPr>
        <p:spPr>
          <a:xfrm>
            <a:off x="7259587" y="5508627"/>
            <a:ext cx="2168894" cy="1280411"/>
          </a:xfrm>
          <a:prstGeom prst="rect">
            <a:avLst/>
          </a:prstGeom>
          <a:solidFill>
            <a:srgbClr val="D6DCE5"/>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193441"/>
                </a:solidFill>
              </a:rPr>
              <a:t>Adoption</a:t>
            </a:r>
          </a:p>
        </p:txBody>
      </p:sp>
    </p:spTree>
    <p:extLst>
      <p:ext uri="{BB962C8B-B14F-4D97-AF65-F5344CB8AC3E}">
        <p14:creationId xmlns:p14="http://schemas.microsoft.com/office/powerpoint/2010/main" val="225351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C452819-9E04-619E-BFB4-65CF1B327E62}"/>
              </a:ext>
            </a:extLst>
          </p:cNvPr>
          <p:cNvSpPr>
            <a:spLocks noGrp="1"/>
          </p:cNvSpPr>
          <p:nvPr>
            <p:ph type="subTitle" idx="1"/>
          </p:nvPr>
        </p:nvSpPr>
        <p:spPr>
          <a:xfrm>
            <a:off x="0" y="6267679"/>
            <a:ext cx="3637280" cy="590321"/>
          </a:xfrm>
        </p:spPr>
        <p:txBody>
          <a:bodyPr>
            <a:normAutofit fontScale="92500" lnSpcReduction="10000"/>
          </a:bodyPr>
          <a:lstStyle/>
          <a:p>
            <a:r>
              <a:rPr lang="en-US" sz="1100" dirty="0"/>
              <a:t>Department of Children and Families </a:t>
            </a:r>
          </a:p>
          <a:p>
            <a:r>
              <a:rPr lang="en-US" sz="1100" dirty="0"/>
              <a:t>Office of Child Welfare</a:t>
            </a:r>
          </a:p>
          <a:p>
            <a:endParaRPr lang="en-US" dirty="0"/>
          </a:p>
        </p:txBody>
      </p:sp>
      <p:sp>
        <p:nvSpPr>
          <p:cNvPr id="3" name="Title 2">
            <a:extLst>
              <a:ext uri="{FF2B5EF4-FFF2-40B4-BE49-F238E27FC236}">
                <a16:creationId xmlns:a16="http://schemas.microsoft.com/office/drawing/2014/main" id="{67A378E2-5139-459C-D836-6D3326543983}"/>
              </a:ext>
            </a:extLst>
          </p:cNvPr>
          <p:cNvSpPr>
            <a:spLocks noGrp="1"/>
          </p:cNvSpPr>
          <p:nvPr>
            <p:ph type="title"/>
          </p:nvPr>
        </p:nvSpPr>
        <p:spPr>
          <a:xfrm>
            <a:off x="4704279" y="3148117"/>
            <a:ext cx="6593856" cy="1343034"/>
          </a:xfrm>
        </p:spPr>
        <p:txBody>
          <a:bodyPr>
            <a:normAutofit/>
          </a:bodyPr>
          <a:lstStyle/>
          <a:p>
            <a:r>
              <a:rPr lang="en-US" sz="3600" dirty="0"/>
              <a:t>Placement alignment </a:t>
            </a:r>
          </a:p>
        </p:txBody>
      </p:sp>
    </p:spTree>
    <p:extLst>
      <p:ext uri="{BB962C8B-B14F-4D97-AF65-F5344CB8AC3E}">
        <p14:creationId xmlns:p14="http://schemas.microsoft.com/office/powerpoint/2010/main" val="893476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7A06550-25DF-46C2-AFBE-391E2A9A916E}"/>
              </a:ext>
            </a:extLst>
          </p:cNvPr>
          <p:cNvSpPr>
            <a:spLocks noGrp="1"/>
          </p:cNvSpPr>
          <p:nvPr>
            <p:ph type="title"/>
          </p:nvPr>
        </p:nvSpPr>
        <p:spPr/>
        <p:txBody>
          <a:bodyPr/>
          <a:lstStyle/>
          <a:p>
            <a:pPr algn="ctr"/>
            <a:r>
              <a:rPr lang="en-US" dirty="0"/>
              <a:t> Placement continuum of care </a:t>
            </a:r>
          </a:p>
        </p:txBody>
      </p:sp>
      <p:sp>
        <p:nvSpPr>
          <p:cNvPr id="3" name="Slide Number Placeholder 2">
            <a:extLst>
              <a:ext uri="{FF2B5EF4-FFF2-40B4-BE49-F238E27FC236}">
                <a16:creationId xmlns:a16="http://schemas.microsoft.com/office/drawing/2014/main" id="{DD6E6C41-8C42-478C-8DBA-6D9EF3881000}"/>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11</a:t>
            </a:fld>
            <a:endParaRPr lang="en-US" dirty="0">
              <a:solidFill>
                <a:srgbClr val="193441">
                  <a:lumMod val="75000"/>
                  <a:lumOff val="25000"/>
                </a:srgbClr>
              </a:solidFill>
            </a:endParaRPr>
          </a:p>
        </p:txBody>
      </p:sp>
      <p:sp>
        <p:nvSpPr>
          <p:cNvPr id="2" name="TextBox 1">
            <a:extLst>
              <a:ext uri="{FF2B5EF4-FFF2-40B4-BE49-F238E27FC236}">
                <a16:creationId xmlns:a16="http://schemas.microsoft.com/office/drawing/2014/main" id="{50391C25-3CBB-F323-65F3-0C36A6A3A641}"/>
              </a:ext>
            </a:extLst>
          </p:cNvPr>
          <p:cNvSpPr txBox="1"/>
          <p:nvPr/>
        </p:nvSpPr>
        <p:spPr>
          <a:xfrm>
            <a:off x="335467" y="1717990"/>
            <a:ext cx="11510469" cy="5509200"/>
          </a:xfrm>
          <a:prstGeom prst="rect">
            <a:avLst/>
          </a:prstGeom>
          <a:noFill/>
        </p:spPr>
        <p:txBody>
          <a:bodyPr wrap="square" rtlCol="0">
            <a:spAutoFit/>
          </a:bodyPr>
          <a:lstStyle/>
          <a:p>
            <a:r>
              <a:rPr lang="en-US" sz="2000" dirty="0">
                <a:solidFill>
                  <a:srgbClr val="115BA4"/>
                </a:solidFill>
              </a:rPr>
              <a:t>SIPP Engagement </a:t>
            </a:r>
          </a:p>
          <a:p>
            <a:endParaRPr lang="en-US" sz="2000" dirty="0">
              <a:solidFill>
                <a:srgbClr val="115BA4"/>
              </a:solidFill>
            </a:endParaRPr>
          </a:p>
          <a:p>
            <a:r>
              <a:rPr lang="en-US" sz="2000" dirty="0">
                <a:solidFill>
                  <a:srgbClr val="115BA4"/>
                </a:solidFill>
              </a:rPr>
              <a:t>	Short Term Residential </a:t>
            </a:r>
          </a:p>
          <a:p>
            <a:r>
              <a:rPr lang="en-US" sz="2000" dirty="0">
                <a:solidFill>
                  <a:srgbClr val="115BA4"/>
                </a:solidFill>
              </a:rPr>
              <a:t>	Respite</a:t>
            </a:r>
          </a:p>
          <a:p>
            <a:r>
              <a:rPr lang="en-US" sz="2000" dirty="0">
                <a:solidFill>
                  <a:srgbClr val="115BA4"/>
                </a:solidFill>
              </a:rPr>
              <a:t>	Specialization </a:t>
            </a:r>
          </a:p>
          <a:p>
            <a:endParaRPr lang="en-US" sz="2000" dirty="0">
              <a:solidFill>
                <a:srgbClr val="115BA4"/>
              </a:solidFill>
            </a:endParaRPr>
          </a:p>
          <a:p>
            <a:r>
              <a:rPr lang="en-US" sz="2000" dirty="0">
                <a:solidFill>
                  <a:srgbClr val="115BA4"/>
                </a:solidFill>
              </a:rPr>
              <a:t>Specialized Therapeutic Group Homes and Qualified Residential Treatment Programs </a:t>
            </a:r>
          </a:p>
          <a:p>
            <a:endParaRPr lang="en-US" sz="2000" dirty="0">
              <a:solidFill>
                <a:srgbClr val="115BA4"/>
              </a:solidFill>
            </a:endParaRPr>
          </a:p>
          <a:p>
            <a:r>
              <a:rPr lang="en-US" sz="2000" dirty="0">
                <a:solidFill>
                  <a:srgbClr val="115BA4"/>
                </a:solidFill>
              </a:rPr>
              <a:t>Foster Home Capacity and Supports </a:t>
            </a:r>
          </a:p>
          <a:p>
            <a:endParaRPr lang="en-US" sz="2000" dirty="0">
              <a:solidFill>
                <a:srgbClr val="115BA4"/>
              </a:solidFill>
            </a:endParaRPr>
          </a:p>
          <a:p>
            <a:r>
              <a:rPr lang="en-US" sz="2000" dirty="0">
                <a:solidFill>
                  <a:srgbClr val="115BA4"/>
                </a:solidFill>
              </a:rPr>
              <a:t>At-Risk for Sex Trafficking Homes</a:t>
            </a:r>
          </a:p>
          <a:p>
            <a:endParaRPr lang="en-US" sz="2000" dirty="0">
              <a:solidFill>
                <a:srgbClr val="115BA4"/>
              </a:solidFill>
            </a:endParaRPr>
          </a:p>
          <a:p>
            <a:r>
              <a:rPr lang="en-US" sz="2000" dirty="0">
                <a:solidFill>
                  <a:srgbClr val="115BA4"/>
                </a:solidFill>
              </a:rPr>
              <a:t>Dually Served and Coordination with Department of Juvenile Justice and Agency for Persons with Disabilities </a:t>
            </a:r>
          </a:p>
          <a:p>
            <a:endParaRPr lang="en-US" dirty="0">
              <a:solidFill>
                <a:srgbClr val="115BA4"/>
              </a:solidFill>
            </a:endParaRPr>
          </a:p>
          <a:p>
            <a:endParaRPr lang="en-US" dirty="0">
              <a:solidFill>
                <a:srgbClr val="115BA4"/>
              </a:solidFill>
            </a:endParaRPr>
          </a:p>
          <a:p>
            <a:endParaRPr lang="en-US" dirty="0">
              <a:solidFill>
                <a:srgbClr val="115BA4"/>
              </a:solidFill>
            </a:endParaRPr>
          </a:p>
          <a:p>
            <a:endParaRPr lang="en-US" dirty="0">
              <a:solidFill>
                <a:srgbClr val="115BA4"/>
              </a:solidFill>
            </a:endParaRPr>
          </a:p>
        </p:txBody>
      </p:sp>
    </p:spTree>
    <p:extLst>
      <p:ext uri="{BB962C8B-B14F-4D97-AF65-F5344CB8AC3E}">
        <p14:creationId xmlns:p14="http://schemas.microsoft.com/office/powerpoint/2010/main" val="2053324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C46D7DA-B0F4-F273-5C25-7911C2A0A5C4}"/>
              </a:ext>
            </a:extLst>
          </p:cNvPr>
          <p:cNvSpPr>
            <a:spLocks noGrp="1"/>
          </p:cNvSpPr>
          <p:nvPr>
            <p:ph idx="1"/>
          </p:nvPr>
        </p:nvSpPr>
        <p:spPr>
          <a:xfrm>
            <a:off x="682792" y="1377538"/>
            <a:ext cx="11029615" cy="4775338"/>
          </a:xfrm>
        </p:spPr>
        <p:txBody>
          <a:bodyPr>
            <a:noAutofit/>
          </a:bodyPr>
          <a:lstStyle/>
          <a:p>
            <a:pPr marL="457200" indent="-457200" algn="l">
              <a:buAutoNum type="arabicPeriod"/>
            </a:pPr>
            <a:r>
              <a:rPr lang="en-US" sz="1600" dirty="0">
                <a:latin typeface="+mn-lt"/>
              </a:rPr>
              <a:t>Train the Trainer Sessions July and August </a:t>
            </a:r>
          </a:p>
          <a:p>
            <a:pPr lvl="3"/>
            <a:r>
              <a:rPr lang="en-US" sz="1600" dirty="0">
                <a:latin typeface="+mn-lt"/>
              </a:rPr>
              <a:t>Supervisors, trainers or staff designated by the Lead Agency in Case Management, Prevention, Provider, Finance, Placement and Services Team Members </a:t>
            </a:r>
          </a:p>
          <a:p>
            <a:pPr marL="594000" lvl="2" indent="0">
              <a:buNone/>
            </a:pPr>
            <a:r>
              <a:rPr lang="en-US" sz="1600" dirty="0">
                <a:latin typeface="+mn-lt"/>
              </a:rPr>
              <a:t>      Direct Training Sessions July and August </a:t>
            </a:r>
          </a:p>
          <a:p>
            <a:pPr lvl="3"/>
            <a:r>
              <a:rPr lang="en-US" sz="1600" dirty="0">
                <a:latin typeface="+mn-lt"/>
              </a:rPr>
              <a:t>Audience: Regional Licensing and Finance/Rev Max/Placement and Service Entry Team Members </a:t>
            </a:r>
          </a:p>
          <a:p>
            <a:pPr lvl="1"/>
            <a:endParaRPr lang="en-US" sz="1600" dirty="0">
              <a:latin typeface="+mn-lt"/>
            </a:endParaRPr>
          </a:p>
          <a:p>
            <a:pPr marL="457200" indent="-457200">
              <a:buAutoNum type="arabicPeriod" startAt="2"/>
            </a:pPr>
            <a:r>
              <a:rPr lang="en-US" sz="1600" dirty="0">
                <a:latin typeface="+mn-lt"/>
              </a:rPr>
              <a:t>PACAP Approval (allows claiming to begin – in process)</a:t>
            </a:r>
          </a:p>
          <a:p>
            <a:pPr marL="457200" indent="-457200">
              <a:buAutoNum type="arabicPeriod" startAt="2"/>
            </a:pPr>
            <a:endParaRPr lang="en-US" sz="1600" dirty="0">
              <a:latin typeface="+mn-lt"/>
            </a:endParaRPr>
          </a:p>
          <a:p>
            <a:pPr marL="457200" indent="-457200">
              <a:buAutoNum type="arabicPeriod" startAt="2"/>
            </a:pPr>
            <a:r>
              <a:rPr lang="en-US" sz="1600" dirty="0">
                <a:latin typeface="+mn-lt"/>
              </a:rPr>
              <a:t>Fidelity and Continuous Quality Improvement Ongoing Development </a:t>
            </a:r>
          </a:p>
          <a:p>
            <a:pPr marL="457200" indent="-457200">
              <a:buAutoNum type="arabicPeriod" startAt="2"/>
            </a:pPr>
            <a:endParaRPr lang="en-US" sz="1600" dirty="0">
              <a:latin typeface="+mn-lt"/>
            </a:endParaRPr>
          </a:p>
          <a:p>
            <a:pPr marL="457200" indent="-457200">
              <a:buAutoNum type="arabicPeriod" startAt="2"/>
            </a:pPr>
            <a:r>
              <a:rPr lang="en-US" sz="1600" dirty="0">
                <a:latin typeface="+mn-lt"/>
              </a:rPr>
              <a:t>Evidence Based Programs Implementation and Sustainability </a:t>
            </a:r>
          </a:p>
          <a:p>
            <a:pPr marL="0" indent="0">
              <a:buNone/>
            </a:pPr>
            <a:endParaRPr lang="en-US" sz="1600" dirty="0">
              <a:latin typeface="+mn-lt"/>
            </a:endParaRPr>
          </a:p>
          <a:p>
            <a:pPr marL="0" indent="0">
              <a:buNone/>
            </a:pPr>
            <a:r>
              <a:rPr lang="en-US" sz="1600" dirty="0">
                <a:latin typeface="+mn-lt"/>
              </a:rPr>
              <a:t>5.    Placement Continuum of Care and Capacity Building </a:t>
            </a:r>
          </a:p>
          <a:p>
            <a:endParaRPr lang="en-US" sz="1600" dirty="0"/>
          </a:p>
        </p:txBody>
      </p:sp>
      <p:sp>
        <p:nvSpPr>
          <p:cNvPr id="3" name="Title 2">
            <a:extLst>
              <a:ext uri="{FF2B5EF4-FFF2-40B4-BE49-F238E27FC236}">
                <a16:creationId xmlns:a16="http://schemas.microsoft.com/office/drawing/2014/main" id="{B2AA9BB0-F118-3369-60CB-5065D3B6B965}"/>
              </a:ext>
            </a:extLst>
          </p:cNvPr>
          <p:cNvSpPr>
            <a:spLocks noGrp="1"/>
          </p:cNvSpPr>
          <p:nvPr>
            <p:ph type="title"/>
          </p:nvPr>
        </p:nvSpPr>
        <p:spPr/>
        <p:txBody>
          <a:bodyPr/>
          <a:lstStyle/>
          <a:p>
            <a:pPr algn="ctr"/>
            <a:r>
              <a:rPr lang="en-US" dirty="0"/>
              <a:t>Next Steps </a:t>
            </a:r>
          </a:p>
        </p:txBody>
      </p:sp>
      <p:sp>
        <p:nvSpPr>
          <p:cNvPr id="4" name="Slide Number Placeholder 3">
            <a:extLst>
              <a:ext uri="{FF2B5EF4-FFF2-40B4-BE49-F238E27FC236}">
                <a16:creationId xmlns:a16="http://schemas.microsoft.com/office/drawing/2014/main" id="{E24943FE-369D-93DD-897F-9E29F0943799}"/>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12</a:t>
            </a:fld>
            <a:endParaRPr lang="en-US" dirty="0">
              <a:solidFill>
                <a:srgbClr val="193441">
                  <a:lumMod val="75000"/>
                  <a:lumOff val="25000"/>
                </a:srgbClr>
              </a:solidFill>
            </a:endParaRPr>
          </a:p>
        </p:txBody>
      </p:sp>
    </p:spTree>
    <p:extLst>
      <p:ext uri="{BB962C8B-B14F-4D97-AF65-F5344CB8AC3E}">
        <p14:creationId xmlns:p14="http://schemas.microsoft.com/office/powerpoint/2010/main" val="3282960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A1E7103-DBC7-DEDF-9002-D6ACEAD8E631}"/>
              </a:ext>
            </a:extLst>
          </p:cNvPr>
          <p:cNvSpPr>
            <a:spLocks noGrp="1"/>
          </p:cNvSpPr>
          <p:nvPr>
            <p:ph type="subTitle" idx="1"/>
          </p:nvPr>
        </p:nvSpPr>
        <p:spPr>
          <a:xfrm>
            <a:off x="-81280" y="6350356"/>
            <a:ext cx="5496775" cy="590321"/>
          </a:xfrm>
        </p:spPr>
        <p:txBody>
          <a:bodyPr>
            <a:normAutofit fontScale="92500" lnSpcReduction="10000"/>
          </a:bodyPr>
          <a:lstStyle/>
          <a:p>
            <a:r>
              <a:rPr lang="en-US" sz="1100" dirty="0"/>
              <a:t>Department of Children and Families </a:t>
            </a:r>
          </a:p>
          <a:p>
            <a:r>
              <a:rPr lang="en-US" sz="1100" dirty="0"/>
              <a:t>Office of Child Welfare</a:t>
            </a:r>
          </a:p>
          <a:p>
            <a:endParaRPr lang="en-US" dirty="0"/>
          </a:p>
        </p:txBody>
      </p:sp>
      <p:sp>
        <p:nvSpPr>
          <p:cNvPr id="3" name="Title 2">
            <a:extLst>
              <a:ext uri="{FF2B5EF4-FFF2-40B4-BE49-F238E27FC236}">
                <a16:creationId xmlns:a16="http://schemas.microsoft.com/office/drawing/2014/main" id="{A839790D-C066-E988-AC54-63BEEB778BD1}"/>
              </a:ext>
            </a:extLst>
          </p:cNvPr>
          <p:cNvSpPr>
            <a:spLocks noGrp="1"/>
          </p:cNvSpPr>
          <p:nvPr>
            <p:ph type="title"/>
          </p:nvPr>
        </p:nvSpPr>
        <p:spPr>
          <a:xfrm>
            <a:off x="6096000" y="3046517"/>
            <a:ext cx="2834425" cy="1343034"/>
          </a:xfrm>
        </p:spPr>
        <p:txBody>
          <a:bodyPr>
            <a:normAutofit/>
          </a:bodyPr>
          <a:lstStyle/>
          <a:p>
            <a:r>
              <a:rPr lang="en-US" sz="6000" dirty="0"/>
              <a:t>Q &amp; A</a:t>
            </a:r>
          </a:p>
        </p:txBody>
      </p:sp>
    </p:spTree>
    <p:extLst>
      <p:ext uri="{BB962C8B-B14F-4D97-AF65-F5344CB8AC3E}">
        <p14:creationId xmlns:p14="http://schemas.microsoft.com/office/powerpoint/2010/main" val="1868745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28745" y="4808483"/>
            <a:ext cx="6863255" cy="1692771"/>
          </a:xfrm>
          <a:prstGeom prst="rect">
            <a:avLst/>
          </a:prstGeom>
          <a:solidFill>
            <a:schemeClr val="accent5">
              <a:lumMod val="75000"/>
              <a:lumOff val="25000"/>
            </a:schemeClr>
          </a:solidFill>
        </p:spPr>
        <p:txBody>
          <a:bodyPr wrap="square" rtlCol="0">
            <a:spAutoFit/>
          </a:bodyPr>
          <a:lstStyle/>
          <a:p>
            <a:pPr algn="ctr"/>
            <a:r>
              <a:rPr lang="en-US" sz="3600" b="1" dirty="0">
                <a:solidFill>
                  <a:schemeClr val="bg1"/>
                </a:solidFill>
                <a:latin typeface="+mj-lt"/>
              </a:rPr>
              <a:t>Expanding EBP Capacity (FFPSA)</a:t>
            </a:r>
          </a:p>
          <a:p>
            <a:pPr algn="ctr"/>
            <a:r>
              <a:rPr lang="en-US" sz="3200" i="1" dirty="0">
                <a:solidFill>
                  <a:schemeClr val="bg1"/>
                </a:solidFill>
              </a:rPr>
              <a:t>July, 2023</a:t>
            </a:r>
          </a:p>
        </p:txBody>
      </p:sp>
    </p:spTree>
    <p:extLst>
      <p:ext uri="{BB962C8B-B14F-4D97-AF65-F5344CB8AC3E}">
        <p14:creationId xmlns:p14="http://schemas.microsoft.com/office/powerpoint/2010/main" val="671610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2022 FCC Café Recommendations</a:t>
            </a:r>
          </a:p>
        </p:txBody>
      </p:sp>
      <p:sp>
        <p:nvSpPr>
          <p:cNvPr id="3" name="Content Placeholder 2"/>
          <p:cNvSpPr>
            <a:spLocks noGrp="1"/>
          </p:cNvSpPr>
          <p:nvPr>
            <p:ph idx="1"/>
          </p:nvPr>
        </p:nvSpPr>
        <p:spPr/>
        <p:txBody>
          <a:bodyPr>
            <a:normAutofit/>
          </a:bodyPr>
          <a:lstStyle/>
          <a:p>
            <a:r>
              <a:rPr lang="en-US" dirty="0"/>
              <a:t>Identify EBPs that are program-wide vs. those based on individual therapists to reduce impact of turnover. </a:t>
            </a:r>
          </a:p>
          <a:p>
            <a:r>
              <a:rPr lang="en-US" dirty="0"/>
              <a:t>Scale and track capacity of prevention and diversion. </a:t>
            </a:r>
          </a:p>
          <a:p>
            <a:r>
              <a:rPr lang="en-US" dirty="0"/>
              <a:t>Reduce state requirements that exceed federal requirements.</a:t>
            </a:r>
          </a:p>
          <a:p>
            <a:r>
              <a:rPr lang="en-US" dirty="0"/>
              <a:t>Increase capacity for primary prevention services that can be supported by FFPSA (not client specific).</a:t>
            </a:r>
          </a:p>
        </p:txBody>
      </p:sp>
    </p:spTree>
    <p:extLst>
      <p:ext uri="{BB962C8B-B14F-4D97-AF65-F5344CB8AC3E}">
        <p14:creationId xmlns:p14="http://schemas.microsoft.com/office/powerpoint/2010/main" val="3594744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 with building capacity</a:t>
            </a:r>
          </a:p>
        </p:txBody>
      </p:sp>
      <p:sp>
        <p:nvSpPr>
          <p:cNvPr id="3" name="Content Placeholder 2"/>
          <p:cNvSpPr>
            <a:spLocks noGrp="1"/>
          </p:cNvSpPr>
          <p:nvPr>
            <p:ph idx="1"/>
          </p:nvPr>
        </p:nvSpPr>
        <p:spPr>
          <a:xfrm>
            <a:off x="838200" y="1600200"/>
            <a:ext cx="10515600" cy="4576763"/>
          </a:xfrm>
        </p:spPr>
        <p:txBody>
          <a:bodyPr>
            <a:normAutofit fontScale="92500" lnSpcReduction="20000"/>
          </a:bodyPr>
          <a:lstStyle/>
          <a:p>
            <a:r>
              <a:rPr lang="en-US" dirty="0"/>
              <a:t>Bill Medicaid 1</a:t>
            </a:r>
            <a:r>
              <a:rPr lang="en-US" baseline="30000" dirty="0"/>
              <a:t>st</a:t>
            </a:r>
            <a:r>
              <a:rPr lang="en-US" dirty="0"/>
              <a:t> (4E last)</a:t>
            </a:r>
          </a:p>
          <a:p>
            <a:r>
              <a:rPr lang="en-US" dirty="0"/>
              <a:t>Not a financially sustainable business model</a:t>
            </a:r>
          </a:p>
          <a:p>
            <a:r>
              <a:rPr lang="en-US" dirty="0"/>
              <a:t>Rates Medicaid don’t support therapist salary and service requirements of EBPs</a:t>
            </a:r>
          </a:p>
          <a:p>
            <a:pPr lvl="1"/>
            <a:r>
              <a:rPr lang="en-US" dirty="0"/>
              <a:t>Salaries $38K-40K (high turnover affects fidelity)</a:t>
            </a:r>
          </a:p>
          <a:p>
            <a:pPr lvl="1"/>
            <a:r>
              <a:rPr lang="en-US" dirty="0"/>
              <a:t>Too many activities uncovered (</a:t>
            </a:r>
            <a:r>
              <a:rPr lang="en-US" dirty="0" err="1"/>
              <a:t>staffings</a:t>
            </a:r>
            <a:r>
              <a:rPr lang="en-US" dirty="0"/>
              <a:t>, collateral contacts, family education, on call, de-escalation calls, siblings, additional assessments and fidelity reviews required)</a:t>
            </a:r>
          </a:p>
          <a:p>
            <a:r>
              <a:rPr lang="en-US" dirty="0"/>
              <a:t>Service documentation required by Medicaid (along with EBP documentation requirements) takes too much time off task, affects fidelity</a:t>
            </a:r>
          </a:p>
          <a:p>
            <a:r>
              <a:rPr lang="en-US" dirty="0"/>
              <a:t>Even with increased rate (MST) as an ILOS (after 1 year, no provider billed)</a:t>
            </a:r>
          </a:p>
        </p:txBody>
      </p:sp>
    </p:spTree>
    <p:extLst>
      <p:ext uri="{BB962C8B-B14F-4D97-AF65-F5344CB8AC3E}">
        <p14:creationId xmlns:p14="http://schemas.microsoft.com/office/powerpoint/2010/main" val="2912757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305" y="1205241"/>
            <a:ext cx="11157825" cy="2852737"/>
          </a:xfrm>
        </p:spPr>
        <p:txBody>
          <a:bodyPr>
            <a:normAutofit fontScale="90000"/>
          </a:bodyPr>
          <a:lstStyle/>
          <a:p>
            <a:r>
              <a:rPr lang="en-US" dirty="0"/>
              <a:t>Q: How to expand EBPs in Florida?</a:t>
            </a:r>
            <a:br>
              <a:rPr lang="en-US" dirty="0"/>
            </a:br>
            <a:r>
              <a:rPr lang="en-US" dirty="0"/>
              <a:t>A: Build a sustainable business model</a:t>
            </a:r>
          </a:p>
        </p:txBody>
      </p:sp>
      <p:sp>
        <p:nvSpPr>
          <p:cNvPr id="3" name="Text Placeholder 2"/>
          <p:cNvSpPr>
            <a:spLocks noGrp="1"/>
          </p:cNvSpPr>
          <p:nvPr>
            <p:ph type="body" idx="1"/>
          </p:nvPr>
        </p:nvSpPr>
        <p:spPr>
          <a:xfrm>
            <a:off x="831850" y="4319753"/>
            <a:ext cx="10515600" cy="1769898"/>
          </a:xfrm>
        </p:spPr>
        <p:txBody>
          <a:bodyPr>
            <a:normAutofit fontScale="85000" lnSpcReduction="20000"/>
          </a:bodyPr>
          <a:lstStyle/>
          <a:p>
            <a:r>
              <a:rPr lang="en-US" sz="2600" dirty="0">
                <a:latin typeface="+mj-lt"/>
              </a:rPr>
              <a:t>Blending and Braiding workgroup (July, 2021-present)</a:t>
            </a:r>
          </a:p>
          <a:p>
            <a:r>
              <a:rPr lang="en-US" dirty="0"/>
              <a:t>Members:</a:t>
            </a:r>
          </a:p>
          <a:p>
            <a:pPr marL="342900" indent="-342900">
              <a:buFont typeface="Arial" panose="020B0604020202020204" pitchFamily="34" charset="0"/>
              <a:buChar char="•"/>
            </a:pPr>
            <a:r>
              <a:rPr lang="en-US" dirty="0"/>
              <a:t>Providers &amp; Lead Agencies</a:t>
            </a:r>
          </a:p>
          <a:p>
            <a:pPr marL="342900" indent="-342900">
              <a:buFont typeface="Arial" panose="020B0604020202020204" pitchFamily="34" charset="0"/>
              <a:buChar char="•"/>
            </a:pPr>
            <a:r>
              <a:rPr lang="en-US" dirty="0"/>
              <a:t>State agencies: DCF (OCFWB, SAMH), DJJ, AHCA, Medicaid HMOs</a:t>
            </a:r>
          </a:p>
          <a:p>
            <a:pPr marL="342900" indent="-342900">
              <a:buFont typeface="Arial" panose="020B0604020202020204" pitchFamily="34" charset="0"/>
              <a:buChar char="•"/>
            </a:pPr>
            <a:r>
              <a:rPr lang="en-US" dirty="0"/>
              <a:t>EBP developers</a:t>
            </a:r>
          </a:p>
        </p:txBody>
      </p:sp>
    </p:spTree>
    <p:extLst>
      <p:ext uri="{BB962C8B-B14F-4D97-AF65-F5344CB8AC3E}">
        <p14:creationId xmlns:p14="http://schemas.microsoft.com/office/powerpoint/2010/main" val="2874571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work to date</a:t>
            </a:r>
          </a:p>
        </p:txBody>
      </p:sp>
      <p:sp>
        <p:nvSpPr>
          <p:cNvPr id="3" name="Content Placeholder 2"/>
          <p:cNvSpPr>
            <a:spLocks noGrp="1"/>
          </p:cNvSpPr>
          <p:nvPr>
            <p:ph idx="1"/>
          </p:nvPr>
        </p:nvSpPr>
        <p:spPr/>
        <p:txBody>
          <a:bodyPr>
            <a:normAutofit fontScale="92500" lnSpcReduction="10000"/>
          </a:bodyPr>
          <a:lstStyle/>
          <a:p>
            <a:r>
              <a:rPr lang="en-US" dirty="0"/>
              <a:t>Braided funding model (Medicaid/Non-Medicaid)</a:t>
            </a:r>
          </a:p>
          <a:p>
            <a:pPr lvl="1"/>
            <a:r>
              <a:rPr lang="en-US" dirty="0"/>
              <a:t>Expected: 44%  (Medicaid/non-Medicaid); Actual: 27%-30% (Medicaid)</a:t>
            </a:r>
          </a:p>
          <a:p>
            <a:r>
              <a:rPr lang="en-US" dirty="0"/>
              <a:t>Pilot: BSFT (Heartland for Children), deep dive</a:t>
            </a:r>
          </a:p>
          <a:p>
            <a:r>
              <a:rPr lang="en-US" dirty="0"/>
              <a:t>Challenges with braided model (administratively heavy providers), </a:t>
            </a:r>
          </a:p>
          <a:p>
            <a:pPr lvl="1"/>
            <a:r>
              <a:rPr lang="en-US" dirty="0"/>
              <a:t>Providers seeking out one funder/payer with less documentation requirements than Medicaid (i.e. foundation grant, local grants)</a:t>
            </a:r>
          </a:p>
          <a:p>
            <a:r>
              <a:rPr lang="en-US" dirty="0">
                <a:latin typeface="+mj-lt"/>
              </a:rPr>
              <a:t>Workgroup recommendations:</a:t>
            </a:r>
          </a:p>
          <a:p>
            <a:pPr lvl="1"/>
            <a:r>
              <a:rPr lang="en-US" dirty="0"/>
              <a:t>Focus on ILOS (bundled rate)</a:t>
            </a:r>
          </a:p>
          <a:p>
            <a:pPr lvl="1"/>
            <a:r>
              <a:rPr lang="en-US" dirty="0"/>
              <a:t>Reduce red tape (excessive service doc; focus on EBP documentation)</a:t>
            </a:r>
          </a:p>
          <a:p>
            <a:pPr lvl="1"/>
            <a:r>
              <a:rPr lang="en-US" dirty="0"/>
              <a:t>Work on a blended model (DCF-OCFWB/SAMH, DJJ, AHCA) to fund slots</a:t>
            </a:r>
          </a:p>
          <a:p>
            <a:pPr lvl="1"/>
            <a:r>
              <a:rPr lang="en-US" dirty="0"/>
              <a:t>Consider longer term strategy to add EBPs as “covered services”</a:t>
            </a:r>
          </a:p>
          <a:p>
            <a:endParaRPr lang="en-US" dirty="0"/>
          </a:p>
        </p:txBody>
      </p:sp>
    </p:spTree>
    <p:extLst>
      <p:ext uri="{BB962C8B-B14F-4D97-AF65-F5344CB8AC3E}">
        <p14:creationId xmlns:p14="http://schemas.microsoft.com/office/powerpoint/2010/main" val="3287509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bundled rate</a:t>
            </a:r>
          </a:p>
        </p:txBody>
      </p:sp>
      <p:pic>
        <p:nvPicPr>
          <p:cNvPr id="4" name="Picture 3"/>
          <p:cNvPicPr>
            <a:picLocks noChangeAspect="1"/>
          </p:cNvPicPr>
          <p:nvPr/>
        </p:nvPicPr>
        <p:blipFill rotWithShape="1">
          <a:blip r:embed="rId2"/>
          <a:srcRect r="339"/>
          <a:stretch/>
        </p:blipFill>
        <p:spPr>
          <a:xfrm>
            <a:off x="711809" y="1787653"/>
            <a:ext cx="10465943" cy="1909361"/>
          </a:xfrm>
          <a:prstGeom prst="rect">
            <a:avLst/>
          </a:prstGeom>
        </p:spPr>
      </p:pic>
    </p:spTree>
    <p:extLst>
      <p:ext uri="{BB962C8B-B14F-4D97-AF65-F5344CB8AC3E}">
        <p14:creationId xmlns:p14="http://schemas.microsoft.com/office/powerpoint/2010/main" val="3910341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28745" y="4808483"/>
            <a:ext cx="6863255" cy="1692771"/>
          </a:xfrm>
          <a:prstGeom prst="rect">
            <a:avLst/>
          </a:prstGeom>
          <a:solidFill>
            <a:schemeClr val="accent5">
              <a:lumMod val="75000"/>
              <a:lumOff val="25000"/>
            </a:schemeClr>
          </a:solidFill>
        </p:spPr>
        <p:txBody>
          <a:bodyPr wrap="square" rtlCol="0">
            <a:spAutoFit/>
          </a:bodyPr>
          <a:lstStyle/>
          <a:p>
            <a:pPr algn="ctr"/>
            <a:r>
              <a:rPr lang="en-US" sz="3600" b="1" dirty="0">
                <a:solidFill>
                  <a:schemeClr val="bg1"/>
                </a:solidFill>
                <a:latin typeface="+mj-lt"/>
              </a:rPr>
              <a:t>Expanding QRTP Capacity (FFPSA)</a:t>
            </a:r>
          </a:p>
          <a:p>
            <a:pPr algn="ctr"/>
            <a:r>
              <a:rPr lang="en-US" sz="3200" i="1" dirty="0">
                <a:solidFill>
                  <a:schemeClr val="bg1"/>
                </a:solidFill>
              </a:rPr>
              <a:t>July, 2023</a:t>
            </a:r>
          </a:p>
        </p:txBody>
      </p:sp>
    </p:spTree>
    <p:extLst>
      <p:ext uri="{BB962C8B-B14F-4D97-AF65-F5344CB8AC3E}">
        <p14:creationId xmlns:p14="http://schemas.microsoft.com/office/powerpoint/2010/main" val="1379287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41389527"/>
              </p:ext>
            </p:extLst>
          </p:nvPr>
        </p:nvGraphicFramePr>
        <p:xfrm>
          <a:off x="173621" y="1680366"/>
          <a:ext cx="11933497" cy="4632960"/>
        </p:xfrm>
        <a:graphic>
          <a:graphicData uri="http://schemas.openxmlformats.org/drawingml/2006/table">
            <a:tbl>
              <a:tblPr firstRow="1" bandRow="1">
                <a:tableStyleId>{5C22544A-7EE6-4342-B048-85BDC9FD1C3A}</a:tableStyleId>
              </a:tblPr>
              <a:tblGrid>
                <a:gridCol w="1319513">
                  <a:extLst>
                    <a:ext uri="{9D8B030D-6E8A-4147-A177-3AD203B41FA5}">
                      <a16:colId xmlns:a16="http://schemas.microsoft.com/office/drawing/2014/main" val="20000"/>
                    </a:ext>
                  </a:extLst>
                </a:gridCol>
                <a:gridCol w="5162720">
                  <a:extLst>
                    <a:ext uri="{9D8B030D-6E8A-4147-A177-3AD203B41FA5}">
                      <a16:colId xmlns:a16="http://schemas.microsoft.com/office/drawing/2014/main" val="20001"/>
                    </a:ext>
                  </a:extLst>
                </a:gridCol>
                <a:gridCol w="971862">
                  <a:extLst>
                    <a:ext uri="{9D8B030D-6E8A-4147-A177-3AD203B41FA5}">
                      <a16:colId xmlns:a16="http://schemas.microsoft.com/office/drawing/2014/main" val="20002"/>
                    </a:ext>
                  </a:extLst>
                </a:gridCol>
                <a:gridCol w="1516284">
                  <a:extLst>
                    <a:ext uri="{9D8B030D-6E8A-4147-A177-3AD203B41FA5}">
                      <a16:colId xmlns:a16="http://schemas.microsoft.com/office/drawing/2014/main" val="20003"/>
                    </a:ext>
                  </a:extLst>
                </a:gridCol>
                <a:gridCol w="2963118">
                  <a:extLst>
                    <a:ext uri="{9D8B030D-6E8A-4147-A177-3AD203B41FA5}">
                      <a16:colId xmlns:a16="http://schemas.microsoft.com/office/drawing/2014/main" val="20004"/>
                    </a:ext>
                  </a:extLst>
                </a:gridCol>
              </a:tblGrid>
              <a:tr h="370840">
                <a:tc>
                  <a:txBody>
                    <a:bodyPr/>
                    <a:lstStyle/>
                    <a:p>
                      <a:r>
                        <a:rPr lang="en-US" sz="1000" dirty="0"/>
                        <a:t>SOLUTION</a:t>
                      </a:r>
                    </a:p>
                  </a:txBody>
                  <a:tcPr/>
                </a:tc>
                <a:tc>
                  <a:txBody>
                    <a:bodyPr/>
                    <a:lstStyle/>
                    <a:p>
                      <a:r>
                        <a:rPr lang="en-US" sz="1000" dirty="0"/>
                        <a:t>RECOMMENDATIONS</a:t>
                      </a:r>
                    </a:p>
                  </a:txBody>
                  <a:tcPr/>
                </a:tc>
                <a:tc>
                  <a:txBody>
                    <a:bodyPr/>
                    <a:lstStyle/>
                    <a:p>
                      <a:r>
                        <a:rPr lang="en-US" sz="1000" dirty="0"/>
                        <a:t>IMPACT</a:t>
                      </a:r>
                    </a:p>
                  </a:txBody>
                  <a:tcPr/>
                </a:tc>
                <a:tc>
                  <a:txBody>
                    <a:bodyPr/>
                    <a:lstStyle/>
                    <a:p>
                      <a:r>
                        <a:rPr lang="en-US" sz="1000" dirty="0"/>
                        <a:t>STATE ACTION NEEDED</a:t>
                      </a:r>
                    </a:p>
                  </a:txBody>
                  <a:tcPr/>
                </a:tc>
                <a:tc>
                  <a:txBody>
                    <a:bodyPr/>
                    <a:lstStyle/>
                    <a:p>
                      <a:r>
                        <a:rPr lang="en-US" sz="1000" dirty="0"/>
                        <a:t>UPDATE 2023</a:t>
                      </a:r>
                    </a:p>
                  </a:txBody>
                  <a:tcPr/>
                </a:tc>
                <a:extLst>
                  <a:ext uri="{0D108BD9-81ED-4DB2-BD59-A6C34878D82A}">
                    <a16:rowId xmlns:a16="http://schemas.microsoft.com/office/drawing/2014/main" val="10000"/>
                  </a:ext>
                </a:extLst>
              </a:tr>
              <a:tr h="370840">
                <a:tc>
                  <a:txBody>
                    <a:bodyPr/>
                    <a:lstStyle/>
                    <a:p>
                      <a:r>
                        <a:rPr lang="en-US" sz="1000" dirty="0"/>
                        <a:t>LICENSE QRTP THRU DCF,</a:t>
                      </a:r>
                      <a:r>
                        <a:rPr lang="en-US" sz="1000" baseline="0" dirty="0"/>
                        <a:t> NOT AHCA</a:t>
                      </a:r>
                      <a:endParaRPr lang="en-US" sz="1000" dirty="0"/>
                    </a:p>
                  </a:txBody>
                  <a:tcPr/>
                </a:tc>
                <a:tc>
                  <a:txBody>
                    <a:bodyPr/>
                    <a:lstStyle/>
                    <a:p>
                      <a:r>
                        <a:rPr lang="en-US" sz="1000" dirty="0"/>
                        <a:t>Similar</a:t>
                      </a:r>
                      <a:r>
                        <a:rPr lang="en-US" sz="1000" baseline="0" dirty="0"/>
                        <a:t> to BHOS, keep licensing function at DCF and establish a bundled clinical overlay rate for reimbursement through Medicaid.  Focus on QRTP federal requirements without adding more regulations.  Allow other state agencies such as APD and AHCA, to obtain a QRTP credential from the Department, and make all licensed RTC sites presumptively eligible and credentialed as QRTPs.</a:t>
                      </a:r>
                      <a:endParaRPr lang="en-US" sz="1000" dirty="0"/>
                    </a:p>
                  </a:txBody>
                  <a:tcPr/>
                </a:tc>
                <a:tc>
                  <a:txBody>
                    <a:bodyPr/>
                    <a:lstStyle/>
                    <a:p>
                      <a:r>
                        <a:rPr lang="en-US" sz="1000" dirty="0"/>
                        <a:t>Increased capacity (providers more willing</a:t>
                      </a:r>
                      <a:r>
                        <a:rPr lang="en-US" sz="1000" baseline="0" dirty="0"/>
                        <a:t> if DCF licenses beds)</a:t>
                      </a:r>
                      <a:endParaRPr lang="en-US" sz="1000" dirty="0"/>
                    </a:p>
                  </a:txBody>
                  <a:tcPr/>
                </a:tc>
                <a:tc>
                  <a:txBody>
                    <a:bodyPr/>
                    <a:lstStyle/>
                    <a:p>
                      <a:r>
                        <a:rPr lang="en-US" sz="1000" dirty="0"/>
                        <a:t>DCF and AHCA policy and rule</a:t>
                      </a:r>
                      <a:r>
                        <a:rPr lang="en-US" sz="1000" baseline="0" dirty="0"/>
                        <a:t> change.</a:t>
                      </a:r>
                      <a:endParaRPr lang="en-US"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mn-lt"/>
                          <a:ea typeface="+mn-ea"/>
                          <a:cs typeface="+mn-cs"/>
                        </a:rPr>
                        <a:t>DCF amended rule 65C-46.0211 to allow for a dual track for QRTP licensure. Following the legislative session 2023, DCF released the draft guidelines for a DCF licensed QRTP. The draft rules are currently under review for public comments.  The amended rules follow the guidelines from the federal FFPSA in an effort to keep regulatory standards at a manageable level and to attract additional QRTP providers.</a:t>
                      </a:r>
                    </a:p>
                    <a:p>
                      <a:endParaRPr lang="en-US" sz="1000" dirty="0"/>
                    </a:p>
                  </a:txBody>
                  <a:tcPr/>
                </a:tc>
                <a:extLst>
                  <a:ext uri="{0D108BD9-81ED-4DB2-BD59-A6C34878D82A}">
                    <a16:rowId xmlns:a16="http://schemas.microsoft.com/office/drawing/2014/main" val="10001"/>
                  </a:ext>
                </a:extLst>
              </a:tr>
              <a:tr h="370840">
                <a:tc>
                  <a:txBody>
                    <a:bodyPr/>
                    <a:lstStyle/>
                    <a:p>
                      <a:r>
                        <a:rPr lang="en-US" sz="1000" dirty="0"/>
                        <a:t>REDUCE ADMINISTRATIE MONITORING</a:t>
                      </a:r>
                    </a:p>
                  </a:txBody>
                  <a:tcPr/>
                </a:tc>
                <a:tc>
                  <a:txBody>
                    <a:bodyPr/>
                    <a:lstStyle/>
                    <a:p>
                      <a:r>
                        <a:rPr lang="en-US" sz="1000" dirty="0"/>
                        <a:t>Require DCF, AHCA, CBC and Medicaid HMO to conduct joint monitoring rather than 4 separate administrative</a:t>
                      </a:r>
                      <a:r>
                        <a:rPr lang="en-US" sz="1000" baseline="0" dirty="0"/>
                        <a:t> monitoring visits.  Allow providers who are accredited to be monitored once every three years. This is consistent with s. 402.7306 monitoring requirements.</a:t>
                      </a:r>
                      <a:endParaRPr lang="en-US" sz="1000" dirty="0"/>
                    </a:p>
                  </a:txBody>
                  <a:tcPr/>
                </a:tc>
                <a:tc>
                  <a:txBody>
                    <a:bodyPr/>
                    <a:lstStyle/>
                    <a:p>
                      <a:r>
                        <a:rPr lang="en-US" sz="1000" dirty="0"/>
                        <a:t>Reduced agency</a:t>
                      </a:r>
                      <a:r>
                        <a:rPr lang="en-US" sz="1000" baseline="0" dirty="0"/>
                        <a:t> costs, reduce provider costs and less duplication in reviews</a:t>
                      </a:r>
                      <a:endParaRPr lang="en-US" sz="1000" dirty="0"/>
                    </a:p>
                  </a:txBody>
                  <a:tcPr/>
                </a:tc>
                <a:tc>
                  <a:txBody>
                    <a:bodyPr/>
                    <a:lstStyle/>
                    <a:p>
                      <a:r>
                        <a:rPr lang="en-US" sz="1000" dirty="0"/>
                        <a:t>Interagency</a:t>
                      </a:r>
                      <a:r>
                        <a:rPr lang="en-US" sz="1000" baseline="0" dirty="0"/>
                        <a:t> Agreement(AHCA, DCF) and mandated in contracts with CBCs.</a:t>
                      </a:r>
                      <a:endParaRPr lang="en-US"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mn-lt"/>
                          <a:ea typeface="+mn-ea"/>
                          <a:cs typeface="+mn-cs"/>
                        </a:rPr>
                        <a:t>Progress in this area has been minimal. Consider whether this topic should be revisited and addressed in the coming year given that some QRTP’s, At-Risk, Maternity and Safe Houses are operating without a contract from the lead agency in their area (particularly for those that operate a statewide catchment area). </a:t>
                      </a:r>
                    </a:p>
                  </a:txBody>
                  <a:tcPr/>
                </a:tc>
                <a:extLst>
                  <a:ext uri="{0D108BD9-81ED-4DB2-BD59-A6C34878D82A}">
                    <a16:rowId xmlns:a16="http://schemas.microsoft.com/office/drawing/2014/main" val="10002"/>
                  </a:ext>
                </a:extLst>
              </a:tr>
              <a:tr h="370840">
                <a:tc>
                  <a:txBody>
                    <a:bodyPr/>
                    <a:lstStyle/>
                    <a:p>
                      <a:r>
                        <a:rPr lang="en-US" sz="1000" dirty="0"/>
                        <a:t>ADVOCATE FOR ADEQUATED CLINICAL RATE FOR QRTP</a:t>
                      </a:r>
                      <a:r>
                        <a:rPr lang="en-US" sz="1000" baseline="0" dirty="0"/>
                        <a:t> (AMCA/MEDICAID)</a:t>
                      </a:r>
                      <a:endParaRPr lang="en-US" sz="1000" dirty="0"/>
                    </a:p>
                  </a:txBody>
                  <a:tcPr/>
                </a:tc>
                <a:tc>
                  <a:txBody>
                    <a:bodyPr/>
                    <a:lstStyle/>
                    <a:p>
                      <a:r>
                        <a:rPr lang="en-US" sz="1000" dirty="0"/>
                        <a:t>Work with AHCA to develop a rate to support the difference clinical needs of the high needs youth</a:t>
                      </a:r>
                      <a:r>
                        <a:rPr lang="en-US" sz="1000" baseline="0" dirty="0"/>
                        <a:t> population. </a:t>
                      </a:r>
                      <a:endParaRPr lang="en-US" sz="1000" dirty="0"/>
                    </a:p>
                  </a:txBody>
                  <a:tcPr/>
                </a:tc>
                <a:tc>
                  <a:txBody>
                    <a:bodyPr/>
                    <a:lstStyle/>
                    <a:p>
                      <a:r>
                        <a:rPr lang="en-US" sz="1000" dirty="0"/>
                        <a:t>Better optimization of</a:t>
                      </a:r>
                      <a:r>
                        <a:rPr lang="en-US" sz="1000" baseline="0" dirty="0"/>
                        <a:t> available revenue streams.</a:t>
                      </a:r>
                      <a:endParaRPr lang="en-US" sz="1000" dirty="0"/>
                    </a:p>
                  </a:txBody>
                  <a:tcPr/>
                </a:tc>
                <a:tc>
                  <a:txBody>
                    <a:bodyPr/>
                    <a:lstStyle/>
                    <a:p>
                      <a:r>
                        <a:rPr lang="en-US" sz="1000" dirty="0"/>
                        <a:t>Request AHCA to increase rate for STGH.</a:t>
                      </a:r>
                      <a:r>
                        <a:rPr lang="en-US" sz="1000" baseline="0" dirty="0"/>
                        <a:t> Develop a rate for specialty population QRTP programs to need the clinical needs for the specified group.</a:t>
                      </a:r>
                      <a:endParaRPr lang="en-US"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mn-lt"/>
                          <a:ea typeface="+mn-ea"/>
                          <a:cs typeface="+mn-cs"/>
                        </a:rPr>
                        <a:t>Currently room and board rates are set (including QRTP) according to a utilization standard and expenses demonstrated on the DCF Template.  The reimbursement rate for the clinical services offered by a QRTP remains static at the STGH rate offered by AHCA.  This has been identified as a barrier in the past and continues to be a potential barrier. </a:t>
                      </a:r>
                    </a:p>
                    <a:p>
                      <a:endParaRPr lang="en-US" sz="1000" dirty="0"/>
                    </a:p>
                  </a:txBody>
                  <a:tcPr/>
                </a:tc>
                <a:extLst>
                  <a:ext uri="{0D108BD9-81ED-4DB2-BD59-A6C34878D82A}">
                    <a16:rowId xmlns:a16="http://schemas.microsoft.com/office/drawing/2014/main" val="10003"/>
                  </a:ext>
                </a:extLst>
              </a:tr>
            </a:tbl>
          </a:graphicData>
        </a:graphic>
      </p:graphicFrame>
      <p:sp>
        <p:nvSpPr>
          <p:cNvPr id="3" name="Rectangle 2"/>
          <p:cNvSpPr/>
          <p:nvPr/>
        </p:nvSpPr>
        <p:spPr>
          <a:xfrm>
            <a:off x="173620" y="1301196"/>
            <a:ext cx="11933497" cy="400110"/>
          </a:xfrm>
          <a:prstGeom prst="rect">
            <a:avLst/>
          </a:prstGeom>
        </p:spPr>
        <p:txBody>
          <a:bodyPr wrap="square">
            <a:spAutoFit/>
          </a:bodyPr>
          <a:lstStyle/>
          <a:p>
            <a:pPr algn="ctr"/>
            <a:r>
              <a:rPr lang="en-US" sz="2000" dirty="0">
                <a:latin typeface="Calibri" panose="020F0502020204030204" pitchFamily="34" charset="0"/>
                <a:ea typeface="Calibri" panose="020F0502020204030204" pitchFamily="34" charset="0"/>
                <a:cs typeface="Times New Roman" panose="02020603050405020304" pitchFamily="18" charset="0"/>
              </a:rPr>
              <a:t>BUILDING QRTP CAPACITY FOR HIGH NEED YOUTH IN FLORIDA</a:t>
            </a:r>
            <a:endParaRPr lang="en-US" sz="2000" dirty="0"/>
          </a:p>
        </p:txBody>
      </p:sp>
      <p:sp>
        <p:nvSpPr>
          <p:cNvPr id="4" name="TextBox 3"/>
          <p:cNvSpPr txBox="1"/>
          <p:nvPr/>
        </p:nvSpPr>
        <p:spPr>
          <a:xfrm>
            <a:off x="92597" y="393539"/>
            <a:ext cx="12014521" cy="830997"/>
          </a:xfrm>
          <a:prstGeom prst="rect">
            <a:avLst/>
          </a:prstGeom>
          <a:noFill/>
        </p:spPr>
        <p:txBody>
          <a:bodyPr wrap="square" rtlCol="0">
            <a:spAutoFit/>
          </a:bodyPr>
          <a:lstStyle/>
          <a:p>
            <a:r>
              <a:rPr lang="en-US" sz="2400" dirty="0"/>
              <a:t>Outlined below is a chart delineating possible solutions and strategies to build </a:t>
            </a:r>
          </a:p>
          <a:p>
            <a:pPr algn="ctr"/>
            <a:r>
              <a:rPr lang="en-US" sz="2400" dirty="0"/>
              <a:t>placement capacity for complex youth in Florida. </a:t>
            </a:r>
          </a:p>
        </p:txBody>
      </p:sp>
    </p:spTree>
    <p:extLst>
      <p:ext uri="{BB962C8B-B14F-4D97-AF65-F5344CB8AC3E}">
        <p14:creationId xmlns:p14="http://schemas.microsoft.com/office/powerpoint/2010/main" val="924432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988823829"/>
              </p:ext>
            </p:extLst>
          </p:nvPr>
        </p:nvGraphicFramePr>
        <p:xfrm>
          <a:off x="92598" y="278049"/>
          <a:ext cx="11933497" cy="5547360"/>
        </p:xfrm>
        <a:graphic>
          <a:graphicData uri="http://schemas.openxmlformats.org/drawingml/2006/table">
            <a:tbl>
              <a:tblPr firstRow="1" bandRow="1">
                <a:tableStyleId>{5C22544A-7EE6-4342-B048-85BDC9FD1C3A}</a:tableStyleId>
              </a:tblPr>
              <a:tblGrid>
                <a:gridCol w="1319513">
                  <a:extLst>
                    <a:ext uri="{9D8B030D-6E8A-4147-A177-3AD203B41FA5}">
                      <a16:colId xmlns:a16="http://schemas.microsoft.com/office/drawing/2014/main" val="20000"/>
                    </a:ext>
                  </a:extLst>
                </a:gridCol>
                <a:gridCol w="5162720">
                  <a:extLst>
                    <a:ext uri="{9D8B030D-6E8A-4147-A177-3AD203B41FA5}">
                      <a16:colId xmlns:a16="http://schemas.microsoft.com/office/drawing/2014/main" val="20001"/>
                    </a:ext>
                  </a:extLst>
                </a:gridCol>
                <a:gridCol w="971862">
                  <a:extLst>
                    <a:ext uri="{9D8B030D-6E8A-4147-A177-3AD203B41FA5}">
                      <a16:colId xmlns:a16="http://schemas.microsoft.com/office/drawing/2014/main" val="20002"/>
                    </a:ext>
                  </a:extLst>
                </a:gridCol>
                <a:gridCol w="1516284">
                  <a:extLst>
                    <a:ext uri="{9D8B030D-6E8A-4147-A177-3AD203B41FA5}">
                      <a16:colId xmlns:a16="http://schemas.microsoft.com/office/drawing/2014/main" val="20003"/>
                    </a:ext>
                  </a:extLst>
                </a:gridCol>
                <a:gridCol w="2963118">
                  <a:extLst>
                    <a:ext uri="{9D8B030D-6E8A-4147-A177-3AD203B41FA5}">
                      <a16:colId xmlns:a16="http://schemas.microsoft.com/office/drawing/2014/main" val="20004"/>
                    </a:ext>
                  </a:extLst>
                </a:gridCol>
              </a:tblGrid>
              <a:tr h="370840">
                <a:tc>
                  <a:txBody>
                    <a:bodyPr/>
                    <a:lstStyle/>
                    <a:p>
                      <a:r>
                        <a:rPr lang="en-US" sz="1000" dirty="0"/>
                        <a:t>SOLUTION</a:t>
                      </a:r>
                    </a:p>
                  </a:txBody>
                  <a:tcPr/>
                </a:tc>
                <a:tc>
                  <a:txBody>
                    <a:bodyPr/>
                    <a:lstStyle/>
                    <a:p>
                      <a:r>
                        <a:rPr lang="en-US" sz="1000" dirty="0"/>
                        <a:t>RECOMMENDATIONS</a:t>
                      </a:r>
                    </a:p>
                  </a:txBody>
                  <a:tcPr/>
                </a:tc>
                <a:tc>
                  <a:txBody>
                    <a:bodyPr/>
                    <a:lstStyle/>
                    <a:p>
                      <a:r>
                        <a:rPr lang="en-US" sz="1000" dirty="0"/>
                        <a:t>IMPACT</a:t>
                      </a:r>
                    </a:p>
                  </a:txBody>
                  <a:tcPr/>
                </a:tc>
                <a:tc>
                  <a:txBody>
                    <a:bodyPr/>
                    <a:lstStyle/>
                    <a:p>
                      <a:r>
                        <a:rPr lang="en-US" sz="1000" dirty="0"/>
                        <a:t>STATE ACTION NEEDED</a:t>
                      </a:r>
                    </a:p>
                  </a:txBody>
                  <a:tcPr/>
                </a:tc>
                <a:tc>
                  <a:txBody>
                    <a:bodyPr/>
                    <a:lstStyle/>
                    <a:p>
                      <a:r>
                        <a:rPr lang="en-US" sz="1000" dirty="0"/>
                        <a:t>UPDATE 2023</a:t>
                      </a:r>
                    </a:p>
                  </a:txBody>
                  <a:tcPr/>
                </a:tc>
                <a:extLst>
                  <a:ext uri="{0D108BD9-81ED-4DB2-BD59-A6C34878D82A}">
                    <a16:rowId xmlns:a16="http://schemas.microsoft.com/office/drawing/2014/main" val="10000"/>
                  </a:ext>
                </a:extLst>
              </a:tr>
              <a:tr h="370840">
                <a:tc>
                  <a:txBody>
                    <a:bodyPr/>
                    <a:lstStyle/>
                    <a:p>
                      <a:r>
                        <a:rPr lang="en-US" sz="1000" dirty="0"/>
                        <a:t>ADDRESS POLICY BARRIER (IMD)</a:t>
                      </a:r>
                    </a:p>
                  </a:txBody>
                  <a:tcPr/>
                </a:tc>
                <a:tc>
                  <a:txBody>
                    <a:bodyPr/>
                    <a:lstStyle/>
                    <a:p>
                      <a:r>
                        <a:rPr lang="en-US" sz="1000" dirty="0"/>
                        <a:t>Most providers expressed wanting</a:t>
                      </a:r>
                      <a:r>
                        <a:rPr lang="en-US" sz="1000" baseline="0" dirty="0"/>
                        <a:t> to keep census low (4-6), but many have multiple dwellings on a campus, opening them up to IMD rules for sites with &gt;12 beds.  Replicate language used for STGH for QRTP license to allow multiple dwellings on a campus (as long as 12 beds or less per domicile).</a:t>
                      </a:r>
                      <a:endParaRPr lang="en-US" sz="1000" dirty="0"/>
                    </a:p>
                  </a:txBody>
                  <a:tcPr/>
                </a:tc>
                <a:tc>
                  <a:txBody>
                    <a:bodyPr/>
                    <a:lstStyle/>
                    <a:p>
                      <a:r>
                        <a:rPr lang="en-US" sz="1000" dirty="0"/>
                        <a:t>Increased capacity (more campus programs will apply as QRTPs)</a:t>
                      </a:r>
                    </a:p>
                  </a:txBody>
                  <a:tcPr/>
                </a:tc>
                <a:tc>
                  <a:txBody>
                    <a:bodyPr/>
                    <a:lstStyle/>
                    <a:p>
                      <a:r>
                        <a:rPr lang="en-US" sz="1000" dirty="0"/>
                        <a:t>Amend FAC to allowing multiple QRTP</a:t>
                      </a:r>
                      <a:r>
                        <a:rPr lang="en-US" sz="1000" baseline="0" dirty="0"/>
                        <a:t> dwellings on campus (to bypass IMD rule), similar to STGH</a:t>
                      </a:r>
                      <a:endParaRPr lang="en-US" sz="1000" dirty="0"/>
                    </a:p>
                  </a:txBody>
                  <a:tcPr/>
                </a:tc>
                <a:tc>
                  <a:txBody>
                    <a:bodyPr/>
                    <a:lstStyle/>
                    <a:p>
                      <a:pPr lvl="0"/>
                      <a:r>
                        <a:rPr lang="en-US" sz="1000" kern="1200" dirty="0">
                          <a:solidFill>
                            <a:schemeClr val="dk1"/>
                          </a:solidFill>
                          <a:effectLst/>
                          <a:latin typeface="+mn-lt"/>
                          <a:ea typeface="+mn-ea"/>
                          <a:cs typeface="+mn-cs"/>
                        </a:rPr>
                        <a:t>DCF has made allowance to have multiple QRTP’s which are individually licensed on a campus setting. However, that is a workaround to address short term needs. A long term fix is needed at the federal level.  A small group of Florida providers have been working with Representative Castor and Congressman Bilirakis to carry a bill that would fix QRTP on a long term and national level. </a:t>
                      </a:r>
                    </a:p>
                    <a:p>
                      <a:endParaRPr lang="en-US" sz="1000" dirty="0"/>
                    </a:p>
                  </a:txBody>
                  <a:tcPr/>
                </a:tc>
                <a:extLst>
                  <a:ext uri="{0D108BD9-81ED-4DB2-BD59-A6C34878D82A}">
                    <a16:rowId xmlns:a16="http://schemas.microsoft.com/office/drawing/2014/main" val="10001"/>
                  </a:ext>
                </a:extLst>
              </a:tr>
              <a:tr h="1767840">
                <a:tc>
                  <a:txBody>
                    <a:bodyPr/>
                    <a:lstStyle/>
                    <a:p>
                      <a:r>
                        <a:rPr lang="en-US" sz="1000" dirty="0"/>
                        <a:t>REINFORCE</a:t>
                      </a:r>
                      <a:r>
                        <a:rPr lang="en-US" sz="1000" baseline="0" dirty="0"/>
                        <a:t> CAPACITY BUILDING THROUGH CONTRACTS</a:t>
                      </a:r>
                      <a:endParaRPr lang="en-US" sz="1000" dirty="0"/>
                    </a:p>
                  </a:txBody>
                  <a:tcPr/>
                </a:tc>
                <a:tc>
                  <a:txBody>
                    <a:bodyPr/>
                    <a:lstStyle/>
                    <a:p>
                      <a:r>
                        <a:rPr lang="en-US" sz="1000" dirty="0"/>
                        <a:t>Allow CBCs</a:t>
                      </a:r>
                      <a:r>
                        <a:rPr lang="en-US" sz="1000" baseline="0" dirty="0"/>
                        <a:t> to contract with providers for “available capacity” vs utilization, allow for multi-year contracts and retained earnings/net income (for the purposes of recouping start-up costs not covered by FFTA or other sources, may need to readdress “sub-recipients”, if FFTA funds are not available.  Do not restrict availability FFTA funds to only the original providers who expressed interest. </a:t>
                      </a:r>
                      <a:endParaRPr lang="en-US" sz="1000" dirty="0"/>
                    </a:p>
                  </a:txBody>
                  <a:tcPr/>
                </a:tc>
                <a:tc rowSpan="2">
                  <a:txBody>
                    <a:bodyPr/>
                    <a:lstStyle/>
                    <a:p>
                      <a:pPr algn="ctr"/>
                      <a:r>
                        <a:rPr lang="en-US" sz="1000" dirty="0"/>
                        <a:t>Increased capacity (more providers will apply because less financial risks and disruption</a:t>
                      </a:r>
                      <a:r>
                        <a:rPr lang="en-US" sz="1000" baseline="0" dirty="0"/>
                        <a:t> to existing clients)</a:t>
                      </a:r>
                      <a:endParaRPr lang="en-US" sz="1000" dirty="0"/>
                    </a:p>
                  </a:txBody>
                  <a:tcPr anchor="ctr"/>
                </a:tc>
                <a:tc>
                  <a:txBody>
                    <a:bodyPr/>
                    <a:lstStyle/>
                    <a:p>
                      <a:r>
                        <a:rPr lang="en-US" sz="1000" dirty="0"/>
                        <a:t>Contracting authority (DCF), amend contracts with CBCs to explicitly allow request</a:t>
                      </a:r>
                      <a:r>
                        <a:rPr lang="en-US" sz="1000" baseline="0" dirty="0"/>
                        <a:t> AHCA to increase rate for STGH. Develop a rate for specialty population QRTP programs to need the clinical needs for the specified groups. </a:t>
                      </a:r>
                      <a:endParaRPr lang="en-US" sz="1000" dirty="0"/>
                    </a:p>
                  </a:txBody>
                  <a:tcPr/>
                </a:tc>
                <a:tc>
                  <a:txBody>
                    <a:bodyPr/>
                    <a:lstStyle/>
                    <a:p>
                      <a:pPr lvl="0"/>
                      <a:r>
                        <a:rPr lang="en-US" sz="1000" kern="1200" dirty="0">
                          <a:solidFill>
                            <a:schemeClr val="dk1"/>
                          </a:solidFill>
                          <a:effectLst/>
                          <a:latin typeface="+mn-lt"/>
                          <a:ea typeface="+mn-ea"/>
                          <a:cs typeface="+mn-cs"/>
                        </a:rPr>
                        <a:t>A small FCC workgroup is meeting to address rate structure, reimbursement and startup costs. The final recommendations will be provided to DCF. </a:t>
                      </a:r>
                    </a:p>
                  </a:txBody>
                  <a:tcPr/>
                </a:tc>
                <a:extLst>
                  <a:ext uri="{0D108BD9-81ED-4DB2-BD59-A6C34878D82A}">
                    <a16:rowId xmlns:a16="http://schemas.microsoft.com/office/drawing/2014/main" val="10002"/>
                  </a:ext>
                </a:extLst>
              </a:tr>
              <a:tr h="1767840">
                <a:tc>
                  <a:txBody>
                    <a:bodyPr/>
                    <a:lstStyle/>
                    <a:p>
                      <a:r>
                        <a:rPr lang="en-US" sz="1000" dirty="0"/>
                        <a:t>POLICY</a:t>
                      </a:r>
                      <a:r>
                        <a:rPr lang="en-US" sz="1000" baseline="0" dirty="0"/>
                        <a:t> (EMPTYING BEDS)</a:t>
                      </a:r>
                      <a:endParaRPr lang="en-US" sz="1000" dirty="0"/>
                    </a:p>
                  </a:txBody>
                  <a:tcPr/>
                </a:tc>
                <a:tc>
                  <a:txBody>
                    <a:bodyPr/>
                    <a:lstStyle/>
                    <a:p>
                      <a:r>
                        <a:rPr lang="en-US" sz="1000" dirty="0"/>
                        <a:t>If</a:t>
                      </a:r>
                      <a:r>
                        <a:rPr lang="en-US" sz="1000" baseline="0" dirty="0"/>
                        <a:t> license were to stay under AHCA, allow for a waiver so providers do not have to empty beds to be licensed.</a:t>
                      </a:r>
                      <a:endParaRPr lang="en-US" sz="1000" dirty="0"/>
                    </a:p>
                  </a:txBody>
                  <a:tcPr/>
                </a:tc>
                <a:tc vMerge="1">
                  <a:txBody>
                    <a:bodyPr/>
                    <a:lstStyle/>
                    <a:p>
                      <a:endParaRPr lang="en-US" sz="1100" dirty="0"/>
                    </a:p>
                  </a:txBody>
                  <a:tcPr/>
                </a:tc>
                <a:tc>
                  <a:txBody>
                    <a:bodyPr/>
                    <a:lstStyle/>
                    <a:p>
                      <a:r>
                        <a:rPr lang="en-US" sz="1000" dirty="0"/>
                        <a:t>If not specified in</a:t>
                      </a:r>
                      <a:r>
                        <a:rPr lang="en-US" sz="1000" baseline="0" dirty="0"/>
                        <a:t> code, could be letter of agreement</a:t>
                      </a:r>
                      <a:endParaRPr lang="en-US" sz="10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dk1"/>
                          </a:solidFill>
                          <a:effectLst/>
                          <a:latin typeface="+mn-lt"/>
                          <a:ea typeface="+mn-ea"/>
                          <a:cs typeface="+mn-cs"/>
                        </a:rPr>
                        <a:t>Currently room and board rates are set (including QRTP) according to a utilization standard and expenses demonstrated on the DCF Template.  The reimbursement rate for the clinical services offered by a QRTP remains static at the STGH rate offered by AHCA.  This has been identified as a barrier in the past and continues to be a potential barrier. </a:t>
                      </a:r>
                    </a:p>
                    <a:p>
                      <a:endParaRPr lang="en-US" sz="10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92514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399" y="859585"/>
            <a:ext cx="11839575" cy="4476610"/>
          </a:xfrm>
          <a:prstGeom prst="rect">
            <a:avLst/>
          </a:prstGeom>
        </p:spPr>
        <p:txBody>
          <a:bodyPr wrap="square">
            <a:spAutoFit/>
          </a:bodyPr>
          <a:lstStyle/>
          <a:p>
            <a:pPr algn="ctr">
              <a:lnSpc>
                <a:spcPct val="115000"/>
              </a:lnSpc>
              <a:spcAft>
                <a:spcPts val="1000"/>
              </a:spcAft>
            </a:pPr>
            <a:r>
              <a:rPr lang="en-US" sz="2800" dirty="0">
                <a:latin typeface="Calibri" panose="020F0502020204030204" pitchFamily="34" charset="0"/>
                <a:ea typeface="Calibri" panose="020F0502020204030204" pitchFamily="34" charset="0"/>
                <a:cs typeface="Times New Roman" panose="02020603050405020304" pitchFamily="18" charset="0"/>
              </a:rPr>
              <a:t>Restructure QRTP’s To Better Serve Children with Complex Needs </a:t>
            </a:r>
          </a:p>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Specialty QRTP Homes:</a:t>
            </a:r>
          </a:p>
          <a:p>
            <a:pPr>
              <a:lnSpc>
                <a:spcPct val="115000"/>
              </a:lnSpc>
              <a:spcAft>
                <a:spcPts val="1000"/>
              </a:spcAft>
            </a:pPr>
            <a:r>
              <a:rPr lang="en-US" dirty="0">
                <a:latin typeface="Calibri" panose="020F0502020204030204" pitchFamily="34" charset="0"/>
                <a:ea typeface="Calibri" panose="020F0502020204030204" pitchFamily="34" charset="0"/>
                <a:cs typeface="Times New Roman" panose="02020603050405020304" pitchFamily="18" charset="0"/>
              </a:rPr>
              <a:t>Develop homes designated for populations of children that are known to have unmet needs.  Those specialty providers/homes will develop expertise in serving the children with quality care/services  and have available capacity to meet local and statewide demands. The categories/groupings  that have been identified  include:</a:t>
            </a:r>
          </a:p>
          <a:p>
            <a:pPr marL="342900" marR="0" lvl="0" indent="-342900">
              <a:lnSpc>
                <a:spcPct val="115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Children who have a developmental disorder</a:t>
            </a:r>
          </a:p>
          <a:p>
            <a:pPr marL="342900" marR="0" lvl="0" indent="-342900">
              <a:lnSpc>
                <a:spcPct val="115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Children who are at-risk of becoming involved with DJJ,  those currently  involved  in  the DJJ system and children who have been in and out of the DJJ system</a:t>
            </a:r>
          </a:p>
          <a:p>
            <a:pPr marL="342900" marR="0" lvl="0" indent="-342900">
              <a:lnSpc>
                <a:spcPct val="115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Children with challenging behavioral disorders, particularly those that are ineligible for traditional mental health services (STGH QRTP)</a:t>
            </a:r>
          </a:p>
          <a:p>
            <a:pPr marL="342900" marR="0" lvl="0" indent="-342900">
              <a:lnSpc>
                <a:spcPct val="115000"/>
              </a:lnSpc>
              <a:spcBef>
                <a:spcPts val="0"/>
              </a:spcBef>
              <a:spcAft>
                <a:spcPts val="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Children who are sexually reactive</a:t>
            </a:r>
          </a:p>
          <a:p>
            <a:pPr marL="342900" marR="0" lvl="0" indent="-342900">
              <a:lnSpc>
                <a:spcPct val="115000"/>
              </a:lnSpc>
              <a:spcBef>
                <a:spcPts val="0"/>
              </a:spcBef>
              <a:spcAft>
                <a:spcPts val="1000"/>
              </a:spcAft>
              <a:buFont typeface="+mj-lt"/>
              <a:buAutoNum type="arabicPeriod"/>
            </a:pPr>
            <a:r>
              <a:rPr lang="en-US" dirty="0">
                <a:latin typeface="Calibri" panose="020F0502020204030204" pitchFamily="34" charset="0"/>
                <a:ea typeface="Calibri" panose="020F0502020204030204" pitchFamily="34" charset="0"/>
                <a:cs typeface="Times New Roman" panose="02020603050405020304" pitchFamily="18" charset="0"/>
              </a:rPr>
              <a:t>Children with medical issues that require greater than  routine care  and  have co-occurring behavioral issues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2014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42B811FF-F94F-4F62-98F4-F48088F55268}"/>
              </a:ext>
            </a:extLst>
          </p:cNvPr>
          <p:cNvSpPr>
            <a:spLocks noGrp="1"/>
          </p:cNvSpPr>
          <p:nvPr>
            <p:ph type="sldNum" sz="quarter" idx="12"/>
          </p:nvPr>
        </p:nvSpPr>
        <p:spPr/>
        <p:txBody>
          <a:bodyPr/>
          <a:lstStyle/>
          <a:p>
            <a:fld id="{3A98EE3D-8CD1-4C3F-BD1C-C98C9596463C}" type="slidenum">
              <a:rPr lang="en-US" sz="1050" b="1" smtClean="0">
                <a:solidFill>
                  <a:srgbClr val="193441"/>
                </a:solidFill>
              </a:rPr>
              <a:pPr/>
              <a:t>24</a:t>
            </a:fld>
            <a:endParaRPr lang="en-US" b="1" dirty="0">
              <a:solidFill>
                <a:srgbClr val="193441"/>
              </a:solidFill>
            </a:endParaRPr>
          </a:p>
        </p:txBody>
      </p:sp>
      <p:sp>
        <p:nvSpPr>
          <p:cNvPr id="3" name="Title 1">
            <a:extLst>
              <a:ext uri="{FF2B5EF4-FFF2-40B4-BE49-F238E27FC236}">
                <a16:creationId xmlns:a16="http://schemas.microsoft.com/office/drawing/2014/main" id="{8A579299-93D0-46D8-B162-80DCFF150588}"/>
              </a:ext>
            </a:extLst>
          </p:cNvPr>
          <p:cNvSpPr txBox="1">
            <a:spLocks/>
          </p:cNvSpPr>
          <p:nvPr/>
        </p:nvSpPr>
        <p:spPr>
          <a:xfrm>
            <a:off x="1497065" y="547583"/>
            <a:ext cx="8422547" cy="628074"/>
          </a:xfrm>
          <a:prstGeom prst="rect">
            <a:avLst/>
          </a:prstGeom>
          <a:solidFill>
            <a:schemeClr val="accent1"/>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3200" dirty="0">
                <a:solidFill>
                  <a:srgbClr val="FFFFFF"/>
                </a:solidFill>
                <a:effectLst>
                  <a:outerShdw blurRad="38100" dist="38100" dir="2700000" algn="tl">
                    <a:srgbClr val="000000">
                      <a:alpha val="43137"/>
                    </a:srgbClr>
                  </a:outerShdw>
                </a:effectLst>
              </a:rPr>
              <a:t>Qualified Residential Treatment Program</a:t>
            </a:r>
          </a:p>
        </p:txBody>
      </p:sp>
      <p:sp>
        <p:nvSpPr>
          <p:cNvPr id="2" name="TextBox 1">
            <a:extLst>
              <a:ext uri="{FF2B5EF4-FFF2-40B4-BE49-F238E27FC236}">
                <a16:creationId xmlns:a16="http://schemas.microsoft.com/office/drawing/2014/main" id="{5F37A73F-6089-4A7B-B168-7AF415F4C7F4}"/>
              </a:ext>
            </a:extLst>
          </p:cNvPr>
          <p:cNvSpPr txBox="1"/>
          <p:nvPr/>
        </p:nvSpPr>
        <p:spPr>
          <a:xfrm>
            <a:off x="1607825" y="2330039"/>
            <a:ext cx="8201025" cy="3139321"/>
          </a:xfrm>
          <a:prstGeom prst="rect">
            <a:avLst/>
          </a:prstGeom>
          <a:noFill/>
        </p:spPr>
        <p:txBody>
          <a:bodyPr wrap="square" rtlCol="0">
            <a:spAutoFit/>
          </a:bodyPr>
          <a:lstStyle/>
          <a:p>
            <a:endParaRPr lang="en-US" dirty="0">
              <a:solidFill>
                <a:srgbClr val="193441"/>
              </a:solidFill>
            </a:endParaRPr>
          </a:p>
          <a:p>
            <a:endParaRPr lang="en-US" dirty="0">
              <a:solidFill>
                <a:srgbClr val="193441"/>
              </a:solidFill>
            </a:endParaRPr>
          </a:p>
          <a:p>
            <a:r>
              <a:rPr lang="en-US" dirty="0">
                <a:solidFill>
                  <a:srgbClr val="193441"/>
                </a:solidFill>
              </a:rPr>
              <a:t>Currently, there are five </a:t>
            </a:r>
            <a:r>
              <a:rPr lang="en-US" u="sng" dirty="0">
                <a:solidFill>
                  <a:srgbClr val="193441"/>
                </a:solidFill>
              </a:rPr>
              <a:t>credentialed QRTP</a:t>
            </a:r>
            <a:r>
              <a:rPr lang="en-US" dirty="0">
                <a:solidFill>
                  <a:srgbClr val="193441"/>
                </a:solidFill>
              </a:rPr>
              <a:t> providers with 50 beds operating in the state.</a:t>
            </a:r>
          </a:p>
          <a:p>
            <a:endParaRPr lang="en-US" dirty="0">
              <a:solidFill>
                <a:srgbClr val="193441"/>
              </a:solidFill>
            </a:endParaRPr>
          </a:p>
          <a:p>
            <a:r>
              <a:rPr lang="en-US" dirty="0">
                <a:solidFill>
                  <a:srgbClr val="193441"/>
                </a:solidFill>
              </a:rPr>
              <a:t>The Department continues to work to implement changes to the QRTP/Qualified Evaluator process established in HB 893.</a:t>
            </a:r>
          </a:p>
          <a:p>
            <a:endParaRPr lang="en-US" dirty="0">
              <a:solidFill>
                <a:srgbClr val="193441"/>
              </a:solidFill>
            </a:endParaRPr>
          </a:p>
          <a:p>
            <a:r>
              <a:rPr lang="en-US" dirty="0">
                <a:solidFill>
                  <a:srgbClr val="193441"/>
                </a:solidFill>
              </a:rPr>
              <a:t>For FY 2021-2022, over 26% of the money spent on children placed in residential treatment centers licensed by AHCA was Title IV-E reimbursable.</a:t>
            </a:r>
          </a:p>
        </p:txBody>
      </p:sp>
      <p:sp>
        <p:nvSpPr>
          <p:cNvPr id="6" name="TextBox 5">
            <a:extLst>
              <a:ext uri="{FF2B5EF4-FFF2-40B4-BE49-F238E27FC236}">
                <a16:creationId xmlns:a16="http://schemas.microsoft.com/office/drawing/2014/main" id="{EEC624BC-9CC5-4993-90D7-91EF3A50E46F}"/>
              </a:ext>
            </a:extLst>
          </p:cNvPr>
          <p:cNvSpPr txBox="1"/>
          <p:nvPr/>
        </p:nvSpPr>
        <p:spPr>
          <a:xfrm>
            <a:off x="4010784" y="1454108"/>
            <a:ext cx="3404936" cy="1384995"/>
          </a:xfrm>
          <a:prstGeom prst="rect">
            <a:avLst/>
          </a:prstGeom>
          <a:noFill/>
        </p:spPr>
        <p:txBody>
          <a:bodyPr wrap="square" rtlCol="0">
            <a:spAutoFit/>
          </a:bodyPr>
          <a:lstStyle/>
          <a:p>
            <a:r>
              <a:rPr lang="en-US" sz="2800" b="1" dirty="0">
                <a:solidFill>
                  <a:srgbClr val="193441"/>
                </a:solidFill>
              </a:rPr>
              <a:t>STGH/QRTP CREDENTIAL Status</a:t>
            </a:r>
          </a:p>
        </p:txBody>
      </p:sp>
    </p:spTree>
    <p:extLst>
      <p:ext uri="{BB962C8B-B14F-4D97-AF65-F5344CB8AC3E}">
        <p14:creationId xmlns:p14="http://schemas.microsoft.com/office/powerpoint/2010/main" val="9329804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4C1D2AE-D93D-4567-A578-DF33E814BEFE}"/>
              </a:ext>
            </a:extLst>
          </p:cNvPr>
          <p:cNvSpPr>
            <a:spLocks noGrp="1"/>
          </p:cNvSpPr>
          <p:nvPr>
            <p:ph type="sldNum" sz="quarter" idx="12"/>
          </p:nvPr>
        </p:nvSpPr>
        <p:spPr/>
        <p:txBody>
          <a:bodyPr/>
          <a:lstStyle/>
          <a:p>
            <a:fld id="{3A98EE3D-8CD1-4C3F-BD1C-C98C9596463C}" type="slidenum">
              <a:rPr lang="en-US" smtClean="0">
                <a:solidFill>
                  <a:srgbClr val="193441">
                    <a:lumMod val="75000"/>
                    <a:lumOff val="25000"/>
                  </a:srgbClr>
                </a:solidFill>
              </a:rPr>
              <a:pPr/>
              <a:t>25</a:t>
            </a:fld>
            <a:endParaRPr lang="en-US" dirty="0">
              <a:solidFill>
                <a:srgbClr val="193441">
                  <a:lumMod val="75000"/>
                  <a:lumOff val="25000"/>
                </a:srgbClr>
              </a:solidFill>
            </a:endParaRPr>
          </a:p>
        </p:txBody>
      </p:sp>
      <p:grpSp>
        <p:nvGrpSpPr>
          <p:cNvPr id="5" name="Group 4">
            <a:extLst>
              <a:ext uri="{FF2B5EF4-FFF2-40B4-BE49-F238E27FC236}">
                <a16:creationId xmlns:a16="http://schemas.microsoft.com/office/drawing/2014/main" id="{AA3895DE-5602-49DA-B6F3-2884283F1D34}"/>
              </a:ext>
            </a:extLst>
          </p:cNvPr>
          <p:cNvGrpSpPr/>
          <p:nvPr/>
        </p:nvGrpSpPr>
        <p:grpSpPr>
          <a:xfrm>
            <a:off x="2000492" y="-218776"/>
            <a:ext cx="10151367" cy="7007815"/>
            <a:chOff x="850773" y="490718"/>
            <a:chExt cx="7678218" cy="3871289"/>
          </a:xfrm>
        </p:grpSpPr>
        <p:pic>
          <p:nvPicPr>
            <p:cNvPr id="6" name="Picture 5">
              <a:extLst>
                <a:ext uri="{FF2B5EF4-FFF2-40B4-BE49-F238E27FC236}">
                  <a16:creationId xmlns:a16="http://schemas.microsoft.com/office/drawing/2014/main" id="{F874FBE4-CE5B-4AED-A8AA-589B90BE9CA2}"/>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199000"/>
                      </a14:imgEffect>
                    </a14:imgLayer>
                  </a14:imgProps>
                </a:ext>
              </a:extLst>
            </a:blip>
            <a:stretch>
              <a:fillRect/>
            </a:stretch>
          </p:blipFill>
          <p:spPr>
            <a:xfrm>
              <a:off x="850773" y="2149579"/>
              <a:ext cx="438072" cy="453443"/>
            </a:xfrm>
            <a:prstGeom prst="rect">
              <a:avLst/>
            </a:prstGeom>
            <a:solidFill>
              <a:schemeClr val="accent2"/>
            </a:solidFill>
          </p:spPr>
        </p:pic>
        <p:grpSp>
          <p:nvGrpSpPr>
            <p:cNvPr id="7" name="Group 6">
              <a:extLst>
                <a:ext uri="{FF2B5EF4-FFF2-40B4-BE49-F238E27FC236}">
                  <a16:creationId xmlns:a16="http://schemas.microsoft.com/office/drawing/2014/main" id="{3B6C7634-34B9-41BC-8E18-EBBB1141983E}"/>
                </a:ext>
              </a:extLst>
            </p:cNvPr>
            <p:cNvGrpSpPr/>
            <p:nvPr/>
          </p:nvGrpSpPr>
          <p:grpSpPr>
            <a:xfrm>
              <a:off x="868119" y="611133"/>
              <a:ext cx="7575955" cy="3750874"/>
              <a:chOff x="868119" y="611133"/>
              <a:chExt cx="7575955" cy="3750874"/>
            </a:xfrm>
          </p:grpSpPr>
          <p:sp>
            <p:nvSpPr>
              <p:cNvPr id="17" name="Rectangle 16">
                <a:extLst>
                  <a:ext uri="{FF2B5EF4-FFF2-40B4-BE49-F238E27FC236}">
                    <a16:creationId xmlns:a16="http://schemas.microsoft.com/office/drawing/2014/main" id="{BBEBD632-D6AA-45B3-9950-CA3F1609C843}"/>
                  </a:ext>
                </a:extLst>
              </p:cNvPr>
              <p:cNvSpPr/>
              <p:nvPr/>
            </p:nvSpPr>
            <p:spPr>
              <a:xfrm>
                <a:off x="868119" y="611133"/>
                <a:ext cx="7575955" cy="3750874"/>
              </a:xfrm>
              <a:prstGeom prst="rect">
                <a:avLst/>
              </a:prstGeom>
              <a:noFill/>
            </p:spPr>
          </p:sp>
          <p:sp>
            <p:nvSpPr>
              <p:cNvPr id="18" name="L-Shape 17">
                <a:extLst>
                  <a:ext uri="{FF2B5EF4-FFF2-40B4-BE49-F238E27FC236}">
                    <a16:creationId xmlns:a16="http://schemas.microsoft.com/office/drawing/2014/main" id="{379DD165-B298-4E57-8347-182C046718C1}"/>
                  </a:ext>
                </a:extLst>
              </p:cNvPr>
              <p:cNvSpPr/>
              <p:nvPr/>
            </p:nvSpPr>
            <p:spPr>
              <a:xfrm rot="5400000">
                <a:off x="1149679" y="2349965"/>
                <a:ext cx="838904" cy="1395917"/>
              </a:xfrm>
              <a:prstGeom prst="corner">
                <a:avLst>
                  <a:gd name="adj1" fmla="val 16120"/>
                  <a:gd name="adj2" fmla="val 16110"/>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Freeform: Shape 18">
                <a:extLst>
                  <a:ext uri="{FF2B5EF4-FFF2-40B4-BE49-F238E27FC236}">
                    <a16:creationId xmlns:a16="http://schemas.microsoft.com/office/drawing/2014/main" id="{BBB7F0C2-C215-40A9-B70D-7BB253627043}"/>
                  </a:ext>
                </a:extLst>
              </p:cNvPr>
              <p:cNvSpPr/>
              <p:nvPr/>
            </p:nvSpPr>
            <p:spPr>
              <a:xfrm>
                <a:off x="1009645" y="2767044"/>
                <a:ext cx="1260242" cy="449934"/>
              </a:xfrm>
              <a:custGeom>
                <a:avLst/>
                <a:gdLst>
                  <a:gd name="connsiteX0" fmla="*/ 0 w 1260242"/>
                  <a:gd name="connsiteY0" fmla="*/ 0 h 1104676"/>
                  <a:gd name="connsiteX1" fmla="*/ 1260242 w 1260242"/>
                  <a:gd name="connsiteY1" fmla="*/ 0 h 1104676"/>
                  <a:gd name="connsiteX2" fmla="*/ 1260242 w 1260242"/>
                  <a:gd name="connsiteY2" fmla="*/ 1104676 h 1104676"/>
                  <a:gd name="connsiteX3" fmla="*/ 0 w 1260242"/>
                  <a:gd name="connsiteY3" fmla="*/ 1104676 h 1104676"/>
                  <a:gd name="connsiteX4" fmla="*/ 0 w 1260242"/>
                  <a:gd name="connsiteY4" fmla="*/ 0 h 11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242" h="1104676">
                    <a:moveTo>
                      <a:pt x="0" y="0"/>
                    </a:moveTo>
                    <a:lnTo>
                      <a:pt x="1260242" y="0"/>
                    </a:lnTo>
                    <a:lnTo>
                      <a:pt x="1260242" y="1104676"/>
                    </a:lnTo>
                    <a:lnTo>
                      <a:pt x="0" y="11046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0" tIns="101600" rIns="101600" bIns="101600" numCol="1" spcCol="1270" anchor="t" anchorCtr="0">
                <a:noAutofit/>
              </a:bodyPr>
              <a:lstStyle/>
              <a:p>
                <a:pPr defTabSz="1185304">
                  <a:lnSpc>
                    <a:spcPct val="90000"/>
                  </a:lnSpc>
                  <a:spcBef>
                    <a:spcPct val="0"/>
                  </a:spcBef>
                  <a:spcAft>
                    <a:spcPct val="35000"/>
                  </a:spcAft>
                </a:pPr>
                <a:r>
                  <a:rPr lang="en-US" sz="1600" dirty="0">
                    <a:solidFill>
                      <a:srgbClr val="193441">
                        <a:hueOff val="0"/>
                        <a:satOff val="0"/>
                        <a:lumOff val="0"/>
                        <a:alphaOff val="0"/>
                      </a:srgbClr>
                    </a:solidFill>
                    <a:cs typeface="Times New Roman" panose="02020603050405020304" pitchFamily="18" charset="0"/>
                  </a:rPr>
                  <a:t>Relative/ Non-Relative</a:t>
                </a:r>
              </a:p>
            </p:txBody>
          </p:sp>
          <p:sp>
            <p:nvSpPr>
              <p:cNvPr id="20" name="Isosceles Triangle 19">
                <a:extLst>
                  <a:ext uri="{FF2B5EF4-FFF2-40B4-BE49-F238E27FC236}">
                    <a16:creationId xmlns:a16="http://schemas.microsoft.com/office/drawing/2014/main" id="{BA3CA2EF-6533-4D7A-B53E-127730B65008}"/>
                  </a:ext>
                </a:extLst>
              </p:cNvPr>
              <p:cNvSpPr/>
              <p:nvPr/>
            </p:nvSpPr>
            <p:spPr>
              <a:xfrm>
                <a:off x="2032106" y="2247196"/>
                <a:ext cx="237781" cy="237781"/>
              </a:xfrm>
              <a:prstGeom prst="triangle">
                <a:avLst>
                  <a:gd name="adj" fmla="val 100000"/>
                </a:avLst>
              </a:prstGeom>
            </p:spPr>
            <p:style>
              <a:lnRef idx="2">
                <a:schemeClr val="accent2">
                  <a:hueOff val="1390976"/>
                  <a:satOff val="-435"/>
                  <a:lumOff val="2230"/>
                  <a:alphaOff val="0"/>
                </a:schemeClr>
              </a:lnRef>
              <a:fillRef idx="1">
                <a:schemeClr val="accent2">
                  <a:hueOff val="1390976"/>
                  <a:satOff val="-435"/>
                  <a:lumOff val="2230"/>
                  <a:alphaOff val="0"/>
                </a:schemeClr>
              </a:fillRef>
              <a:effectRef idx="0">
                <a:schemeClr val="accent2">
                  <a:hueOff val="1390976"/>
                  <a:satOff val="-435"/>
                  <a:lumOff val="2230"/>
                  <a:alphaOff val="0"/>
                </a:schemeClr>
              </a:effectRef>
              <a:fontRef idx="minor">
                <a:schemeClr val="lt1"/>
              </a:fontRef>
            </p:style>
          </p:sp>
          <p:sp>
            <p:nvSpPr>
              <p:cNvPr id="21" name="L-Shape 20">
                <a:extLst>
                  <a:ext uri="{FF2B5EF4-FFF2-40B4-BE49-F238E27FC236}">
                    <a16:creationId xmlns:a16="http://schemas.microsoft.com/office/drawing/2014/main" id="{F8139A81-1046-4E8A-9FE4-04E6A7D0F7B8}"/>
                  </a:ext>
                </a:extLst>
              </p:cNvPr>
              <p:cNvSpPr/>
              <p:nvPr/>
            </p:nvSpPr>
            <p:spPr>
              <a:xfrm rot="5400000">
                <a:off x="2692462" y="1968202"/>
                <a:ext cx="838904" cy="1395917"/>
              </a:xfrm>
              <a:prstGeom prst="corner">
                <a:avLst>
                  <a:gd name="adj1" fmla="val 16120"/>
                  <a:gd name="adj2" fmla="val 16110"/>
                </a:avLst>
              </a:prstGeom>
            </p:spPr>
            <p:style>
              <a:lnRef idx="2">
                <a:schemeClr val="accent2">
                  <a:hueOff val="2781953"/>
                  <a:satOff val="-869"/>
                  <a:lumOff val="4461"/>
                  <a:alphaOff val="0"/>
                </a:schemeClr>
              </a:lnRef>
              <a:fillRef idx="1">
                <a:schemeClr val="accent2">
                  <a:hueOff val="2781953"/>
                  <a:satOff val="-869"/>
                  <a:lumOff val="4461"/>
                  <a:alphaOff val="0"/>
                </a:schemeClr>
              </a:fillRef>
              <a:effectRef idx="0">
                <a:schemeClr val="accent2">
                  <a:hueOff val="2781953"/>
                  <a:satOff val="-869"/>
                  <a:lumOff val="4461"/>
                  <a:alphaOff val="0"/>
                </a:schemeClr>
              </a:effectRef>
              <a:fontRef idx="minor">
                <a:schemeClr val="lt1"/>
              </a:fontRef>
            </p:style>
          </p:sp>
          <p:sp>
            <p:nvSpPr>
              <p:cNvPr id="22" name="Freeform: Shape 21">
                <a:extLst>
                  <a:ext uri="{FF2B5EF4-FFF2-40B4-BE49-F238E27FC236}">
                    <a16:creationId xmlns:a16="http://schemas.microsoft.com/office/drawing/2014/main" id="{7D07F4F5-6447-4ABF-8E42-F8741C8776F1}"/>
                  </a:ext>
                </a:extLst>
              </p:cNvPr>
              <p:cNvSpPr/>
              <p:nvPr/>
            </p:nvSpPr>
            <p:spPr>
              <a:xfrm>
                <a:off x="2552428" y="2385279"/>
                <a:ext cx="1307256" cy="722913"/>
              </a:xfrm>
              <a:custGeom>
                <a:avLst/>
                <a:gdLst>
                  <a:gd name="connsiteX0" fmla="*/ 0 w 1260242"/>
                  <a:gd name="connsiteY0" fmla="*/ 0 h 1104676"/>
                  <a:gd name="connsiteX1" fmla="*/ 1260242 w 1260242"/>
                  <a:gd name="connsiteY1" fmla="*/ 0 h 1104676"/>
                  <a:gd name="connsiteX2" fmla="*/ 1260242 w 1260242"/>
                  <a:gd name="connsiteY2" fmla="*/ 1104676 h 1104676"/>
                  <a:gd name="connsiteX3" fmla="*/ 0 w 1260242"/>
                  <a:gd name="connsiteY3" fmla="*/ 1104676 h 1104676"/>
                  <a:gd name="connsiteX4" fmla="*/ 0 w 1260242"/>
                  <a:gd name="connsiteY4" fmla="*/ 0 h 11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242" h="1104676">
                    <a:moveTo>
                      <a:pt x="0" y="0"/>
                    </a:moveTo>
                    <a:lnTo>
                      <a:pt x="1260242" y="0"/>
                    </a:lnTo>
                    <a:lnTo>
                      <a:pt x="1260242" y="1104676"/>
                    </a:lnTo>
                    <a:lnTo>
                      <a:pt x="0" y="11046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0" tIns="101600" rIns="101600" bIns="101600" numCol="1" spcCol="1270" anchor="t" anchorCtr="0">
                <a:noAutofit/>
              </a:bodyPr>
              <a:lstStyle/>
              <a:p>
                <a:pPr defTabSz="1185304">
                  <a:lnSpc>
                    <a:spcPct val="90000"/>
                  </a:lnSpc>
                  <a:spcBef>
                    <a:spcPct val="0"/>
                  </a:spcBef>
                  <a:spcAft>
                    <a:spcPct val="35000"/>
                  </a:spcAft>
                </a:pPr>
                <a:r>
                  <a:rPr lang="en-US" sz="1600" dirty="0">
                    <a:solidFill>
                      <a:srgbClr val="193441">
                        <a:hueOff val="0"/>
                        <a:satOff val="0"/>
                        <a:lumOff val="0"/>
                        <a:alphaOff val="0"/>
                      </a:srgbClr>
                    </a:solidFill>
                    <a:cs typeface="Times New Roman" panose="02020603050405020304" pitchFamily="18" charset="0"/>
                  </a:rPr>
                  <a:t>Foster Homes</a:t>
                </a:r>
              </a:p>
            </p:txBody>
          </p:sp>
          <p:sp>
            <p:nvSpPr>
              <p:cNvPr id="23" name="Isosceles Triangle 22">
                <a:extLst>
                  <a:ext uri="{FF2B5EF4-FFF2-40B4-BE49-F238E27FC236}">
                    <a16:creationId xmlns:a16="http://schemas.microsoft.com/office/drawing/2014/main" id="{D65C7930-3517-4633-A82A-4BC0FDBB0002}"/>
                  </a:ext>
                </a:extLst>
              </p:cNvPr>
              <p:cNvSpPr/>
              <p:nvPr/>
            </p:nvSpPr>
            <p:spPr>
              <a:xfrm>
                <a:off x="3659371" y="1850933"/>
                <a:ext cx="237781" cy="237781"/>
              </a:xfrm>
              <a:prstGeom prst="triangle">
                <a:avLst>
                  <a:gd name="adj" fmla="val 100000"/>
                </a:avLst>
              </a:prstGeom>
            </p:spPr>
            <p:style>
              <a:lnRef idx="2">
                <a:schemeClr val="accent2">
                  <a:hueOff val="4172930"/>
                  <a:satOff val="-1304"/>
                  <a:lumOff val="6691"/>
                  <a:alphaOff val="0"/>
                </a:schemeClr>
              </a:lnRef>
              <a:fillRef idx="1">
                <a:schemeClr val="accent2">
                  <a:hueOff val="4172930"/>
                  <a:satOff val="-1304"/>
                  <a:lumOff val="6691"/>
                  <a:alphaOff val="0"/>
                </a:schemeClr>
              </a:fillRef>
              <a:effectRef idx="0">
                <a:schemeClr val="accent2">
                  <a:hueOff val="4172930"/>
                  <a:satOff val="-1304"/>
                  <a:lumOff val="6691"/>
                  <a:alphaOff val="0"/>
                </a:schemeClr>
              </a:effectRef>
              <a:fontRef idx="minor">
                <a:schemeClr val="lt1"/>
              </a:fontRef>
            </p:style>
          </p:sp>
          <p:sp>
            <p:nvSpPr>
              <p:cNvPr id="24" name="L-Shape 23">
                <a:extLst>
                  <a:ext uri="{FF2B5EF4-FFF2-40B4-BE49-F238E27FC236}">
                    <a16:creationId xmlns:a16="http://schemas.microsoft.com/office/drawing/2014/main" id="{4D7CB98D-42F5-4883-A23C-092F267ACD2C}"/>
                  </a:ext>
                </a:extLst>
              </p:cNvPr>
              <p:cNvSpPr/>
              <p:nvPr/>
            </p:nvSpPr>
            <p:spPr>
              <a:xfrm rot="5400000">
                <a:off x="4235245" y="1586439"/>
                <a:ext cx="838904" cy="1395917"/>
              </a:xfrm>
              <a:prstGeom prst="corner">
                <a:avLst>
                  <a:gd name="adj1" fmla="val 16120"/>
                  <a:gd name="adj2" fmla="val 16110"/>
                </a:avLst>
              </a:prstGeom>
            </p:spPr>
            <p:style>
              <a:lnRef idx="2">
                <a:schemeClr val="accent2">
                  <a:hueOff val="5563906"/>
                  <a:satOff val="-1739"/>
                  <a:lumOff val="8922"/>
                  <a:alphaOff val="0"/>
                </a:schemeClr>
              </a:lnRef>
              <a:fillRef idx="1">
                <a:schemeClr val="accent2">
                  <a:hueOff val="5563906"/>
                  <a:satOff val="-1739"/>
                  <a:lumOff val="8922"/>
                  <a:alphaOff val="0"/>
                </a:schemeClr>
              </a:fillRef>
              <a:effectRef idx="0">
                <a:schemeClr val="accent2">
                  <a:hueOff val="5563906"/>
                  <a:satOff val="-1739"/>
                  <a:lumOff val="8922"/>
                  <a:alphaOff val="0"/>
                </a:schemeClr>
              </a:effectRef>
              <a:fontRef idx="minor">
                <a:schemeClr val="lt1"/>
              </a:fontRef>
            </p:style>
          </p:sp>
          <p:sp>
            <p:nvSpPr>
              <p:cNvPr id="25" name="Freeform: Shape 24">
                <a:extLst>
                  <a:ext uri="{FF2B5EF4-FFF2-40B4-BE49-F238E27FC236}">
                    <a16:creationId xmlns:a16="http://schemas.microsoft.com/office/drawing/2014/main" id="{F8C448EB-A39E-40F7-98D8-8A23F8EF69EA}"/>
                  </a:ext>
                </a:extLst>
              </p:cNvPr>
              <p:cNvSpPr/>
              <p:nvPr/>
            </p:nvSpPr>
            <p:spPr>
              <a:xfrm>
                <a:off x="4095211" y="2003517"/>
                <a:ext cx="1260242" cy="700333"/>
              </a:xfrm>
              <a:custGeom>
                <a:avLst/>
                <a:gdLst>
                  <a:gd name="connsiteX0" fmla="*/ 0 w 1260242"/>
                  <a:gd name="connsiteY0" fmla="*/ 0 h 1104676"/>
                  <a:gd name="connsiteX1" fmla="*/ 1260242 w 1260242"/>
                  <a:gd name="connsiteY1" fmla="*/ 0 h 1104676"/>
                  <a:gd name="connsiteX2" fmla="*/ 1260242 w 1260242"/>
                  <a:gd name="connsiteY2" fmla="*/ 1104676 h 1104676"/>
                  <a:gd name="connsiteX3" fmla="*/ 0 w 1260242"/>
                  <a:gd name="connsiteY3" fmla="*/ 1104676 h 1104676"/>
                  <a:gd name="connsiteX4" fmla="*/ 0 w 1260242"/>
                  <a:gd name="connsiteY4" fmla="*/ 0 h 11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242" h="1104676">
                    <a:moveTo>
                      <a:pt x="0" y="0"/>
                    </a:moveTo>
                    <a:lnTo>
                      <a:pt x="1260242" y="0"/>
                    </a:lnTo>
                    <a:lnTo>
                      <a:pt x="1260242" y="1104676"/>
                    </a:lnTo>
                    <a:lnTo>
                      <a:pt x="0" y="11046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0" tIns="101600" rIns="101600" bIns="101600" numCol="1" spcCol="1270" anchor="t" anchorCtr="0">
                <a:noAutofit/>
              </a:bodyPr>
              <a:lstStyle/>
              <a:p>
                <a:pPr defTabSz="1185304">
                  <a:lnSpc>
                    <a:spcPct val="90000"/>
                  </a:lnSpc>
                  <a:spcBef>
                    <a:spcPct val="0"/>
                  </a:spcBef>
                  <a:spcAft>
                    <a:spcPct val="35000"/>
                  </a:spcAft>
                </a:pPr>
                <a:r>
                  <a:rPr lang="en-US" sz="1600" dirty="0">
                    <a:solidFill>
                      <a:srgbClr val="193441">
                        <a:hueOff val="0"/>
                        <a:satOff val="0"/>
                        <a:lumOff val="0"/>
                        <a:alphaOff val="0"/>
                      </a:srgbClr>
                    </a:solidFill>
                    <a:cs typeface="Times New Roman" panose="02020603050405020304" pitchFamily="18" charset="0"/>
                  </a:rPr>
                  <a:t>Transitional  Programs</a:t>
                </a:r>
              </a:p>
            </p:txBody>
          </p:sp>
          <p:sp>
            <p:nvSpPr>
              <p:cNvPr id="26" name="Isosceles Triangle 25">
                <a:extLst>
                  <a:ext uri="{FF2B5EF4-FFF2-40B4-BE49-F238E27FC236}">
                    <a16:creationId xmlns:a16="http://schemas.microsoft.com/office/drawing/2014/main" id="{C25B3157-BF69-47B9-B19F-A0AF7C6F5321}"/>
                  </a:ext>
                </a:extLst>
              </p:cNvPr>
              <p:cNvSpPr/>
              <p:nvPr/>
            </p:nvSpPr>
            <p:spPr>
              <a:xfrm>
                <a:off x="5193150" y="1475789"/>
                <a:ext cx="237781" cy="237781"/>
              </a:xfrm>
              <a:prstGeom prst="triangle">
                <a:avLst>
                  <a:gd name="adj" fmla="val 100000"/>
                </a:avLst>
              </a:prstGeom>
            </p:spPr>
            <p:style>
              <a:lnRef idx="2">
                <a:schemeClr val="accent2">
                  <a:hueOff val="6954882"/>
                  <a:satOff val="-2173"/>
                  <a:lumOff val="11152"/>
                  <a:alphaOff val="0"/>
                </a:schemeClr>
              </a:lnRef>
              <a:fillRef idx="1">
                <a:schemeClr val="accent2">
                  <a:hueOff val="6954882"/>
                  <a:satOff val="-2173"/>
                  <a:lumOff val="11152"/>
                  <a:alphaOff val="0"/>
                </a:schemeClr>
              </a:fillRef>
              <a:effectRef idx="0">
                <a:schemeClr val="accent2">
                  <a:hueOff val="6954882"/>
                  <a:satOff val="-2173"/>
                  <a:lumOff val="11152"/>
                  <a:alphaOff val="0"/>
                </a:schemeClr>
              </a:effectRef>
              <a:fontRef idx="minor">
                <a:schemeClr val="lt1"/>
              </a:fontRef>
            </p:style>
          </p:sp>
          <p:sp>
            <p:nvSpPr>
              <p:cNvPr id="27" name="L-Shape 26">
                <a:extLst>
                  <a:ext uri="{FF2B5EF4-FFF2-40B4-BE49-F238E27FC236}">
                    <a16:creationId xmlns:a16="http://schemas.microsoft.com/office/drawing/2014/main" id="{BC422935-5952-46A6-9A10-386C8C540469}"/>
                  </a:ext>
                </a:extLst>
              </p:cNvPr>
              <p:cNvSpPr/>
              <p:nvPr/>
            </p:nvSpPr>
            <p:spPr>
              <a:xfrm rot="5400000">
                <a:off x="5778028" y="1204675"/>
                <a:ext cx="838904" cy="1395917"/>
              </a:xfrm>
              <a:prstGeom prst="corner">
                <a:avLst>
                  <a:gd name="adj1" fmla="val 16120"/>
                  <a:gd name="adj2" fmla="val 16110"/>
                </a:avLst>
              </a:prstGeom>
              <a:solidFill>
                <a:schemeClr val="accent1"/>
              </a:solidFill>
              <a:ln>
                <a:solidFill>
                  <a:schemeClr val="accent1"/>
                </a:solidFill>
              </a:ln>
            </p:spPr>
            <p:style>
              <a:lnRef idx="2">
                <a:schemeClr val="accent2">
                  <a:hueOff val="8345859"/>
                  <a:satOff val="-2608"/>
                  <a:lumOff val="13382"/>
                  <a:alphaOff val="0"/>
                </a:schemeClr>
              </a:lnRef>
              <a:fillRef idx="1">
                <a:schemeClr val="accent2">
                  <a:hueOff val="8345859"/>
                  <a:satOff val="-2608"/>
                  <a:lumOff val="13382"/>
                  <a:alphaOff val="0"/>
                </a:schemeClr>
              </a:fillRef>
              <a:effectRef idx="0">
                <a:schemeClr val="accent2">
                  <a:hueOff val="8345859"/>
                  <a:satOff val="-2608"/>
                  <a:lumOff val="13382"/>
                  <a:alphaOff val="0"/>
                </a:schemeClr>
              </a:effectRef>
              <a:fontRef idx="minor">
                <a:schemeClr val="lt1"/>
              </a:fontRef>
            </p:style>
          </p:sp>
          <p:sp>
            <p:nvSpPr>
              <p:cNvPr id="28" name="Freeform: Shape 27">
                <a:extLst>
                  <a:ext uri="{FF2B5EF4-FFF2-40B4-BE49-F238E27FC236}">
                    <a16:creationId xmlns:a16="http://schemas.microsoft.com/office/drawing/2014/main" id="{BA7E15AF-A4B8-474E-896E-E5794C071C6B}"/>
                  </a:ext>
                </a:extLst>
              </p:cNvPr>
              <p:cNvSpPr/>
              <p:nvPr/>
            </p:nvSpPr>
            <p:spPr>
              <a:xfrm>
                <a:off x="5637994" y="1621754"/>
                <a:ext cx="1260242" cy="1104676"/>
              </a:xfrm>
              <a:custGeom>
                <a:avLst/>
                <a:gdLst>
                  <a:gd name="connsiteX0" fmla="*/ 0 w 1260242"/>
                  <a:gd name="connsiteY0" fmla="*/ 0 h 1104676"/>
                  <a:gd name="connsiteX1" fmla="*/ 1260242 w 1260242"/>
                  <a:gd name="connsiteY1" fmla="*/ 0 h 1104676"/>
                  <a:gd name="connsiteX2" fmla="*/ 1260242 w 1260242"/>
                  <a:gd name="connsiteY2" fmla="*/ 1104676 h 1104676"/>
                  <a:gd name="connsiteX3" fmla="*/ 0 w 1260242"/>
                  <a:gd name="connsiteY3" fmla="*/ 1104676 h 1104676"/>
                  <a:gd name="connsiteX4" fmla="*/ 0 w 1260242"/>
                  <a:gd name="connsiteY4" fmla="*/ 0 h 11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242" h="1104676">
                    <a:moveTo>
                      <a:pt x="0" y="0"/>
                    </a:moveTo>
                    <a:lnTo>
                      <a:pt x="1260242" y="0"/>
                    </a:lnTo>
                    <a:lnTo>
                      <a:pt x="1260242" y="1104676"/>
                    </a:lnTo>
                    <a:lnTo>
                      <a:pt x="0" y="11046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0" tIns="101600" rIns="101600" bIns="101600" numCol="1" spcCol="1270" anchor="t" anchorCtr="0">
                <a:noAutofit/>
              </a:bodyPr>
              <a:lstStyle/>
              <a:p>
                <a:pPr defTabSz="1185304">
                  <a:lnSpc>
                    <a:spcPct val="90000"/>
                  </a:lnSpc>
                  <a:spcBef>
                    <a:spcPct val="0"/>
                  </a:spcBef>
                  <a:spcAft>
                    <a:spcPct val="35000"/>
                  </a:spcAft>
                </a:pPr>
                <a:r>
                  <a:rPr lang="en-US" sz="1600" dirty="0">
                    <a:solidFill>
                      <a:srgbClr val="193441">
                        <a:hueOff val="0"/>
                        <a:satOff val="0"/>
                        <a:lumOff val="0"/>
                        <a:alphaOff val="0"/>
                      </a:srgbClr>
                    </a:solidFill>
                    <a:cs typeface="Times New Roman" panose="02020603050405020304" pitchFamily="18" charset="0"/>
                  </a:rPr>
                  <a:t>Specialized Programs</a:t>
                </a:r>
              </a:p>
            </p:txBody>
          </p:sp>
          <p:sp>
            <p:nvSpPr>
              <p:cNvPr id="29" name="Isosceles Triangle 28">
                <a:extLst>
                  <a:ext uri="{FF2B5EF4-FFF2-40B4-BE49-F238E27FC236}">
                    <a16:creationId xmlns:a16="http://schemas.microsoft.com/office/drawing/2014/main" id="{CAD608D7-9268-48D3-84FB-4DAB8D38B979}"/>
                  </a:ext>
                </a:extLst>
              </p:cNvPr>
              <p:cNvSpPr/>
              <p:nvPr/>
            </p:nvSpPr>
            <p:spPr>
              <a:xfrm>
                <a:off x="6735501" y="1096472"/>
                <a:ext cx="237781" cy="237781"/>
              </a:xfrm>
              <a:prstGeom prst="triangle">
                <a:avLst>
                  <a:gd name="adj" fmla="val 100000"/>
                </a:avLst>
              </a:prstGeom>
              <a:solidFill>
                <a:schemeClr val="tx2"/>
              </a:solidFill>
              <a:ln>
                <a:solidFill>
                  <a:schemeClr val="tx1"/>
                </a:solidFill>
              </a:ln>
            </p:spPr>
            <p:style>
              <a:lnRef idx="2">
                <a:schemeClr val="accent2">
                  <a:hueOff val="9736836"/>
                  <a:satOff val="-3042"/>
                  <a:lumOff val="15613"/>
                  <a:alphaOff val="0"/>
                </a:schemeClr>
              </a:lnRef>
              <a:fillRef idx="1">
                <a:schemeClr val="accent2">
                  <a:hueOff val="9736836"/>
                  <a:satOff val="-3042"/>
                  <a:lumOff val="15613"/>
                  <a:alphaOff val="0"/>
                </a:schemeClr>
              </a:fillRef>
              <a:effectRef idx="0">
                <a:schemeClr val="accent2">
                  <a:hueOff val="9736836"/>
                  <a:satOff val="-3042"/>
                  <a:lumOff val="15613"/>
                  <a:alphaOff val="0"/>
                </a:schemeClr>
              </a:effectRef>
              <a:fontRef idx="minor">
                <a:schemeClr val="lt1"/>
              </a:fontRef>
            </p:style>
          </p:sp>
          <p:sp>
            <p:nvSpPr>
              <p:cNvPr id="30" name="L-Shape 29">
                <a:extLst>
                  <a:ext uri="{FF2B5EF4-FFF2-40B4-BE49-F238E27FC236}">
                    <a16:creationId xmlns:a16="http://schemas.microsoft.com/office/drawing/2014/main" id="{0465A8F6-16B4-4B5A-9177-F5F64825D325}"/>
                  </a:ext>
                </a:extLst>
              </p:cNvPr>
              <p:cNvSpPr/>
              <p:nvPr/>
            </p:nvSpPr>
            <p:spPr>
              <a:xfrm rot="5400000">
                <a:off x="7320811" y="822912"/>
                <a:ext cx="838904" cy="1395917"/>
              </a:xfrm>
              <a:prstGeom prst="corner">
                <a:avLst>
                  <a:gd name="adj1" fmla="val 16120"/>
                  <a:gd name="adj2" fmla="val 16110"/>
                </a:avLst>
              </a:prstGeom>
              <a:solidFill>
                <a:schemeClr val="tx2">
                  <a:lumMod val="75000"/>
                </a:schemeClr>
              </a:solidFill>
              <a:ln>
                <a:solidFill>
                  <a:schemeClr val="accent1">
                    <a:lumMod val="75000"/>
                  </a:schemeClr>
                </a:solidFill>
              </a:ln>
            </p:spPr>
            <p:style>
              <a:lnRef idx="2">
                <a:schemeClr val="accent2">
                  <a:hueOff val="11127812"/>
                  <a:satOff val="-3477"/>
                  <a:lumOff val="17843"/>
                  <a:alphaOff val="0"/>
                </a:schemeClr>
              </a:lnRef>
              <a:fillRef idx="1">
                <a:schemeClr val="accent2">
                  <a:hueOff val="11127812"/>
                  <a:satOff val="-3477"/>
                  <a:lumOff val="17843"/>
                  <a:alphaOff val="0"/>
                </a:schemeClr>
              </a:fillRef>
              <a:effectRef idx="0">
                <a:schemeClr val="accent2">
                  <a:hueOff val="11127812"/>
                  <a:satOff val="-3477"/>
                  <a:lumOff val="17843"/>
                  <a:alphaOff val="0"/>
                </a:schemeClr>
              </a:effectRef>
              <a:fontRef idx="minor">
                <a:schemeClr val="lt1"/>
              </a:fontRef>
            </p:style>
            <p:txBody>
              <a:bodyPr/>
              <a:lstStyle/>
              <a:p>
                <a:endParaRPr lang="en-US" dirty="0">
                  <a:solidFill>
                    <a:srgbClr val="FFFFFF"/>
                  </a:solidFill>
                </a:endParaRPr>
              </a:p>
            </p:txBody>
          </p:sp>
          <p:sp>
            <p:nvSpPr>
              <p:cNvPr id="31" name="Freeform: Shape 30">
                <a:extLst>
                  <a:ext uri="{FF2B5EF4-FFF2-40B4-BE49-F238E27FC236}">
                    <a16:creationId xmlns:a16="http://schemas.microsoft.com/office/drawing/2014/main" id="{853DF4BD-086F-47EA-B022-76B551EC48CD}"/>
                  </a:ext>
                </a:extLst>
              </p:cNvPr>
              <p:cNvSpPr/>
              <p:nvPr/>
            </p:nvSpPr>
            <p:spPr>
              <a:xfrm>
                <a:off x="7180777" y="1239991"/>
                <a:ext cx="1260242" cy="1104676"/>
              </a:xfrm>
              <a:custGeom>
                <a:avLst/>
                <a:gdLst>
                  <a:gd name="connsiteX0" fmla="*/ 0 w 1260242"/>
                  <a:gd name="connsiteY0" fmla="*/ 0 h 1104676"/>
                  <a:gd name="connsiteX1" fmla="*/ 1260242 w 1260242"/>
                  <a:gd name="connsiteY1" fmla="*/ 0 h 1104676"/>
                  <a:gd name="connsiteX2" fmla="*/ 1260242 w 1260242"/>
                  <a:gd name="connsiteY2" fmla="*/ 1104676 h 1104676"/>
                  <a:gd name="connsiteX3" fmla="*/ 0 w 1260242"/>
                  <a:gd name="connsiteY3" fmla="*/ 1104676 h 1104676"/>
                  <a:gd name="connsiteX4" fmla="*/ 0 w 1260242"/>
                  <a:gd name="connsiteY4" fmla="*/ 0 h 1104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242" h="1104676">
                    <a:moveTo>
                      <a:pt x="0" y="0"/>
                    </a:moveTo>
                    <a:lnTo>
                      <a:pt x="1260242" y="0"/>
                    </a:lnTo>
                    <a:lnTo>
                      <a:pt x="1260242" y="1104676"/>
                    </a:lnTo>
                    <a:lnTo>
                      <a:pt x="0" y="11046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01600" tIns="101600" rIns="101600" bIns="101600" numCol="1" spcCol="1270" anchor="t" anchorCtr="0">
                <a:noAutofit/>
              </a:bodyPr>
              <a:lstStyle/>
              <a:p>
                <a:pPr defTabSz="1185304">
                  <a:lnSpc>
                    <a:spcPct val="90000"/>
                  </a:lnSpc>
                  <a:spcBef>
                    <a:spcPct val="0"/>
                  </a:spcBef>
                  <a:spcAft>
                    <a:spcPct val="35000"/>
                  </a:spcAft>
                </a:pPr>
                <a:r>
                  <a:rPr lang="en-US" sz="1600" dirty="0">
                    <a:solidFill>
                      <a:srgbClr val="193441">
                        <a:hueOff val="0"/>
                        <a:satOff val="0"/>
                        <a:lumOff val="0"/>
                        <a:alphaOff val="0"/>
                      </a:srgbClr>
                    </a:solidFill>
                    <a:cs typeface="Times New Roman" panose="02020603050405020304" pitchFamily="18" charset="0"/>
                  </a:rPr>
                  <a:t>Residential Treatment Programs</a:t>
                </a:r>
              </a:p>
            </p:txBody>
          </p:sp>
        </p:grpSp>
        <p:pic>
          <p:nvPicPr>
            <p:cNvPr id="8" name="Picture 7">
              <a:extLst>
                <a:ext uri="{FF2B5EF4-FFF2-40B4-BE49-F238E27FC236}">
                  <a16:creationId xmlns:a16="http://schemas.microsoft.com/office/drawing/2014/main" id="{FD8BAA77-557A-4374-A96A-BA9E73A1247E}"/>
                </a:ext>
              </a:extLst>
            </p:cNvPr>
            <p:cNvPicPr>
              <a:picLocks noChangeAspect="1"/>
            </p:cNvPicPr>
            <p:nvPr/>
          </p:nvPicPr>
          <p:blipFill>
            <a:blip r:embed="rId5">
              <a:duotone>
                <a:schemeClr val="accent2">
                  <a:shade val="45000"/>
                  <a:satMod val="135000"/>
                </a:schemeClr>
                <a:prstClr val="white"/>
              </a:duotone>
            </a:blip>
            <a:stretch>
              <a:fillRect/>
            </a:stretch>
          </p:blipFill>
          <p:spPr>
            <a:xfrm>
              <a:off x="2404436" y="1767236"/>
              <a:ext cx="438071" cy="453443"/>
            </a:xfrm>
            <a:prstGeom prst="rect">
              <a:avLst/>
            </a:prstGeom>
          </p:spPr>
        </p:pic>
        <p:sp>
          <p:nvSpPr>
            <p:cNvPr id="9" name="TextBox 8">
              <a:extLst>
                <a:ext uri="{FF2B5EF4-FFF2-40B4-BE49-F238E27FC236}">
                  <a16:creationId xmlns:a16="http://schemas.microsoft.com/office/drawing/2014/main" id="{CE002724-CCC6-41C1-B766-88C46765A849}"/>
                </a:ext>
              </a:extLst>
            </p:cNvPr>
            <p:cNvSpPr txBox="1"/>
            <p:nvPr/>
          </p:nvSpPr>
          <p:spPr>
            <a:xfrm>
              <a:off x="7343587" y="909950"/>
              <a:ext cx="1185404" cy="170024"/>
            </a:xfrm>
            <a:prstGeom prst="rect">
              <a:avLst/>
            </a:prstGeom>
            <a:noFill/>
          </p:spPr>
          <p:txBody>
            <a:bodyPr wrap="square" rtlCol="0">
              <a:spAutoFit/>
            </a:bodyPr>
            <a:lstStyle/>
            <a:p>
              <a:pPr algn="ctr" defTabSz="914377">
                <a:defRPr/>
              </a:pPr>
              <a:r>
                <a:rPr lang="en-US" sz="1400" dirty="0">
                  <a:solidFill>
                    <a:prstClr val="black"/>
                  </a:solidFill>
                </a:rPr>
                <a:t>545 Beds</a:t>
              </a:r>
            </a:p>
          </p:txBody>
        </p:sp>
        <p:sp>
          <p:nvSpPr>
            <p:cNvPr id="10" name="TextBox 9">
              <a:extLst>
                <a:ext uri="{FF2B5EF4-FFF2-40B4-BE49-F238E27FC236}">
                  <a16:creationId xmlns:a16="http://schemas.microsoft.com/office/drawing/2014/main" id="{5DDBEE82-4CE7-45E0-AE87-E282E835748C}"/>
                </a:ext>
              </a:extLst>
            </p:cNvPr>
            <p:cNvSpPr txBox="1"/>
            <p:nvPr/>
          </p:nvSpPr>
          <p:spPr>
            <a:xfrm>
              <a:off x="5783457" y="1243870"/>
              <a:ext cx="997945" cy="170024"/>
            </a:xfrm>
            <a:prstGeom prst="rect">
              <a:avLst/>
            </a:prstGeom>
            <a:noFill/>
          </p:spPr>
          <p:txBody>
            <a:bodyPr wrap="square" rtlCol="0">
              <a:spAutoFit/>
            </a:bodyPr>
            <a:lstStyle/>
            <a:p>
              <a:pPr algn="ctr" defTabSz="914377">
                <a:defRPr/>
              </a:pPr>
              <a:r>
                <a:rPr lang="en-US" sz="1400" strike="sngStrike" dirty="0">
                  <a:solidFill>
                    <a:prstClr val="black"/>
                  </a:solidFill>
                </a:rPr>
                <a:t> </a:t>
              </a:r>
              <a:r>
                <a:rPr lang="en-US" sz="1400" dirty="0">
                  <a:solidFill>
                    <a:prstClr val="black"/>
                  </a:solidFill>
                </a:rPr>
                <a:t> </a:t>
              </a:r>
              <a:r>
                <a:rPr lang="en-US" sz="1400" dirty="0">
                  <a:solidFill>
                    <a:srgbClr val="193441"/>
                  </a:solidFill>
                </a:rPr>
                <a:t>1,755 Beds</a:t>
              </a:r>
            </a:p>
          </p:txBody>
        </p:sp>
        <p:pic>
          <p:nvPicPr>
            <p:cNvPr id="11" name="Graphic 10" descr="Schoolhouse">
              <a:extLst>
                <a:ext uri="{FF2B5EF4-FFF2-40B4-BE49-F238E27FC236}">
                  <a16:creationId xmlns:a16="http://schemas.microsoft.com/office/drawing/2014/main" id="{52743A75-87BC-4A80-A52E-C6F2687D76D5}"/>
                </a:ext>
              </a:extLst>
            </p:cNvPr>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02078" y="1266121"/>
              <a:ext cx="685800" cy="685800"/>
            </a:xfrm>
            <a:prstGeom prst="rect">
              <a:avLst/>
            </a:prstGeom>
          </p:spPr>
        </p:pic>
        <p:pic>
          <p:nvPicPr>
            <p:cNvPr id="12" name="Graphic 11" descr="Schoolhouse">
              <a:extLst>
                <a:ext uri="{FF2B5EF4-FFF2-40B4-BE49-F238E27FC236}">
                  <a16:creationId xmlns:a16="http://schemas.microsoft.com/office/drawing/2014/main" id="{6197A495-7364-4840-9901-3BDFA8C57A52}"/>
                </a:ext>
              </a:extLst>
            </p:cNvPr>
            <p:cNvPicPr>
              <a:picLocks noChangeAspect="1"/>
            </p:cNvPicPr>
            <p:nvPr/>
          </p:nvPicPr>
          <p:blipFill>
            <a:blip r:embed="rId8" cstate="print">
              <a:duotone>
                <a:prstClr val="black"/>
                <a:schemeClr val="accent2">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350403" y="861547"/>
              <a:ext cx="685800" cy="685800"/>
            </a:xfrm>
            <a:prstGeom prst="rect">
              <a:avLst/>
            </a:prstGeom>
          </p:spPr>
        </p:pic>
        <p:sp>
          <p:nvSpPr>
            <p:cNvPr id="13" name="TextBox 12">
              <a:extLst>
                <a:ext uri="{FF2B5EF4-FFF2-40B4-BE49-F238E27FC236}">
                  <a16:creationId xmlns:a16="http://schemas.microsoft.com/office/drawing/2014/main" id="{20422C11-4A6E-4277-848F-FAE149D3FA95}"/>
                </a:ext>
              </a:extLst>
            </p:cNvPr>
            <p:cNvSpPr txBox="1"/>
            <p:nvPr/>
          </p:nvSpPr>
          <p:spPr>
            <a:xfrm>
              <a:off x="2708389" y="2033712"/>
              <a:ext cx="1067560" cy="170024"/>
            </a:xfrm>
            <a:prstGeom prst="rect">
              <a:avLst/>
            </a:prstGeom>
            <a:noFill/>
          </p:spPr>
          <p:txBody>
            <a:bodyPr wrap="square" rtlCol="0">
              <a:spAutoFit/>
            </a:bodyPr>
            <a:lstStyle/>
            <a:p>
              <a:pPr algn="ctr" defTabSz="914377">
                <a:defRPr/>
              </a:pPr>
              <a:r>
                <a:rPr lang="en-US" sz="1400" dirty="0">
                  <a:solidFill>
                    <a:prstClr val="black"/>
                  </a:solidFill>
                </a:rPr>
                <a:t>16,164 Beds </a:t>
              </a:r>
            </a:p>
          </p:txBody>
        </p:sp>
        <p:pic>
          <p:nvPicPr>
            <p:cNvPr id="15" name="Graphic 14" descr="Schoolhouse">
              <a:extLst>
                <a:ext uri="{FF2B5EF4-FFF2-40B4-BE49-F238E27FC236}">
                  <a16:creationId xmlns:a16="http://schemas.microsoft.com/office/drawing/2014/main" id="{6DF8CCBA-3F5D-4B33-B5BB-7E9677C20907}"/>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000688" y="490718"/>
              <a:ext cx="685800" cy="685800"/>
            </a:xfrm>
            <a:prstGeom prst="rect">
              <a:avLst/>
            </a:prstGeom>
          </p:spPr>
        </p:pic>
        <p:sp>
          <p:nvSpPr>
            <p:cNvPr id="16" name="TextBox 15">
              <a:extLst>
                <a:ext uri="{FF2B5EF4-FFF2-40B4-BE49-F238E27FC236}">
                  <a16:creationId xmlns:a16="http://schemas.microsoft.com/office/drawing/2014/main" id="{3A76574B-3EB5-4CBA-B6DE-0AD1C37E038C}"/>
                </a:ext>
              </a:extLst>
            </p:cNvPr>
            <p:cNvSpPr txBox="1"/>
            <p:nvPr/>
          </p:nvSpPr>
          <p:spPr>
            <a:xfrm>
              <a:off x="4315473" y="1660504"/>
              <a:ext cx="1067560" cy="170024"/>
            </a:xfrm>
            <a:prstGeom prst="rect">
              <a:avLst/>
            </a:prstGeom>
            <a:noFill/>
          </p:spPr>
          <p:txBody>
            <a:bodyPr wrap="square" rtlCol="0">
              <a:spAutoFit/>
            </a:bodyPr>
            <a:lstStyle/>
            <a:p>
              <a:pPr algn="ctr" defTabSz="914377">
                <a:defRPr/>
              </a:pPr>
              <a:r>
                <a:rPr lang="en-US" sz="1400" dirty="0">
                  <a:solidFill>
                    <a:srgbClr val="193441"/>
                  </a:solidFill>
                </a:rPr>
                <a:t>1,069 </a:t>
              </a:r>
              <a:r>
                <a:rPr lang="en-US" sz="1400" dirty="0">
                  <a:solidFill>
                    <a:prstClr val="black"/>
                  </a:solidFill>
                </a:rPr>
                <a:t>beds  </a:t>
              </a:r>
            </a:p>
          </p:txBody>
        </p:sp>
      </p:grpSp>
      <p:sp>
        <p:nvSpPr>
          <p:cNvPr id="33" name="TextBox 32">
            <a:extLst>
              <a:ext uri="{FF2B5EF4-FFF2-40B4-BE49-F238E27FC236}">
                <a16:creationId xmlns:a16="http://schemas.microsoft.com/office/drawing/2014/main" id="{BC0CA8A3-0DAF-4DA9-9522-CA3A11FEE5D0}"/>
              </a:ext>
            </a:extLst>
          </p:cNvPr>
          <p:cNvSpPr txBox="1"/>
          <p:nvPr/>
        </p:nvSpPr>
        <p:spPr>
          <a:xfrm>
            <a:off x="2687783" y="454147"/>
            <a:ext cx="5375206" cy="954107"/>
          </a:xfrm>
          <a:prstGeom prst="rect">
            <a:avLst/>
          </a:prstGeom>
          <a:noFill/>
        </p:spPr>
        <p:txBody>
          <a:bodyPr wrap="square">
            <a:spAutoFit/>
          </a:bodyPr>
          <a:lstStyle/>
          <a:p>
            <a:r>
              <a:rPr lang="en-US" sz="2800" b="1" dirty="0">
                <a:solidFill>
                  <a:srgbClr val="193441"/>
                </a:solidFill>
                <a:cs typeface="Times New Roman" panose="02020603050405020304" pitchFamily="18" charset="0"/>
              </a:rPr>
              <a:t>Florida’s Out-of-Home Placement Array</a:t>
            </a:r>
          </a:p>
        </p:txBody>
      </p:sp>
      <p:sp>
        <p:nvSpPr>
          <p:cNvPr id="36" name="TextBox 35">
            <a:extLst>
              <a:ext uri="{FF2B5EF4-FFF2-40B4-BE49-F238E27FC236}">
                <a16:creationId xmlns:a16="http://schemas.microsoft.com/office/drawing/2014/main" id="{43C75B39-9DFD-423B-81FC-DA5A7B34B363}"/>
              </a:ext>
            </a:extLst>
          </p:cNvPr>
          <p:cNvSpPr txBox="1"/>
          <p:nvPr/>
        </p:nvSpPr>
        <p:spPr>
          <a:xfrm>
            <a:off x="2237276" y="4569977"/>
            <a:ext cx="1775405" cy="2123658"/>
          </a:xfrm>
          <a:prstGeom prst="rect">
            <a:avLst/>
          </a:prstGeom>
          <a:noFill/>
          <a:ln>
            <a:solidFill>
              <a:srgbClr val="488F4D">
                <a:lumMod val="75000"/>
              </a:srgbClr>
            </a:solidFill>
          </a:ln>
        </p:spPr>
        <p:txBody>
          <a:bodyPr wrap="square" rtlCol="0">
            <a:spAutoFit/>
          </a:bodyPr>
          <a:lstStyle/>
          <a:p>
            <a:pPr defTabSz="914377">
              <a:defRPr/>
            </a:pPr>
            <a:r>
              <a:rPr lang="en-US" sz="1200" kern="0" dirty="0">
                <a:solidFill>
                  <a:srgbClr val="115BA4">
                    <a:lumMod val="50000"/>
                  </a:srgbClr>
                </a:solidFill>
                <a:cs typeface="Calibri" panose="020F0502020204030204" pitchFamily="34" charset="0"/>
              </a:rPr>
              <a:t>Relative Caregiver</a:t>
            </a:r>
          </a:p>
          <a:p>
            <a:pPr marL="171446" indent="-171446" defTabSz="914377">
              <a:buFont typeface="Arial" panose="020B0604020202020204" pitchFamily="34" charset="0"/>
              <a:buChar char="•"/>
              <a:defRPr/>
            </a:pPr>
            <a:r>
              <a:rPr lang="en-US" sz="1200" kern="0" dirty="0">
                <a:solidFill>
                  <a:srgbClr val="115BA4">
                    <a:lumMod val="50000"/>
                  </a:srgbClr>
                </a:solidFill>
                <a:cs typeface="Calibri" panose="020F0502020204030204" pitchFamily="34" charset="0"/>
              </a:rPr>
              <a:t>5,790 children </a:t>
            </a:r>
          </a:p>
          <a:p>
            <a:pPr marL="171446" indent="-171446" defTabSz="914377">
              <a:buFont typeface="Arial" panose="020B0604020202020204" pitchFamily="34" charset="0"/>
              <a:buChar char="•"/>
              <a:defRPr/>
            </a:pPr>
            <a:r>
              <a:rPr lang="en-US" sz="1200" kern="0" dirty="0">
                <a:solidFill>
                  <a:srgbClr val="115BA4">
                    <a:lumMod val="50000"/>
                  </a:srgbClr>
                </a:solidFill>
                <a:cs typeface="Calibri" panose="020F0502020204030204" pitchFamily="34" charset="0"/>
              </a:rPr>
              <a:t>3,781 providers*</a:t>
            </a:r>
          </a:p>
          <a:p>
            <a:pPr defTabSz="914377">
              <a:defRPr/>
            </a:pPr>
            <a:endParaRPr lang="en-US" sz="1200" kern="0" dirty="0">
              <a:solidFill>
                <a:srgbClr val="115BA4">
                  <a:lumMod val="50000"/>
                </a:srgbClr>
              </a:solidFill>
              <a:cs typeface="Calibri" panose="020F0502020204030204" pitchFamily="34" charset="0"/>
            </a:endParaRPr>
          </a:p>
          <a:p>
            <a:pPr defTabSz="914377">
              <a:defRPr/>
            </a:pPr>
            <a:r>
              <a:rPr lang="en-US" sz="1200" kern="0" dirty="0">
                <a:solidFill>
                  <a:srgbClr val="115BA4">
                    <a:lumMod val="50000"/>
                  </a:srgbClr>
                </a:solidFill>
                <a:cs typeface="Calibri" panose="020F0502020204030204" pitchFamily="34" charset="0"/>
              </a:rPr>
              <a:t>Non-relative Caregiver</a:t>
            </a:r>
          </a:p>
          <a:p>
            <a:pPr marL="228594" indent="-228594" defTabSz="914377">
              <a:buFont typeface="Arial" panose="020B0604020202020204" pitchFamily="34" charset="0"/>
              <a:buChar char="•"/>
              <a:defRPr/>
            </a:pPr>
            <a:r>
              <a:rPr lang="en-US" sz="1200" kern="0" dirty="0">
                <a:solidFill>
                  <a:srgbClr val="115BA4">
                    <a:lumMod val="50000"/>
                  </a:srgbClr>
                </a:solidFill>
                <a:cs typeface="Calibri" panose="020F0502020204030204" pitchFamily="34" charset="0"/>
              </a:rPr>
              <a:t>2,048 children</a:t>
            </a:r>
          </a:p>
          <a:p>
            <a:pPr marL="228594" indent="-228594" defTabSz="914377">
              <a:buFont typeface="Arial" panose="020B0604020202020204" pitchFamily="34" charset="0"/>
              <a:buChar char="•"/>
              <a:defRPr/>
            </a:pPr>
            <a:r>
              <a:rPr lang="en-US" sz="1200" kern="0" dirty="0">
                <a:solidFill>
                  <a:srgbClr val="115BA4">
                    <a:lumMod val="50000"/>
                  </a:srgbClr>
                </a:solidFill>
                <a:cs typeface="Calibri" panose="020F0502020204030204" pitchFamily="34" charset="0"/>
              </a:rPr>
              <a:t>1,468 providers*</a:t>
            </a:r>
          </a:p>
          <a:p>
            <a:pPr marL="228594" indent="-228594" defTabSz="914377">
              <a:buFont typeface="Arial" panose="020B0604020202020204" pitchFamily="34" charset="0"/>
              <a:buChar char="•"/>
              <a:defRPr/>
            </a:pPr>
            <a:endParaRPr lang="en-US" sz="1200" kern="0" dirty="0">
              <a:solidFill>
                <a:srgbClr val="115BA4">
                  <a:lumMod val="50000"/>
                </a:srgbClr>
              </a:solidFill>
              <a:latin typeface="Times New Roman" panose="02020603050405020304" pitchFamily="18" charset="0"/>
              <a:cs typeface="Times New Roman" panose="02020603050405020304" pitchFamily="18" charset="0"/>
            </a:endParaRPr>
          </a:p>
          <a:p>
            <a:pPr defTabSz="914377">
              <a:defRPr/>
            </a:pPr>
            <a:endParaRPr lang="en-US" sz="1200" kern="0" dirty="0">
              <a:solidFill>
                <a:srgbClr val="115BA4">
                  <a:lumMod val="50000"/>
                </a:srgbClr>
              </a:solidFill>
              <a:latin typeface="Times New Roman" panose="02020603050405020304" pitchFamily="18" charset="0"/>
              <a:cs typeface="Times New Roman" panose="02020603050405020304" pitchFamily="18" charset="0"/>
            </a:endParaRPr>
          </a:p>
          <a:p>
            <a:pPr marL="171446" indent="-171446" defTabSz="914377">
              <a:buFont typeface="Arial" panose="020B0604020202020204" pitchFamily="34" charset="0"/>
              <a:buChar char="•"/>
              <a:defRPr/>
            </a:pPr>
            <a:endParaRPr lang="en-US" sz="1200" kern="0" dirty="0">
              <a:solidFill>
                <a:srgbClr val="115BA4">
                  <a:lumMod val="50000"/>
                </a:srgbClr>
              </a:solidFill>
              <a:latin typeface="Arial Narrow" panose="020B0606020202030204" pitchFamily="34" charset="0"/>
            </a:endParaRPr>
          </a:p>
        </p:txBody>
      </p:sp>
      <p:sp>
        <p:nvSpPr>
          <p:cNvPr id="37" name="TextBox 36">
            <a:extLst>
              <a:ext uri="{FF2B5EF4-FFF2-40B4-BE49-F238E27FC236}">
                <a16:creationId xmlns:a16="http://schemas.microsoft.com/office/drawing/2014/main" id="{2C3BB2B8-B9DA-47D8-8302-531D294DDDC0}"/>
              </a:ext>
            </a:extLst>
          </p:cNvPr>
          <p:cNvSpPr txBox="1"/>
          <p:nvPr/>
        </p:nvSpPr>
        <p:spPr>
          <a:xfrm>
            <a:off x="4294929" y="3635666"/>
            <a:ext cx="1728322" cy="3162404"/>
          </a:xfrm>
          <a:prstGeom prst="rect">
            <a:avLst/>
          </a:prstGeom>
          <a:noFill/>
          <a:ln>
            <a:solidFill>
              <a:srgbClr val="115BA4">
                <a:lumMod val="75000"/>
              </a:srgbClr>
            </a:solidFill>
          </a:ln>
        </p:spPr>
        <p:txBody>
          <a:bodyPr wrap="square" rtlCol="0">
            <a:spAutoFit/>
          </a:bodyPr>
          <a:lstStyle/>
          <a:p>
            <a:pPr defTabSz="914377">
              <a:defRPr/>
            </a:pPr>
            <a:r>
              <a:rPr lang="en-US" sz="1050" kern="0" dirty="0">
                <a:solidFill>
                  <a:srgbClr val="115BA4">
                    <a:lumMod val="50000"/>
                  </a:srgbClr>
                </a:solidFill>
                <a:cs typeface="Calibri" panose="020F0502020204030204" pitchFamily="34" charset="0"/>
              </a:rPr>
              <a:t>Level I</a:t>
            </a:r>
          </a:p>
          <a:p>
            <a:pPr marL="228594" indent="-228594" defTabSz="914377">
              <a:buFont typeface="Arial" panose="020B0604020202020204" pitchFamily="34" charset="0"/>
              <a:buChar char="•"/>
              <a:defRPr/>
            </a:pPr>
            <a:r>
              <a:rPr lang="en-US" sz="1050" kern="0" dirty="0">
                <a:solidFill>
                  <a:srgbClr val="115BA4">
                    <a:lumMod val="50000"/>
                  </a:srgbClr>
                </a:solidFill>
                <a:cs typeface="Calibri" panose="020F0502020204030204" pitchFamily="34" charset="0"/>
              </a:rPr>
              <a:t>4,463 children </a:t>
            </a:r>
          </a:p>
          <a:p>
            <a:pPr marL="228594" indent="-228594" defTabSz="914377">
              <a:buFont typeface="Arial" panose="020B0604020202020204" pitchFamily="34" charset="0"/>
              <a:buChar char="•"/>
              <a:defRPr/>
            </a:pPr>
            <a:r>
              <a:rPr lang="en-US" sz="1050" kern="0" dirty="0">
                <a:solidFill>
                  <a:srgbClr val="115BA4">
                    <a:lumMod val="50000"/>
                  </a:srgbClr>
                </a:solidFill>
                <a:cs typeface="Calibri" panose="020F0502020204030204" pitchFamily="34" charset="0"/>
              </a:rPr>
              <a:t>3,914 providers</a:t>
            </a:r>
          </a:p>
          <a:p>
            <a:pPr defTabSz="914377">
              <a:defRPr/>
            </a:pPr>
            <a:endParaRPr lang="en-US" sz="1050" kern="0" dirty="0">
              <a:solidFill>
                <a:srgbClr val="115BA4">
                  <a:lumMod val="50000"/>
                </a:srgbClr>
              </a:solidFill>
              <a:cs typeface="Calibri" panose="020F0502020204030204" pitchFamily="34" charset="0"/>
            </a:endParaRPr>
          </a:p>
          <a:p>
            <a:pPr defTabSz="914377">
              <a:defRPr/>
            </a:pPr>
            <a:r>
              <a:rPr lang="en-US" sz="1050" kern="0" dirty="0">
                <a:solidFill>
                  <a:srgbClr val="115BA4">
                    <a:lumMod val="50000"/>
                  </a:srgbClr>
                </a:solidFill>
                <a:cs typeface="Calibri" panose="020F0502020204030204" pitchFamily="34" charset="0"/>
              </a:rPr>
              <a:t>Level II</a:t>
            </a:r>
          </a:p>
          <a:p>
            <a:pPr marL="228594" indent="-228594" defTabSz="914377">
              <a:buFont typeface="Arial" panose="020B0604020202020204" pitchFamily="34" charset="0"/>
              <a:buChar char="•"/>
              <a:defRPr/>
            </a:pPr>
            <a:r>
              <a:rPr lang="en-US" sz="1050" kern="0" dirty="0">
                <a:solidFill>
                  <a:srgbClr val="115BA4">
                    <a:lumMod val="50000"/>
                  </a:srgbClr>
                </a:solidFill>
                <a:cs typeface="Calibri" panose="020F0502020204030204" pitchFamily="34" charset="0"/>
              </a:rPr>
              <a:t>4,943 providers</a:t>
            </a:r>
          </a:p>
          <a:p>
            <a:pPr marL="228594" indent="-228594" defTabSz="914377">
              <a:buFont typeface="Arial" panose="020B0604020202020204" pitchFamily="34" charset="0"/>
              <a:buChar char="•"/>
              <a:defRPr/>
            </a:pPr>
            <a:r>
              <a:rPr lang="en-US" sz="1050" kern="0" dirty="0">
                <a:solidFill>
                  <a:srgbClr val="115BA4">
                    <a:lumMod val="50000"/>
                  </a:srgbClr>
                </a:solidFill>
                <a:cs typeface="Calibri" panose="020F0502020204030204" pitchFamily="34" charset="0"/>
              </a:rPr>
              <a:t>10,402 beds</a:t>
            </a:r>
          </a:p>
          <a:p>
            <a:pPr defTabSz="914377">
              <a:defRPr/>
            </a:pPr>
            <a:endParaRPr lang="en-US" sz="1050" kern="0" dirty="0">
              <a:solidFill>
                <a:srgbClr val="115BA4">
                  <a:lumMod val="50000"/>
                </a:srgbClr>
              </a:solidFill>
              <a:cs typeface="Calibri" panose="020F0502020204030204" pitchFamily="34" charset="0"/>
            </a:endParaRPr>
          </a:p>
          <a:p>
            <a:pPr defTabSz="914377">
              <a:defRPr/>
            </a:pPr>
            <a:r>
              <a:rPr lang="en-US" sz="1050" kern="0" dirty="0">
                <a:solidFill>
                  <a:srgbClr val="115BA4">
                    <a:lumMod val="50000"/>
                  </a:srgbClr>
                </a:solidFill>
                <a:cs typeface="Calibri" panose="020F0502020204030204" pitchFamily="34" charset="0"/>
              </a:rPr>
              <a:t>Level III</a:t>
            </a:r>
          </a:p>
          <a:p>
            <a:pPr marL="228594" indent="-228594" defTabSz="914377">
              <a:buFont typeface="Arial" panose="020B0604020202020204" pitchFamily="34" charset="0"/>
              <a:buChar char="•"/>
              <a:defRPr/>
            </a:pPr>
            <a:r>
              <a:rPr lang="en-US" sz="1050" kern="0" dirty="0">
                <a:solidFill>
                  <a:srgbClr val="193441"/>
                </a:solidFill>
                <a:cs typeface="Calibri" panose="020F0502020204030204" pitchFamily="34" charset="0"/>
              </a:rPr>
              <a:t>21 providers </a:t>
            </a:r>
          </a:p>
          <a:p>
            <a:pPr marL="228594" indent="-228594" defTabSz="914377">
              <a:buFont typeface="Arial" panose="020B0604020202020204" pitchFamily="34" charset="0"/>
              <a:buChar char="•"/>
              <a:defRPr/>
            </a:pPr>
            <a:r>
              <a:rPr lang="en-US" sz="1050" kern="0" dirty="0">
                <a:solidFill>
                  <a:srgbClr val="193441"/>
                </a:solidFill>
                <a:cs typeface="Calibri" panose="020F0502020204030204" pitchFamily="34" charset="0"/>
              </a:rPr>
              <a:t>37 beds</a:t>
            </a:r>
          </a:p>
          <a:p>
            <a:pPr defTabSz="914377">
              <a:defRPr/>
            </a:pPr>
            <a:endParaRPr lang="en-US" sz="1050" kern="0" dirty="0">
              <a:solidFill>
                <a:srgbClr val="193441"/>
              </a:solidFill>
              <a:cs typeface="Calibri" panose="020F0502020204030204" pitchFamily="34" charset="0"/>
            </a:endParaRPr>
          </a:p>
          <a:p>
            <a:pPr defTabSz="914377">
              <a:defRPr/>
            </a:pPr>
            <a:r>
              <a:rPr lang="en-US" sz="1050" kern="0" dirty="0">
                <a:solidFill>
                  <a:srgbClr val="115BA4">
                    <a:lumMod val="50000"/>
                  </a:srgbClr>
                </a:solidFill>
                <a:cs typeface="Calibri" panose="020F0502020204030204" pitchFamily="34" charset="0"/>
              </a:rPr>
              <a:t>Level IV</a:t>
            </a:r>
          </a:p>
          <a:p>
            <a:pPr marL="228594" indent="-228594" defTabSz="914377">
              <a:buFont typeface="Arial" panose="020B0604020202020204" pitchFamily="34" charset="0"/>
              <a:buChar char="•"/>
              <a:defRPr/>
            </a:pPr>
            <a:r>
              <a:rPr lang="en-US" sz="1050" kern="0" dirty="0">
                <a:solidFill>
                  <a:srgbClr val="115BA4">
                    <a:lumMod val="50000"/>
                  </a:srgbClr>
                </a:solidFill>
                <a:cs typeface="Calibri" panose="020F0502020204030204" pitchFamily="34" charset="0"/>
              </a:rPr>
              <a:t>398 providers </a:t>
            </a:r>
          </a:p>
          <a:p>
            <a:pPr marL="228594" indent="-228594" defTabSz="914377">
              <a:buFont typeface="Arial" panose="020B0604020202020204" pitchFamily="34" charset="0"/>
              <a:buChar char="•"/>
              <a:defRPr/>
            </a:pPr>
            <a:r>
              <a:rPr lang="en-US" sz="1050" kern="0" dirty="0">
                <a:solidFill>
                  <a:srgbClr val="115BA4">
                    <a:lumMod val="50000"/>
                  </a:srgbClr>
                </a:solidFill>
                <a:cs typeface="Calibri" panose="020F0502020204030204" pitchFamily="34" charset="0"/>
              </a:rPr>
              <a:t>812 beds</a:t>
            </a:r>
          </a:p>
          <a:p>
            <a:pPr defTabSz="914377">
              <a:defRPr/>
            </a:pPr>
            <a:endParaRPr lang="en-US" sz="1050" kern="0" dirty="0">
              <a:solidFill>
                <a:srgbClr val="115BA4">
                  <a:lumMod val="50000"/>
                </a:srgbClr>
              </a:solidFill>
              <a:cs typeface="Calibri" panose="020F0502020204030204" pitchFamily="34" charset="0"/>
            </a:endParaRPr>
          </a:p>
          <a:p>
            <a:pPr defTabSz="914377">
              <a:defRPr/>
            </a:pPr>
            <a:r>
              <a:rPr lang="en-US" sz="1050" kern="0" dirty="0">
                <a:solidFill>
                  <a:srgbClr val="115BA4">
                    <a:lumMod val="50000"/>
                  </a:srgbClr>
                </a:solidFill>
                <a:cs typeface="Calibri" panose="020F0502020204030204" pitchFamily="34" charset="0"/>
              </a:rPr>
              <a:t>Level V</a:t>
            </a:r>
          </a:p>
          <a:p>
            <a:pPr marL="228594" indent="-228594" defTabSz="914377">
              <a:buFont typeface="Arial" panose="020B0604020202020204" pitchFamily="34" charset="0"/>
              <a:buChar char="•"/>
              <a:defRPr/>
            </a:pPr>
            <a:r>
              <a:rPr lang="en-US" sz="1050" kern="0" dirty="0">
                <a:solidFill>
                  <a:srgbClr val="115BA4">
                    <a:lumMod val="50000"/>
                  </a:srgbClr>
                </a:solidFill>
                <a:cs typeface="Calibri" panose="020F0502020204030204" pitchFamily="34" charset="0"/>
              </a:rPr>
              <a:t>186 providers </a:t>
            </a:r>
          </a:p>
          <a:p>
            <a:pPr marL="228594" indent="-228594" defTabSz="914377">
              <a:buFont typeface="Arial" panose="020B0604020202020204" pitchFamily="34" charset="0"/>
              <a:buChar char="•"/>
              <a:defRPr/>
            </a:pPr>
            <a:r>
              <a:rPr lang="en-US" sz="1050" kern="0" dirty="0">
                <a:solidFill>
                  <a:srgbClr val="115BA4">
                    <a:lumMod val="50000"/>
                  </a:srgbClr>
                </a:solidFill>
                <a:cs typeface="Calibri" panose="020F0502020204030204" pitchFamily="34" charset="0"/>
              </a:rPr>
              <a:t>461 beds</a:t>
            </a:r>
          </a:p>
        </p:txBody>
      </p:sp>
      <p:sp>
        <p:nvSpPr>
          <p:cNvPr id="38" name="TextBox 37">
            <a:extLst>
              <a:ext uri="{FF2B5EF4-FFF2-40B4-BE49-F238E27FC236}">
                <a16:creationId xmlns:a16="http://schemas.microsoft.com/office/drawing/2014/main" id="{AF2D7ADE-5E53-445F-B8EC-FFA3D0754E64}"/>
              </a:ext>
            </a:extLst>
          </p:cNvPr>
          <p:cNvSpPr txBox="1"/>
          <p:nvPr/>
        </p:nvSpPr>
        <p:spPr>
          <a:xfrm>
            <a:off x="6345698" y="3200859"/>
            <a:ext cx="1728322" cy="3272755"/>
          </a:xfrm>
          <a:prstGeom prst="rect">
            <a:avLst/>
          </a:prstGeom>
          <a:noFill/>
          <a:ln>
            <a:solidFill>
              <a:srgbClr val="488F4D">
                <a:lumMod val="75000"/>
              </a:srgbClr>
            </a:solidFill>
          </a:ln>
        </p:spPr>
        <p:txBody>
          <a:bodyPr wrap="square" rtlCol="0">
            <a:spAutoFit/>
          </a:bodyPr>
          <a:lstStyle/>
          <a:p>
            <a:pPr defTabSz="914377">
              <a:defRPr/>
            </a:pPr>
            <a:r>
              <a:rPr lang="en-US" sz="1200" kern="0" dirty="0">
                <a:solidFill>
                  <a:srgbClr val="115BA4">
                    <a:lumMod val="50000"/>
                  </a:srgbClr>
                </a:solidFill>
                <a:cs typeface="Calibri" panose="020F0502020204030204" pitchFamily="34" charset="0"/>
              </a:rPr>
              <a:t>Residential </a:t>
            </a:r>
          </a:p>
          <a:p>
            <a:pPr defTabSz="914377">
              <a:defRPr/>
            </a:pPr>
            <a:r>
              <a:rPr lang="en-US" sz="1200" kern="0" dirty="0">
                <a:solidFill>
                  <a:srgbClr val="115BA4">
                    <a:lumMod val="50000"/>
                  </a:srgbClr>
                </a:solidFill>
                <a:cs typeface="Calibri" panose="020F0502020204030204" pitchFamily="34" charset="0"/>
              </a:rPr>
              <a:t>Group Care</a:t>
            </a:r>
          </a:p>
          <a:p>
            <a:pPr marL="228594" indent="-228594" defTabSz="914377">
              <a:buFont typeface="Arial" panose="020B0604020202020204" pitchFamily="34" charset="0"/>
              <a:buChar char="•"/>
              <a:defRPr/>
            </a:pPr>
            <a:r>
              <a:rPr lang="en-US" sz="1200" kern="0" dirty="0">
                <a:solidFill>
                  <a:srgbClr val="193441"/>
                </a:solidFill>
                <a:cs typeface="Calibri" panose="020F0502020204030204" pitchFamily="34" charset="0"/>
              </a:rPr>
              <a:t>21 providers / 348 beds</a:t>
            </a:r>
          </a:p>
          <a:p>
            <a:pPr defTabSz="914377">
              <a:defRPr/>
            </a:pPr>
            <a:endParaRPr lang="en-US" sz="1200" kern="0" dirty="0">
              <a:solidFill>
                <a:srgbClr val="193441"/>
              </a:solidFill>
              <a:cs typeface="Calibri" panose="020F0502020204030204" pitchFamily="34" charset="0"/>
            </a:endParaRPr>
          </a:p>
          <a:p>
            <a:pPr defTabSz="914377">
              <a:defRPr/>
            </a:pPr>
            <a:r>
              <a:rPr lang="en-US" sz="1200" kern="0" dirty="0">
                <a:solidFill>
                  <a:srgbClr val="193441"/>
                </a:solidFill>
                <a:cs typeface="Calibri" panose="020F0502020204030204" pitchFamily="34" charset="0"/>
              </a:rPr>
              <a:t>Emergency Runaway  Shelter</a:t>
            </a:r>
          </a:p>
          <a:p>
            <a:pPr marL="228594" indent="-228594" defTabSz="914377">
              <a:buFont typeface="Arial" panose="020B0604020202020204" pitchFamily="34" charset="0"/>
              <a:buChar char="•"/>
              <a:defRPr/>
            </a:pPr>
            <a:r>
              <a:rPr lang="en-US" sz="1200" kern="0" dirty="0">
                <a:solidFill>
                  <a:srgbClr val="193441"/>
                </a:solidFill>
                <a:cs typeface="Calibri" panose="020F0502020204030204" pitchFamily="34" charset="0"/>
              </a:rPr>
              <a:t>24 providers /  401 beds</a:t>
            </a:r>
          </a:p>
          <a:p>
            <a:pPr defTabSz="914377">
              <a:defRPr/>
            </a:pPr>
            <a:endParaRPr lang="en-US" sz="1467" kern="0" dirty="0">
              <a:solidFill>
                <a:srgbClr val="193441"/>
              </a:solidFill>
              <a:latin typeface="Arial Narrow" panose="020B0606020202030204" pitchFamily="34" charset="0"/>
            </a:endParaRPr>
          </a:p>
          <a:p>
            <a:pPr defTabSz="914377">
              <a:defRPr/>
            </a:pPr>
            <a:r>
              <a:rPr lang="en-US" sz="1200" kern="0" dirty="0">
                <a:solidFill>
                  <a:srgbClr val="193441"/>
                </a:solidFill>
                <a:cs typeface="Calibri" panose="020F0502020204030204" pitchFamily="34" charset="0"/>
              </a:rPr>
              <a:t>Emergency Shelter</a:t>
            </a:r>
          </a:p>
          <a:p>
            <a:pPr marL="285750" indent="-285750" defTabSz="914377">
              <a:buFont typeface="Arial" panose="020B0604020202020204" pitchFamily="34" charset="0"/>
              <a:buChar char="•"/>
              <a:defRPr/>
            </a:pPr>
            <a:r>
              <a:rPr lang="en-US" sz="1200" kern="0" dirty="0">
                <a:solidFill>
                  <a:srgbClr val="193441"/>
                </a:solidFill>
                <a:cs typeface="Calibri" panose="020F0502020204030204" pitchFamily="34" charset="0"/>
              </a:rPr>
              <a:t>17 providers/ 266 beds</a:t>
            </a:r>
          </a:p>
          <a:p>
            <a:pPr defTabSz="914377">
              <a:defRPr/>
            </a:pPr>
            <a:endParaRPr lang="en-US" sz="1200" kern="0" dirty="0">
              <a:solidFill>
                <a:srgbClr val="193441"/>
              </a:solidFill>
              <a:cs typeface="Calibri" panose="020F0502020204030204" pitchFamily="34" charset="0"/>
            </a:endParaRPr>
          </a:p>
          <a:p>
            <a:pPr defTabSz="914377">
              <a:defRPr/>
            </a:pPr>
            <a:r>
              <a:rPr lang="en-US" sz="1200" kern="0" dirty="0">
                <a:solidFill>
                  <a:srgbClr val="193441"/>
                </a:solidFill>
                <a:cs typeface="Calibri" panose="020F0502020204030204" pitchFamily="34" charset="0"/>
              </a:rPr>
              <a:t>Traditional Homes</a:t>
            </a:r>
          </a:p>
          <a:p>
            <a:pPr marL="171450" indent="-171450" defTabSz="914377">
              <a:buFont typeface="Arial" panose="020B0604020202020204" pitchFamily="34" charset="0"/>
              <a:buChar char="•"/>
              <a:defRPr/>
            </a:pPr>
            <a:r>
              <a:rPr lang="en-US" sz="1200" kern="0" dirty="0">
                <a:solidFill>
                  <a:srgbClr val="193441"/>
                </a:solidFill>
                <a:cs typeface="Calibri" panose="020F0502020204030204" pitchFamily="34" charset="0"/>
              </a:rPr>
              <a:t>7 providers/ 54 beds</a:t>
            </a:r>
          </a:p>
        </p:txBody>
      </p:sp>
      <p:sp>
        <p:nvSpPr>
          <p:cNvPr id="39" name="TextBox 38">
            <a:extLst>
              <a:ext uri="{FF2B5EF4-FFF2-40B4-BE49-F238E27FC236}">
                <a16:creationId xmlns:a16="http://schemas.microsoft.com/office/drawing/2014/main" id="{15B55CF8-2ED8-4910-8190-E4A17EA7B4BD}"/>
              </a:ext>
            </a:extLst>
          </p:cNvPr>
          <p:cNvSpPr txBox="1"/>
          <p:nvPr/>
        </p:nvSpPr>
        <p:spPr>
          <a:xfrm>
            <a:off x="8401859" y="2566987"/>
            <a:ext cx="1689799" cy="3600986"/>
          </a:xfrm>
          <a:prstGeom prst="rect">
            <a:avLst/>
          </a:prstGeom>
          <a:noFill/>
          <a:ln>
            <a:solidFill>
              <a:srgbClr val="0070C0"/>
            </a:solidFill>
          </a:ln>
        </p:spPr>
        <p:txBody>
          <a:bodyPr wrap="square" rtlCol="0">
            <a:spAutoFit/>
          </a:bodyPr>
          <a:lstStyle/>
          <a:p>
            <a:pPr defTabSz="914377">
              <a:defRPr/>
            </a:pPr>
            <a:r>
              <a:rPr lang="en-US" sz="1200" dirty="0">
                <a:solidFill>
                  <a:srgbClr val="193441"/>
                </a:solidFill>
                <a:cs typeface="Calibri" panose="020F0502020204030204" pitchFamily="34" charset="0"/>
              </a:rPr>
              <a:t>Wilderness Camps</a:t>
            </a:r>
          </a:p>
          <a:p>
            <a:pPr marL="228594" indent="-228594" defTabSz="914377">
              <a:buFont typeface="Arial" panose="020B0604020202020204" pitchFamily="34" charset="0"/>
              <a:buChar char="•"/>
              <a:defRPr/>
            </a:pPr>
            <a:r>
              <a:rPr lang="en-US" sz="1200" dirty="0">
                <a:solidFill>
                  <a:srgbClr val="193441"/>
                </a:solidFill>
                <a:cs typeface="Calibri" panose="020F0502020204030204" pitchFamily="34" charset="0"/>
              </a:rPr>
              <a:t>1 provider / 70 beds</a:t>
            </a:r>
          </a:p>
          <a:p>
            <a:pPr defTabSz="914377">
              <a:defRPr/>
            </a:pPr>
            <a:endParaRPr lang="en-US" sz="1200" dirty="0">
              <a:solidFill>
                <a:srgbClr val="193441"/>
              </a:solidFill>
              <a:cs typeface="Calibri" panose="020F0502020204030204" pitchFamily="34" charset="0"/>
            </a:endParaRPr>
          </a:p>
          <a:p>
            <a:pPr defTabSz="914377">
              <a:defRPr/>
            </a:pPr>
            <a:r>
              <a:rPr lang="en-US" sz="1200" dirty="0">
                <a:solidFill>
                  <a:srgbClr val="193441"/>
                </a:solidFill>
                <a:cs typeface="Calibri" panose="020F0502020204030204" pitchFamily="34" charset="0"/>
              </a:rPr>
              <a:t>Maternity Homes</a:t>
            </a:r>
          </a:p>
          <a:p>
            <a:pPr marL="228594" indent="-228594" defTabSz="914377">
              <a:buFont typeface="Arial" panose="020B0604020202020204" pitchFamily="34" charset="0"/>
              <a:buChar char="•"/>
              <a:defRPr/>
            </a:pPr>
            <a:r>
              <a:rPr lang="en-US" sz="1200" dirty="0">
                <a:solidFill>
                  <a:srgbClr val="193441"/>
                </a:solidFill>
                <a:cs typeface="Calibri" panose="020F0502020204030204" pitchFamily="34" charset="0"/>
              </a:rPr>
              <a:t>13 providers/</a:t>
            </a:r>
            <a:r>
              <a:rPr lang="en-US" sz="1200" strike="sngStrike" dirty="0">
                <a:solidFill>
                  <a:srgbClr val="193441"/>
                </a:solidFill>
                <a:cs typeface="Calibri" panose="020F0502020204030204" pitchFamily="34" charset="0"/>
              </a:rPr>
              <a:t> </a:t>
            </a:r>
            <a:r>
              <a:rPr lang="en-US" sz="1200" u="sng" dirty="0">
                <a:solidFill>
                  <a:srgbClr val="193441"/>
                </a:solidFill>
                <a:cs typeface="Calibri" panose="020F0502020204030204" pitchFamily="34" charset="0"/>
              </a:rPr>
              <a:t>134</a:t>
            </a:r>
            <a:r>
              <a:rPr lang="en-US" sz="1200" dirty="0">
                <a:solidFill>
                  <a:srgbClr val="193441"/>
                </a:solidFill>
                <a:cs typeface="Calibri" panose="020F0502020204030204" pitchFamily="34" charset="0"/>
              </a:rPr>
              <a:t> licensed beds</a:t>
            </a:r>
          </a:p>
          <a:p>
            <a:pPr defTabSz="914377">
              <a:defRPr/>
            </a:pPr>
            <a:endParaRPr lang="en-US" sz="1200" i="1" u="sng" dirty="0">
              <a:solidFill>
                <a:srgbClr val="193441"/>
              </a:solidFill>
              <a:cs typeface="Calibri" panose="020F0502020204030204" pitchFamily="34" charset="0"/>
            </a:endParaRPr>
          </a:p>
          <a:p>
            <a:pPr defTabSz="914377">
              <a:defRPr/>
            </a:pPr>
            <a:r>
              <a:rPr lang="en-US" sz="1200" dirty="0">
                <a:solidFill>
                  <a:srgbClr val="193441"/>
                </a:solidFill>
                <a:cs typeface="Calibri" panose="020F0502020204030204" pitchFamily="34" charset="0"/>
              </a:rPr>
              <a:t>At Risk for Sex Trafficking</a:t>
            </a:r>
          </a:p>
          <a:p>
            <a:pPr marL="228594" indent="-228594" defTabSz="914377">
              <a:buFont typeface="Arial" panose="020B0604020202020204" pitchFamily="34" charset="0"/>
              <a:buChar char="•"/>
              <a:defRPr/>
            </a:pPr>
            <a:r>
              <a:rPr lang="en-US" sz="1200" dirty="0">
                <a:solidFill>
                  <a:srgbClr val="193441"/>
                </a:solidFill>
                <a:cs typeface="Calibri" panose="020F0502020204030204" pitchFamily="34" charset="0"/>
              </a:rPr>
              <a:t>156 providers</a:t>
            </a:r>
            <a:r>
              <a:rPr lang="en-US" sz="1200">
                <a:solidFill>
                  <a:srgbClr val="193441"/>
                </a:solidFill>
                <a:cs typeface="Calibri" panose="020F0502020204030204" pitchFamily="34" charset="0"/>
              </a:rPr>
              <a:t>/</a:t>
            </a:r>
            <a:r>
              <a:rPr lang="en-US" sz="1200" strike="sngStrike">
                <a:solidFill>
                  <a:srgbClr val="193441"/>
                </a:solidFill>
                <a:cs typeface="Calibri" panose="020F0502020204030204" pitchFamily="34" charset="0"/>
              </a:rPr>
              <a:t> </a:t>
            </a:r>
            <a:r>
              <a:rPr lang="en-US" sz="1200">
                <a:solidFill>
                  <a:srgbClr val="193441"/>
                </a:solidFill>
                <a:cs typeface="Calibri" panose="020F0502020204030204" pitchFamily="34" charset="0"/>
              </a:rPr>
              <a:t> 1523 </a:t>
            </a:r>
            <a:r>
              <a:rPr lang="en-US" sz="1200" dirty="0">
                <a:solidFill>
                  <a:srgbClr val="193441"/>
                </a:solidFill>
                <a:cs typeface="Calibri" panose="020F0502020204030204" pitchFamily="34" charset="0"/>
              </a:rPr>
              <a:t>licensed beds</a:t>
            </a:r>
          </a:p>
          <a:p>
            <a:pPr defTabSz="914377">
              <a:defRPr/>
            </a:pPr>
            <a:endParaRPr lang="en-US" sz="1200" dirty="0">
              <a:solidFill>
                <a:srgbClr val="193441"/>
              </a:solidFill>
              <a:cs typeface="Calibri" panose="020F0502020204030204" pitchFamily="34" charset="0"/>
            </a:endParaRPr>
          </a:p>
          <a:p>
            <a:pPr defTabSz="914377">
              <a:defRPr/>
            </a:pPr>
            <a:r>
              <a:rPr lang="en-US" sz="1200" dirty="0">
                <a:solidFill>
                  <a:srgbClr val="193441"/>
                </a:solidFill>
                <a:cs typeface="Calibri" panose="020F0502020204030204" pitchFamily="34" charset="0"/>
              </a:rPr>
              <a:t>Safe Houses</a:t>
            </a:r>
          </a:p>
          <a:p>
            <a:pPr marL="228594" indent="-228594" defTabSz="914377">
              <a:buFont typeface="Arial" panose="020B0604020202020204" pitchFamily="34" charset="0"/>
              <a:buChar char="•"/>
              <a:defRPr/>
            </a:pPr>
            <a:r>
              <a:rPr lang="en-US" sz="1200" dirty="0">
                <a:solidFill>
                  <a:srgbClr val="193441"/>
                </a:solidFill>
                <a:cs typeface="Calibri" panose="020F0502020204030204" pitchFamily="34" charset="0"/>
              </a:rPr>
              <a:t>6 providers/33 licensed beds</a:t>
            </a:r>
          </a:p>
          <a:p>
            <a:pPr marL="228594" indent="-228594" defTabSz="914377">
              <a:buFont typeface="Arial" panose="020B0604020202020204" pitchFamily="34" charset="0"/>
              <a:buChar char="•"/>
              <a:defRPr/>
            </a:pPr>
            <a:endParaRPr lang="en-US" sz="1200" dirty="0">
              <a:solidFill>
                <a:srgbClr val="115BA4">
                  <a:lumMod val="50000"/>
                </a:srgbClr>
              </a:solidFill>
              <a:latin typeface="Arial Narrow" panose="020B0606020202030204" pitchFamily="34" charset="0"/>
            </a:endParaRPr>
          </a:p>
        </p:txBody>
      </p:sp>
      <p:sp>
        <p:nvSpPr>
          <p:cNvPr id="40" name="TextBox 39">
            <a:extLst>
              <a:ext uri="{FF2B5EF4-FFF2-40B4-BE49-F238E27FC236}">
                <a16:creationId xmlns:a16="http://schemas.microsoft.com/office/drawing/2014/main" id="{61A9C1F9-AA60-4FA5-8913-4E0F6393C648}"/>
              </a:ext>
            </a:extLst>
          </p:cNvPr>
          <p:cNvSpPr txBox="1"/>
          <p:nvPr/>
        </p:nvSpPr>
        <p:spPr>
          <a:xfrm>
            <a:off x="10436470" y="2098076"/>
            <a:ext cx="1715389" cy="3600986"/>
          </a:xfrm>
          <a:prstGeom prst="rect">
            <a:avLst/>
          </a:prstGeom>
          <a:noFill/>
          <a:ln>
            <a:solidFill>
              <a:sysClr val="window" lastClr="FFFFFF">
                <a:lumMod val="50000"/>
              </a:sysClr>
            </a:solidFill>
          </a:ln>
        </p:spPr>
        <p:txBody>
          <a:bodyPr wrap="square" rtlCol="0">
            <a:spAutoFit/>
          </a:bodyPr>
          <a:lstStyle/>
          <a:p>
            <a:pPr defTabSz="914377">
              <a:defRPr/>
            </a:pPr>
            <a:r>
              <a:rPr lang="en-US" sz="1200" kern="0" dirty="0">
                <a:solidFill>
                  <a:srgbClr val="115BA4">
                    <a:lumMod val="50000"/>
                  </a:srgbClr>
                </a:solidFill>
                <a:cs typeface="Calibri" panose="020F0502020204030204" pitchFamily="34" charset="0"/>
              </a:rPr>
              <a:t>Specialized</a:t>
            </a:r>
            <a:r>
              <a:rPr lang="en-US" sz="1200" b="1" kern="0" dirty="0">
                <a:solidFill>
                  <a:srgbClr val="115BA4">
                    <a:lumMod val="50000"/>
                  </a:srgbClr>
                </a:solidFill>
                <a:cs typeface="Calibri" panose="020F0502020204030204" pitchFamily="34" charset="0"/>
              </a:rPr>
              <a:t> </a:t>
            </a:r>
            <a:r>
              <a:rPr lang="en-US" sz="1200" kern="0" dirty="0">
                <a:solidFill>
                  <a:srgbClr val="115BA4">
                    <a:lumMod val="50000"/>
                  </a:srgbClr>
                </a:solidFill>
                <a:cs typeface="Calibri" panose="020F0502020204030204" pitchFamily="34" charset="0"/>
              </a:rPr>
              <a:t>Therapeutic Group (AHCA) Credentialed as a QRTP (DCF)</a:t>
            </a:r>
          </a:p>
          <a:p>
            <a:pPr marL="228594" indent="-228594" defTabSz="914377">
              <a:buFont typeface="Arial" panose="020B0604020202020204" pitchFamily="34" charset="0"/>
              <a:buChar char="•"/>
              <a:defRPr/>
            </a:pPr>
            <a:r>
              <a:rPr lang="en-US" sz="1200" kern="0" dirty="0">
                <a:solidFill>
                  <a:srgbClr val="115BA4">
                    <a:lumMod val="50000"/>
                  </a:srgbClr>
                </a:solidFill>
                <a:cs typeface="Calibri" panose="020F0502020204030204" pitchFamily="34" charset="0"/>
              </a:rPr>
              <a:t>5  licensed facilities/50 beds</a:t>
            </a:r>
          </a:p>
          <a:p>
            <a:pPr defTabSz="914377">
              <a:defRPr/>
            </a:pPr>
            <a:endParaRPr lang="en-US" sz="1200" kern="0" dirty="0">
              <a:solidFill>
                <a:srgbClr val="115BA4">
                  <a:lumMod val="50000"/>
                </a:srgbClr>
              </a:solidFill>
              <a:cs typeface="Calibri" panose="020F0502020204030204" pitchFamily="34" charset="0"/>
            </a:endParaRPr>
          </a:p>
          <a:p>
            <a:pPr defTabSz="914377">
              <a:defRPr/>
            </a:pPr>
            <a:r>
              <a:rPr lang="en-US" sz="1200" kern="0" dirty="0">
                <a:solidFill>
                  <a:srgbClr val="115BA4">
                    <a:lumMod val="50000"/>
                  </a:srgbClr>
                </a:solidFill>
                <a:cs typeface="Calibri" panose="020F0502020204030204" pitchFamily="34" charset="0"/>
              </a:rPr>
              <a:t>Specialized Therapeutic Group Homes (AHCA)</a:t>
            </a:r>
          </a:p>
          <a:p>
            <a:pPr marL="171450" indent="-171450" defTabSz="914377">
              <a:buFont typeface="Arial" panose="020B0604020202020204" pitchFamily="34" charset="0"/>
              <a:buChar char="•"/>
              <a:defRPr/>
            </a:pPr>
            <a:r>
              <a:rPr lang="en-US" sz="1200" kern="0" dirty="0">
                <a:solidFill>
                  <a:srgbClr val="115BA4">
                    <a:lumMod val="50000"/>
                  </a:srgbClr>
                </a:solidFill>
                <a:cs typeface="Calibri" panose="020F0502020204030204" pitchFamily="34" charset="0"/>
              </a:rPr>
              <a:t>7 facilities/68 beds</a:t>
            </a:r>
          </a:p>
          <a:p>
            <a:pPr marL="171446" indent="-171446" defTabSz="914377">
              <a:buFont typeface="Arial" panose="020B0604020202020204" pitchFamily="34" charset="0"/>
              <a:buChar char="•"/>
              <a:defRPr/>
            </a:pPr>
            <a:endParaRPr lang="en-US" sz="1200" kern="0" dirty="0">
              <a:solidFill>
                <a:srgbClr val="115BA4">
                  <a:lumMod val="50000"/>
                </a:srgbClr>
              </a:solidFill>
              <a:cs typeface="Calibri" panose="020F0502020204030204" pitchFamily="34" charset="0"/>
            </a:endParaRPr>
          </a:p>
          <a:p>
            <a:pPr defTabSz="914377">
              <a:defRPr/>
            </a:pPr>
            <a:r>
              <a:rPr lang="en-US" sz="1200" kern="0" dirty="0">
                <a:solidFill>
                  <a:srgbClr val="115BA4">
                    <a:lumMod val="50000"/>
                  </a:srgbClr>
                </a:solidFill>
                <a:cs typeface="Calibri" panose="020F0502020204030204" pitchFamily="34" charset="0"/>
              </a:rPr>
              <a:t>Statewide In-Patient Psychiatric (AHCA)</a:t>
            </a:r>
          </a:p>
          <a:p>
            <a:pPr marL="228594" indent="-228594" defTabSz="914377">
              <a:buFont typeface="Arial" panose="020B0604020202020204" pitchFamily="34" charset="0"/>
              <a:buChar char="•"/>
              <a:defRPr/>
            </a:pPr>
            <a:r>
              <a:rPr lang="en-US" sz="1200" kern="0" dirty="0">
                <a:solidFill>
                  <a:srgbClr val="115BA4">
                    <a:lumMod val="50000"/>
                  </a:srgbClr>
                </a:solidFill>
                <a:cs typeface="Calibri" panose="020F0502020204030204" pitchFamily="34" charset="0"/>
              </a:rPr>
              <a:t>11 facilities/427 beds</a:t>
            </a:r>
          </a:p>
        </p:txBody>
      </p:sp>
      <p:sp>
        <p:nvSpPr>
          <p:cNvPr id="41" name="TextBox 40">
            <a:extLst>
              <a:ext uri="{FF2B5EF4-FFF2-40B4-BE49-F238E27FC236}">
                <a16:creationId xmlns:a16="http://schemas.microsoft.com/office/drawing/2014/main" id="{05FCF1E3-C43A-4987-8D8C-1B91E788C89B}"/>
              </a:ext>
            </a:extLst>
          </p:cNvPr>
          <p:cNvSpPr txBox="1"/>
          <p:nvPr/>
        </p:nvSpPr>
        <p:spPr>
          <a:xfrm>
            <a:off x="2298275" y="3321908"/>
            <a:ext cx="1411420" cy="307778"/>
          </a:xfrm>
          <a:prstGeom prst="rect">
            <a:avLst/>
          </a:prstGeom>
          <a:noFill/>
        </p:spPr>
        <p:txBody>
          <a:bodyPr wrap="square" rtlCol="0">
            <a:spAutoFit/>
          </a:bodyPr>
          <a:lstStyle/>
          <a:p>
            <a:pPr algn="ctr" defTabSz="914377">
              <a:defRPr/>
            </a:pPr>
            <a:r>
              <a:rPr lang="en-US" sz="1400" dirty="0">
                <a:solidFill>
                  <a:prstClr val="black"/>
                </a:solidFill>
              </a:rPr>
              <a:t>7,838 Beds </a:t>
            </a:r>
          </a:p>
        </p:txBody>
      </p:sp>
    </p:spTree>
    <p:extLst>
      <p:ext uri="{BB962C8B-B14F-4D97-AF65-F5344CB8AC3E}">
        <p14:creationId xmlns:p14="http://schemas.microsoft.com/office/powerpoint/2010/main" val="2282796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048" y="1709738"/>
            <a:ext cx="11075276" cy="2852737"/>
          </a:xfrm>
        </p:spPr>
        <p:txBody>
          <a:bodyPr>
            <a:normAutofit/>
          </a:bodyPr>
          <a:lstStyle/>
          <a:p>
            <a:r>
              <a:rPr lang="en-US" dirty="0"/>
              <a:t>Visioning Exercise</a:t>
            </a:r>
          </a:p>
        </p:txBody>
      </p:sp>
      <p:sp>
        <p:nvSpPr>
          <p:cNvPr id="3" name="Text Placeholder 2"/>
          <p:cNvSpPr>
            <a:spLocks noGrp="1"/>
          </p:cNvSpPr>
          <p:nvPr>
            <p:ph type="body" idx="1"/>
          </p:nvPr>
        </p:nvSpPr>
        <p:spPr/>
        <p:txBody>
          <a:bodyPr/>
          <a:lstStyle/>
          <a:p>
            <a:r>
              <a:rPr lang="en-US" dirty="0"/>
              <a:t>If we were wildly successful, what would this look like in 5 years?</a:t>
            </a:r>
          </a:p>
          <a:p>
            <a:r>
              <a:rPr lang="en-US" dirty="0"/>
              <a:t>What recommendations do we have to move this forward in the coming year?</a:t>
            </a:r>
          </a:p>
        </p:txBody>
      </p:sp>
    </p:spTree>
    <p:extLst>
      <p:ext uri="{BB962C8B-B14F-4D97-AF65-F5344CB8AC3E}">
        <p14:creationId xmlns:p14="http://schemas.microsoft.com/office/powerpoint/2010/main" val="3335364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4238" y="763929"/>
            <a:ext cx="4623382" cy="954107"/>
          </a:xfrm>
          <a:prstGeom prst="rect">
            <a:avLst/>
          </a:prstGeom>
          <a:noFill/>
        </p:spPr>
        <p:txBody>
          <a:bodyPr wrap="none" rtlCol="0">
            <a:spAutoFit/>
          </a:bodyPr>
          <a:lstStyle/>
          <a:p>
            <a:r>
              <a:rPr lang="en-US" sz="2800" dirty="0"/>
              <a:t>Additional Resources/Links:</a:t>
            </a:r>
          </a:p>
          <a:p>
            <a:endParaRPr lang="en-US" sz="2800" dirty="0"/>
          </a:p>
        </p:txBody>
      </p:sp>
    </p:spTree>
    <p:extLst>
      <p:ext uri="{BB962C8B-B14F-4D97-AF65-F5344CB8AC3E}">
        <p14:creationId xmlns:p14="http://schemas.microsoft.com/office/powerpoint/2010/main" val="460958616"/>
      </p:ext>
    </p:extLst>
  </p:cSld>
  <p:clrMapOvr>
    <a:masterClrMapping/>
  </p:clrMapOvr>
</p:sld>
</file>

<file path=ppt/theme/theme1.xml><?xml version="1.0" encoding="utf-8"?>
<a:theme xmlns:a="http://schemas.openxmlformats.org/drawingml/2006/main" name="Office Theme">
  <a:themeElements>
    <a:clrScheme name="CHS Presentation">
      <a:dk1>
        <a:srgbClr val="003841"/>
      </a:dk1>
      <a:lt1>
        <a:sysClr val="window" lastClr="FFFFFF"/>
      </a:lt1>
      <a:dk2>
        <a:srgbClr val="9E2065"/>
      </a:dk2>
      <a:lt2>
        <a:srgbClr val="FFFFFF"/>
      </a:lt2>
      <a:accent1>
        <a:srgbClr val="00B2E1"/>
      </a:accent1>
      <a:accent2>
        <a:srgbClr val="FFCD02"/>
      </a:accent2>
      <a:accent3>
        <a:srgbClr val="A9C23E"/>
      </a:accent3>
      <a:accent4>
        <a:srgbClr val="9E2065"/>
      </a:accent4>
      <a:accent5>
        <a:srgbClr val="003841"/>
      </a:accent5>
      <a:accent6>
        <a:srgbClr val="FDBD14"/>
      </a:accent6>
      <a:hlink>
        <a:srgbClr val="00B2E1"/>
      </a:hlink>
      <a:folHlink>
        <a:srgbClr val="A9C23E"/>
      </a:folHlink>
    </a:clrScheme>
    <a:fontScheme name="CHS Omnes">
      <a:majorFont>
        <a:latin typeface="Omnes Bold"/>
        <a:ea typeface=""/>
        <a:cs typeface=""/>
      </a:majorFont>
      <a:minorFont>
        <a:latin typeface="Omnes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DCF">
  <a:themeElements>
    <a:clrScheme name="DCF Power point">
      <a:dk1>
        <a:srgbClr val="193441"/>
      </a:dk1>
      <a:lt1>
        <a:srgbClr val="FFFFFF"/>
      </a:lt1>
      <a:dk2>
        <a:srgbClr val="193441"/>
      </a:dk2>
      <a:lt2>
        <a:srgbClr val="E7E6E6"/>
      </a:lt2>
      <a:accent1>
        <a:srgbClr val="115BA4"/>
      </a:accent1>
      <a:accent2>
        <a:srgbClr val="488F4D"/>
      </a:accent2>
      <a:accent3>
        <a:srgbClr val="7CB2E1"/>
      </a:accent3>
      <a:accent4>
        <a:srgbClr val="FAA634"/>
      </a:accent4>
      <a:accent5>
        <a:srgbClr val="FFD537"/>
      </a:accent5>
      <a:accent6>
        <a:srgbClr val="DF462E"/>
      </a:accent6>
      <a:hlink>
        <a:srgbClr val="36708C"/>
      </a:hlink>
      <a:folHlink>
        <a:srgbClr val="C55A11"/>
      </a:folHlink>
    </a:clrScheme>
    <a:fontScheme name="DCF fonts theme">
      <a:majorFont>
        <a:latin typeface="Verdana"/>
        <a:ea typeface=""/>
        <a:cs typeface=""/>
      </a:majorFont>
      <a:minorFont>
        <a:latin typeface="Verdana"/>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heme-DCF" id="{0CC2E8E3-3D2F-4D8D-8F65-B598F8B4D10F}" vid="{AFC7F0CF-F8E5-4FB1-B8D9-55FDB44BAC8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3DB0F37AB1BB45858DB409FBB59B4B" ma:contentTypeVersion="2" ma:contentTypeDescription="Create a new document." ma:contentTypeScope="" ma:versionID="b4aa77db33263ff691dd3a233d39eaf8">
  <xsd:schema xmlns:xsd="http://www.w3.org/2001/XMLSchema" xmlns:xs="http://www.w3.org/2001/XMLSchema" xmlns:p="http://schemas.microsoft.com/office/2006/metadata/properties" xmlns:ns2="db11dd8e-fd38-4e8d-a33c-014b20114d9b" targetNamespace="http://schemas.microsoft.com/office/2006/metadata/properties" ma:root="true" ma:fieldsID="27c2e01c09e437b49c6c58318f6bb800" ns2:_="">
    <xsd:import namespace="db11dd8e-fd38-4e8d-a33c-014b20114d9b"/>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11dd8e-fd38-4e8d-a33c-014b20114d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77AC67A-D32E-47AD-8675-FA027DECB0DE}">
  <ds:schemaRefs>
    <ds:schemaRef ds:uri="http://schemas.microsoft.com/sharepoint/v3/contenttype/forms"/>
  </ds:schemaRefs>
</ds:datastoreItem>
</file>

<file path=customXml/itemProps2.xml><?xml version="1.0" encoding="utf-8"?>
<ds:datastoreItem xmlns:ds="http://schemas.openxmlformats.org/officeDocument/2006/customXml" ds:itemID="{6A1C30D0-F91D-46F7-B2B4-0B591050D7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11dd8e-fd38-4e8d-a33c-014b20114d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9DD659D-E76D-4234-98EA-49371F4EAC04}">
  <ds:schemaRefs>
    <ds:schemaRef ds:uri="http://schemas.microsoft.com/office/2006/documentManagement/types"/>
    <ds:schemaRef ds:uri="http://purl.org/dc/terms/"/>
    <ds:schemaRef ds:uri="db11dd8e-fd38-4e8d-a33c-014b20114d9b"/>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11568</TotalTime>
  <Words>2593</Words>
  <Application>Microsoft Office PowerPoint</Application>
  <PresentationFormat>Widescreen</PresentationFormat>
  <Paragraphs>363</Paragraphs>
  <Slides>27</Slides>
  <Notes>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27</vt:i4>
      </vt:variant>
    </vt:vector>
  </HeadingPairs>
  <TitlesOfParts>
    <vt:vector size="40" baseType="lpstr">
      <vt:lpstr>Arial</vt:lpstr>
      <vt:lpstr>Arial Narrow</vt:lpstr>
      <vt:lpstr>Calibri</vt:lpstr>
      <vt:lpstr>Calibri Light</vt:lpstr>
      <vt:lpstr>Courier New</vt:lpstr>
      <vt:lpstr>Omnes Bold</vt:lpstr>
      <vt:lpstr>Omnes Regular</vt:lpstr>
      <vt:lpstr>Times New Roman</vt:lpstr>
      <vt:lpstr>Verdana</vt:lpstr>
      <vt:lpstr>Wingdings</vt:lpstr>
      <vt:lpstr>Wingdings 2</vt:lpstr>
      <vt:lpstr>Office Theme</vt:lpstr>
      <vt:lpstr>Theme-DCF</vt:lpstr>
      <vt:lpstr>Family First prevention services act (ffpsa)</vt:lpstr>
      <vt:lpstr>Family first prevention service act</vt:lpstr>
      <vt:lpstr>Part 1 – prevention activities under title IV – E </vt:lpstr>
      <vt:lpstr>Part IV. Ensuring the necessity of a placement that is not in a foster family home </vt:lpstr>
      <vt:lpstr>Prevention plan and services </vt:lpstr>
      <vt:lpstr>Florida’s family first prevention plan </vt:lpstr>
      <vt:lpstr>Selected prevention programs </vt:lpstr>
      <vt:lpstr>Candidate for foster care</vt:lpstr>
      <vt:lpstr>Four primary candidacy populations </vt:lpstr>
      <vt:lpstr>Placement alignment </vt:lpstr>
      <vt:lpstr> Placement continuum of care </vt:lpstr>
      <vt:lpstr>Next Steps </vt:lpstr>
      <vt:lpstr>Q &amp; A</vt:lpstr>
      <vt:lpstr>PowerPoint Presentation</vt:lpstr>
      <vt:lpstr>2022 FCC Café Recommendations</vt:lpstr>
      <vt:lpstr>Challenges with building capacity</vt:lpstr>
      <vt:lpstr>Q: How to expand EBPs in Florida? A: Build a sustainable business model</vt:lpstr>
      <vt:lpstr>Recap work to date</vt:lpstr>
      <vt:lpstr>Example of bundled rate</vt:lpstr>
      <vt:lpstr>PowerPoint Presentation</vt:lpstr>
      <vt:lpstr>PowerPoint Presentation</vt:lpstr>
      <vt:lpstr>PowerPoint Presentation</vt:lpstr>
      <vt:lpstr>PowerPoint Presentation</vt:lpstr>
      <vt:lpstr>PowerPoint Presentation</vt:lpstr>
      <vt:lpstr>PowerPoint Presentation</vt:lpstr>
      <vt:lpstr>Visioning Exercise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Dauphiny</dc:creator>
  <cp:lastModifiedBy>Liz Oberman</cp:lastModifiedBy>
  <cp:revision>213</cp:revision>
  <dcterms:created xsi:type="dcterms:W3CDTF">2020-01-13T15:28:47Z</dcterms:created>
  <dcterms:modified xsi:type="dcterms:W3CDTF">2023-07-09T23:46:02Z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0x010100BE3DB0F37AB1BB45858DB409FBB59B4B</vt:lpwstr>
  </property>
</Properties>
</file>