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3" r:id="rId3"/>
    <p:sldMasterId id="2147483686" r:id="rId4"/>
  </p:sldMasterIdLst>
  <p:notesMasterIdLst>
    <p:notesMasterId r:id="rId4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x="12192000" cy="6858000"/>
  <p:notesSz cx="6858000" cy="9144000"/>
  <p:embeddedFontLst>
    <p:embeddedFont>
      <p:font typeface="Book Antiqua" panose="02040602050305030304" pitchFamily="18"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Comfortaa" panose="020B0604020202020204" charset="0"/>
      <p:regular r:id="rId51"/>
      <p:bold r:id="rId52"/>
    </p:embeddedFont>
    <p:embeddedFont>
      <p:font typeface="Georgia" panose="02040502050405020303" pitchFamily="18" charset="0"/>
      <p:regular r:id="rId53"/>
      <p:bold r:id="rId54"/>
      <p:italic r:id="rId55"/>
      <p:boldItalic r:id="rId56"/>
    </p:embeddedFont>
    <p:embeddedFont>
      <p:font typeface="Gill Sans" panose="020B0604020202020204" charset="0"/>
      <p:regular r:id="rId57"/>
      <p:bold r:id="rId58"/>
    </p:embeddedFont>
    <p:embeddedFont>
      <p:font typeface="Roboto" panose="02000000000000000000" pitchFamily="2"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3" roundtripDataSignature="AMtx7mi4z++wWas/rJz9e62PAwa3bV25s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customschemas.google.com/relationships/presentationmetadata" Target="meta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19.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2.fntdata"/><Relationship Id="rId62"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5" name="Google Shape;2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dc1efb9a11_3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g1dc1efb9a11_3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g1dc1efb9a11_3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55ee7fd505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g255ee7fd505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5" name="Google Shape;315;g255ee7fd505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55ee7fd505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255ee7fd505_0_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255ee7fd505_0_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1e45a87765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1e45a87765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1e45a87765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e45108db8d_0_3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1e45108db8d_0_3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1e45108db8d_0_3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e45108db8d_0_3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1e45108db8d_0_3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8" name="Google Shape;348;g1e45108db8d_0_3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e45108db8d_0_3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g1e45108db8d_0_3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55ee7fd505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255ee7fd505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255ee7fd505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0a81381557_1_2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9" name="Google Shape;379;g20a81381557_1_2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20a81381557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20a81381557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250000"/>
              </a:lnSpc>
              <a:spcBef>
                <a:spcPts val="0"/>
              </a:spcBef>
              <a:spcAft>
                <a:spcPts val="0"/>
              </a:spcAft>
              <a:buSzPts val="1400"/>
              <a:buNone/>
            </a:pPr>
            <a:r>
              <a:rPr lang="en-US"/>
              <a:t>In 2014, the Florida legislature directed the Florida Department of Children and Families (DCF) to work collaboratively with the Florida Department of Education, the Florida College System, and the State University System Board of Governors to “help address the need for a comprehensive support structure in the academic arena to assist young adults who have been or remain in the foster care system.” (409.1452, F.S.)</a:t>
            </a:r>
            <a:endParaRPr/>
          </a:p>
        </p:txBody>
      </p:sp>
      <p:sp>
        <p:nvSpPr>
          <p:cNvPr id="391" name="Google Shape;391;g20a81381557_1_2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20a81381557_1_2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20a81381557_1_2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0a81381557_1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0a81381557_1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5" name="Google Shape;415;g20a81381557_1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1e45a877650_1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2" name="Google Shape;422;g1e45a877650_1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Steve</a:t>
            </a:r>
            <a:endParaRPr/>
          </a:p>
        </p:txBody>
      </p:sp>
      <p:sp>
        <p:nvSpPr>
          <p:cNvPr id="441" name="Google Shape;441;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255ee7fd505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g255ee7fd505_0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Steve</a:t>
            </a:r>
            <a:endParaRPr/>
          </a:p>
        </p:txBody>
      </p:sp>
      <p:sp>
        <p:nvSpPr>
          <p:cNvPr id="449" name="Google Shape;449;g255ee7fd505_0_1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Steve</a:t>
            </a:r>
            <a:endParaRPr/>
          </a:p>
        </p:txBody>
      </p:sp>
      <p:sp>
        <p:nvSpPr>
          <p:cNvPr id="456" name="Google Shape;4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e45b54cc3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g1e45b54cc3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Steve</a:t>
            </a:r>
            <a:endParaRPr/>
          </a:p>
        </p:txBody>
      </p:sp>
      <p:sp>
        <p:nvSpPr>
          <p:cNvPr id="465" name="Google Shape;465;g1e45b54cc3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Steve</a:t>
            </a:r>
            <a:endParaRPr/>
          </a:p>
        </p:txBody>
      </p:sp>
      <p:sp>
        <p:nvSpPr>
          <p:cNvPr id="473" name="Google Shape;473;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dc1efb9a11_3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g1dc1efb9a11_3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Jasmine</a:t>
            </a:r>
            <a:endParaRPr/>
          </a:p>
        </p:txBody>
      </p:sp>
      <p:sp>
        <p:nvSpPr>
          <p:cNvPr id="482" name="Google Shape;482;g1dc1efb9a11_3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1dc1efb9a11_5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g1dc1efb9a11_5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Jasmine</a:t>
            </a:r>
            <a:endParaRPr/>
          </a:p>
        </p:txBody>
      </p:sp>
      <p:sp>
        <p:nvSpPr>
          <p:cNvPr id="489" name="Google Shape;489;g1dc1efb9a11_5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dc1efb9a11_5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g1dc1efb9a11_5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497" name="Google Shape;497;g1dc1efb9a11_5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dc1efb9a11_5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g1dc1efb9a11_5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Jasmine</a:t>
            </a:r>
            <a:endParaRPr/>
          </a:p>
        </p:txBody>
      </p:sp>
      <p:sp>
        <p:nvSpPr>
          <p:cNvPr id="504" name="Google Shape;504;g1dc1efb9a11_5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55ee7fd505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255ee7fd505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g255ee7fd505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55ee7fd505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g255ee7fd505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g255ee7fd505_0_1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20a81381557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g20a81381557_1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3" name="Google Shape;533;g20a81381557_1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e45a877650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g1e45a877650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0" name="Google Shape;540;g1e45a877650_0_1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256736ee265_0_203:notes"/>
          <p:cNvSpPr txBox="1">
            <a:spLocks noGrp="1"/>
          </p:cNvSpPr>
          <p:nvPr>
            <p:ph type="body" idx="1"/>
          </p:nvPr>
        </p:nvSpPr>
        <p:spPr>
          <a:xfrm>
            <a:off x="685800" y="4343237"/>
            <a:ext cx="5485800" cy="4315500"/>
          </a:xfrm>
          <a:prstGeom prst="rect">
            <a:avLst/>
          </a:prstGeom>
          <a:noFill/>
          <a:ln>
            <a:noFill/>
          </a:ln>
        </p:spPr>
        <p:txBody>
          <a:bodyPr spcFirstLastPara="1" wrap="square" lIns="0" tIns="0" rIns="0" bIns="0" anchor="t" anchorCtr="0">
            <a:noAutofit/>
          </a:bodyPr>
          <a:lstStyle/>
          <a:p>
            <a:pPr marL="0" lvl="0" indent="0" algn="just" rtl="0">
              <a:lnSpc>
                <a:spcPct val="11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PESS provides a monthly stipend of $1256, for youth who turned 18 in licensed care, to secure housing, utilities, and assist with the cost of living while attending postsecondary or vocational school, until age 23</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800" b="1" strike="noStrike">
                <a:solidFill>
                  <a:srgbClr val="000000"/>
                </a:solidFill>
                <a:latin typeface="Calibri"/>
                <a:ea typeface="Calibri"/>
                <a:cs typeface="Calibri"/>
                <a:sym typeface="Calibri"/>
              </a:rPr>
              <a:t>Requirements for Participation:</a:t>
            </a: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Age 18-22;</a:t>
            </a: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Spent 6 months in care prior to turning 18 in care, or adopted or placed in guardianship over the age of 16 after spending 6 of the most recent 12 months in licensed care;</a:t>
            </a: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Completed high school diploma or equivalent;</a:t>
            </a: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Enrolled full time (9 credit hours) in Bright Futures eligible post-secondary or vocational school</a:t>
            </a:r>
            <a:endParaRPr/>
          </a:p>
          <a:p>
            <a:pPr marL="0" lvl="0" indent="0" algn="l" rtl="0">
              <a:lnSpc>
                <a:spcPct val="100000"/>
              </a:lnSpc>
              <a:spcBef>
                <a:spcPts val="0"/>
              </a:spcBef>
              <a:spcAft>
                <a:spcPts val="0"/>
              </a:spcAft>
              <a:buSzPts val="1400"/>
              <a:buNone/>
            </a:pPr>
            <a:r>
              <a:rPr lang="en-US" sz="1800" strike="noStrike">
                <a:solidFill>
                  <a:srgbClr val="000000"/>
                </a:solidFill>
                <a:latin typeface="Calibri"/>
                <a:ea typeface="Calibri"/>
                <a:cs typeface="Calibri"/>
                <a:sym typeface="Calibri"/>
              </a:rPr>
              <a:t>If the student's school is NOT a Florida Bright Futures-eligible School, then they're NOT eligible for PESS; however, the student may be eligible to receive ETV funding</a:t>
            </a:r>
            <a:endParaRPr/>
          </a:p>
        </p:txBody>
      </p:sp>
      <p:sp>
        <p:nvSpPr>
          <p:cNvPr id="555" name="Google Shape;555;g256736ee265_0_203:notes"/>
          <p:cNvSpPr>
            <a:spLocks noGrp="1" noRot="1" noChangeAspect="1"/>
          </p:cNvSpPr>
          <p:nvPr>
            <p:ph type="sldImg" idx="2"/>
          </p:nvPr>
        </p:nvSpPr>
        <p:spPr>
          <a:xfrm>
            <a:off x="1143221" y="685795"/>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256736ee265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g256736ee265_0_1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Devin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256736ee265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g256736ee265_0_1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Critical Mobile Unit</a:t>
            </a:r>
            <a:endParaRPr/>
          </a:p>
          <a:p>
            <a:pPr marL="0" lvl="0" indent="0" algn="l" rtl="0">
              <a:lnSpc>
                <a:spcPct val="100000"/>
              </a:lnSpc>
              <a:spcBef>
                <a:spcPts val="0"/>
              </a:spcBef>
              <a:spcAft>
                <a:spcPts val="0"/>
              </a:spcAft>
              <a:buSzPts val="1400"/>
              <a:buNone/>
            </a:pPr>
            <a:r>
              <a:rPr lang="en-US"/>
              <a:t>Andrea</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256736ee265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g256736ee265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Janessa</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256736ee265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g256736ee265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Janessa</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255ee7fd505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9" name="Google Shape;599;g255ee7fd505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0" name="Google Shape;600;g255ee7fd505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256736ee265_0_4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6" name="Google Shape;606;g256736ee265_0_4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g256736ee265_0_4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20a81381557_1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g20a81381557_1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4" name="Google Shape;614;g20a81381557_1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255ee7fd505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0" name="Google Shape;620;g255ee7fd505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23"/>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3"/>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sp>
        <p:nvSpPr>
          <p:cNvPr id="23" name="Google Shape;23;p17"/>
          <p:cNvSpPr/>
          <p:nvPr/>
        </p:nvSpPr>
        <p:spPr>
          <a:xfrm>
            <a:off x="446534" y="3085765"/>
            <a:ext cx="11262900" cy="3304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7"/>
          <p:cNvSpPr txBox="1">
            <a:spLocks noGrp="1"/>
          </p:cNvSpPr>
          <p:nvPr>
            <p:ph type="ctrTitle"/>
          </p:nvPr>
        </p:nvSpPr>
        <p:spPr>
          <a:xfrm>
            <a:off x="581191" y="1020431"/>
            <a:ext cx="10993500" cy="14751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3600"/>
              <a:buFont typeface="Gill Sans"/>
              <a:buNone/>
              <a:defRPr sz="36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subTitle" idx="1"/>
          </p:nvPr>
        </p:nvSpPr>
        <p:spPr>
          <a:xfrm>
            <a:off x="581194" y="2495445"/>
            <a:ext cx="10993500" cy="5904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320"/>
              </a:spcBef>
              <a:spcAft>
                <a:spcPts val="0"/>
              </a:spcAft>
              <a:buSzPts val="1472"/>
              <a:buNone/>
              <a:defRPr sz="1600" cap="none">
                <a:solidFill>
                  <a:schemeClr val="accent2"/>
                </a:solidFill>
              </a:defRPr>
            </a:lvl1pPr>
            <a:lvl2pPr lvl="1" algn="ctr">
              <a:lnSpc>
                <a:spcPct val="100000"/>
              </a:lnSpc>
              <a:spcBef>
                <a:spcPts val="600"/>
              </a:spcBef>
              <a:spcAft>
                <a:spcPts val="0"/>
              </a:spcAft>
              <a:buSzPts val="1472"/>
              <a:buNone/>
              <a:defRPr>
                <a:solidFill>
                  <a:srgbClr val="888888"/>
                </a:solidFill>
              </a:defRPr>
            </a:lvl2pPr>
            <a:lvl3pPr lvl="2" algn="ctr">
              <a:lnSpc>
                <a:spcPct val="100000"/>
              </a:lnSpc>
              <a:spcBef>
                <a:spcPts val="600"/>
              </a:spcBef>
              <a:spcAft>
                <a:spcPts val="0"/>
              </a:spcAft>
              <a:buSzPts val="1288"/>
              <a:buNone/>
              <a:defRPr>
                <a:solidFill>
                  <a:srgbClr val="888888"/>
                </a:solidFill>
              </a:defRPr>
            </a:lvl3pPr>
            <a:lvl4pPr lvl="3" algn="ctr">
              <a:lnSpc>
                <a:spcPct val="100000"/>
              </a:lnSpc>
              <a:spcBef>
                <a:spcPts val="600"/>
              </a:spcBef>
              <a:spcAft>
                <a:spcPts val="0"/>
              </a:spcAft>
              <a:buSzPts val="1104"/>
              <a:buNone/>
              <a:defRPr>
                <a:solidFill>
                  <a:srgbClr val="888888"/>
                </a:solidFill>
              </a:defRPr>
            </a:lvl4pPr>
            <a:lvl5pPr lvl="4" algn="ctr">
              <a:lnSpc>
                <a:spcPct val="100000"/>
              </a:lnSpc>
              <a:spcBef>
                <a:spcPts val="600"/>
              </a:spcBef>
              <a:spcAft>
                <a:spcPts val="0"/>
              </a:spcAft>
              <a:buSzPts val="1104"/>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a:endParaRPr/>
          </a:p>
        </p:txBody>
      </p:sp>
      <p:sp>
        <p:nvSpPr>
          <p:cNvPr id="26" name="Google Shape;26;p17"/>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7"/>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7"/>
          <p:cNvSpPr txBox="1">
            <a:spLocks noGrp="1"/>
          </p:cNvSpPr>
          <p:nvPr>
            <p:ph type="sldNum" idx="12"/>
          </p:nvPr>
        </p:nvSpPr>
        <p:spPr>
          <a:xfrm>
            <a:off x="10558300" y="5956137"/>
            <a:ext cx="1016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18"/>
          <p:cNvSpPr/>
          <p:nvPr/>
        </p:nvSpPr>
        <p:spPr>
          <a:xfrm>
            <a:off x="440286" y="614407"/>
            <a:ext cx="11309400" cy="1189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18"/>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body" idx="1"/>
          </p:nvPr>
        </p:nvSpPr>
        <p:spPr>
          <a:xfrm>
            <a:off x="581192" y="2180496"/>
            <a:ext cx="11029500" cy="3678300"/>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33" name="Google Shape;33;p18"/>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8"/>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19"/>
          <p:cNvSpPr/>
          <p:nvPr/>
        </p:nvSpPr>
        <p:spPr>
          <a:xfrm>
            <a:off x="447817" y="5141974"/>
            <a:ext cx="11290800" cy="1258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9"/>
          <p:cNvSpPr txBox="1">
            <a:spLocks noGrp="1"/>
          </p:cNvSpPr>
          <p:nvPr>
            <p:ph type="title"/>
          </p:nvPr>
        </p:nvSpPr>
        <p:spPr>
          <a:xfrm>
            <a:off x="581193" y="3043910"/>
            <a:ext cx="11029500" cy="1497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3600"/>
              <a:buFont typeface="Gill Sans"/>
              <a:buNone/>
              <a:defRPr sz="3600" b="0"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body" idx="1"/>
          </p:nvPr>
        </p:nvSpPr>
        <p:spPr>
          <a:xfrm>
            <a:off x="581192" y="4541417"/>
            <a:ext cx="11029500" cy="600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1656"/>
              <a:buNone/>
              <a:defRPr sz="1800" cap="none">
                <a:solidFill>
                  <a:schemeClr val="accent2"/>
                </a:solidFill>
              </a:defRPr>
            </a:lvl1pPr>
            <a:lvl2pPr marL="914400" lvl="1" indent="-228600" algn="l">
              <a:lnSpc>
                <a:spcPct val="100000"/>
              </a:lnSpc>
              <a:spcBef>
                <a:spcPts val="600"/>
              </a:spcBef>
              <a:spcAft>
                <a:spcPts val="0"/>
              </a:spcAft>
              <a:buSzPts val="1656"/>
              <a:buNone/>
              <a:defRPr sz="1800">
                <a:solidFill>
                  <a:srgbClr val="888888"/>
                </a:solidFill>
              </a:defRPr>
            </a:lvl2pPr>
            <a:lvl3pPr marL="1371600" lvl="2" indent="-228600" algn="l">
              <a:lnSpc>
                <a:spcPct val="100000"/>
              </a:lnSpc>
              <a:spcBef>
                <a:spcPts val="600"/>
              </a:spcBef>
              <a:spcAft>
                <a:spcPts val="0"/>
              </a:spcAft>
              <a:buSzPts val="1472"/>
              <a:buNone/>
              <a:defRPr sz="1600">
                <a:solidFill>
                  <a:srgbClr val="888888"/>
                </a:solidFill>
              </a:defRPr>
            </a:lvl3pPr>
            <a:lvl4pPr marL="1828800" lvl="3" indent="-228600" algn="l">
              <a:lnSpc>
                <a:spcPct val="100000"/>
              </a:lnSpc>
              <a:spcBef>
                <a:spcPts val="600"/>
              </a:spcBef>
              <a:spcAft>
                <a:spcPts val="0"/>
              </a:spcAft>
              <a:buSzPts val="1288"/>
              <a:buNone/>
              <a:defRPr sz="1400">
                <a:solidFill>
                  <a:srgbClr val="888888"/>
                </a:solidFill>
              </a:defRPr>
            </a:lvl4pPr>
            <a:lvl5pPr marL="2286000" lvl="4" indent="-228600" algn="l">
              <a:lnSpc>
                <a:spcPct val="100000"/>
              </a:lnSpc>
              <a:spcBef>
                <a:spcPts val="600"/>
              </a:spcBef>
              <a:spcAft>
                <a:spcPts val="0"/>
              </a:spcAft>
              <a:buSzPts val="1288"/>
              <a:buNone/>
              <a:defRPr sz="1400">
                <a:solidFill>
                  <a:srgbClr val="888888"/>
                </a:solidFill>
              </a:defRPr>
            </a:lvl5pPr>
            <a:lvl6pPr marL="2743200" lvl="5" indent="-228600" algn="l">
              <a:lnSpc>
                <a:spcPct val="100000"/>
              </a:lnSpc>
              <a:spcBef>
                <a:spcPts val="600"/>
              </a:spcBef>
              <a:spcAft>
                <a:spcPts val="0"/>
              </a:spcAft>
              <a:buSzPts val="1288"/>
              <a:buNone/>
              <a:defRPr sz="1400">
                <a:solidFill>
                  <a:srgbClr val="888888"/>
                </a:solidFill>
              </a:defRPr>
            </a:lvl6pPr>
            <a:lvl7pPr marL="3200400" lvl="6" indent="-228600" algn="l">
              <a:lnSpc>
                <a:spcPct val="100000"/>
              </a:lnSpc>
              <a:spcBef>
                <a:spcPts val="600"/>
              </a:spcBef>
              <a:spcAft>
                <a:spcPts val="0"/>
              </a:spcAft>
              <a:buSzPts val="1288"/>
              <a:buNone/>
              <a:defRPr sz="1400">
                <a:solidFill>
                  <a:srgbClr val="888888"/>
                </a:solidFill>
              </a:defRPr>
            </a:lvl7pPr>
            <a:lvl8pPr marL="3657600" lvl="7" indent="-228600" algn="l">
              <a:lnSpc>
                <a:spcPct val="100000"/>
              </a:lnSpc>
              <a:spcBef>
                <a:spcPts val="600"/>
              </a:spcBef>
              <a:spcAft>
                <a:spcPts val="0"/>
              </a:spcAft>
              <a:buSzPts val="1288"/>
              <a:buNone/>
              <a:defRPr sz="1400">
                <a:solidFill>
                  <a:srgbClr val="888888"/>
                </a:solidFill>
              </a:defRPr>
            </a:lvl8pPr>
            <a:lvl9pPr marL="4114800" lvl="8" indent="-228600" algn="l">
              <a:lnSpc>
                <a:spcPct val="100000"/>
              </a:lnSpc>
              <a:spcBef>
                <a:spcPts val="600"/>
              </a:spcBef>
              <a:spcAft>
                <a:spcPts val="600"/>
              </a:spcAft>
              <a:buSzPts val="1288"/>
              <a:buNone/>
              <a:defRPr sz="1400">
                <a:solidFill>
                  <a:srgbClr val="888888"/>
                </a:solidFill>
              </a:defRPr>
            </a:lvl9pPr>
          </a:lstStyle>
          <a:p>
            <a:endParaRPr/>
          </a:p>
        </p:txBody>
      </p:sp>
      <p:sp>
        <p:nvSpPr>
          <p:cNvPr id="40" name="Google Shape;40;p19"/>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20"/>
          <p:cNvSpPr/>
          <p:nvPr/>
        </p:nvSpPr>
        <p:spPr>
          <a:xfrm>
            <a:off x="445982" y="606554"/>
            <a:ext cx="11300100" cy="1258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20"/>
          <p:cNvSpPr txBox="1">
            <a:spLocks noGrp="1"/>
          </p:cNvSpPr>
          <p:nvPr>
            <p:ph type="title"/>
          </p:nvPr>
        </p:nvSpPr>
        <p:spPr>
          <a:xfrm>
            <a:off x="581193" y="729658"/>
            <a:ext cx="11029500" cy="988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0"/>
          <p:cNvSpPr txBox="1">
            <a:spLocks noGrp="1"/>
          </p:cNvSpPr>
          <p:nvPr>
            <p:ph type="body" idx="1"/>
          </p:nvPr>
        </p:nvSpPr>
        <p:spPr>
          <a:xfrm>
            <a:off x="581193" y="2228003"/>
            <a:ext cx="5422500" cy="3633000"/>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47" name="Google Shape;47;p20"/>
          <p:cNvSpPr txBox="1">
            <a:spLocks noGrp="1"/>
          </p:cNvSpPr>
          <p:nvPr>
            <p:ph type="body" idx="2"/>
          </p:nvPr>
        </p:nvSpPr>
        <p:spPr>
          <a:xfrm>
            <a:off x="6188417" y="2228003"/>
            <a:ext cx="5422500" cy="3633000"/>
          </a:xfrm>
          <a:prstGeom prst="rect">
            <a:avLst/>
          </a:prstGeom>
          <a:noFill/>
          <a:ln>
            <a:noFill/>
          </a:ln>
        </p:spPr>
        <p:txBody>
          <a:bodyPr spcFirstLastPara="1" wrap="square" lIns="91425" tIns="45700" rIns="91425" bIns="45700" anchor="ctr"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48" name="Google Shape;48;p20"/>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0"/>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21"/>
          <p:cNvSpPr/>
          <p:nvPr/>
        </p:nvSpPr>
        <p:spPr>
          <a:xfrm>
            <a:off x="445982" y="606554"/>
            <a:ext cx="11300100" cy="1258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21"/>
          <p:cNvSpPr txBox="1">
            <a:spLocks noGrp="1"/>
          </p:cNvSpPr>
          <p:nvPr>
            <p:ph type="title"/>
          </p:nvPr>
        </p:nvSpPr>
        <p:spPr>
          <a:xfrm>
            <a:off x="581193" y="729658"/>
            <a:ext cx="11029500" cy="988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1"/>
          <p:cNvSpPr txBox="1">
            <a:spLocks noGrp="1"/>
          </p:cNvSpPr>
          <p:nvPr>
            <p:ph type="body" idx="1"/>
          </p:nvPr>
        </p:nvSpPr>
        <p:spPr>
          <a:xfrm>
            <a:off x="887219" y="2250892"/>
            <a:ext cx="5087100" cy="5361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024"/>
              <a:buNone/>
              <a:defRPr sz="2200" b="0">
                <a:solidFill>
                  <a:schemeClr val="accent2"/>
                </a:solidFill>
              </a:defRPr>
            </a:lvl1pPr>
            <a:lvl2pPr marL="914400" lvl="1" indent="-228600" algn="l">
              <a:lnSpc>
                <a:spcPct val="100000"/>
              </a:lnSpc>
              <a:spcBef>
                <a:spcPts val="600"/>
              </a:spcBef>
              <a:spcAft>
                <a:spcPts val="0"/>
              </a:spcAft>
              <a:buSzPts val="1840"/>
              <a:buNone/>
              <a:defRPr sz="2000" b="1"/>
            </a:lvl2pPr>
            <a:lvl3pPr marL="1371600" lvl="2" indent="-228600" algn="l">
              <a:lnSpc>
                <a:spcPct val="100000"/>
              </a:lnSpc>
              <a:spcBef>
                <a:spcPts val="600"/>
              </a:spcBef>
              <a:spcAft>
                <a:spcPts val="0"/>
              </a:spcAft>
              <a:buSzPts val="1656"/>
              <a:buNone/>
              <a:defRPr sz="1800" b="1"/>
            </a:lvl3pPr>
            <a:lvl4pPr marL="1828800" lvl="3" indent="-228600" algn="l">
              <a:lnSpc>
                <a:spcPct val="100000"/>
              </a:lnSpc>
              <a:spcBef>
                <a:spcPts val="600"/>
              </a:spcBef>
              <a:spcAft>
                <a:spcPts val="0"/>
              </a:spcAft>
              <a:buSzPts val="1472"/>
              <a:buNone/>
              <a:defRPr sz="1600" b="1"/>
            </a:lvl4pPr>
            <a:lvl5pPr marL="2286000" lvl="4" indent="-228600" algn="l">
              <a:lnSpc>
                <a:spcPct val="100000"/>
              </a:lnSpc>
              <a:spcBef>
                <a:spcPts val="600"/>
              </a:spcBef>
              <a:spcAft>
                <a:spcPts val="0"/>
              </a:spcAft>
              <a:buSzPts val="1472"/>
              <a:buNone/>
              <a:defRPr sz="1600" b="1"/>
            </a:lvl5pPr>
            <a:lvl6pPr marL="2743200" lvl="5" indent="-228600" algn="l">
              <a:lnSpc>
                <a:spcPct val="100000"/>
              </a:lnSpc>
              <a:spcBef>
                <a:spcPts val="600"/>
              </a:spcBef>
              <a:spcAft>
                <a:spcPts val="0"/>
              </a:spcAft>
              <a:buSzPts val="1472"/>
              <a:buNone/>
              <a:defRPr sz="1600" b="1"/>
            </a:lvl6pPr>
            <a:lvl7pPr marL="3200400" lvl="6" indent="-228600" algn="l">
              <a:lnSpc>
                <a:spcPct val="100000"/>
              </a:lnSpc>
              <a:spcBef>
                <a:spcPts val="600"/>
              </a:spcBef>
              <a:spcAft>
                <a:spcPts val="0"/>
              </a:spcAft>
              <a:buSzPts val="1472"/>
              <a:buNone/>
              <a:defRPr sz="1600" b="1"/>
            </a:lvl7pPr>
            <a:lvl8pPr marL="3657600" lvl="7" indent="-228600" algn="l">
              <a:lnSpc>
                <a:spcPct val="100000"/>
              </a:lnSpc>
              <a:spcBef>
                <a:spcPts val="600"/>
              </a:spcBef>
              <a:spcAft>
                <a:spcPts val="0"/>
              </a:spcAft>
              <a:buSzPts val="1472"/>
              <a:buNone/>
              <a:defRPr sz="1600" b="1"/>
            </a:lvl8pPr>
            <a:lvl9pPr marL="4114800" lvl="8" indent="-228600" algn="l">
              <a:lnSpc>
                <a:spcPct val="100000"/>
              </a:lnSpc>
              <a:spcBef>
                <a:spcPts val="600"/>
              </a:spcBef>
              <a:spcAft>
                <a:spcPts val="600"/>
              </a:spcAft>
              <a:buSzPts val="1472"/>
              <a:buNone/>
              <a:defRPr sz="1600" b="1"/>
            </a:lvl9pPr>
          </a:lstStyle>
          <a:p>
            <a:endParaRPr/>
          </a:p>
        </p:txBody>
      </p:sp>
      <p:sp>
        <p:nvSpPr>
          <p:cNvPr id="55" name="Google Shape;55;p21"/>
          <p:cNvSpPr txBox="1">
            <a:spLocks noGrp="1"/>
          </p:cNvSpPr>
          <p:nvPr>
            <p:ph type="body" idx="2"/>
          </p:nvPr>
        </p:nvSpPr>
        <p:spPr>
          <a:xfrm>
            <a:off x="581194" y="2926052"/>
            <a:ext cx="5393100" cy="2934900"/>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56" name="Google Shape;56;p21"/>
          <p:cNvSpPr txBox="1">
            <a:spLocks noGrp="1"/>
          </p:cNvSpPr>
          <p:nvPr>
            <p:ph type="body" idx="3"/>
          </p:nvPr>
        </p:nvSpPr>
        <p:spPr>
          <a:xfrm>
            <a:off x="6523735" y="2250892"/>
            <a:ext cx="5087100" cy="5535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024"/>
              <a:buNone/>
              <a:defRPr sz="2200" b="0">
                <a:solidFill>
                  <a:schemeClr val="accent2"/>
                </a:solidFill>
              </a:defRPr>
            </a:lvl1pPr>
            <a:lvl2pPr marL="914400" lvl="1" indent="-228600" algn="l">
              <a:lnSpc>
                <a:spcPct val="100000"/>
              </a:lnSpc>
              <a:spcBef>
                <a:spcPts val="600"/>
              </a:spcBef>
              <a:spcAft>
                <a:spcPts val="0"/>
              </a:spcAft>
              <a:buSzPts val="1840"/>
              <a:buNone/>
              <a:defRPr sz="2000" b="1"/>
            </a:lvl2pPr>
            <a:lvl3pPr marL="1371600" lvl="2" indent="-228600" algn="l">
              <a:lnSpc>
                <a:spcPct val="100000"/>
              </a:lnSpc>
              <a:spcBef>
                <a:spcPts val="600"/>
              </a:spcBef>
              <a:spcAft>
                <a:spcPts val="0"/>
              </a:spcAft>
              <a:buSzPts val="1656"/>
              <a:buNone/>
              <a:defRPr sz="1800" b="1"/>
            </a:lvl3pPr>
            <a:lvl4pPr marL="1828800" lvl="3" indent="-228600" algn="l">
              <a:lnSpc>
                <a:spcPct val="100000"/>
              </a:lnSpc>
              <a:spcBef>
                <a:spcPts val="600"/>
              </a:spcBef>
              <a:spcAft>
                <a:spcPts val="0"/>
              </a:spcAft>
              <a:buSzPts val="1472"/>
              <a:buNone/>
              <a:defRPr sz="1600" b="1"/>
            </a:lvl4pPr>
            <a:lvl5pPr marL="2286000" lvl="4" indent="-228600" algn="l">
              <a:lnSpc>
                <a:spcPct val="100000"/>
              </a:lnSpc>
              <a:spcBef>
                <a:spcPts val="600"/>
              </a:spcBef>
              <a:spcAft>
                <a:spcPts val="0"/>
              </a:spcAft>
              <a:buSzPts val="1472"/>
              <a:buNone/>
              <a:defRPr sz="1600" b="1"/>
            </a:lvl5pPr>
            <a:lvl6pPr marL="2743200" lvl="5" indent="-228600" algn="l">
              <a:lnSpc>
                <a:spcPct val="100000"/>
              </a:lnSpc>
              <a:spcBef>
                <a:spcPts val="600"/>
              </a:spcBef>
              <a:spcAft>
                <a:spcPts val="0"/>
              </a:spcAft>
              <a:buSzPts val="1472"/>
              <a:buNone/>
              <a:defRPr sz="1600" b="1"/>
            </a:lvl6pPr>
            <a:lvl7pPr marL="3200400" lvl="6" indent="-228600" algn="l">
              <a:lnSpc>
                <a:spcPct val="100000"/>
              </a:lnSpc>
              <a:spcBef>
                <a:spcPts val="600"/>
              </a:spcBef>
              <a:spcAft>
                <a:spcPts val="0"/>
              </a:spcAft>
              <a:buSzPts val="1472"/>
              <a:buNone/>
              <a:defRPr sz="1600" b="1"/>
            </a:lvl7pPr>
            <a:lvl8pPr marL="3657600" lvl="7" indent="-228600" algn="l">
              <a:lnSpc>
                <a:spcPct val="100000"/>
              </a:lnSpc>
              <a:spcBef>
                <a:spcPts val="600"/>
              </a:spcBef>
              <a:spcAft>
                <a:spcPts val="0"/>
              </a:spcAft>
              <a:buSzPts val="1472"/>
              <a:buNone/>
              <a:defRPr sz="1600" b="1"/>
            </a:lvl8pPr>
            <a:lvl9pPr marL="4114800" lvl="8" indent="-228600" algn="l">
              <a:lnSpc>
                <a:spcPct val="100000"/>
              </a:lnSpc>
              <a:spcBef>
                <a:spcPts val="600"/>
              </a:spcBef>
              <a:spcAft>
                <a:spcPts val="600"/>
              </a:spcAft>
              <a:buSzPts val="1472"/>
              <a:buNone/>
              <a:defRPr sz="1600" b="1"/>
            </a:lvl9pPr>
          </a:lstStyle>
          <a:p>
            <a:endParaRPr/>
          </a:p>
        </p:txBody>
      </p:sp>
      <p:sp>
        <p:nvSpPr>
          <p:cNvPr id="57" name="Google Shape;57;p21"/>
          <p:cNvSpPr txBox="1">
            <a:spLocks noGrp="1"/>
          </p:cNvSpPr>
          <p:nvPr>
            <p:ph type="body" idx="4"/>
          </p:nvPr>
        </p:nvSpPr>
        <p:spPr>
          <a:xfrm>
            <a:off x="6217709" y="2926052"/>
            <a:ext cx="5393100" cy="2934900"/>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58" name="Google Shape;58;p21"/>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22"/>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p22"/>
          <p:cNvSpPr/>
          <p:nvPr/>
        </p:nvSpPr>
        <p:spPr>
          <a:xfrm>
            <a:off x="440683" y="606554"/>
            <a:ext cx="11300100" cy="12588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22"/>
          <p:cNvSpPr txBox="1">
            <a:spLocks noGrp="1"/>
          </p:cNvSpPr>
          <p:nvPr>
            <p:ph type="title"/>
          </p:nvPr>
        </p:nvSpPr>
        <p:spPr>
          <a:xfrm>
            <a:off x="575894" y="729658"/>
            <a:ext cx="11029500" cy="988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24"/>
          <p:cNvSpPr/>
          <p:nvPr/>
        </p:nvSpPr>
        <p:spPr>
          <a:xfrm>
            <a:off x="447817" y="5141973"/>
            <a:ext cx="11298300" cy="1274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24"/>
          <p:cNvSpPr txBox="1">
            <a:spLocks noGrp="1"/>
          </p:cNvSpPr>
          <p:nvPr>
            <p:ph type="title"/>
          </p:nvPr>
        </p:nvSpPr>
        <p:spPr>
          <a:xfrm>
            <a:off x="581192" y="5262296"/>
            <a:ext cx="4909500" cy="6894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2D58AC"/>
              </a:buClr>
              <a:buSzPts val="2000"/>
              <a:buFont typeface="Gill Sans"/>
              <a:buNone/>
              <a:defRPr sz="2000" b="0">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4"/>
          <p:cNvSpPr txBox="1">
            <a:spLocks noGrp="1"/>
          </p:cNvSpPr>
          <p:nvPr>
            <p:ph type="body" idx="1"/>
          </p:nvPr>
        </p:nvSpPr>
        <p:spPr>
          <a:xfrm>
            <a:off x="447816" y="601200"/>
            <a:ext cx="11292900" cy="4204800"/>
          </a:xfrm>
          <a:prstGeom prst="rect">
            <a:avLst/>
          </a:prstGeom>
          <a:noFill/>
          <a:ln>
            <a:noFill/>
          </a:ln>
        </p:spPr>
        <p:txBody>
          <a:bodyPr spcFirstLastPara="1" wrap="square" lIns="91425" tIns="45700" rIns="91425" bIns="45700" anchor="ctr" anchorCtr="0">
            <a:normAutofit/>
          </a:bodyPr>
          <a:lstStyle>
            <a:lvl1pPr marL="457200" lvl="0" indent="-345440" algn="l">
              <a:lnSpc>
                <a:spcPct val="100000"/>
              </a:lnSpc>
              <a:spcBef>
                <a:spcPts val="400"/>
              </a:spcBef>
              <a:spcAft>
                <a:spcPts val="0"/>
              </a:spcAft>
              <a:buSzPts val="1840"/>
              <a:buChar char="◼"/>
              <a:defRPr sz="2000">
                <a:solidFill>
                  <a:schemeClr val="dk2"/>
                </a:solidFill>
              </a:defRPr>
            </a:lvl1pPr>
            <a:lvl2pPr marL="914400" lvl="1" indent="-333756" algn="l">
              <a:lnSpc>
                <a:spcPct val="100000"/>
              </a:lnSpc>
              <a:spcBef>
                <a:spcPts val="600"/>
              </a:spcBef>
              <a:spcAft>
                <a:spcPts val="0"/>
              </a:spcAft>
              <a:buSzPts val="1656"/>
              <a:buChar char="◼"/>
              <a:defRPr sz="1800">
                <a:solidFill>
                  <a:schemeClr val="dk2"/>
                </a:solidFill>
              </a:defRPr>
            </a:lvl2pPr>
            <a:lvl3pPr marL="1371600" lvl="2" indent="-322072" algn="l">
              <a:lnSpc>
                <a:spcPct val="100000"/>
              </a:lnSpc>
              <a:spcBef>
                <a:spcPts val="600"/>
              </a:spcBef>
              <a:spcAft>
                <a:spcPts val="0"/>
              </a:spcAft>
              <a:buSzPts val="1472"/>
              <a:buChar char="◼"/>
              <a:defRPr sz="1600">
                <a:solidFill>
                  <a:schemeClr val="dk2"/>
                </a:solidFill>
              </a:defRPr>
            </a:lvl3pPr>
            <a:lvl4pPr marL="1828800" lvl="3" indent="-310388" algn="l">
              <a:lnSpc>
                <a:spcPct val="100000"/>
              </a:lnSpc>
              <a:spcBef>
                <a:spcPts val="600"/>
              </a:spcBef>
              <a:spcAft>
                <a:spcPts val="0"/>
              </a:spcAft>
              <a:buSzPts val="1288"/>
              <a:buChar char="◼"/>
              <a:defRPr sz="1400">
                <a:solidFill>
                  <a:schemeClr val="dk2"/>
                </a:solidFill>
              </a:defRPr>
            </a:lvl4pPr>
            <a:lvl5pPr marL="2286000" lvl="4" indent="-310388" algn="l">
              <a:lnSpc>
                <a:spcPct val="100000"/>
              </a:lnSpc>
              <a:spcBef>
                <a:spcPts val="600"/>
              </a:spcBef>
              <a:spcAft>
                <a:spcPts val="0"/>
              </a:spcAft>
              <a:buSzPts val="1288"/>
              <a:buChar char="◼"/>
              <a:defRPr sz="1400">
                <a:solidFill>
                  <a:schemeClr val="dk2"/>
                </a:solidFill>
              </a:defRPr>
            </a:lvl5pPr>
            <a:lvl6pPr marL="2743200" lvl="5" indent="-310388" algn="l">
              <a:lnSpc>
                <a:spcPct val="100000"/>
              </a:lnSpc>
              <a:spcBef>
                <a:spcPts val="600"/>
              </a:spcBef>
              <a:spcAft>
                <a:spcPts val="0"/>
              </a:spcAft>
              <a:buSzPts val="1288"/>
              <a:buChar char="◼"/>
              <a:defRPr sz="1400">
                <a:solidFill>
                  <a:schemeClr val="dk2"/>
                </a:solidFill>
              </a:defRPr>
            </a:lvl6pPr>
            <a:lvl7pPr marL="3200400" lvl="6" indent="-310388" algn="l">
              <a:lnSpc>
                <a:spcPct val="100000"/>
              </a:lnSpc>
              <a:spcBef>
                <a:spcPts val="600"/>
              </a:spcBef>
              <a:spcAft>
                <a:spcPts val="0"/>
              </a:spcAft>
              <a:buSzPts val="1288"/>
              <a:buChar char="◼"/>
              <a:defRPr sz="1400">
                <a:solidFill>
                  <a:schemeClr val="dk2"/>
                </a:solidFill>
              </a:defRPr>
            </a:lvl7pPr>
            <a:lvl8pPr marL="3657600" lvl="7" indent="-310388" algn="l">
              <a:lnSpc>
                <a:spcPct val="100000"/>
              </a:lnSpc>
              <a:spcBef>
                <a:spcPts val="600"/>
              </a:spcBef>
              <a:spcAft>
                <a:spcPts val="0"/>
              </a:spcAft>
              <a:buSzPts val="1288"/>
              <a:buChar char="◼"/>
              <a:defRPr sz="1400">
                <a:solidFill>
                  <a:schemeClr val="dk2"/>
                </a:solidFill>
              </a:defRPr>
            </a:lvl8pPr>
            <a:lvl9pPr marL="4114800" lvl="8" indent="-310388" algn="l">
              <a:lnSpc>
                <a:spcPct val="100000"/>
              </a:lnSpc>
              <a:spcBef>
                <a:spcPts val="600"/>
              </a:spcBef>
              <a:spcAft>
                <a:spcPts val="600"/>
              </a:spcAft>
              <a:buSzPts val="1288"/>
              <a:buChar char="◼"/>
              <a:defRPr sz="1400">
                <a:solidFill>
                  <a:schemeClr val="dk2"/>
                </a:solidFill>
              </a:defRPr>
            </a:lvl9pPr>
          </a:lstStyle>
          <a:p>
            <a:endParaRPr/>
          </a:p>
        </p:txBody>
      </p:sp>
      <p:sp>
        <p:nvSpPr>
          <p:cNvPr id="71" name="Google Shape;71;p24"/>
          <p:cNvSpPr txBox="1">
            <a:spLocks noGrp="1"/>
          </p:cNvSpPr>
          <p:nvPr>
            <p:ph type="body" idx="2"/>
          </p:nvPr>
        </p:nvSpPr>
        <p:spPr>
          <a:xfrm>
            <a:off x="5740823" y="5262296"/>
            <a:ext cx="5870100" cy="689400"/>
          </a:xfrm>
          <a:prstGeom prst="rect">
            <a:avLst/>
          </a:prstGeom>
          <a:noFill/>
          <a:ln>
            <a:noFill/>
          </a:ln>
        </p:spPr>
        <p:txBody>
          <a:bodyPr spcFirstLastPara="1" wrap="square" lIns="91425" tIns="45700" rIns="91425" bIns="45700" anchor="ctr" anchorCtr="0">
            <a:normAutofit/>
          </a:bodyPr>
          <a:lstStyle>
            <a:lvl1pPr marL="457200" lvl="0" indent="-228600" algn="r">
              <a:lnSpc>
                <a:spcPct val="100000"/>
              </a:lnSpc>
              <a:spcBef>
                <a:spcPts val="220"/>
              </a:spcBef>
              <a:spcAft>
                <a:spcPts val="0"/>
              </a:spcAft>
              <a:buSzPts val="1012"/>
              <a:buNone/>
              <a:defRPr sz="1100">
                <a:solidFill>
                  <a:schemeClr val="lt1"/>
                </a:solidFill>
              </a:defRPr>
            </a:lvl1pPr>
            <a:lvl2pPr marL="914400" lvl="1" indent="-228600" algn="l">
              <a:lnSpc>
                <a:spcPct val="100000"/>
              </a:lnSpc>
              <a:spcBef>
                <a:spcPts val="600"/>
              </a:spcBef>
              <a:spcAft>
                <a:spcPts val="0"/>
              </a:spcAft>
              <a:buSzPts val="1012"/>
              <a:buNone/>
              <a:defRPr sz="1100"/>
            </a:lvl2pPr>
            <a:lvl3pPr marL="1371600" lvl="2" indent="-228600" algn="l">
              <a:lnSpc>
                <a:spcPct val="100000"/>
              </a:lnSpc>
              <a:spcBef>
                <a:spcPts val="600"/>
              </a:spcBef>
              <a:spcAft>
                <a:spcPts val="0"/>
              </a:spcAft>
              <a:buSzPts val="920"/>
              <a:buNone/>
              <a:defRPr sz="1000"/>
            </a:lvl3pPr>
            <a:lvl4pPr marL="1828800" lvl="3" indent="-228600" algn="l">
              <a:lnSpc>
                <a:spcPct val="100000"/>
              </a:lnSpc>
              <a:spcBef>
                <a:spcPts val="600"/>
              </a:spcBef>
              <a:spcAft>
                <a:spcPts val="0"/>
              </a:spcAft>
              <a:buSzPts val="828"/>
              <a:buNone/>
              <a:defRPr sz="900"/>
            </a:lvl4pPr>
            <a:lvl5pPr marL="2286000" lvl="4" indent="-228600" algn="l">
              <a:lnSpc>
                <a:spcPct val="100000"/>
              </a:lnSpc>
              <a:spcBef>
                <a:spcPts val="600"/>
              </a:spcBef>
              <a:spcAft>
                <a:spcPts val="0"/>
              </a:spcAft>
              <a:buSzPts val="828"/>
              <a:buNone/>
              <a:defRPr sz="900"/>
            </a:lvl5pPr>
            <a:lvl6pPr marL="2743200" lvl="5" indent="-228600" algn="l">
              <a:lnSpc>
                <a:spcPct val="100000"/>
              </a:lnSpc>
              <a:spcBef>
                <a:spcPts val="600"/>
              </a:spcBef>
              <a:spcAft>
                <a:spcPts val="0"/>
              </a:spcAft>
              <a:buSzPts val="828"/>
              <a:buNone/>
              <a:defRPr sz="900"/>
            </a:lvl6pPr>
            <a:lvl7pPr marL="3200400" lvl="6" indent="-228600" algn="l">
              <a:lnSpc>
                <a:spcPct val="100000"/>
              </a:lnSpc>
              <a:spcBef>
                <a:spcPts val="600"/>
              </a:spcBef>
              <a:spcAft>
                <a:spcPts val="0"/>
              </a:spcAft>
              <a:buSzPts val="828"/>
              <a:buNone/>
              <a:defRPr sz="900"/>
            </a:lvl7pPr>
            <a:lvl8pPr marL="3657600" lvl="7" indent="-228600" algn="l">
              <a:lnSpc>
                <a:spcPct val="100000"/>
              </a:lnSpc>
              <a:spcBef>
                <a:spcPts val="600"/>
              </a:spcBef>
              <a:spcAft>
                <a:spcPts val="0"/>
              </a:spcAft>
              <a:buSzPts val="828"/>
              <a:buNone/>
              <a:defRPr sz="900"/>
            </a:lvl8pPr>
            <a:lvl9pPr marL="4114800" lvl="8" indent="-228600" algn="l">
              <a:lnSpc>
                <a:spcPct val="100000"/>
              </a:lnSpc>
              <a:spcBef>
                <a:spcPts val="600"/>
              </a:spcBef>
              <a:spcAft>
                <a:spcPts val="600"/>
              </a:spcAft>
              <a:buSzPts val="828"/>
              <a:buNone/>
              <a:defRPr sz="900"/>
            </a:lvl9pPr>
          </a:lstStyle>
          <a:p>
            <a:endParaRPr/>
          </a:p>
        </p:txBody>
      </p:sp>
      <p:sp>
        <p:nvSpPr>
          <p:cNvPr id="72" name="Google Shape;72;p24"/>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4"/>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25"/>
          <p:cNvSpPr txBox="1">
            <a:spLocks noGrp="1"/>
          </p:cNvSpPr>
          <p:nvPr>
            <p:ph type="title"/>
          </p:nvPr>
        </p:nvSpPr>
        <p:spPr>
          <a:xfrm>
            <a:off x="581193" y="4693389"/>
            <a:ext cx="11029500" cy="56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Gill Sans"/>
              <a:buNone/>
              <a:defRPr sz="24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5"/>
          <p:cNvSpPr>
            <a:spLocks noGrp="1"/>
          </p:cNvSpPr>
          <p:nvPr>
            <p:ph type="pic" idx="2"/>
          </p:nvPr>
        </p:nvSpPr>
        <p:spPr>
          <a:xfrm>
            <a:off x="447817" y="599725"/>
            <a:ext cx="11290800" cy="3557400"/>
          </a:xfrm>
          <a:prstGeom prst="rect">
            <a:avLst/>
          </a:prstGeom>
          <a:noFill/>
          <a:ln>
            <a:noFill/>
          </a:ln>
        </p:spPr>
      </p:sp>
      <p:sp>
        <p:nvSpPr>
          <p:cNvPr id="78" name="Google Shape;78;p25"/>
          <p:cNvSpPr txBox="1">
            <a:spLocks noGrp="1"/>
          </p:cNvSpPr>
          <p:nvPr>
            <p:ph type="body" idx="1"/>
          </p:nvPr>
        </p:nvSpPr>
        <p:spPr>
          <a:xfrm>
            <a:off x="581192" y="5260127"/>
            <a:ext cx="11029500" cy="5988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240"/>
              </a:spcBef>
              <a:spcAft>
                <a:spcPts val="0"/>
              </a:spcAft>
              <a:buSzPts val="1104"/>
              <a:buNone/>
              <a:defRPr sz="1200"/>
            </a:lvl1pPr>
            <a:lvl2pPr marL="914400" lvl="1" indent="-228600" algn="l">
              <a:lnSpc>
                <a:spcPct val="100000"/>
              </a:lnSpc>
              <a:spcBef>
                <a:spcPts val="600"/>
              </a:spcBef>
              <a:spcAft>
                <a:spcPts val="0"/>
              </a:spcAft>
              <a:buSzPts val="1104"/>
              <a:buNone/>
              <a:defRPr sz="1200"/>
            </a:lvl2pPr>
            <a:lvl3pPr marL="1371600" lvl="2" indent="-228600" algn="l">
              <a:lnSpc>
                <a:spcPct val="100000"/>
              </a:lnSpc>
              <a:spcBef>
                <a:spcPts val="600"/>
              </a:spcBef>
              <a:spcAft>
                <a:spcPts val="0"/>
              </a:spcAft>
              <a:buSzPts val="920"/>
              <a:buNone/>
              <a:defRPr sz="1000"/>
            </a:lvl3pPr>
            <a:lvl4pPr marL="1828800" lvl="3" indent="-228600" algn="l">
              <a:lnSpc>
                <a:spcPct val="100000"/>
              </a:lnSpc>
              <a:spcBef>
                <a:spcPts val="600"/>
              </a:spcBef>
              <a:spcAft>
                <a:spcPts val="0"/>
              </a:spcAft>
              <a:buSzPts val="828"/>
              <a:buNone/>
              <a:defRPr sz="900"/>
            </a:lvl4pPr>
            <a:lvl5pPr marL="2286000" lvl="4" indent="-228600" algn="l">
              <a:lnSpc>
                <a:spcPct val="100000"/>
              </a:lnSpc>
              <a:spcBef>
                <a:spcPts val="600"/>
              </a:spcBef>
              <a:spcAft>
                <a:spcPts val="0"/>
              </a:spcAft>
              <a:buSzPts val="828"/>
              <a:buNone/>
              <a:defRPr sz="900"/>
            </a:lvl5pPr>
            <a:lvl6pPr marL="2743200" lvl="5" indent="-228600" algn="l">
              <a:lnSpc>
                <a:spcPct val="100000"/>
              </a:lnSpc>
              <a:spcBef>
                <a:spcPts val="600"/>
              </a:spcBef>
              <a:spcAft>
                <a:spcPts val="0"/>
              </a:spcAft>
              <a:buSzPts val="828"/>
              <a:buNone/>
              <a:defRPr sz="900"/>
            </a:lvl6pPr>
            <a:lvl7pPr marL="3200400" lvl="6" indent="-228600" algn="l">
              <a:lnSpc>
                <a:spcPct val="100000"/>
              </a:lnSpc>
              <a:spcBef>
                <a:spcPts val="600"/>
              </a:spcBef>
              <a:spcAft>
                <a:spcPts val="0"/>
              </a:spcAft>
              <a:buSzPts val="828"/>
              <a:buNone/>
              <a:defRPr sz="900"/>
            </a:lvl7pPr>
            <a:lvl8pPr marL="3657600" lvl="7" indent="-228600" algn="l">
              <a:lnSpc>
                <a:spcPct val="100000"/>
              </a:lnSpc>
              <a:spcBef>
                <a:spcPts val="600"/>
              </a:spcBef>
              <a:spcAft>
                <a:spcPts val="0"/>
              </a:spcAft>
              <a:buSzPts val="828"/>
              <a:buNone/>
              <a:defRPr sz="900"/>
            </a:lvl8pPr>
            <a:lvl9pPr marL="4114800" lvl="8" indent="-228600" algn="l">
              <a:lnSpc>
                <a:spcPct val="100000"/>
              </a:lnSpc>
              <a:spcBef>
                <a:spcPts val="600"/>
              </a:spcBef>
              <a:spcAft>
                <a:spcPts val="600"/>
              </a:spcAft>
              <a:buSzPts val="828"/>
              <a:buNone/>
              <a:defRPr sz="900"/>
            </a:lvl9pPr>
          </a:lstStyle>
          <a:p>
            <a:endParaRPr/>
          </a:p>
        </p:txBody>
      </p:sp>
      <p:sp>
        <p:nvSpPr>
          <p:cNvPr id="79" name="Google Shape;79;p25"/>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5"/>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26"/>
          <p:cNvSpPr/>
          <p:nvPr/>
        </p:nvSpPr>
        <p:spPr>
          <a:xfrm>
            <a:off x="440286" y="614407"/>
            <a:ext cx="11309400" cy="1189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26"/>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body" idx="1"/>
          </p:nvPr>
        </p:nvSpPr>
        <p:spPr>
          <a:xfrm rot="5400000">
            <a:off x="4334608" y="-1417297"/>
            <a:ext cx="3522900" cy="11029500"/>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22072" algn="l">
              <a:lnSpc>
                <a:spcPct val="100000"/>
              </a:lnSpc>
              <a:spcBef>
                <a:spcPts val="600"/>
              </a:spcBef>
              <a:spcAft>
                <a:spcPts val="0"/>
              </a:spcAft>
              <a:buSzPts val="1472"/>
              <a:buChar char="◼"/>
              <a:defRPr/>
            </a:lvl2pPr>
            <a:lvl3pPr marL="1371600" lvl="2" indent="-310388" algn="l">
              <a:lnSpc>
                <a:spcPct val="100000"/>
              </a:lnSpc>
              <a:spcBef>
                <a:spcPts val="600"/>
              </a:spcBef>
              <a:spcAft>
                <a:spcPts val="0"/>
              </a:spcAft>
              <a:buSzPts val="1288"/>
              <a:buChar char="◼"/>
              <a:defRPr/>
            </a:lvl3pPr>
            <a:lvl4pPr marL="1828800" lvl="3" indent="-298703" algn="l">
              <a:lnSpc>
                <a:spcPct val="100000"/>
              </a:lnSpc>
              <a:spcBef>
                <a:spcPts val="600"/>
              </a:spcBef>
              <a:spcAft>
                <a:spcPts val="0"/>
              </a:spcAft>
              <a:buSzPts val="1104"/>
              <a:buChar char="◼"/>
              <a:defRPr/>
            </a:lvl4pPr>
            <a:lvl5pPr marL="2286000" lvl="4" indent="-298704" algn="l">
              <a:lnSpc>
                <a:spcPct val="100000"/>
              </a:lnSpc>
              <a:spcBef>
                <a:spcPts val="600"/>
              </a:spcBef>
              <a:spcAft>
                <a:spcPts val="0"/>
              </a:spcAft>
              <a:buSzPts val="1104"/>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86" name="Google Shape;86;p26"/>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6"/>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6"/>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9"/>
        <p:cNvGrpSpPr/>
        <p:nvPr/>
      </p:nvGrpSpPr>
      <p:grpSpPr>
        <a:xfrm>
          <a:off x="0" y="0"/>
          <a:ext cx="0" cy="0"/>
          <a:chOff x="0" y="0"/>
          <a:chExt cx="0" cy="0"/>
        </a:xfrm>
      </p:grpSpPr>
      <p:sp>
        <p:nvSpPr>
          <p:cNvPr id="90" name="Google Shape;90;p27"/>
          <p:cNvSpPr/>
          <p:nvPr/>
        </p:nvSpPr>
        <p:spPr>
          <a:xfrm>
            <a:off x="8839201" y="599725"/>
            <a:ext cx="2906700" cy="5817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27"/>
          <p:cNvSpPr txBox="1">
            <a:spLocks noGrp="1"/>
          </p:cNvSpPr>
          <p:nvPr>
            <p:ph type="title"/>
          </p:nvPr>
        </p:nvSpPr>
        <p:spPr>
          <a:xfrm rot="5400000">
            <a:off x="7249665" y="2265127"/>
            <a:ext cx="5183100" cy="2004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body" idx="1"/>
          </p:nvPr>
        </p:nvSpPr>
        <p:spPr>
          <a:xfrm rot="5400000">
            <a:off x="2131502" y="-680874"/>
            <a:ext cx="5183100" cy="7896300"/>
          </a:xfrm>
          <a:prstGeom prst="rect">
            <a:avLst/>
          </a:prstGeom>
          <a:noFill/>
          <a:ln>
            <a:noFill/>
          </a:ln>
        </p:spPr>
        <p:txBody>
          <a:bodyPr spcFirstLastPara="1" wrap="square" lIns="91425" tIns="45700" rIns="91425" bIns="45700" anchor="t" anchorCtr="0">
            <a:normAutofit/>
          </a:bodyPr>
          <a:lstStyle>
            <a:lvl1pPr marL="457200" lvl="0" indent="-333756" algn="l">
              <a:lnSpc>
                <a:spcPct val="100000"/>
              </a:lnSpc>
              <a:spcBef>
                <a:spcPts val="360"/>
              </a:spcBef>
              <a:spcAft>
                <a:spcPts val="0"/>
              </a:spcAft>
              <a:buSzPts val="1656"/>
              <a:buChar char="◼"/>
              <a:defRPr/>
            </a:lvl1pPr>
            <a:lvl2pPr marL="914400" lvl="1" indent="-333756" algn="l">
              <a:lnSpc>
                <a:spcPct val="100000"/>
              </a:lnSpc>
              <a:spcBef>
                <a:spcPts val="600"/>
              </a:spcBef>
              <a:spcAft>
                <a:spcPts val="0"/>
              </a:spcAft>
              <a:buSzPts val="1656"/>
              <a:buChar char="◼"/>
              <a:defRPr/>
            </a:lvl2pPr>
            <a:lvl3pPr marL="1371600" lvl="2" indent="-333756" algn="l">
              <a:lnSpc>
                <a:spcPct val="100000"/>
              </a:lnSpc>
              <a:spcBef>
                <a:spcPts val="600"/>
              </a:spcBef>
              <a:spcAft>
                <a:spcPts val="0"/>
              </a:spcAft>
              <a:buSzPts val="1656"/>
              <a:buChar char="◼"/>
              <a:defRPr/>
            </a:lvl3pPr>
            <a:lvl4pPr marL="1828800" lvl="3" indent="-333756" algn="l">
              <a:lnSpc>
                <a:spcPct val="100000"/>
              </a:lnSpc>
              <a:spcBef>
                <a:spcPts val="600"/>
              </a:spcBef>
              <a:spcAft>
                <a:spcPts val="0"/>
              </a:spcAft>
              <a:buSzPts val="1656"/>
              <a:buChar char="◼"/>
              <a:defRPr/>
            </a:lvl4pPr>
            <a:lvl5pPr marL="2286000" lvl="4" indent="-333756" algn="l">
              <a:lnSpc>
                <a:spcPct val="100000"/>
              </a:lnSpc>
              <a:spcBef>
                <a:spcPts val="600"/>
              </a:spcBef>
              <a:spcAft>
                <a:spcPts val="0"/>
              </a:spcAft>
              <a:buSzPts val="1656"/>
              <a:buChar char="◼"/>
              <a:defRPr/>
            </a:lvl5pPr>
            <a:lvl6pPr marL="2743200" lvl="5" indent="-333756" algn="l">
              <a:lnSpc>
                <a:spcPct val="100000"/>
              </a:lnSpc>
              <a:spcBef>
                <a:spcPts val="600"/>
              </a:spcBef>
              <a:spcAft>
                <a:spcPts val="0"/>
              </a:spcAft>
              <a:buSzPts val="1656"/>
              <a:buChar char="◼"/>
              <a:defRPr/>
            </a:lvl6pPr>
            <a:lvl7pPr marL="3200400" lvl="6" indent="-333756" algn="l">
              <a:lnSpc>
                <a:spcPct val="100000"/>
              </a:lnSpc>
              <a:spcBef>
                <a:spcPts val="600"/>
              </a:spcBef>
              <a:spcAft>
                <a:spcPts val="0"/>
              </a:spcAft>
              <a:buSzPts val="1656"/>
              <a:buChar char="◼"/>
              <a:defRPr/>
            </a:lvl7pPr>
            <a:lvl8pPr marL="3657600" lvl="7" indent="-333756" algn="l">
              <a:lnSpc>
                <a:spcPct val="100000"/>
              </a:lnSpc>
              <a:spcBef>
                <a:spcPts val="600"/>
              </a:spcBef>
              <a:spcAft>
                <a:spcPts val="0"/>
              </a:spcAft>
              <a:buSzPts val="1656"/>
              <a:buChar char="◼"/>
              <a:defRPr/>
            </a:lvl8pPr>
            <a:lvl9pPr marL="4114800" lvl="8" indent="-333756" algn="l">
              <a:lnSpc>
                <a:spcPct val="100000"/>
              </a:lnSpc>
              <a:spcBef>
                <a:spcPts val="600"/>
              </a:spcBef>
              <a:spcAft>
                <a:spcPts val="600"/>
              </a:spcAft>
              <a:buSzPts val="1656"/>
              <a:buChar char="◼"/>
              <a:defRPr/>
            </a:lvl9pPr>
          </a:lstStyle>
          <a:p>
            <a:endParaRPr/>
          </a:p>
        </p:txBody>
      </p:sp>
      <p:sp>
        <p:nvSpPr>
          <p:cNvPr id="93" name="Google Shape;93;p27"/>
          <p:cNvSpPr txBox="1">
            <a:spLocks noGrp="1"/>
          </p:cNvSpPr>
          <p:nvPr>
            <p:ph type="dt" idx="10"/>
          </p:nvPr>
        </p:nvSpPr>
        <p:spPr>
          <a:xfrm>
            <a:off x="8993673" y="5956137"/>
            <a:ext cx="13281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2D58A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7"/>
          <p:cNvSpPr txBox="1">
            <a:spLocks noGrp="1"/>
          </p:cNvSpPr>
          <p:nvPr>
            <p:ph type="ftr" idx="11"/>
          </p:nvPr>
        </p:nvSpPr>
        <p:spPr>
          <a:xfrm>
            <a:off x="774923" y="5951811"/>
            <a:ext cx="78963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7"/>
          <p:cNvSpPr txBox="1">
            <a:spLocks noGrp="1"/>
          </p:cNvSpPr>
          <p:nvPr>
            <p:ph type="sldNum" idx="12"/>
          </p:nvPr>
        </p:nvSpPr>
        <p:spPr>
          <a:xfrm>
            <a:off x="10446615" y="5956137"/>
            <a:ext cx="11643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2D58AC"/>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0"/>
        <p:cNvGrpSpPr/>
        <p:nvPr/>
      </p:nvGrpSpPr>
      <p:grpSpPr>
        <a:xfrm>
          <a:off x="0" y="0"/>
          <a:ext cx="0" cy="0"/>
          <a:chOff x="0" y="0"/>
          <a:chExt cx="0" cy="0"/>
        </a:xfrm>
      </p:grpSpPr>
      <p:sp>
        <p:nvSpPr>
          <p:cNvPr id="101" name="Google Shape;101;g20a81381557_1_39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02" name="Google Shape;102;g20a81381557_1_39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103" name="Google Shape;103;g20a81381557_1_39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4"/>
        <p:cNvGrpSpPr/>
        <p:nvPr/>
      </p:nvGrpSpPr>
      <p:grpSpPr>
        <a:xfrm>
          <a:off x="0" y="0"/>
          <a:ext cx="0" cy="0"/>
          <a:chOff x="0" y="0"/>
          <a:chExt cx="0" cy="0"/>
        </a:xfrm>
      </p:grpSpPr>
      <p:sp>
        <p:nvSpPr>
          <p:cNvPr id="105" name="Google Shape;105;g20a81381557_1_3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06" name="Google Shape;106;g20a81381557_1_39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g20a81381557_1_3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8" name="Google Shape;108;g20a81381557_1_3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g20a81381557_1_3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0"/>
        <p:cNvGrpSpPr/>
        <p:nvPr/>
      </p:nvGrpSpPr>
      <p:grpSpPr>
        <a:xfrm>
          <a:off x="0" y="0"/>
          <a:ext cx="0" cy="0"/>
          <a:chOff x="0" y="0"/>
          <a:chExt cx="0" cy="0"/>
        </a:xfrm>
      </p:grpSpPr>
      <p:sp>
        <p:nvSpPr>
          <p:cNvPr id="111" name="Google Shape;111;g20a81381557_1_400"/>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12" name="Google Shape;112;g20a81381557_1_400"/>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13" name="Google Shape;113;g20a81381557_1_40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4"/>
        <p:cNvGrpSpPr/>
        <p:nvPr/>
      </p:nvGrpSpPr>
      <p:grpSpPr>
        <a:xfrm>
          <a:off x="0" y="0"/>
          <a:ext cx="0" cy="0"/>
          <a:chOff x="0" y="0"/>
          <a:chExt cx="0" cy="0"/>
        </a:xfrm>
      </p:grpSpPr>
      <p:sp>
        <p:nvSpPr>
          <p:cNvPr id="115" name="Google Shape;115;g20a81381557_1_404"/>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16" name="Google Shape;116;g20a81381557_1_40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7"/>
        <p:cNvGrpSpPr/>
        <p:nvPr/>
      </p:nvGrpSpPr>
      <p:grpSpPr>
        <a:xfrm>
          <a:off x="0" y="0"/>
          <a:ext cx="0" cy="0"/>
          <a:chOff x="0" y="0"/>
          <a:chExt cx="0" cy="0"/>
        </a:xfrm>
      </p:grpSpPr>
      <p:sp>
        <p:nvSpPr>
          <p:cNvPr id="118" name="Google Shape;118;g20a81381557_1_40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19" name="Google Shape;119;g20a81381557_1_407"/>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120" name="Google Shape;120;g20a81381557_1_407"/>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121" name="Google Shape;121;g20a81381557_1_40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sp>
        <p:nvSpPr>
          <p:cNvPr id="123" name="Google Shape;123;g20a81381557_1_41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24" name="Google Shape;124;g20a81381557_1_41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5"/>
        <p:cNvGrpSpPr/>
        <p:nvPr/>
      </p:nvGrpSpPr>
      <p:grpSpPr>
        <a:xfrm>
          <a:off x="0" y="0"/>
          <a:ext cx="0" cy="0"/>
          <a:chOff x="0" y="0"/>
          <a:chExt cx="0" cy="0"/>
        </a:xfrm>
      </p:grpSpPr>
      <p:sp>
        <p:nvSpPr>
          <p:cNvPr id="126" name="Google Shape;126;g20a81381557_1_415"/>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127" name="Google Shape;127;g20a81381557_1_415"/>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128" name="Google Shape;128;g20a81381557_1_41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9"/>
        <p:cNvGrpSpPr/>
        <p:nvPr/>
      </p:nvGrpSpPr>
      <p:grpSpPr>
        <a:xfrm>
          <a:off x="0" y="0"/>
          <a:ext cx="0" cy="0"/>
          <a:chOff x="0" y="0"/>
          <a:chExt cx="0" cy="0"/>
        </a:xfrm>
      </p:grpSpPr>
      <p:sp>
        <p:nvSpPr>
          <p:cNvPr id="130" name="Google Shape;130;g20a81381557_1_419"/>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131" name="Google Shape;131;g20a81381557_1_41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2"/>
        <p:cNvGrpSpPr/>
        <p:nvPr/>
      </p:nvGrpSpPr>
      <p:grpSpPr>
        <a:xfrm>
          <a:off x="0" y="0"/>
          <a:ext cx="0" cy="0"/>
          <a:chOff x="0" y="0"/>
          <a:chExt cx="0" cy="0"/>
        </a:xfrm>
      </p:grpSpPr>
      <p:sp>
        <p:nvSpPr>
          <p:cNvPr id="133" name="Google Shape;133;g20a81381557_1_422"/>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20a81381557_1_422"/>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35" name="Google Shape;135;g20a81381557_1_422"/>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6" name="Google Shape;136;g20a81381557_1_422"/>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137" name="Google Shape;137;g20a81381557_1_42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8"/>
        <p:cNvGrpSpPr/>
        <p:nvPr/>
      </p:nvGrpSpPr>
      <p:grpSpPr>
        <a:xfrm>
          <a:off x="0" y="0"/>
          <a:ext cx="0" cy="0"/>
          <a:chOff x="0" y="0"/>
          <a:chExt cx="0" cy="0"/>
        </a:xfrm>
      </p:grpSpPr>
      <p:sp>
        <p:nvSpPr>
          <p:cNvPr id="139" name="Google Shape;139;g20a81381557_1_428"/>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140" name="Google Shape;140;g20a81381557_1_42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sp>
        <p:nvSpPr>
          <p:cNvPr id="142" name="Google Shape;142;g20a81381557_1_431"/>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43" name="Google Shape;143;g20a81381557_1_431"/>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144" name="Google Shape;144;g20a81381557_1_43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5"/>
        <p:cNvGrpSpPr/>
        <p:nvPr/>
      </p:nvGrpSpPr>
      <p:grpSpPr>
        <a:xfrm>
          <a:off x="0" y="0"/>
          <a:ext cx="0" cy="0"/>
          <a:chOff x="0" y="0"/>
          <a:chExt cx="0" cy="0"/>
        </a:xfrm>
      </p:grpSpPr>
      <p:sp>
        <p:nvSpPr>
          <p:cNvPr id="146" name="Google Shape;146;g20a81381557_1_43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9"/>
        <p:cNvGrpSpPr/>
        <p:nvPr/>
      </p:nvGrpSpPr>
      <p:grpSpPr>
        <a:xfrm>
          <a:off x="0" y="0"/>
          <a:ext cx="0" cy="0"/>
          <a:chOff x="0" y="0"/>
          <a:chExt cx="0" cy="0"/>
        </a:xfrm>
      </p:grpSpPr>
      <p:sp>
        <p:nvSpPr>
          <p:cNvPr id="160" name="Google Shape;160;g1e45a877650_0_13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g1e45a877650_0_13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2" name="Google Shape;162;g1e45a877650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g1e45a877650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g1e45a877650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5"/>
        <p:cNvGrpSpPr/>
        <p:nvPr/>
      </p:nvGrpSpPr>
      <p:grpSpPr>
        <a:xfrm>
          <a:off x="0" y="0"/>
          <a:ext cx="0" cy="0"/>
          <a:chOff x="0" y="0"/>
          <a:chExt cx="0" cy="0"/>
        </a:xfrm>
      </p:grpSpPr>
      <p:sp>
        <p:nvSpPr>
          <p:cNvPr id="166" name="Google Shape;166;g1e45a877650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g1e45a877650_0_14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g1e45a877650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g1e45a877650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g1e45a877650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1"/>
        <p:cNvGrpSpPr/>
        <p:nvPr/>
      </p:nvGrpSpPr>
      <p:grpSpPr>
        <a:xfrm>
          <a:off x="0" y="0"/>
          <a:ext cx="0" cy="0"/>
          <a:chOff x="0" y="0"/>
          <a:chExt cx="0" cy="0"/>
        </a:xfrm>
      </p:grpSpPr>
      <p:sp>
        <p:nvSpPr>
          <p:cNvPr id="172" name="Google Shape;172;g1e45a877650_0_14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g1e45a877650_0_14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4" name="Google Shape;174;g1e45a877650_0_1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g1e45a877650_0_1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g1e45a877650_0_1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7"/>
        <p:cNvGrpSpPr/>
        <p:nvPr/>
      </p:nvGrpSpPr>
      <p:grpSpPr>
        <a:xfrm>
          <a:off x="0" y="0"/>
          <a:ext cx="0" cy="0"/>
          <a:chOff x="0" y="0"/>
          <a:chExt cx="0" cy="0"/>
        </a:xfrm>
      </p:grpSpPr>
      <p:sp>
        <p:nvSpPr>
          <p:cNvPr id="178" name="Google Shape;178;g1e45a877650_0_1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g1e45a877650_0_15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g1e45a877650_0_15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g1e45a877650_0_15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g1e45a877650_0_15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g1e45a877650_0_15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4"/>
        <p:cNvGrpSpPr/>
        <p:nvPr/>
      </p:nvGrpSpPr>
      <p:grpSpPr>
        <a:xfrm>
          <a:off x="0" y="0"/>
          <a:ext cx="0" cy="0"/>
          <a:chOff x="0" y="0"/>
          <a:chExt cx="0" cy="0"/>
        </a:xfrm>
      </p:grpSpPr>
      <p:sp>
        <p:nvSpPr>
          <p:cNvPr id="185" name="Google Shape;185;g1e45a877650_0_162"/>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g1e45a877650_0_162"/>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7" name="Google Shape;187;g1e45a877650_0_162"/>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g1e45a877650_0_162"/>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9" name="Google Shape;189;g1e45a877650_0_162"/>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g1e45a877650_0_1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g1e45a877650_0_1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g1e45a877650_0_1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3"/>
        <p:cNvGrpSpPr/>
        <p:nvPr/>
      </p:nvGrpSpPr>
      <p:grpSpPr>
        <a:xfrm>
          <a:off x="0" y="0"/>
          <a:ext cx="0" cy="0"/>
          <a:chOff x="0" y="0"/>
          <a:chExt cx="0" cy="0"/>
        </a:xfrm>
      </p:grpSpPr>
      <p:sp>
        <p:nvSpPr>
          <p:cNvPr id="194" name="Google Shape;194;g1e45a877650_0_17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g1e45a877650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g1e45a877650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g1e45a877650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8"/>
        <p:cNvGrpSpPr/>
        <p:nvPr/>
      </p:nvGrpSpPr>
      <p:grpSpPr>
        <a:xfrm>
          <a:off x="0" y="0"/>
          <a:ext cx="0" cy="0"/>
          <a:chOff x="0" y="0"/>
          <a:chExt cx="0" cy="0"/>
        </a:xfrm>
      </p:grpSpPr>
      <p:sp>
        <p:nvSpPr>
          <p:cNvPr id="199" name="Google Shape;199;g1e45a877650_0_17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g1e45a877650_0_17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g1e45a877650_0_1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2"/>
        <p:cNvGrpSpPr/>
        <p:nvPr/>
      </p:nvGrpSpPr>
      <p:grpSpPr>
        <a:xfrm>
          <a:off x="0" y="0"/>
          <a:ext cx="0" cy="0"/>
          <a:chOff x="0" y="0"/>
          <a:chExt cx="0" cy="0"/>
        </a:xfrm>
      </p:grpSpPr>
      <p:sp>
        <p:nvSpPr>
          <p:cNvPr id="203" name="Google Shape;203;g1e45a877650_0_18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g1e45a877650_0_18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5" name="Google Shape;205;g1e45a877650_0_18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6" name="Google Shape;206;g1e45a877650_0_18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7" name="Google Shape;207;g1e45a877650_0_18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g1e45a877650_0_18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9"/>
        <p:cNvGrpSpPr/>
        <p:nvPr/>
      </p:nvGrpSpPr>
      <p:grpSpPr>
        <a:xfrm>
          <a:off x="0" y="0"/>
          <a:ext cx="0" cy="0"/>
          <a:chOff x="0" y="0"/>
          <a:chExt cx="0" cy="0"/>
        </a:xfrm>
      </p:grpSpPr>
      <p:sp>
        <p:nvSpPr>
          <p:cNvPr id="210" name="Google Shape;210;g1e45a877650_0_18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g1e45a877650_0_187"/>
          <p:cNvSpPr>
            <a:spLocks noGrp="1"/>
          </p:cNvSpPr>
          <p:nvPr>
            <p:ph type="pic" idx="2"/>
          </p:nvPr>
        </p:nvSpPr>
        <p:spPr>
          <a:xfrm>
            <a:off x="5183188" y="987425"/>
            <a:ext cx="6172200" cy="4873500"/>
          </a:xfrm>
          <a:prstGeom prst="rect">
            <a:avLst/>
          </a:prstGeom>
          <a:noFill/>
          <a:ln>
            <a:noFill/>
          </a:ln>
        </p:spPr>
      </p:sp>
      <p:sp>
        <p:nvSpPr>
          <p:cNvPr id="212" name="Google Shape;212;g1e45a877650_0_18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3" name="Google Shape;213;g1e45a877650_0_18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g1e45a877650_0_18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g1e45a877650_0_1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6"/>
        <p:cNvGrpSpPr/>
        <p:nvPr/>
      </p:nvGrpSpPr>
      <p:grpSpPr>
        <a:xfrm>
          <a:off x="0" y="0"/>
          <a:ext cx="0" cy="0"/>
          <a:chOff x="0" y="0"/>
          <a:chExt cx="0" cy="0"/>
        </a:xfrm>
      </p:grpSpPr>
      <p:sp>
        <p:nvSpPr>
          <p:cNvPr id="217" name="Google Shape;217;g1e45a877650_0_1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g1e45a877650_0_194"/>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g1e45a877650_0_1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g1e45a877650_0_1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g1e45a877650_0_1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2"/>
        <p:cNvGrpSpPr/>
        <p:nvPr/>
      </p:nvGrpSpPr>
      <p:grpSpPr>
        <a:xfrm>
          <a:off x="0" y="0"/>
          <a:ext cx="0" cy="0"/>
          <a:chOff x="0" y="0"/>
          <a:chExt cx="0" cy="0"/>
        </a:xfrm>
      </p:grpSpPr>
      <p:sp>
        <p:nvSpPr>
          <p:cNvPr id="223" name="Google Shape;223;g1e45a877650_0_20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g1e45a877650_0_20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g1e45a877650_0_2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g1e45a877650_0_2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g1e45a877650_0_2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8"/>
        <p:cNvGrpSpPr/>
        <p:nvPr/>
      </p:nvGrpSpPr>
      <p:grpSpPr>
        <a:xfrm>
          <a:off x="0" y="0"/>
          <a:ext cx="0" cy="0"/>
          <a:chOff x="0" y="0"/>
          <a:chExt cx="0" cy="0"/>
        </a:xfrm>
      </p:grpSpPr>
      <p:sp>
        <p:nvSpPr>
          <p:cNvPr id="229" name="Google Shape;229;g1e45a877650_0_206"/>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g1e45a877650_0_206"/>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31" name="Google Shape;231;g1e45a877650_0_20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6"/>
        <p:cNvGrpSpPr/>
        <p:nvPr/>
      </p:nvGrpSpPr>
      <p:grpSpPr>
        <a:xfrm>
          <a:off x="0" y="0"/>
          <a:ext cx="0" cy="0"/>
          <a:chOff x="0" y="0"/>
          <a:chExt cx="0" cy="0"/>
        </a:xfrm>
      </p:grpSpPr>
      <p:sp>
        <p:nvSpPr>
          <p:cNvPr id="237" name="Google Shape;237;g256736ee265_0_19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8"/>
        <p:cNvGrpSpPr/>
        <p:nvPr/>
      </p:nvGrpSpPr>
      <p:grpSpPr>
        <a:xfrm>
          <a:off x="0" y="0"/>
          <a:ext cx="0" cy="0"/>
          <a:chOff x="0" y="0"/>
          <a:chExt cx="0" cy="0"/>
        </a:xfrm>
      </p:grpSpPr>
      <p:sp>
        <p:nvSpPr>
          <p:cNvPr id="239" name="Google Shape;239;g256736ee265_0_16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40" name="Google Shape;240;g256736ee265_0_163"/>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241" name="Google Shape;241;g256736ee265_0_16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2"/>
        <p:cNvGrpSpPr/>
        <p:nvPr/>
      </p:nvGrpSpPr>
      <p:grpSpPr>
        <a:xfrm>
          <a:off x="0" y="0"/>
          <a:ext cx="0" cy="0"/>
          <a:chOff x="0" y="0"/>
          <a:chExt cx="0" cy="0"/>
        </a:xfrm>
      </p:grpSpPr>
      <p:sp>
        <p:nvSpPr>
          <p:cNvPr id="243" name="Google Shape;243;g256736ee265_0_16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44" name="Google Shape;244;g256736ee265_0_167"/>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245" name="Google Shape;245;g256736ee265_0_167"/>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246" name="Google Shape;246;g256736ee265_0_16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7"/>
        <p:cNvGrpSpPr/>
        <p:nvPr/>
      </p:nvGrpSpPr>
      <p:grpSpPr>
        <a:xfrm>
          <a:off x="0" y="0"/>
          <a:ext cx="0" cy="0"/>
          <a:chOff x="0" y="0"/>
          <a:chExt cx="0" cy="0"/>
        </a:xfrm>
      </p:grpSpPr>
      <p:sp>
        <p:nvSpPr>
          <p:cNvPr id="248" name="Google Shape;248;g256736ee265_0_156"/>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249" name="Google Shape;249;g256736ee265_0_156"/>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250" name="Google Shape;250;g256736ee265_0_15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1"/>
        <p:cNvGrpSpPr/>
        <p:nvPr/>
      </p:nvGrpSpPr>
      <p:grpSpPr>
        <a:xfrm>
          <a:off x="0" y="0"/>
          <a:ext cx="0" cy="0"/>
          <a:chOff x="0" y="0"/>
          <a:chExt cx="0" cy="0"/>
        </a:xfrm>
      </p:grpSpPr>
      <p:sp>
        <p:nvSpPr>
          <p:cNvPr id="252" name="Google Shape;252;g256736ee265_0_160"/>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253" name="Google Shape;253;g256736ee265_0_16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4"/>
        <p:cNvGrpSpPr/>
        <p:nvPr/>
      </p:nvGrpSpPr>
      <p:grpSpPr>
        <a:xfrm>
          <a:off x="0" y="0"/>
          <a:ext cx="0" cy="0"/>
          <a:chOff x="0" y="0"/>
          <a:chExt cx="0" cy="0"/>
        </a:xfrm>
      </p:grpSpPr>
      <p:sp>
        <p:nvSpPr>
          <p:cNvPr id="255" name="Google Shape;255;g256736ee265_0_17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56" name="Google Shape;256;g256736ee265_0_17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7"/>
        <p:cNvGrpSpPr/>
        <p:nvPr/>
      </p:nvGrpSpPr>
      <p:grpSpPr>
        <a:xfrm>
          <a:off x="0" y="0"/>
          <a:ext cx="0" cy="0"/>
          <a:chOff x="0" y="0"/>
          <a:chExt cx="0" cy="0"/>
        </a:xfrm>
      </p:grpSpPr>
      <p:sp>
        <p:nvSpPr>
          <p:cNvPr id="258" name="Google Shape;258;g256736ee265_0_175"/>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259" name="Google Shape;259;g256736ee265_0_175"/>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260" name="Google Shape;260;g256736ee265_0_17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1"/>
        <p:cNvGrpSpPr/>
        <p:nvPr/>
      </p:nvGrpSpPr>
      <p:grpSpPr>
        <a:xfrm>
          <a:off x="0" y="0"/>
          <a:ext cx="0" cy="0"/>
          <a:chOff x="0" y="0"/>
          <a:chExt cx="0" cy="0"/>
        </a:xfrm>
      </p:grpSpPr>
      <p:sp>
        <p:nvSpPr>
          <p:cNvPr id="262" name="Google Shape;262;g256736ee265_0_179"/>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263" name="Google Shape;263;g256736ee265_0_17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64"/>
        <p:cNvGrpSpPr/>
        <p:nvPr/>
      </p:nvGrpSpPr>
      <p:grpSpPr>
        <a:xfrm>
          <a:off x="0" y="0"/>
          <a:ext cx="0" cy="0"/>
          <a:chOff x="0" y="0"/>
          <a:chExt cx="0" cy="0"/>
        </a:xfrm>
      </p:grpSpPr>
      <p:sp>
        <p:nvSpPr>
          <p:cNvPr id="265" name="Google Shape;265;g256736ee265_0_182"/>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g256736ee265_0_182"/>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267" name="Google Shape;267;g256736ee265_0_182"/>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68" name="Google Shape;268;g256736ee265_0_182"/>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
        <p:nvSpPr>
          <p:cNvPr id="269" name="Google Shape;269;g256736ee265_0_18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0"/>
        <p:cNvGrpSpPr/>
        <p:nvPr/>
      </p:nvGrpSpPr>
      <p:grpSpPr>
        <a:xfrm>
          <a:off x="0" y="0"/>
          <a:ext cx="0" cy="0"/>
          <a:chOff x="0" y="0"/>
          <a:chExt cx="0" cy="0"/>
        </a:xfrm>
      </p:grpSpPr>
      <p:sp>
        <p:nvSpPr>
          <p:cNvPr id="271" name="Google Shape;271;g256736ee265_0_188"/>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Autofit/>
          </a:bodyPr>
          <a:lstStyle>
            <a:lvl1pPr marL="457200" lvl="0" indent="-228600" algn="l">
              <a:lnSpc>
                <a:spcPct val="100000"/>
              </a:lnSpc>
              <a:spcBef>
                <a:spcPts val="0"/>
              </a:spcBef>
              <a:spcAft>
                <a:spcPts val="0"/>
              </a:spcAft>
              <a:buSzPts val="2400"/>
              <a:buNone/>
              <a:defRPr/>
            </a:lvl1pPr>
          </a:lstStyle>
          <a:p>
            <a:endParaRPr/>
          </a:p>
        </p:txBody>
      </p:sp>
      <p:sp>
        <p:nvSpPr>
          <p:cNvPr id="272" name="Google Shape;272;g256736ee265_0_18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73"/>
        <p:cNvGrpSpPr/>
        <p:nvPr/>
      </p:nvGrpSpPr>
      <p:grpSpPr>
        <a:xfrm>
          <a:off x="0" y="0"/>
          <a:ext cx="0" cy="0"/>
          <a:chOff x="0" y="0"/>
          <a:chExt cx="0" cy="0"/>
        </a:xfrm>
      </p:grpSpPr>
      <p:sp>
        <p:nvSpPr>
          <p:cNvPr id="274" name="Google Shape;274;g256736ee265_0_191"/>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275" name="Google Shape;275;g256736ee265_0_191"/>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2100"/>
              </a:spcBef>
              <a:spcAft>
                <a:spcPts val="0"/>
              </a:spcAft>
              <a:buSzPts val="1900"/>
              <a:buChar char="○"/>
              <a:defRPr/>
            </a:lvl2pPr>
            <a:lvl3pPr marL="1371600" lvl="2" indent="-349250" algn="ctr">
              <a:lnSpc>
                <a:spcPct val="115000"/>
              </a:lnSpc>
              <a:spcBef>
                <a:spcPts val="2100"/>
              </a:spcBef>
              <a:spcAft>
                <a:spcPts val="0"/>
              </a:spcAft>
              <a:buSzPts val="1900"/>
              <a:buChar char="■"/>
              <a:defRPr/>
            </a:lvl3pPr>
            <a:lvl4pPr marL="1828800" lvl="3" indent="-349250" algn="ctr">
              <a:lnSpc>
                <a:spcPct val="115000"/>
              </a:lnSpc>
              <a:spcBef>
                <a:spcPts val="2100"/>
              </a:spcBef>
              <a:spcAft>
                <a:spcPts val="0"/>
              </a:spcAft>
              <a:buSzPts val="1900"/>
              <a:buChar char="●"/>
              <a:defRPr/>
            </a:lvl4pPr>
            <a:lvl5pPr marL="2286000" lvl="4" indent="-349250" algn="ctr">
              <a:lnSpc>
                <a:spcPct val="115000"/>
              </a:lnSpc>
              <a:spcBef>
                <a:spcPts val="2100"/>
              </a:spcBef>
              <a:spcAft>
                <a:spcPts val="0"/>
              </a:spcAft>
              <a:buSzPts val="1900"/>
              <a:buChar char="○"/>
              <a:defRPr/>
            </a:lvl5pPr>
            <a:lvl6pPr marL="2743200" lvl="5" indent="-349250" algn="ctr">
              <a:lnSpc>
                <a:spcPct val="115000"/>
              </a:lnSpc>
              <a:spcBef>
                <a:spcPts val="2100"/>
              </a:spcBef>
              <a:spcAft>
                <a:spcPts val="0"/>
              </a:spcAft>
              <a:buSzPts val="1900"/>
              <a:buChar char="■"/>
              <a:defRPr/>
            </a:lvl6pPr>
            <a:lvl7pPr marL="3200400" lvl="6" indent="-349250" algn="ctr">
              <a:lnSpc>
                <a:spcPct val="115000"/>
              </a:lnSpc>
              <a:spcBef>
                <a:spcPts val="2100"/>
              </a:spcBef>
              <a:spcAft>
                <a:spcPts val="0"/>
              </a:spcAft>
              <a:buSzPts val="1900"/>
              <a:buChar char="●"/>
              <a:defRPr/>
            </a:lvl7pPr>
            <a:lvl8pPr marL="3657600" lvl="7" indent="-349250" algn="ctr">
              <a:lnSpc>
                <a:spcPct val="115000"/>
              </a:lnSpc>
              <a:spcBef>
                <a:spcPts val="2100"/>
              </a:spcBef>
              <a:spcAft>
                <a:spcPts val="0"/>
              </a:spcAft>
              <a:buSzPts val="1900"/>
              <a:buChar char="○"/>
              <a:defRPr/>
            </a:lvl8pPr>
            <a:lvl9pPr marL="4114800" lvl="8" indent="-349250" algn="ctr">
              <a:lnSpc>
                <a:spcPct val="115000"/>
              </a:lnSpc>
              <a:spcBef>
                <a:spcPts val="2100"/>
              </a:spcBef>
              <a:spcAft>
                <a:spcPts val="2100"/>
              </a:spcAft>
              <a:buSzPts val="1900"/>
              <a:buChar char="■"/>
              <a:defRPr/>
            </a:lvl9pPr>
          </a:lstStyle>
          <a:p>
            <a:endParaRPr/>
          </a:p>
        </p:txBody>
      </p:sp>
      <p:sp>
        <p:nvSpPr>
          <p:cNvPr id="276" name="Google Shape;276;g256736ee265_0_19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7"/>
        <p:cNvGrpSpPr/>
        <p:nvPr/>
      </p:nvGrpSpPr>
      <p:grpSpPr>
        <a:xfrm>
          <a:off x="0" y="0"/>
          <a:ext cx="0" cy="0"/>
          <a:chOff x="0" y="0"/>
          <a:chExt cx="0" cy="0"/>
        </a:xfrm>
      </p:grpSpPr>
      <p:sp>
        <p:nvSpPr>
          <p:cNvPr id="278" name="Google Shape;278;g256736ee265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9" name="Google Shape;279;g256736ee265_0_19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0" name="Google Shape;280;g256736ee265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281" name="Google Shape;281;g256736ee265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500" b="0" i="0" u="none" strike="noStrike" cap="none">
                <a:solidFill>
                  <a:srgbClr val="000000"/>
                </a:solidFill>
                <a:latin typeface="Arial"/>
                <a:ea typeface="Arial"/>
                <a:cs typeface="Arial"/>
                <a:sym typeface="Arial"/>
              </a:defRPr>
            </a:lvl9pPr>
          </a:lstStyle>
          <a:p>
            <a:endParaRPr/>
          </a:p>
        </p:txBody>
      </p:sp>
      <p:sp>
        <p:nvSpPr>
          <p:cNvPr id="282" name="Google Shape;282;g256736ee265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4.png"/><Relationship Id="rId2" Type="http://schemas.openxmlformats.org/officeDocument/2006/relationships/slideLayout" Target="../slideLayouts/slideLayout25.xml"/><Relationship Id="rId16" Type="http://schemas.openxmlformats.org/officeDocument/2006/relationships/image" Target="../media/image3.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581192" y="705124"/>
            <a:ext cx="11029500" cy="118950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chemeClr val="lt1"/>
              </a:buClr>
              <a:buSzPts val="2800"/>
              <a:buFont typeface="Gill Sans"/>
              <a:buNone/>
              <a:defRPr sz="280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581192" y="2336003"/>
            <a:ext cx="11029500" cy="3522900"/>
          </a:xfrm>
          <a:prstGeom prst="rect">
            <a:avLst/>
          </a:prstGeom>
          <a:noFill/>
          <a:ln>
            <a:noFill/>
          </a:ln>
        </p:spPr>
        <p:txBody>
          <a:bodyPr spcFirstLastPara="1" wrap="square" lIns="91425" tIns="45700" rIns="91425" bIns="45700" anchor="ctr" anchorCtr="0">
            <a:normAutofit/>
          </a:bodyPr>
          <a:lstStyle>
            <a:lvl1pPr marL="457200" marR="0" lvl="0" indent="-333756" algn="l" rtl="0">
              <a:lnSpc>
                <a:spcPct val="100000"/>
              </a:lnSpc>
              <a:spcBef>
                <a:spcPts val="360"/>
              </a:spcBef>
              <a:spcAft>
                <a:spcPts val="0"/>
              </a:spcAft>
              <a:buClr>
                <a:schemeClr val="accent2"/>
              </a:buClr>
              <a:buSzPts val="1656"/>
              <a:buFont typeface="Noto Sans Symbols"/>
              <a:buChar char="◼"/>
              <a:defRPr sz="1800" b="0" i="0" u="none" strike="noStrike" cap="none">
                <a:solidFill>
                  <a:schemeClr val="dk2"/>
                </a:solidFill>
                <a:latin typeface="Gill Sans"/>
                <a:ea typeface="Gill Sans"/>
                <a:cs typeface="Gill Sans"/>
                <a:sym typeface="Gill Sans"/>
              </a:defRPr>
            </a:lvl1pPr>
            <a:lvl2pPr marL="914400" marR="0" lvl="1" indent="-322072" algn="l" rtl="0">
              <a:lnSpc>
                <a:spcPct val="100000"/>
              </a:lnSpc>
              <a:spcBef>
                <a:spcPts val="600"/>
              </a:spcBef>
              <a:spcAft>
                <a:spcPts val="0"/>
              </a:spcAft>
              <a:buClr>
                <a:schemeClr val="accent2"/>
              </a:buClr>
              <a:buSzPts val="1472"/>
              <a:buFont typeface="Noto Sans Symbols"/>
              <a:buChar char="◼"/>
              <a:defRPr sz="1600" b="0" i="0" u="none" strike="noStrike" cap="none">
                <a:solidFill>
                  <a:schemeClr val="dk2"/>
                </a:solidFill>
                <a:latin typeface="Gill Sans"/>
                <a:ea typeface="Gill Sans"/>
                <a:cs typeface="Gill Sans"/>
                <a:sym typeface="Gill Sans"/>
              </a:defRPr>
            </a:lvl2pPr>
            <a:lvl3pPr marL="1371600" marR="0" lvl="2" indent="-310388" algn="l" rtl="0">
              <a:lnSpc>
                <a:spcPct val="100000"/>
              </a:lnSpc>
              <a:spcBef>
                <a:spcPts val="600"/>
              </a:spcBef>
              <a:spcAft>
                <a:spcPts val="0"/>
              </a:spcAft>
              <a:buClr>
                <a:schemeClr val="accent2"/>
              </a:buClr>
              <a:buSzPts val="1288"/>
              <a:buFont typeface="Noto Sans Symbols"/>
              <a:buChar char="◼"/>
              <a:defRPr sz="1400" b="0" i="0" u="none" strike="noStrike" cap="none">
                <a:solidFill>
                  <a:schemeClr val="dk2"/>
                </a:solidFill>
                <a:latin typeface="Gill Sans"/>
                <a:ea typeface="Gill Sans"/>
                <a:cs typeface="Gill Sans"/>
                <a:sym typeface="Gill Sans"/>
              </a:defRPr>
            </a:lvl3pPr>
            <a:lvl4pPr marL="1828800" marR="0" lvl="3" indent="-298703"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4pPr>
            <a:lvl5pPr marL="2286000" marR="0" lvl="4"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5pPr>
            <a:lvl6pPr marL="2743200" marR="0" lvl="5"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6pPr>
            <a:lvl7pPr marL="3200400" marR="0" lvl="6" indent="-298704"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7pPr>
            <a:lvl8pPr marL="3657600" marR="0" lvl="7" indent="-298703" algn="l" rtl="0">
              <a:lnSpc>
                <a:spcPct val="100000"/>
              </a:lnSpc>
              <a:spcBef>
                <a:spcPts val="600"/>
              </a:spcBef>
              <a:spcAft>
                <a:spcPts val="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8pPr>
            <a:lvl9pPr marL="4114800" marR="0" lvl="8" indent="-298703" algn="l" rtl="0">
              <a:lnSpc>
                <a:spcPct val="100000"/>
              </a:lnSpc>
              <a:spcBef>
                <a:spcPts val="600"/>
              </a:spcBef>
              <a:spcAft>
                <a:spcPts val="600"/>
              </a:spcAft>
              <a:buClr>
                <a:schemeClr val="accent2"/>
              </a:buClr>
              <a:buSzPts val="1104"/>
              <a:buFont typeface="Noto Sans Symbols"/>
              <a:buChar char="◼"/>
              <a:defRPr sz="1200" b="0" i="0" u="none" strike="noStrike" cap="none">
                <a:solidFill>
                  <a:schemeClr val="dk2"/>
                </a:solidFill>
                <a:latin typeface="Gill Sans"/>
                <a:ea typeface="Gill Sans"/>
                <a:cs typeface="Gill Sans"/>
                <a:sym typeface="Gill Sans"/>
              </a:defRPr>
            </a:lvl9pPr>
          </a:lstStyle>
          <a:p>
            <a:endParaRPr/>
          </a:p>
        </p:txBody>
      </p:sp>
      <p:sp>
        <p:nvSpPr>
          <p:cNvPr id="12" name="Google Shape;12;p16"/>
          <p:cNvSpPr txBox="1">
            <a:spLocks noGrp="1"/>
          </p:cNvSpPr>
          <p:nvPr>
            <p:ph type="dt" idx="10"/>
          </p:nvPr>
        </p:nvSpPr>
        <p:spPr>
          <a:xfrm>
            <a:off x="7605951" y="5956137"/>
            <a:ext cx="28449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chemeClr val="accent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16"/>
          <p:cNvSpPr txBox="1">
            <a:spLocks noGrp="1"/>
          </p:cNvSpPr>
          <p:nvPr>
            <p:ph type="ftr" idx="11"/>
          </p:nvPr>
        </p:nvSpPr>
        <p:spPr>
          <a:xfrm>
            <a:off x="581192" y="5951811"/>
            <a:ext cx="69171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chemeClr val="accent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16"/>
          <p:cNvSpPr txBox="1">
            <a:spLocks noGrp="1"/>
          </p:cNvSpPr>
          <p:nvPr>
            <p:ph type="sldNum" idx="12"/>
          </p:nvPr>
        </p:nvSpPr>
        <p:spPr>
          <a:xfrm>
            <a:off x="10558300" y="5956137"/>
            <a:ext cx="1052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16"/>
          <p:cNvSpPr/>
          <p:nvPr/>
        </p:nvSpPr>
        <p:spPr>
          <a:xfrm>
            <a:off x="446534" y="457200"/>
            <a:ext cx="3703200" cy="95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6"/>
          <p:cNvSpPr/>
          <p:nvPr/>
        </p:nvSpPr>
        <p:spPr>
          <a:xfrm>
            <a:off x="8042147" y="453643"/>
            <a:ext cx="3703200" cy="987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6"/>
          <p:cNvSpPr/>
          <p:nvPr/>
        </p:nvSpPr>
        <p:spPr>
          <a:xfrm>
            <a:off x="4241830" y="457200"/>
            <a:ext cx="3703200" cy="915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6"/>
        <p:cNvGrpSpPr/>
        <p:nvPr/>
      </p:nvGrpSpPr>
      <p:grpSpPr>
        <a:xfrm>
          <a:off x="0" y="0"/>
          <a:ext cx="0" cy="0"/>
          <a:chOff x="0" y="0"/>
          <a:chExt cx="0" cy="0"/>
        </a:xfrm>
      </p:grpSpPr>
      <p:sp>
        <p:nvSpPr>
          <p:cNvPr id="97" name="Google Shape;97;g20a81381557_1_38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98" name="Google Shape;98;g20a81381557_1_38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99" name="Google Shape;99;g20a81381557_1_38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g1e45a877650_0_1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9" name="Google Shape;149;g1e45a877650_0_1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g1e45a877650_0_1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g1e45a877650_0_1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g1e45a877650_0_1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3" name="Google Shape;153;g1e45a877650_0_125"/>
          <p:cNvSpPr/>
          <p:nvPr/>
        </p:nvSpPr>
        <p:spPr>
          <a:xfrm>
            <a:off x="149289" y="118479"/>
            <a:ext cx="121200" cy="6599700"/>
          </a:xfrm>
          <a:prstGeom prst="rect">
            <a:avLst/>
          </a:prstGeom>
          <a:solidFill>
            <a:srgbClr val="1E4E7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 name="Google Shape;154;g1e45a877650_0_125"/>
          <p:cNvSpPr/>
          <p:nvPr/>
        </p:nvSpPr>
        <p:spPr>
          <a:xfrm>
            <a:off x="11921412" y="118479"/>
            <a:ext cx="121200" cy="6599700"/>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5" name="Google Shape;155;g1e45a877650_0_125"/>
          <p:cNvPicPr preferRelativeResize="0"/>
          <p:nvPr/>
        </p:nvPicPr>
        <p:blipFill rotWithShape="1">
          <a:blip r:embed="rId14">
            <a:alphaModFix/>
          </a:blip>
          <a:srcRect/>
          <a:stretch/>
        </p:blipFill>
        <p:spPr>
          <a:xfrm>
            <a:off x="419637" y="5951466"/>
            <a:ext cx="704851" cy="771525"/>
          </a:xfrm>
          <a:prstGeom prst="rect">
            <a:avLst/>
          </a:prstGeom>
          <a:noFill/>
          <a:ln>
            <a:noFill/>
          </a:ln>
        </p:spPr>
      </p:pic>
      <p:pic>
        <p:nvPicPr>
          <p:cNvPr id="156" name="Google Shape;156;g1e45a877650_0_125"/>
          <p:cNvPicPr preferRelativeResize="0"/>
          <p:nvPr/>
        </p:nvPicPr>
        <p:blipFill rotWithShape="1">
          <a:blip r:embed="rId15">
            <a:alphaModFix/>
          </a:blip>
          <a:srcRect/>
          <a:stretch/>
        </p:blipFill>
        <p:spPr>
          <a:xfrm flipH="1">
            <a:off x="9706423" y="6045809"/>
            <a:ext cx="677719" cy="718325"/>
          </a:xfrm>
          <a:prstGeom prst="rect">
            <a:avLst/>
          </a:prstGeom>
          <a:noFill/>
          <a:ln>
            <a:noFill/>
          </a:ln>
        </p:spPr>
      </p:pic>
      <p:pic>
        <p:nvPicPr>
          <p:cNvPr id="157" name="Google Shape;157;g1e45a877650_0_125">
            <a:hlinkClick r:id="" action="ppaction://hlinkshowjump?jump=nextslide"/>
          </p:cNvPr>
          <p:cNvPicPr preferRelativeResize="0"/>
          <p:nvPr/>
        </p:nvPicPr>
        <p:blipFill rotWithShape="1">
          <a:blip r:embed="rId16">
            <a:alphaModFix/>
          </a:blip>
          <a:srcRect/>
          <a:stretch/>
        </p:blipFill>
        <p:spPr>
          <a:xfrm>
            <a:off x="10993878" y="6045809"/>
            <a:ext cx="719843" cy="718325"/>
          </a:xfrm>
          <a:prstGeom prst="rect">
            <a:avLst/>
          </a:prstGeom>
          <a:noFill/>
          <a:ln>
            <a:noFill/>
          </a:ln>
        </p:spPr>
      </p:pic>
      <p:pic>
        <p:nvPicPr>
          <p:cNvPr id="158" name="Google Shape;158;g1e45a877650_0_125"/>
          <p:cNvPicPr preferRelativeResize="0"/>
          <p:nvPr/>
        </p:nvPicPr>
        <p:blipFill rotWithShape="1">
          <a:blip r:embed="rId17">
            <a:alphaModFix/>
          </a:blip>
          <a:srcRect/>
          <a:stretch/>
        </p:blipFill>
        <p:spPr>
          <a:xfrm>
            <a:off x="10384142" y="6104023"/>
            <a:ext cx="651860" cy="66011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32"/>
        <p:cNvGrpSpPr/>
        <p:nvPr/>
      </p:nvGrpSpPr>
      <p:grpSpPr>
        <a:xfrm>
          <a:off x="0" y="0"/>
          <a:ext cx="0" cy="0"/>
          <a:chOff x="0" y="0"/>
          <a:chExt cx="0" cy="0"/>
        </a:xfrm>
      </p:grpSpPr>
      <p:sp>
        <p:nvSpPr>
          <p:cNvPr id="233" name="Google Shape;233;g256736ee265_0_15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234" name="Google Shape;234;g256736ee265_0_15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marR="0" lvl="0" indent="-381000" algn="l" rtl="0">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rtl="0">
              <a:lnSpc>
                <a:spcPct val="115000"/>
              </a:lnSpc>
              <a:spcBef>
                <a:spcPts val="21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rtl="0">
              <a:lnSpc>
                <a:spcPct val="115000"/>
              </a:lnSpc>
              <a:spcBef>
                <a:spcPts val="2100"/>
              </a:spcBef>
              <a:spcAft>
                <a:spcPts val="210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235" name="Google Shape;235;g256736ee265_0_15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1000-1099/1009/Sections/1009.25.html" TargetMode="External"/><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30.png"/><Relationship Id="rId5" Type="http://schemas.openxmlformats.org/officeDocument/2006/relationships/image" Target="../media/image26.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33.jpg"/><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hyperlink" Target="http://www.leg.state.fl.us/Statutes/index.cfm?App_mode=Display_Statute&amp;Search_String=&amp;URL=1000-1099/1009/Sections/1009.25.html"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36.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37.xml"/><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
          <p:cNvSpPr txBox="1"/>
          <p:nvPr/>
        </p:nvSpPr>
        <p:spPr>
          <a:xfrm>
            <a:off x="480901" y="3544075"/>
            <a:ext cx="11105700" cy="2586000"/>
          </a:xfrm>
          <a:prstGeom prst="rect">
            <a:avLst/>
          </a:prstGeom>
          <a:noFill/>
          <a:ln>
            <a:noFill/>
          </a:ln>
        </p:spPr>
        <p:txBody>
          <a:bodyPr spcFirstLastPara="1" wrap="square" lIns="91425" tIns="91425" rIns="91425" bIns="91425" anchor="b" anchorCtr="0">
            <a:spAutoFit/>
          </a:bodyPr>
          <a:lstStyle/>
          <a:p>
            <a:pPr marL="0" marR="0" lvl="0" indent="0" algn="ctr" rtl="0">
              <a:lnSpc>
                <a:spcPct val="100000"/>
              </a:lnSpc>
              <a:spcBef>
                <a:spcPts val="0"/>
              </a:spcBef>
              <a:spcAft>
                <a:spcPts val="0"/>
              </a:spcAft>
              <a:buClr>
                <a:schemeClr val="dk1"/>
              </a:buClr>
              <a:buSzPts val="2600"/>
              <a:buFont typeface="Arial"/>
              <a:buNone/>
            </a:pPr>
            <a:r>
              <a:rPr lang="en-US" sz="3100" b="0" i="0" u="none" strike="noStrike" cap="none">
                <a:solidFill>
                  <a:schemeClr val="lt1"/>
                </a:solidFill>
                <a:latin typeface="Gill Sans"/>
                <a:ea typeface="Gill Sans"/>
                <a:cs typeface="Gill Sans"/>
                <a:sym typeface="Gill Sans"/>
              </a:rPr>
              <a:t>Connecting Students to Pathways </a:t>
            </a:r>
            <a:endParaRPr sz="3100" b="0" i="0" u="none" strike="noStrike" cap="none">
              <a:solidFill>
                <a:schemeClr val="lt1"/>
              </a:solidFill>
              <a:latin typeface="Gill Sans"/>
              <a:ea typeface="Gill Sans"/>
              <a:cs typeface="Gill Sans"/>
              <a:sym typeface="Gill Sans"/>
            </a:endParaRPr>
          </a:p>
          <a:p>
            <a:pPr marL="0" marR="0" lvl="0" indent="0" algn="ctr" rtl="0">
              <a:lnSpc>
                <a:spcPct val="100000"/>
              </a:lnSpc>
              <a:spcBef>
                <a:spcPts val="0"/>
              </a:spcBef>
              <a:spcAft>
                <a:spcPts val="0"/>
              </a:spcAft>
              <a:buClr>
                <a:schemeClr val="dk1"/>
              </a:buClr>
              <a:buSzPts val="2600"/>
              <a:buFont typeface="Arial"/>
              <a:buNone/>
            </a:pPr>
            <a:r>
              <a:rPr lang="en-US" sz="3100" b="0" i="0" u="none" strike="noStrike" cap="none">
                <a:solidFill>
                  <a:schemeClr val="lt1"/>
                </a:solidFill>
                <a:latin typeface="Gill Sans"/>
                <a:ea typeface="Gill Sans"/>
                <a:cs typeface="Gill Sans"/>
                <a:sym typeface="Gill Sans"/>
              </a:rPr>
              <a:t>for Academic Success</a:t>
            </a:r>
            <a:endParaRPr sz="3100" b="0" i="0" u="none" strike="noStrike" cap="none">
              <a:solidFill>
                <a:schemeClr val="lt1"/>
              </a:solidFill>
              <a:latin typeface="Gill Sans"/>
              <a:ea typeface="Gill Sans"/>
              <a:cs typeface="Gill Sans"/>
              <a:sym typeface="Gill Sans"/>
            </a:endParaRPr>
          </a:p>
          <a:p>
            <a:pPr marL="0" marR="0" lvl="0" indent="0" algn="ctr" rtl="0">
              <a:lnSpc>
                <a:spcPct val="100000"/>
              </a:lnSpc>
              <a:spcBef>
                <a:spcPts val="0"/>
              </a:spcBef>
              <a:spcAft>
                <a:spcPts val="0"/>
              </a:spcAft>
              <a:buClr>
                <a:schemeClr val="dk1"/>
              </a:buClr>
              <a:buSzPts val="2600"/>
              <a:buFont typeface="Arial"/>
              <a:buNone/>
            </a:pPr>
            <a:endParaRPr sz="3100" b="0" i="0" u="none" strike="noStrike" cap="none">
              <a:solidFill>
                <a:schemeClr val="lt1"/>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600"/>
              <a:buFont typeface="Arial"/>
              <a:buNone/>
            </a:pPr>
            <a:r>
              <a:rPr lang="en-US" sz="3100" b="0" i="0" u="none" strike="noStrike" cap="none">
                <a:solidFill>
                  <a:srgbClr val="BF9000"/>
                </a:solidFill>
                <a:latin typeface="Arial"/>
                <a:ea typeface="Arial"/>
                <a:cs typeface="Arial"/>
                <a:sym typeface="Arial"/>
              </a:rPr>
              <a:t>Florida Coalition for Children Annual Conference</a:t>
            </a:r>
            <a:endParaRPr sz="2600" b="0" i="0" u="none" strike="noStrike" cap="none">
              <a:solidFill>
                <a:srgbClr val="BF9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600"/>
              <a:buFont typeface="Arial"/>
              <a:buNone/>
            </a:pPr>
            <a:r>
              <a:rPr lang="en-US" sz="3200" b="0" i="0" u="none" strike="noStrike" cap="none">
                <a:solidFill>
                  <a:schemeClr val="lt1"/>
                </a:solidFill>
                <a:latin typeface="Gill Sans"/>
                <a:ea typeface="Gill Sans"/>
                <a:cs typeface="Gill Sans"/>
                <a:sym typeface="Gill Sans"/>
              </a:rPr>
              <a:t>July 17, 2023</a:t>
            </a:r>
            <a:endParaRPr sz="3200" b="0" i="0" u="none" strike="noStrike" cap="none">
              <a:solidFill>
                <a:schemeClr val="lt1"/>
              </a:solidFill>
              <a:latin typeface="Gill Sans"/>
              <a:ea typeface="Gill Sans"/>
              <a:cs typeface="Gill Sans"/>
              <a:sym typeface="Gill Sans"/>
            </a:endParaRPr>
          </a:p>
        </p:txBody>
      </p:sp>
      <p:pic>
        <p:nvPicPr>
          <p:cNvPr id="288" name="Google Shape;288;p1"/>
          <p:cNvPicPr preferRelativeResize="0"/>
          <p:nvPr/>
        </p:nvPicPr>
        <p:blipFill rotWithShape="1">
          <a:blip r:embed="rId3">
            <a:alphaModFix/>
          </a:blip>
          <a:srcRect/>
          <a:stretch/>
        </p:blipFill>
        <p:spPr>
          <a:xfrm>
            <a:off x="4567975" y="674025"/>
            <a:ext cx="2963676" cy="1376600"/>
          </a:xfrm>
          <a:prstGeom prst="rect">
            <a:avLst/>
          </a:prstGeom>
          <a:noFill/>
          <a:ln>
            <a:noFill/>
          </a:ln>
        </p:spPr>
      </p:pic>
      <p:pic>
        <p:nvPicPr>
          <p:cNvPr id="289" name="Google Shape;289;p1"/>
          <p:cNvPicPr preferRelativeResize="0"/>
          <p:nvPr/>
        </p:nvPicPr>
        <p:blipFill rotWithShape="1">
          <a:blip r:embed="rId4">
            <a:alphaModFix/>
          </a:blip>
          <a:srcRect/>
          <a:stretch/>
        </p:blipFill>
        <p:spPr>
          <a:xfrm>
            <a:off x="480888" y="814570"/>
            <a:ext cx="3612599" cy="800301"/>
          </a:xfrm>
          <a:prstGeom prst="rect">
            <a:avLst/>
          </a:prstGeom>
          <a:noFill/>
          <a:ln>
            <a:noFill/>
          </a:ln>
        </p:spPr>
      </p:pic>
      <p:pic>
        <p:nvPicPr>
          <p:cNvPr id="290" name="Google Shape;290;p1"/>
          <p:cNvPicPr preferRelativeResize="0"/>
          <p:nvPr/>
        </p:nvPicPr>
        <p:blipFill rotWithShape="1">
          <a:blip r:embed="rId5">
            <a:alphaModFix/>
          </a:blip>
          <a:srcRect/>
          <a:stretch/>
        </p:blipFill>
        <p:spPr>
          <a:xfrm>
            <a:off x="8098515" y="599691"/>
            <a:ext cx="2691325" cy="104516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600"/>
              <a:buFont typeface="Arial"/>
              <a:buNone/>
            </a:pPr>
            <a:r>
              <a:rPr lang="en-US" sz="5000" b="1">
                <a:solidFill>
                  <a:srgbClr val="BF9000"/>
                </a:solidFill>
              </a:rPr>
              <a:t>Presenters</a:t>
            </a:r>
            <a:endParaRPr sz="4400">
              <a:solidFill>
                <a:srgbClr val="BF9000"/>
              </a:solidFill>
            </a:endParaRPr>
          </a:p>
        </p:txBody>
      </p:sp>
      <p:pic>
        <p:nvPicPr>
          <p:cNvPr id="296" name="Google Shape;296;p2"/>
          <p:cNvPicPr preferRelativeResize="0"/>
          <p:nvPr/>
        </p:nvPicPr>
        <p:blipFill rotWithShape="1">
          <a:blip r:embed="rId3">
            <a:alphaModFix/>
          </a:blip>
          <a:srcRect l="-13758" r="-5160" b="-18920"/>
          <a:stretch/>
        </p:blipFill>
        <p:spPr>
          <a:xfrm>
            <a:off x="9951245" y="5975725"/>
            <a:ext cx="2240754" cy="882275"/>
          </a:xfrm>
          <a:prstGeom prst="rect">
            <a:avLst/>
          </a:prstGeom>
          <a:noFill/>
          <a:ln>
            <a:noFill/>
          </a:ln>
        </p:spPr>
      </p:pic>
      <p:sp>
        <p:nvSpPr>
          <p:cNvPr id="297" name="Google Shape;297;p2"/>
          <p:cNvSpPr txBox="1"/>
          <p:nvPr/>
        </p:nvSpPr>
        <p:spPr>
          <a:xfrm>
            <a:off x="272914" y="4627875"/>
            <a:ext cx="3812100" cy="1262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Dr. Steve J. Rios</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Senior Director</a:t>
            </a:r>
            <a:endParaRPr sz="2100" b="0" i="0" u="none" strike="noStrike" cap="none">
              <a:solidFill>
                <a:srgbClr val="BF9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Gill Sans"/>
                <a:ea typeface="Gill Sans"/>
                <a:cs typeface="Gill Sans"/>
                <a:sym typeface="Gill Sans"/>
              </a:rPr>
              <a:t>Positive Pathways</a:t>
            </a:r>
            <a:endParaRPr sz="2100" b="0" i="0" u="none" strike="noStrike" cap="none">
              <a:solidFill>
                <a:srgbClr val="000000"/>
              </a:solidFill>
              <a:latin typeface="Gill Sans"/>
              <a:ea typeface="Gill Sans"/>
              <a:cs typeface="Gill Sans"/>
              <a:sym typeface="Gill Sans"/>
            </a:endParaRPr>
          </a:p>
        </p:txBody>
      </p:sp>
      <p:sp>
        <p:nvSpPr>
          <p:cNvPr id="298" name="Google Shape;298;p2"/>
          <p:cNvSpPr txBox="1"/>
          <p:nvPr/>
        </p:nvSpPr>
        <p:spPr>
          <a:xfrm>
            <a:off x="4005625" y="4713625"/>
            <a:ext cx="3812100" cy="1262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Jasmine Moore</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Associate Director </a:t>
            </a:r>
            <a:endParaRPr sz="2100" b="0"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Gill Sans"/>
                <a:ea typeface="Gill Sans"/>
                <a:cs typeface="Gill Sans"/>
                <a:sym typeface="Gill Sans"/>
              </a:rPr>
              <a:t>Positive Pathways</a:t>
            </a:r>
            <a:endParaRPr sz="2100" b="0" i="0" u="none" strike="noStrike" cap="none">
              <a:solidFill>
                <a:srgbClr val="000000"/>
              </a:solidFill>
              <a:latin typeface="Gill Sans"/>
              <a:ea typeface="Gill Sans"/>
              <a:cs typeface="Gill Sans"/>
              <a:sym typeface="Gill Sans"/>
            </a:endParaRPr>
          </a:p>
        </p:txBody>
      </p:sp>
      <p:pic>
        <p:nvPicPr>
          <p:cNvPr id="299" name="Google Shape;299;p2"/>
          <p:cNvPicPr preferRelativeResize="0"/>
          <p:nvPr/>
        </p:nvPicPr>
        <p:blipFill rotWithShape="1">
          <a:blip r:embed="rId4">
            <a:alphaModFix/>
          </a:blip>
          <a:srcRect l="6843" b="7158"/>
          <a:stretch/>
        </p:blipFill>
        <p:spPr>
          <a:xfrm>
            <a:off x="5049761" y="2533845"/>
            <a:ext cx="1723838" cy="1936580"/>
          </a:xfrm>
          <a:prstGeom prst="rect">
            <a:avLst/>
          </a:prstGeom>
          <a:noFill/>
          <a:ln>
            <a:noFill/>
          </a:ln>
        </p:spPr>
      </p:pic>
      <p:pic>
        <p:nvPicPr>
          <p:cNvPr id="300" name="Google Shape;300;p2"/>
          <p:cNvPicPr preferRelativeResize="0"/>
          <p:nvPr/>
        </p:nvPicPr>
        <p:blipFill rotWithShape="1">
          <a:blip r:embed="rId5">
            <a:alphaModFix/>
          </a:blip>
          <a:srcRect/>
          <a:stretch/>
        </p:blipFill>
        <p:spPr>
          <a:xfrm>
            <a:off x="0" y="6100617"/>
            <a:ext cx="1942525" cy="749907"/>
          </a:xfrm>
          <a:prstGeom prst="rect">
            <a:avLst/>
          </a:prstGeom>
          <a:noFill/>
          <a:ln>
            <a:noFill/>
          </a:ln>
        </p:spPr>
      </p:pic>
      <p:pic>
        <p:nvPicPr>
          <p:cNvPr id="301" name="Google Shape;301;p2"/>
          <p:cNvPicPr preferRelativeResize="0"/>
          <p:nvPr/>
        </p:nvPicPr>
        <p:blipFill rotWithShape="1">
          <a:blip r:embed="rId6">
            <a:alphaModFix/>
          </a:blip>
          <a:srcRect/>
          <a:stretch/>
        </p:blipFill>
        <p:spPr>
          <a:xfrm>
            <a:off x="1207693" y="2264900"/>
            <a:ext cx="1942530" cy="2074625"/>
          </a:xfrm>
          <a:prstGeom prst="rect">
            <a:avLst/>
          </a:prstGeom>
          <a:noFill/>
          <a:ln>
            <a:noFill/>
          </a:ln>
        </p:spPr>
      </p:pic>
      <p:pic>
        <p:nvPicPr>
          <p:cNvPr id="302" name="Google Shape;302;p2"/>
          <p:cNvPicPr preferRelativeResize="0"/>
          <p:nvPr/>
        </p:nvPicPr>
        <p:blipFill rotWithShape="1">
          <a:blip r:embed="rId7">
            <a:alphaModFix/>
          </a:blip>
          <a:srcRect/>
          <a:stretch/>
        </p:blipFill>
        <p:spPr>
          <a:xfrm>
            <a:off x="8529785" y="2568043"/>
            <a:ext cx="2387125" cy="1868185"/>
          </a:xfrm>
          <a:prstGeom prst="rect">
            <a:avLst/>
          </a:prstGeom>
          <a:noFill/>
          <a:ln>
            <a:noFill/>
          </a:ln>
        </p:spPr>
      </p:pic>
      <p:sp>
        <p:nvSpPr>
          <p:cNvPr id="303" name="Google Shape;303;p2"/>
          <p:cNvSpPr txBox="1"/>
          <p:nvPr/>
        </p:nvSpPr>
        <p:spPr>
          <a:xfrm>
            <a:off x="7817285" y="4713625"/>
            <a:ext cx="3812100" cy="1262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Devin Floyd</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Program Director</a:t>
            </a:r>
            <a:r>
              <a:rPr lang="en-US" sz="2100" b="0" i="0" u="none" strike="noStrike" cap="none">
                <a:solidFill>
                  <a:srgbClr val="000000"/>
                </a:solidFill>
                <a:latin typeface="Gill Sans"/>
                <a:ea typeface="Gill Sans"/>
                <a:cs typeface="Gill Sans"/>
                <a:sym typeface="Gill Sans"/>
              </a:rPr>
              <a:t> </a:t>
            </a:r>
            <a:endParaRPr sz="2100" b="0"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000000"/>
                </a:solidFill>
                <a:latin typeface="Gill Sans"/>
                <a:ea typeface="Gill Sans"/>
                <a:cs typeface="Gill Sans"/>
                <a:sym typeface="Gill Sans"/>
              </a:rPr>
              <a:t>Educate Tomorrow</a:t>
            </a:r>
            <a:endParaRPr sz="2100" b="0" i="0" u="none" strike="noStrike" cap="none">
              <a:solidFill>
                <a:srgbClr val="000000"/>
              </a:solidFill>
              <a:latin typeface="Gill Sans"/>
              <a:ea typeface="Gill Sans"/>
              <a:cs typeface="Gill Sans"/>
              <a:sym typeface="Gill Sans"/>
            </a:endParaRPr>
          </a:p>
        </p:txBody>
      </p:sp>
      <p:pic>
        <p:nvPicPr>
          <p:cNvPr id="304" name="Google Shape;304;p2"/>
          <p:cNvPicPr preferRelativeResize="0"/>
          <p:nvPr/>
        </p:nvPicPr>
        <p:blipFill rotWithShape="1">
          <a:blip r:embed="rId8">
            <a:alphaModFix/>
          </a:blip>
          <a:srcRect/>
          <a:stretch/>
        </p:blipFill>
        <p:spPr>
          <a:xfrm>
            <a:off x="4680039" y="6218924"/>
            <a:ext cx="2720961" cy="6027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dc1efb9a11_3_10"/>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1800"/>
              <a:buNone/>
            </a:pPr>
            <a:r>
              <a:rPr lang="en-US" sz="5000" b="1">
                <a:solidFill>
                  <a:srgbClr val="BF9000"/>
                </a:solidFill>
              </a:rPr>
              <a:t>Topics</a:t>
            </a:r>
            <a:endParaRPr sz="5000" b="1">
              <a:solidFill>
                <a:srgbClr val="BF9000"/>
              </a:solidFill>
            </a:endParaRPr>
          </a:p>
        </p:txBody>
      </p:sp>
      <p:sp>
        <p:nvSpPr>
          <p:cNvPr id="311" name="Google Shape;311;g1dc1efb9a11_3_10"/>
          <p:cNvSpPr txBox="1">
            <a:spLocks noGrp="1"/>
          </p:cNvSpPr>
          <p:nvPr>
            <p:ph type="body" idx="1"/>
          </p:nvPr>
        </p:nvSpPr>
        <p:spPr>
          <a:xfrm>
            <a:off x="1541625" y="2180500"/>
            <a:ext cx="9516300" cy="3678300"/>
          </a:xfrm>
          <a:prstGeom prst="rect">
            <a:avLst/>
          </a:prstGeom>
          <a:noFill/>
          <a:ln>
            <a:noFill/>
          </a:ln>
        </p:spPr>
        <p:txBody>
          <a:bodyPr spcFirstLastPara="1" wrap="square" lIns="91425" tIns="45700" rIns="91425" bIns="45700" anchor="ctr" anchorCtr="0">
            <a:normAutofit/>
          </a:bodyPr>
          <a:lstStyle/>
          <a:p>
            <a:pPr marL="457200" lvl="0" indent="-406400" algn="l" rtl="0">
              <a:lnSpc>
                <a:spcPct val="115000"/>
              </a:lnSpc>
              <a:spcBef>
                <a:spcPts val="0"/>
              </a:spcBef>
              <a:spcAft>
                <a:spcPts val="0"/>
              </a:spcAft>
              <a:buSzPts val="2800"/>
              <a:buChar char="◼"/>
            </a:pPr>
            <a:r>
              <a:rPr lang="en-US" sz="2800"/>
              <a:t>The Need: Students Speak</a:t>
            </a:r>
            <a:endParaRPr sz="2800"/>
          </a:p>
          <a:p>
            <a:pPr marL="457200" lvl="0" indent="-406400" algn="l" rtl="0">
              <a:lnSpc>
                <a:spcPct val="115000"/>
              </a:lnSpc>
              <a:spcBef>
                <a:spcPts val="360"/>
              </a:spcBef>
              <a:spcAft>
                <a:spcPts val="0"/>
              </a:spcAft>
              <a:buSzPts val="2800"/>
              <a:buChar char="◼"/>
            </a:pPr>
            <a:r>
              <a:rPr lang="en-US" sz="2800"/>
              <a:t>Florida’s Trailblazing Policies and Programs</a:t>
            </a:r>
            <a:endParaRPr sz="2800"/>
          </a:p>
          <a:p>
            <a:pPr marL="457200" lvl="0" indent="-406400" algn="l" rtl="0">
              <a:lnSpc>
                <a:spcPct val="115000"/>
              </a:lnSpc>
              <a:spcBef>
                <a:spcPts val="360"/>
              </a:spcBef>
              <a:spcAft>
                <a:spcPts val="0"/>
              </a:spcAft>
              <a:buSzPts val="2800"/>
              <a:buChar char="◼"/>
            </a:pPr>
            <a:r>
              <a:rPr lang="en-US" sz="2800"/>
              <a:t>Overview of Positive Pathways</a:t>
            </a:r>
            <a:endParaRPr sz="2800"/>
          </a:p>
          <a:p>
            <a:pPr marL="457200" lvl="0" indent="-406400" algn="l" rtl="0">
              <a:lnSpc>
                <a:spcPct val="115000"/>
              </a:lnSpc>
              <a:spcBef>
                <a:spcPts val="0"/>
              </a:spcBef>
              <a:spcAft>
                <a:spcPts val="0"/>
              </a:spcAft>
              <a:buSzPts val="2800"/>
              <a:buChar char="◼"/>
            </a:pPr>
            <a:r>
              <a:rPr lang="en-US" sz="2800"/>
              <a:t>OPPAGA Report</a:t>
            </a:r>
            <a:endParaRPr sz="2800"/>
          </a:p>
          <a:p>
            <a:pPr marL="457200" lvl="0" indent="-406400" algn="l" rtl="0">
              <a:lnSpc>
                <a:spcPct val="115000"/>
              </a:lnSpc>
              <a:spcBef>
                <a:spcPts val="0"/>
              </a:spcBef>
              <a:spcAft>
                <a:spcPts val="0"/>
              </a:spcAft>
              <a:buSzPts val="2800"/>
              <a:buChar char="◼"/>
            </a:pPr>
            <a:r>
              <a:rPr lang="en-US" sz="2800"/>
              <a:t>Powerful Partnerships</a:t>
            </a:r>
            <a:endParaRPr sz="2800"/>
          </a:p>
          <a:p>
            <a:pPr marL="457200" lvl="0" indent="-406400" algn="l" rtl="0">
              <a:lnSpc>
                <a:spcPct val="115000"/>
              </a:lnSpc>
              <a:spcBef>
                <a:spcPts val="0"/>
              </a:spcBef>
              <a:spcAft>
                <a:spcPts val="0"/>
              </a:spcAft>
              <a:buSzPts val="2800"/>
              <a:buChar char="◼"/>
            </a:pPr>
            <a:r>
              <a:rPr lang="en-US" sz="2800"/>
              <a:t>Support for Youth Experiencing Housing Insecurity</a:t>
            </a:r>
            <a:endParaRPr sz="2800"/>
          </a:p>
          <a:p>
            <a:pPr marL="457200" lvl="0" indent="-406400" algn="l" rtl="0">
              <a:lnSpc>
                <a:spcPct val="115000"/>
              </a:lnSpc>
              <a:spcBef>
                <a:spcPts val="0"/>
              </a:spcBef>
              <a:spcAft>
                <a:spcPts val="0"/>
              </a:spcAft>
              <a:buSzPts val="2800"/>
              <a:buChar char="◼"/>
            </a:pPr>
            <a:r>
              <a:rPr lang="en-US" sz="2800"/>
              <a:t>Discussion</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255ee7fd505_0_1"/>
          <p:cNvSpPr txBox="1"/>
          <p:nvPr/>
        </p:nvSpPr>
        <p:spPr>
          <a:xfrm>
            <a:off x="16350" y="755075"/>
            <a:ext cx="121593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rgbClr val="BF9000"/>
                </a:solidFill>
                <a:latin typeface="Gill Sans"/>
                <a:ea typeface="Gill Sans"/>
                <a:cs typeface="Gill Sans"/>
                <a:sym typeface="Gill Sans"/>
              </a:rPr>
              <a:t>The Need: Students Speak</a:t>
            </a:r>
            <a:endParaRPr>
              <a:solidFill>
                <a:srgbClr val="BF9000"/>
              </a:solidFill>
              <a:latin typeface="Gill Sans"/>
              <a:ea typeface="Gill Sans"/>
              <a:cs typeface="Gill Sans"/>
              <a:sym typeface="Gill Sans"/>
            </a:endParaRPr>
          </a:p>
        </p:txBody>
      </p:sp>
      <p:pic>
        <p:nvPicPr>
          <p:cNvPr id="318" name="Google Shape;318;g255ee7fd505_0_1"/>
          <p:cNvPicPr preferRelativeResize="0"/>
          <p:nvPr/>
        </p:nvPicPr>
        <p:blipFill>
          <a:blip r:embed="rId3">
            <a:alphaModFix/>
          </a:blip>
          <a:stretch>
            <a:fillRect/>
          </a:stretch>
        </p:blipFill>
        <p:spPr>
          <a:xfrm>
            <a:off x="1019849" y="2086275"/>
            <a:ext cx="4464726" cy="4464726"/>
          </a:xfrm>
          <a:prstGeom prst="rect">
            <a:avLst/>
          </a:prstGeom>
          <a:noFill/>
          <a:ln>
            <a:noFill/>
          </a:ln>
        </p:spPr>
      </p:pic>
      <p:pic>
        <p:nvPicPr>
          <p:cNvPr id="319" name="Google Shape;319;g255ee7fd505_0_1"/>
          <p:cNvPicPr preferRelativeResize="0"/>
          <p:nvPr/>
        </p:nvPicPr>
        <p:blipFill>
          <a:blip r:embed="rId4">
            <a:alphaModFix/>
          </a:blip>
          <a:stretch>
            <a:fillRect/>
          </a:stretch>
        </p:blipFill>
        <p:spPr>
          <a:xfrm>
            <a:off x="5777100" y="2086275"/>
            <a:ext cx="4052930" cy="4464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255ee7fd505_0_74"/>
          <p:cNvSpPr txBox="1"/>
          <p:nvPr/>
        </p:nvSpPr>
        <p:spPr>
          <a:xfrm>
            <a:off x="16350" y="755075"/>
            <a:ext cx="121593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rgbClr val="BF9000"/>
                </a:solidFill>
                <a:latin typeface="Gill Sans"/>
                <a:ea typeface="Gill Sans"/>
                <a:cs typeface="Gill Sans"/>
                <a:sym typeface="Gill Sans"/>
              </a:rPr>
              <a:t>Audience Participation</a:t>
            </a:r>
            <a:endParaRPr>
              <a:solidFill>
                <a:srgbClr val="BF9000"/>
              </a:solidFill>
              <a:latin typeface="Gill Sans"/>
              <a:ea typeface="Gill Sans"/>
              <a:cs typeface="Gill Sans"/>
              <a:sym typeface="Gill Sans"/>
            </a:endParaRPr>
          </a:p>
        </p:txBody>
      </p:sp>
      <p:sp>
        <p:nvSpPr>
          <p:cNvPr id="326" name="Google Shape;326;g255ee7fd505_0_74"/>
          <p:cNvSpPr txBox="1"/>
          <p:nvPr/>
        </p:nvSpPr>
        <p:spPr>
          <a:xfrm>
            <a:off x="404900" y="2903550"/>
            <a:ext cx="11022600" cy="238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000">
                <a:latin typeface="Gill Sans"/>
                <a:ea typeface="Gill Sans"/>
                <a:cs typeface="Gill Sans"/>
                <a:sym typeface="Gill Sans"/>
              </a:rPr>
              <a:t>Please share one thing that either of the students spoke about that resonated with you.</a:t>
            </a:r>
            <a:endParaRPr sz="4000">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g1e45a877650_1_1"/>
          <p:cNvSpPr txBox="1"/>
          <p:nvPr/>
        </p:nvSpPr>
        <p:spPr>
          <a:xfrm>
            <a:off x="77700" y="786225"/>
            <a:ext cx="12114300" cy="785100"/>
          </a:xfrm>
          <a:prstGeom prst="rect">
            <a:avLst/>
          </a:prstGeom>
          <a:noFill/>
          <a:ln>
            <a:noFill/>
          </a:ln>
        </p:spPr>
        <p:txBody>
          <a:bodyPr spcFirstLastPara="1" wrap="square" lIns="91425" tIns="91425" rIns="91425" bIns="91425" anchor="t" anchorCtr="0">
            <a:spAutoFit/>
          </a:bodyPr>
          <a:lstStyle/>
          <a:p>
            <a:pPr marL="0" lvl="0" indent="0" algn="ctr" rtl="0">
              <a:spcBef>
                <a:spcPts val="360"/>
              </a:spcBef>
              <a:spcAft>
                <a:spcPts val="0"/>
              </a:spcAft>
              <a:buNone/>
            </a:pPr>
            <a:r>
              <a:rPr lang="en-US" sz="3900">
                <a:solidFill>
                  <a:srgbClr val="BF9000"/>
                </a:solidFill>
                <a:latin typeface="Gill Sans"/>
                <a:ea typeface="Gill Sans"/>
                <a:cs typeface="Gill Sans"/>
                <a:sym typeface="Gill Sans"/>
              </a:rPr>
              <a:t>Overview of Positive Pathways Program</a:t>
            </a:r>
            <a:endParaRPr>
              <a:solidFill>
                <a:srgbClr val="BF9000"/>
              </a:solidFill>
              <a:latin typeface="Gill Sans"/>
              <a:ea typeface="Gill Sans"/>
              <a:cs typeface="Gill Sans"/>
              <a:sym typeface="Gill Sans"/>
            </a:endParaRPr>
          </a:p>
        </p:txBody>
      </p:sp>
      <p:pic>
        <p:nvPicPr>
          <p:cNvPr id="333" name="Google Shape;333;g1e45a877650_1_1"/>
          <p:cNvPicPr preferRelativeResize="0"/>
          <p:nvPr/>
        </p:nvPicPr>
        <p:blipFill>
          <a:blip r:embed="rId3">
            <a:alphaModFix/>
          </a:blip>
          <a:stretch>
            <a:fillRect/>
          </a:stretch>
        </p:blipFill>
        <p:spPr>
          <a:xfrm>
            <a:off x="43425" y="1669250"/>
            <a:ext cx="12114300" cy="488207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g1e45108db8d_0_333"/>
          <p:cNvPicPr preferRelativeResize="0"/>
          <p:nvPr/>
        </p:nvPicPr>
        <p:blipFill rotWithShape="1">
          <a:blip r:embed="rId3">
            <a:alphaModFix/>
          </a:blip>
          <a:srcRect/>
          <a:stretch/>
        </p:blipFill>
        <p:spPr>
          <a:xfrm>
            <a:off x="8293175" y="4808525"/>
            <a:ext cx="419100" cy="476250"/>
          </a:xfrm>
          <a:prstGeom prst="rect">
            <a:avLst/>
          </a:prstGeom>
          <a:noFill/>
          <a:ln>
            <a:noFill/>
          </a:ln>
        </p:spPr>
      </p:pic>
      <p:pic>
        <p:nvPicPr>
          <p:cNvPr id="340" name="Google Shape;340;g1e45108db8d_0_333"/>
          <p:cNvPicPr preferRelativeResize="0"/>
          <p:nvPr/>
        </p:nvPicPr>
        <p:blipFill rotWithShape="1">
          <a:blip r:embed="rId3">
            <a:alphaModFix/>
          </a:blip>
          <a:srcRect/>
          <a:stretch/>
        </p:blipFill>
        <p:spPr>
          <a:xfrm>
            <a:off x="8860400" y="2481750"/>
            <a:ext cx="347050" cy="394375"/>
          </a:xfrm>
          <a:prstGeom prst="rect">
            <a:avLst/>
          </a:prstGeom>
          <a:noFill/>
          <a:ln>
            <a:noFill/>
          </a:ln>
        </p:spPr>
      </p:pic>
      <p:pic>
        <p:nvPicPr>
          <p:cNvPr id="341" name="Google Shape;341;g1e45108db8d_0_333"/>
          <p:cNvPicPr preferRelativeResize="0"/>
          <p:nvPr/>
        </p:nvPicPr>
        <p:blipFill rotWithShape="1">
          <a:blip r:embed="rId4">
            <a:alphaModFix/>
          </a:blip>
          <a:srcRect/>
          <a:stretch/>
        </p:blipFill>
        <p:spPr>
          <a:xfrm rot="1875253">
            <a:off x="7377563" y="2874200"/>
            <a:ext cx="333375" cy="381000"/>
          </a:xfrm>
          <a:prstGeom prst="rect">
            <a:avLst/>
          </a:prstGeom>
          <a:noFill/>
          <a:ln>
            <a:noFill/>
          </a:ln>
        </p:spPr>
      </p:pic>
      <p:pic>
        <p:nvPicPr>
          <p:cNvPr id="342" name="Google Shape;342;g1e45108db8d_0_333"/>
          <p:cNvPicPr preferRelativeResize="0"/>
          <p:nvPr/>
        </p:nvPicPr>
        <p:blipFill rotWithShape="1">
          <a:blip r:embed="rId5">
            <a:alphaModFix/>
          </a:blip>
          <a:srcRect/>
          <a:stretch/>
        </p:blipFill>
        <p:spPr>
          <a:xfrm>
            <a:off x="0" y="0"/>
            <a:ext cx="12119851" cy="6858001"/>
          </a:xfrm>
          <a:prstGeom prst="rect">
            <a:avLst/>
          </a:prstGeom>
          <a:noFill/>
          <a:ln>
            <a:noFill/>
          </a:ln>
        </p:spPr>
      </p:pic>
      <p:pic>
        <p:nvPicPr>
          <p:cNvPr id="343" name="Google Shape;343;g1e45108db8d_0_333"/>
          <p:cNvPicPr preferRelativeResize="0"/>
          <p:nvPr/>
        </p:nvPicPr>
        <p:blipFill rotWithShape="1">
          <a:blip r:embed="rId6">
            <a:alphaModFix/>
          </a:blip>
          <a:srcRect/>
          <a:stretch/>
        </p:blipFill>
        <p:spPr>
          <a:xfrm>
            <a:off x="1966775" y="6237225"/>
            <a:ext cx="2064975" cy="542925"/>
          </a:xfrm>
          <a:prstGeom prst="rect">
            <a:avLst/>
          </a:prstGeom>
          <a:noFill/>
          <a:ln>
            <a:noFill/>
          </a:ln>
        </p:spPr>
      </p:pic>
      <p:pic>
        <p:nvPicPr>
          <p:cNvPr id="344" name="Google Shape;344;g1e45108db8d_0_333"/>
          <p:cNvPicPr preferRelativeResize="0"/>
          <p:nvPr/>
        </p:nvPicPr>
        <p:blipFill rotWithShape="1">
          <a:blip r:embed="rId7">
            <a:alphaModFix/>
          </a:blip>
          <a:srcRect/>
          <a:stretch/>
        </p:blipFill>
        <p:spPr>
          <a:xfrm>
            <a:off x="245700" y="6227688"/>
            <a:ext cx="1809750" cy="561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g1e45108db8d_0_310" descr="A close up of a sign&#10;&#10;Description automatically generated"/>
          <p:cNvPicPr preferRelativeResize="0"/>
          <p:nvPr/>
        </p:nvPicPr>
        <p:blipFill rotWithShape="1">
          <a:blip r:embed="rId3">
            <a:alphaModFix/>
          </a:blip>
          <a:srcRect t="10880"/>
          <a:stretch/>
        </p:blipFill>
        <p:spPr>
          <a:xfrm>
            <a:off x="4883024" y="549804"/>
            <a:ext cx="6980071" cy="3364992"/>
          </a:xfrm>
          <a:custGeom>
            <a:avLst/>
            <a:gdLst/>
            <a:ahLst/>
            <a:cxnLst/>
            <a:rect l="l" t="t" r="r" b="b"/>
            <a:pathLst>
              <a:path w="7308975" h="3364992" extrusionOk="0">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ln>
            <a:noFill/>
          </a:ln>
        </p:spPr>
      </p:pic>
      <p:pic>
        <p:nvPicPr>
          <p:cNvPr id="351" name="Google Shape;351;g1e45108db8d_0_310"/>
          <p:cNvPicPr preferRelativeResize="0"/>
          <p:nvPr/>
        </p:nvPicPr>
        <p:blipFill rotWithShape="1">
          <a:blip r:embed="rId4">
            <a:alphaModFix/>
          </a:blip>
          <a:srcRect l="8015" r="13244" b="18440"/>
          <a:stretch/>
        </p:blipFill>
        <p:spPr>
          <a:xfrm>
            <a:off x="4883025" y="3914786"/>
            <a:ext cx="6980071" cy="2944368"/>
          </a:xfrm>
          <a:custGeom>
            <a:avLst/>
            <a:gdLst/>
            <a:ahLst/>
            <a:cxnLst/>
            <a:rect l="l" t="t" r="r" b="b"/>
            <a:pathLst>
              <a:path w="7308975" h="3364992" extrusionOk="0">
                <a:moveTo>
                  <a:pt x="1210305" y="0"/>
                </a:moveTo>
                <a:lnTo>
                  <a:pt x="7308975" y="0"/>
                </a:lnTo>
                <a:lnTo>
                  <a:pt x="7308975" y="3364992"/>
                </a:lnTo>
                <a:lnTo>
                  <a:pt x="0" y="3364992"/>
                </a:lnTo>
                <a:lnTo>
                  <a:pt x="62981" y="3295722"/>
                </a:lnTo>
                <a:cubicBezTo>
                  <a:pt x="684692" y="2543371"/>
                  <a:pt x="1098874" y="1539884"/>
                  <a:pt x="1192705" y="421793"/>
                </a:cubicBezTo>
                <a:close/>
              </a:path>
            </a:pathLst>
          </a:custGeom>
          <a:noFill/>
          <a:ln>
            <a:noFill/>
          </a:ln>
        </p:spPr>
      </p:pic>
      <p:sp>
        <p:nvSpPr>
          <p:cNvPr id="352" name="Google Shape;352;g1e45108db8d_0_310"/>
          <p:cNvSpPr txBox="1">
            <a:spLocks noGrp="1"/>
          </p:cNvSpPr>
          <p:nvPr>
            <p:ph type="body" idx="1"/>
          </p:nvPr>
        </p:nvSpPr>
        <p:spPr>
          <a:xfrm>
            <a:off x="532425" y="1388325"/>
            <a:ext cx="4250400" cy="50529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600"/>
              <a:buChar char="•"/>
            </a:pPr>
            <a:r>
              <a:rPr lang="en-US" sz="1600"/>
              <a:t>Created in 2016 and funded by the Florida Department of Children and Families (DCF), in response to a Florida law requiring collaboration between DCF and the Florida Department of Education</a:t>
            </a:r>
            <a:endParaRPr/>
          </a:p>
          <a:p>
            <a:pPr marL="228600" lvl="0" indent="-228600" algn="l" rtl="0">
              <a:lnSpc>
                <a:spcPct val="100000"/>
              </a:lnSpc>
              <a:spcBef>
                <a:spcPts val="1000"/>
              </a:spcBef>
              <a:spcAft>
                <a:spcPts val="0"/>
              </a:spcAft>
              <a:buClr>
                <a:schemeClr val="dk1"/>
              </a:buClr>
              <a:buSzPts val="1600"/>
              <a:buChar char="•"/>
            </a:pPr>
            <a:r>
              <a:rPr lang="en-US" sz="1600"/>
              <a:t>Dramatic increase in number of students from foster care using tuition and fee exemption</a:t>
            </a:r>
            <a:endParaRPr/>
          </a:p>
          <a:p>
            <a:pPr marL="228600" lvl="0" indent="-228600" algn="l" rtl="0">
              <a:lnSpc>
                <a:spcPct val="100000"/>
              </a:lnSpc>
              <a:spcBef>
                <a:spcPts val="1000"/>
              </a:spcBef>
              <a:spcAft>
                <a:spcPts val="0"/>
              </a:spcAft>
              <a:buClr>
                <a:schemeClr val="dk1"/>
              </a:buClr>
              <a:buSzPts val="1600"/>
              <a:buChar char="•"/>
            </a:pPr>
            <a:r>
              <a:rPr lang="en-US" sz="1600"/>
              <a:t>Unique state-level program aimed at increasing post-secondary educational success among college students who lived in foster care in Florida</a:t>
            </a:r>
            <a:endParaRPr/>
          </a:p>
          <a:p>
            <a:pPr marL="228600" lvl="0" indent="-228600" algn="l" rtl="0">
              <a:lnSpc>
                <a:spcPct val="100000"/>
              </a:lnSpc>
              <a:spcBef>
                <a:spcPts val="1000"/>
              </a:spcBef>
              <a:spcAft>
                <a:spcPts val="0"/>
              </a:spcAft>
              <a:buClr>
                <a:schemeClr val="dk1"/>
              </a:buClr>
              <a:buSzPts val="1600"/>
              <a:buChar char="•"/>
            </a:pPr>
            <a:r>
              <a:rPr lang="en-US" sz="1600"/>
              <a:t>Administered by Educate Tomorrow, a statewide non-profit organization</a:t>
            </a:r>
            <a:endParaRPr/>
          </a:p>
          <a:p>
            <a:pPr marL="228600" lvl="0" indent="-228600" algn="l" rtl="0">
              <a:lnSpc>
                <a:spcPct val="100000"/>
              </a:lnSpc>
              <a:spcBef>
                <a:spcPts val="1000"/>
              </a:spcBef>
              <a:spcAft>
                <a:spcPts val="0"/>
              </a:spcAft>
              <a:buClr>
                <a:schemeClr val="dk1"/>
              </a:buClr>
              <a:buSzPts val="1600"/>
              <a:buChar char="•"/>
            </a:pPr>
            <a:r>
              <a:rPr lang="en-US" sz="1600"/>
              <a:t>Maintains and expands a network of members </a:t>
            </a:r>
            <a:endParaRPr/>
          </a:p>
          <a:p>
            <a:pPr marL="228600" lvl="0" indent="-228600" algn="l" rtl="0">
              <a:lnSpc>
                <a:spcPct val="100000"/>
              </a:lnSpc>
              <a:spcBef>
                <a:spcPts val="1000"/>
              </a:spcBef>
              <a:spcAft>
                <a:spcPts val="0"/>
              </a:spcAft>
              <a:buClr>
                <a:schemeClr val="dk1"/>
              </a:buClr>
              <a:buSzPts val="1600"/>
              <a:buChar char="•"/>
            </a:pPr>
            <a:r>
              <a:rPr lang="en-US" sz="1600"/>
              <a:t>Began as Florida Reach, a volunteer statewide network</a:t>
            </a:r>
            <a:endParaRPr/>
          </a:p>
        </p:txBody>
      </p:sp>
      <p:sp>
        <p:nvSpPr>
          <p:cNvPr id="353" name="Google Shape;353;g1e45108db8d_0_310"/>
          <p:cNvSpPr txBox="1"/>
          <p:nvPr/>
        </p:nvSpPr>
        <p:spPr>
          <a:xfrm>
            <a:off x="863600" y="293917"/>
            <a:ext cx="4199400" cy="9234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2060"/>
              </a:buClr>
              <a:buSzPts val="3000"/>
              <a:buFont typeface="Arial Rounded"/>
              <a:buNone/>
            </a:pPr>
            <a:r>
              <a:rPr lang="en-US" sz="3000" b="1" i="0" u="none" strike="noStrike" cap="none">
                <a:solidFill>
                  <a:srgbClr val="002060"/>
                </a:solidFill>
                <a:latin typeface="Arial Rounded"/>
                <a:ea typeface="Arial Rounded"/>
                <a:cs typeface="Arial Rounded"/>
                <a:sym typeface="Arial Rounded"/>
              </a:rPr>
              <a:t>Highlights</a:t>
            </a:r>
            <a:endParaRPr sz="1400" b="0" i="0" u="none" strike="noStrike" cap="none">
              <a:solidFill>
                <a:srgbClr val="000000"/>
              </a:solidFill>
              <a:latin typeface="Arial"/>
              <a:ea typeface="Arial"/>
              <a:cs typeface="Arial"/>
              <a:sym typeface="Arial"/>
            </a:endParaRPr>
          </a:p>
        </p:txBody>
      </p:sp>
      <p:sp>
        <p:nvSpPr>
          <p:cNvPr id="354" name="Google Shape;354;g1e45108db8d_0_310"/>
          <p:cNvSpPr/>
          <p:nvPr/>
        </p:nvSpPr>
        <p:spPr>
          <a:xfrm>
            <a:off x="4883025" y="549775"/>
            <a:ext cx="1146600" cy="63084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55" name="Google Shape;355;g1e45108db8d_0_310"/>
          <p:cNvPicPr preferRelativeResize="0"/>
          <p:nvPr/>
        </p:nvPicPr>
        <p:blipFill rotWithShape="1">
          <a:blip r:embed="rId5">
            <a:alphaModFix/>
          </a:blip>
          <a:srcRect/>
          <a:stretch/>
        </p:blipFill>
        <p:spPr>
          <a:xfrm>
            <a:off x="4644899" y="6553200"/>
            <a:ext cx="476250" cy="304800"/>
          </a:xfrm>
          <a:prstGeom prst="rect">
            <a:avLst/>
          </a:prstGeom>
          <a:noFill/>
          <a:ln>
            <a:noFill/>
          </a:ln>
        </p:spPr>
      </p:pic>
      <p:pic>
        <p:nvPicPr>
          <p:cNvPr id="356" name="Google Shape;356;g1e45108db8d_0_310"/>
          <p:cNvPicPr preferRelativeResize="0"/>
          <p:nvPr/>
        </p:nvPicPr>
        <p:blipFill rotWithShape="1">
          <a:blip r:embed="rId6">
            <a:alphaModFix/>
          </a:blip>
          <a:srcRect/>
          <a:stretch/>
        </p:blipFill>
        <p:spPr>
          <a:xfrm>
            <a:off x="6029625" y="549800"/>
            <a:ext cx="5794651" cy="3015975"/>
          </a:xfrm>
          <a:prstGeom prst="rect">
            <a:avLst/>
          </a:prstGeom>
          <a:noFill/>
          <a:ln>
            <a:noFill/>
          </a:ln>
        </p:spPr>
      </p:pic>
      <p:pic>
        <p:nvPicPr>
          <p:cNvPr id="357" name="Google Shape;357;g1e45108db8d_0_310"/>
          <p:cNvPicPr preferRelativeResize="0"/>
          <p:nvPr/>
        </p:nvPicPr>
        <p:blipFill rotWithShape="1">
          <a:blip r:embed="rId7">
            <a:alphaModFix/>
          </a:blip>
          <a:srcRect/>
          <a:stretch/>
        </p:blipFill>
        <p:spPr>
          <a:xfrm>
            <a:off x="379825" y="5980725"/>
            <a:ext cx="1495425" cy="768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g1e45108db8d_0_322"/>
          <p:cNvPicPr preferRelativeResize="0"/>
          <p:nvPr/>
        </p:nvPicPr>
        <p:blipFill rotWithShape="1">
          <a:blip r:embed="rId3">
            <a:alphaModFix/>
          </a:blip>
          <a:srcRect/>
          <a:stretch/>
        </p:blipFill>
        <p:spPr>
          <a:xfrm>
            <a:off x="358450" y="179250"/>
            <a:ext cx="2464599" cy="1331800"/>
          </a:xfrm>
          <a:prstGeom prst="rect">
            <a:avLst/>
          </a:prstGeom>
          <a:noFill/>
          <a:ln>
            <a:noFill/>
          </a:ln>
        </p:spPr>
      </p:pic>
      <p:sp>
        <p:nvSpPr>
          <p:cNvPr id="363" name="Google Shape;363;g1e45108db8d_0_322"/>
          <p:cNvSpPr txBox="1"/>
          <p:nvPr/>
        </p:nvSpPr>
        <p:spPr>
          <a:xfrm>
            <a:off x="0" y="254500"/>
            <a:ext cx="12192000" cy="8157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3700"/>
              <a:buFont typeface="Arial"/>
              <a:buNone/>
            </a:pPr>
            <a:r>
              <a:rPr lang="en-US" sz="3700" b="1" i="0" u="none" strike="noStrike" cap="none">
                <a:solidFill>
                  <a:srgbClr val="002060"/>
                </a:solidFill>
                <a:latin typeface="Comfortaa"/>
                <a:ea typeface="Comfortaa"/>
                <a:cs typeface="Comfortaa"/>
                <a:sym typeface="Comfortaa"/>
              </a:rPr>
              <a:t>Purpose and Benefits</a:t>
            </a:r>
            <a:endParaRPr sz="3700" b="1" i="0" u="none" strike="noStrike" cap="none">
              <a:solidFill>
                <a:srgbClr val="002060"/>
              </a:solidFill>
              <a:latin typeface="Comfortaa"/>
              <a:ea typeface="Comfortaa"/>
              <a:cs typeface="Comfortaa"/>
              <a:sym typeface="Comfortaa"/>
            </a:endParaRPr>
          </a:p>
        </p:txBody>
      </p:sp>
      <p:sp>
        <p:nvSpPr>
          <p:cNvPr id="364" name="Google Shape;364;g1e45108db8d_0_322"/>
          <p:cNvSpPr txBox="1"/>
          <p:nvPr/>
        </p:nvSpPr>
        <p:spPr>
          <a:xfrm>
            <a:off x="5598900" y="1191200"/>
            <a:ext cx="5612400" cy="3432600"/>
          </a:xfrm>
          <a:prstGeom prst="rect">
            <a:avLst/>
          </a:prstGeom>
          <a:noFill/>
          <a:ln>
            <a:noFill/>
          </a:ln>
        </p:spPr>
        <p:txBody>
          <a:bodyPr spcFirstLastPara="1" wrap="square" lIns="121900" tIns="121900" rIns="121900" bIns="121900" anchor="t" anchorCtr="0">
            <a:spAutoFit/>
          </a:bodyPr>
          <a:lstStyle/>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chemeClr val="dk1"/>
                </a:solidFill>
                <a:latin typeface="Arial"/>
                <a:ea typeface="Arial"/>
                <a:cs typeface="Arial"/>
                <a:sym typeface="Arial"/>
              </a:rPr>
              <a:t>Monthly network calls</a:t>
            </a:r>
            <a:endParaRPr sz="1800" b="0" i="0" u="none" strike="noStrike" cap="none">
              <a:solidFill>
                <a:srgbClr val="000000"/>
              </a:solidFill>
              <a:latin typeface="Arial"/>
              <a:ea typeface="Arial"/>
              <a:cs typeface="Arial"/>
              <a:sym typeface="Arial"/>
            </a:endParaRPr>
          </a:p>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Targeted professional development</a:t>
            </a:r>
            <a:endParaRPr sz="1800" b="0" i="0" u="none" strike="noStrike" cap="none">
              <a:solidFill>
                <a:srgbClr val="000000"/>
              </a:solidFill>
              <a:latin typeface="Arial"/>
              <a:ea typeface="Arial"/>
              <a:cs typeface="Arial"/>
              <a:sym typeface="Arial"/>
            </a:endParaRPr>
          </a:p>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Extensive and consistent networking opportunities</a:t>
            </a:r>
            <a:endParaRPr sz="1800" b="0" i="0" u="none" strike="noStrike" cap="none">
              <a:solidFill>
                <a:srgbClr val="000000"/>
              </a:solidFill>
              <a:latin typeface="Arial"/>
              <a:ea typeface="Arial"/>
              <a:cs typeface="Arial"/>
              <a:sym typeface="Arial"/>
            </a:endParaRPr>
          </a:p>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Daily access to immediate technical support</a:t>
            </a:r>
            <a:endParaRPr sz="1800" b="0" i="0" u="none" strike="noStrike" cap="none">
              <a:solidFill>
                <a:srgbClr val="000000"/>
              </a:solidFill>
              <a:latin typeface="Arial"/>
              <a:ea typeface="Arial"/>
              <a:cs typeface="Arial"/>
              <a:sym typeface="Arial"/>
            </a:endParaRPr>
          </a:p>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Small group support (College Connection)</a:t>
            </a:r>
            <a:endParaRPr sz="1800" b="0" i="0" u="none" strike="noStrike" cap="none">
              <a:solidFill>
                <a:srgbClr val="000000"/>
              </a:solidFill>
              <a:latin typeface="Arial"/>
              <a:ea typeface="Arial"/>
              <a:cs typeface="Arial"/>
              <a:sym typeface="Arial"/>
            </a:endParaRPr>
          </a:p>
          <a:p>
            <a:pPr marL="609600" marR="0" lvl="0" indent="-4191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Updated resources and directory of campus-based and community-based liaisons</a:t>
            </a:r>
            <a:endParaRPr sz="1800" b="0" i="0" u="none" strike="noStrike" cap="none">
              <a:solidFill>
                <a:srgbClr val="000000"/>
              </a:solidFill>
              <a:latin typeface="Arial"/>
              <a:ea typeface="Arial"/>
              <a:cs typeface="Arial"/>
              <a:sym typeface="Arial"/>
            </a:endParaRPr>
          </a:p>
        </p:txBody>
      </p:sp>
      <p:sp>
        <p:nvSpPr>
          <p:cNvPr id="365" name="Google Shape;365;g1e45108db8d_0_322"/>
          <p:cNvSpPr txBox="1"/>
          <p:nvPr/>
        </p:nvSpPr>
        <p:spPr>
          <a:xfrm>
            <a:off x="694250" y="1934788"/>
            <a:ext cx="4594500" cy="28782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a:solidFill>
                  <a:srgbClr val="000000"/>
                </a:solidFill>
                <a:latin typeface="Arial"/>
                <a:ea typeface="Arial"/>
                <a:cs typeface="Arial"/>
                <a:sym typeface="Arial"/>
              </a:rPr>
              <a:t>Purpose</a:t>
            </a:r>
            <a:endParaRPr sz="19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900"/>
              <a:buFont typeface="Arial"/>
              <a:buNone/>
            </a:pPr>
            <a:endParaRPr sz="19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Arial"/>
                <a:ea typeface="Arial"/>
                <a:cs typeface="Arial"/>
                <a:sym typeface="Arial"/>
              </a:rPr>
              <a:t>To develop and support a statewide network of </a:t>
            </a:r>
            <a:r>
              <a:rPr lang="en-US" sz="1900" b="0" i="0" u="none" strike="noStrike" cap="none">
                <a:solidFill>
                  <a:schemeClr val="dk1"/>
                </a:solidFill>
                <a:latin typeface="Arial"/>
                <a:ea typeface="Arial"/>
                <a:cs typeface="Arial"/>
                <a:sym typeface="Arial"/>
              </a:rPr>
              <a:t>informed and empathetic, and dedicated </a:t>
            </a:r>
            <a:r>
              <a:rPr lang="en-US" sz="1900" b="0" i="0" u="none" strike="noStrike" cap="none">
                <a:solidFill>
                  <a:srgbClr val="000000"/>
                </a:solidFill>
                <a:latin typeface="Arial"/>
                <a:ea typeface="Arial"/>
                <a:cs typeface="Arial"/>
                <a:sym typeface="Arial"/>
              </a:rPr>
              <a:t>education and child welfare professionals to support students from foster care and homeless settings through their journeys to post-secondary completion.</a:t>
            </a:r>
            <a:endParaRPr sz="1900" b="0" i="0" u="none" strike="noStrike" cap="none">
              <a:solidFill>
                <a:srgbClr val="000000"/>
              </a:solidFill>
              <a:latin typeface="Arial"/>
              <a:ea typeface="Arial"/>
              <a:cs typeface="Arial"/>
              <a:sym typeface="Arial"/>
            </a:endParaRPr>
          </a:p>
        </p:txBody>
      </p:sp>
      <p:pic>
        <p:nvPicPr>
          <p:cNvPr id="366" name="Google Shape;366;g1e45108db8d_0_322"/>
          <p:cNvPicPr preferRelativeResize="0"/>
          <p:nvPr/>
        </p:nvPicPr>
        <p:blipFill rotWithShape="1">
          <a:blip r:embed="rId4">
            <a:alphaModFix/>
          </a:blip>
          <a:srcRect/>
          <a:stretch/>
        </p:blipFill>
        <p:spPr>
          <a:xfrm>
            <a:off x="303325" y="5236725"/>
            <a:ext cx="3333750" cy="952500"/>
          </a:xfrm>
          <a:prstGeom prst="rect">
            <a:avLst/>
          </a:prstGeom>
          <a:noFill/>
          <a:ln>
            <a:noFill/>
          </a:ln>
        </p:spPr>
      </p:pic>
      <p:pic>
        <p:nvPicPr>
          <p:cNvPr id="367" name="Google Shape;367;g1e45108db8d_0_322"/>
          <p:cNvPicPr preferRelativeResize="0"/>
          <p:nvPr/>
        </p:nvPicPr>
        <p:blipFill rotWithShape="1">
          <a:blip r:embed="rId4">
            <a:alphaModFix/>
          </a:blip>
          <a:srcRect/>
          <a:stretch/>
        </p:blipFill>
        <p:spPr>
          <a:xfrm>
            <a:off x="8552950" y="5905500"/>
            <a:ext cx="3333750" cy="952500"/>
          </a:xfrm>
          <a:prstGeom prst="rect">
            <a:avLst/>
          </a:prstGeom>
          <a:noFill/>
          <a:ln>
            <a:noFill/>
          </a:ln>
        </p:spPr>
      </p:pic>
      <p:pic>
        <p:nvPicPr>
          <p:cNvPr id="368" name="Google Shape;368;g1e45108db8d_0_322"/>
          <p:cNvPicPr preferRelativeResize="0"/>
          <p:nvPr/>
        </p:nvPicPr>
        <p:blipFill rotWithShape="1">
          <a:blip r:embed="rId5">
            <a:alphaModFix/>
          </a:blip>
          <a:srcRect/>
          <a:stretch/>
        </p:blipFill>
        <p:spPr>
          <a:xfrm>
            <a:off x="9742548" y="5948525"/>
            <a:ext cx="1999926" cy="782950"/>
          </a:xfrm>
          <a:prstGeom prst="rect">
            <a:avLst/>
          </a:prstGeom>
          <a:noFill/>
          <a:ln>
            <a:noFill/>
          </a:ln>
        </p:spPr>
      </p:pic>
      <p:pic>
        <p:nvPicPr>
          <p:cNvPr id="369" name="Google Shape;369;g1e45108db8d_0_322"/>
          <p:cNvPicPr preferRelativeResize="0"/>
          <p:nvPr/>
        </p:nvPicPr>
        <p:blipFill rotWithShape="1">
          <a:blip r:embed="rId6">
            <a:alphaModFix/>
          </a:blip>
          <a:srcRect/>
          <a:stretch/>
        </p:blipFill>
        <p:spPr>
          <a:xfrm>
            <a:off x="328688" y="5454788"/>
            <a:ext cx="2524125" cy="1295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255ee7fd505_0_19"/>
          <p:cNvSpPr txBox="1"/>
          <p:nvPr/>
        </p:nvSpPr>
        <p:spPr>
          <a:xfrm>
            <a:off x="300325" y="884125"/>
            <a:ext cx="116643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chemeClr val="lt1"/>
                </a:solidFill>
                <a:latin typeface="Gill Sans"/>
                <a:ea typeface="Gill Sans"/>
                <a:cs typeface="Gill Sans"/>
                <a:sym typeface="Gill Sans"/>
              </a:rPr>
              <a:t>Florida’s Trailblazing Policies and Programs</a:t>
            </a:r>
            <a:endParaRPr sz="3900">
              <a:solidFill>
                <a:schemeClr val="lt1"/>
              </a:solidFill>
              <a:latin typeface="Gill Sans"/>
              <a:ea typeface="Gill Sans"/>
              <a:cs typeface="Gill Sans"/>
              <a:sym typeface="Gill Sans"/>
            </a:endParaRPr>
          </a:p>
        </p:txBody>
      </p:sp>
      <p:pic>
        <p:nvPicPr>
          <p:cNvPr id="376" name="Google Shape;376;g255ee7fd505_0_19"/>
          <p:cNvPicPr preferRelativeResize="0"/>
          <p:nvPr/>
        </p:nvPicPr>
        <p:blipFill>
          <a:blip r:embed="rId3">
            <a:alphaModFix/>
          </a:blip>
          <a:stretch>
            <a:fillRect/>
          </a:stretch>
        </p:blipFill>
        <p:spPr>
          <a:xfrm>
            <a:off x="3694375" y="1891675"/>
            <a:ext cx="5159700" cy="4750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20a81381557_1_263"/>
          <p:cNvSpPr txBox="1">
            <a:spLocks noGrp="1"/>
          </p:cNvSpPr>
          <p:nvPr>
            <p:ph type="title"/>
          </p:nvPr>
        </p:nvSpPr>
        <p:spPr>
          <a:xfrm>
            <a:off x="696907" y="960527"/>
            <a:ext cx="10515600" cy="677700"/>
          </a:xfrm>
          <a:prstGeom prst="rect">
            <a:avLst/>
          </a:prstGeom>
          <a:noFill/>
          <a:ln>
            <a:noFill/>
          </a:ln>
        </p:spPr>
        <p:txBody>
          <a:bodyPr spcFirstLastPara="1" wrap="square" lIns="91425" tIns="45700" rIns="91425" bIns="45700" anchor="b" anchorCtr="0">
            <a:normAutofit fontScale="90000"/>
          </a:bodyPr>
          <a:lstStyle/>
          <a:p>
            <a:pPr marL="0" marR="0" lvl="0" indent="0" algn="ctr" rtl="0">
              <a:lnSpc>
                <a:spcPct val="100000"/>
              </a:lnSpc>
              <a:spcBef>
                <a:spcPts val="0"/>
              </a:spcBef>
              <a:spcAft>
                <a:spcPts val="0"/>
              </a:spcAft>
              <a:buSzPct val="57518"/>
              <a:buNone/>
            </a:pPr>
            <a:r>
              <a:rPr lang="en-US" sz="3477" b="1">
                <a:solidFill>
                  <a:srgbClr val="002060"/>
                </a:solidFill>
                <a:latin typeface="Comfortaa"/>
                <a:ea typeface="Comfortaa"/>
                <a:cs typeface="Comfortaa"/>
                <a:sym typeface="Comfortaa"/>
              </a:rPr>
              <a:t>Tuition Waivers for Youth Who </a:t>
            </a:r>
            <a:endParaRPr sz="3477" b="1">
              <a:solidFill>
                <a:srgbClr val="002060"/>
              </a:solidFill>
              <a:latin typeface="Comfortaa"/>
              <a:ea typeface="Comfortaa"/>
              <a:cs typeface="Comfortaa"/>
              <a:sym typeface="Comfortaa"/>
            </a:endParaRPr>
          </a:p>
          <a:p>
            <a:pPr marL="0" marR="0" lvl="0" indent="0" algn="ctr" rtl="0">
              <a:lnSpc>
                <a:spcPct val="100000"/>
              </a:lnSpc>
              <a:spcBef>
                <a:spcPts val="0"/>
              </a:spcBef>
              <a:spcAft>
                <a:spcPts val="0"/>
              </a:spcAft>
              <a:buSzPct val="57518"/>
              <a:buNone/>
            </a:pPr>
            <a:r>
              <a:rPr lang="en-US" sz="3477" b="1">
                <a:solidFill>
                  <a:srgbClr val="002060"/>
                </a:solidFill>
                <a:latin typeface="Comfortaa"/>
                <a:ea typeface="Comfortaa"/>
                <a:cs typeface="Comfortaa"/>
                <a:sym typeface="Comfortaa"/>
              </a:rPr>
              <a:t>Have Experienced Foster Care</a:t>
            </a:r>
            <a:endParaRPr sz="3477" b="1">
              <a:solidFill>
                <a:srgbClr val="002060"/>
              </a:solidFill>
              <a:latin typeface="Comfortaa"/>
              <a:ea typeface="Comfortaa"/>
              <a:cs typeface="Comfortaa"/>
              <a:sym typeface="Comfortaa"/>
            </a:endParaRPr>
          </a:p>
          <a:p>
            <a:pPr marL="0" marR="0" lvl="0" indent="0" algn="ctr" rtl="0">
              <a:lnSpc>
                <a:spcPct val="100000"/>
              </a:lnSpc>
              <a:spcBef>
                <a:spcPts val="0"/>
              </a:spcBef>
              <a:spcAft>
                <a:spcPts val="0"/>
              </a:spcAft>
              <a:buSzPct val="54054"/>
              <a:buNone/>
            </a:pPr>
            <a:endParaRPr sz="3700" b="1">
              <a:solidFill>
                <a:srgbClr val="002060"/>
              </a:solidFill>
              <a:latin typeface="Comfortaa"/>
              <a:ea typeface="Comfortaa"/>
              <a:cs typeface="Comfortaa"/>
              <a:sym typeface="Comfortaa"/>
            </a:endParaRPr>
          </a:p>
        </p:txBody>
      </p:sp>
      <p:sp>
        <p:nvSpPr>
          <p:cNvPr id="382" name="Google Shape;382;g20a81381557_1_263"/>
          <p:cNvSpPr txBox="1"/>
          <p:nvPr/>
        </p:nvSpPr>
        <p:spPr>
          <a:xfrm>
            <a:off x="958830" y="1382499"/>
            <a:ext cx="9162000" cy="3570900"/>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Calibri"/>
                <a:ea typeface="Calibri"/>
                <a:cs typeface="Calibri"/>
                <a:sym typeface="Calibri"/>
              </a:rPr>
              <a:t>The State of Florida provides tuition and fee exemptions, to eligible students, through age 28.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Calibri"/>
                <a:ea typeface="Calibri"/>
                <a:cs typeface="Calibri"/>
                <a:sym typeface="Calibri"/>
              </a:rPr>
              <a:t>The waiver is authorized at state public universities, public colleges, and technical colleges.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Calibri"/>
                <a:ea typeface="Calibri"/>
                <a:cs typeface="Calibri"/>
                <a:sym typeface="Calibri"/>
              </a:rPr>
              <a:t>Fee exemptions may be available to a student who:</a:t>
            </a:r>
            <a:endParaRPr sz="1400" b="0" i="0" u="none" strike="noStrike" cap="none">
              <a:solidFill>
                <a:srgbClr val="000000"/>
              </a:solidFill>
              <a:latin typeface="Arial"/>
              <a:ea typeface="Arial"/>
              <a:cs typeface="Arial"/>
              <a:sym typeface="Arial"/>
            </a:endParaRPr>
          </a:p>
          <a:p>
            <a:pPr marL="742950" marR="0" lvl="1" indent="-273050" algn="l" rtl="0">
              <a:lnSpc>
                <a:spcPct val="100000"/>
              </a:lnSpc>
              <a:spcBef>
                <a:spcPts val="0"/>
              </a:spcBef>
              <a:spcAft>
                <a:spcPts val="0"/>
              </a:spcAft>
              <a:buClr>
                <a:srgbClr val="000000"/>
              </a:buClr>
              <a:buSzPts val="1800"/>
              <a:buFont typeface="Courier New"/>
              <a:buChar char="o"/>
            </a:pPr>
            <a:r>
              <a:rPr lang="en-US" sz="1800" b="0" i="0" u="none" strike="noStrike" cap="none">
                <a:solidFill>
                  <a:srgbClr val="000000"/>
                </a:solidFill>
                <a:latin typeface="Calibri"/>
                <a:ea typeface="Calibri"/>
                <a:cs typeface="Calibri"/>
                <a:sym typeface="Calibri"/>
              </a:rPr>
              <a:t>He or she is, or was at the time of reaching 18 years of age, in out-of-home care.</a:t>
            </a:r>
            <a:endParaRPr sz="1800" b="0" i="0" u="none" strike="noStrike" cap="none">
              <a:solidFill>
                <a:srgbClr val="000000"/>
              </a:solidFill>
              <a:latin typeface="Calibri"/>
              <a:ea typeface="Calibri"/>
              <a:cs typeface="Calibri"/>
              <a:sym typeface="Calibri"/>
            </a:endParaRPr>
          </a:p>
          <a:p>
            <a:pPr marL="742950" marR="0" lvl="1" indent="-273050" algn="l" rtl="0">
              <a:lnSpc>
                <a:spcPct val="100000"/>
              </a:lnSpc>
              <a:spcBef>
                <a:spcPts val="0"/>
              </a:spcBef>
              <a:spcAft>
                <a:spcPts val="0"/>
              </a:spcAft>
              <a:buClr>
                <a:srgbClr val="000000"/>
              </a:buClr>
              <a:buSzPts val="1800"/>
              <a:buFont typeface="Calibri"/>
              <a:buChar char="o"/>
            </a:pPr>
            <a:r>
              <a:rPr lang="en-US" sz="1800" b="0" i="0" u="none" strike="noStrike" cap="none">
                <a:solidFill>
                  <a:srgbClr val="000000"/>
                </a:solidFill>
                <a:latin typeface="Calibri"/>
                <a:ea typeface="Calibri"/>
                <a:cs typeface="Calibri"/>
                <a:sym typeface="Calibri"/>
              </a:rPr>
              <a:t>He or she was adopted from the Department of Children and Families after May 5, 1997.</a:t>
            </a:r>
            <a:endParaRPr sz="1800" b="0" i="0" u="none" strike="noStrike" cap="none">
              <a:solidFill>
                <a:srgbClr val="000000"/>
              </a:solidFill>
              <a:latin typeface="Calibri"/>
              <a:ea typeface="Calibri"/>
              <a:cs typeface="Calibri"/>
              <a:sym typeface="Calibri"/>
            </a:endParaRPr>
          </a:p>
          <a:p>
            <a:pPr marL="742950" marR="0" lvl="1" indent="-273050" algn="l" rtl="0">
              <a:lnSpc>
                <a:spcPct val="100000"/>
              </a:lnSpc>
              <a:spcBef>
                <a:spcPts val="0"/>
              </a:spcBef>
              <a:spcAft>
                <a:spcPts val="0"/>
              </a:spcAft>
              <a:buClr>
                <a:srgbClr val="000000"/>
              </a:buClr>
              <a:buSzPts val="1800"/>
              <a:buFont typeface="Calibri"/>
              <a:buChar char="o"/>
            </a:pPr>
            <a:r>
              <a:rPr lang="en-US" sz="1800" b="0" i="0" u="none" strike="noStrike" cap="none">
                <a:solidFill>
                  <a:srgbClr val="000000"/>
                </a:solidFill>
                <a:latin typeface="Calibri"/>
                <a:ea typeface="Calibri"/>
                <a:cs typeface="Calibri"/>
                <a:sym typeface="Calibri"/>
              </a:rPr>
              <a:t>He or she is, or was at the time of reaching 18 years of age, placed in the custody of a relative or non-relative under s. 39.5085, s. 39.6221, or s. 39.6225, F.S.</a:t>
            </a:r>
            <a:endParaRPr sz="1800" b="0" i="0" u="none" strike="noStrike" cap="none">
              <a:solidFill>
                <a:srgbClr val="000000"/>
              </a:solidFill>
              <a:latin typeface="Calibri"/>
              <a:ea typeface="Calibri"/>
              <a:cs typeface="Calibri"/>
              <a:sym typeface="Calibri"/>
            </a:endParaRPr>
          </a:p>
          <a:p>
            <a:pPr marL="742950" marR="0" lvl="1" indent="-273050" algn="l" rtl="0">
              <a:lnSpc>
                <a:spcPct val="100000"/>
              </a:lnSpc>
              <a:spcBef>
                <a:spcPts val="0"/>
              </a:spcBef>
              <a:spcAft>
                <a:spcPts val="0"/>
              </a:spcAft>
              <a:buClr>
                <a:srgbClr val="000000"/>
              </a:buClr>
              <a:buSzPts val="1800"/>
              <a:buFont typeface="Calibri"/>
              <a:buChar char="o"/>
            </a:pPr>
            <a:r>
              <a:rPr lang="en-US" sz="1800" b="0" i="0" u="none" strike="noStrike" cap="none">
                <a:solidFill>
                  <a:srgbClr val="000000"/>
                </a:solidFill>
                <a:latin typeface="Calibri"/>
                <a:ea typeface="Calibri"/>
                <a:cs typeface="Calibri"/>
                <a:sym typeface="Calibri"/>
              </a:rPr>
              <a:t>He or she was reunited with his or her parents after spending at least 18 months in out-of-home care after reaching 14 years of age, including a reunification pursuant to s. 39.8155, F.S.</a:t>
            </a:r>
            <a:endParaRPr sz="1800" b="0" i="0" u="none" strike="noStrike" cap="none">
              <a:solidFill>
                <a:srgbClr val="000000"/>
              </a:solidFill>
              <a:latin typeface="Calibri"/>
              <a:ea typeface="Calibri"/>
              <a:cs typeface="Calibri"/>
              <a:sym typeface="Calibri"/>
            </a:endParaRPr>
          </a:p>
        </p:txBody>
      </p:sp>
      <p:sp>
        <p:nvSpPr>
          <p:cNvPr id="383" name="Google Shape;383;g20a81381557_1_263"/>
          <p:cNvSpPr txBox="1"/>
          <p:nvPr/>
        </p:nvSpPr>
        <p:spPr>
          <a:xfrm>
            <a:off x="891900" y="5071475"/>
            <a:ext cx="8884800" cy="1116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Note: The exemption remains valid until the student reaches 28 years of age. See </a:t>
            </a:r>
            <a:r>
              <a:rPr lang="en-US" sz="1400" b="0"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1009.25(1)(c), (d), Fla. Stat</a:t>
            </a:r>
            <a:r>
              <a:rPr lang="en-US" sz="1400" b="0" i="0" u="none" strike="noStrike" cap="none">
                <a:solidFill>
                  <a:srgbClr val="000000"/>
                </a:solidFill>
                <a:latin typeface="Calibri"/>
                <a:ea typeface="Calibri"/>
                <a:cs typeface="Calibri"/>
                <a:sym typeface="Calibri"/>
              </a:rPr>
              <a:t>. For questions regarding eligibility or how to obtain a tuition and fee exemption form, CF-FSP 5220, contact your local Community Based Care Lead Agency or call Florida’s Independent Living Resource Center, operated by daniel, at 1-844-ILYOUTH (844-459-6884).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50"/>
              <a:buFont typeface="Calibri"/>
              <a:buNone/>
            </a:pPr>
            <a:endParaRPr sz="1050" b="0" i="0" u="none" strike="noStrike" cap="none">
              <a:solidFill>
                <a:srgbClr val="000000"/>
              </a:solidFill>
              <a:latin typeface="Calibri"/>
              <a:ea typeface="Calibri"/>
              <a:cs typeface="Calibri"/>
              <a:sym typeface="Calibri"/>
            </a:endParaRPr>
          </a:p>
        </p:txBody>
      </p:sp>
      <p:sp>
        <p:nvSpPr>
          <p:cNvPr id="384" name="Google Shape;384;g20a81381557_1_263"/>
          <p:cNvSpPr/>
          <p:nvPr/>
        </p:nvSpPr>
        <p:spPr>
          <a:xfrm>
            <a:off x="9668933" y="6011333"/>
            <a:ext cx="2089500" cy="73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85" name="Google Shape;385;g20a81381557_1_263"/>
          <p:cNvPicPr preferRelativeResize="0"/>
          <p:nvPr/>
        </p:nvPicPr>
        <p:blipFill rotWithShape="1">
          <a:blip r:embed="rId4">
            <a:alphaModFix/>
          </a:blip>
          <a:srcRect/>
          <a:stretch/>
        </p:blipFill>
        <p:spPr>
          <a:xfrm>
            <a:off x="321093" y="5913928"/>
            <a:ext cx="1000125" cy="933450"/>
          </a:xfrm>
          <a:prstGeom prst="rect">
            <a:avLst/>
          </a:prstGeom>
          <a:noFill/>
          <a:ln>
            <a:noFill/>
          </a:ln>
        </p:spPr>
      </p:pic>
      <p:pic>
        <p:nvPicPr>
          <p:cNvPr id="386" name="Google Shape;386;g20a81381557_1_263"/>
          <p:cNvPicPr preferRelativeResize="0"/>
          <p:nvPr/>
        </p:nvPicPr>
        <p:blipFill rotWithShape="1">
          <a:blip r:embed="rId5">
            <a:alphaModFix/>
          </a:blip>
          <a:srcRect/>
          <a:stretch/>
        </p:blipFill>
        <p:spPr>
          <a:xfrm>
            <a:off x="10673524" y="6259273"/>
            <a:ext cx="1084900" cy="424727"/>
          </a:xfrm>
          <a:prstGeom prst="rect">
            <a:avLst/>
          </a:prstGeom>
          <a:noFill/>
          <a:ln>
            <a:noFill/>
          </a:ln>
        </p:spPr>
      </p:pic>
      <p:pic>
        <p:nvPicPr>
          <p:cNvPr id="387" name="Google Shape;387;g20a81381557_1_263"/>
          <p:cNvPicPr preferRelativeResize="0"/>
          <p:nvPr/>
        </p:nvPicPr>
        <p:blipFill rotWithShape="1">
          <a:blip r:embed="rId6">
            <a:alphaModFix/>
          </a:blip>
          <a:srcRect/>
          <a:stretch/>
        </p:blipFill>
        <p:spPr>
          <a:xfrm>
            <a:off x="397025" y="6094200"/>
            <a:ext cx="642066" cy="65572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g20a81381557_1_273" descr="A picture containing sitting, red&#10;&#10;Description automatically generated"/>
          <p:cNvPicPr preferRelativeResize="0"/>
          <p:nvPr/>
        </p:nvPicPr>
        <p:blipFill rotWithShape="1">
          <a:blip r:embed="rId3">
            <a:alphaModFix/>
          </a:blip>
          <a:srcRect/>
          <a:stretch/>
        </p:blipFill>
        <p:spPr>
          <a:xfrm>
            <a:off x="4492203" y="4647814"/>
            <a:ext cx="3207591" cy="715799"/>
          </a:xfrm>
          <a:prstGeom prst="rect">
            <a:avLst/>
          </a:prstGeom>
          <a:noFill/>
          <a:ln>
            <a:noFill/>
          </a:ln>
        </p:spPr>
      </p:pic>
      <p:pic>
        <p:nvPicPr>
          <p:cNvPr id="394" name="Google Shape;394;g20a81381557_1_273" descr="A group of people in a room&#10;&#10;Description automatically generated"/>
          <p:cNvPicPr preferRelativeResize="0"/>
          <p:nvPr/>
        </p:nvPicPr>
        <p:blipFill rotWithShape="1">
          <a:blip r:embed="rId4">
            <a:alphaModFix/>
          </a:blip>
          <a:srcRect/>
          <a:stretch/>
        </p:blipFill>
        <p:spPr>
          <a:xfrm>
            <a:off x="1026096" y="2701635"/>
            <a:ext cx="2912410" cy="1932781"/>
          </a:xfrm>
          <a:prstGeom prst="rect">
            <a:avLst/>
          </a:prstGeom>
          <a:noFill/>
          <a:ln>
            <a:noFill/>
          </a:ln>
        </p:spPr>
      </p:pic>
      <p:pic>
        <p:nvPicPr>
          <p:cNvPr id="395" name="Google Shape;395;g20a81381557_1_273" descr="A picture containing drawing&#10;&#10;Description automatically generated"/>
          <p:cNvPicPr preferRelativeResize="0"/>
          <p:nvPr/>
        </p:nvPicPr>
        <p:blipFill rotWithShape="1">
          <a:blip r:embed="rId5">
            <a:alphaModFix/>
          </a:blip>
          <a:srcRect/>
          <a:stretch/>
        </p:blipFill>
        <p:spPr>
          <a:xfrm>
            <a:off x="4835218" y="5616354"/>
            <a:ext cx="2521563" cy="714443"/>
          </a:xfrm>
          <a:prstGeom prst="rect">
            <a:avLst/>
          </a:prstGeom>
          <a:noFill/>
          <a:ln>
            <a:noFill/>
          </a:ln>
        </p:spPr>
      </p:pic>
      <p:sp>
        <p:nvSpPr>
          <p:cNvPr id="396" name="Google Shape;396;g20a81381557_1_273"/>
          <p:cNvSpPr/>
          <p:nvPr/>
        </p:nvSpPr>
        <p:spPr>
          <a:xfrm>
            <a:off x="4653459" y="926213"/>
            <a:ext cx="6784800" cy="37890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The Florida Legislature mandated, beginning in 2014, that DCF collaborate with the State University System, the Florida College System, and the Florida Department of Education to help eligible youth transition to and through postsecondary educational settings.</a:t>
            </a:r>
            <a:endParaRPr sz="1800" b="0" i="0" u="none" strike="noStrike" cap="none">
              <a:solidFill>
                <a:srgbClr val="000000"/>
              </a:solidFill>
              <a:latin typeface="Calibri"/>
              <a:ea typeface="Calibri"/>
              <a:cs typeface="Calibri"/>
              <a:sym typeface="Calibri"/>
            </a:endParaRPr>
          </a:p>
          <a:p>
            <a:pPr marL="0" marR="0" lvl="0" indent="0" algn="l" rtl="0">
              <a:lnSpc>
                <a:spcPct val="15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a:p>
            <a:pPr marL="285750" marR="0" lvl="0" indent="-28575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Chapter 409.1452: Addresses the need for a comprehensive support structure in the academic arena to assist young adults who have been or remain in the foster care system</a:t>
            </a:r>
            <a:endParaRPr sz="1400" b="0" i="0" u="none" strike="noStrike" cap="none">
              <a:solidFill>
                <a:srgbClr val="000000"/>
              </a:solidFill>
              <a:latin typeface="Arial"/>
              <a:ea typeface="Arial"/>
              <a:cs typeface="Arial"/>
              <a:sym typeface="Arial"/>
            </a:endParaRPr>
          </a:p>
        </p:txBody>
      </p:sp>
      <p:sp>
        <p:nvSpPr>
          <p:cNvPr id="397" name="Google Shape;397;g20a81381557_1_273"/>
          <p:cNvSpPr/>
          <p:nvPr/>
        </p:nvSpPr>
        <p:spPr>
          <a:xfrm>
            <a:off x="9668933" y="6011333"/>
            <a:ext cx="2089500" cy="73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98" name="Google Shape;398;g20a81381557_1_273"/>
          <p:cNvSpPr txBox="1">
            <a:spLocks noGrp="1"/>
          </p:cNvSpPr>
          <p:nvPr>
            <p:ph type="title"/>
          </p:nvPr>
        </p:nvSpPr>
        <p:spPr>
          <a:xfrm>
            <a:off x="4490543" y="41288"/>
            <a:ext cx="7368900" cy="786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000"/>
              <a:buFont typeface="Arial Rounded"/>
              <a:buNone/>
            </a:pPr>
            <a:r>
              <a:rPr lang="en-US" sz="3000" b="1">
                <a:solidFill>
                  <a:srgbClr val="002060"/>
                </a:solidFill>
                <a:latin typeface="Arial Rounded"/>
                <a:ea typeface="Arial Rounded"/>
                <a:cs typeface="Arial Rounded"/>
                <a:sym typeface="Arial Rounded"/>
              </a:rPr>
              <a:t>Legal Context</a:t>
            </a:r>
            <a:endParaRPr/>
          </a:p>
        </p:txBody>
      </p:sp>
      <p:pic>
        <p:nvPicPr>
          <p:cNvPr id="399" name="Google Shape;399;g20a81381557_1_273"/>
          <p:cNvPicPr preferRelativeResize="0"/>
          <p:nvPr/>
        </p:nvPicPr>
        <p:blipFill rotWithShape="1">
          <a:blip r:embed="rId6">
            <a:alphaModFix/>
          </a:blip>
          <a:srcRect/>
          <a:stretch/>
        </p:blipFill>
        <p:spPr>
          <a:xfrm>
            <a:off x="2794204" y="5363613"/>
            <a:ext cx="1477758" cy="1113218"/>
          </a:xfrm>
          <a:prstGeom prst="rect">
            <a:avLst/>
          </a:prstGeom>
          <a:noFill/>
          <a:ln>
            <a:noFill/>
          </a:ln>
        </p:spPr>
      </p:pic>
      <p:pic>
        <p:nvPicPr>
          <p:cNvPr id="400" name="Google Shape;400;g20a81381557_1_273"/>
          <p:cNvPicPr preferRelativeResize="0"/>
          <p:nvPr/>
        </p:nvPicPr>
        <p:blipFill rotWithShape="1">
          <a:blip r:embed="rId7">
            <a:alphaModFix/>
          </a:blip>
          <a:srcRect/>
          <a:stretch/>
        </p:blipFill>
        <p:spPr>
          <a:xfrm>
            <a:off x="1050461" y="381169"/>
            <a:ext cx="2888100" cy="2119200"/>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1568"/>
              </a:srgbClr>
            </a:outerShdw>
          </a:effectLst>
        </p:spPr>
      </p:pic>
      <p:pic>
        <p:nvPicPr>
          <p:cNvPr id="401" name="Google Shape;401;g20a81381557_1_273" descr="A close up of a logo&#10;&#10;Description automatically generated"/>
          <p:cNvPicPr preferRelativeResize="0"/>
          <p:nvPr/>
        </p:nvPicPr>
        <p:blipFill rotWithShape="1">
          <a:blip r:embed="rId8">
            <a:alphaModFix/>
          </a:blip>
          <a:srcRect/>
          <a:stretch/>
        </p:blipFill>
        <p:spPr>
          <a:xfrm>
            <a:off x="7821217" y="5511747"/>
            <a:ext cx="2807679" cy="816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20a81381557_1_293"/>
          <p:cNvSpPr txBox="1">
            <a:spLocks noGrp="1"/>
          </p:cNvSpPr>
          <p:nvPr>
            <p:ph type="title"/>
          </p:nvPr>
        </p:nvSpPr>
        <p:spPr>
          <a:xfrm>
            <a:off x="838200" y="365127"/>
            <a:ext cx="10515600" cy="45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2060"/>
              </a:buClr>
              <a:buSzPts val="3000"/>
              <a:buFont typeface="Arial Rounded"/>
              <a:buNone/>
            </a:pPr>
            <a:r>
              <a:rPr lang="en-US" sz="3000" b="1">
                <a:solidFill>
                  <a:srgbClr val="002060"/>
                </a:solidFill>
                <a:latin typeface="Arial Rounded"/>
                <a:ea typeface="Arial Rounded"/>
                <a:cs typeface="Arial Rounded"/>
                <a:sym typeface="Arial Rounded"/>
              </a:rPr>
              <a:t>Legislative Foundation</a:t>
            </a:r>
            <a:endParaRPr sz="3000"/>
          </a:p>
        </p:txBody>
      </p:sp>
      <p:sp>
        <p:nvSpPr>
          <p:cNvPr id="407" name="Google Shape;407;g20a81381557_1_293"/>
          <p:cNvSpPr/>
          <p:nvPr/>
        </p:nvSpPr>
        <p:spPr>
          <a:xfrm>
            <a:off x="9668933" y="6011333"/>
            <a:ext cx="2089500" cy="73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08" name="Google Shape;408;g20a81381557_1_293"/>
          <p:cNvSpPr txBox="1"/>
          <p:nvPr/>
        </p:nvSpPr>
        <p:spPr>
          <a:xfrm>
            <a:off x="155575" y="4315750"/>
            <a:ext cx="119673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80"/>
                </a:solidFill>
                <a:highlight>
                  <a:srgbClr val="FFFFFF"/>
                </a:highlight>
                <a:latin typeface="Calibri"/>
                <a:ea typeface="Calibri"/>
                <a:cs typeface="Calibri"/>
                <a:sym typeface="Calibri"/>
              </a:rPr>
              <a:t>A school district program, Florida College System institution, or state university </a:t>
            </a:r>
            <a:r>
              <a:rPr lang="en-US" sz="1600" b="0" i="0" u="none" strike="noStrike" cap="none">
                <a:solidFill>
                  <a:srgbClr val="000080"/>
                </a:solidFill>
                <a:highlight>
                  <a:srgbClr val="FFFF00"/>
                </a:highlight>
                <a:latin typeface="Calibri"/>
                <a:ea typeface="Calibri"/>
                <a:cs typeface="Calibri"/>
                <a:sym typeface="Calibri"/>
              </a:rPr>
              <a:t>may also provide campus coaching services </a:t>
            </a:r>
            <a:r>
              <a:rPr lang="en-US" sz="1600" b="0" i="0" u="none" strike="noStrike" cap="none">
                <a:solidFill>
                  <a:srgbClr val="000080"/>
                </a:solidFill>
                <a:highlight>
                  <a:srgbClr val="FFFFFF"/>
                </a:highlight>
                <a:latin typeface="Calibri"/>
                <a:ea typeface="Calibri"/>
                <a:cs typeface="Calibri"/>
                <a:sym typeface="Calibri"/>
              </a:rPr>
              <a:t>and other support to a student who is exempt from the payment of tuition and fees under s. </a:t>
            </a:r>
            <a:r>
              <a:rPr lang="en-US" sz="1600" b="0" i="0" u="none" strike="noStrike" cap="none">
                <a:solidFill>
                  <a:srgbClr val="000080"/>
                </a:solidFill>
                <a:highlight>
                  <a:srgbClr val="FFFFFF"/>
                </a:highlight>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1009.25</a:t>
            </a:r>
            <a:r>
              <a:rPr lang="en-US" sz="1600" b="0" i="0" u="none" strike="noStrike" cap="none">
                <a:solidFill>
                  <a:srgbClr val="000080"/>
                </a:solidFill>
                <a:highlight>
                  <a:srgbClr val="FFFFFF"/>
                </a:highlight>
                <a:latin typeface="Calibri"/>
                <a:ea typeface="Calibri"/>
                <a:cs typeface="Calibri"/>
                <a:sym typeface="Calibri"/>
              </a:rPr>
              <a:t> to promote his or her successful completion of postsecondary education and transition to independent living.</a:t>
            </a:r>
            <a:endParaRPr sz="2200" b="0" i="0" u="none" strike="noStrike" cap="none">
              <a:solidFill>
                <a:srgbClr val="000000"/>
              </a:solidFill>
              <a:latin typeface="Arial"/>
              <a:ea typeface="Arial"/>
              <a:cs typeface="Arial"/>
              <a:sym typeface="Arial"/>
            </a:endParaRPr>
          </a:p>
        </p:txBody>
      </p:sp>
      <p:sp>
        <p:nvSpPr>
          <p:cNvPr id="409" name="Google Shape;409;g20a81381557_1_293"/>
          <p:cNvSpPr txBox="1"/>
          <p:nvPr/>
        </p:nvSpPr>
        <p:spPr>
          <a:xfrm>
            <a:off x="0" y="921100"/>
            <a:ext cx="11792700" cy="184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80"/>
                </a:solidFill>
                <a:highlight>
                  <a:srgbClr val="FFFFFF"/>
                </a:highlight>
                <a:latin typeface="Calibri"/>
                <a:ea typeface="Calibri"/>
                <a:cs typeface="Calibri"/>
                <a:sym typeface="Calibri"/>
              </a:rPr>
              <a:t>409.1452, 2022</a:t>
            </a:r>
            <a:endParaRPr sz="1800" b="1" i="0" u="none" strike="noStrike" cap="none">
              <a:solidFill>
                <a:srgbClr val="00008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8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80"/>
                </a:solidFill>
                <a:highlight>
                  <a:srgbClr val="FFFFFF"/>
                </a:highlight>
                <a:latin typeface="Calibri"/>
                <a:ea typeface="Calibri"/>
                <a:cs typeface="Calibri"/>
                <a:sym typeface="Calibri"/>
              </a:rPr>
              <a:t>The department shall collaborate with the State University System, the Florida College System, and the Department of Education to address the need for a comprehensive support structure in the academic arena to assist children and young adults who have been or remain in the foster care system in making the transition from a structured care system into an independent living setting.</a:t>
            </a:r>
            <a:endParaRPr sz="2200" b="0" i="0" u="none" strike="noStrike" cap="none">
              <a:solidFill>
                <a:srgbClr val="000000"/>
              </a:solidFill>
              <a:latin typeface="Calibri"/>
              <a:ea typeface="Calibri"/>
              <a:cs typeface="Calibri"/>
              <a:sym typeface="Calibri"/>
            </a:endParaRPr>
          </a:p>
        </p:txBody>
      </p:sp>
      <p:sp>
        <p:nvSpPr>
          <p:cNvPr id="410" name="Google Shape;410;g20a81381557_1_293"/>
          <p:cNvSpPr txBox="1"/>
          <p:nvPr/>
        </p:nvSpPr>
        <p:spPr>
          <a:xfrm>
            <a:off x="112350" y="2768200"/>
            <a:ext cx="118278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80"/>
                </a:solidFill>
                <a:highlight>
                  <a:srgbClr val="FFFFFF"/>
                </a:highlight>
                <a:latin typeface="Calibri"/>
                <a:ea typeface="Calibri"/>
                <a:cs typeface="Calibri"/>
                <a:sym typeface="Calibri"/>
              </a:rPr>
              <a:t>(1)(a) Each school district program, Florida College System institution, or state university at which a student is exempt from the payment of tuition and fees under s. </a:t>
            </a:r>
            <a:r>
              <a:rPr lang="en-US" sz="1600" b="0" i="0" u="sng" strike="noStrike" cap="none">
                <a:solidFill>
                  <a:srgbClr val="000080"/>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1009.25</a:t>
            </a:r>
            <a:r>
              <a:rPr lang="en-US" sz="1600" b="0" i="0" u="none" strike="noStrike" cap="none">
                <a:solidFill>
                  <a:srgbClr val="000080"/>
                </a:solidFill>
                <a:highlight>
                  <a:srgbClr val="FFFFFF"/>
                </a:highlight>
                <a:latin typeface="Calibri"/>
                <a:ea typeface="Calibri"/>
                <a:cs typeface="Calibri"/>
                <a:sym typeface="Calibri"/>
              </a:rPr>
              <a:t> must have, at a minimum, a </a:t>
            </a:r>
            <a:r>
              <a:rPr lang="en-US" sz="1600" b="0" i="0" u="none" strike="noStrike" cap="none">
                <a:solidFill>
                  <a:srgbClr val="000080"/>
                </a:solidFill>
                <a:highlight>
                  <a:srgbClr val="FFFF00"/>
                </a:highlight>
                <a:latin typeface="Calibri"/>
                <a:ea typeface="Calibri"/>
                <a:cs typeface="Calibri"/>
                <a:sym typeface="Calibri"/>
              </a:rPr>
              <a:t>knowledgeable, accessible, and responsive</a:t>
            </a:r>
            <a:r>
              <a:rPr lang="en-US" sz="1600" b="0" i="0" u="none" strike="noStrike" cap="none">
                <a:solidFill>
                  <a:srgbClr val="000080"/>
                </a:solidFill>
                <a:highlight>
                  <a:srgbClr val="FFFFFF"/>
                </a:highlight>
                <a:latin typeface="Calibri"/>
                <a:ea typeface="Calibri"/>
                <a:cs typeface="Calibri"/>
                <a:sym typeface="Calibri"/>
              </a:rPr>
              <a:t> employee who acts as a liaison and provides assistance to those students who are exempt from the payment of tuition and fees </a:t>
            </a:r>
            <a:r>
              <a:rPr lang="en-US" sz="1600" b="0" i="0" u="none" strike="noStrike" cap="none">
                <a:solidFill>
                  <a:srgbClr val="000080"/>
                </a:solidFill>
                <a:highlight>
                  <a:srgbClr val="FFFF00"/>
                </a:highlight>
                <a:latin typeface="Calibri"/>
                <a:ea typeface="Calibri"/>
                <a:cs typeface="Calibri"/>
                <a:sym typeface="Calibri"/>
              </a:rPr>
              <a:t>to assist in resolving any problems related to such exemption</a:t>
            </a:r>
            <a:r>
              <a:rPr lang="en-US" sz="1600" b="0" i="0" u="none" strike="noStrike" cap="none">
                <a:solidFill>
                  <a:srgbClr val="000080"/>
                </a:solidFill>
                <a:highlight>
                  <a:srgbClr val="FFFFFF"/>
                </a:highlight>
                <a:latin typeface="Calibri"/>
                <a:ea typeface="Calibri"/>
                <a:cs typeface="Calibri"/>
                <a:sym typeface="Calibri"/>
              </a:rPr>
              <a:t>. The liaisons shall provide such students with on-campus support and must be employees of the program, institution, or university.</a:t>
            </a:r>
            <a:endParaRPr sz="2000" b="0" i="0" u="none" strike="noStrike" cap="none">
              <a:solidFill>
                <a:srgbClr val="000000"/>
              </a:solidFill>
              <a:latin typeface="Calibri"/>
              <a:ea typeface="Calibri"/>
              <a:cs typeface="Calibri"/>
              <a:sym typeface="Calibri"/>
            </a:endParaRPr>
          </a:p>
        </p:txBody>
      </p:sp>
      <p:pic>
        <p:nvPicPr>
          <p:cNvPr id="411" name="Google Shape;411;g20a81381557_1_293"/>
          <p:cNvPicPr preferRelativeResize="0"/>
          <p:nvPr/>
        </p:nvPicPr>
        <p:blipFill rotWithShape="1">
          <a:blip r:embed="rId4">
            <a:alphaModFix/>
          </a:blip>
          <a:srcRect/>
          <a:stretch/>
        </p:blipFill>
        <p:spPr>
          <a:xfrm>
            <a:off x="2805251" y="5302576"/>
            <a:ext cx="4466176" cy="1420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20a81381557_1_38"/>
          <p:cNvSpPr txBox="1"/>
          <p:nvPr/>
        </p:nvSpPr>
        <p:spPr>
          <a:xfrm>
            <a:off x="70075" y="864050"/>
            <a:ext cx="11746800" cy="785100"/>
          </a:xfrm>
          <a:prstGeom prst="rect">
            <a:avLst/>
          </a:prstGeom>
          <a:noFill/>
          <a:ln>
            <a:noFill/>
          </a:ln>
        </p:spPr>
        <p:txBody>
          <a:bodyPr spcFirstLastPara="1" wrap="square" lIns="91425" tIns="91425" rIns="91425" bIns="91425" anchor="t" anchorCtr="0">
            <a:spAutoFit/>
          </a:bodyPr>
          <a:lstStyle/>
          <a:p>
            <a:pPr marL="0" lvl="0" indent="0" algn="ctr" rtl="0">
              <a:spcBef>
                <a:spcPts val="360"/>
              </a:spcBef>
              <a:spcAft>
                <a:spcPts val="0"/>
              </a:spcAft>
              <a:buNone/>
            </a:pPr>
            <a:r>
              <a:rPr lang="en-US" sz="3900">
                <a:solidFill>
                  <a:srgbClr val="BF9000"/>
                </a:solidFill>
                <a:latin typeface="Book Antiqua"/>
                <a:ea typeface="Book Antiqua"/>
                <a:cs typeface="Book Antiqua"/>
                <a:sym typeface="Book Antiqua"/>
              </a:rPr>
              <a:t>Positive Impact of Our Work</a:t>
            </a:r>
            <a:endParaRPr sz="3900">
              <a:solidFill>
                <a:srgbClr val="BF9000"/>
              </a:solidFill>
              <a:latin typeface="Book Antiqua"/>
              <a:ea typeface="Book Antiqua"/>
              <a:cs typeface="Book Antiqua"/>
              <a:sym typeface="Book Antiqua"/>
            </a:endParaRPr>
          </a:p>
        </p:txBody>
      </p:sp>
      <p:pic>
        <p:nvPicPr>
          <p:cNvPr id="418" name="Google Shape;418;g20a81381557_1_38"/>
          <p:cNvPicPr preferRelativeResize="0"/>
          <p:nvPr/>
        </p:nvPicPr>
        <p:blipFill>
          <a:blip r:embed="rId3">
            <a:alphaModFix/>
          </a:blip>
          <a:stretch>
            <a:fillRect/>
          </a:stretch>
        </p:blipFill>
        <p:spPr>
          <a:xfrm>
            <a:off x="4878400" y="2245275"/>
            <a:ext cx="6893781" cy="4036701"/>
          </a:xfrm>
          <a:prstGeom prst="rect">
            <a:avLst/>
          </a:prstGeom>
          <a:noFill/>
          <a:ln>
            <a:noFill/>
          </a:ln>
        </p:spPr>
      </p:pic>
      <p:pic>
        <p:nvPicPr>
          <p:cNvPr id="419" name="Google Shape;419;g20a81381557_1_38"/>
          <p:cNvPicPr preferRelativeResize="0"/>
          <p:nvPr/>
        </p:nvPicPr>
        <p:blipFill>
          <a:blip r:embed="rId4">
            <a:alphaModFix/>
          </a:blip>
          <a:stretch>
            <a:fillRect/>
          </a:stretch>
        </p:blipFill>
        <p:spPr>
          <a:xfrm>
            <a:off x="432130" y="2081200"/>
            <a:ext cx="4446275" cy="37338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g1e45a877650_1_23"/>
          <p:cNvSpPr/>
          <p:nvPr/>
        </p:nvSpPr>
        <p:spPr>
          <a:xfrm>
            <a:off x="9668933" y="6011333"/>
            <a:ext cx="2089500" cy="73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25" name="Google Shape;425;g1e45a877650_1_23"/>
          <p:cNvPicPr preferRelativeResize="0"/>
          <p:nvPr/>
        </p:nvPicPr>
        <p:blipFill>
          <a:blip r:embed="rId3">
            <a:alphaModFix/>
          </a:blip>
          <a:stretch>
            <a:fillRect/>
          </a:stretch>
        </p:blipFill>
        <p:spPr>
          <a:xfrm>
            <a:off x="534825" y="4850875"/>
            <a:ext cx="1628975" cy="1628975"/>
          </a:xfrm>
          <a:prstGeom prst="rect">
            <a:avLst/>
          </a:prstGeom>
          <a:noFill/>
          <a:ln>
            <a:noFill/>
          </a:ln>
        </p:spPr>
      </p:pic>
      <p:pic>
        <p:nvPicPr>
          <p:cNvPr id="426" name="Google Shape;426;g1e45a877650_1_23"/>
          <p:cNvPicPr preferRelativeResize="0"/>
          <p:nvPr/>
        </p:nvPicPr>
        <p:blipFill>
          <a:blip r:embed="rId4">
            <a:alphaModFix/>
          </a:blip>
          <a:stretch>
            <a:fillRect/>
          </a:stretch>
        </p:blipFill>
        <p:spPr>
          <a:xfrm>
            <a:off x="2749450" y="5225575"/>
            <a:ext cx="1628975" cy="1216400"/>
          </a:xfrm>
          <a:prstGeom prst="rect">
            <a:avLst/>
          </a:prstGeom>
          <a:noFill/>
          <a:ln>
            <a:noFill/>
          </a:ln>
        </p:spPr>
      </p:pic>
      <p:pic>
        <p:nvPicPr>
          <p:cNvPr id="427" name="Google Shape;427;g1e45a877650_1_23"/>
          <p:cNvPicPr preferRelativeResize="0"/>
          <p:nvPr/>
        </p:nvPicPr>
        <p:blipFill>
          <a:blip r:embed="rId5">
            <a:alphaModFix/>
          </a:blip>
          <a:stretch>
            <a:fillRect/>
          </a:stretch>
        </p:blipFill>
        <p:spPr>
          <a:xfrm>
            <a:off x="4881613" y="5021588"/>
            <a:ext cx="2428776" cy="1113000"/>
          </a:xfrm>
          <a:prstGeom prst="rect">
            <a:avLst/>
          </a:prstGeom>
          <a:noFill/>
          <a:ln>
            <a:noFill/>
          </a:ln>
        </p:spPr>
      </p:pic>
      <p:pic>
        <p:nvPicPr>
          <p:cNvPr id="428" name="Google Shape;428;g1e45a877650_1_23"/>
          <p:cNvPicPr preferRelativeResize="0"/>
          <p:nvPr/>
        </p:nvPicPr>
        <p:blipFill>
          <a:blip r:embed="rId6">
            <a:alphaModFix/>
          </a:blip>
          <a:stretch>
            <a:fillRect/>
          </a:stretch>
        </p:blipFill>
        <p:spPr>
          <a:xfrm>
            <a:off x="7454301" y="4813200"/>
            <a:ext cx="1937611" cy="1892400"/>
          </a:xfrm>
          <a:prstGeom prst="rect">
            <a:avLst/>
          </a:prstGeom>
          <a:noFill/>
          <a:ln>
            <a:noFill/>
          </a:ln>
        </p:spPr>
      </p:pic>
      <p:pic>
        <p:nvPicPr>
          <p:cNvPr id="429" name="Google Shape;429;g1e45a877650_1_23"/>
          <p:cNvPicPr preferRelativeResize="0"/>
          <p:nvPr/>
        </p:nvPicPr>
        <p:blipFill>
          <a:blip r:embed="rId7">
            <a:alphaModFix/>
          </a:blip>
          <a:stretch>
            <a:fillRect/>
          </a:stretch>
        </p:blipFill>
        <p:spPr>
          <a:xfrm>
            <a:off x="783225" y="1707974"/>
            <a:ext cx="2089500" cy="870623"/>
          </a:xfrm>
          <a:prstGeom prst="rect">
            <a:avLst/>
          </a:prstGeom>
          <a:noFill/>
          <a:ln>
            <a:noFill/>
          </a:ln>
        </p:spPr>
      </p:pic>
      <p:pic>
        <p:nvPicPr>
          <p:cNvPr id="430" name="Google Shape;430;g1e45a877650_1_23"/>
          <p:cNvPicPr preferRelativeResize="0"/>
          <p:nvPr/>
        </p:nvPicPr>
        <p:blipFill>
          <a:blip r:embed="rId8">
            <a:alphaModFix/>
          </a:blip>
          <a:stretch>
            <a:fillRect/>
          </a:stretch>
        </p:blipFill>
        <p:spPr>
          <a:xfrm>
            <a:off x="3661350" y="1407263"/>
            <a:ext cx="1628975" cy="1628975"/>
          </a:xfrm>
          <a:prstGeom prst="rect">
            <a:avLst/>
          </a:prstGeom>
          <a:noFill/>
          <a:ln>
            <a:noFill/>
          </a:ln>
        </p:spPr>
      </p:pic>
      <p:pic>
        <p:nvPicPr>
          <p:cNvPr id="431" name="Google Shape;431;g1e45a877650_1_23"/>
          <p:cNvPicPr preferRelativeResize="0"/>
          <p:nvPr/>
        </p:nvPicPr>
        <p:blipFill>
          <a:blip r:embed="rId9">
            <a:alphaModFix/>
          </a:blip>
          <a:stretch>
            <a:fillRect/>
          </a:stretch>
        </p:blipFill>
        <p:spPr>
          <a:xfrm>
            <a:off x="9224749" y="5144853"/>
            <a:ext cx="2705850" cy="866475"/>
          </a:xfrm>
          <a:prstGeom prst="rect">
            <a:avLst/>
          </a:prstGeom>
          <a:noFill/>
          <a:ln>
            <a:noFill/>
          </a:ln>
        </p:spPr>
      </p:pic>
      <p:pic>
        <p:nvPicPr>
          <p:cNvPr id="432" name="Google Shape;432;g1e45a877650_1_23"/>
          <p:cNvPicPr preferRelativeResize="0"/>
          <p:nvPr/>
        </p:nvPicPr>
        <p:blipFill>
          <a:blip r:embed="rId10">
            <a:alphaModFix/>
          </a:blip>
          <a:stretch>
            <a:fillRect/>
          </a:stretch>
        </p:blipFill>
        <p:spPr>
          <a:xfrm>
            <a:off x="6232223" y="1696665"/>
            <a:ext cx="1152054" cy="1216399"/>
          </a:xfrm>
          <a:prstGeom prst="rect">
            <a:avLst/>
          </a:prstGeom>
          <a:noFill/>
          <a:ln>
            <a:noFill/>
          </a:ln>
        </p:spPr>
      </p:pic>
      <p:pic>
        <p:nvPicPr>
          <p:cNvPr id="433" name="Google Shape;433;g1e45a877650_1_23"/>
          <p:cNvPicPr preferRelativeResize="0"/>
          <p:nvPr/>
        </p:nvPicPr>
        <p:blipFill>
          <a:blip r:embed="rId11">
            <a:alphaModFix/>
          </a:blip>
          <a:stretch>
            <a:fillRect/>
          </a:stretch>
        </p:blipFill>
        <p:spPr>
          <a:xfrm>
            <a:off x="7940847" y="1354227"/>
            <a:ext cx="4098755" cy="2305549"/>
          </a:xfrm>
          <a:prstGeom prst="rect">
            <a:avLst/>
          </a:prstGeom>
          <a:noFill/>
          <a:ln>
            <a:noFill/>
          </a:ln>
        </p:spPr>
      </p:pic>
      <p:pic>
        <p:nvPicPr>
          <p:cNvPr id="434" name="Google Shape;434;g1e45a877650_1_23"/>
          <p:cNvPicPr preferRelativeResize="0"/>
          <p:nvPr/>
        </p:nvPicPr>
        <p:blipFill>
          <a:blip r:embed="rId12">
            <a:alphaModFix/>
          </a:blip>
          <a:stretch>
            <a:fillRect/>
          </a:stretch>
        </p:blipFill>
        <p:spPr>
          <a:xfrm>
            <a:off x="686450" y="2815138"/>
            <a:ext cx="3493750" cy="1965234"/>
          </a:xfrm>
          <a:prstGeom prst="rect">
            <a:avLst/>
          </a:prstGeom>
          <a:noFill/>
          <a:ln>
            <a:noFill/>
          </a:ln>
        </p:spPr>
      </p:pic>
      <p:pic>
        <p:nvPicPr>
          <p:cNvPr id="435" name="Google Shape;435;g1e45a877650_1_23"/>
          <p:cNvPicPr preferRelativeResize="0"/>
          <p:nvPr/>
        </p:nvPicPr>
        <p:blipFill>
          <a:blip r:embed="rId13">
            <a:alphaModFix/>
          </a:blip>
          <a:stretch>
            <a:fillRect/>
          </a:stretch>
        </p:blipFill>
        <p:spPr>
          <a:xfrm>
            <a:off x="7980050" y="2855625"/>
            <a:ext cx="3681200" cy="1840600"/>
          </a:xfrm>
          <a:prstGeom prst="rect">
            <a:avLst/>
          </a:prstGeom>
          <a:noFill/>
          <a:ln>
            <a:noFill/>
          </a:ln>
        </p:spPr>
      </p:pic>
      <p:pic>
        <p:nvPicPr>
          <p:cNvPr id="436" name="Google Shape;436;g1e45a877650_1_23"/>
          <p:cNvPicPr preferRelativeResize="0"/>
          <p:nvPr/>
        </p:nvPicPr>
        <p:blipFill rotWithShape="1">
          <a:blip r:embed="rId14">
            <a:alphaModFix/>
          </a:blip>
          <a:srcRect/>
          <a:stretch/>
        </p:blipFill>
        <p:spPr>
          <a:xfrm>
            <a:off x="4545175" y="2981376"/>
            <a:ext cx="2638225" cy="1758800"/>
          </a:xfrm>
          <a:prstGeom prst="rect">
            <a:avLst/>
          </a:prstGeom>
          <a:noFill/>
          <a:ln>
            <a:noFill/>
          </a:ln>
        </p:spPr>
      </p:pic>
      <p:pic>
        <p:nvPicPr>
          <p:cNvPr id="437" name="Google Shape;437;g1e45a877650_1_23"/>
          <p:cNvPicPr preferRelativeResize="0"/>
          <p:nvPr/>
        </p:nvPicPr>
        <p:blipFill>
          <a:blip r:embed="rId15">
            <a:alphaModFix/>
          </a:blip>
          <a:stretch>
            <a:fillRect/>
          </a:stretch>
        </p:blipFill>
        <p:spPr>
          <a:xfrm>
            <a:off x="465538" y="-12"/>
            <a:ext cx="11058525" cy="1381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US" sz="3200"/>
              <a:t>Homeless and Foster Youth Services Report (December 2022)</a:t>
            </a:r>
            <a:endParaRPr sz="3200"/>
          </a:p>
        </p:txBody>
      </p:sp>
      <p:sp>
        <p:nvSpPr>
          <p:cNvPr id="444" name="Google Shape;444;p6"/>
          <p:cNvSpPr txBox="1">
            <a:spLocks noGrp="1"/>
          </p:cNvSpPr>
          <p:nvPr>
            <p:ph type="body" idx="1"/>
          </p:nvPr>
        </p:nvSpPr>
        <p:spPr>
          <a:xfrm>
            <a:off x="3730171" y="2119086"/>
            <a:ext cx="7880520" cy="3739710"/>
          </a:xfrm>
          <a:prstGeom prst="rect">
            <a:avLst/>
          </a:prstGeom>
          <a:noFill/>
          <a:ln>
            <a:noFill/>
          </a:ln>
        </p:spPr>
        <p:txBody>
          <a:bodyPr spcFirstLastPara="1" wrap="square" lIns="91425" tIns="45700" rIns="91425" bIns="45700" anchor="t" anchorCtr="0">
            <a:normAutofit fontScale="92500" lnSpcReduction="20000"/>
          </a:bodyPr>
          <a:lstStyle/>
          <a:p>
            <a:pPr marL="457200" lvl="0" indent="-369570" algn="just" rtl="0">
              <a:lnSpc>
                <a:spcPct val="150000"/>
              </a:lnSpc>
              <a:spcBef>
                <a:spcPts val="360"/>
              </a:spcBef>
              <a:spcAft>
                <a:spcPts val="0"/>
              </a:spcAft>
              <a:buSzPct val="100000"/>
              <a:buFont typeface="Arial"/>
              <a:buChar char="●"/>
            </a:pPr>
            <a:r>
              <a:rPr lang="en-US" sz="2400">
                <a:latin typeface="Arial"/>
                <a:ea typeface="Arial"/>
                <a:cs typeface="Arial"/>
                <a:sym typeface="Arial"/>
              </a:rPr>
              <a:t>Mandated by Florida Legislature last year</a:t>
            </a:r>
            <a:endParaRPr sz="2400">
              <a:latin typeface="Arial"/>
              <a:ea typeface="Arial"/>
              <a:cs typeface="Arial"/>
              <a:sym typeface="Arial"/>
            </a:endParaRPr>
          </a:p>
          <a:p>
            <a:pPr marL="457200" lvl="0" indent="-369570" algn="just" rtl="0">
              <a:lnSpc>
                <a:spcPct val="150000"/>
              </a:lnSpc>
              <a:spcBef>
                <a:spcPts val="0"/>
              </a:spcBef>
              <a:spcAft>
                <a:spcPts val="0"/>
              </a:spcAft>
              <a:buSzPct val="100000"/>
              <a:buFont typeface="Arial"/>
              <a:buChar char="●"/>
            </a:pPr>
            <a:r>
              <a:rPr lang="en-US" sz="2400">
                <a:latin typeface="Arial"/>
                <a:ea typeface="Arial"/>
                <a:cs typeface="Arial"/>
                <a:sym typeface="Arial"/>
              </a:rPr>
              <a:t>Examines effectiveness of local school districts’ delivery of benefits and services required under the federal McKinney-Vento Homeless Assistance Act</a:t>
            </a:r>
            <a:endParaRPr sz="2400">
              <a:latin typeface="Arial"/>
              <a:ea typeface="Arial"/>
              <a:cs typeface="Arial"/>
              <a:sym typeface="Arial"/>
            </a:endParaRPr>
          </a:p>
          <a:p>
            <a:pPr marL="457200" lvl="0" indent="-369570" algn="just" rtl="0">
              <a:lnSpc>
                <a:spcPct val="150000"/>
              </a:lnSpc>
              <a:spcBef>
                <a:spcPts val="0"/>
              </a:spcBef>
              <a:spcAft>
                <a:spcPts val="0"/>
              </a:spcAft>
              <a:buSzPct val="100000"/>
              <a:buFont typeface="Arial"/>
              <a:buChar char="●"/>
            </a:pPr>
            <a:r>
              <a:rPr lang="en-US" sz="2400">
                <a:latin typeface="Arial"/>
                <a:ea typeface="Arial"/>
                <a:cs typeface="Arial"/>
                <a:sym typeface="Arial"/>
              </a:rPr>
              <a:t>Examines services provided by campus liaisons to foster youth enrolled in state colleges and universities</a:t>
            </a:r>
            <a:endParaRPr sz="2400">
              <a:latin typeface="Arial"/>
              <a:ea typeface="Arial"/>
              <a:cs typeface="Arial"/>
              <a:sym typeface="Arial"/>
            </a:endParaRPr>
          </a:p>
          <a:p>
            <a:pPr marL="457200" lvl="0" indent="-369570" algn="just" rtl="0">
              <a:lnSpc>
                <a:spcPct val="150000"/>
              </a:lnSpc>
              <a:spcBef>
                <a:spcPts val="0"/>
              </a:spcBef>
              <a:spcAft>
                <a:spcPts val="0"/>
              </a:spcAft>
              <a:buSzPct val="100000"/>
              <a:buFont typeface="Arial"/>
              <a:buChar char="●"/>
            </a:pPr>
            <a:r>
              <a:rPr lang="en-US" sz="2400">
                <a:latin typeface="Arial"/>
                <a:ea typeface="Arial"/>
                <a:cs typeface="Arial"/>
                <a:sym typeface="Arial"/>
              </a:rPr>
              <a:t>Academic outcomes of these students (Positive Pathways members)</a:t>
            </a:r>
            <a:endParaRPr sz="2400">
              <a:latin typeface="Arial"/>
              <a:ea typeface="Arial"/>
              <a:cs typeface="Arial"/>
              <a:sym typeface="Arial"/>
            </a:endParaRPr>
          </a:p>
        </p:txBody>
      </p:sp>
      <p:pic>
        <p:nvPicPr>
          <p:cNvPr id="445" name="Google Shape;445;p6"/>
          <p:cNvPicPr preferRelativeResize="0"/>
          <p:nvPr/>
        </p:nvPicPr>
        <p:blipFill rotWithShape="1">
          <a:blip r:embed="rId3">
            <a:alphaModFix/>
          </a:blip>
          <a:srcRect/>
          <a:stretch/>
        </p:blipFill>
        <p:spPr>
          <a:xfrm>
            <a:off x="468348" y="2187142"/>
            <a:ext cx="3145709" cy="353148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g255ee7fd505_0_133"/>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1800"/>
              <a:buNone/>
            </a:pPr>
            <a:r>
              <a:rPr lang="en-US" sz="3200"/>
              <a:t>Campus-based Services</a:t>
            </a:r>
            <a:endParaRPr sz="3200"/>
          </a:p>
        </p:txBody>
      </p:sp>
      <p:pic>
        <p:nvPicPr>
          <p:cNvPr id="452" name="Google Shape;452;g255ee7fd505_0_133"/>
          <p:cNvPicPr preferRelativeResize="0"/>
          <p:nvPr/>
        </p:nvPicPr>
        <p:blipFill rotWithShape="1">
          <a:blip r:embed="rId3">
            <a:alphaModFix/>
          </a:blip>
          <a:srcRect/>
          <a:stretch/>
        </p:blipFill>
        <p:spPr>
          <a:xfrm>
            <a:off x="6027725" y="1852950"/>
            <a:ext cx="5582974" cy="4864925"/>
          </a:xfrm>
          <a:prstGeom prst="rect">
            <a:avLst/>
          </a:prstGeom>
          <a:noFill/>
          <a:ln>
            <a:noFill/>
          </a:ln>
        </p:spPr>
      </p:pic>
      <p:sp>
        <p:nvSpPr>
          <p:cNvPr id="453" name="Google Shape;453;g255ee7fd505_0_133"/>
          <p:cNvSpPr txBox="1"/>
          <p:nvPr/>
        </p:nvSpPr>
        <p:spPr>
          <a:xfrm>
            <a:off x="537250" y="2851675"/>
            <a:ext cx="5253600" cy="1416000"/>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300"/>
              <a:buFont typeface="Arial"/>
              <a:buNone/>
            </a:pPr>
            <a:r>
              <a:rPr lang="en-US" sz="2000" b="0" i="1" u="none" strike="noStrike" cap="none">
                <a:solidFill>
                  <a:schemeClr val="dk1"/>
                </a:solidFill>
                <a:latin typeface="Calibri"/>
                <a:ea typeface="Calibri"/>
                <a:cs typeface="Calibri"/>
                <a:sym typeface="Calibri"/>
              </a:rPr>
              <a:t>Students with the tuition waiver have access to several resources to support their </a:t>
            </a:r>
            <a:endParaRPr sz="2000" b="0" i="1" u="none" strike="noStrike" cap="none">
              <a:solidFill>
                <a:schemeClr val="dk1"/>
              </a:solidFill>
              <a:latin typeface="Calibri"/>
              <a:ea typeface="Calibri"/>
              <a:cs typeface="Calibri"/>
              <a:sym typeface="Calibri"/>
            </a:endParaRPr>
          </a:p>
          <a:p>
            <a:pPr marL="0" marR="0" lvl="0" indent="0" algn="ctr" rtl="0">
              <a:lnSpc>
                <a:spcPct val="150000"/>
              </a:lnSpc>
              <a:spcBef>
                <a:spcPts val="0"/>
              </a:spcBef>
              <a:spcAft>
                <a:spcPts val="0"/>
              </a:spcAft>
              <a:buClr>
                <a:srgbClr val="000000"/>
              </a:buClr>
              <a:buSzPts val="2300"/>
              <a:buFont typeface="Arial"/>
              <a:buNone/>
            </a:pPr>
            <a:r>
              <a:rPr lang="en-US" sz="2000" b="0" i="1" u="none" strike="noStrike" cap="none">
                <a:solidFill>
                  <a:schemeClr val="dk1"/>
                </a:solidFill>
                <a:latin typeface="Calibri"/>
                <a:ea typeface="Calibri"/>
                <a:cs typeface="Calibri"/>
                <a:sym typeface="Calibri"/>
              </a:rPr>
              <a:t>holistic development and transition to adulthood.</a:t>
            </a:r>
            <a:endParaRPr sz="2000" b="0" i="1"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p8"/>
          <p:cNvPicPr preferRelativeResize="0"/>
          <p:nvPr/>
        </p:nvPicPr>
        <p:blipFill rotWithShape="1">
          <a:blip r:embed="rId3">
            <a:alphaModFix/>
          </a:blip>
          <a:srcRect/>
          <a:stretch/>
        </p:blipFill>
        <p:spPr>
          <a:xfrm>
            <a:off x="963300" y="4351250"/>
            <a:ext cx="2938173" cy="936875"/>
          </a:xfrm>
          <a:prstGeom prst="rect">
            <a:avLst/>
          </a:prstGeom>
          <a:noFill/>
          <a:ln>
            <a:noFill/>
          </a:ln>
        </p:spPr>
      </p:pic>
      <p:pic>
        <p:nvPicPr>
          <p:cNvPr id="459" name="Google Shape;459;p8"/>
          <p:cNvPicPr preferRelativeResize="0"/>
          <p:nvPr/>
        </p:nvPicPr>
        <p:blipFill rotWithShape="1">
          <a:blip r:embed="rId4">
            <a:alphaModFix/>
          </a:blip>
          <a:srcRect/>
          <a:stretch/>
        </p:blipFill>
        <p:spPr>
          <a:xfrm>
            <a:off x="1608175" y="2506500"/>
            <a:ext cx="1802900" cy="1497901"/>
          </a:xfrm>
          <a:prstGeom prst="rect">
            <a:avLst/>
          </a:prstGeom>
          <a:noFill/>
          <a:ln>
            <a:noFill/>
          </a:ln>
        </p:spPr>
      </p:pic>
      <p:pic>
        <p:nvPicPr>
          <p:cNvPr id="460" name="Google Shape;460;p8"/>
          <p:cNvPicPr preferRelativeResize="0"/>
          <p:nvPr/>
        </p:nvPicPr>
        <p:blipFill rotWithShape="1">
          <a:blip r:embed="rId5">
            <a:alphaModFix/>
          </a:blip>
          <a:srcRect/>
          <a:stretch/>
        </p:blipFill>
        <p:spPr>
          <a:xfrm>
            <a:off x="4804240" y="2258025"/>
            <a:ext cx="5928449" cy="3723650"/>
          </a:xfrm>
          <a:prstGeom prst="rect">
            <a:avLst/>
          </a:prstGeom>
          <a:noFill/>
          <a:ln>
            <a:noFill/>
          </a:ln>
        </p:spPr>
      </p:pic>
      <p:sp>
        <p:nvSpPr>
          <p:cNvPr id="461" name="Google Shape;461;p8"/>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800"/>
              <a:buFont typeface="Gill Sans"/>
              <a:buNone/>
            </a:pPr>
            <a:r>
              <a:rPr lang="en-US" sz="3200"/>
              <a:t>Use of Tuition Exemption</a:t>
            </a:r>
            <a:endParaRPr sz="3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g1e45b54cc30_0_0"/>
          <p:cNvSpPr txBox="1"/>
          <p:nvPr/>
        </p:nvSpPr>
        <p:spPr>
          <a:xfrm>
            <a:off x="395525" y="2575525"/>
            <a:ext cx="11556300" cy="4125000"/>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0"/>
              </a:spcAft>
              <a:buClr>
                <a:srgbClr val="000000"/>
              </a:buClr>
              <a:buSzPts val="1600"/>
              <a:buFont typeface="Arial"/>
              <a:buNone/>
            </a:pPr>
            <a:endParaRPr sz="1600" b="0" i="0" u="none" strike="noStrike" cap="none">
              <a:solidFill>
                <a:srgbClr val="FF0000"/>
              </a:solidFill>
              <a:latin typeface="Arial"/>
              <a:ea typeface="Arial"/>
              <a:cs typeface="Arial"/>
              <a:sym typeface="Arial"/>
            </a:endParaRPr>
          </a:p>
          <a:p>
            <a:pPr marL="457200" marR="0" lvl="0" indent="-330200" algn="just" rtl="0">
              <a:lnSpc>
                <a:spcPct val="15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489 students received a waiver beginning in either 2013-14 or 2014-15.</a:t>
            </a:r>
            <a:endParaRPr sz="1600" b="0" i="0" u="none" strike="noStrike" cap="none">
              <a:solidFill>
                <a:schemeClr val="dk1"/>
              </a:solidFill>
              <a:latin typeface="Arial"/>
              <a:ea typeface="Arial"/>
              <a:cs typeface="Arial"/>
              <a:sym typeface="Arial"/>
            </a:endParaRPr>
          </a:p>
          <a:p>
            <a:pPr marL="914400" marR="0" lvl="1" indent="-330200" algn="just" rtl="0">
              <a:lnSpc>
                <a:spcPct val="15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244 (50%) finished a bachelor's degree during the review period </a:t>
            </a:r>
            <a:endParaRPr sz="1600" b="1" i="0" u="none" strike="noStrike" cap="none">
              <a:solidFill>
                <a:schemeClr val="accent6"/>
              </a:solidFill>
              <a:latin typeface="Arial"/>
              <a:ea typeface="Arial"/>
              <a:cs typeface="Arial"/>
              <a:sym typeface="Arial"/>
            </a:endParaRPr>
          </a:p>
          <a:p>
            <a:pPr marL="1371600" marR="0" lvl="0" indent="-330200" algn="just" rtl="0">
              <a:lnSpc>
                <a:spcPct val="15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25% completed the degree in four years and </a:t>
            </a:r>
            <a:endParaRPr sz="1600" b="0" i="0" u="none" strike="noStrike" cap="none">
              <a:solidFill>
                <a:schemeClr val="dk1"/>
              </a:solidFill>
              <a:latin typeface="Arial"/>
              <a:ea typeface="Arial"/>
              <a:cs typeface="Arial"/>
              <a:sym typeface="Arial"/>
            </a:endParaRPr>
          </a:p>
          <a:p>
            <a:pPr marL="1371600" marR="0" lvl="0" indent="-330200" algn="just" rtl="0">
              <a:lnSpc>
                <a:spcPct val="15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40% completed the degree in six years (</a:t>
            </a:r>
            <a:r>
              <a:rPr lang="en-US" sz="1600" b="0" i="0" u="none" strike="noStrike" cap="none">
                <a:solidFill>
                  <a:schemeClr val="accent6"/>
                </a:solidFill>
                <a:latin typeface="Arial"/>
                <a:ea typeface="Arial"/>
                <a:cs typeface="Arial"/>
                <a:sym typeface="Arial"/>
              </a:rPr>
              <a:t>Far better than the six-year graduation rate of 27% for US first-generation students in general) Source: Center for First Generation Student Success</a:t>
            </a:r>
            <a:endParaRPr sz="1600" b="1" i="0" u="none" strike="noStrike" cap="none">
              <a:solidFill>
                <a:schemeClr val="dk1"/>
              </a:solidFill>
              <a:latin typeface="Arial"/>
              <a:ea typeface="Arial"/>
              <a:cs typeface="Arial"/>
              <a:sym typeface="Arial"/>
            </a:endParaRPr>
          </a:p>
          <a:p>
            <a:pPr marL="457200" marR="0" lvl="0" indent="-330200" algn="just" rtl="0">
              <a:lnSpc>
                <a:spcPct val="150000"/>
              </a:lnSpc>
              <a:spcBef>
                <a:spcPts val="0"/>
              </a:spcBef>
              <a:spcAft>
                <a:spcPts val="0"/>
              </a:spcAft>
              <a:buClr>
                <a:srgbClr val="000000"/>
              </a:buClr>
              <a:buSzPts val="1600"/>
              <a:buFont typeface="Arial"/>
              <a:buChar char="-"/>
            </a:pPr>
            <a:r>
              <a:rPr lang="en-US" sz="1600" b="0" i="0" u="none" strike="noStrike" cap="none">
                <a:solidFill>
                  <a:schemeClr val="dk1"/>
                </a:solidFill>
                <a:latin typeface="Arial"/>
                <a:ea typeface="Arial"/>
                <a:cs typeface="Arial"/>
                <a:sym typeface="Arial"/>
              </a:rPr>
              <a:t>210 students transferred from a state college to an SUS institution</a:t>
            </a:r>
            <a:endParaRPr sz="1600" b="0" i="0" u="none" strike="noStrike" cap="none">
              <a:solidFill>
                <a:schemeClr val="dk1"/>
              </a:solidFill>
              <a:latin typeface="Arial"/>
              <a:ea typeface="Arial"/>
              <a:cs typeface="Arial"/>
              <a:sym typeface="Arial"/>
            </a:endParaRPr>
          </a:p>
          <a:p>
            <a:pPr marL="914400" marR="0" lvl="1" indent="-330200" algn="just" rtl="0">
              <a:lnSpc>
                <a:spcPct val="150000"/>
              </a:lnSpc>
              <a:spcBef>
                <a:spcPts val="0"/>
              </a:spcBef>
              <a:spcAft>
                <a:spcPts val="0"/>
              </a:spcAft>
              <a:buClr>
                <a:srgbClr val="000000"/>
              </a:buClr>
              <a:buSzPts val="1600"/>
              <a:buFont typeface="Arial"/>
              <a:buChar char="-"/>
            </a:pPr>
            <a:r>
              <a:rPr lang="en-US" sz="1600" b="1" i="0" u="none" strike="noStrike" cap="none">
                <a:solidFill>
                  <a:schemeClr val="accent6"/>
                </a:solidFill>
                <a:latin typeface="Arial"/>
                <a:ea typeface="Arial"/>
                <a:cs typeface="Arial"/>
                <a:sym typeface="Arial"/>
              </a:rPr>
              <a:t>57% of them completed a bachelor’s degree (compared to 63% </a:t>
            </a:r>
            <a:r>
              <a:rPr lang="en-US" sz="1600" b="0" i="0" u="none" strike="noStrike" cap="none">
                <a:solidFill>
                  <a:schemeClr val="accent6"/>
                </a:solidFill>
                <a:latin typeface="Arial"/>
                <a:ea typeface="Arial"/>
                <a:cs typeface="Arial"/>
                <a:sym typeface="Arial"/>
              </a:rPr>
              <a:t>among ALL students at public institutions nationwide</a:t>
            </a:r>
            <a:endParaRPr sz="1600" b="0" i="0" u="none" strike="noStrike" cap="none">
              <a:solidFill>
                <a:schemeClr val="accent6"/>
              </a:solidFill>
              <a:latin typeface="Arial"/>
              <a:ea typeface="Arial"/>
              <a:cs typeface="Arial"/>
              <a:sym typeface="Arial"/>
            </a:endParaRPr>
          </a:p>
          <a:p>
            <a:pPr marL="457200" marR="0" lvl="0" indent="-330200" algn="just" rtl="0">
              <a:lnSpc>
                <a:spcPct val="150000"/>
              </a:lnSpc>
              <a:spcBef>
                <a:spcPts val="0"/>
              </a:spcBef>
              <a:spcAft>
                <a:spcPts val="0"/>
              </a:spcAft>
              <a:buClr>
                <a:schemeClr val="accent6"/>
              </a:buClr>
              <a:buSzPts val="1600"/>
              <a:buFont typeface="Arial"/>
              <a:buChar char="-"/>
            </a:pPr>
            <a:r>
              <a:rPr lang="en-US" sz="1600" b="1" i="0" u="none" strike="noStrike" cap="none">
                <a:solidFill>
                  <a:schemeClr val="accent6"/>
                </a:solidFill>
                <a:latin typeface="Arial"/>
                <a:ea typeface="Arial"/>
                <a:cs typeface="Arial"/>
                <a:sym typeface="Arial"/>
              </a:rPr>
              <a:t>Overall, these numbers are far better than the 3% and 11% consistently relayed in documents around the country</a:t>
            </a:r>
            <a:endParaRPr sz="1600" b="0" i="0" u="none" strike="noStrike" cap="none">
              <a:solidFill>
                <a:schemeClr val="accent6"/>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600"/>
              <a:buFont typeface="Arial"/>
              <a:buNone/>
            </a:pPr>
            <a:endParaRPr sz="1600" b="0" i="0" u="none" strike="noStrike" cap="none">
              <a:solidFill>
                <a:schemeClr val="accent6"/>
              </a:solidFill>
              <a:latin typeface="Arial"/>
              <a:ea typeface="Arial"/>
              <a:cs typeface="Arial"/>
              <a:sym typeface="Arial"/>
            </a:endParaRPr>
          </a:p>
        </p:txBody>
      </p:sp>
      <p:sp>
        <p:nvSpPr>
          <p:cNvPr id="468" name="Google Shape;468;g1e45b54cc30_0_0"/>
          <p:cNvSpPr txBox="1">
            <a:spLocks noGrp="1"/>
          </p:cNvSpPr>
          <p:nvPr>
            <p:ph type="title"/>
          </p:nvPr>
        </p:nvSpPr>
        <p:spPr>
          <a:xfrm>
            <a:off x="395525" y="652050"/>
            <a:ext cx="11029500" cy="1013700"/>
          </a:xfrm>
          <a:prstGeom prst="rect">
            <a:avLst/>
          </a:prstGeom>
          <a:noFill/>
          <a:ln>
            <a:noFill/>
          </a:ln>
        </p:spPr>
        <p:txBody>
          <a:bodyPr spcFirstLastPara="1" wrap="square" lIns="91425" tIns="45700" rIns="91425" bIns="45700" anchor="b" anchorCtr="0">
            <a:normAutofit/>
          </a:bodyPr>
          <a:lstStyle/>
          <a:p>
            <a:pPr marL="0" lvl="0" indent="0" algn="ctr" rtl="0">
              <a:lnSpc>
                <a:spcPct val="115000"/>
              </a:lnSpc>
              <a:spcBef>
                <a:spcPts val="0"/>
              </a:spcBef>
              <a:spcAft>
                <a:spcPts val="1200"/>
              </a:spcAft>
              <a:buClr>
                <a:schemeClr val="dk1"/>
              </a:buClr>
              <a:buSzPts val="1100"/>
              <a:buFont typeface="Arial"/>
              <a:buNone/>
            </a:pPr>
            <a:r>
              <a:rPr lang="en-US" sz="3500"/>
              <a:t>Completion Rates</a:t>
            </a:r>
            <a:endParaRPr/>
          </a:p>
        </p:txBody>
      </p:sp>
      <p:pic>
        <p:nvPicPr>
          <p:cNvPr id="469" name="Google Shape;469;g1e45b54cc30_0_0"/>
          <p:cNvPicPr preferRelativeResize="0"/>
          <p:nvPr/>
        </p:nvPicPr>
        <p:blipFill rotWithShape="1">
          <a:blip r:embed="rId3">
            <a:alphaModFix/>
          </a:blip>
          <a:srcRect/>
          <a:stretch/>
        </p:blipFill>
        <p:spPr>
          <a:xfrm>
            <a:off x="4224925" y="1930325"/>
            <a:ext cx="2938173" cy="9368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10"/>
          <p:cNvSpPr txBox="1"/>
          <p:nvPr/>
        </p:nvSpPr>
        <p:spPr>
          <a:xfrm>
            <a:off x="1171464" y="3898143"/>
            <a:ext cx="8835600" cy="2216400"/>
          </a:xfrm>
          <a:prstGeom prst="rect">
            <a:avLst/>
          </a:prstGeom>
          <a:noFill/>
          <a:ln>
            <a:noFill/>
          </a:ln>
        </p:spPr>
        <p:txBody>
          <a:bodyPr spcFirstLastPara="1" wrap="square" lIns="91425" tIns="91425" rIns="91425" bIns="91425" anchor="t" anchorCtr="0">
            <a:spAutoFit/>
          </a:bodyPr>
          <a:lstStyle/>
          <a:p>
            <a:pPr marL="285750" marR="0" lvl="0" indent="-285750" algn="just" rtl="0">
              <a:lnSpc>
                <a:spcPct val="150000"/>
              </a:lnSpc>
              <a:spcBef>
                <a:spcPts val="0"/>
              </a:spcBef>
              <a:spcAft>
                <a:spcPts val="0"/>
              </a:spcAft>
              <a:buClr>
                <a:srgbClr val="000000"/>
              </a:buClr>
              <a:buSzPts val="2400"/>
              <a:buFont typeface="Arial"/>
              <a:buChar char="•"/>
            </a:pPr>
            <a:r>
              <a:rPr lang="en-US" sz="2400" b="0" i="0" u="none" strike="noStrike" cap="none">
                <a:solidFill>
                  <a:schemeClr val="dk1"/>
                </a:solidFill>
                <a:latin typeface="Arial"/>
                <a:ea typeface="Arial"/>
                <a:cs typeface="Arial"/>
                <a:sym typeface="Arial"/>
              </a:rPr>
              <a:t>OPPAGA analyzed FCS data of 4,065 students and found that 732 (18%) of the students completed a degree during the review period, with 11% completing a degree within three years. Another 243 (6%) completed a certificate program.</a:t>
            </a:r>
            <a:endParaRPr sz="2200" b="0" i="0" u="none" strike="noStrike" cap="none">
              <a:solidFill>
                <a:srgbClr val="000000"/>
              </a:solidFill>
              <a:latin typeface="Arial"/>
              <a:ea typeface="Arial"/>
              <a:cs typeface="Arial"/>
              <a:sym typeface="Arial"/>
            </a:endParaRPr>
          </a:p>
        </p:txBody>
      </p:sp>
      <p:sp>
        <p:nvSpPr>
          <p:cNvPr id="476" name="Google Shape;476;p10"/>
          <p:cNvSpPr txBox="1">
            <a:spLocks noGrp="1"/>
          </p:cNvSpPr>
          <p:nvPr>
            <p:ph type="title"/>
          </p:nvPr>
        </p:nvSpPr>
        <p:spPr>
          <a:xfrm>
            <a:off x="459400" y="871875"/>
            <a:ext cx="11341800" cy="5784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15000"/>
              </a:lnSpc>
              <a:spcBef>
                <a:spcPts val="0"/>
              </a:spcBef>
              <a:spcAft>
                <a:spcPts val="1200"/>
              </a:spcAft>
              <a:buClr>
                <a:schemeClr val="dk1"/>
              </a:buClr>
              <a:buSzPct val="31428"/>
              <a:buFont typeface="Arial"/>
              <a:buNone/>
            </a:pPr>
            <a:r>
              <a:rPr lang="en-US" sz="3500"/>
              <a:t>Completion Rates</a:t>
            </a:r>
            <a:endParaRPr/>
          </a:p>
        </p:txBody>
      </p:sp>
      <p:sp>
        <p:nvSpPr>
          <p:cNvPr id="477" name="Google Shape;477;p10"/>
          <p:cNvSpPr txBox="1"/>
          <p:nvPr/>
        </p:nvSpPr>
        <p:spPr>
          <a:xfrm>
            <a:off x="1349125" y="3963025"/>
            <a:ext cx="2136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Gill Sans"/>
              <a:ea typeface="Gill Sans"/>
              <a:cs typeface="Gill Sans"/>
              <a:sym typeface="Gill Sans"/>
            </a:endParaRPr>
          </a:p>
        </p:txBody>
      </p:sp>
      <p:pic>
        <p:nvPicPr>
          <p:cNvPr id="478" name="Google Shape;478;p10"/>
          <p:cNvPicPr preferRelativeResize="0"/>
          <p:nvPr/>
        </p:nvPicPr>
        <p:blipFill rotWithShape="1">
          <a:blip r:embed="rId3">
            <a:alphaModFix/>
          </a:blip>
          <a:srcRect/>
          <a:stretch/>
        </p:blipFill>
        <p:spPr>
          <a:xfrm>
            <a:off x="4542875" y="2055025"/>
            <a:ext cx="1802900" cy="14979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g1dc1efb9a11_3_16"/>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l" rtl="0">
              <a:lnSpc>
                <a:spcPct val="200000"/>
              </a:lnSpc>
              <a:spcBef>
                <a:spcPts val="360"/>
              </a:spcBef>
              <a:spcAft>
                <a:spcPts val="0"/>
              </a:spcAft>
              <a:buSzPts val="1800"/>
              <a:buNone/>
            </a:pPr>
            <a:r>
              <a:rPr lang="en-US"/>
              <a:t>Major Findings: Homeless Students in K-12</a:t>
            </a:r>
            <a:endParaRPr/>
          </a:p>
        </p:txBody>
      </p:sp>
      <p:pic>
        <p:nvPicPr>
          <p:cNvPr id="485" name="Google Shape;485;g1dc1efb9a11_3_16"/>
          <p:cNvPicPr preferRelativeResize="0"/>
          <p:nvPr/>
        </p:nvPicPr>
        <p:blipFill rotWithShape="1">
          <a:blip r:embed="rId3">
            <a:alphaModFix/>
          </a:blip>
          <a:srcRect/>
          <a:stretch/>
        </p:blipFill>
        <p:spPr>
          <a:xfrm>
            <a:off x="152400" y="2021831"/>
            <a:ext cx="11887199" cy="483615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g1dc1efb9a11_5_9"/>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US"/>
              <a:t>OPPAGA Recommendations: K-12 Liaisons &amp; Homeless Youth</a:t>
            </a:r>
            <a:endParaRPr/>
          </a:p>
        </p:txBody>
      </p:sp>
      <p:sp>
        <p:nvSpPr>
          <p:cNvPr id="492" name="Google Shape;492;g1dc1efb9a11_5_9"/>
          <p:cNvSpPr txBox="1">
            <a:spLocks noGrp="1"/>
          </p:cNvSpPr>
          <p:nvPr>
            <p:ph type="body" idx="1"/>
          </p:nvPr>
        </p:nvSpPr>
        <p:spPr>
          <a:xfrm>
            <a:off x="581200" y="2180500"/>
            <a:ext cx="6097200" cy="4428000"/>
          </a:xfrm>
          <a:prstGeom prst="rect">
            <a:avLst/>
          </a:prstGeom>
          <a:noFill/>
          <a:ln>
            <a:noFill/>
          </a:ln>
        </p:spPr>
        <p:txBody>
          <a:bodyPr spcFirstLastPara="1" wrap="square" lIns="91425" tIns="45700" rIns="91425" bIns="45700" anchor="ctr" anchorCtr="0">
            <a:normAutofit/>
          </a:bodyPr>
          <a:lstStyle/>
          <a:p>
            <a:pPr marL="457200" lvl="0" indent="-333756" algn="l" rtl="0">
              <a:lnSpc>
                <a:spcPct val="100000"/>
              </a:lnSpc>
              <a:spcBef>
                <a:spcPts val="360"/>
              </a:spcBef>
              <a:spcAft>
                <a:spcPts val="0"/>
              </a:spcAft>
              <a:buSzPts val="1656"/>
              <a:buChar char="◼"/>
            </a:pPr>
            <a:r>
              <a:rPr lang="en-US"/>
              <a:t>Receive training on trauma informed care for school district liaisons and other educational staff</a:t>
            </a:r>
            <a:endParaRPr/>
          </a:p>
          <a:p>
            <a:pPr marL="9144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Require school districts to check the residency status of students at least once per school year</a:t>
            </a:r>
            <a:endParaRPr/>
          </a:p>
          <a:p>
            <a:pPr marL="4572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Require school districts to provide periodic training to all staff who interact with students</a:t>
            </a:r>
            <a:endParaRPr/>
          </a:p>
        </p:txBody>
      </p:sp>
      <p:pic>
        <p:nvPicPr>
          <p:cNvPr id="493" name="Google Shape;493;g1dc1efb9a11_5_9"/>
          <p:cNvPicPr preferRelativeResize="0"/>
          <p:nvPr/>
        </p:nvPicPr>
        <p:blipFill rotWithShape="1">
          <a:blip r:embed="rId3">
            <a:alphaModFix/>
          </a:blip>
          <a:srcRect/>
          <a:stretch/>
        </p:blipFill>
        <p:spPr>
          <a:xfrm>
            <a:off x="7227325" y="2180501"/>
            <a:ext cx="4126375" cy="41263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g1dc1efb9a11_5_2"/>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US"/>
              <a:t>Major Findings: Foster Youth &amp; Postsecondary Institutions</a:t>
            </a:r>
            <a:endParaRPr/>
          </a:p>
        </p:txBody>
      </p:sp>
      <p:pic>
        <p:nvPicPr>
          <p:cNvPr id="500" name="Google Shape;500;g1dc1efb9a11_5_2"/>
          <p:cNvPicPr preferRelativeResize="0"/>
          <p:nvPr/>
        </p:nvPicPr>
        <p:blipFill rotWithShape="1">
          <a:blip r:embed="rId3">
            <a:alphaModFix/>
          </a:blip>
          <a:srcRect/>
          <a:stretch/>
        </p:blipFill>
        <p:spPr>
          <a:xfrm>
            <a:off x="494825" y="2054050"/>
            <a:ext cx="11141473" cy="46116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g1dc1efb9a11_5_16"/>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US"/>
              <a:t>OPPAGA Recommendations: Postsecondary Education &amp; Foster Youth</a:t>
            </a:r>
            <a:endParaRPr/>
          </a:p>
        </p:txBody>
      </p:sp>
      <p:sp>
        <p:nvSpPr>
          <p:cNvPr id="507" name="Google Shape;507;g1dc1efb9a11_5_16"/>
          <p:cNvSpPr txBox="1">
            <a:spLocks noGrp="1"/>
          </p:cNvSpPr>
          <p:nvPr>
            <p:ph type="body" idx="1"/>
          </p:nvPr>
        </p:nvSpPr>
        <p:spPr>
          <a:xfrm>
            <a:off x="581200" y="2180500"/>
            <a:ext cx="8063700" cy="4428000"/>
          </a:xfrm>
          <a:prstGeom prst="rect">
            <a:avLst/>
          </a:prstGeom>
          <a:noFill/>
          <a:ln>
            <a:noFill/>
          </a:ln>
        </p:spPr>
        <p:txBody>
          <a:bodyPr spcFirstLastPara="1" wrap="square" lIns="91425" tIns="45700" rIns="91425" bIns="45700" anchor="ctr" anchorCtr="0">
            <a:normAutofit/>
          </a:bodyPr>
          <a:lstStyle/>
          <a:p>
            <a:pPr marL="457200" lvl="0" indent="-333756" algn="l" rtl="0">
              <a:lnSpc>
                <a:spcPct val="100000"/>
              </a:lnSpc>
              <a:spcBef>
                <a:spcPts val="360"/>
              </a:spcBef>
              <a:spcAft>
                <a:spcPts val="0"/>
              </a:spcAft>
              <a:buSzPts val="1656"/>
              <a:buChar char="◼"/>
            </a:pPr>
            <a:r>
              <a:rPr lang="en-US"/>
              <a:t>Regularly generate a list of foster youth who are newly eligible for the tuition waivers</a:t>
            </a:r>
            <a:endParaRPr/>
          </a:p>
          <a:p>
            <a:pPr marL="9144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Create a system that institutions can use to verify students’ tuition waiver eligibility </a:t>
            </a:r>
            <a:endParaRPr/>
          </a:p>
          <a:p>
            <a:pPr marL="9144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Increase the age at which students lose eligibility for the foster-care related tuition waivers</a:t>
            </a:r>
            <a:endParaRPr/>
          </a:p>
          <a:p>
            <a:pPr marL="9144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Modify statute to specify the training requirements for liaisons</a:t>
            </a:r>
            <a:endParaRPr/>
          </a:p>
          <a:p>
            <a:pPr marL="914400" lvl="0" indent="0" algn="l" rtl="0">
              <a:lnSpc>
                <a:spcPct val="100000"/>
              </a:lnSpc>
              <a:spcBef>
                <a:spcPts val="360"/>
              </a:spcBef>
              <a:spcAft>
                <a:spcPts val="0"/>
              </a:spcAft>
              <a:buSzPts val="1656"/>
              <a:buNone/>
            </a:pPr>
            <a:endParaRPr/>
          </a:p>
          <a:p>
            <a:pPr marL="457200" lvl="0" indent="-333756" algn="l" rtl="0">
              <a:lnSpc>
                <a:spcPct val="100000"/>
              </a:lnSpc>
              <a:spcBef>
                <a:spcPts val="360"/>
              </a:spcBef>
              <a:spcAft>
                <a:spcPts val="0"/>
              </a:spcAft>
              <a:buSzPts val="1656"/>
              <a:buChar char="◼"/>
            </a:pPr>
            <a:r>
              <a:rPr lang="en-US"/>
              <a:t>Prioritize housing for foster youth students on their campuses</a:t>
            </a:r>
            <a:endParaRPr/>
          </a:p>
        </p:txBody>
      </p:sp>
      <p:pic>
        <p:nvPicPr>
          <p:cNvPr id="508" name="Google Shape;508;g1dc1efb9a11_5_16" descr="A person wearing a graduation cap and gown&#10;&#10;Description automatically generated with medium confidence"/>
          <p:cNvPicPr preferRelativeResize="0"/>
          <p:nvPr/>
        </p:nvPicPr>
        <p:blipFill rotWithShape="1">
          <a:blip r:embed="rId3">
            <a:alphaModFix/>
          </a:blip>
          <a:srcRect/>
          <a:stretch/>
        </p:blipFill>
        <p:spPr>
          <a:xfrm>
            <a:off x="8971850" y="3138588"/>
            <a:ext cx="3032400" cy="37194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g255ee7fd505_0_144"/>
          <p:cNvSpPr txBox="1"/>
          <p:nvPr/>
        </p:nvSpPr>
        <p:spPr>
          <a:xfrm>
            <a:off x="152400" y="860775"/>
            <a:ext cx="120396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rgbClr val="BF9000"/>
                </a:solidFill>
                <a:latin typeface="Gill Sans"/>
                <a:ea typeface="Gill Sans"/>
                <a:cs typeface="Gill Sans"/>
                <a:sym typeface="Gill Sans"/>
              </a:rPr>
              <a:t>Powerful Partnerships</a:t>
            </a:r>
            <a:endParaRPr>
              <a:solidFill>
                <a:srgbClr val="BF9000"/>
              </a:solidFill>
            </a:endParaRPr>
          </a:p>
        </p:txBody>
      </p:sp>
      <p:pic>
        <p:nvPicPr>
          <p:cNvPr id="515" name="Google Shape;515;g255ee7fd505_0_144"/>
          <p:cNvPicPr preferRelativeResize="0"/>
          <p:nvPr/>
        </p:nvPicPr>
        <p:blipFill>
          <a:blip r:embed="rId3">
            <a:alphaModFix/>
          </a:blip>
          <a:stretch>
            <a:fillRect/>
          </a:stretch>
        </p:blipFill>
        <p:spPr>
          <a:xfrm>
            <a:off x="1692300" y="1964555"/>
            <a:ext cx="8419701" cy="4496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255ee7fd505_0_150"/>
          <p:cNvSpPr txBox="1"/>
          <p:nvPr/>
        </p:nvSpPr>
        <p:spPr>
          <a:xfrm>
            <a:off x="152400" y="860775"/>
            <a:ext cx="120396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rgbClr val="BF9000"/>
                </a:solidFill>
                <a:latin typeface="Gill Sans"/>
                <a:ea typeface="Gill Sans"/>
                <a:cs typeface="Gill Sans"/>
                <a:sym typeface="Gill Sans"/>
              </a:rPr>
              <a:t>Powerful Partnerships</a:t>
            </a:r>
            <a:endParaRPr>
              <a:solidFill>
                <a:srgbClr val="BF9000"/>
              </a:solidFill>
            </a:endParaRPr>
          </a:p>
        </p:txBody>
      </p:sp>
      <p:pic>
        <p:nvPicPr>
          <p:cNvPr id="522" name="Google Shape;522;g255ee7fd505_0_150"/>
          <p:cNvPicPr preferRelativeResize="0"/>
          <p:nvPr/>
        </p:nvPicPr>
        <p:blipFill>
          <a:blip r:embed="rId3">
            <a:alphaModFix/>
          </a:blip>
          <a:stretch>
            <a:fillRect/>
          </a:stretch>
        </p:blipFill>
        <p:spPr>
          <a:xfrm>
            <a:off x="1057138" y="1950950"/>
            <a:ext cx="9610725" cy="4419600"/>
          </a:xfrm>
          <a:prstGeom prst="rect">
            <a:avLst/>
          </a:prstGeom>
          <a:noFill/>
          <a:ln>
            <a:noFill/>
          </a:ln>
        </p:spPr>
      </p:pic>
      <p:pic>
        <p:nvPicPr>
          <p:cNvPr id="523" name="Google Shape;523;g255ee7fd505_0_150"/>
          <p:cNvPicPr preferRelativeResize="0"/>
          <p:nvPr/>
        </p:nvPicPr>
        <p:blipFill>
          <a:blip r:embed="rId4">
            <a:alphaModFix/>
          </a:blip>
          <a:stretch>
            <a:fillRect/>
          </a:stretch>
        </p:blipFill>
        <p:spPr>
          <a:xfrm>
            <a:off x="4413088" y="3507975"/>
            <a:ext cx="1182726" cy="1182700"/>
          </a:xfrm>
          <a:prstGeom prst="rect">
            <a:avLst/>
          </a:prstGeom>
          <a:noFill/>
          <a:ln>
            <a:noFill/>
          </a:ln>
        </p:spPr>
      </p:pic>
      <p:pic>
        <p:nvPicPr>
          <p:cNvPr id="524" name="Google Shape;524;g255ee7fd505_0_150"/>
          <p:cNvPicPr preferRelativeResize="0"/>
          <p:nvPr/>
        </p:nvPicPr>
        <p:blipFill>
          <a:blip r:embed="rId5">
            <a:alphaModFix/>
          </a:blip>
          <a:stretch>
            <a:fillRect/>
          </a:stretch>
        </p:blipFill>
        <p:spPr>
          <a:xfrm>
            <a:off x="4394850" y="4690675"/>
            <a:ext cx="1219200" cy="285750"/>
          </a:xfrm>
          <a:prstGeom prst="rect">
            <a:avLst/>
          </a:prstGeom>
          <a:noFill/>
          <a:ln>
            <a:noFill/>
          </a:ln>
        </p:spPr>
      </p:pic>
      <p:sp>
        <p:nvSpPr>
          <p:cNvPr id="525" name="Google Shape;525;g255ee7fd505_0_150"/>
          <p:cNvSpPr/>
          <p:nvPr/>
        </p:nvSpPr>
        <p:spPr>
          <a:xfrm>
            <a:off x="4406050" y="5030950"/>
            <a:ext cx="1219200" cy="1182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g255ee7fd505_0_150"/>
          <p:cNvSpPr txBox="1"/>
          <p:nvPr/>
        </p:nvSpPr>
        <p:spPr>
          <a:xfrm>
            <a:off x="4515050" y="5030950"/>
            <a:ext cx="895200" cy="1128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Gill Sans"/>
                <a:ea typeface="Gill Sans"/>
                <a:cs typeface="Gill Sans"/>
                <a:sym typeface="Gill Sans"/>
              </a:rPr>
              <a:t>Calvin</a:t>
            </a:r>
            <a:endParaRPr>
              <a:latin typeface="Gill Sans"/>
              <a:ea typeface="Gill Sans"/>
              <a:cs typeface="Gill Sans"/>
              <a:sym typeface="Gill Sans"/>
            </a:endParaRPr>
          </a:p>
          <a:p>
            <a:pPr marL="0" lvl="0" indent="0" algn="ctr" rtl="0">
              <a:spcBef>
                <a:spcPts val="0"/>
              </a:spcBef>
              <a:spcAft>
                <a:spcPts val="0"/>
              </a:spcAft>
              <a:buNone/>
            </a:pPr>
            <a:r>
              <a:rPr lang="en-US">
                <a:latin typeface="Gill Sans"/>
                <a:ea typeface="Gill Sans"/>
                <a:cs typeface="Gill Sans"/>
                <a:sym typeface="Gill Sans"/>
              </a:rPr>
              <a:t>Martin</a:t>
            </a:r>
            <a:endParaRPr>
              <a:latin typeface="Gill Sans"/>
              <a:ea typeface="Gill Sans"/>
              <a:cs typeface="Gill Sans"/>
              <a:sym typeface="Gill Sans"/>
            </a:endParaRPr>
          </a:p>
          <a:p>
            <a:pPr marL="0" lvl="0" indent="0" algn="ctr" rtl="0">
              <a:spcBef>
                <a:spcPts val="0"/>
              </a:spcBef>
              <a:spcAft>
                <a:spcPts val="0"/>
              </a:spcAft>
              <a:buNone/>
            </a:pPr>
            <a:r>
              <a:rPr lang="en-US">
                <a:latin typeface="Gill Sans"/>
                <a:ea typeface="Gill Sans"/>
                <a:cs typeface="Gill Sans"/>
                <a:sym typeface="Gill Sans"/>
              </a:rPr>
              <a:t>GAL</a:t>
            </a:r>
            <a:endParaRPr>
              <a:latin typeface="Gill Sans"/>
              <a:ea typeface="Gill Sans"/>
              <a:cs typeface="Gill Sans"/>
              <a:sym typeface="Gill Sans"/>
            </a:endParaRPr>
          </a:p>
        </p:txBody>
      </p:sp>
      <p:pic>
        <p:nvPicPr>
          <p:cNvPr id="527" name="Google Shape;527;g255ee7fd505_0_150"/>
          <p:cNvPicPr preferRelativeResize="0"/>
          <p:nvPr/>
        </p:nvPicPr>
        <p:blipFill>
          <a:blip r:embed="rId6">
            <a:alphaModFix/>
          </a:blip>
          <a:stretch>
            <a:fillRect/>
          </a:stretch>
        </p:blipFill>
        <p:spPr>
          <a:xfrm>
            <a:off x="8360452" y="3128575"/>
            <a:ext cx="3425175" cy="3409950"/>
          </a:xfrm>
          <a:prstGeom prst="rect">
            <a:avLst/>
          </a:prstGeom>
          <a:noFill/>
          <a:ln>
            <a:noFill/>
          </a:ln>
        </p:spPr>
      </p:pic>
      <p:pic>
        <p:nvPicPr>
          <p:cNvPr id="528" name="Google Shape;528;g255ee7fd505_0_150"/>
          <p:cNvPicPr preferRelativeResize="0"/>
          <p:nvPr/>
        </p:nvPicPr>
        <p:blipFill>
          <a:blip r:embed="rId7">
            <a:alphaModFix/>
          </a:blip>
          <a:stretch>
            <a:fillRect/>
          </a:stretch>
        </p:blipFill>
        <p:spPr>
          <a:xfrm>
            <a:off x="9034788" y="3201650"/>
            <a:ext cx="2076500" cy="531425"/>
          </a:xfrm>
          <a:prstGeom prst="rect">
            <a:avLst/>
          </a:prstGeom>
          <a:noFill/>
          <a:ln>
            <a:noFill/>
          </a:ln>
        </p:spPr>
      </p:pic>
      <p:pic>
        <p:nvPicPr>
          <p:cNvPr id="529" name="Google Shape;529;g255ee7fd505_0_150"/>
          <p:cNvPicPr preferRelativeResize="0"/>
          <p:nvPr/>
        </p:nvPicPr>
        <p:blipFill>
          <a:blip r:embed="rId8">
            <a:alphaModFix/>
          </a:blip>
          <a:stretch>
            <a:fillRect/>
          </a:stretch>
        </p:blipFill>
        <p:spPr>
          <a:xfrm>
            <a:off x="9155789" y="4098924"/>
            <a:ext cx="1834502" cy="877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20a81381557_1_49"/>
          <p:cNvSpPr txBox="1"/>
          <p:nvPr/>
        </p:nvSpPr>
        <p:spPr>
          <a:xfrm>
            <a:off x="0" y="864050"/>
            <a:ext cx="12192000" cy="785100"/>
          </a:xfrm>
          <a:prstGeom prst="rect">
            <a:avLst/>
          </a:prstGeom>
          <a:noFill/>
          <a:ln>
            <a:noFill/>
          </a:ln>
        </p:spPr>
        <p:txBody>
          <a:bodyPr spcFirstLastPara="1" wrap="square" lIns="91425" tIns="91425" rIns="91425" bIns="91425" anchor="t" anchorCtr="0">
            <a:spAutoFit/>
          </a:bodyPr>
          <a:lstStyle/>
          <a:p>
            <a:pPr marL="0" lvl="0" indent="0" algn="ctr" rtl="0">
              <a:lnSpc>
                <a:spcPct val="200000"/>
              </a:lnSpc>
              <a:spcBef>
                <a:spcPts val="360"/>
              </a:spcBef>
              <a:spcAft>
                <a:spcPts val="0"/>
              </a:spcAft>
              <a:buNone/>
            </a:pPr>
            <a:r>
              <a:rPr lang="en-US" sz="3900">
                <a:solidFill>
                  <a:srgbClr val="BF9000"/>
                </a:solidFill>
                <a:latin typeface="Gill Sans"/>
                <a:ea typeface="Gill Sans"/>
                <a:cs typeface="Gill Sans"/>
                <a:sym typeface="Gill Sans"/>
              </a:rPr>
              <a:t>Student Experiencing Housing Insecurity</a:t>
            </a:r>
            <a:endParaRPr>
              <a:solidFill>
                <a:srgbClr val="BF9000"/>
              </a:solidFill>
              <a:latin typeface="Gill Sans"/>
              <a:ea typeface="Gill Sans"/>
              <a:cs typeface="Gill Sans"/>
              <a:sym typeface="Gill Sans"/>
            </a:endParaRPr>
          </a:p>
        </p:txBody>
      </p:sp>
      <p:pic>
        <p:nvPicPr>
          <p:cNvPr id="536" name="Google Shape;536;g20a81381557_1_49"/>
          <p:cNvPicPr preferRelativeResize="0"/>
          <p:nvPr/>
        </p:nvPicPr>
        <p:blipFill>
          <a:blip r:embed="rId3">
            <a:alphaModFix/>
          </a:blip>
          <a:stretch>
            <a:fillRect/>
          </a:stretch>
        </p:blipFill>
        <p:spPr>
          <a:xfrm>
            <a:off x="2160750" y="1953950"/>
            <a:ext cx="7356077" cy="490405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g1e45a877650_0_110"/>
          <p:cNvPicPr preferRelativeResize="0"/>
          <p:nvPr/>
        </p:nvPicPr>
        <p:blipFill rotWithShape="1">
          <a:blip r:embed="rId3">
            <a:alphaModFix/>
          </a:blip>
          <a:srcRect/>
          <a:stretch/>
        </p:blipFill>
        <p:spPr>
          <a:xfrm>
            <a:off x="8552950" y="5905500"/>
            <a:ext cx="3333750" cy="952500"/>
          </a:xfrm>
          <a:prstGeom prst="rect">
            <a:avLst/>
          </a:prstGeom>
          <a:noFill/>
          <a:ln>
            <a:noFill/>
          </a:ln>
        </p:spPr>
      </p:pic>
      <p:sp>
        <p:nvSpPr>
          <p:cNvPr id="543" name="Google Shape;543;g1e45a877650_0_110"/>
          <p:cNvSpPr txBox="1"/>
          <p:nvPr/>
        </p:nvSpPr>
        <p:spPr>
          <a:xfrm>
            <a:off x="3940713" y="472975"/>
            <a:ext cx="4825200" cy="1354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Number of Homeless Students Statewide</a:t>
            </a:r>
            <a:endParaRPr sz="29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2020-21</a:t>
            </a:r>
            <a:endParaRPr sz="29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300"/>
              <a:buFont typeface="Arial"/>
              <a:buNone/>
            </a:pPr>
            <a:endParaRPr sz="13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Calibri"/>
                <a:ea typeface="Calibri"/>
                <a:cs typeface="Calibri"/>
                <a:sym typeface="Calibri"/>
              </a:rPr>
              <a:t>63,946</a:t>
            </a:r>
            <a:endParaRPr sz="2900" b="1" i="0" u="none" strike="noStrike" cap="none">
              <a:solidFill>
                <a:srgbClr val="000000"/>
              </a:solidFill>
              <a:latin typeface="Calibri"/>
              <a:ea typeface="Calibri"/>
              <a:cs typeface="Calibri"/>
              <a:sym typeface="Calibri"/>
            </a:endParaRPr>
          </a:p>
        </p:txBody>
      </p:sp>
      <p:sp>
        <p:nvSpPr>
          <p:cNvPr id="544" name="Google Shape;544;g1e45a877650_0_110"/>
          <p:cNvSpPr txBox="1"/>
          <p:nvPr/>
        </p:nvSpPr>
        <p:spPr>
          <a:xfrm>
            <a:off x="5491450" y="6343450"/>
            <a:ext cx="1914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545" name="Google Shape;545;g1e45a877650_0_110"/>
          <p:cNvSpPr txBox="1"/>
          <p:nvPr/>
        </p:nvSpPr>
        <p:spPr>
          <a:xfrm>
            <a:off x="1502863" y="4481050"/>
            <a:ext cx="48252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Number of Students Using Homeless Waiver in Florida College System Colleges</a:t>
            </a:r>
            <a:endParaRPr sz="17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2020-21</a:t>
            </a:r>
            <a:endParaRPr sz="17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000"/>
              <a:buFont typeface="Arial"/>
              <a:buNone/>
            </a:pPr>
            <a:endParaRPr sz="10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Calibri"/>
                <a:ea typeface="Calibri"/>
                <a:cs typeface="Calibri"/>
                <a:sym typeface="Calibri"/>
              </a:rPr>
              <a:t>723</a:t>
            </a:r>
            <a:endParaRPr sz="4100" b="1" i="0" u="none" strike="noStrike" cap="none">
              <a:solidFill>
                <a:srgbClr val="000000"/>
              </a:solidFill>
              <a:latin typeface="Calibri"/>
              <a:ea typeface="Calibri"/>
              <a:cs typeface="Calibri"/>
              <a:sym typeface="Calibri"/>
            </a:endParaRPr>
          </a:p>
        </p:txBody>
      </p:sp>
      <p:sp>
        <p:nvSpPr>
          <p:cNvPr id="546" name="Google Shape;546;g1e45a877650_0_110"/>
          <p:cNvSpPr txBox="1"/>
          <p:nvPr/>
        </p:nvSpPr>
        <p:spPr>
          <a:xfrm>
            <a:off x="3940713" y="2287675"/>
            <a:ext cx="4825200" cy="1923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Number of 12th-Grade Homeless Students Statewide</a:t>
            </a:r>
            <a:endParaRPr sz="29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2020-21</a:t>
            </a:r>
            <a:endParaRPr sz="29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Calibri"/>
                <a:ea typeface="Calibri"/>
                <a:cs typeface="Calibri"/>
                <a:sym typeface="Calibri"/>
              </a:rPr>
              <a:t>4,784 </a:t>
            </a:r>
            <a:endParaRPr sz="29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Calibri"/>
                <a:ea typeface="Calibri"/>
                <a:cs typeface="Calibri"/>
                <a:sym typeface="Calibri"/>
              </a:rPr>
              <a:t>(2,100 UHY)</a:t>
            </a:r>
            <a:endParaRPr sz="2100" b="1" i="0" u="none" strike="noStrike" cap="none">
              <a:solidFill>
                <a:srgbClr val="000000"/>
              </a:solidFill>
              <a:latin typeface="Calibri"/>
              <a:ea typeface="Calibri"/>
              <a:cs typeface="Calibri"/>
              <a:sym typeface="Calibri"/>
            </a:endParaRPr>
          </a:p>
        </p:txBody>
      </p:sp>
      <p:sp>
        <p:nvSpPr>
          <p:cNvPr id="547" name="Google Shape;547;g1e45a877650_0_110"/>
          <p:cNvSpPr txBox="1"/>
          <p:nvPr/>
        </p:nvSpPr>
        <p:spPr>
          <a:xfrm>
            <a:off x="6480338" y="4387975"/>
            <a:ext cx="4825200" cy="169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Number of Students Using Homeless Waiver in </a:t>
            </a:r>
            <a:endParaRPr sz="17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State Universities</a:t>
            </a:r>
            <a:endParaRPr sz="17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2021-22</a:t>
            </a:r>
            <a:endParaRPr sz="17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Calibri"/>
                <a:ea typeface="Calibri"/>
                <a:cs typeface="Calibri"/>
                <a:sym typeface="Calibri"/>
              </a:rPr>
              <a:t>344</a:t>
            </a:r>
            <a:endParaRPr sz="4100" b="1" i="0" u="none" strike="noStrike" cap="none">
              <a:solidFill>
                <a:srgbClr val="000000"/>
              </a:solidFill>
              <a:latin typeface="Calibri"/>
              <a:ea typeface="Calibri"/>
              <a:cs typeface="Calibri"/>
              <a:sym typeface="Calibri"/>
            </a:endParaRPr>
          </a:p>
        </p:txBody>
      </p:sp>
      <p:pic>
        <p:nvPicPr>
          <p:cNvPr id="548" name="Google Shape;548;g1e45a877650_0_110"/>
          <p:cNvPicPr preferRelativeResize="0"/>
          <p:nvPr/>
        </p:nvPicPr>
        <p:blipFill rotWithShape="1">
          <a:blip r:embed="rId4">
            <a:alphaModFix/>
          </a:blip>
          <a:srcRect/>
          <a:stretch/>
        </p:blipFill>
        <p:spPr>
          <a:xfrm>
            <a:off x="7570838" y="3645652"/>
            <a:ext cx="2644224" cy="766925"/>
          </a:xfrm>
          <a:prstGeom prst="rect">
            <a:avLst/>
          </a:prstGeom>
          <a:noFill/>
          <a:ln>
            <a:noFill/>
          </a:ln>
        </p:spPr>
      </p:pic>
      <p:pic>
        <p:nvPicPr>
          <p:cNvPr id="549" name="Google Shape;549;g1e45a877650_0_110"/>
          <p:cNvPicPr preferRelativeResize="0"/>
          <p:nvPr/>
        </p:nvPicPr>
        <p:blipFill rotWithShape="1">
          <a:blip r:embed="rId5">
            <a:alphaModFix/>
          </a:blip>
          <a:srcRect/>
          <a:stretch/>
        </p:blipFill>
        <p:spPr>
          <a:xfrm>
            <a:off x="3268880" y="3475596"/>
            <a:ext cx="1293175" cy="1005450"/>
          </a:xfrm>
          <a:prstGeom prst="rect">
            <a:avLst/>
          </a:prstGeom>
          <a:noFill/>
          <a:ln>
            <a:noFill/>
          </a:ln>
        </p:spPr>
      </p:pic>
      <p:pic>
        <p:nvPicPr>
          <p:cNvPr id="550" name="Google Shape;550;g1e45a877650_0_110"/>
          <p:cNvPicPr preferRelativeResize="0"/>
          <p:nvPr/>
        </p:nvPicPr>
        <p:blipFill rotWithShape="1">
          <a:blip r:embed="rId6">
            <a:alphaModFix/>
          </a:blip>
          <a:srcRect/>
          <a:stretch/>
        </p:blipFill>
        <p:spPr>
          <a:xfrm>
            <a:off x="373775" y="168100"/>
            <a:ext cx="3773175" cy="2513824"/>
          </a:xfrm>
          <a:prstGeom prst="rect">
            <a:avLst/>
          </a:prstGeom>
          <a:noFill/>
          <a:ln>
            <a:noFill/>
          </a:ln>
        </p:spPr>
      </p:pic>
      <p:pic>
        <p:nvPicPr>
          <p:cNvPr id="551" name="Google Shape;551;g1e45a877650_0_110"/>
          <p:cNvPicPr preferRelativeResize="0"/>
          <p:nvPr/>
        </p:nvPicPr>
        <p:blipFill rotWithShape="1">
          <a:blip r:embed="rId7">
            <a:alphaModFix/>
          </a:blip>
          <a:srcRect/>
          <a:stretch/>
        </p:blipFill>
        <p:spPr>
          <a:xfrm>
            <a:off x="305763" y="5772100"/>
            <a:ext cx="1495425" cy="971550"/>
          </a:xfrm>
          <a:prstGeom prst="rect">
            <a:avLst/>
          </a:prstGeom>
          <a:noFill/>
          <a:ln>
            <a:noFill/>
          </a:ln>
        </p:spPr>
      </p:pic>
      <p:sp>
        <p:nvSpPr>
          <p:cNvPr id="552" name="Google Shape;552;g1e45a877650_0_110"/>
          <p:cNvSpPr txBox="1"/>
          <p:nvPr/>
        </p:nvSpPr>
        <p:spPr>
          <a:xfrm>
            <a:off x="305775" y="6420550"/>
            <a:ext cx="48588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Calibri"/>
                <a:ea typeface="Calibri"/>
                <a:cs typeface="Calibri"/>
                <a:sym typeface="Calibri"/>
              </a:rPr>
              <a:t>Sources:</a:t>
            </a:r>
            <a:r>
              <a:rPr lang="en-US" sz="900" b="0" i="0" u="none" strike="noStrike" cap="none">
                <a:solidFill>
                  <a:srgbClr val="000000"/>
                </a:solidFill>
                <a:latin typeface="Calibri"/>
                <a:ea typeface="Calibri"/>
                <a:cs typeface="Calibri"/>
                <a:sym typeface="Calibri"/>
              </a:rPr>
              <a:t> Florida Department of Education, Florida Board of Governors, Florida College System</a:t>
            </a:r>
            <a:endParaRPr sz="900" b="0" i="0" u="none" strike="noStrike" cap="non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g256736ee265_0_203"/>
          <p:cNvSpPr/>
          <p:nvPr/>
        </p:nvSpPr>
        <p:spPr>
          <a:xfrm>
            <a:off x="1628280" y="377280"/>
            <a:ext cx="8904900" cy="784800"/>
          </a:xfrm>
          <a:prstGeom prst="rect">
            <a:avLst/>
          </a:prstGeom>
          <a:noFill/>
          <a:ln>
            <a:noFill/>
          </a:ln>
        </p:spPr>
        <p:txBody>
          <a:bodyPr spcFirstLastPara="1" wrap="square" lIns="90000" tIns="45000" rIns="90000" bIns="45000" anchor="b"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Arial"/>
              <a:ea typeface="Arial"/>
              <a:cs typeface="Arial"/>
              <a:sym typeface="Arial"/>
            </a:endParaRPr>
          </a:p>
          <a:p>
            <a:pPr marL="0" marR="0" lvl="0" indent="0" algn="ctr" rtl="0">
              <a:lnSpc>
                <a:spcPct val="120000"/>
              </a:lnSpc>
              <a:spcBef>
                <a:spcPts val="0"/>
              </a:spcBef>
              <a:spcAft>
                <a:spcPts val="400"/>
              </a:spcAft>
              <a:buClr>
                <a:srgbClr val="000000"/>
              </a:buClr>
              <a:buSzPts val="2800"/>
              <a:buFont typeface="Arial"/>
              <a:buNone/>
            </a:pPr>
            <a:r>
              <a:rPr lang="en-US" sz="2800" b="1" i="0" u="none" strike="noStrike" cap="none">
                <a:solidFill>
                  <a:srgbClr val="002060"/>
                </a:solidFill>
                <a:latin typeface="Comfortaa"/>
                <a:ea typeface="Comfortaa"/>
                <a:cs typeface="Comfortaa"/>
                <a:sym typeface="Comfortaa"/>
              </a:rPr>
              <a:t>Homeless Exemption</a:t>
            </a:r>
            <a:endParaRPr sz="2800" b="1" i="0" u="none" strike="noStrike" cap="none">
              <a:solidFill>
                <a:srgbClr val="002060"/>
              </a:solidFill>
              <a:latin typeface="Comfortaa"/>
              <a:ea typeface="Comfortaa"/>
              <a:cs typeface="Comfortaa"/>
              <a:sym typeface="Comfortaa"/>
            </a:endParaRPr>
          </a:p>
        </p:txBody>
      </p:sp>
      <p:sp>
        <p:nvSpPr>
          <p:cNvPr id="558" name="Google Shape;558;g256736ee265_0_203"/>
          <p:cNvSpPr/>
          <p:nvPr/>
        </p:nvSpPr>
        <p:spPr>
          <a:xfrm>
            <a:off x="0" y="0"/>
            <a:ext cx="303900" cy="303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59" name="Google Shape;559;g256736ee265_0_203"/>
          <p:cNvPicPr preferRelativeResize="0"/>
          <p:nvPr/>
        </p:nvPicPr>
        <p:blipFill rotWithShape="1">
          <a:blip r:embed="rId3">
            <a:alphaModFix/>
          </a:blip>
          <a:srcRect/>
          <a:stretch/>
        </p:blipFill>
        <p:spPr>
          <a:xfrm>
            <a:off x="11192413" y="5990780"/>
            <a:ext cx="771120" cy="817200"/>
          </a:xfrm>
          <a:prstGeom prst="rect">
            <a:avLst/>
          </a:prstGeom>
          <a:noFill/>
          <a:ln>
            <a:noFill/>
          </a:ln>
        </p:spPr>
      </p:pic>
      <p:pic>
        <p:nvPicPr>
          <p:cNvPr id="560" name="Google Shape;560;g256736ee265_0_203"/>
          <p:cNvPicPr preferRelativeResize="0"/>
          <p:nvPr/>
        </p:nvPicPr>
        <p:blipFill rotWithShape="1">
          <a:blip r:embed="rId4">
            <a:alphaModFix/>
          </a:blip>
          <a:srcRect/>
          <a:stretch/>
        </p:blipFill>
        <p:spPr>
          <a:xfrm>
            <a:off x="-3" y="6362236"/>
            <a:ext cx="1122133" cy="495767"/>
          </a:xfrm>
          <a:prstGeom prst="rect">
            <a:avLst/>
          </a:prstGeom>
          <a:noFill/>
          <a:ln>
            <a:noFill/>
          </a:ln>
        </p:spPr>
      </p:pic>
      <p:sp>
        <p:nvSpPr>
          <p:cNvPr id="561" name="Google Shape;561;g256736ee265_0_203"/>
          <p:cNvSpPr/>
          <p:nvPr/>
        </p:nvSpPr>
        <p:spPr>
          <a:xfrm>
            <a:off x="576230" y="1100560"/>
            <a:ext cx="6316800" cy="3931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562" name="Google Shape;562;g256736ee265_0_203"/>
          <p:cNvPicPr preferRelativeResize="0"/>
          <p:nvPr/>
        </p:nvPicPr>
        <p:blipFill rotWithShape="1">
          <a:blip r:embed="rId5">
            <a:alphaModFix/>
          </a:blip>
          <a:srcRect/>
          <a:stretch/>
        </p:blipFill>
        <p:spPr>
          <a:xfrm>
            <a:off x="8571575" y="1521000"/>
            <a:ext cx="2620826" cy="2361324"/>
          </a:xfrm>
          <a:prstGeom prst="rect">
            <a:avLst/>
          </a:prstGeom>
          <a:noFill/>
          <a:ln>
            <a:noFill/>
          </a:ln>
        </p:spPr>
      </p:pic>
      <p:sp>
        <p:nvSpPr>
          <p:cNvPr id="563" name="Google Shape;563;g256736ee265_0_203"/>
          <p:cNvSpPr txBox="1"/>
          <p:nvPr/>
        </p:nvSpPr>
        <p:spPr>
          <a:xfrm>
            <a:off x="576233" y="1888133"/>
            <a:ext cx="8100900" cy="29751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Clr>
                <a:srgbClr val="000000"/>
              </a:buClr>
              <a:buSzPts val="1700"/>
              <a:buFont typeface="Arial"/>
              <a:buNone/>
            </a:pPr>
            <a:r>
              <a:rPr lang="en-US" sz="1700" b="1" i="0" u="none" strike="noStrike" cap="none">
                <a:solidFill>
                  <a:srgbClr val="000000"/>
                </a:solidFill>
                <a:highlight>
                  <a:srgbClr val="FFFFFF"/>
                </a:highlight>
                <a:latin typeface="Calibri"/>
                <a:ea typeface="Calibri"/>
                <a:cs typeface="Calibri"/>
                <a:sym typeface="Calibri"/>
              </a:rPr>
              <a:t>E</a:t>
            </a:r>
            <a:r>
              <a:rPr lang="en-US" sz="1700" b="0" i="0" u="none" strike="noStrike" cap="none">
                <a:solidFill>
                  <a:srgbClr val="000000"/>
                </a:solidFill>
                <a:highlight>
                  <a:srgbClr val="FFFFFF"/>
                </a:highlight>
                <a:latin typeface="Calibri"/>
                <a:ea typeface="Calibri"/>
                <a:cs typeface="Calibri"/>
                <a:sym typeface="Calibri"/>
              </a:rPr>
              <a:t>xempt from the payment of tuition and fees, including lab fees, at.</a:t>
            </a:r>
            <a:endParaRPr sz="1700" b="0" i="0" u="none" strike="noStrike" cap="none">
              <a:solidFill>
                <a:srgbClr val="000000"/>
              </a:solidFill>
              <a:highlight>
                <a:srgbClr val="FFFFFF"/>
              </a:highlight>
              <a:latin typeface="Calibri"/>
              <a:ea typeface="Calibri"/>
              <a:cs typeface="Calibri"/>
              <a:sym typeface="Calibri"/>
            </a:endParaRPr>
          </a:p>
          <a:p>
            <a:pPr marL="609600" marR="0" lvl="0" indent="-412750" algn="l" rtl="0">
              <a:lnSpc>
                <a:spcPct val="150000"/>
              </a:lnSpc>
              <a:spcBef>
                <a:spcPts val="0"/>
              </a:spcBef>
              <a:spcAft>
                <a:spcPts val="0"/>
              </a:spcAft>
              <a:buClr>
                <a:srgbClr val="000000"/>
              </a:buClr>
              <a:buSzPts val="1700"/>
              <a:buFont typeface="Calibri"/>
              <a:buAutoNum type="arabicPeriod"/>
            </a:pPr>
            <a:r>
              <a:rPr lang="en-US" sz="1700" b="0" i="0" u="none" strike="noStrike" cap="none">
                <a:solidFill>
                  <a:srgbClr val="000000"/>
                </a:solidFill>
                <a:highlight>
                  <a:srgbClr val="FFFFFF"/>
                </a:highlight>
                <a:latin typeface="Calibri"/>
                <a:ea typeface="Calibri"/>
                <a:cs typeface="Calibri"/>
                <a:sym typeface="Calibri"/>
              </a:rPr>
              <a:t>school district that provides workforce education programs</a:t>
            </a:r>
            <a:endParaRPr sz="1700" b="0" i="0" u="none" strike="noStrike" cap="none">
              <a:solidFill>
                <a:srgbClr val="000000"/>
              </a:solidFill>
              <a:highlight>
                <a:srgbClr val="FFFFFF"/>
              </a:highlight>
              <a:latin typeface="Calibri"/>
              <a:ea typeface="Calibri"/>
              <a:cs typeface="Calibri"/>
              <a:sym typeface="Calibri"/>
            </a:endParaRPr>
          </a:p>
          <a:p>
            <a:pPr marL="609600" marR="0" lvl="0" indent="-412750" algn="l" rtl="0">
              <a:lnSpc>
                <a:spcPct val="150000"/>
              </a:lnSpc>
              <a:spcBef>
                <a:spcPts val="0"/>
              </a:spcBef>
              <a:spcAft>
                <a:spcPts val="0"/>
              </a:spcAft>
              <a:buClr>
                <a:srgbClr val="000000"/>
              </a:buClr>
              <a:buSzPts val="1700"/>
              <a:buFont typeface="Calibri"/>
              <a:buAutoNum type="arabicPeriod"/>
            </a:pPr>
            <a:r>
              <a:rPr lang="en-US" sz="1700" b="0" i="0" u="none" strike="noStrike" cap="none">
                <a:solidFill>
                  <a:srgbClr val="000000"/>
                </a:solidFill>
                <a:highlight>
                  <a:srgbClr val="FFFFFF"/>
                </a:highlight>
                <a:latin typeface="Calibri"/>
                <a:ea typeface="Calibri"/>
                <a:cs typeface="Calibri"/>
                <a:sym typeface="Calibri"/>
              </a:rPr>
              <a:t>Florida College System institution</a:t>
            </a:r>
            <a:endParaRPr sz="1700" b="0" i="0" u="none" strike="noStrike" cap="none">
              <a:solidFill>
                <a:srgbClr val="000000"/>
              </a:solidFill>
              <a:highlight>
                <a:srgbClr val="FFFFFF"/>
              </a:highlight>
              <a:latin typeface="Calibri"/>
              <a:ea typeface="Calibri"/>
              <a:cs typeface="Calibri"/>
              <a:sym typeface="Calibri"/>
            </a:endParaRPr>
          </a:p>
          <a:p>
            <a:pPr marL="609600" marR="0" lvl="0" indent="-412750" algn="l" rtl="0">
              <a:lnSpc>
                <a:spcPct val="150000"/>
              </a:lnSpc>
              <a:spcBef>
                <a:spcPts val="0"/>
              </a:spcBef>
              <a:spcAft>
                <a:spcPts val="0"/>
              </a:spcAft>
              <a:buClr>
                <a:srgbClr val="000000"/>
              </a:buClr>
              <a:buSzPts val="1700"/>
              <a:buFont typeface="Calibri"/>
              <a:buAutoNum type="arabicPeriod"/>
            </a:pPr>
            <a:r>
              <a:rPr lang="en-US" sz="1700" b="0" i="0" u="none" strike="noStrike" cap="none">
                <a:solidFill>
                  <a:srgbClr val="000000"/>
                </a:solidFill>
                <a:highlight>
                  <a:srgbClr val="FFFFFF"/>
                </a:highlight>
                <a:latin typeface="Calibri"/>
                <a:ea typeface="Calibri"/>
                <a:cs typeface="Calibri"/>
                <a:sym typeface="Calibri"/>
              </a:rPr>
              <a:t>Public state university:</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Definition:</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 Student who lacks a fixed, regular, and adequate nighttime residence </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or </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 whose primary nighttime residence is a public </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or </a:t>
            </a:r>
            <a:endParaRPr sz="1700" b="0" i="0" u="none" strike="noStrike" cap="none">
              <a:solidFill>
                <a:srgbClr val="000000"/>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highlight>
                  <a:srgbClr val="FFFFFF"/>
                </a:highlight>
                <a:latin typeface="Calibri"/>
                <a:ea typeface="Calibri"/>
                <a:cs typeface="Calibri"/>
                <a:sym typeface="Calibri"/>
              </a:rPr>
              <a:t>- private shelter designed to provide temporary residence, a public or private transitional living program, or a public or private place not designed for, or ordinarily used as, a regular sleeping accommodation for human beings.</a:t>
            </a:r>
            <a:r>
              <a:rPr lang="en-US" sz="1300" b="0" i="0" u="none" strike="noStrike" cap="none">
                <a:solidFill>
                  <a:srgbClr val="000000"/>
                </a:solidFill>
                <a:highlight>
                  <a:srgbClr val="FFFFFF"/>
                </a:highlight>
                <a:latin typeface="Calibri"/>
                <a:ea typeface="Calibri"/>
                <a:cs typeface="Calibri"/>
                <a:sym typeface="Calibri"/>
              </a:rPr>
              <a:t> </a:t>
            </a:r>
            <a:endParaRPr sz="1300" b="0" i="0" u="none" strike="noStrike" cap="none">
              <a:solidFill>
                <a:srgbClr val="000000"/>
              </a:solidFill>
              <a:highlight>
                <a:srgbClr val="FFFFFF"/>
              </a:highlight>
              <a:latin typeface="Calibri"/>
              <a:ea typeface="Calibri"/>
              <a:cs typeface="Calibri"/>
              <a:sym typeface="Calibri"/>
            </a:endParaRPr>
          </a:p>
          <a:p>
            <a:pPr marL="241300" marR="0" lvl="0" indent="0" algn="l" rtl="0">
              <a:lnSpc>
                <a:spcPct val="100000"/>
              </a:lnSpc>
              <a:spcBef>
                <a:spcPts val="0"/>
              </a:spcBef>
              <a:spcAft>
                <a:spcPts val="0"/>
              </a:spcAft>
              <a:buClr>
                <a:srgbClr val="000000"/>
              </a:buClr>
              <a:buSzPts val="1700"/>
              <a:buFont typeface="Calibri"/>
              <a:buNone/>
            </a:pPr>
            <a:endParaRPr sz="1300" b="0" i="0" u="none" strike="noStrike" cap="none">
              <a:solidFill>
                <a:srgbClr val="000080"/>
              </a:solidFill>
              <a:highlight>
                <a:srgbClr val="FFFFFF"/>
              </a:highlight>
              <a:latin typeface="Calibri"/>
              <a:ea typeface="Calibri"/>
              <a:cs typeface="Calibri"/>
              <a:sym typeface="Calibri"/>
            </a:endParaRPr>
          </a:p>
          <a:p>
            <a:pPr marL="241300" marR="0" lvl="0" indent="0" algn="l" rtl="0">
              <a:lnSpc>
                <a:spcPct val="100000"/>
              </a:lnSpc>
              <a:spcBef>
                <a:spcPts val="0"/>
              </a:spcBef>
              <a:spcAft>
                <a:spcPts val="0"/>
              </a:spcAft>
              <a:buClr>
                <a:srgbClr val="000000"/>
              </a:buClr>
              <a:buSzPts val="1700"/>
              <a:buFont typeface="Calibri"/>
              <a:buNone/>
            </a:pPr>
            <a:endParaRPr sz="1700" b="0" i="0" u="none" strike="noStrike" cap="none">
              <a:solidFill>
                <a:schemeClr val="dk1"/>
              </a:solidFill>
              <a:latin typeface="Calibri"/>
              <a:ea typeface="Calibri"/>
              <a:cs typeface="Calibri"/>
              <a:sym typeface="Calibri"/>
            </a:endParaRPr>
          </a:p>
        </p:txBody>
      </p:sp>
      <p:pic>
        <p:nvPicPr>
          <p:cNvPr id="564" name="Google Shape;564;g256736ee265_0_203"/>
          <p:cNvPicPr preferRelativeResize="0"/>
          <p:nvPr/>
        </p:nvPicPr>
        <p:blipFill rotWithShape="1">
          <a:blip r:embed="rId6">
            <a:alphaModFix/>
          </a:blip>
          <a:srcRect/>
          <a:stretch/>
        </p:blipFill>
        <p:spPr>
          <a:xfrm>
            <a:off x="9913375" y="5769721"/>
            <a:ext cx="2085975" cy="1038225"/>
          </a:xfrm>
          <a:prstGeom prst="rect">
            <a:avLst/>
          </a:prstGeom>
          <a:noFill/>
          <a:ln>
            <a:noFill/>
          </a:ln>
        </p:spPr>
      </p:pic>
      <p:sp>
        <p:nvSpPr>
          <p:cNvPr id="565" name="Google Shape;565;g256736ee265_0_203"/>
          <p:cNvSpPr txBox="1"/>
          <p:nvPr/>
        </p:nvSpPr>
        <p:spPr>
          <a:xfrm>
            <a:off x="980833" y="1248100"/>
            <a:ext cx="5507700" cy="554100"/>
          </a:xfrm>
          <a:prstGeom prst="rect">
            <a:avLst/>
          </a:prstGeom>
          <a:noFill/>
          <a:ln>
            <a:noFill/>
          </a:ln>
        </p:spPr>
        <p:txBody>
          <a:bodyPr spcFirstLastPara="1" wrap="square" lIns="121900" tIns="121900" rIns="121900" bIns="121900" anchor="t" anchorCtr="0">
            <a:spAutoFit/>
          </a:bodyPr>
          <a:lstStyle/>
          <a:p>
            <a:pPr marL="0" marR="0" lvl="0" indent="0" algn="l" rtl="0">
              <a:lnSpc>
                <a:spcPct val="120000"/>
              </a:lnSpc>
              <a:spcBef>
                <a:spcPts val="2400"/>
              </a:spcBef>
              <a:spcAft>
                <a:spcPts val="500"/>
              </a:spcAft>
              <a:buClr>
                <a:srgbClr val="000000"/>
              </a:buClr>
              <a:buSzPts val="2000"/>
              <a:buFont typeface="Arial"/>
              <a:buNone/>
            </a:pPr>
            <a:r>
              <a:rPr lang="en-US" sz="2000" b="0" i="0" u="none" strike="noStrike" cap="none">
                <a:solidFill>
                  <a:srgbClr val="000080"/>
                </a:solidFill>
                <a:highlight>
                  <a:srgbClr val="FFFFFF"/>
                </a:highlight>
                <a:latin typeface="Georgia"/>
                <a:ea typeface="Georgia"/>
                <a:cs typeface="Georgia"/>
                <a:sym typeface="Georgia"/>
              </a:rPr>
              <a:t>The 2021 Florida Statutes (1009.25)</a:t>
            </a:r>
            <a:endParaRPr sz="2000" b="0" i="0" u="none" strike="noStrike" cap="none">
              <a:solidFill>
                <a:srgbClr val="000080"/>
              </a:solidFill>
              <a:highlight>
                <a:srgbClr val="FFFFFF"/>
              </a:highlight>
              <a:latin typeface="Georgia"/>
              <a:ea typeface="Georgia"/>
              <a:cs typeface="Georgia"/>
              <a:sym typeface="Georgi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g256736ee265_0_122"/>
          <p:cNvPicPr preferRelativeResize="0"/>
          <p:nvPr/>
        </p:nvPicPr>
        <p:blipFill rotWithShape="1">
          <a:blip r:embed="rId3">
            <a:alphaModFix/>
          </a:blip>
          <a:srcRect b="19210"/>
          <a:stretch/>
        </p:blipFill>
        <p:spPr>
          <a:xfrm>
            <a:off x="4478367" y="304800"/>
            <a:ext cx="7815235" cy="4392034"/>
          </a:xfrm>
          <a:prstGeom prst="rect">
            <a:avLst/>
          </a:prstGeom>
          <a:noFill/>
          <a:ln>
            <a:noFill/>
          </a:ln>
        </p:spPr>
      </p:pic>
      <p:sp>
        <p:nvSpPr>
          <p:cNvPr id="571" name="Google Shape;571;g256736ee265_0_122"/>
          <p:cNvSpPr txBox="1">
            <a:spLocks noGrp="1"/>
          </p:cNvSpPr>
          <p:nvPr>
            <p:ph type="title"/>
          </p:nvPr>
        </p:nvSpPr>
        <p:spPr>
          <a:xfrm>
            <a:off x="415600" y="593367"/>
            <a:ext cx="4210500" cy="7635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3700"/>
              <a:buNone/>
            </a:pPr>
            <a:r>
              <a:rPr lang="en-US" b="1"/>
              <a:t>Youth Access Points (YAPs)</a:t>
            </a:r>
            <a:endParaRPr b="1"/>
          </a:p>
        </p:txBody>
      </p:sp>
      <p:sp>
        <p:nvSpPr>
          <p:cNvPr id="572" name="Google Shape;572;g256736ee265_0_122"/>
          <p:cNvSpPr txBox="1">
            <a:spLocks noGrp="1"/>
          </p:cNvSpPr>
          <p:nvPr>
            <p:ph type="body" idx="1"/>
          </p:nvPr>
        </p:nvSpPr>
        <p:spPr>
          <a:xfrm>
            <a:off x="110800" y="2010967"/>
            <a:ext cx="4210500" cy="4555200"/>
          </a:xfrm>
          <a:prstGeom prst="rect">
            <a:avLst/>
          </a:prstGeom>
          <a:noFill/>
          <a:ln>
            <a:noFill/>
          </a:ln>
        </p:spPr>
        <p:txBody>
          <a:bodyPr spcFirstLastPara="1" wrap="square" lIns="121900" tIns="121900" rIns="121900" bIns="121900" anchor="t" anchorCtr="0">
            <a:noAutofit/>
          </a:bodyPr>
          <a:lstStyle/>
          <a:p>
            <a:pPr marL="609600" lvl="0" indent="-457200" algn="l" rtl="0">
              <a:lnSpc>
                <a:spcPct val="115000"/>
              </a:lnSpc>
              <a:spcBef>
                <a:spcPts val="0"/>
              </a:spcBef>
              <a:spcAft>
                <a:spcPts val="0"/>
              </a:spcAft>
              <a:buSzPts val="2400"/>
              <a:buChar char="-"/>
            </a:pPr>
            <a:r>
              <a:rPr lang="en-US"/>
              <a:t>What is a Youth Access Point?</a:t>
            </a:r>
            <a:endParaRPr/>
          </a:p>
          <a:p>
            <a:pPr marL="609600" lvl="0" indent="-457200" algn="l" rtl="0">
              <a:lnSpc>
                <a:spcPct val="115000"/>
              </a:lnSpc>
              <a:spcBef>
                <a:spcPts val="0"/>
              </a:spcBef>
              <a:spcAft>
                <a:spcPts val="0"/>
              </a:spcAft>
              <a:buSzPts val="2400"/>
              <a:buChar char="-"/>
            </a:pPr>
            <a:r>
              <a:rPr lang="en-US"/>
              <a:t>Youth Housing</a:t>
            </a:r>
            <a:endParaRPr/>
          </a:p>
          <a:p>
            <a:pPr marL="1219200" lvl="1" indent="-425450" algn="l" rtl="0">
              <a:lnSpc>
                <a:spcPct val="115000"/>
              </a:lnSpc>
              <a:spcBef>
                <a:spcPts val="0"/>
              </a:spcBef>
              <a:spcAft>
                <a:spcPts val="0"/>
              </a:spcAft>
              <a:buSzPts val="1900"/>
              <a:buChar char="-"/>
            </a:pPr>
            <a:r>
              <a:rPr lang="en-US"/>
              <a:t>Camillus</a:t>
            </a:r>
            <a:endParaRPr/>
          </a:p>
          <a:p>
            <a:pPr marL="1219200" lvl="1" indent="-425450" algn="l" rtl="0">
              <a:lnSpc>
                <a:spcPct val="115000"/>
              </a:lnSpc>
              <a:spcBef>
                <a:spcPts val="0"/>
              </a:spcBef>
              <a:spcAft>
                <a:spcPts val="0"/>
              </a:spcAft>
              <a:buSzPts val="1900"/>
              <a:buChar char="-"/>
            </a:pPr>
            <a:r>
              <a:rPr lang="en-US"/>
              <a:t>Chapman </a:t>
            </a:r>
            <a:endParaRPr/>
          </a:p>
          <a:p>
            <a:pPr marL="1219200" lvl="1" indent="-425450" algn="l" rtl="0">
              <a:lnSpc>
                <a:spcPct val="115000"/>
              </a:lnSpc>
              <a:spcBef>
                <a:spcPts val="0"/>
              </a:spcBef>
              <a:spcAft>
                <a:spcPts val="0"/>
              </a:spcAft>
              <a:buSzPts val="1900"/>
              <a:buChar char="-"/>
            </a:pPr>
            <a:r>
              <a:rPr lang="en-US"/>
              <a:t>Miami Bridge</a:t>
            </a:r>
            <a:endParaRPr/>
          </a:p>
          <a:p>
            <a:pPr marL="0" lvl="0" indent="0" algn="l" rtl="0">
              <a:lnSpc>
                <a:spcPct val="115000"/>
              </a:lnSpc>
              <a:spcBef>
                <a:spcPts val="2100"/>
              </a:spcBef>
              <a:spcAft>
                <a:spcPts val="0"/>
              </a:spcAft>
              <a:buSzPts val="2400"/>
              <a:buNone/>
            </a:pPr>
            <a:endParaRPr/>
          </a:p>
          <a:p>
            <a:pPr marL="609600" lvl="0" indent="0" algn="l" rtl="0">
              <a:lnSpc>
                <a:spcPct val="115000"/>
              </a:lnSpc>
              <a:spcBef>
                <a:spcPts val="2100"/>
              </a:spcBef>
              <a:spcAft>
                <a:spcPts val="0"/>
              </a:spcAft>
              <a:buSzPts val="2400"/>
              <a:buNone/>
            </a:pPr>
            <a:endParaRPr/>
          </a:p>
          <a:p>
            <a:pPr marL="0" lvl="0" indent="0" algn="l" rtl="0">
              <a:lnSpc>
                <a:spcPct val="115000"/>
              </a:lnSpc>
              <a:spcBef>
                <a:spcPts val="2100"/>
              </a:spcBef>
              <a:spcAft>
                <a:spcPts val="2100"/>
              </a:spcAft>
              <a:buSzPts val="2400"/>
              <a:buNone/>
            </a:pPr>
            <a:endParaRPr/>
          </a:p>
        </p:txBody>
      </p:sp>
      <p:sp>
        <p:nvSpPr>
          <p:cNvPr id="573" name="Google Shape;573;g256736ee265_0_122"/>
          <p:cNvSpPr txBox="1"/>
          <p:nvPr/>
        </p:nvSpPr>
        <p:spPr>
          <a:xfrm>
            <a:off x="158100" y="4586933"/>
            <a:ext cx="10300500" cy="1915200"/>
          </a:xfrm>
          <a:prstGeom prst="rect">
            <a:avLst/>
          </a:prstGeom>
          <a:noFill/>
          <a:ln>
            <a:noFill/>
          </a:ln>
        </p:spPr>
        <p:txBody>
          <a:bodyPr spcFirstLastPara="1" wrap="square" lIns="121900" tIns="121900" rIns="121900" bIns="121900" anchor="t" anchorCtr="0">
            <a:noAutofit/>
          </a:bodyPr>
          <a:lstStyle/>
          <a:p>
            <a:pPr marL="609600" marR="0" lvl="0" indent="-457200" algn="l" rtl="0">
              <a:lnSpc>
                <a:spcPct val="115000"/>
              </a:lnSpc>
              <a:spcBef>
                <a:spcPts val="0"/>
              </a:spcBef>
              <a:spcAft>
                <a:spcPts val="0"/>
              </a:spcAft>
              <a:buClr>
                <a:schemeClr val="dk2"/>
              </a:buClr>
              <a:buSzPts val="2400"/>
              <a:buFont typeface="Arial"/>
              <a:buChar char="-"/>
            </a:pPr>
            <a:r>
              <a:rPr lang="en-US" sz="2400" b="0" i="0" u="none" strike="noStrike" cap="none">
                <a:solidFill>
                  <a:schemeClr val="dk2"/>
                </a:solidFill>
                <a:latin typeface="Arial"/>
                <a:ea typeface="Arial"/>
                <a:cs typeface="Arial"/>
                <a:sym typeface="Arial"/>
              </a:rPr>
              <a:t>What is a Homeless Verification Letter?</a:t>
            </a:r>
            <a:endParaRPr sz="2400" b="0" i="0" u="none" strike="noStrike" cap="none">
              <a:solidFill>
                <a:schemeClr val="dk2"/>
              </a:solidFill>
              <a:latin typeface="Arial"/>
              <a:ea typeface="Arial"/>
              <a:cs typeface="Arial"/>
              <a:sym typeface="Arial"/>
            </a:endParaRPr>
          </a:p>
          <a:p>
            <a:pPr marL="1219200" marR="0" lvl="1" indent="-425450" algn="l" rtl="0">
              <a:lnSpc>
                <a:spcPct val="115000"/>
              </a:lnSpc>
              <a:spcBef>
                <a:spcPts val="0"/>
              </a:spcBef>
              <a:spcAft>
                <a:spcPts val="0"/>
              </a:spcAft>
              <a:buClr>
                <a:schemeClr val="dk2"/>
              </a:buClr>
              <a:buSzPts val="1900"/>
              <a:buFont typeface="Arial"/>
              <a:buChar char="-"/>
            </a:pPr>
            <a:r>
              <a:rPr lang="en-US" sz="1900" b="0" i="0" u="none" strike="noStrike" cap="none">
                <a:solidFill>
                  <a:schemeClr val="dk2"/>
                </a:solidFill>
                <a:latin typeface="Arial"/>
                <a:ea typeface="Arial"/>
                <a:cs typeface="Arial"/>
                <a:sym typeface="Arial"/>
              </a:rPr>
              <a:t>Project UPSTART waiver and fees</a:t>
            </a:r>
            <a:endParaRPr sz="1900" b="0" i="0" u="none" strike="noStrike" cap="none">
              <a:solidFill>
                <a:schemeClr val="dk2"/>
              </a:solidFill>
              <a:latin typeface="Arial"/>
              <a:ea typeface="Arial"/>
              <a:cs typeface="Arial"/>
              <a:sym typeface="Arial"/>
            </a:endParaRPr>
          </a:p>
          <a:p>
            <a:pPr marL="609600" marR="0" lvl="0" indent="-457200" algn="l" rtl="0">
              <a:lnSpc>
                <a:spcPct val="115000"/>
              </a:lnSpc>
              <a:spcBef>
                <a:spcPts val="0"/>
              </a:spcBef>
              <a:spcAft>
                <a:spcPts val="0"/>
              </a:spcAft>
              <a:buClr>
                <a:schemeClr val="dk2"/>
              </a:buClr>
              <a:buSzPts val="2400"/>
              <a:buFont typeface="Arial"/>
              <a:buChar char="-"/>
            </a:pPr>
            <a:r>
              <a:rPr lang="en-US" sz="2400" b="0" i="0" u="none" strike="noStrike" cap="none">
                <a:solidFill>
                  <a:schemeClr val="dk2"/>
                </a:solidFill>
                <a:latin typeface="Arial"/>
                <a:ea typeface="Arial"/>
                <a:cs typeface="Arial"/>
                <a:sym typeface="Arial"/>
              </a:rPr>
              <a:t>How do we ensure access and support beyond housing placement?</a:t>
            </a:r>
            <a:endParaRPr sz="2400" b="0" i="0" u="none" strike="noStrike" cap="none">
              <a:solidFill>
                <a:schemeClr val="dk2"/>
              </a:solidFill>
              <a:latin typeface="Arial"/>
              <a:ea typeface="Arial"/>
              <a:cs typeface="Arial"/>
              <a:sym typeface="Arial"/>
            </a:endParaRPr>
          </a:p>
          <a:p>
            <a:pPr marL="1219200" marR="0" lvl="1" indent="-425450" algn="l" rtl="0">
              <a:lnSpc>
                <a:spcPct val="115000"/>
              </a:lnSpc>
              <a:spcBef>
                <a:spcPts val="0"/>
              </a:spcBef>
              <a:spcAft>
                <a:spcPts val="0"/>
              </a:spcAft>
              <a:buClr>
                <a:schemeClr val="dk2"/>
              </a:buClr>
              <a:buSzPts val="1900"/>
              <a:buFont typeface="Arial"/>
              <a:buChar char="-"/>
            </a:pPr>
            <a:r>
              <a:rPr lang="en-US" sz="1900" b="0" i="0" u="none" strike="noStrike" cap="none">
                <a:solidFill>
                  <a:schemeClr val="dk2"/>
                </a:solidFill>
                <a:latin typeface="Arial"/>
                <a:ea typeface="Arial"/>
                <a:cs typeface="Arial"/>
                <a:sym typeface="Arial"/>
              </a:rPr>
              <a:t>Join Educate Tomorrow!</a:t>
            </a:r>
            <a:endParaRPr sz="1900" b="0" i="0" u="none" strike="noStrike" cap="none">
              <a:solidFill>
                <a:schemeClr val="dk2"/>
              </a:solidFill>
              <a:latin typeface="Arial"/>
              <a:ea typeface="Arial"/>
              <a:cs typeface="Arial"/>
              <a:sym typeface="Arial"/>
            </a:endParaRPr>
          </a:p>
        </p:txBody>
      </p:sp>
      <p:sp>
        <p:nvSpPr>
          <p:cNvPr id="574" name="Google Shape;574;g256736ee265_0_122"/>
          <p:cNvSpPr/>
          <p:nvPr/>
        </p:nvSpPr>
        <p:spPr>
          <a:xfrm>
            <a:off x="0" y="0"/>
            <a:ext cx="12192000" cy="289200"/>
          </a:xfrm>
          <a:prstGeom prst="rect">
            <a:avLst/>
          </a:prstGeom>
          <a:solidFill>
            <a:srgbClr val="B22E31"/>
          </a:solidFill>
          <a:ln w="9525" cap="flat" cmpd="sng">
            <a:solidFill>
              <a:srgbClr val="1F497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75" name="Google Shape;575;g256736ee265_0_122"/>
          <p:cNvSpPr/>
          <p:nvPr/>
        </p:nvSpPr>
        <p:spPr>
          <a:xfrm rot="10800000" flipH="1">
            <a:off x="0" y="6769286"/>
            <a:ext cx="12192000" cy="44400"/>
          </a:xfrm>
          <a:prstGeom prst="rect">
            <a:avLst/>
          </a:prstGeom>
          <a:solidFill>
            <a:srgbClr val="B22E31"/>
          </a:solidFill>
          <a:ln w="9525" cap="flat" cmpd="sng">
            <a:solidFill>
              <a:srgbClr val="1F497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576" name="Google Shape;576;g256736ee265_0_122"/>
          <p:cNvPicPr preferRelativeResize="0"/>
          <p:nvPr/>
        </p:nvPicPr>
        <p:blipFill rotWithShape="1">
          <a:blip r:embed="rId4">
            <a:alphaModFix/>
          </a:blip>
          <a:srcRect/>
          <a:stretch/>
        </p:blipFill>
        <p:spPr>
          <a:xfrm>
            <a:off x="8236300" y="5790632"/>
            <a:ext cx="3668900" cy="804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256736ee265_0_104"/>
          <p:cNvSpPr txBox="1">
            <a:spLocks noGrp="1"/>
          </p:cNvSpPr>
          <p:nvPr>
            <p:ph type="title"/>
          </p:nvPr>
        </p:nvSpPr>
        <p:spPr>
          <a:xfrm>
            <a:off x="415600" y="166533"/>
            <a:ext cx="11360700" cy="7341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3700"/>
              <a:buNone/>
            </a:pPr>
            <a:r>
              <a:rPr lang="en-US" b="1"/>
              <a:t>Care Coordination, Educate Tomorrow Approach</a:t>
            </a:r>
            <a:endParaRPr b="1"/>
          </a:p>
        </p:txBody>
      </p:sp>
      <p:sp>
        <p:nvSpPr>
          <p:cNvPr id="582" name="Google Shape;582;g256736ee265_0_104"/>
          <p:cNvSpPr txBox="1">
            <a:spLocks noGrp="1"/>
          </p:cNvSpPr>
          <p:nvPr>
            <p:ph type="body" idx="1"/>
          </p:nvPr>
        </p:nvSpPr>
        <p:spPr>
          <a:xfrm>
            <a:off x="196000" y="1063867"/>
            <a:ext cx="5900100" cy="5325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Clr>
                <a:schemeClr val="dk1"/>
              </a:buClr>
              <a:buSzPts val="1500"/>
              <a:buFont typeface="Arial"/>
              <a:buNone/>
            </a:pPr>
            <a:r>
              <a:rPr lang="en-US" sz="2000" b="1">
                <a:solidFill>
                  <a:schemeClr val="dk1"/>
                </a:solidFill>
                <a:latin typeface="Roboto"/>
                <a:ea typeface="Roboto"/>
                <a:cs typeface="Roboto"/>
                <a:sym typeface="Roboto"/>
              </a:rPr>
              <a:t>Types of Support We Provide </a:t>
            </a:r>
            <a:endParaRPr sz="2000" b="1">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CC0000"/>
                </a:solidFill>
                <a:latin typeface="Roboto"/>
                <a:ea typeface="Roboto"/>
                <a:cs typeface="Roboto"/>
                <a:sym typeface="Roboto"/>
              </a:rPr>
              <a:t>Academics</a:t>
            </a:r>
            <a:r>
              <a:rPr lang="en-US">
                <a:solidFill>
                  <a:srgbClr val="666666"/>
                </a:solidFill>
                <a:latin typeface="Roboto"/>
                <a:ea typeface="Roboto"/>
                <a:cs typeface="Roboto"/>
                <a:sym typeface="Roboto"/>
              </a:rPr>
              <a:t> -</a:t>
            </a:r>
            <a:r>
              <a:rPr lang="en-US">
                <a:solidFill>
                  <a:schemeClr val="dk1"/>
                </a:solidFill>
                <a:latin typeface="Roboto"/>
                <a:ea typeface="Roboto"/>
                <a:cs typeface="Roboto"/>
                <a:sym typeface="Roboto"/>
              </a:rPr>
              <a:t> MDCPS, AOK Scholars, Miami Dade College, FIU, nsoro</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0B5394"/>
                </a:solidFill>
                <a:latin typeface="Roboto"/>
                <a:ea typeface="Roboto"/>
                <a:cs typeface="Roboto"/>
                <a:sym typeface="Roboto"/>
              </a:rPr>
              <a:t>Legal</a:t>
            </a:r>
            <a:r>
              <a:rPr lang="en-US">
                <a:solidFill>
                  <a:srgbClr val="0B5394"/>
                </a:solidFill>
                <a:latin typeface="Roboto"/>
                <a:ea typeface="Roboto"/>
                <a:cs typeface="Roboto"/>
                <a:sym typeface="Roboto"/>
              </a:rPr>
              <a:t> </a:t>
            </a:r>
            <a:r>
              <a:rPr lang="en-US">
                <a:solidFill>
                  <a:schemeClr val="dk1"/>
                </a:solidFill>
                <a:latin typeface="Roboto"/>
                <a:ea typeface="Roboto"/>
                <a:cs typeface="Roboto"/>
                <a:sym typeface="Roboto"/>
              </a:rPr>
              <a:t>- Lawyers for Children America, Americans for Immigrant Justice</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F1C232"/>
                </a:solidFill>
                <a:latin typeface="Roboto"/>
                <a:ea typeface="Roboto"/>
                <a:cs typeface="Roboto"/>
                <a:sym typeface="Roboto"/>
              </a:rPr>
              <a:t>Housing </a:t>
            </a:r>
            <a:r>
              <a:rPr lang="en-US" b="1">
                <a:solidFill>
                  <a:schemeClr val="dk1"/>
                </a:solidFill>
                <a:latin typeface="Roboto"/>
                <a:ea typeface="Roboto"/>
                <a:cs typeface="Roboto"/>
                <a:sym typeface="Roboto"/>
              </a:rPr>
              <a:t>-</a:t>
            </a:r>
            <a:r>
              <a:rPr lang="en-US">
                <a:solidFill>
                  <a:schemeClr val="dk1"/>
                </a:solidFill>
                <a:latin typeface="Roboto"/>
                <a:ea typeface="Roboto"/>
                <a:cs typeface="Roboto"/>
                <a:sym typeface="Roboto"/>
              </a:rPr>
              <a:t> Casa Valentina, Chapman Partnership, Lotus House, The HOMY Collective &amp; Youth Access Points, Citrus FUP Vouchers</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0B5394"/>
                </a:solidFill>
                <a:latin typeface="Roboto"/>
                <a:ea typeface="Roboto"/>
                <a:cs typeface="Roboto"/>
                <a:sym typeface="Roboto"/>
              </a:rPr>
              <a:t>Emergency Funding</a:t>
            </a:r>
            <a:r>
              <a:rPr lang="en-US">
                <a:solidFill>
                  <a:srgbClr val="0B5394"/>
                </a:solidFill>
                <a:latin typeface="Roboto"/>
                <a:ea typeface="Roboto"/>
                <a:cs typeface="Roboto"/>
                <a:sym typeface="Roboto"/>
              </a:rPr>
              <a:t> </a:t>
            </a:r>
            <a:r>
              <a:rPr lang="en-US">
                <a:solidFill>
                  <a:schemeClr val="dk1"/>
                </a:solidFill>
                <a:latin typeface="Roboto"/>
                <a:ea typeface="Roboto"/>
                <a:cs typeface="Roboto"/>
                <a:sym typeface="Roboto"/>
              </a:rPr>
              <a:t>- Family Stabilization Funds, DCF Specific Funding</a:t>
            </a:r>
            <a:endParaRPr>
              <a:solidFill>
                <a:schemeClr val="dk1"/>
              </a:solidFill>
              <a:latin typeface="Roboto"/>
              <a:ea typeface="Roboto"/>
              <a:cs typeface="Roboto"/>
              <a:sym typeface="Roboto"/>
            </a:endParaRPr>
          </a:p>
          <a:p>
            <a:pPr marL="0" lvl="0" indent="0" algn="l" rtl="0">
              <a:lnSpc>
                <a:spcPct val="115000"/>
              </a:lnSpc>
              <a:spcBef>
                <a:spcPts val="2100"/>
              </a:spcBef>
              <a:spcAft>
                <a:spcPts val="2100"/>
              </a:spcAft>
              <a:buSzPts val="1900"/>
              <a:buNone/>
            </a:pPr>
            <a:r>
              <a:rPr lang="en-US" b="1">
                <a:solidFill>
                  <a:srgbClr val="CC0000"/>
                </a:solidFill>
                <a:latin typeface="Roboto"/>
                <a:ea typeface="Roboto"/>
                <a:cs typeface="Roboto"/>
                <a:sym typeface="Roboto"/>
              </a:rPr>
              <a:t>Special Needs </a:t>
            </a:r>
            <a:r>
              <a:rPr lang="en-US">
                <a:solidFill>
                  <a:schemeClr val="dk1"/>
                </a:solidFill>
                <a:latin typeface="Roboto"/>
                <a:ea typeface="Roboto"/>
                <a:cs typeface="Roboto"/>
                <a:sym typeface="Roboto"/>
              </a:rPr>
              <a:t>- Disabilities Independence Group, The Early Learning Coalition, Regis House, Thriving Minds</a:t>
            </a:r>
            <a:endParaRPr/>
          </a:p>
        </p:txBody>
      </p:sp>
      <p:sp>
        <p:nvSpPr>
          <p:cNvPr id="583" name="Google Shape;583;g256736ee265_0_104"/>
          <p:cNvSpPr txBox="1">
            <a:spLocks noGrp="1"/>
          </p:cNvSpPr>
          <p:nvPr>
            <p:ph type="body" idx="2"/>
          </p:nvPr>
        </p:nvSpPr>
        <p:spPr>
          <a:xfrm>
            <a:off x="6430267" y="1063867"/>
            <a:ext cx="5595600" cy="59703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Clr>
                <a:srgbClr val="31394D"/>
              </a:buClr>
              <a:buSzPts val="1500"/>
              <a:buFont typeface="Arial"/>
              <a:buNone/>
            </a:pPr>
            <a:r>
              <a:rPr lang="en-US" sz="2000" b="1">
                <a:solidFill>
                  <a:schemeClr val="dk1"/>
                </a:solidFill>
                <a:latin typeface="Roboto"/>
                <a:ea typeface="Roboto"/>
                <a:cs typeface="Roboto"/>
                <a:sym typeface="Roboto"/>
              </a:rPr>
              <a:t>How We Provide Support </a:t>
            </a:r>
            <a:endParaRPr sz="2000" b="1">
              <a:solidFill>
                <a:schemeClr val="dk1"/>
              </a:solidFill>
              <a:latin typeface="Roboto"/>
              <a:ea typeface="Roboto"/>
              <a:cs typeface="Roboto"/>
              <a:sym typeface="Roboto"/>
            </a:endParaRPr>
          </a:p>
          <a:p>
            <a:pPr marL="0" lvl="0" indent="0" algn="l" rtl="0">
              <a:lnSpc>
                <a:spcPct val="115000"/>
              </a:lnSpc>
              <a:spcBef>
                <a:spcPts val="2100"/>
              </a:spcBef>
              <a:spcAft>
                <a:spcPts val="0"/>
              </a:spcAft>
              <a:buClr>
                <a:srgbClr val="31394D"/>
              </a:buClr>
              <a:buSzPts val="1500"/>
              <a:buFont typeface="Arial"/>
              <a:buNone/>
            </a:pPr>
            <a:r>
              <a:rPr lang="en-US" b="1">
                <a:solidFill>
                  <a:srgbClr val="CC0000"/>
                </a:solidFill>
                <a:latin typeface="Roboto"/>
                <a:ea typeface="Roboto"/>
                <a:cs typeface="Roboto"/>
                <a:sym typeface="Roboto"/>
              </a:rPr>
              <a:t>In Person &amp; Online Workshops</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 Life Skills Training, Lunch &amp; Learns, Virtual Resource Center</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0B5394"/>
                </a:solidFill>
                <a:latin typeface="Roboto"/>
                <a:ea typeface="Roboto"/>
                <a:cs typeface="Roboto"/>
                <a:sym typeface="Roboto"/>
              </a:rPr>
              <a:t>One on One Sessions</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 Trust &amp; Confidentiality</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F1C232"/>
                </a:solidFill>
                <a:latin typeface="Roboto"/>
                <a:ea typeface="Roboto"/>
                <a:cs typeface="Roboto"/>
                <a:sym typeface="Roboto"/>
              </a:rPr>
              <a:t>Mentoring</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 Support System of peers and empathetic, knowledgeable adults</a:t>
            </a:r>
            <a:endParaRPr>
              <a:solidFill>
                <a:schemeClr val="dk1"/>
              </a:solidFill>
              <a:latin typeface="Roboto"/>
              <a:ea typeface="Roboto"/>
              <a:cs typeface="Roboto"/>
              <a:sym typeface="Roboto"/>
            </a:endParaRPr>
          </a:p>
          <a:p>
            <a:pPr marL="0" lvl="0" indent="0" algn="l" rtl="0">
              <a:lnSpc>
                <a:spcPct val="115000"/>
              </a:lnSpc>
              <a:spcBef>
                <a:spcPts val="2100"/>
              </a:spcBef>
              <a:spcAft>
                <a:spcPts val="0"/>
              </a:spcAft>
              <a:buClr>
                <a:schemeClr val="dk1"/>
              </a:buClr>
              <a:buSzPts val="1500"/>
              <a:buFont typeface="Arial"/>
              <a:buNone/>
            </a:pPr>
            <a:r>
              <a:rPr lang="en-US" b="1">
                <a:solidFill>
                  <a:srgbClr val="CC0000"/>
                </a:solidFill>
                <a:latin typeface="Roboto"/>
                <a:ea typeface="Roboto"/>
                <a:cs typeface="Roboto"/>
                <a:sym typeface="Roboto"/>
              </a:rPr>
              <a:t>Care Coordination</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 Identifying the needs, then coordinating resources</a:t>
            </a:r>
            <a:endParaRPr>
              <a:solidFill>
                <a:schemeClr val="dk1"/>
              </a:solidFill>
              <a:latin typeface="Roboto"/>
              <a:ea typeface="Roboto"/>
              <a:cs typeface="Roboto"/>
              <a:sym typeface="Roboto"/>
            </a:endParaRPr>
          </a:p>
          <a:p>
            <a:pPr marL="0" lvl="0" indent="0" algn="l" rtl="0">
              <a:lnSpc>
                <a:spcPct val="115000"/>
              </a:lnSpc>
              <a:spcBef>
                <a:spcPts val="2100"/>
              </a:spcBef>
              <a:spcAft>
                <a:spcPts val="2100"/>
              </a:spcAft>
              <a:buClr>
                <a:schemeClr val="dk1"/>
              </a:buClr>
              <a:buSzPts val="1500"/>
              <a:buFont typeface="Arial"/>
              <a:buNone/>
            </a:pPr>
            <a:r>
              <a:rPr lang="en-US" b="1">
                <a:solidFill>
                  <a:srgbClr val="0B5394"/>
                </a:solidFill>
                <a:latin typeface="Roboto"/>
                <a:ea typeface="Roboto"/>
                <a:cs typeface="Roboto"/>
                <a:sym typeface="Roboto"/>
              </a:rPr>
              <a:t>Meet students where they are</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 Community spaces, i.e. library</a:t>
            </a:r>
            <a:endParaRPr>
              <a:solidFill>
                <a:schemeClr val="dk1"/>
              </a:solidFill>
              <a:latin typeface="Roboto"/>
              <a:ea typeface="Roboto"/>
              <a:cs typeface="Roboto"/>
              <a:sym typeface="Roboto"/>
            </a:endParaRPr>
          </a:p>
        </p:txBody>
      </p:sp>
      <p:sp>
        <p:nvSpPr>
          <p:cNvPr id="584" name="Google Shape;584;g256736ee265_0_104"/>
          <p:cNvSpPr/>
          <p:nvPr/>
        </p:nvSpPr>
        <p:spPr>
          <a:xfrm>
            <a:off x="0" y="0"/>
            <a:ext cx="12192000" cy="289200"/>
          </a:xfrm>
          <a:prstGeom prst="rect">
            <a:avLst/>
          </a:prstGeom>
          <a:solidFill>
            <a:srgbClr val="B22E31"/>
          </a:solidFill>
          <a:ln w="9525" cap="flat" cmpd="sng">
            <a:solidFill>
              <a:srgbClr val="1F497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85" name="Google Shape;585;g256736ee265_0_104"/>
          <p:cNvSpPr/>
          <p:nvPr/>
        </p:nvSpPr>
        <p:spPr>
          <a:xfrm rot="10800000" flipH="1">
            <a:off x="0" y="6769286"/>
            <a:ext cx="12192000" cy="44400"/>
          </a:xfrm>
          <a:prstGeom prst="rect">
            <a:avLst/>
          </a:prstGeom>
          <a:solidFill>
            <a:srgbClr val="B22E31"/>
          </a:solidFill>
          <a:ln w="9525" cap="flat" cmpd="sng">
            <a:solidFill>
              <a:srgbClr val="1F497D"/>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586" name="Google Shape;586;g256736ee265_0_104"/>
          <p:cNvPicPr preferRelativeResize="0"/>
          <p:nvPr/>
        </p:nvPicPr>
        <p:blipFill rotWithShape="1">
          <a:blip r:embed="rId3">
            <a:alphaModFix/>
          </a:blip>
          <a:srcRect/>
          <a:stretch/>
        </p:blipFill>
        <p:spPr>
          <a:xfrm>
            <a:off x="8236300" y="5790632"/>
            <a:ext cx="3668900" cy="8043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pic>
        <p:nvPicPr>
          <p:cNvPr id="591" name="Google Shape;591;g256736ee265_0_132"/>
          <p:cNvPicPr preferRelativeResize="0"/>
          <p:nvPr/>
        </p:nvPicPr>
        <p:blipFill rotWithShape="1">
          <a:blip r:embed="rId3">
            <a:alphaModFix/>
          </a:blip>
          <a:srcRect/>
          <a:stretch/>
        </p:blipFill>
        <p:spPr>
          <a:xfrm>
            <a:off x="0" y="0"/>
            <a:ext cx="12192005" cy="685800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g256736ee265_0_136"/>
          <p:cNvPicPr preferRelativeResize="0"/>
          <p:nvPr/>
        </p:nvPicPr>
        <p:blipFill rotWithShape="1">
          <a:blip r:embed="rId3">
            <a:alphaModFix/>
          </a:blip>
          <a:srcRect/>
          <a:stretch/>
        </p:blipFill>
        <p:spPr>
          <a:xfrm>
            <a:off x="0" y="0"/>
            <a:ext cx="12192005" cy="68580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g255ee7fd505_0_33"/>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1800"/>
              <a:buNone/>
            </a:pPr>
            <a:r>
              <a:rPr lang="en-US" sz="5000" b="1"/>
              <a:t>Action Plan</a:t>
            </a:r>
            <a:endParaRPr sz="5000" b="1"/>
          </a:p>
        </p:txBody>
      </p:sp>
      <p:pic>
        <p:nvPicPr>
          <p:cNvPr id="603" name="Google Shape;603;g255ee7fd505_0_33"/>
          <p:cNvPicPr preferRelativeResize="0"/>
          <p:nvPr/>
        </p:nvPicPr>
        <p:blipFill>
          <a:blip r:embed="rId3">
            <a:alphaModFix/>
          </a:blip>
          <a:stretch>
            <a:fillRect/>
          </a:stretch>
        </p:blipFill>
        <p:spPr>
          <a:xfrm>
            <a:off x="2077325" y="1959075"/>
            <a:ext cx="6732925" cy="4488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g256736ee265_0_465"/>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1800"/>
              <a:buNone/>
            </a:pPr>
            <a:r>
              <a:rPr lang="en-US" sz="5000" b="1"/>
              <a:t>Action Plan</a:t>
            </a:r>
            <a:endParaRPr sz="5000" b="1"/>
          </a:p>
        </p:txBody>
      </p:sp>
      <p:sp>
        <p:nvSpPr>
          <p:cNvPr id="610" name="Google Shape;610;g256736ee265_0_465"/>
          <p:cNvSpPr txBox="1">
            <a:spLocks noGrp="1"/>
          </p:cNvSpPr>
          <p:nvPr>
            <p:ph type="body" idx="1"/>
          </p:nvPr>
        </p:nvSpPr>
        <p:spPr>
          <a:xfrm>
            <a:off x="1541625" y="2180500"/>
            <a:ext cx="9516300" cy="3678300"/>
          </a:xfrm>
          <a:prstGeom prst="rect">
            <a:avLst/>
          </a:prstGeom>
          <a:noFill/>
          <a:ln>
            <a:noFill/>
          </a:ln>
        </p:spPr>
        <p:txBody>
          <a:bodyPr spcFirstLastPara="1" wrap="square" lIns="91425" tIns="45700" rIns="91425" bIns="45700" anchor="ctr" anchorCtr="0">
            <a:normAutofit/>
          </a:bodyPr>
          <a:lstStyle/>
          <a:p>
            <a:pPr marL="457200" lvl="0" indent="-406400" algn="l" rtl="0">
              <a:lnSpc>
                <a:spcPct val="115000"/>
              </a:lnSpc>
              <a:spcBef>
                <a:spcPts val="0"/>
              </a:spcBef>
              <a:spcAft>
                <a:spcPts val="0"/>
              </a:spcAft>
              <a:buSzPts val="2800"/>
              <a:buChar char="◼"/>
            </a:pPr>
            <a:r>
              <a:rPr lang="en-US" sz="2800"/>
              <a:t>Step 1: Determine and Define Need</a:t>
            </a:r>
            <a:endParaRPr sz="2800"/>
          </a:p>
          <a:p>
            <a:pPr marL="457200" lvl="0" indent="-406400" algn="l" rtl="0">
              <a:lnSpc>
                <a:spcPct val="115000"/>
              </a:lnSpc>
              <a:spcBef>
                <a:spcPts val="0"/>
              </a:spcBef>
              <a:spcAft>
                <a:spcPts val="0"/>
              </a:spcAft>
              <a:buSzPts val="2800"/>
              <a:buChar char="◼"/>
            </a:pPr>
            <a:r>
              <a:rPr lang="en-US" sz="2800"/>
              <a:t>Step 2: Identify Existing Resources</a:t>
            </a:r>
            <a:endParaRPr sz="2800"/>
          </a:p>
          <a:p>
            <a:pPr marL="457200" lvl="0" indent="-406400" algn="l" rtl="0">
              <a:lnSpc>
                <a:spcPct val="115000"/>
              </a:lnSpc>
              <a:spcBef>
                <a:spcPts val="0"/>
              </a:spcBef>
              <a:spcAft>
                <a:spcPts val="0"/>
              </a:spcAft>
              <a:buSzPts val="2800"/>
              <a:buChar char="◼"/>
            </a:pPr>
            <a:r>
              <a:rPr lang="en-US" sz="2800"/>
              <a:t>Step 3: Build Trust</a:t>
            </a:r>
            <a:endParaRPr sz="2800"/>
          </a:p>
          <a:p>
            <a:pPr marL="457200" lvl="0" indent="-406400" algn="l" rtl="0">
              <a:lnSpc>
                <a:spcPct val="115000"/>
              </a:lnSpc>
              <a:spcBef>
                <a:spcPts val="0"/>
              </a:spcBef>
              <a:spcAft>
                <a:spcPts val="0"/>
              </a:spcAft>
              <a:buSzPts val="2800"/>
              <a:buChar char="◼"/>
            </a:pPr>
            <a:r>
              <a:rPr lang="en-US" sz="2800"/>
              <a:t>Step 4: Engage for Action</a:t>
            </a:r>
            <a:endParaRPr sz="2800"/>
          </a:p>
          <a:p>
            <a:pPr marL="457200" lvl="0" indent="-406400" algn="l" rtl="0">
              <a:lnSpc>
                <a:spcPct val="115000"/>
              </a:lnSpc>
              <a:spcBef>
                <a:spcPts val="0"/>
              </a:spcBef>
              <a:spcAft>
                <a:spcPts val="0"/>
              </a:spcAft>
              <a:buSzPts val="2800"/>
              <a:buChar char="◼"/>
            </a:pPr>
            <a:r>
              <a:rPr lang="en-US" sz="2800"/>
              <a:t>Step 5: Assess Results</a:t>
            </a:r>
            <a:endParaRPr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pic>
        <p:nvPicPr>
          <p:cNvPr id="616" name="Google Shape;616;g20a81381557_1_54"/>
          <p:cNvPicPr preferRelativeResize="0"/>
          <p:nvPr/>
        </p:nvPicPr>
        <p:blipFill>
          <a:blip r:embed="rId3">
            <a:alphaModFix/>
          </a:blip>
          <a:stretch>
            <a:fillRect/>
          </a:stretch>
        </p:blipFill>
        <p:spPr>
          <a:xfrm>
            <a:off x="1219200" y="2437525"/>
            <a:ext cx="9753600" cy="3657600"/>
          </a:xfrm>
          <a:prstGeom prst="rect">
            <a:avLst/>
          </a:prstGeom>
          <a:noFill/>
          <a:ln>
            <a:noFill/>
          </a:ln>
        </p:spPr>
      </p:pic>
      <p:sp>
        <p:nvSpPr>
          <p:cNvPr id="617" name="Google Shape;617;g20a81381557_1_54"/>
          <p:cNvSpPr txBox="1"/>
          <p:nvPr/>
        </p:nvSpPr>
        <p:spPr>
          <a:xfrm>
            <a:off x="28050" y="817350"/>
            <a:ext cx="121359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5000" b="1">
                <a:solidFill>
                  <a:srgbClr val="BF9000"/>
                </a:solidFill>
                <a:latin typeface="Gill Sans"/>
                <a:ea typeface="Gill Sans"/>
                <a:cs typeface="Gill Sans"/>
                <a:sym typeface="Gill Sans"/>
              </a:rPr>
              <a:t>Questions &amp; Answers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g255ee7fd505_0_50"/>
          <p:cNvSpPr txBox="1">
            <a:spLocks noGrp="1"/>
          </p:cNvSpPr>
          <p:nvPr>
            <p:ph type="title"/>
          </p:nvPr>
        </p:nvSpPr>
        <p:spPr>
          <a:xfrm>
            <a:off x="581192" y="702156"/>
            <a:ext cx="11029500" cy="10137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600"/>
              <a:buFont typeface="Arial"/>
              <a:buNone/>
            </a:pPr>
            <a:r>
              <a:rPr lang="en-US" sz="5000" b="1">
                <a:solidFill>
                  <a:srgbClr val="BF9000"/>
                </a:solidFill>
              </a:rPr>
              <a:t>How to Reach Us</a:t>
            </a:r>
            <a:endParaRPr sz="4400">
              <a:solidFill>
                <a:srgbClr val="BF9000"/>
              </a:solidFill>
            </a:endParaRPr>
          </a:p>
        </p:txBody>
      </p:sp>
      <p:pic>
        <p:nvPicPr>
          <p:cNvPr id="623" name="Google Shape;623;g255ee7fd505_0_50"/>
          <p:cNvPicPr preferRelativeResize="0"/>
          <p:nvPr/>
        </p:nvPicPr>
        <p:blipFill rotWithShape="1">
          <a:blip r:embed="rId3">
            <a:alphaModFix/>
          </a:blip>
          <a:srcRect l="-13759" r="-5161" b="-18920"/>
          <a:stretch/>
        </p:blipFill>
        <p:spPr>
          <a:xfrm>
            <a:off x="9951245" y="5975725"/>
            <a:ext cx="2240754" cy="882275"/>
          </a:xfrm>
          <a:prstGeom prst="rect">
            <a:avLst/>
          </a:prstGeom>
          <a:noFill/>
          <a:ln>
            <a:noFill/>
          </a:ln>
        </p:spPr>
      </p:pic>
      <p:sp>
        <p:nvSpPr>
          <p:cNvPr id="624" name="Google Shape;624;g255ee7fd505_0_50"/>
          <p:cNvSpPr txBox="1"/>
          <p:nvPr/>
        </p:nvSpPr>
        <p:spPr>
          <a:xfrm>
            <a:off x="272914" y="4627875"/>
            <a:ext cx="3812100" cy="1231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Dr. Steve J. Rios</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Senior Director</a:t>
            </a:r>
            <a:endParaRPr sz="2100" b="0" i="0" u="none" strike="noStrike" cap="none">
              <a:solidFill>
                <a:srgbClr val="BF9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1900">
                <a:latin typeface="Gill Sans"/>
                <a:ea typeface="Gill Sans"/>
                <a:cs typeface="Gill Sans"/>
                <a:sym typeface="Gill Sans"/>
              </a:rPr>
              <a:t>Pathways@EducateTomorrow.org</a:t>
            </a:r>
            <a:endParaRPr sz="1900" b="0" i="0" u="none" strike="noStrike" cap="none">
              <a:solidFill>
                <a:srgbClr val="000000"/>
              </a:solidFill>
              <a:latin typeface="Gill Sans"/>
              <a:ea typeface="Gill Sans"/>
              <a:cs typeface="Gill Sans"/>
              <a:sym typeface="Gill Sans"/>
            </a:endParaRPr>
          </a:p>
        </p:txBody>
      </p:sp>
      <p:sp>
        <p:nvSpPr>
          <p:cNvPr id="625" name="Google Shape;625;g255ee7fd505_0_50"/>
          <p:cNvSpPr txBox="1"/>
          <p:nvPr/>
        </p:nvSpPr>
        <p:spPr>
          <a:xfrm>
            <a:off x="4005625" y="4713625"/>
            <a:ext cx="3812100" cy="1231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Jasmine Moore</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Associate Director </a:t>
            </a:r>
            <a:endParaRPr sz="2100" b="0" i="0" u="none" strike="noStrike" cap="none">
              <a:solidFill>
                <a:srgbClr val="000000"/>
              </a:solidFill>
              <a:latin typeface="Gill Sans"/>
              <a:ea typeface="Gill Sans"/>
              <a:cs typeface="Gill Sans"/>
              <a:sym typeface="Gill Sans"/>
            </a:endParaRPr>
          </a:p>
          <a:p>
            <a:pPr marL="0" lvl="0" indent="0" algn="ctr" rtl="0">
              <a:spcBef>
                <a:spcPts val="0"/>
              </a:spcBef>
              <a:spcAft>
                <a:spcPts val="0"/>
              </a:spcAft>
              <a:buClr>
                <a:schemeClr val="dk1"/>
              </a:buClr>
              <a:buSzPts val="2100"/>
              <a:buFont typeface="Arial"/>
              <a:buNone/>
            </a:pPr>
            <a:r>
              <a:rPr lang="en-US" sz="1900">
                <a:solidFill>
                  <a:schemeClr val="dk1"/>
                </a:solidFill>
                <a:latin typeface="Gill Sans"/>
                <a:ea typeface="Gill Sans"/>
                <a:cs typeface="Gill Sans"/>
                <a:sym typeface="Gill Sans"/>
              </a:rPr>
              <a:t>Jasmine@EducateTomorrow.org</a:t>
            </a:r>
            <a:endParaRPr sz="2100" b="0" i="0" u="none" strike="noStrike" cap="none">
              <a:solidFill>
                <a:srgbClr val="000000"/>
              </a:solidFill>
              <a:latin typeface="Gill Sans"/>
              <a:ea typeface="Gill Sans"/>
              <a:cs typeface="Gill Sans"/>
              <a:sym typeface="Gill Sans"/>
            </a:endParaRPr>
          </a:p>
        </p:txBody>
      </p:sp>
      <p:pic>
        <p:nvPicPr>
          <p:cNvPr id="626" name="Google Shape;626;g255ee7fd505_0_50"/>
          <p:cNvPicPr preferRelativeResize="0"/>
          <p:nvPr/>
        </p:nvPicPr>
        <p:blipFill rotWithShape="1">
          <a:blip r:embed="rId4">
            <a:alphaModFix/>
          </a:blip>
          <a:srcRect l="6846" b="7158"/>
          <a:stretch/>
        </p:blipFill>
        <p:spPr>
          <a:xfrm>
            <a:off x="5049761" y="2533845"/>
            <a:ext cx="1723838" cy="1936580"/>
          </a:xfrm>
          <a:prstGeom prst="rect">
            <a:avLst/>
          </a:prstGeom>
          <a:noFill/>
          <a:ln>
            <a:noFill/>
          </a:ln>
        </p:spPr>
      </p:pic>
      <p:pic>
        <p:nvPicPr>
          <p:cNvPr id="627" name="Google Shape;627;g255ee7fd505_0_50"/>
          <p:cNvPicPr preferRelativeResize="0"/>
          <p:nvPr/>
        </p:nvPicPr>
        <p:blipFill rotWithShape="1">
          <a:blip r:embed="rId5">
            <a:alphaModFix/>
          </a:blip>
          <a:srcRect/>
          <a:stretch/>
        </p:blipFill>
        <p:spPr>
          <a:xfrm>
            <a:off x="0" y="6100617"/>
            <a:ext cx="1942525" cy="749907"/>
          </a:xfrm>
          <a:prstGeom prst="rect">
            <a:avLst/>
          </a:prstGeom>
          <a:noFill/>
          <a:ln>
            <a:noFill/>
          </a:ln>
        </p:spPr>
      </p:pic>
      <p:pic>
        <p:nvPicPr>
          <p:cNvPr id="628" name="Google Shape;628;g255ee7fd505_0_50"/>
          <p:cNvPicPr preferRelativeResize="0"/>
          <p:nvPr/>
        </p:nvPicPr>
        <p:blipFill rotWithShape="1">
          <a:blip r:embed="rId6">
            <a:alphaModFix/>
          </a:blip>
          <a:srcRect/>
          <a:stretch/>
        </p:blipFill>
        <p:spPr>
          <a:xfrm>
            <a:off x="1207693" y="2264900"/>
            <a:ext cx="1942530" cy="2074625"/>
          </a:xfrm>
          <a:prstGeom prst="rect">
            <a:avLst/>
          </a:prstGeom>
          <a:noFill/>
          <a:ln>
            <a:noFill/>
          </a:ln>
        </p:spPr>
      </p:pic>
      <p:pic>
        <p:nvPicPr>
          <p:cNvPr id="629" name="Google Shape;629;g255ee7fd505_0_50"/>
          <p:cNvPicPr preferRelativeResize="0"/>
          <p:nvPr/>
        </p:nvPicPr>
        <p:blipFill rotWithShape="1">
          <a:blip r:embed="rId7">
            <a:alphaModFix/>
          </a:blip>
          <a:srcRect/>
          <a:stretch/>
        </p:blipFill>
        <p:spPr>
          <a:xfrm>
            <a:off x="8529785" y="2568043"/>
            <a:ext cx="2387125" cy="1868185"/>
          </a:xfrm>
          <a:prstGeom prst="rect">
            <a:avLst/>
          </a:prstGeom>
          <a:noFill/>
          <a:ln>
            <a:noFill/>
          </a:ln>
        </p:spPr>
      </p:pic>
      <p:sp>
        <p:nvSpPr>
          <p:cNvPr id="630" name="Google Shape;630;g255ee7fd505_0_50"/>
          <p:cNvSpPr txBox="1"/>
          <p:nvPr/>
        </p:nvSpPr>
        <p:spPr>
          <a:xfrm>
            <a:off x="7817285" y="4713625"/>
            <a:ext cx="3812100" cy="1231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Gill Sans"/>
                <a:ea typeface="Gill Sans"/>
                <a:cs typeface="Gill Sans"/>
                <a:sym typeface="Gill Sans"/>
              </a:rPr>
              <a:t>Devin Floyd</a:t>
            </a:r>
            <a:endParaRPr sz="2800" b="1" i="0" u="none" strike="noStrike" cap="none">
              <a:solidFill>
                <a:srgbClr val="000000"/>
              </a:solidFill>
              <a:latin typeface="Gill Sans"/>
              <a:ea typeface="Gill Sans"/>
              <a:cs typeface="Gill Sans"/>
              <a:sym typeface="Gill Sans"/>
            </a:endParaRPr>
          </a:p>
          <a:p>
            <a:pPr marL="0" marR="0" lvl="0" indent="0" algn="ctr" rtl="0">
              <a:lnSpc>
                <a:spcPct val="100000"/>
              </a:lnSpc>
              <a:spcBef>
                <a:spcPts val="0"/>
              </a:spcBef>
              <a:spcAft>
                <a:spcPts val="0"/>
              </a:spcAft>
              <a:buClr>
                <a:srgbClr val="000000"/>
              </a:buClr>
              <a:buSzPts val="2100"/>
              <a:buFont typeface="Arial"/>
              <a:buNone/>
            </a:pPr>
            <a:r>
              <a:rPr lang="en-US" sz="2100" b="0" i="0" u="none" strike="noStrike" cap="none">
                <a:solidFill>
                  <a:srgbClr val="BF9000"/>
                </a:solidFill>
                <a:latin typeface="Gill Sans"/>
                <a:ea typeface="Gill Sans"/>
                <a:cs typeface="Gill Sans"/>
                <a:sym typeface="Gill Sans"/>
              </a:rPr>
              <a:t>Program Director</a:t>
            </a:r>
            <a:r>
              <a:rPr lang="en-US" sz="2100" b="0" i="0" u="none" strike="noStrike" cap="none">
                <a:solidFill>
                  <a:srgbClr val="000000"/>
                </a:solidFill>
                <a:latin typeface="Gill Sans"/>
                <a:ea typeface="Gill Sans"/>
                <a:cs typeface="Gill Sans"/>
                <a:sym typeface="Gill Sans"/>
              </a:rPr>
              <a:t> </a:t>
            </a:r>
            <a:endParaRPr sz="2100" b="0" i="0" u="none" strike="noStrike" cap="none">
              <a:solidFill>
                <a:srgbClr val="000000"/>
              </a:solidFill>
              <a:latin typeface="Gill Sans"/>
              <a:ea typeface="Gill Sans"/>
              <a:cs typeface="Gill Sans"/>
              <a:sym typeface="Gill Sans"/>
            </a:endParaRPr>
          </a:p>
          <a:p>
            <a:pPr marL="0" lvl="0" indent="0" algn="ctr" rtl="0">
              <a:spcBef>
                <a:spcPts val="0"/>
              </a:spcBef>
              <a:spcAft>
                <a:spcPts val="0"/>
              </a:spcAft>
              <a:buClr>
                <a:schemeClr val="dk1"/>
              </a:buClr>
              <a:buSzPts val="2100"/>
              <a:buFont typeface="Arial"/>
              <a:buNone/>
            </a:pPr>
            <a:r>
              <a:rPr lang="en-US" sz="1900">
                <a:solidFill>
                  <a:schemeClr val="dk1"/>
                </a:solidFill>
                <a:latin typeface="Gill Sans"/>
                <a:ea typeface="Gill Sans"/>
                <a:cs typeface="Gill Sans"/>
                <a:sym typeface="Gill Sans"/>
              </a:rPr>
              <a:t>Devin@EducateTomorrow.org</a:t>
            </a:r>
            <a:endParaRPr sz="2100" b="0" i="0" u="none" strike="noStrike" cap="none">
              <a:solidFill>
                <a:srgbClr val="000000"/>
              </a:solidFill>
              <a:latin typeface="Gill Sans"/>
              <a:ea typeface="Gill Sans"/>
              <a:cs typeface="Gill Sans"/>
              <a:sym typeface="Gill Sans"/>
            </a:endParaRPr>
          </a:p>
        </p:txBody>
      </p:sp>
      <p:pic>
        <p:nvPicPr>
          <p:cNvPr id="631" name="Google Shape;631;g255ee7fd505_0_50"/>
          <p:cNvPicPr preferRelativeResize="0"/>
          <p:nvPr/>
        </p:nvPicPr>
        <p:blipFill rotWithShape="1">
          <a:blip r:embed="rId8">
            <a:alphaModFix/>
          </a:blip>
          <a:srcRect/>
          <a:stretch/>
        </p:blipFill>
        <p:spPr>
          <a:xfrm>
            <a:off x="4680039" y="6218924"/>
            <a:ext cx="2720961" cy="6027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Dividend">
  <a:themeElements>
    <a:clrScheme name="Dividend">
      <a:dk1>
        <a:srgbClr val="000000"/>
      </a:dk1>
      <a:lt1>
        <a:srgbClr val="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1896</Words>
  <Application>Microsoft Office PowerPoint</Application>
  <PresentationFormat>Widescreen</PresentationFormat>
  <Paragraphs>235</Paragraphs>
  <Slides>37</Slides>
  <Notes>37</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37</vt:i4>
      </vt:variant>
    </vt:vector>
  </HeadingPairs>
  <TitlesOfParts>
    <vt:vector size="51" baseType="lpstr">
      <vt:lpstr>Gill Sans</vt:lpstr>
      <vt:lpstr>Courier New</vt:lpstr>
      <vt:lpstr>Calibri</vt:lpstr>
      <vt:lpstr>Georgia</vt:lpstr>
      <vt:lpstr>Roboto</vt:lpstr>
      <vt:lpstr>Noto Sans Symbols</vt:lpstr>
      <vt:lpstr>Arial Rounded</vt:lpstr>
      <vt:lpstr>Book Antiqua</vt:lpstr>
      <vt:lpstr>Arial</vt:lpstr>
      <vt:lpstr>Comfortaa</vt:lpstr>
      <vt:lpstr>Dividend</vt:lpstr>
      <vt:lpstr>Simple Light</vt:lpstr>
      <vt:lpstr>1_Office Theme</vt:lpstr>
      <vt:lpstr>Simple Light</vt:lpstr>
      <vt:lpstr>PowerPoint Presentation</vt:lpstr>
      <vt:lpstr>Presenters</vt:lpstr>
      <vt:lpstr>Topics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Tuition Waivers for Youth Who  Have Experienced Foster Care </vt:lpstr>
      <vt:lpstr>Legal Context</vt:lpstr>
      <vt:lpstr>Legislative Foundation</vt:lpstr>
      <vt:lpstr>PowerPoint Presentation</vt:lpstr>
      <vt:lpstr>PowerPoint Presentation</vt:lpstr>
      <vt:lpstr>Homeless and Foster Youth Services Report (December 2022)</vt:lpstr>
      <vt:lpstr>Campus-based Services</vt:lpstr>
      <vt:lpstr>Use of Tuition Exemption</vt:lpstr>
      <vt:lpstr>Completion Rates</vt:lpstr>
      <vt:lpstr>Completion Rates</vt:lpstr>
      <vt:lpstr>Major Findings: Homeless Students in K-12</vt:lpstr>
      <vt:lpstr>OPPAGA Recommendations: K-12 Liaisons &amp; Homeless Youth</vt:lpstr>
      <vt:lpstr>Major Findings: Foster Youth &amp; Postsecondary Institutions</vt:lpstr>
      <vt:lpstr>OPPAGA Recommendations: Postsecondary Education &amp; Foster Youth</vt:lpstr>
      <vt:lpstr>PowerPoint Presentation</vt:lpstr>
      <vt:lpstr>PowerPoint Presentation</vt:lpstr>
      <vt:lpstr>PowerPoint Presentation</vt:lpstr>
      <vt:lpstr>PowerPoint Presentation</vt:lpstr>
      <vt:lpstr>PowerPoint Presentation</vt:lpstr>
      <vt:lpstr>Youth Access Points (YAPs)</vt:lpstr>
      <vt:lpstr>Care Coordination, Educate Tomorrow Approach</vt:lpstr>
      <vt:lpstr>PowerPoint Presentation</vt:lpstr>
      <vt:lpstr>PowerPoint Presentation</vt:lpstr>
      <vt:lpstr>Action Plan</vt:lpstr>
      <vt:lpstr>Action Plan</vt:lpstr>
      <vt:lpstr>PowerPoint Presentation</vt:lpstr>
      <vt:lpstr>How to Reach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Althea K. Blake, Ed.D.</dc:creator>
  <cp:lastModifiedBy>Liz Oberman</cp:lastModifiedBy>
  <cp:revision>1</cp:revision>
  <dcterms:modified xsi:type="dcterms:W3CDTF">2023-06-30T20:03:39Z</dcterms:modified>
</cp:coreProperties>
</file>