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2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4"/>
  </p:sldMasterIdLst>
  <p:notesMasterIdLst>
    <p:notesMasterId r:id="rId48"/>
  </p:notesMasterIdLst>
  <p:sldIdLst>
    <p:sldId id="264" r:id="rId5"/>
    <p:sldId id="361" r:id="rId6"/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77" r:id="rId16"/>
    <p:sldId id="387" r:id="rId17"/>
    <p:sldId id="362" r:id="rId18"/>
    <p:sldId id="389" r:id="rId19"/>
    <p:sldId id="406" r:id="rId20"/>
    <p:sldId id="396" r:id="rId21"/>
    <p:sldId id="407" r:id="rId22"/>
    <p:sldId id="408" r:id="rId23"/>
    <p:sldId id="409" r:id="rId24"/>
    <p:sldId id="410" r:id="rId25"/>
    <p:sldId id="411" r:id="rId26"/>
    <p:sldId id="412" r:id="rId27"/>
    <p:sldId id="413" r:id="rId28"/>
    <p:sldId id="414" r:id="rId29"/>
    <p:sldId id="324" r:id="rId30"/>
    <p:sldId id="322" r:id="rId31"/>
    <p:sldId id="337" r:id="rId32"/>
    <p:sldId id="323" r:id="rId33"/>
    <p:sldId id="415" r:id="rId34"/>
    <p:sldId id="371" r:id="rId35"/>
    <p:sldId id="328" r:id="rId36"/>
    <p:sldId id="405" r:id="rId37"/>
    <p:sldId id="400" r:id="rId38"/>
    <p:sldId id="417" r:id="rId39"/>
    <p:sldId id="418" r:id="rId40"/>
    <p:sldId id="399" r:id="rId41"/>
    <p:sldId id="416" r:id="rId42"/>
    <p:sldId id="401" r:id="rId43"/>
    <p:sldId id="403" r:id="rId44"/>
    <p:sldId id="402" r:id="rId45"/>
    <p:sldId id="335" r:id="rId46"/>
    <p:sldId id="333" r:id="rId4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70F31C8-7651-0870-7F6C-1DBD6FCB7F14}" name="Kristina Rosinsky (She/Her/Hers)" initials="KR(" userId="S::krosinsky@childtrends.org::ec3a4b89-8430-4dcb-8c05-ee58285b40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a Rosinsky" initials="KR" lastIdx="2" clrIdx="0">
    <p:extLst>
      <p:ext uri="{19B8F6BF-5375-455C-9EA6-DF929625EA0E}">
        <p15:presenceInfo xmlns:p15="http://schemas.microsoft.com/office/powerpoint/2012/main" userId="S-1-5-21-436374069-343818398-682003330-6186" providerId="AD"/>
      </p:ext>
    </p:extLst>
  </p:cmAuthor>
  <p:cmAuthor id="2" name="Sarah Catherine Williams" initials="SCW" lastIdx="5" clrIdx="1">
    <p:extLst>
      <p:ext uri="{19B8F6BF-5375-455C-9EA6-DF929625EA0E}">
        <p15:presenceInfo xmlns:p15="http://schemas.microsoft.com/office/powerpoint/2012/main" userId="S-1-5-21-436374069-343818398-682003330-5137" providerId="AD"/>
      </p:ext>
    </p:extLst>
  </p:cmAuthor>
  <p:cmAuthor id="3" name="Sarah Catherine Williams" initials="SCW [2]" lastIdx="24" clrIdx="2">
    <p:extLst>
      <p:ext uri="{19B8F6BF-5375-455C-9EA6-DF929625EA0E}">
        <p15:presenceInfo xmlns:p15="http://schemas.microsoft.com/office/powerpoint/2012/main" userId="S::swilliams@childtrends.org::0138886e-413f-4655-8e18-9cf2f8d8bb9e" providerId="AD"/>
      </p:ext>
    </p:extLst>
  </p:cmAuthor>
  <p:cmAuthor id="4" name="Kristina Rosinsky" initials="KR [2]" lastIdx="17" clrIdx="3">
    <p:extLst>
      <p:ext uri="{19B8F6BF-5375-455C-9EA6-DF929625EA0E}">
        <p15:presenceInfo xmlns:p15="http://schemas.microsoft.com/office/powerpoint/2012/main" userId="S::krosinsky@childtrends.org::ec3a4b89-8430-4dcb-8c05-ee58285b40d8" providerId="AD"/>
      </p:ext>
    </p:extLst>
  </p:cmAuthor>
  <p:cmAuthor id="5" name="Elizabeth Jordan" initials="EJ" lastIdx="10" clrIdx="4">
    <p:extLst>
      <p:ext uri="{19B8F6BF-5375-455C-9EA6-DF929625EA0E}">
        <p15:presenceInfo xmlns:p15="http://schemas.microsoft.com/office/powerpoint/2012/main" userId="S::ejordan@childtrends.org::0385a0d4-1cfc-45c6-ad46-566aa20e51d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721"/>
    <a:srgbClr val="007CC2"/>
    <a:srgbClr val="FFB035"/>
    <a:srgbClr val="F13A61"/>
    <a:srgbClr val="51A4CA"/>
    <a:srgbClr val="003157"/>
    <a:srgbClr val="E6804A"/>
    <a:srgbClr val="30AA59"/>
    <a:srgbClr val="5C8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1339C7-7A4E-4695-90EB-D55C41CD7154}">
  <a:tblStyle styleId="{971339C7-7A4E-4695-90EB-D55C41CD71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43" autoAdjust="0"/>
    <p:restoredTop sz="71429" autoAdjust="0"/>
  </p:normalViewPr>
  <p:slideViewPr>
    <p:cSldViewPr snapToGrid="0">
      <p:cViewPr varScale="1">
        <p:scale>
          <a:sx n="78" d="100"/>
          <a:sy n="78" d="100"/>
        </p:scale>
        <p:origin x="3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181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https://childtrends.sharepoint.com/sites/TeamChildTrendsEveryone/Shared%20Documents/General/G-Drive/Child%20Welfare/SFY%202020%20Child%20Welfare%20Financing%20Survey/6_Data/old/Master%20Data%20Document_4.20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.sharepoint.com/sites/TeamChildTrendsEveryone/Shared%20Documents/General/G-Drive/Child%20Welfare/SFY%202020%20Child%20Welfare%20Financing%20Survey/6_Data/old/Master%20Data%20Document_4.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https://childtrends-my.sharepoint.com/personal/krosinsky_childtrends_org/Documents/Child%20Welfare/FCC%20conference/Charts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https://childtrends.sharepoint.com/sites/TeamChildTrendsEveryone/Shared%20Documents/General/G-Drive/Child%20Welfare/SFY%202020%20Child%20Welfare%20Financing%20Survey/6_Data/old/Master%20Data%20Document_4.20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https://childtrends.sharepoint.com/sites/TeamChildTrendsEveryone/Shared%20Documents/General/G-Drive/Child%20Welfare/SFY%202020%20Child%20Welfare%20Financing%20Survey/6_Data/old/Master%20Data%20Document_4.20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childtrends-my.sharepoint.com/personal/krosinsky_childtrends_org/Documents/Child%20Welfare/FCC%20conference/Chart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1655774197459861"/>
          <c:y val="4.3406542304421744E-2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421279512280445E-4"/>
          <c:y val="3.121977306547619E-2"/>
          <c:w val="0.95850076222428138"/>
          <c:h val="0.828662901052482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[Charts.xlsx]Sheet1!$B$18</c:f>
              <c:strCache>
                <c:ptCount val="1"/>
                <c:pt idx="0">
                  <c:v>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[Charts.xlsx]Sheet1!$B$19:$B$26</c:f>
              <c:numCache>
                <c:formatCode>0%</c:formatCode>
                <c:ptCount val="8"/>
                <c:pt idx="0">
                  <c:v>0.57999999999999996</c:v>
                </c:pt>
                <c:pt idx="1">
                  <c:v>0.22</c:v>
                </c:pt>
                <c:pt idx="2">
                  <c:v>0.09</c:v>
                </c:pt>
                <c:pt idx="3">
                  <c:v>0.04</c:v>
                </c:pt>
                <c:pt idx="4">
                  <c:v>0.03</c:v>
                </c:pt>
                <c:pt idx="5">
                  <c:v>0.02</c:v>
                </c:pt>
                <c:pt idx="6">
                  <c:v>0.02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0-47A0-A149-70C34D6A21D9}"/>
            </c:ext>
          </c:extLst>
        </c:ser>
        <c:ser>
          <c:idx val="1"/>
          <c:order val="1"/>
          <c:tx>
            <c:strRef>
              <c:f>[Charts.xlsx]Sheet1!$C$18</c:f>
              <c:strCache>
                <c:ptCount val="1"/>
                <c:pt idx="0">
                  <c:v>FL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470009992238346E-3"/>
                  <c:y val="-4.218484268707483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&lt;1%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50-47A0-A149-70C34D6A2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[Charts.xlsx]Sheet1!$A$19:$A$26</c:f>
              <c:strCache>
                <c:ptCount val="8"/>
                <c:pt idx="0">
                  <c:v>State/local</c:v>
                </c:pt>
                <c:pt idx="1">
                  <c:v>Title IV-E</c:v>
                </c:pt>
                <c:pt idx="2">
                  <c:v>TANF</c:v>
                </c:pt>
                <c:pt idx="3">
                  <c:v>SSBG</c:v>
                </c:pt>
                <c:pt idx="4">
                  <c:v>Medicaid</c:v>
                </c:pt>
                <c:pt idx="5">
                  <c:v>Title IV-B</c:v>
                </c:pt>
                <c:pt idx="6">
                  <c:v>Other Federal</c:v>
                </c:pt>
                <c:pt idx="7">
                  <c:v>Other</c:v>
                </c:pt>
              </c:strCache>
            </c:strRef>
          </c:cat>
          <c:val>
            <c:numRef>
              <c:f>[Charts.xlsx]Sheet1!$C$19:$C$26</c:f>
              <c:numCache>
                <c:formatCode>0%</c:formatCode>
                <c:ptCount val="8"/>
                <c:pt idx="0">
                  <c:v>0.49</c:v>
                </c:pt>
                <c:pt idx="1">
                  <c:v>0.23</c:v>
                </c:pt>
                <c:pt idx="2">
                  <c:v>0.13</c:v>
                </c:pt>
                <c:pt idx="3">
                  <c:v>0.1</c:v>
                </c:pt>
                <c:pt idx="4" formatCode="0.00%">
                  <c:v>4.8999999999999998E-3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0-47A0-A149-70C34D6A2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02350416"/>
        <c:axId val="402357632"/>
      </c:barChart>
      <c:catAx>
        <c:axId val="40235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2357632"/>
        <c:crosses val="autoZero"/>
        <c:auto val="1"/>
        <c:lblAlgn val="ctr"/>
        <c:lblOffset val="100"/>
        <c:noMultiLvlLbl val="0"/>
      </c:catAx>
      <c:valAx>
        <c:axId val="4023576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235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3138075096761308"/>
          <c:y val="0.52853223320578235"/>
          <c:w val="5.7090242037820073E-2"/>
          <c:h val="0.16229671556122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[Charts.xlsx]Sheet1!$B$41</c:f>
              <c:strCache>
                <c:ptCount val="1"/>
                <c:pt idx="0">
                  <c:v>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$19.9</a:t>
                    </a:r>
                    <a:r>
                      <a:rPr lang="en-US" baseline="0" dirty="0"/>
                      <a:t> billion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0FF-4FA6-9322-F9D8425799FA}"/>
                </c:ext>
              </c:extLst>
            </c:dLbl>
            <c:numFmt formatCode="&quot;$&quot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[Charts.xlsx]Sheet1!$A$42:$A$47</c:f>
              <c:numCache>
                <c:formatCode>General</c:formatCode>
                <c:ptCount val="6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2020</c:v>
                </c:pt>
              </c:numCache>
            </c:numRef>
          </c:cat>
          <c:val>
            <c:numRef>
              <c:f>[Charts.xlsx]Sheet1!$B$42:$B$47</c:f>
              <c:numCache>
                <c:formatCode>_("$"* #,##0.00_);_("$"* \(#,##0.00\);_("$"* "-"??_);_(@_)</c:formatCode>
                <c:ptCount val="6"/>
                <c:pt idx="0">
                  <c:v>19904092073.500805</c:v>
                </c:pt>
                <c:pt idx="1">
                  <c:v>19964969579.776192</c:v>
                </c:pt>
                <c:pt idx="2">
                  <c:v>20058868279.175007</c:v>
                </c:pt>
                <c:pt idx="3">
                  <c:v>20620570896.506393</c:v>
                </c:pt>
                <c:pt idx="4">
                  <c:v>21632061470.266945</c:v>
                </c:pt>
                <c:pt idx="5">
                  <c:v>21640019879.285435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FF-4FA6-9322-F9D8425799FA}"/>
            </c:ext>
          </c:extLst>
        </c:ser>
        <c:ser>
          <c:idx val="1"/>
          <c:order val="1"/>
          <c:tx>
            <c:strRef>
              <c:f>[Charts.xlsx]Sheet1!$C$41</c:f>
              <c:strCache>
                <c:ptCount val="1"/>
                <c:pt idx="0">
                  <c:v>FL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dLbls>
            <c:numFmt formatCode="&quot;$&quot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[Charts.xlsx]Sheet1!$A$42:$A$47</c:f>
              <c:numCache>
                <c:formatCode>General</c:formatCode>
                <c:ptCount val="6"/>
                <c:pt idx="0">
                  <c:v>2010</c:v>
                </c:pt>
                <c:pt idx="1">
                  <c:v>2012</c:v>
                </c:pt>
                <c:pt idx="2">
                  <c:v>2014</c:v>
                </c:pt>
                <c:pt idx="3">
                  <c:v>2016</c:v>
                </c:pt>
                <c:pt idx="4">
                  <c:v>2018</c:v>
                </c:pt>
                <c:pt idx="5">
                  <c:v>2020</c:v>
                </c:pt>
              </c:numCache>
            </c:numRef>
          </c:cat>
          <c:val>
            <c:numRef>
              <c:f>[Charts.xlsx]Sheet1!$C$42:$C$47</c:f>
              <c:numCache>
                <c:formatCode>_("$"* #,##0.00_);_("$"* \(#,##0.00\);_("$"* "-"??_);_(@_)</c:formatCode>
                <c:ptCount val="6"/>
                <c:pt idx="0">
                  <c:v>1380723688.78</c:v>
                </c:pt>
                <c:pt idx="1">
                  <c:v>1262862057.8999999</c:v>
                </c:pt>
                <c:pt idx="2">
                  <c:v>1201998385.5</c:v>
                </c:pt>
                <c:pt idx="3">
                  <c:v>1368171109.1600001</c:v>
                </c:pt>
                <c:pt idx="4">
                  <c:v>1333921754.95</c:v>
                </c:pt>
                <c:pt idx="5">
                  <c:v>1369836721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FF-4FA6-9322-F9D842579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6037136"/>
        <c:axId val="1486039536"/>
      </c:lineChart>
      <c:catAx>
        <c:axId val="148603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039536"/>
        <c:crosses val="autoZero"/>
        <c:auto val="1"/>
        <c:lblAlgn val="ctr"/>
        <c:lblOffset val="100"/>
        <c:noMultiLvlLbl val="0"/>
      </c:catAx>
      <c:valAx>
        <c:axId val="1486039536"/>
        <c:scaling>
          <c:orientation val="minMax"/>
        </c:scaling>
        <c:delete val="0"/>
        <c:axPos val="l"/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037136"/>
        <c:crosses val="autoZero"/>
        <c:crossBetween val="between"/>
        <c:dispUnits>
          <c:builtInUnit val="billion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732345956755404"/>
          <c:y val="2.7777777777777776E-2"/>
          <c:w val="0.70212098487689034"/>
          <c:h val="0.9583333333333333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'[Master Data Document_4.20.xlsx]CHARTS AND FIGURES'!$B$78:$B$82</c:f>
              <c:strCache>
                <c:ptCount val="5"/>
                <c:pt idx="0">
                  <c:v>Kansas</c:v>
                </c:pt>
                <c:pt idx="1">
                  <c:v>Rhode Island</c:v>
                </c:pt>
                <c:pt idx="2">
                  <c:v>Oregon</c:v>
                </c:pt>
                <c:pt idx="3">
                  <c:v>Utah </c:v>
                </c:pt>
                <c:pt idx="4">
                  <c:v>Colorado</c:v>
                </c:pt>
              </c:strCache>
            </c:strRef>
          </c:cat>
          <c:val>
            <c:numRef>
              <c:f>'[Master Data Document_4.20.xlsx]CHARTS AND FIGURES'!$C$78:$C$82</c:f>
              <c:numCache>
                <c:formatCode>0%</c:formatCode>
                <c:ptCount val="5"/>
                <c:pt idx="0">
                  <c:v>0.28375832862835376</c:v>
                </c:pt>
                <c:pt idx="1">
                  <c:v>0.19659996837573315</c:v>
                </c:pt>
                <c:pt idx="2">
                  <c:v>0.17132532292397068</c:v>
                </c:pt>
                <c:pt idx="3">
                  <c:v>0.13815308248991728</c:v>
                </c:pt>
                <c:pt idx="4">
                  <c:v>0.13143381785132688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5-480D-B307-437E277CA4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09148936"/>
        <c:axId val="409147296"/>
      </c:barChart>
      <c:catAx>
        <c:axId val="4091489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9147296"/>
        <c:crosses val="autoZero"/>
        <c:auto val="1"/>
        <c:lblAlgn val="ctr"/>
        <c:lblOffset val="100"/>
        <c:noMultiLvlLbl val="0"/>
      </c:catAx>
      <c:valAx>
        <c:axId val="40914729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0914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224021075529479E-2"/>
          <c:y val="2.7777777777777776E-2"/>
          <c:w val="0.70212098487689034"/>
          <c:h val="0.9583333333333333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fld id="{C27E07E2-4976-4ACB-8080-3BA7200A0616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FD3-469B-8C48-E2B0E4DECA2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fld id="{7DEE3F3A-A175-4F5D-82EB-59453A496E65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D3-469B-8C48-E2B0E4DECA2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fld id="{E97222BB-7A45-43E1-9841-98761B840FBD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D3-469B-8C48-E2B0E4DECA2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fld id="{F83803F0-7620-41EC-9FA0-3D5D903C2CFC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FD3-469B-8C48-E2B0E4DECA2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fld id="{32AD7692-3C81-44D4-AFA3-15B54249439B}" type="VALUE">
                      <a:rPr lang="en-US"/>
                      <a:pPr/>
                      <a:t>[VALUE]</a:t>
                    </a:fld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D3-469B-8C48-E2B0E4DECA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'[Master Data Document_4.20.xlsx]CHARTS AND FIGURES'!$B$84:$B$88</c:f>
              <c:strCache>
                <c:ptCount val="5"/>
                <c:pt idx="0">
                  <c:v>Kentucky</c:v>
                </c:pt>
                <c:pt idx="1">
                  <c:v>District of Columbia</c:v>
                </c:pt>
                <c:pt idx="2">
                  <c:v>Indiana</c:v>
                </c:pt>
                <c:pt idx="3">
                  <c:v>Michigan</c:v>
                </c:pt>
                <c:pt idx="4">
                  <c:v>Mississippi</c:v>
                </c:pt>
              </c:strCache>
            </c:strRef>
          </c:cat>
          <c:val>
            <c:numRef>
              <c:f>'[Master Data Document_4.20.xlsx]CHARTS AND FIGURES'!$D$84:$D$88</c:f>
              <c:numCache>
                <c:formatCode>0%</c:formatCode>
                <c:ptCount val="5"/>
                <c:pt idx="0">
                  <c:v>0.10240118227740677</c:v>
                </c:pt>
                <c:pt idx="1">
                  <c:v>0.10284947940153001</c:v>
                </c:pt>
                <c:pt idx="2">
                  <c:v>0.13966804006303557</c:v>
                </c:pt>
                <c:pt idx="3">
                  <c:v>0.21904947787989279</c:v>
                </c:pt>
                <c:pt idx="4">
                  <c:v>0.46634019633452806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D3-469B-8C48-E2B0E4DECA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409148936"/>
        <c:axId val="409147296"/>
      </c:barChart>
      <c:catAx>
        <c:axId val="409148936"/>
        <c:scaling>
          <c:orientation val="maxMin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409147296"/>
        <c:crosses val="autoZero"/>
        <c:auto val="1"/>
        <c:lblAlgn val="ctr"/>
        <c:lblOffset val="100"/>
        <c:noMultiLvlLbl val="0"/>
      </c:catAx>
      <c:valAx>
        <c:axId val="409147296"/>
        <c:scaling>
          <c:orientation val="maxMin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40914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Lato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63715854003867"/>
          <c:y val="1.0292845745748916E-2"/>
          <c:w val="0.81813954505686792"/>
          <c:h val="0.975498797025371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[Charts.xlsx]Sheet1!$B$50</c:f>
              <c:strCache>
                <c:ptCount val="1"/>
                <c:pt idx="0">
                  <c:v>Federal</c:v>
                </c:pt>
              </c:strCache>
            </c:strRef>
          </c:tx>
          <c:spPr>
            <a:solidFill>
              <a:srgbClr val="4454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[Charts.xlsx]Sheet1!$A$51:$A$57</c:f>
              <c:strCache>
                <c:ptCount val="7"/>
                <c:pt idx="0">
                  <c:v>New Hampshire</c:v>
                </c:pt>
                <c:pt idx="1">
                  <c:v>Michigan</c:v>
                </c:pt>
                <c:pt idx="2">
                  <c:v>Louisiana</c:v>
                </c:pt>
                <c:pt idx="3">
                  <c:v>Florida</c:v>
                </c:pt>
                <c:pt idx="4">
                  <c:v>Tennessee</c:v>
                </c:pt>
                <c:pt idx="5">
                  <c:v>Kansas</c:v>
                </c:pt>
                <c:pt idx="6">
                  <c:v>Delaware</c:v>
                </c:pt>
              </c:strCache>
            </c:strRef>
          </c:cat>
          <c:val>
            <c:numRef>
              <c:f>[Charts.xlsx]Sheet1!$B$51:$B$57</c:f>
              <c:numCache>
                <c:formatCode>0%</c:formatCode>
                <c:ptCount val="7"/>
                <c:pt idx="0">
                  <c:v>0.82</c:v>
                </c:pt>
                <c:pt idx="1">
                  <c:v>0.72</c:v>
                </c:pt>
                <c:pt idx="2">
                  <c:v>0.65</c:v>
                </c:pt>
                <c:pt idx="3">
                  <c:v>0.51</c:v>
                </c:pt>
                <c:pt idx="4">
                  <c:v>0.45</c:v>
                </c:pt>
                <c:pt idx="5">
                  <c:v>0.3</c:v>
                </c:pt>
                <c:pt idx="6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0-467F-9F19-50A4F787A910}"/>
            </c:ext>
          </c:extLst>
        </c:ser>
        <c:ser>
          <c:idx val="1"/>
          <c:order val="1"/>
          <c:tx>
            <c:strRef>
              <c:f>[Charts.xlsx]Sheet1!$C$50</c:f>
              <c:strCache>
                <c:ptCount val="1"/>
                <c:pt idx="0">
                  <c:v>State/local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[Charts.xlsx]Sheet1!$A$51:$A$57</c:f>
              <c:strCache>
                <c:ptCount val="7"/>
                <c:pt idx="0">
                  <c:v>New Hampshire</c:v>
                </c:pt>
                <c:pt idx="1">
                  <c:v>Michigan</c:v>
                </c:pt>
                <c:pt idx="2">
                  <c:v>Louisiana</c:v>
                </c:pt>
                <c:pt idx="3">
                  <c:v>Florida</c:v>
                </c:pt>
                <c:pt idx="4">
                  <c:v>Tennessee</c:v>
                </c:pt>
                <c:pt idx="5">
                  <c:v>Kansas</c:v>
                </c:pt>
                <c:pt idx="6">
                  <c:v>Delaware</c:v>
                </c:pt>
              </c:strCache>
            </c:strRef>
          </c:cat>
          <c:val>
            <c:numRef>
              <c:f>[Charts.xlsx]Sheet1!$C$51:$C$57</c:f>
              <c:numCache>
                <c:formatCode>0%</c:formatCode>
                <c:ptCount val="7"/>
                <c:pt idx="0">
                  <c:v>0.18</c:v>
                </c:pt>
                <c:pt idx="1">
                  <c:v>0.28000000000000003</c:v>
                </c:pt>
                <c:pt idx="2">
                  <c:v>0.35</c:v>
                </c:pt>
                <c:pt idx="3">
                  <c:v>0.49</c:v>
                </c:pt>
                <c:pt idx="4">
                  <c:v>0.55000000000000004</c:v>
                </c:pt>
                <c:pt idx="5">
                  <c:v>0.7</c:v>
                </c:pt>
                <c:pt idx="6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0-467F-9F19-50A4F787A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64421168"/>
        <c:axId val="664421496"/>
      </c:barChart>
      <c:catAx>
        <c:axId val="6644211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pPr>
            <a:endParaRPr lang="en-US"/>
          </a:p>
        </c:txPr>
        <c:crossAx val="664421496"/>
        <c:crosses val="autoZero"/>
        <c:auto val="1"/>
        <c:lblAlgn val="ctr"/>
        <c:lblOffset val="100"/>
        <c:noMultiLvlLbl val="0"/>
      </c:catAx>
      <c:valAx>
        <c:axId val="664421496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66442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[Charts.xlsx]Sheet1!$B$80</c:f>
              <c:strCache>
                <c:ptCount val="1"/>
                <c:pt idx="0">
                  <c:v>US (2020) - 38 states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[Charts.xlsx]Sheet1!$A$81:$A$86</c:f>
              <c:strCache>
                <c:ptCount val="6"/>
                <c:pt idx="0">
                  <c:v>Out-of-home placements</c:v>
                </c:pt>
                <c:pt idx="1">
                  <c:v>Adoption &amp; guardianship</c:v>
                </c:pt>
                <c:pt idx="2">
                  <c:v>Child protective services</c:v>
                </c:pt>
                <c:pt idx="3">
                  <c:v>Preventive services</c:v>
                </c:pt>
                <c:pt idx="4">
                  <c:v>Services &amp; assistance for older youth</c:v>
                </c:pt>
                <c:pt idx="5">
                  <c:v>Other</c:v>
                </c:pt>
              </c:strCache>
            </c:strRef>
          </c:cat>
          <c:val>
            <c:numRef>
              <c:f>[Charts.xlsx]Sheet1!$B$81:$B$86</c:f>
              <c:numCache>
                <c:formatCode>0%</c:formatCode>
                <c:ptCount val="6"/>
                <c:pt idx="0">
                  <c:v>0.45</c:v>
                </c:pt>
                <c:pt idx="1">
                  <c:v>0.19</c:v>
                </c:pt>
                <c:pt idx="2">
                  <c:v>0.18</c:v>
                </c:pt>
                <c:pt idx="3">
                  <c:v>0.14000000000000001</c:v>
                </c:pt>
                <c:pt idx="4">
                  <c:v>0.02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61-4518-ADF8-FA8FC1F3C740}"/>
            </c:ext>
          </c:extLst>
        </c:ser>
        <c:ser>
          <c:idx val="1"/>
          <c:order val="1"/>
          <c:tx>
            <c:strRef>
              <c:f>[Charts.xlsx]Sheet1!$C$80</c:f>
              <c:strCache>
                <c:ptCount val="1"/>
                <c:pt idx="0">
                  <c:v>FL (2018)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[Charts.xlsx]Sheet1!$A$81:$A$86</c:f>
              <c:strCache>
                <c:ptCount val="6"/>
                <c:pt idx="0">
                  <c:v>Out-of-home placements</c:v>
                </c:pt>
                <c:pt idx="1">
                  <c:v>Adoption &amp; guardianship</c:v>
                </c:pt>
                <c:pt idx="2">
                  <c:v>Child protective services</c:v>
                </c:pt>
                <c:pt idx="3">
                  <c:v>Preventive services</c:v>
                </c:pt>
                <c:pt idx="4">
                  <c:v>Services &amp; assistance for older youth</c:v>
                </c:pt>
                <c:pt idx="5">
                  <c:v>Other</c:v>
                </c:pt>
              </c:strCache>
            </c:strRef>
          </c:cat>
          <c:val>
            <c:numRef>
              <c:f>[Charts.xlsx]Sheet1!$C$81:$C$86</c:f>
              <c:numCache>
                <c:formatCode>0%</c:formatCode>
                <c:ptCount val="6"/>
                <c:pt idx="0">
                  <c:v>0.37</c:v>
                </c:pt>
                <c:pt idx="1">
                  <c:v>0.23</c:v>
                </c:pt>
                <c:pt idx="2">
                  <c:v>0.22</c:v>
                </c:pt>
                <c:pt idx="3">
                  <c:v>0.14000000000000001</c:v>
                </c:pt>
                <c:pt idx="4">
                  <c:v>0.02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61-4518-ADF8-FA8FC1F3C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axId val="20887439"/>
        <c:axId val="20897999"/>
      </c:barChart>
      <c:catAx>
        <c:axId val="208874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97999"/>
        <c:crosses val="autoZero"/>
        <c:auto val="1"/>
        <c:lblAlgn val="ctr"/>
        <c:lblOffset val="100"/>
        <c:noMultiLvlLbl val="0"/>
      </c:catAx>
      <c:valAx>
        <c:axId val="208979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088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46987876515425E-2"/>
          <c:y val="3.7037037037037035E-2"/>
          <c:w val="0.97179586926634176"/>
          <c:h val="0.9351851851851852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97DB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'[Master Data Document_4.20.xlsx]CHARTS AND FIGURES'!$G$492:$G$497</c:f>
              <c:numCache>
                <c:formatCode>0%</c:formatCode>
                <c:ptCount val="6"/>
                <c:pt idx="0">
                  <c:v>0.30642895400408621</c:v>
                </c:pt>
                <c:pt idx="1">
                  <c:v>0.39789948031283912</c:v>
                </c:pt>
                <c:pt idx="2">
                  <c:v>8.4289597871753885E-2</c:v>
                </c:pt>
                <c:pt idx="3">
                  <c:v>0.10269523077167832</c:v>
                </c:pt>
                <c:pt idx="4">
                  <c:v>9.0601154340342022E-2</c:v>
                </c:pt>
                <c:pt idx="5">
                  <c:v>1.8078209315084103E-2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8-469E-B040-43711F7129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715886760"/>
        <c:axId val="715887088"/>
      </c:barChart>
      <c:catAx>
        <c:axId val="71588676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715887088"/>
        <c:crosses val="autoZero"/>
        <c:auto val="1"/>
        <c:lblAlgn val="ctr"/>
        <c:lblOffset val="100"/>
        <c:noMultiLvlLbl val="0"/>
      </c:catAx>
      <c:valAx>
        <c:axId val="715887088"/>
        <c:scaling>
          <c:orientation val="minMax"/>
          <c:max val="0.7500000000000001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15886760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915302369560338E-3"/>
          <c:w val="0.97179586926634176"/>
          <c:h val="0.9351851851851852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15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Lato" panose="020F050202020403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'[Master Data Document_4.20.xlsx]CHARTS AND FIGURES'!$C$492:$C$497</c:f>
              <c:numCache>
                <c:formatCode>0%</c:formatCode>
                <c:ptCount val="6"/>
                <c:pt idx="0">
                  <c:v>0.39931675397268906</c:v>
                </c:pt>
                <c:pt idx="1">
                  <c:v>0.36681326990691071</c:v>
                </c:pt>
                <c:pt idx="2">
                  <c:v>9.1968290537514569E-2</c:v>
                </c:pt>
                <c:pt idx="3">
                  <c:v>7.9961591653279193E-2</c:v>
                </c:pt>
                <c:pt idx="4">
                  <c:v>5.4778106815985522E-2</c:v>
                </c:pt>
                <c:pt idx="5">
                  <c:v>7.1581409352035035E-3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BE-4B63-AAF5-CD046E1AFA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715886760"/>
        <c:axId val="715887088"/>
      </c:barChart>
      <c:catAx>
        <c:axId val="715886760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715887088"/>
        <c:crosses val="autoZero"/>
        <c:auto val="1"/>
        <c:lblAlgn val="ctr"/>
        <c:lblOffset val="100"/>
        <c:noMultiLvlLbl val="0"/>
      </c:catAx>
      <c:valAx>
        <c:axId val="715887088"/>
        <c:scaling>
          <c:orientation val="maxMin"/>
          <c:max val="0.7500000000000001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15886760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63-4E1E-90DA-8AE1588D67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63-4E1E-90DA-8AE1588D67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63-4E1E-90DA-8AE1588D67A7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63-4E1E-90DA-8AE1588D67A7}"/>
              </c:ext>
            </c:extLst>
          </c:dPt>
          <c:dLbls>
            <c:dLbl>
              <c:idx val="0"/>
              <c:layout>
                <c:manualLayout>
                  <c:x val="-0.16131759576102214"/>
                  <c:y val="0.2063811289131606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07515722682423"/>
                      <c:h val="0.188396884412752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463-4E1E-90DA-8AE1588D67A7}"/>
                </c:ext>
              </c:extLst>
            </c:dLbl>
            <c:dLbl>
              <c:idx val="1"/>
              <c:layout>
                <c:manualLayout>
                  <c:x val="-0.13773935494236922"/>
                  <c:y val="-0.219895161831674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63-4E1E-90DA-8AE1588D67A7}"/>
                </c:ext>
              </c:extLst>
            </c:dLbl>
            <c:dLbl>
              <c:idx val="2"/>
              <c:layout>
                <c:manualLayout>
                  <c:x val="0.16421634521823381"/>
                  <c:y val="-0.144227593994893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38943981472824"/>
                      <c:h val="0.228307225745820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463-4E1E-90DA-8AE1588D67A7}"/>
                </c:ext>
              </c:extLst>
            </c:dLbl>
            <c:dLbl>
              <c:idx val="3"/>
              <c:layout>
                <c:manualLayout>
                  <c:x val="0.10984526290347257"/>
                  <c:y val="0.1901386834759975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88543512753012"/>
                      <c:h val="0.136833135920416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463-4E1E-90DA-8AE1588D67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[Charts.xlsx]Sheet1!$A$105:$A$108</c:f>
              <c:strCache>
                <c:ptCount val="4"/>
                <c:pt idx="0">
                  <c:v>Net decrease</c:v>
                </c:pt>
                <c:pt idx="1">
                  <c:v>Net increase</c:v>
                </c:pt>
                <c:pt idx="2">
                  <c:v>Increases/ decreases balanced out</c:v>
                </c:pt>
                <c:pt idx="3">
                  <c:v>No impact</c:v>
                </c:pt>
              </c:strCache>
            </c:strRef>
          </c:cat>
          <c:val>
            <c:numRef>
              <c:f>[Charts.xlsx]Sheet1!$B$105:$B$108</c:f>
              <c:numCache>
                <c:formatCode>0%</c:formatCode>
                <c:ptCount val="4"/>
                <c:pt idx="0">
                  <c:v>0.27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63-4E1E-90DA-8AE1588D6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>
              <a:buNone/>
            </a:pPr>
            <a:endParaRPr lang="en-US" sz="11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9563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51987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46500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77399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53203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97198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08874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6102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72920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58096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42382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51924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46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54450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06736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88370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718538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57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19466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68374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38739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249214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43777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03289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0536" lvl="1" indent="-173336"/>
            <a:endParaRPr lang="en-US" dirty="0"/>
          </a:p>
          <a:p>
            <a:pPr marL="630536" lvl="1" indent="-173336"/>
            <a:endParaRPr lang="en-US" dirty="0"/>
          </a:p>
          <a:p>
            <a:pPr marL="630536" lvl="1" indent="-173336"/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580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0" i="0" u="none" strike="noStrike" baseline="0" dirty="0">
              <a:solidFill>
                <a:srgbClr val="000000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417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63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2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7238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003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1000" y="4343399"/>
            <a:ext cx="6242538" cy="4659923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5521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3826511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>
              <a:buNone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963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1000" y="4343399"/>
            <a:ext cx="6242538" cy="4659923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667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237892"/>
          </a:xfrm>
        </p:spPr>
        <p:txBody>
          <a:bodyPr/>
          <a:lstStyle/>
          <a:p>
            <a:pPr marL="0" indent="0">
              <a:spcAft>
                <a:spcPts val="1800"/>
              </a:spcAft>
              <a:buClrTx/>
              <a:buFont typeface="Arial" panose="020B0604020202020204" pitchFamily="34" charset="0"/>
              <a:buNone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210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237892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8464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237892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6493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28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237892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5731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8860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237892"/>
          </a:xfrm>
        </p:spPr>
        <p:txBody>
          <a:bodyPr/>
          <a:lstStyle/>
          <a:p>
            <a:pPr defTabSz="924458">
              <a:buNone/>
              <a:defRPr/>
            </a:pPr>
            <a:endParaRPr lang="en-US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1991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3182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85671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48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rgbClr val="007CC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5400000" flipH="1">
            <a:off x="4518950" y="-3360875"/>
            <a:ext cx="113100" cy="9151200"/>
          </a:xfrm>
          <a:prstGeom prst="rect">
            <a:avLst/>
          </a:prstGeom>
          <a:gradFill>
            <a:gsLst>
              <a:gs pos="0">
                <a:srgbClr val="000014">
                  <a:alpha val="20000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-7125" y="1271275"/>
            <a:ext cx="9151200" cy="387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1847275" y="1704600"/>
            <a:ext cx="5449500" cy="2714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0" lvl="0" indent="0" algn="l" rtl="0">
              <a:spcBef>
                <a:spcPts val="0"/>
              </a:spcBef>
              <a:buSzPct val="100000"/>
              <a:buFont typeface="Arial" charset="0"/>
              <a:buNone/>
              <a:defRPr sz="2400" i="0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8pPr>
            <a:lvl9pPr lvl="8" algn="ctr">
              <a:spcBef>
                <a:spcPts val="0"/>
              </a:spcBef>
              <a:buSzPct val="100000"/>
              <a:buFont typeface="Georgia"/>
              <a:defRPr sz="2400" i="1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31272" y="300325"/>
            <a:ext cx="7525512" cy="914400"/>
          </a:xfrm>
        </p:spPr>
        <p:txBody>
          <a:bodyPr/>
          <a:lstStyle>
            <a:lvl1pPr>
              <a:buNone/>
              <a:defRPr sz="360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>
              <a:buNone/>
              <a:defRPr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>
              <a:buNone/>
              <a:defRPr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>
              <a:buNone/>
              <a:defRPr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>
              <a:buNone/>
              <a:defRPr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76C244-2A72-074B-B578-40D79C93BF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930" y="4519558"/>
            <a:ext cx="1282792" cy="3753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rgbClr val="007CC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 lang="en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0741F1-BCB8-7D44-84C1-1FD784692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784" y="4137023"/>
            <a:ext cx="1294416" cy="11133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6703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34450" y="575500"/>
            <a:ext cx="2046300" cy="39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Nunito Sans"/>
              <a:buNone/>
              <a:defRPr sz="240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090625" y="575500"/>
            <a:ext cx="5596200" cy="398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600"/>
              </a:spcBef>
              <a:buClr>
                <a:srgbClr val="CCCCCC"/>
              </a:buClr>
              <a:buFont typeface="Nunito Sans"/>
              <a:buChar char="▪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lvl="1">
              <a:lnSpc>
                <a:spcPct val="115000"/>
              </a:lnSpc>
              <a:spcBef>
                <a:spcPts val="48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lvl="2">
              <a:lnSpc>
                <a:spcPct val="115000"/>
              </a:lnSpc>
              <a:spcBef>
                <a:spcPts val="48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lvl="3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lvl="4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lvl="5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lvl="6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lvl="7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lvl="8">
              <a:lnSpc>
                <a:spcPct val="115000"/>
              </a:lnSpc>
              <a:spcBef>
                <a:spcPts val="360"/>
              </a:spcBef>
              <a:buClr>
                <a:srgbClr val="CCCCCC"/>
              </a:buClr>
              <a:buFont typeface="Nunito Sans"/>
              <a:buChar char="-"/>
              <a:defRPr>
                <a:solidFill>
                  <a:srgbClr val="666666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rgbClr val="CCCCCC"/>
                </a:solidFill>
                <a:latin typeface="Nunito Sans"/>
                <a:ea typeface="Nunito Sans"/>
                <a:cs typeface="Nunito Sans"/>
                <a:sym typeface="Nunito Sans"/>
              </a:rPr>
              <a:t>‹#›</a:t>
            </a:fld>
            <a:endParaRPr lang="en" sz="1000">
              <a:solidFill>
                <a:srgbClr val="CCCCCC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0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ocfs.ny.gov/main/sppd/family-first.php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cfs.ny.gov/main/sppd/docs/FFPSA-Prevention-Plan-2022-07-29.pd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ildrensfundingproject.org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hildtrends.org/publications/child-welfare-financing-survey-sfy2020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krosinsky@childtrends.org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 idx="4294967295"/>
          </p:nvPr>
        </p:nvSpPr>
        <p:spPr>
          <a:xfrm>
            <a:off x="685800" y="2044435"/>
            <a:ext cx="7772400" cy="78480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2800" dirty="0">
                <a:latin typeface="Lato" panose="020F0502020204030203" pitchFamily="34" charset="0"/>
                <a:ea typeface="Georgia" charset="0"/>
                <a:cs typeface="Georgia" charset="0"/>
              </a:rPr>
              <a:t>Recent Trends in Child Welfare Financing</a:t>
            </a:r>
            <a:br>
              <a:rPr lang="en-US" sz="2800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br>
              <a:rPr lang="en-US" sz="1200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r>
              <a:rPr lang="en-US" sz="1800" b="1" dirty="0">
                <a:latin typeface="Lato" panose="020F0502020204030203" pitchFamily="34" charset="0"/>
                <a:ea typeface="Georgia" charset="0"/>
                <a:cs typeface="Georgia" charset="0"/>
              </a:rPr>
              <a:t>2023 Florida Coalition for Children Conference</a:t>
            </a:r>
            <a:br>
              <a:rPr lang="en-US" sz="1800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br>
              <a:rPr lang="en-US" sz="1800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r>
              <a:rPr lang="en-US" sz="1600" i="1" dirty="0">
                <a:latin typeface="Lato" panose="020F0502020204030203" pitchFamily="34" charset="0"/>
                <a:ea typeface="Georgia" charset="0"/>
                <a:cs typeface="Georgia" charset="0"/>
              </a:rPr>
              <a:t>Kristina Rosinsky, Child Trends</a:t>
            </a:r>
            <a:br>
              <a:rPr lang="en-US" sz="1600" i="1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br>
              <a:rPr lang="en-US" sz="1600" i="1" dirty="0">
                <a:latin typeface="Lato" panose="020F0502020204030203" pitchFamily="34" charset="0"/>
                <a:ea typeface="Georgia" charset="0"/>
                <a:cs typeface="Georgia" charset="0"/>
              </a:rPr>
            </a:br>
            <a:r>
              <a:rPr lang="en-US" sz="1600" i="1" dirty="0">
                <a:latin typeface="Lato" panose="020F0502020204030203" pitchFamily="34" charset="0"/>
                <a:ea typeface="Georgia" charset="0"/>
                <a:cs typeface="Georgia" charset="0"/>
              </a:rPr>
              <a:t>July 18, 2023</a:t>
            </a:r>
            <a:endParaRPr lang="en" sz="1600" i="1" dirty="0">
              <a:latin typeface="Lato" panose="020F0502020204030203" pitchFamily="34" charset="0"/>
              <a:ea typeface="Georgia" charset="0"/>
              <a:cs typeface="Georgi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80" y="407658"/>
            <a:ext cx="543560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1. </a:t>
            </a:r>
            <a:r>
              <a:rPr lang="en-US" sz="1800" b="1" dirty="0">
                <a:latin typeface="Lato" panose="020F0502020204030203" pitchFamily="34" charset="0"/>
              </a:rPr>
              <a:t>What is the largest federal funding stream used by child welfare agencies?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IV-E of the Social Security Act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Medicaid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Temporary Assistance for Needy Families (TANF)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IV-B of the Social Security Act</a:t>
            </a:r>
          </a:p>
          <a:p>
            <a:pPr marL="628650">
              <a:spcAft>
                <a:spcPts val="600"/>
              </a:spcAft>
            </a:pPr>
            <a:endParaRPr lang="en-US" sz="1800" dirty="0">
              <a:highlight>
                <a:srgbClr val="FFFF00"/>
              </a:highlight>
              <a:latin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364982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1. </a:t>
            </a:r>
            <a:r>
              <a:rPr lang="en-US" sz="1800" b="1" dirty="0">
                <a:latin typeface="Lato" panose="020F0502020204030203" pitchFamily="34" charset="0"/>
              </a:rPr>
              <a:t>What is the largest federal funding stream used by child welfare agencies?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Title IV-E of the Social Security Act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Medicaid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Temporary Assistance for Needy Families (TANF)</a:t>
            </a:r>
          </a:p>
          <a:p>
            <a:pPr marL="97155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IV-B of the Social Security Act</a:t>
            </a:r>
          </a:p>
          <a:p>
            <a:pPr marL="628650">
              <a:spcAft>
                <a:spcPts val="600"/>
              </a:spcAft>
            </a:pPr>
            <a:endParaRPr lang="en-US" sz="1800" dirty="0">
              <a:highlight>
                <a:srgbClr val="FFFF00"/>
              </a:highlight>
              <a:latin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206570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2. True or false:</a:t>
            </a:r>
          </a:p>
          <a:p>
            <a:pPr marL="463550">
              <a:spcAft>
                <a:spcPts val="600"/>
              </a:spcAft>
            </a:pPr>
            <a:endParaRPr lang="en-US" sz="1800" dirty="0">
              <a:latin typeface="Lato" panose="020F0502020204030203" pitchFamily="34" charset="0"/>
            </a:endParaRPr>
          </a:p>
          <a:p>
            <a:pPr marL="463550" defTabSz="920750"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About half of child welfare agency expenditures are spent on out-of-home placements.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193515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2. </a:t>
            </a:r>
            <a:r>
              <a:rPr lang="en-US" sz="1800" b="1" dirty="0">
                <a:solidFill>
                  <a:srgbClr val="FF0000"/>
                </a:solidFill>
                <a:latin typeface="Lato" panose="020F0502020204030203" pitchFamily="34" charset="0"/>
              </a:rPr>
              <a:t>True</a:t>
            </a:r>
            <a:r>
              <a:rPr lang="en-US" sz="1800" b="1" dirty="0">
                <a:latin typeface="Lato" panose="020F0502020204030203" pitchFamily="34" charset="0"/>
              </a:rPr>
              <a:t> or false:</a:t>
            </a:r>
          </a:p>
          <a:p>
            <a:pPr marL="463550">
              <a:spcAft>
                <a:spcPts val="600"/>
              </a:spcAft>
            </a:pPr>
            <a:endParaRPr lang="en-US" sz="1800" dirty="0">
              <a:latin typeface="Lato" panose="020F0502020204030203" pitchFamily="34" charset="0"/>
            </a:endParaRPr>
          </a:p>
          <a:p>
            <a:pPr marL="463550" defTabSz="920750"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About half of child welfare agency expenditures are spent on out-of-home placements.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362356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3. After accounting for inflation, child welfare agency expenditures have _______ between 2010 and 2020.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Increased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Decreased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Stayed the same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33401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3. After accounting for inflation, child welfare agency expenditures have _______ between 2010 and 2020.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Increased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Decreased</a:t>
            </a:r>
          </a:p>
          <a:p>
            <a:pPr marL="914400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Stayed the same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189018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4. Which of these funding sources is the most flexible for child welfare agencies?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IV-E of the Social Security Act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Social Services Block Grant (SSBG)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Medicaid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IV-B of the Social Security 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1773006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4. Which of these funding sources is the most flexible for child welfare agencies?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IV-E of the Social Security Act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Social Services Block Grant (SSBG)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Medicaid</a:t>
            </a:r>
          </a:p>
          <a:p>
            <a:pPr marL="801688" indent="-342900">
              <a:spcAft>
                <a:spcPts val="600"/>
              </a:spcAft>
              <a:buFont typeface="+mj-lt"/>
              <a:buAutoNum type="alphaLcParenR"/>
            </a:pPr>
            <a:r>
              <a:rPr lang="en-US" sz="1800" dirty="0">
                <a:latin typeface="Lato" panose="020F0502020204030203" pitchFamily="34" charset="0"/>
              </a:rPr>
              <a:t>Title IV-B of the Social Security 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914702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5. True or false:</a:t>
            </a:r>
          </a:p>
          <a:p>
            <a:pPr marL="463550">
              <a:spcAft>
                <a:spcPts val="600"/>
              </a:spcAft>
            </a:pPr>
            <a:endParaRPr lang="en-US" sz="1800" dirty="0">
              <a:latin typeface="Lato" panose="020F0502020204030203" pitchFamily="34" charset="0"/>
            </a:endParaRPr>
          </a:p>
          <a:p>
            <a:pPr marL="463550" defTabSz="920750"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Most states finance child welfare in similar ways and have similar expenditure trends.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271371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dirty="0">
                <a:latin typeface="Lato" panose="020F0502020204030203" pitchFamily="34" charset="0"/>
              </a:rPr>
              <a:t>5. True or </a:t>
            </a:r>
            <a:r>
              <a:rPr lang="en-US" sz="1800" b="1" dirty="0">
                <a:solidFill>
                  <a:srgbClr val="FF0000"/>
                </a:solidFill>
                <a:latin typeface="Lato" panose="020F0502020204030203" pitchFamily="34" charset="0"/>
              </a:rPr>
              <a:t>false</a:t>
            </a:r>
            <a:r>
              <a:rPr lang="en-US" sz="1800" b="1" dirty="0">
                <a:latin typeface="Lato" panose="020F0502020204030203" pitchFamily="34" charset="0"/>
              </a:rPr>
              <a:t>:</a:t>
            </a:r>
          </a:p>
          <a:p>
            <a:pPr marL="463550">
              <a:spcAft>
                <a:spcPts val="600"/>
              </a:spcAft>
            </a:pPr>
            <a:endParaRPr lang="en-US" sz="1800" dirty="0">
              <a:latin typeface="Lato" panose="020F0502020204030203" pitchFamily="34" charset="0"/>
            </a:endParaRPr>
          </a:p>
          <a:p>
            <a:pPr marL="463550" defTabSz="920750">
              <a:spcAft>
                <a:spcPts val="600"/>
              </a:spcAft>
            </a:pPr>
            <a:r>
              <a:rPr lang="en-US" sz="1800" dirty="0">
                <a:latin typeface="Lato" panose="020F0502020204030203" pitchFamily="34" charset="0"/>
              </a:rPr>
              <a:t>Most states finance child welfare in similar ways and have similar expenditure trends.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Pop Quiz!</a:t>
            </a:r>
          </a:p>
        </p:txBody>
      </p:sp>
    </p:spTree>
    <p:extLst>
      <p:ext uri="{BB962C8B-B14F-4D97-AF65-F5344CB8AC3E}">
        <p14:creationId xmlns:p14="http://schemas.microsoft.com/office/powerpoint/2010/main" val="4142661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 marL="290513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Overview of various funding streams</a:t>
            </a:r>
          </a:p>
          <a:p>
            <a:pPr marL="290513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Spending trends</a:t>
            </a:r>
          </a:p>
          <a:p>
            <a:pPr marL="290513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State funding profiles</a:t>
            </a:r>
          </a:p>
          <a:p>
            <a:pPr marL="290513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Use of funds</a:t>
            </a:r>
          </a:p>
          <a:p>
            <a:pPr marL="290513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Early impacts of the pandemic</a:t>
            </a:r>
            <a:endParaRPr lang="en-US" sz="1800" i="0" dirty="0">
              <a:solidFill>
                <a:schemeClr val="tx1"/>
              </a:solidFill>
              <a:latin typeface="Lato" panose="020F0502020204030203" pitchFamily="34" charset="0"/>
            </a:endParaRPr>
          </a:p>
          <a:p>
            <a:pPr marL="285750" lvl="1" indent="-285750" algn="l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Innovative approaches and strategies for moving forward</a:t>
            </a:r>
          </a:p>
          <a:p>
            <a:pPr marL="744538" lvl="1" indent="-282575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i="0" dirty="0">
              <a:latin typeface="Lato" panose="020F0502020204030203" pitchFamily="34" charset="0"/>
            </a:endParaRPr>
          </a:p>
          <a:p>
            <a:pPr marL="461963" lvl="1" algn="l">
              <a:spcAft>
                <a:spcPts val="600"/>
              </a:spcAft>
              <a:buNone/>
            </a:pPr>
            <a:endParaRPr lang="en-US" sz="1800" i="0" dirty="0">
              <a:latin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5449500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Today’s Agenda</a:t>
            </a:r>
          </a:p>
        </p:txBody>
      </p:sp>
    </p:spTree>
    <p:extLst>
      <p:ext uri="{BB962C8B-B14F-4D97-AF65-F5344CB8AC3E}">
        <p14:creationId xmlns:p14="http://schemas.microsoft.com/office/powerpoint/2010/main" val="16492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0626" y="1386319"/>
            <a:ext cx="8411912" cy="2929302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Documents the sources and amounts of spending by child welfare agencies across the U.S.</a:t>
            </a:r>
          </a:p>
          <a:p>
            <a:pPr marL="285750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46 states (including DC and Puerto Rico) participated in the SFY 2020 survey*</a:t>
            </a:r>
          </a:p>
          <a:p>
            <a:pPr marL="285750" indent="-285750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Survey collected data on states’ </a:t>
            </a:r>
            <a:r>
              <a:rPr lang="en-US" sz="1800" u="sng" dirty="0">
                <a:latin typeface="Lato" panose="020F0502020204030203" pitchFamily="34" charset="0"/>
              </a:rPr>
              <a:t>expenditures</a:t>
            </a:r>
            <a:r>
              <a:rPr lang="en-US" sz="1800" dirty="0">
                <a:latin typeface="Lato" panose="020F0502020204030203" pitchFamily="34" charset="0"/>
              </a:rPr>
              <a:t> on </a:t>
            </a:r>
            <a:r>
              <a:rPr lang="en-US" sz="1800" u="sng" dirty="0">
                <a:latin typeface="Lato" panose="020F0502020204030203" pitchFamily="34" charset="0"/>
              </a:rPr>
              <a:t>child welfare</a:t>
            </a:r>
            <a:r>
              <a:rPr lang="en-US" sz="1800" dirty="0">
                <a:latin typeface="Lato" panose="020F0502020204030203" pitchFamily="34" charset="0"/>
              </a:rPr>
              <a:t> activities for state fiscal year 2020</a:t>
            </a:r>
          </a:p>
          <a:p>
            <a:endParaRPr lang="en-US" sz="1800" dirty="0">
              <a:latin typeface="Lato" panose="020F0502020204030203" pitchFamily="34" charset="0"/>
            </a:endParaRPr>
          </a:p>
          <a:p>
            <a:endParaRPr lang="en-US" sz="1800" dirty="0">
              <a:latin typeface="Lato" panose="020F0502020204030203" pitchFamily="34" charset="0"/>
            </a:endParaRPr>
          </a:p>
          <a:p>
            <a:r>
              <a:rPr lang="en-US" sz="1400" i="1" dirty="0">
                <a:latin typeface="Lato" panose="020F0502020204030203" pitchFamily="34" charset="0"/>
              </a:rPr>
              <a:t>*Georgia, Hawai’i, Idaho, North Dakota, Washington, and West Virginia were unable to respond.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</a:rPr>
              <a:t>Overview of the Child Welfare Financing Survey</a:t>
            </a:r>
          </a:p>
        </p:txBody>
      </p:sp>
    </p:spTree>
    <p:extLst>
      <p:ext uri="{BB962C8B-B14F-4D97-AF65-F5344CB8AC3E}">
        <p14:creationId xmlns:p14="http://schemas.microsoft.com/office/powerpoint/2010/main" val="2586873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41761C-B4BB-4724-B2A5-062785048781}"/>
              </a:ext>
            </a:extLst>
          </p:cNvPr>
          <p:cNvSpPr txBox="1"/>
          <p:nvPr/>
        </p:nvSpPr>
        <p:spPr>
          <a:xfrm>
            <a:off x="1526275" y="1513250"/>
            <a:ext cx="703050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State and local funds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Federal</a:t>
            </a:r>
          </a:p>
          <a:p>
            <a:pPr marL="627063" lvl="4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Title IV-E of the Social Security Act </a:t>
            </a:r>
          </a:p>
          <a:p>
            <a:pPr marL="627063" lvl="3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Title IV-B of the Social Security Act </a:t>
            </a:r>
          </a:p>
          <a:p>
            <a:pPr marL="627063" lvl="3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Medicaid </a:t>
            </a:r>
          </a:p>
          <a:p>
            <a:pPr marL="627063" lvl="3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Social Services Block Grant (SSBG) </a:t>
            </a:r>
          </a:p>
          <a:p>
            <a:pPr marL="627063" lvl="3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Temporary Assistance for Needy Families (TANF) </a:t>
            </a:r>
          </a:p>
          <a:p>
            <a:pPr marL="627063" lvl="3" indent="-285750">
              <a:buFont typeface="Courier New" panose="02070309020205020404" pitchFamily="49" charset="0"/>
              <a:buChar char="o"/>
            </a:pPr>
            <a:r>
              <a:rPr lang="en-US" sz="1800" dirty="0">
                <a:latin typeface="Lato" panose="020F0502020204030203" pitchFamily="34" charset="0"/>
              </a:rPr>
              <a:t>Other federal funding streams</a:t>
            </a:r>
          </a:p>
          <a:p>
            <a:pPr marL="342900" lvl="3" indent="-342900">
              <a:buFont typeface="Arial" panose="020B0604020202020204" pitchFamily="34" charset="0"/>
              <a:buChar char="•"/>
              <a:tabLst>
                <a:tab pos="231775" algn="l"/>
                <a:tab pos="395288" algn="l"/>
              </a:tabLst>
            </a:pPr>
            <a:r>
              <a:rPr lang="en-US" sz="2000" dirty="0">
                <a:latin typeface="Lato" panose="020F0502020204030203" pitchFamily="34" charset="0"/>
              </a:rPr>
              <a:t>Other funds (e.g., third-party income sources, third-party in-kind contributions, and private dollars)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F53673FC-8096-4616-883C-833ADDF87C0B}"/>
              </a:ext>
            </a:extLst>
          </p:cNvPr>
          <p:cNvSpPr/>
          <p:nvPr/>
        </p:nvSpPr>
        <p:spPr>
          <a:xfrm flipH="1">
            <a:off x="1659790" y="2221132"/>
            <a:ext cx="139438" cy="519895"/>
          </a:xfrm>
          <a:prstGeom prst="rightBrace">
            <a:avLst>
              <a:gd name="adj1" fmla="val 30555"/>
              <a:gd name="adj2" fmla="val 48462"/>
            </a:avLst>
          </a:prstGeom>
          <a:ln w="38100">
            <a:solidFill>
              <a:srgbClr val="FFB0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8B8C32-D466-4C89-8185-A2D664FD3001}"/>
              </a:ext>
            </a:extLst>
          </p:cNvPr>
          <p:cNvSpPr txBox="1"/>
          <p:nvPr/>
        </p:nvSpPr>
        <p:spPr>
          <a:xfrm>
            <a:off x="240423" y="2298108"/>
            <a:ext cx="1419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Lato" panose="020F0502020204030203" pitchFamily="34" charset="0"/>
              </a:rPr>
              <a:t>Dedicated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982FFC-56BA-4377-BD94-310ADFCEED72}"/>
              </a:ext>
            </a:extLst>
          </p:cNvPr>
          <p:cNvSpPr txBox="1"/>
          <p:nvPr/>
        </p:nvSpPr>
        <p:spPr>
          <a:xfrm>
            <a:off x="-177422" y="3145732"/>
            <a:ext cx="1837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Lato" panose="020F0502020204030203" pitchFamily="34" charset="0"/>
              </a:rPr>
              <a:t>Non-dedicated</a:t>
            </a:r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E8F2394F-BF05-40DB-9995-A3A91D0AA950}"/>
              </a:ext>
            </a:extLst>
          </p:cNvPr>
          <p:cNvSpPr/>
          <p:nvPr/>
        </p:nvSpPr>
        <p:spPr>
          <a:xfrm flipH="1">
            <a:off x="1659790" y="2836406"/>
            <a:ext cx="139438" cy="973652"/>
          </a:xfrm>
          <a:prstGeom prst="rightBrace">
            <a:avLst>
              <a:gd name="adj1" fmla="val 30555"/>
              <a:gd name="adj2" fmla="val 48462"/>
            </a:avLst>
          </a:prstGeom>
          <a:ln w="38100">
            <a:solidFill>
              <a:srgbClr val="FFB0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76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369834"/>
              </p:ext>
            </p:extLst>
          </p:nvPr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15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</p:spTree>
    <p:extLst>
      <p:ext uri="{BB962C8B-B14F-4D97-AF65-F5344CB8AC3E}">
        <p14:creationId xmlns:p14="http://schemas.microsoft.com/office/powerpoint/2010/main" val="319926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16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CF022-26D2-7AED-E6EB-19C0A0C1147B}"/>
              </a:ext>
            </a:extLst>
          </p:cNvPr>
          <p:cNvSpPr txBox="1"/>
          <p:nvPr/>
        </p:nvSpPr>
        <p:spPr>
          <a:xfrm>
            <a:off x="3327486" y="1524579"/>
            <a:ext cx="5455520" cy="1015663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Title IV-E of the Social Security Act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can be used for foster care, adoption, guardianship, prevention services, transition supports for eligible children/youth, and child welfare workforce training.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 flipH="1">
            <a:off x="2397428" y="2032410"/>
            <a:ext cx="848190" cy="791978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08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65E48-4030-29CE-1EA4-F1E3E4835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664" y="1405887"/>
            <a:ext cx="8528671" cy="2917878"/>
          </a:xfrm>
        </p:spPr>
        <p:txBody>
          <a:bodyPr/>
          <a:lstStyle/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The data being presented today are from SFY 2020, representing the very early days of Family First Act implementation.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Family First allows Title IV-E to be used for prevention services, with limitations.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Before Family First, many states had Title IV-E waivers that allowed them to use Title IV-E for prevention (among other services/activities not traditionally eligible under Title IV-E).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Between SFY 2018 and 2020, Title IV-E expenditures increased by 5% nationally. Waiver spending decreased significantly; foster care program spending increased significantly.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7C4D1-F9A0-8C3B-F7F6-8862F3575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028" y="256471"/>
            <a:ext cx="7525512" cy="914400"/>
          </a:xfrm>
        </p:spPr>
        <p:txBody>
          <a:bodyPr/>
          <a:lstStyle/>
          <a:p>
            <a:r>
              <a:rPr lang="en-US" dirty="0">
                <a:latin typeface="Lato" panose="020F0502020204030203" pitchFamily="34" charset="0"/>
              </a:rPr>
              <a:t>Brief note on the Family First Act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36F67C2-413C-4CFF-A357-A2E9A40C61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17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761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18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 flipH="1">
            <a:off x="3336053" y="2275195"/>
            <a:ext cx="476675" cy="910132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813DB28-83D0-297F-7409-35C582F9F1C0}"/>
              </a:ext>
            </a:extLst>
          </p:cNvPr>
          <p:cNvSpPr txBox="1"/>
          <p:nvPr/>
        </p:nvSpPr>
        <p:spPr>
          <a:xfrm>
            <a:off x="2732590" y="1622476"/>
            <a:ext cx="6013941" cy="553998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Temporary Assistance for Needy Families (TANF)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is a source of flexible funding for supporting child welfare activities.</a:t>
            </a:r>
          </a:p>
        </p:txBody>
      </p:sp>
    </p:spTree>
    <p:extLst>
      <p:ext uri="{BB962C8B-B14F-4D97-AF65-F5344CB8AC3E}">
        <p14:creationId xmlns:p14="http://schemas.microsoft.com/office/powerpoint/2010/main" val="4049362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19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 flipH="1">
            <a:off x="4220308" y="2494660"/>
            <a:ext cx="145079" cy="740909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512714-7C59-EC89-3800-B49F60FD69A0}"/>
              </a:ext>
            </a:extLst>
          </p:cNvPr>
          <p:cNvSpPr txBox="1"/>
          <p:nvPr/>
        </p:nvSpPr>
        <p:spPr>
          <a:xfrm>
            <a:off x="2586093" y="1413787"/>
            <a:ext cx="5759224" cy="1015663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Social Services Block Grant (SSBG)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is a source of flexible funding to promote self-sufficiency, prevent or remedy child maltreatment, reduce inappropriate use of institutional care, and more.</a:t>
            </a:r>
          </a:p>
        </p:txBody>
      </p:sp>
    </p:spTree>
    <p:extLst>
      <p:ext uri="{BB962C8B-B14F-4D97-AF65-F5344CB8AC3E}">
        <p14:creationId xmlns:p14="http://schemas.microsoft.com/office/powerpoint/2010/main" val="387560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20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>
            <a:off x="5038627" y="2294536"/>
            <a:ext cx="0" cy="1222387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EB4E0B3-0A88-1ED6-DA10-0123BBA012FC}"/>
              </a:ext>
            </a:extLst>
          </p:cNvPr>
          <p:cNvSpPr txBox="1"/>
          <p:nvPr/>
        </p:nvSpPr>
        <p:spPr>
          <a:xfrm>
            <a:off x="2710545" y="1554058"/>
            <a:ext cx="6120590" cy="553998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Medicaid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provides health coverage and services, including clinical behavioral health services, to low-income individuals.</a:t>
            </a:r>
          </a:p>
        </p:txBody>
      </p:sp>
    </p:spTree>
    <p:extLst>
      <p:ext uri="{BB962C8B-B14F-4D97-AF65-F5344CB8AC3E}">
        <p14:creationId xmlns:p14="http://schemas.microsoft.com/office/powerpoint/2010/main" val="413798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21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>
            <a:off x="5489817" y="2465358"/>
            <a:ext cx="368372" cy="1081710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82C4C93-FAD6-54A4-F69A-3ED05AD0C281}"/>
              </a:ext>
            </a:extLst>
          </p:cNvPr>
          <p:cNvSpPr txBox="1"/>
          <p:nvPr/>
        </p:nvSpPr>
        <p:spPr>
          <a:xfrm>
            <a:off x="3032108" y="1389878"/>
            <a:ext cx="5584984" cy="954107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Title IV-B of the Social Security Act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can be used for the prevention of maltreatment, family preservation, family reunification, services for foster and adopted children, training for child welfare professionals, and adoption promotion activities.</a:t>
            </a:r>
          </a:p>
        </p:txBody>
      </p:sp>
    </p:spTree>
    <p:extLst>
      <p:ext uri="{BB962C8B-B14F-4D97-AF65-F5344CB8AC3E}">
        <p14:creationId xmlns:p14="http://schemas.microsoft.com/office/powerpoint/2010/main" val="112702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22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>
            <a:off x="6364024" y="2406925"/>
            <a:ext cx="368372" cy="1081710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EB6911F-8DC0-A804-2FE7-1B4DE3FFD67A}"/>
              </a:ext>
            </a:extLst>
          </p:cNvPr>
          <p:cNvSpPr txBox="1"/>
          <p:nvPr/>
        </p:nvSpPr>
        <p:spPr>
          <a:xfrm>
            <a:off x="2895600" y="1442590"/>
            <a:ext cx="6019952" cy="784830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States may use </a:t>
            </a:r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other federal funding streams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fund child welfare activities, such as the Child Abuse Prevention and Treatment Act (CAPTA), the Adoption Opportunities Program, and more.</a:t>
            </a:r>
          </a:p>
        </p:txBody>
      </p:sp>
    </p:spTree>
    <p:extLst>
      <p:ext uri="{BB962C8B-B14F-4D97-AF65-F5344CB8AC3E}">
        <p14:creationId xmlns:p14="http://schemas.microsoft.com/office/powerpoint/2010/main" val="2846085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808170-6B59-4F57-BB2A-C4001D4C63B0}"/>
              </a:ext>
            </a:extLst>
          </p:cNvPr>
          <p:cNvGraphicFramePr>
            <a:graphicFrameLocks/>
          </p:cNvGraphicFramePr>
          <p:nvPr/>
        </p:nvGraphicFramePr>
        <p:xfrm>
          <a:off x="845799" y="1444446"/>
          <a:ext cx="7710985" cy="301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23</a:t>
            </a:fld>
            <a:endParaRPr lang="en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2FBDEA5-7B34-49EF-9F8C-8A8F3697C554}"/>
              </a:ext>
            </a:extLst>
          </p:cNvPr>
          <p:cNvSpPr/>
          <p:nvPr/>
        </p:nvSpPr>
        <p:spPr>
          <a:xfrm rot="16200000">
            <a:off x="4458976" y="1803192"/>
            <a:ext cx="384594" cy="5508724"/>
          </a:xfrm>
          <a:prstGeom prst="leftBrace">
            <a:avLst>
              <a:gd name="adj1" fmla="val 11274"/>
              <a:gd name="adj2" fmla="val 50000"/>
            </a:avLst>
          </a:prstGeom>
          <a:noFill/>
          <a:ln w="28575">
            <a:solidFill>
              <a:srgbClr val="007C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CEE8C4-0DE2-4C92-BD8C-0C27E9D5B864}"/>
              </a:ext>
            </a:extLst>
          </p:cNvPr>
          <p:cNvSpPr txBox="1"/>
          <p:nvPr/>
        </p:nvSpPr>
        <p:spPr>
          <a:xfrm>
            <a:off x="3812728" y="4719530"/>
            <a:ext cx="1677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Lato" panose="020F0502020204030203" pitchFamily="34" charset="0"/>
              </a:rPr>
              <a:t>Federal funds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332" y="275088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Major child welfare funding sources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83F259F-37FD-64A4-F0CD-100D1A679E3E}"/>
              </a:ext>
            </a:extLst>
          </p:cNvPr>
          <p:cNvCxnSpPr>
            <a:cxnSpLocks/>
          </p:cNvCxnSpPr>
          <p:nvPr/>
        </p:nvCxnSpPr>
        <p:spPr>
          <a:xfrm>
            <a:off x="7221449" y="2363996"/>
            <a:ext cx="368372" cy="1081710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C920B58-E82B-D854-DFB7-FF1319E8814E}"/>
              </a:ext>
            </a:extLst>
          </p:cNvPr>
          <p:cNvSpPr txBox="1"/>
          <p:nvPr/>
        </p:nvSpPr>
        <p:spPr>
          <a:xfrm>
            <a:off x="2993571" y="1471227"/>
            <a:ext cx="5516097" cy="784830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Other sources 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include private dollars, third-party in-kind contributions, and third-party income used as offsets (like Social Security and child support).</a:t>
            </a:r>
          </a:p>
        </p:txBody>
      </p:sp>
    </p:spTree>
    <p:extLst>
      <p:ext uri="{BB962C8B-B14F-4D97-AF65-F5344CB8AC3E}">
        <p14:creationId xmlns:p14="http://schemas.microsoft.com/office/powerpoint/2010/main" val="1192415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245706" y="173035"/>
            <a:ext cx="8652587" cy="849624"/>
          </a:xfrm>
        </p:spPr>
        <p:txBody>
          <a:bodyPr/>
          <a:lstStyle/>
          <a:p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</a:rPr>
              <a:t>Total child welfare agency expenditures have held steady over the past decade</a:t>
            </a:r>
          </a:p>
        </p:txBody>
      </p:sp>
      <p:sp>
        <p:nvSpPr>
          <p:cNvPr id="8" name="Shape 154">
            <a:extLst>
              <a:ext uri="{FF2B5EF4-FFF2-40B4-BE49-F238E27FC236}">
                <a16:creationId xmlns:a16="http://schemas.microsoft.com/office/drawing/2014/main" id="{7246B808-D815-410F-B337-778627FEC6CB}"/>
              </a:ext>
            </a:extLst>
          </p:cNvPr>
          <p:cNvSpPr/>
          <p:nvPr/>
        </p:nvSpPr>
        <p:spPr>
          <a:xfrm>
            <a:off x="197290" y="1861664"/>
            <a:ext cx="1858090" cy="2120787"/>
          </a:xfrm>
          <a:prstGeom prst="ellipse">
            <a:avLst/>
          </a:prstGeom>
          <a:solidFill>
            <a:srgbClr val="FFA4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Nunito Sans"/>
              </a:rPr>
              <a:t>US Total:</a:t>
            </a:r>
          </a:p>
          <a:p>
            <a:pPr lvl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Nunito Sans"/>
              </a:rPr>
              <a:t>$31.4 billion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Nunito Sans"/>
              </a:rPr>
              <a:t>in SFY 2020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EF38B4-F311-4427-B65C-670D954050D9}"/>
              </a:ext>
            </a:extLst>
          </p:cNvPr>
          <p:cNvSpPr/>
          <p:nvPr/>
        </p:nvSpPr>
        <p:spPr>
          <a:xfrm>
            <a:off x="2220789" y="1515524"/>
            <a:ext cx="6725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Lato" panose="020F050202020403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Change in total child welfare agency expenditures,  SFYs 2010–2020 </a:t>
            </a:r>
            <a:r>
              <a:rPr lang="en-US" sz="1600" dirty="0">
                <a:latin typeface="Lato" panose="020F050202020403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(31 states) </a:t>
            </a:r>
            <a:endParaRPr lang="en-US" sz="2000" dirty="0">
              <a:latin typeface="Lato" panose="020F050202020403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990DDA6-3DD5-8614-DD03-153BC4B8B7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9642718"/>
              </p:ext>
            </p:extLst>
          </p:nvPr>
        </p:nvGraphicFramePr>
        <p:xfrm>
          <a:off x="2220789" y="2114236"/>
          <a:ext cx="6884695" cy="3029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2183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FDDE184-F039-42FB-8594-439A89BA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1413" y="180495"/>
            <a:ext cx="8238206" cy="849624"/>
          </a:xfrm>
        </p:spPr>
        <p:txBody>
          <a:bodyPr/>
          <a:lstStyle/>
          <a:p>
            <a:pPr algn="l">
              <a:buNone/>
            </a:pP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</a:rPr>
              <a:t>State/local sources make up a larger percentage of total child welfare agency expenditures than federal 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B1D561-5182-850C-805A-8C2340232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6" y="1266525"/>
            <a:ext cx="9144000" cy="37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12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45F79-AE0E-4A9C-BBF2-BF04AD5A5BB5}"/>
              </a:ext>
            </a:extLst>
          </p:cNvPr>
          <p:cNvSpPr/>
          <p:nvPr/>
        </p:nvSpPr>
        <p:spPr>
          <a:xfrm>
            <a:off x="356353" y="291010"/>
            <a:ext cx="83648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Proportion of total federal expenditures from each major federal source, SFYs 2010–2020 (38 states)</a:t>
            </a:r>
            <a:endParaRPr lang="en-US" sz="23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418311-F6CF-F4E5-92D9-AAD6508F9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869" y="1323474"/>
            <a:ext cx="6840210" cy="36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14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27</a:t>
            </a:fld>
            <a:endParaRPr lang="en" dirty="0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452897" y="187405"/>
            <a:ext cx="8238206" cy="849624"/>
          </a:xfrm>
        </p:spPr>
        <p:txBody>
          <a:bodyPr/>
          <a:lstStyle/>
          <a:p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</a:rPr>
              <a:t>Child welfare agency expenditure trends and financing sources vary greatly among states </a:t>
            </a:r>
          </a:p>
          <a:p>
            <a:endParaRPr lang="en-US" sz="2000" b="1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18E7EE-FFCD-4098-A50B-08B7F1A92183}"/>
              </a:ext>
            </a:extLst>
          </p:cNvPr>
          <p:cNvSpPr txBox="1"/>
          <p:nvPr/>
        </p:nvSpPr>
        <p:spPr>
          <a:xfrm>
            <a:off x="186592" y="1465350"/>
            <a:ext cx="3990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3157"/>
                </a:solidFill>
                <a:latin typeface="Lato" panose="020F0502020204030203" pitchFamily="34" charset="0"/>
              </a:rPr>
              <a:t>Top increases and decreases in total child welfare agency spending, SFYs 2018-2020</a:t>
            </a:r>
            <a:endParaRPr lang="en-US" sz="1800" dirty="0">
              <a:solidFill>
                <a:srgbClr val="003157"/>
              </a:solidFill>
              <a:latin typeface="Lato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0F32BC-D435-42AE-876A-740BD28E46CC}"/>
              </a:ext>
            </a:extLst>
          </p:cNvPr>
          <p:cNvSpPr txBox="1"/>
          <p:nvPr/>
        </p:nvSpPr>
        <p:spPr>
          <a:xfrm>
            <a:off x="186592" y="2591002"/>
            <a:ext cx="3837623" cy="646331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</a:rPr>
              <a:t>70% of states reported an increase</a:t>
            </a:r>
          </a:p>
          <a:p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</a:rPr>
              <a:t>30% of states reported a decrease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000000-0008-0000-0900-0000EA030000}"/>
              </a:ext>
            </a:extLst>
          </p:cNvPr>
          <p:cNvGrpSpPr/>
          <p:nvPr/>
        </p:nvGrpSpPr>
        <p:grpSpPr>
          <a:xfrm>
            <a:off x="2661425" y="1715474"/>
            <a:ext cx="6477329" cy="3149012"/>
            <a:chOff x="195838" y="0"/>
            <a:chExt cx="5687757" cy="189017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0000000-0008-0000-0900-0000A8040000}"/>
                </a:ext>
              </a:extLst>
            </p:cNvPr>
            <p:cNvGrpSpPr/>
            <p:nvPr/>
          </p:nvGrpSpPr>
          <p:grpSpPr>
            <a:xfrm>
              <a:off x="195838" y="0"/>
              <a:ext cx="5687757" cy="1890174"/>
              <a:chOff x="173143" y="0"/>
              <a:chExt cx="5028630" cy="3115112"/>
            </a:xfrm>
          </p:grpSpPr>
          <p:graphicFrame>
            <p:nvGraphicFramePr>
              <p:cNvPr id="11" name="Chart 10">
                <a:extLst>
                  <a:ext uri="{FF2B5EF4-FFF2-40B4-BE49-F238E27FC236}">
                    <a16:creationId xmlns:a16="http://schemas.microsoft.com/office/drawing/2014/main" id="{00000000-0008-0000-0900-0000AA04000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14467963"/>
                  </p:ext>
                </p:extLst>
              </p:nvPr>
            </p:nvGraphicFramePr>
            <p:xfrm>
              <a:off x="1625538" y="0"/>
              <a:ext cx="3576235" cy="150547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00000000-0008-0000-0900-0000AB04000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37346180"/>
                  </p:ext>
                </p:extLst>
              </p:nvPr>
            </p:nvGraphicFramePr>
            <p:xfrm>
              <a:off x="173143" y="1625392"/>
              <a:ext cx="3576208" cy="148972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0000000-0008-0000-0900-00001C000000}"/>
                </a:ext>
              </a:extLst>
            </p:cNvPr>
            <p:cNvCxnSpPr/>
            <p:nvPr/>
          </p:nvCxnSpPr>
          <p:spPr>
            <a:xfrm>
              <a:off x="2913909" y="885790"/>
              <a:ext cx="1334" cy="100458"/>
            </a:xfrm>
            <a:prstGeom prst="line">
              <a:avLst/>
            </a:prstGeom>
            <a:ln w="19050">
              <a:solidFill>
                <a:schemeClr val="tx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B9BDBAD-A6DF-AF77-C069-9C52FFEA9319}"/>
              </a:ext>
            </a:extLst>
          </p:cNvPr>
          <p:cNvSpPr txBox="1"/>
          <p:nvPr/>
        </p:nvSpPr>
        <p:spPr>
          <a:xfrm>
            <a:off x="7392927" y="3036334"/>
            <a:ext cx="1420164" cy="523220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</a:rPr>
              <a:t>FL experienced a 3% increase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F6B547-8DA1-0D99-1515-B7E2031951C5}"/>
              </a:ext>
            </a:extLst>
          </p:cNvPr>
          <p:cNvCxnSpPr>
            <a:cxnSpLocks/>
          </p:cNvCxnSpPr>
          <p:nvPr/>
        </p:nvCxnSpPr>
        <p:spPr>
          <a:xfrm flipH="1">
            <a:off x="6328611" y="3322458"/>
            <a:ext cx="854242" cy="0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371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9CB2034-65DC-49FC-8342-F95904E698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3446892"/>
              </p:ext>
            </p:extLst>
          </p:nvPr>
        </p:nvGraphicFramePr>
        <p:xfrm>
          <a:off x="38517" y="1740740"/>
          <a:ext cx="8518266" cy="3329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25B2B3-24CF-4C9E-B8A8-B8FA3274D47A}"/>
              </a:ext>
            </a:extLst>
          </p:cNvPr>
          <p:cNvSpPr/>
          <p:nvPr/>
        </p:nvSpPr>
        <p:spPr>
          <a:xfrm>
            <a:off x="8604685" y="4560929"/>
            <a:ext cx="452897" cy="536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2E4FD1-B615-4BCF-A490-619B5CF48391}"/>
              </a:ext>
            </a:extLst>
          </p:cNvPr>
          <p:cNvSpPr txBox="1"/>
          <p:nvPr/>
        </p:nvSpPr>
        <p:spPr>
          <a:xfrm>
            <a:off x="1581150" y="1346039"/>
            <a:ext cx="1019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Lato" panose="020F0502020204030203" pitchFamily="34" charset="0"/>
              </a:rPr>
              <a:t>Federal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9CB199-4BF1-4519-B5F4-FD065D528FBD}"/>
              </a:ext>
            </a:extLst>
          </p:cNvPr>
          <p:cNvSpPr txBox="1"/>
          <p:nvPr/>
        </p:nvSpPr>
        <p:spPr>
          <a:xfrm>
            <a:off x="7601962" y="1356682"/>
            <a:ext cx="1503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Lato" panose="020F0502020204030203" pitchFamily="34" charset="0"/>
              </a:rPr>
              <a:t>State &amp; local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5B99851-FBA9-472A-80F7-6BA903AB2AAE}"/>
              </a:ext>
            </a:extLst>
          </p:cNvPr>
          <p:cNvSpPr txBox="1">
            <a:spLocks/>
          </p:cNvSpPr>
          <p:nvPr/>
        </p:nvSpPr>
        <p:spPr>
          <a:xfrm>
            <a:off x="452897" y="187405"/>
            <a:ext cx="8238206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</a:rPr>
              <a:t>Child welfare agency expenditure trends and financing sources vary greatly among states (continued)</a:t>
            </a:r>
          </a:p>
          <a:p>
            <a:endParaRPr lang="en-US" sz="2000" b="1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890B1C-2B50-4D21-9253-C3D284100130}"/>
              </a:ext>
            </a:extLst>
          </p:cNvPr>
          <p:cNvSpPr/>
          <p:nvPr/>
        </p:nvSpPr>
        <p:spPr>
          <a:xfrm>
            <a:off x="0" y="4607169"/>
            <a:ext cx="452897" cy="536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87D8826-C0E0-4AF0-ADE7-4875A2ADDF7C}"/>
              </a:ext>
            </a:extLst>
          </p:cNvPr>
          <p:cNvSpPr txBox="1">
            <a:spLocks/>
          </p:cNvSpPr>
          <p:nvPr/>
        </p:nvSpPr>
        <p:spPr>
          <a:xfrm>
            <a:off x="8651205" y="472489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28</a:t>
            </a:fld>
            <a:endParaRPr lang="en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E3405E-A5BF-0474-D82A-034D39404D06}"/>
              </a:ext>
            </a:extLst>
          </p:cNvPr>
          <p:cNvCxnSpPr>
            <a:cxnSpLocks/>
          </p:cNvCxnSpPr>
          <p:nvPr/>
        </p:nvCxnSpPr>
        <p:spPr>
          <a:xfrm>
            <a:off x="210599" y="3378831"/>
            <a:ext cx="484595" cy="0"/>
          </a:xfrm>
          <a:prstGeom prst="straightConnector1">
            <a:avLst/>
          </a:prstGeom>
          <a:ln>
            <a:solidFill>
              <a:srgbClr val="FFA4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798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CCCAEA-0C7D-4D8C-B98C-E10EFA5EC89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DECAFC61-0E9D-459D-B44A-5FD719738085}"/>
              </a:ext>
            </a:extLst>
          </p:cNvPr>
          <p:cNvSpPr txBox="1">
            <a:spLocks/>
          </p:cNvSpPr>
          <p:nvPr/>
        </p:nvSpPr>
        <p:spPr>
          <a:xfrm>
            <a:off x="452896" y="-1392620"/>
            <a:ext cx="8238206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Lato" panose="020F0502020204030203" pitchFamily="34" charset="0"/>
              </a:rPr>
              <a:t>Key Finding #2: </a:t>
            </a: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</a:rPr>
              <a:t>Child welfare agency expenditure trends and financing sources vary greatly among states </a:t>
            </a:r>
          </a:p>
          <a:p>
            <a:endParaRPr lang="en-US" sz="2000" b="1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BC4B24-D201-4D1F-AB1E-42A955776586}"/>
              </a:ext>
            </a:extLst>
          </p:cNvPr>
          <p:cNvSpPr/>
          <p:nvPr/>
        </p:nvSpPr>
        <p:spPr>
          <a:xfrm>
            <a:off x="8604685" y="4560929"/>
            <a:ext cx="452897" cy="536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C156017-DB97-4FBF-914F-D99E387EFD4D}"/>
              </a:ext>
            </a:extLst>
          </p:cNvPr>
          <p:cNvSpPr txBox="1">
            <a:spLocks/>
          </p:cNvSpPr>
          <p:nvPr/>
        </p:nvSpPr>
        <p:spPr>
          <a:xfrm>
            <a:off x="8576042" y="474980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29</a:t>
            </a:fld>
            <a:endParaRPr lang="e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B98CEA-1F2B-90C4-21EC-2E035AD99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77" y="258511"/>
            <a:ext cx="887230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89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8068993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Reasons for state-level variation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26" y="1500803"/>
            <a:ext cx="8411912" cy="2904942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Ability to meet match requirements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Characteristics of the children served by the child welfare agency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Competition from other agencies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Federal funding stream requirements</a:t>
            </a:r>
          </a:p>
          <a:p>
            <a:pPr marL="342900" indent="-342900"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+mj-lt"/>
              <a:buAutoNum type="arabicPeriod"/>
            </a:pPr>
            <a:endParaRPr lang="en-US" sz="1800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84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A0356A0-E3DC-E7F7-1D65-F29216CC74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4244939"/>
              </p:ext>
            </p:extLst>
          </p:nvPr>
        </p:nvGraphicFramePr>
        <p:xfrm>
          <a:off x="132081" y="1757680"/>
          <a:ext cx="8829040" cy="322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452897" y="7791"/>
            <a:ext cx="8238206" cy="849624"/>
          </a:xfrm>
        </p:spPr>
        <p:txBody>
          <a:bodyPr/>
          <a:lstStyle/>
          <a:p>
            <a:r>
              <a:rPr lang="en-US" sz="2100" dirty="0">
                <a:solidFill>
                  <a:schemeClr val="bg1"/>
                </a:solidFill>
                <a:latin typeface="Lato" panose="020F0502020204030203" pitchFamily="34" charset="0"/>
              </a:rPr>
              <a:t>Child welfare agencies used nearly half of all federal and state/local expenditures to finance the costs of out-of-home placements, with smaller proportions spent on other services</a:t>
            </a:r>
          </a:p>
          <a:p>
            <a:endParaRPr lang="en-US" sz="2000" b="1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13E85F-5C00-4EDB-9138-83FBEAEA9BB2}"/>
              </a:ext>
            </a:extLst>
          </p:cNvPr>
          <p:cNvSpPr/>
          <p:nvPr/>
        </p:nvSpPr>
        <p:spPr>
          <a:xfrm>
            <a:off x="286567" y="1419126"/>
            <a:ext cx="71258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Lato" panose="020F050202020403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Proportion of total expenditures on categories of services</a:t>
            </a:r>
            <a:endParaRPr lang="en-US" sz="1600" dirty="0">
              <a:solidFill>
                <a:schemeClr val="tx1"/>
              </a:solidFill>
              <a:latin typeface="Lato" panose="020F050202020403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82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0000000-0008-0000-0900-000044040000}"/>
              </a:ext>
            </a:extLst>
          </p:cNvPr>
          <p:cNvGrpSpPr/>
          <p:nvPr/>
        </p:nvGrpSpPr>
        <p:grpSpPr>
          <a:xfrm>
            <a:off x="811764" y="1915449"/>
            <a:ext cx="7268440" cy="2600567"/>
            <a:chOff x="0" y="0"/>
            <a:chExt cx="5175502" cy="155046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000000-0008-0000-0900-000045040000}"/>
                </a:ext>
              </a:extLst>
            </p:cNvPr>
            <p:cNvGrpSpPr/>
            <p:nvPr/>
          </p:nvGrpSpPr>
          <p:grpSpPr>
            <a:xfrm>
              <a:off x="0" y="135873"/>
              <a:ext cx="5175502" cy="1414594"/>
              <a:chOff x="0" y="135873"/>
              <a:chExt cx="5164319" cy="1414594"/>
            </a:xfrm>
          </p:grpSpPr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00000000-0008-0000-0900-00004804000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94617385"/>
                  </p:ext>
                </p:extLst>
              </p:nvPr>
            </p:nvGraphicFramePr>
            <p:xfrm>
              <a:off x="3552666" y="135873"/>
              <a:ext cx="1611653" cy="1371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10" name="Chart 9">
                <a:extLst>
                  <a:ext uri="{FF2B5EF4-FFF2-40B4-BE49-F238E27FC236}">
                    <a16:creationId xmlns:a16="http://schemas.microsoft.com/office/drawing/2014/main" id="{00000000-0008-0000-0900-00004904000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154755859"/>
                  </p:ext>
                </p:extLst>
              </p:nvPr>
            </p:nvGraphicFramePr>
            <p:xfrm>
              <a:off x="0" y="178867"/>
              <a:ext cx="1613436" cy="1371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0000000-0008-0000-0900-00004A040000}"/>
                  </a:ext>
                </a:extLst>
              </p:cNvPr>
              <p:cNvGrpSpPr/>
              <p:nvPr/>
            </p:nvGrpSpPr>
            <p:grpSpPr>
              <a:xfrm>
                <a:off x="1381017" y="186276"/>
                <a:ext cx="2353675" cy="1323662"/>
                <a:chOff x="1381017" y="186276"/>
                <a:chExt cx="2362999" cy="1323662"/>
              </a:xfrm>
            </p:grpSpPr>
            <p:sp>
              <p:nvSpPr>
                <p:cNvPr id="12" name="TextBox 63">
                  <a:extLst>
                    <a:ext uri="{FF2B5EF4-FFF2-40B4-BE49-F238E27FC236}">
                      <a16:creationId xmlns:a16="http://schemas.microsoft.com/office/drawing/2014/main" id="{00000000-0008-0000-0900-00004B040000}"/>
                    </a:ext>
                  </a:extLst>
                </p:cNvPr>
                <p:cNvSpPr txBox="1"/>
                <p:nvPr/>
              </p:nvSpPr>
              <p:spPr>
                <a:xfrm>
                  <a:off x="1408777" y="829106"/>
                  <a:ext cx="2307478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fld id="{39D95473-FB29-440D-A137-E01097799AFC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t>Mental health treatment</a:t>
                  </a:fld>
                  <a:endParaRPr lang="en-US" sz="1200" dirty="0">
                    <a:effectLst/>
                    <a:latin typeface="Lato" panose="020F050202020403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TextBox 62">
                  <a:extLst>
                    <a:ext uri="{FF2B5EF4-FFF2-40B4-BE49-F238E27FC236}">
                      <a16:creationId xmlns:a16="http://schemas.microsoft.com/office/drawing/2014/main" id="{00000000-0008-0000-0900-00004C040000}"/>
                    </a:ext>
                  </a:extLst>
                </p:cNvPr>
                <p:cNvSpPr txBox="1"/>
                <p:nvPr/>
              </p:nvSpPr>
              <p:spPr>
                <a:xfrm>
                  <a:off x="1381018" y="615826"/>
                  <a:ext cx="2362997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fld id="{A238E189-ED8D-4888-BF6C-F924F00BC009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t>Substance abuse prevention &amp; treatment</a:t>
                  </a:fld>
                  <a:endParaRPr lang="en-US" sz="1200" dirty="0">
                    <a:effectLst/>
                    <a:latin typeface="Lato" panose="020F050202020403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TextBox 61">
                  <a:extLst>
                    <a:ext uri="{FF2B5EF4-FFF2-40B4-BE49-F238E27FC236}">
                      <a16:creationId xmlns:a16="http://schemas.microsoft.com/office/drawing/2014/main" id="{00000000-0008-0000-0900-00004D040000}"/>
                    </a:ext>
                  </a:extLst>
                </p:cNvPr>
                <p:cNvSpPr txBox="1"/>
                <p:nvPr/>
              </p:nvSpPr>
              <p:spPr>
                <a:xfrm>
                  <a:off x="1381019" y="186276"/>
                  <a:ext cx="2362997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fld id="{9379577D-CB11-4AF8-8C5A-8A66AB170836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t>Parent skill-based programs</a:t>
                  </a:fld>
                  <a:endParaRPr lang="en-US" sz="1200" dirty="0">
                    <a:effectLst/>
                    <a:latin typeface="Lato" panose="020F050202020403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TextBox 64">
                  <a:extLst>
                    <a:ext uri="{FF2B5EF4-FFF2-40B4-BE49-F238E27FC236}">
                      <a16:creationId xmlns:a16="http://schemas.microsoft.com/office/drawing/2014/main" id="{00000000-0008-0000-0900-00004E040000}"/>
                    </a:ext>
                  </a:extLst>
                </p:cNvPr>
                <p:cNvSpPr txBox="1"/>
                <p:nvPr/>
              </p:nvSpPr>
              <p:spPr>
                <a:xfrm>
                  <a:off x="1381017" y="402545"/>
                  <a:ext cx="2362997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fld id="{D3BFC717-70BA-4EC1-9F2E-F945FBD84C87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t>Caseworker visits/administration</a:t>
                  </a:fld>
                  <a:endParaRPr lang="en-US" sz="1200" dirty="0">
                    <a:effectLst/>
                    <a:latin typeface="Lato" panose="020F050202020403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TextBox 65">
                  <a:extLst>
                    <a:ext uri="{FF2B5EF4-FFF2-40B4-BE49-F238E27FC236}">
                      <a16:creationId xmlns:a16="http://schemas.microsoft.com/office/drawing/2014/main" id="{00000000-0008-0000-0900-00004F040000}"/>
                    </a:ext>
                  </a:extLst>
                </p:cNvPr>
                <p:cNvSpPr txBox="1"/>
                <p:nvPr/>
              </p:nvSpPr>
              <p:spPr>
                <a:xfrm>
                  <a:off x="1381018" y="1047143"/>
                  <a:ext cx="2362997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fld id="{4579E33A-4D5B-4A6D-A516-5F1EC4E14D76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:t>Financial supports</a:t>
                  </a:fld>
                  <a:endParaRPr lang="en-US" sz="1200" dirty="0">
                    <a:effectLst/>
                    <a:latin typeface="Lato" panose="020F050202020403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TextBox 66">
                  <a:extLst>
                    <a:ext uri="{FF2B5EF4-FFF2-40B4-BE49-F238E27FC236}">
                      <a16:creationId xmlns:a16="http://schemas.microsoft.com/office/drawing/2014/main" id="{00000000-0008-0000-0900-000050040000}"/>
                    </a:ext>
                  </a:extLst>
                </p:cNvPr>
                <p:cNvSpPr txBox="1"/>
                <p:nvPr/>
              </p:nvSpPr>
              <p:spPr>
                <a:xfrm>
                  <a:off x="1507489" y="1260425"/>
                  <a:ext cx="2110050" cy="249513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fld id="{B917C2A7-001D-4F4C-A393-1E64C13CF7CA}" type="TxLink">
                    <a:rPr lang="en-US" sz="1200" b="0" i="0" u="none" strike="noStrike">
                      <a:solidFill>
                        <a:srgbClr val="000000"/>
                      </a:solidFill>
                      <a:effectLst/>
                      <a:latin typeface="Lato" panose="020F0502020204030203" pitchFamily="34" charset="0"/>
                    </a:rPr>
                    <a:pPr algn="ctr"/>
                    <a:t>Other services</a:t>
                  </a:fld>
                  <a:endParaRPr lang="en-US" sz="1200" dirty="0">
                    <a:effectLst/>
                    <a:latin typeface="Lato" panose="020F0502020204030203" pitchFamily="34" charset="0"/>
                  </a:endParaRPr>
                </a:p>
              </p:txBody>
            </p:sp>
          </p:grpSp>
        </p:grp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00000000-0008-0000-0900-000046040000}"/>
                </a:ext>
              </a:extLst>
            </p:cNvPr>
            <p:cNvSpPr txBox="1"/>
            <p:nvPr/>
          </p:nvSpPr>
          <p:spPr>
            <a:xfrm>
              <a:off x="904507" y="162"/>
              <a:ext cx="957781" cy="229865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000F31"/>
                  </a:solidFill>
                  <a:effectLst/>
                  <a:latin typeface="Lato" panose="020F0502020204030203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Federal</a:t>
              </a:r>
              <a:endParaRPr lang="en-US" sz="1400" dirty="0">
                <a:solidFill>
                  <a:srgbClr val="000F31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00000000-0008-0000-0900-000047040000}"/>
                </a:ext>
              </a:extLst>
            </p:cNvPr>
            <p:cNvSpPr txBox="1"/>
            <p:nvPr/>
          </p:nvSpPr>
          <p:spPr>
            <a:xfrm>
              <a:off x="3502505" y="0"/>
              <a:ext cx="957781" cy="229866"/>
            </a:xfrm>
            <a:prstGeom prst="rect">
              <a:avLst/>
            </a:prstGeom>
            <a:noFill/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rgbClr val="397DB3"/>
                  </a:solidFill>
                  <a:effectLst/>
                  <a:latin typeface="Lato" panose="020F0502020204030203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State/local</a:t>
              </a:r>
              <a:endParaRPr lang="en-US" sz="1400" dirty="0">
                <a:solidFill>
                  <a:srgbClr val="397DB3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sp>
        <p:nvSpPr>
          <p:cNvPr id="4" name="Text Placeholder 1"/>
          <p:cNvSpPr>
            <a:spLocks noGrp="1"/>
          </p:cNvSpPr>
          <p:nvPr>
            <p:ph type="body" idx="1"/>
          </p:nvPr>
        </p:nvSpPr>
        <p:spPr>
          <a:xfrm>
            <a:off x="155007" y="202547"/>
            <a:ext cx="8851765" cy="879259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</a:rPr>
              <a:t>Less child welfare agency prevention spending is focused on financial supports, substance abuse and mental health services than on other preventive services</a:t>
            </a:r>
          </a:p>
          <a:p>
            <a:endParaRPr lang="en-US" sz="1800" b="1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9DD44E-C943-403F-B3BB-A014C3E4FAD4}"/>
              </a:ext>
            </a:extLst>
          </p:cNvPr>
          <p:cNvSpPr txBox="1"/>
          <p:nvPr/>
        </p:nvSpPr>
        <p:spPr>
          <a:xfrm>
            <a:off x="0" y="1428591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3157"/>
                </a:solidFill>
                <a:latin typeface="Lato" panose="020F0502020204030203" pitchFamily="34" charset="0"/>
              </a:rPr>
              <a:t>Percentage of child welfare agency prevention expenditures on various prevention service categories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2C74A3-D000-457B-ABDC-F54EC7308EE8}"/>
              </a:ext>
            </a:extLst>
          </p:cNvPr>
          <p:cNvSpPr/>
          <p:nvPr/>
        </p:nvSpPr>
        <p:spPr>
          <a:xfrm>
            <a:off x="1431290" y="2977103"/>
            <a:ext cx="6281420" cy="1052432"/>
          </a:xfrm>
          <a:prstGeom prst="rect">
            <a:avLst/>
          </a:prstGeom>
          <a:noFill/>
          <a:ln>
            <a:solidFill>
              <a:srgbClr val="FFA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248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8068993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Diving deeper into FL’s data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452" y="1440095"/>
            <a:ext cx="4058981" cy="2891152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Get your phone or computer!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Google: “Child Welfare Financing Survey 2020”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Scroll down and find “Individual state profiles”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Open Florida’s factsheet</a:t>
            </a:r>
          </a:p>
          <a:p>
            <a:pPr marL="342900" indent="-342900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You can also find factsheets from prior years on this webpage</a:t>
            </a:r>
          </a:p>
          <a:p>
            <a:pPr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</a:pPr>
            <a:endParaRPr lang="en-US" sz="1600" dirty="0">
              <a:latin typeface="Lato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838CC6-25AD-C4D2-DDEB-7D51B651AD10}"/>
              </a:ext>
            </a:extLst>
          </p:cNvPr>
          <p:cNvSpPr txBox="1"/>
          <p:nvPr/>
        </p:nvSpPr>
        <p:spPr>
          <a:xfrm>
            <a:off x="4571999" y="1440095"/>
            <a:ext cx="4432851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Find a partner and discuss: </a:t>
            </a:r>
          </a:p>
          <a:p>
            <a:pPr marL="804863" lvl="1" indent="-342900" algn="l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What data surprises you? Why?</a:t>
            </a:r>
          </a:p>
          <a:p>
            <a:pPr marL="804863" lvl="1" indent="-342900" algn="l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What questions come to mind as you review these data?</a:t>
            </a:r>
          </a:p>
          <a:p>
            <a:pPr marL="804863" lvl="1" indent="-342900" algn="l">
              <a:lnSpc>
                <a:spcPct val="100000"/>
              </a:lnSpc>
              <a:spcAft>
                <a:spcPts val="1800"/>
              </a:spcAft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  <a:latin typeface="Lato" panose="020F0502020204030203" pitchFamily="34" charset="0"/>
              </a:rPr>
              <a:t>Who can you talk to in your state to get answers to your questions?</a:t>
            </a:r>
          </a:p>
        </p:txBody>
      </p:sp>
    </p:spTree>
    <p:extLst>
      <p:ext uri="{BB962C8B-B14F-4D97-AF65-F5344CB8AC3E}">
        <p14:creationId xmlns:p14="http://schemas.microsoft.com/office/powerpoint/2010/main" val="1117328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767839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Early impacts of pandemic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26" y="1500803"/>
            <a:ext cx="8411912" cy="2904942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Latest survey data is from SFY 2020, which includes the very beginning of the pandemic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The pandemic resulted in an influx of federal funds to states and additional flexibilities for states that could have impacted SFY 2020 expenditures</a:t>
            </a:r>
          </a:p>
          <a:p>
            <a:pPr marL="1023938" lvl="1" indent="-342900" algn="l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Families First Coronavirus Response Act</a:t>
            </a:r>
          </a:p>
          <a:p>
            <a:pPr marL="1023938" lvl="1" indent="-342900" algn="l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Coronavirus Aid, Relief, and Economic Security (CARES) Act</a:t>
            </a:r>
          </a:p>
          <a:p>
            <a:pPr marL="1023938" lvl="1" indent="-342900" algn="l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The Supporting Foster Youth and Families Through the Pandemic Act</a:t>
            </a:r>
          </a:p>
        </p:txBody>
      </p:sp>
    </p:spTree>
    <p:extLst>
      <p:ext uri="{BB962C8B-B14F-4D97-AF65-F5344CB8AC3E}">
        <p14:creationId xmlns:p14="http://schemas.microsoft.com/office/powerpoint/2010/main" val="39587480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767839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</a:rPr>
              <a:t>Early impacts of pandemic on expenditures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9EB581A-E851-B6F9-31D8-7DFD58CD5C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357280"/>
              </p:ext>
            </p:extLst>
          </p:nvPr>
        </p:nvGraphicFramePr>
        <p:xfrm>
          <a:off x="-1514902" y="1124961"/>
          <a:ext cx="7219665" cy="369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1E5586C-0ACB-4876-5AA1-EBF6CA40F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48417" y="1405269"/>
            <a:ext cx="5497825" cy="3344582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Increases due to increased payments to foster parents and other providers; PPE and technology; increased length of stays; sick leave and emergency staffing; quarantining children; supporting older youth; new initiatives done with federal relief funding</a:t>
            </a:r>
          </a:p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1800" dirty="0">
                <a:latin typeface="Lato" panose="020F0502020204030203" pitchFamily="34" charset="0"/>
              </a:rPr>
              <a:t>Decreases due to less travel; decreased foster care population; fewer community-based services</a:t>
            </a:r>
          </a:p>
        </p:txBody>
      </p:sp>
    </p:spTree>
    <p:extLst>
      <p:ext uri="{BB962C8B-B14F-4D97-AF65-F5344CB8AC3E}">
        <p14:creationId xmlns:p14="http://schemas.microsoft.com/office/powerpoint/2010/main" val="1821893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566093" y="135183"/>
            <a:ext cx="822306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</a:rPr>
              <a:t>Early impacts of pandemic on Family First implementation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41E5586C-0ACB-4876-5AA1-EBF6CA40F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547" y="1405269"/>
            <a:ext cx="8503588" cy="3603048"/>
          </a:xfrm>
        </p:spPr>
        <p:txBody>
          <a:bodyPr/>
          <a:lstStyle/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22% of states indicated the pandemic delayed implementation of the Family First Act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latin typeface="Lato" panose="020F0502020204030203" pitchFamily="34" charset="0"/>
              </a:rPr>
              <a:t>Delays were caused by:</a:t>
            </a:r>
          </a:p>
          <a:p>
            <a:pPr marL="804863" lvl="1" indent="-342900" algn="l">
              <a:buClrTx/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chemeClr val="tx1"/>
                </a:solidFill>
                <a:latin typeface="Lato" panose="020F0502020204030203" pitchFamily="34" charset="0"/>
              </a:rPr>
              <a:t>government shutdowns and the transition to telecommuting</a:t>
            </a:r>
          </a:p>
          <a:p>
            <a:pPr marL="804863" lvl="1" indent="-342900" algn="l">
              <a:buClrTx/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chemeClr val="tx1"/>
                </a:solidFill>
                <a:latin typeface="Lato" panose="020F0502020204030203" pitchFamily="34" charset="0"/>
              </a:rPr>
              <a:t>the need to redistribute resources to focus on the immediate pandemic-related needs of children and families</a:t>
            </a:r>
          </a:p>
          <a:p>
            <a:pPr marL="804863" lvl="1" indent="-342900" algn="l">
              <a:buClrTx/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chemeClr val="tx1"/>
                </a:solidFill>
                <a:latin typeface="Lato" panose="020F0502020204030203" pitchFamily="34" charset="0"/>
              </a:rPr>
              <a:t>focusing on keeping residential programs open rather than on becoming Qualified Residential Treatment Programs (QRTPs)</a:t>
            </a:r>
          </a:p>
          <a:p>
            <a:pPr marL="804863" lvl="1" indent="-342900" algn="l">
              <a:buClrTx/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chemeClr val="tx1"/>
                </a:solidFill>
                <a:latin typeface="Lato" panose="020F0502020204030203" pitchFamily="34" charset="0"/>
              </a:rPr>
              <a:t>courts being overwhelmed with backlogs, resulting in the court system not being able to provide necessary judicial findings for QRTP settings</a:t>
            </a:r>
          </a:p>
          <a:p>
            <a:pPr marL="804863" lvl="1" indent="-342900" algn="l">
              <a:buClrTx/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chemeClr val="tx1"/>
                </a:solidFill>
                <a:latin typeface="Lato" panose="020F0502020204030203" pitchFamily="34" charset="0"/>
              </a:rPr>
              <a:t>prevention program providers struggling to stay open and retain staff, resulting in delayed roll out of evidence-based programs</a:t>
            </a:r>
          </a:p>
        </p:txBody>
      </p:sp>
    </p:spTree>
    <p:extLst>
      <p:ext uri="{BB962C8B-B14F-4D97-AF65-F5344CB8AC3E}">
        <p14:creationId xmlns:p14="http://schemas.microsoft.com/office/powerpoint/2010/main" val="1849178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14332-BAD2-15AA-0A73-3A7C51357C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FFFFFF"/>
                </a:solidFill>
              </a:rPr>
              <a:t>37</a:t>
            </a:fld>
            <a:endParaRPr lang="en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5B5146-3D85-874A-073E-EA9D8D512A07}"/>
              </a:ext>
            </a:extLst>
          </p:cNvPr>
          <p:cNvSpPr txBox="1"/>
          <p:nvPr/>
        </p:nvSpPr>
        <p:spPr>
          <a:xfrm>
            <a:off x="1475946" y="1923913"/>
            <a:ext cx="61921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Lato" panose="020F0502020204030203" pitchFamily="34" charset="0"/>
              </a:rPr>
              <a:t>Innovative Approaches and Strategies for Moving Forward</a:t>
            </a:r>
          </a:p>
        </p:txBody>
      </p:sp>
    </p:spTree>
    <p:extLst>
      <p:ext uri="{BB962C8B-B14F-4D97-AF65-F5344CB8AC3E}">
        <p14:creationId xmlns:p14="http://schemas.microsoft.com/office/powerpoint/2010/main" val="4104164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767839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Colorado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26" y="1500803"/>
            <a:ext cx="8411912" cy="2904942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Incorporate rules into the funding model that incentivize desired practices and outcomes</a:t>
            </a:r>
          </a:p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Have a dedicated fund for prevention</a:t>
            </a:r>
          </a:p>
        </p:txBody>
      </p:sp>
    </p:spTree>
    <p:extLst>
      <p:ext uri="{BB962C8B-B14F-4D97-AF65-F5344CB8AC3E}">
        <p14:creationId xmlns:p14="http://schemas.microsoft.com/office/powerpoint/2010/main" val="2157353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39</a:t>
            </a:fld>
            <a:endParaRPr lang="en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767839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New York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26" y="1500803"/>
            <a:ext cx="8411912" cy="2904942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Open-ended uncapped fund for prevention services</a:t>
            </a:r>
          </a:p>
          <a:p>
            <a:pPr marL="862013" lvl="1" indent="-342900" algn="l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Designed to incentivize local investment in prevention services</a:t>
            </a:r>
          </a:p>
          <a:p>
            <a:pPr marL="862013" lvl="1" indent="-342900" algn="l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State pays 62%, locality pays 38%</a:t>
            </a:r>
          </a:p>
          <a:p>
            <a:pPr marL="862013" lvl="1" indent="-342900" algn="l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Contributed to a significant decline in the foster care population, from 37,000 in 2002 to 16,000 in 2018</a:t>
            </a:r>
          </a:p>
          <a:p>
            <a:pPr marL="862013" lvl="1" indent="-342900" algn="l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Represented a $3.4 billion investment of state/local funds between SFYs 2019-2021</a:t>
            </a:r>
          </a:p>
          <a:p>
            <a:pPr marL="862013" lvl="1" indent="-342900" algn="l"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  <a:buFont typeface="Courier New" panose="02070309020205020404" pitchFamily="49" charset="0"/>
              <a:buChar char="o"/>
            </a:pPr>
            <a:r>
              <a:rPr lang="en-US" sz="1800" i="0" dirty="0">
                <a:solidFill>
                  <a:schemeClr val="tx1"/>
                </a:solidFill>
                <a:latin typeface="Lato" panose="020F0502020204030203" pitchFamily="34" charset="0"/>
              </a:rPr>
              <a:t>Complemented by a capped reimbursement for foster care</a:t>
            </a:r>
          </a:p>
          <a:p>
            <a:pPr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F5E2DA-B9A7-75A5-08BD-7A2E7BAF08A2}"/>
              </a:ext>
            </a:extLst>
          </p:cNvPr>
          <p:cNvSpPr txBox="1"/>
          <p:nvPr/>
        </p:nvSpPr>
        <p:spPr>
          <a:xfrm>
            <a:off x="1570008" y="4423431"/>
            <a:ext cx="6986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400" dirty="0">
                <a:latin typeface="Lato" panose="020F0502020204030203" pitchFamily="34" charset="0"/>
              </a:rPr>
              <a:t>Sources: </a:t>
            </a:r>
            <a:r>
              <a:rPr lang="en-US" sz="1400" dirty="0">
                <a:latin typeface="Lato" panose="020F0502020204030203" pitchFamily="34" charset="0"/>
                <a:hlinkClick r:id="rId3"/>
              </a:rPr>
              <a:t>https://ocfs.ny.gov/main/sppd/family-first.php</a:t>
            </a:r>
            <a:r>
              <a:rPr lang="en-US" sz="1400" dirty="0">
                <a:latin typeface="Lato" panose="020F0502020204030203" pitchFamily="34" charset="0"/>
              </a:rPr>
              <a:t> &amp; </a:t>
            </a:r>
            <a:r>
              <a:rPr lang="en-US" sz="1400" dirty="0">
                <a:latin typeface="Lato" panose="020F0502020204030203" pitchFamily="34" charset="0"/>
                <a:hlinkClick r:id="rId4"/>
              </a:rPr>
              <a:t>https://ocfs.ny.gov/main/sppd/docs/FFPSA-Prevention-Plan-2022-07-29.pdf</a:t>
            </a:r>
            <a:r>
              <a:rPr lang="en-US" sz="1400" dirty="0">
                <a:latin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66175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AA7DB9-BA08-48B1-9EC5-446FF739F817}"/>
              </a:ext>
            </a:extLst>
          </p:cNvPr>
          <p:cNvSpPr txBox="1">
            <a:spLocks/>
          </p:cNvSpPr>
          <p:nvPr/>
        </p:nvSpPr>
        <p:spPr>
          <a:xfrm>
            <a:off x="634331" y="275088"/>
            <a:ext cx="7678395" cy="8496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Arial" charset="0"/>
              <a:buNone/>
              <a:defRPr sz="2400" b="0" i="0" u="none" strike="noStrike" cap="none">
                <a:solidFill>
                  <a:schemeClr val="tx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Georgia"/>
              <a:buChar char="-"/>
              <a:defRPr sz="2400" b="0" i="1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Lato" panose="020F0502020204030203" pitchFamily="34" charset="0"/>
              </a:rPr>
              <a:t>Strategies for moving forward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9F87E86-3D26-48EC-A792-771CEE2E0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626" y="1500803"/>
            <a:ext cx="8411912" cy="2904942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Taking a child/family-focused approach, rather than an agency-focused approach</a:t>
            </a:r>
          </a:p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Fiscal mapping</a:t>
            </a:r>
          </a:p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Cost modeling</a:t>
            </a:r>
          </a:p>
          <a:p>
            <a:pPr marL="342900" indent="-342900">
              <a:spcAft>
                <a:spcPts val="180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dirty="0">
                <a:latin typeface="Lato" panose="020F0502020204030203" pitchFamily="34" charset="0"/>
              </a:rPr>
              <a:t>Innovative funding strategies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0A4025-A968-38B7-92C9-165765DD881A}"/>
              </a:ext>
            </a:extLst>
          </p:cNvPr>
          <p:cNvSpPr txBox="1"/>
          <p:nvPr/>
        </p:nvSpPr>
        <p:spPr>
          <a:xfrm>
            <a:off x="4765638" y="2368498"/>
            <a:ext cx="4203719" cy="1169551"/>
          </a:xfrm>
          <a:prstGeom prst="rect">
            <a:avLst/>
          </a:prstGeom>
          <a:solidFill>
            <a:srgbClr val="FFB0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</a:rPr>
              <a:t>Check out the Children’s Funding Project!</a:t>
            </a:r>
          </a:p>
          <a:p>
            <a:pPr algn="ctr"/>
            <a:endParaRPr lang="en-US" sz="180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Lato" panose="020F0502020204030203" pitchFamily="34" charset="0"/>
                <a:hlinkClick r:id="rId3"/>
              </a:rPr>
              <a:t>https://www.childrensfundingproject.org</a:t>
            </a:r>
            <a:r>
              <a:rPr lang="en-US" sz="1600" dirty="0">
                <a:solidFill>
                  <a:schemeClr val="bg1"/>
                </a:solidFill>
                <a:latin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0213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DA2738-99DA-4546-ABBD-698E0A726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099" y="2080053"/>
            <a:ext cx="8067686" cy="1779427"/>
          </a:xfrm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rgbClr val="F26721"/>
                </a:solidFill>
                <a:latin typeface="Lato" panose="020F0502020204030203" pitchFamily="34" charset="0"/>
              </a:rPr>
              <a:t>What are some steps you can take to increase the amount of funding available or change how funding is used to improve outcomes for children and families?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EC3B-F0D2-4537-81C6-0BB9EEFC57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099" y="204631"/>
            <a:ext cx="7525512" cy="914400"/>
          </a:xfrm>
        </p:spPr>
        <p:txBody>
          <a:bodyPr/>
          <a:lstStyle/>
          <a:p>
            <a:r>
              <a:rPr lang="en-US" dirty="0">
                <a:latin typeface="Lato" panose="020F0502020204030203" pitchFamily="34" charset="0"/>
              </a:rPr>
              <a:t>Small Group Discussion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4C381D7-52DF-4EFC-A086-573E197456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</p:spPr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41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569800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411DA2-39E9-E1A0-1C57-64F44963B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34" y="222858"/>
            <a:ext cx="2741508" cy="35541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1E963C-0B00-F325-BB2E-7F79102B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537" y="222858"/>
            <a:ext cx="2730926" cy="355412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3387F0-89D5-427F-BC24-D303FC0A28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FFFFFF"/>
                </a:solidFill>
              </a:rPr>
              <a:t>42</a:t>
            </a:fld>
            <a:endParaRPr lang="en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DC0823-8E3F-408B-9420-AAD13CF933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7653"/>
          <a:stretch/>
        </p:blipFill>
        <p:spPr>
          <a:xfrm>
            <a:off x="1674387" y="2790749"/>
            <a:ext cx="4002581" cy="207914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E7BDA3-83C9-41C8-B5A2-BB6C9A987547}"/>
              </a:ext>
            </a:extLst>
          </p:cNvPr>
          <p:cNvSpPr/>
          <p:nvPr/>
        </p:nvSpPr>
        <p:spPr>
          <a:xfrm>
            <a:off x="5728230" y="3993370"/>
            <a:ext cx="31228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https://www.childtrends.org/publications/child-welfare-financing-survey-sfy2020</a:t>
            </a: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</a:rPr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C06710-F974-97A2-43B9-75243F67B9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220" y="222858"/>
            <a:ext cx="2665489" cy="355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15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302416-5627-4DAE-8F8A-D2FEA324E3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>
                <a:solidFill>
                  <a:srgbClr val="FFFFFF"/>
                </a:solidFill>
              </a:rPr>
              <a:t>43</a:t>
            </a:fld>
            <a:endParaRPr lang="en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22FD1A-BC9F-4650-9BDF-C4FDCB4040C9}"/>
              </a:ext>
            </a:extLst>
          </p:cNvPr>
          <p:cNvSpPr txBox="1"/>
          <p:nvPr/>
        </p:nvSpPr>
        <p:spPr>
          <a:xfrm>
            <a:off x="951941" y="656423"/>
            <a:ext cx="69096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>
                <a:solidFill>
                  <a:srgbClr val="FFB035"/>
                </a:solidFill>
                <a:latin typeface="Lato" panose="020F0502020204030203" pitchFamily="34" charset="0"/>
              </a:rPr>
              <a:t>Thank you!</a:t>
            </a:r>
          </a:p>
          <a:p>
            <a:pPr algn="ctr"/>
            <a:endParaRPr lang="en-US" sz="4500" b="1" dirty="0">
              <a:solidFill>
                <a:srgbClr val="FFB035"/>
              </a:solidFill>
              <a:latin typeface="Lato" panose="020F0502020204030203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</a:rPr>
              <a:t>Kristina Rosinsky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krosinsky@childtrends.org</a:t>
            </a:r>
            <a:endParaRPr lang="en-US" sz="200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/>
            <a:endParaRPr lang="en-US" sz="2000" u="sng" dirty="0">
              <a:solidFill>
                <a:schemeClr val="bg1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711067"/>
      </p:ext>
    </p:extLst>
  </p:cSld>
  <p:clrMapOvr>
    <a:masterClrMapping/>
  </p:clrMapOvr>
</p:sld>
</file>

<file path=ppt/theme/theme1.xml><?xml version="1.0" encoding="utf-8"?>
<a:theme xmlns:a="http://schemas.openxmlformats.org/drawingml/2006/main" name="Ulyss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0A0993D8D905488696A330755682E5" ma:contentTypeVersion="18" ma:contentTypeDescription="Create a new document." ma:contentTypeScope="" ma:versionID="6adf6e6b7490374a6557f52ee07e3201">
  <xsd:schema xmlns:xsd="http://www.w3.org/2001/XMLSchema" xmlns:xs="http://www.w3.org/2001/XMLSchema" xmlns:p="http://schemas.microsoft.com/office/2006/metadata/properties" xmlns:ns2="5988497e-2e17-43b2-af0d-95c0d4d5f2dc" xmlns:ns3="f3bdd3e4-e979-49cc-96da-aa3924f3c765" targetNamespace="http://schemas.microsoft.com/office/2006/metadata/properties" ma:root="true" ma:fieldsID="91d972223ded12ff19d3941a0e07c5cb" ns2:_="" ns3:_="">
    <xsd:import namespace="5988497e-2e17-43b2-af0d-95c0d4d5f2dc"/>
    <xsd:import namespace="f3bdd3e4-e979-49cc-96da-aa3924f3c7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8497e-2e17-43b2-af0d-95c0d4d5f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dadbfa4-7576-404f-aa87-11d3101ac7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Hyperlink" ma:index="25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dd3e4-e979-49cc-96da-aa3924f3c76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bc577d39-6ed2-4d0a-8e9f-078338ada71e}" ma:internalName="TaxCatchAll" ma:showField="CatchAllData" ma:web="f3bdd3e4-e979-49cc-96da-aa3924f3c7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5988497e-2e17-43b2-af0d-95c0d4d5f2dc" xsi:nil="true"/>
    <TaxCatchAll xmlns="f3bdd3e4-e979-49cc-96da-aa3924f3c765" xsi:nil="true"/>
    <lcf76f155ced4ddcb4097134ff3c332f xmlns="5988497e-2e17-43b2-af0d-95c0d4d5f2dc">
      <Terms xmlns="http://schemas.microsoft.com/office/infopath/2007/PartnerControls"/>
    </lcf76f155ced4ddcb4097134ff3c332f>
    <Hyperlink xmlns="5988497e-2e17-43b2-af0d-95c0d4d5f2dc">
      <Url xsi:nil="true"/>
      <Description xsi:nil="true"/>
    </Hyperlink>
  </documentManagement>
</p:properties>
</file>

<file path=customXml/itemProps1.xml><?xml version="1.0" encoding="utf-8"?>
<ds:datastoreItem xmlns:ds="http://schemas.openxmlformats.org/officeDocument/2006/customXml" ds:itemID="{D51360CF-3C0B-4BF1-85EB-8A5125FE2E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88497e-2e17-43b2-af0d-95c0d4d5f2dc"/>
    <ds:schemaRef ds:uri="f3bdd3e4-e979-49cc-96da-aa3924f3c7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9FF698-190D-45F2-A5A9-09478F8738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E1E0B2-6166-44B0-8D22-8897832CABC7}">
  <ds:schemaRefs>
    <ds:schemaRef ds:uri="http://schemas.openxmlformats.org/package/2006/metadata/core-properties"/>
    <ds:schemaRef ds:uri="5988497e-2e17-43b2-af0d-95c0d4d5f2dc"/>
    <ds:schemaRef ds:uri="f3bdd3e4-e979-49cc-96da-aa3924f3c765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1739</Words>
  <Application>Microsoft Office PowerPoint</Application>
  <PresentationFormat>On-screen Show (16:9)</PresentationFormat>
  <Paragraphs>256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Calibri</vt:lpstr>
      <vt:lpstr>Courier New</vt:lpstr>
      <vt:lpstr>Georgia</vt:lpstr>
      <vt:lpstr>Lato</vt:lpstr>
      <vt:lpstr>Nunito Sans</vt:lpstr>
      <vt:lpstr>Segoe UI</vt:lpstr>
      <vt:lpstr>Times</vt:lpstr>
      <vt:lpstr>Ulysses template</vt:lpstr>
      <vt:lpstr>Recent Trends in Child Welfare Financing  2023 Florida Coalition for Children Conference  Kristina Rosinsky, Child Trends  July 18,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Maggie Haas</dc:creator>
  <cp:lastModifiedBy>Helen Lenaerts</cp:lastModifiedBy>
  <cp:revision>10</cp:revision>
  <cp:lastPrinted>2022-06-24T17:00:05Z</cp:lastPrinted>
  <dcterms:modified xsi:type="dcterms:W3CDTF">2023-07-03T19:03:35Z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0x010100E00A0993D8D905488696A330755682E5</vt:lpwstr>
  </property>
  <property fmtid="{D5CDD505-2E9C-101B-9397-08002B2CF9AE}" pid="3" name="Order">
    <vt:r8>63887700</vt:r8>
  </property>
  <property fmtid="{D5CDD505-2E9C-101B-9397-08002B2CF9AE}" pid="4" name="MediaServiceImageTags">
    <vt:lpwstr/>
  </property>
</Properties>
</file>