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media/image15.jpg" ContentType="image/png"/>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28"/>
  </p:notesMasterIdLst>
  <p:sldIdLst>
    <p:sldId id="266" r:id="rId2"/>
    <p:sldId id="258" r:id="rId3"/>
    <p:sldId id="293" r:id="rId4"/>
    <p:sldId id="264" r:id="rId5"/>
    <p:sldId id="260" r:id="rId6"/>
    <p:sldId id="261" r:id="rId7"/>
    <p:sldId id="278" r:id="rId8"/>
    <p:sldId id="271" r:id="rId9"/>
    <p:sldId id="279" r:id="rId10"/>
    <p:sldId id="262" r:id="rId11"/>
    <p:sldId id="272" r:id="rId12"/>
    <p:sldId id="265" r:id="rId13"/>
    <p:sldId id="267" r:id="rId14"/>
    <p:sldId id="277" r:id="rId15"/>
    <p:sldId id="273" r:id="rId16"/>
    <p:sldId id="263" r:id="rId17"/>
    <p:sldId id="294" r:id="rId18"/>
    <p:sldId id="288" r:id="rId19"/>
    <p:sldId id="275" r:id="rId20"/>
    <p:sldId id="290" r:id="rId21"/>
    <p:sldId id="291" r:id="rId22"/>
    <p:sldId id="274" r:id="rId23"/>
    <p:sldId id="268" r:id="rId24"/>
    <p:sldId id="269" r:id="rId25"/>
    <p:sldId id="292" r:id="rId26"/>
    <p:sldId id="270" r:id="rId27"/>
  </p:sldIdLst>
  <p:sldSz cx="12192000" cy="6858000"/>
  <p:notesSz cx="7010400" cy="9296400"/>
  <p:embeddedFontLst>
    <p:embeddedFont>
      <p:font typeface="Calibri" panose="020F0502020204030204" pitchFamily="34" charset="0"/>
      <p:regular r:id="rId29"/>
      <p:bold r:id="rId30"/>
      <p:italic r:id="rId31"/>
      <p:boldItalic r:id="rId32"/>
    </p:embeddedFont>
    <p:embeddedFont>
      <p:font typeface="Calibri Light" panose="020F0302020204030204" pitchFamily="34" charset="0"/>
      <p:regular r:id="rId33"/>
      <p:italic r:id="rId34"/>
    </p:embeddedFont>
    <p:embeddedFont>
      <p:font typeface="Helvetica" panose="020B0604020202020204" pitchFamily="34" charset="0"/>
      <p:regular r:id="rId35"/>
      <p:bold r:id="rId36"/>
      <p:italic r:id="rId37"/>
      <p:boldItalic r:id="rId38"/>
    </p:embeddedFont>
    <p:embeddedFont>
      <p:font typeface="Verdana" panose="020B060403050404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59283" autoAdjust="0"/>
  </p:normalViewPr>
  <p:slideViewPr>
    <p:cSldViewPr snapToGrid="0" snapToObjects="1">
      <p:cViewPr varScale="1">
        <p:scale>
          <a:sx n="122" d="100"/>
          <a:sy n="122" d="100"/>
        </p:scale>
        <p:origin x="114" y="2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1.fntdata"/><Relationship Id="rId21" Type="http://schemas.openxmlformats.org/officeDocument/2006/relationships/slide" Target="slides/slide20.xml"/><Relationship Id="rId34" Type="http://schemas.openxmlformats.org/officeDocument/2006/relationships/font" Target="fonts/font6.fntdata"/><Relationship Id="rId42" Type="http://schemas.openxmlformats.org/officeDocument/2006/relationships/font" Target="fonts/font14.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5.fntdata"/><Relationship Id="rId38" Type="http://schemas.openxmlformats.org/officeDocument/2006/relationships/font" Target="fonts/font10.fntdata"/><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font" Target="fonts/font1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0524A44-420C-4617-B004-28B022C71A06}" type="datetimeFigureOut">
              <a:rPr lang="en-US" smtClean="0"/>
              <a:t>7/6/2023</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6A70A132-9411-44F6-9FF7-9FB855FAB6FF}" type="slidenum">
              <a:rPr lang="en-US" smtClean="0"/>
              <a:t>‹#›</a:t>
            </a:fld>
            <a:endParaRPr lang="en-US" dirty="0"/>
          </a:p>
        </p:txBody>
      </p:sp>
    </p:spTree>
    <p:extLst>
      <p:ext uri="{BB962C8B-B14F-4D97-AF65-F5344CB8AC3E}">
        <p14:creationId xmlns:p14="http://schemas.microsoft.com/office/powerpoint/2010/main" val="5523443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www.apd.myflorida.com/"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www.apd.myflorida.com/customers/application/"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8" Type="http://schemas.openxmlformats.org/officeDocument/2006/relationships/hyperlink" Target="https://apd.myflorida.com/docs/Glossary%20of%20Terms%20and%20Acronyms.pdf" TargetMode="External"/><Relationship Id="rId3" Type="http://schemas.openxmlformats.org/officeDocument/2006/relationships/hyperlink" Target="http://www.leg.state.fl.us/Statutes/index.cfm?App_mode=Display_Statute&amp;Search_String=&amp;URL=0000-0099/0020/Sections/0020.197.html" TargetMode="External"/><Relationship Id="rId7" Type="http://schemas.openxmlformats.org/officeDocument/2006/relationships/hyperlink" Target="https://apd.myflorida.com/docs/Statement%20of%20Agency%20Organization%20&amp;%20Operation%20v4-2-2019.pdf" TargetMode="External"/><Relationship Id="rId2" Type="http://schemas.openxmlformats.org/officeDocument/2006/relationships/slide" Target="../slides/slide24.xml"/><Relationship Id="rId1" Type="http://schemas.openxmlformats.org/officeDocument/2006/relationships/notesMaster" Target="../notesMasters/notesMaster1.xml"/><Relationship Id="rId6" Type="http://schemas.openxmlformats.org/officeDocument/2006/relationships/hyperlink" Target="https://apd.myflorida.com/about/mission/index.htm" TargetMode="External"/><Relationship Id="rId5" Type="http://schemas.openxmlformats.org/officeDocument/2006/relationships/hyperlink" Target="http://www.leg.state.fl.us/Statutes/index.cfm?App_mode=Display_Statute&amp;URL=0900-0999/0916/0916ContentsIndex.html&amp;StatuteYear=2012&amp;Title=-%3E2012-%3EChapter%20916" TargetMode="External"/><Relationship Id="rId4" Type="http://schemas.openxmlformats.org/officeDocument/2006/relationships/hyperlink" Target="http://www.leg.state.fl.us/statutes/index.cfm?App_mode=Display_Statute&amp;URL=0300-0399/0393/0393.html" TargetMode="Externa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dirty="0"/>
              <a:t>Introduce myself and then …</a:t>
            </a:r>
          </a:p>
          <a:p>
            <a:pPr fontAlgn="base"/>
            <a:endParaRPr lang="en-US" dirty="0"/>
          </a:p>
          <a:p>
            <a:pPr fontAlgn="base"/>
            <a:r>
              <a:rPr lang="en-US" dirty="0"/>
              <a:t>Dina Justice is the mother of two children, the younger daughter having an intellectual and development disability as well as autism. She has over 25 years’ experience in media planning and buying, market research and account service, as well as graphic design and design concept, and has owned her own marketing company for 16 years. She is currently the Director of Marketing and Communications for The Arc of Florida. Dina is also a member of Family Care Council Area 1, past chair of Family Care Councils of Florida and a graduate of Florida’s Partners in Policymaking.</a:t>
            </a:r>
            <a:endParaRPr lang="en-US" b="1" dirty="0"/>
          </a:p>
          <a:p>
            <a:r>
              <a:rPr lang="en-US" dirty="0"/>
              <a:t> </a:t>
            </a:r>
          </a:p>
          <a:p>
            <a:r>
              <a:rPr lang="en-US" dirty="0"/>
              <a:t> </a:t>
            </a:r>
          </a:p>
          <a:p>
            <a:r>
              <a:rPr lang="en-US" dirty="0"/>
              <a:t> </a:t>
            </a:r>
          </a:p>
          <a:p>
            <a:endParaRPr lang="en-US" dirty="0"/>
          </a:p>
        </p:txBody>
      </p:sp>
      <p:sp>
        <p:nvSpPr>
          <p:cNvPr id="4" name="Slide Number Placeholder 3"/>
          <p:cNvSpPr>
            <a:spLocks noGrp="1"/>
          </p:cNvSpPr>
          <p:nvPr>
            <p:ph type="sldNum" sz="quarter" idx="5"/>
          </p:nvPr>
        </p:nvSpPr>
        <p:spPr/>
        <p:txBody>
          <a:bodyPr/>
          <a:lstStyle/>
          <a:p>
            <a:fld id="{6A70A132-9411-44F6-9FF7-9FB855FAB6FF}" type="slidenum">
              <a:rPr lang="en-US" smtClean="0"/>
              <a:t>1</a:t>
            </a:fld>
            <a:endParaRPr lang="en-US" dirty="0"/>
          </a:p>
        </p:txBody>
      </p:sp>
    </p:spTree>
    <p:extLst>
      <p:ext uri="{BB962C8B-B14F-4D97-AF65-F5344CB8AC3E}">
        <p14:creationId xmlns:p14="http://schemas.microsoft.com/office/powerpoint/2010/main" val="33761194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r>
              <a:rPr lang="en-US" sz="1100" dirty="0">
                <a:latin typeface="+mn-lt"/>
              </a:rPr>
              <a:t>Compound is were children and adults were dumped there with disabilities.  Inhumane conditions.</a:t>
            </a:r>
          </a:p>
          <a:p>
            <a:pPr defTabSz="931774"/>
            <a:endParaRPr lang="en-US" sz="1100" dirty="0">
              <a:latin typeface="+mn-lt"/>
            </a:endParaRPr>
          </a:p>
          <a:p>
            <a:pPr defTabSz="931774"/>
            <a:r>
              <a:rPr lang="en-US" sz="1100" dirty="0">
                <a:latin typeface="+mn-lt"/>
              </a:rPr>
              <a:t>This was recommended by pediatrician and was considered the right decision by parents to place children with disabilities in institution.</a:t>
            </a:r>
          </a:p>
          <a:p>
            <a:pPr defTabSz="931774"/>
            <a:endParaRPr lang="en-US" sz="1100" dirty="0">
              <a:latin typeface="+mn-lt"/>
            </a:endParaRPr>
          </a:p>
          <a:p>
            <a:pPr defTabSz="931774"/>
            <a:r>
              <a:rPr lang="en-US" sz="1100" dirty="0">
                <a:latin typeface="+mn-lt"/>
              </a:rPr>
              <a:t>Who placed in institutions as “good practice in 19</a:t>
            </a:r>
            <a:r>
              <a:rPr lang="en-US" sz="1100" baseline="30000" dirty="0">
                <a:latin typeface="+mn-lt"/>
              </a:rPr>
              <a:t>th</a:t>
            </a:r>
            <a:r>
              <a:rPr lang="en-US" sz="1100" dirty="0">
                <a:latin typeface="+mn-lt"/>
              </a:rPr>
              <a:t> / 20</a:t>
            </a:r>
            <a:r>
              <a:rPr lang="en-US" sz="1100" baseline="30000" dirty="0">
                <a:latin typeface="+mn-lt"/>
              </a:rPr>
              <a:t>th</a:t>
            </a:r>
            <a:r>
              <a:rPr lang="en-US" sz="1100" dirty="0">
                <a:latin typeface="+mn-lt"/>
              </a:rPr>
              <a:t> century:  DJJ youth, Mental Health, Disabilities</a:t>
            </a:r>
          </a:p>
          <a:p>
            <a:endParaRPr lang="en-US" sz="1100" dirty="0">
              <a:latin typeface="+mn-lt"/>
            </a:endParaRPr>
          </a:p>
          <a:p>
            <a:endParaRPr lang="en-US" dirty="0"/>
          </a:p>
        </p:txBody>
      </p:sp>
      <p:sp>
        <p:nvSpPr>
          <p:cNvPr id="4" name="Slide Number Placeholder 3"/>
          <p:cNvSpPr>
            <a:spLocks noGrp="1"/>
          </p:cNvSpPr>
          <p:nvPr>
            <p:ph type="sldNum" sz="quarter" idx="5"/>
          </p:nvPr>
        </p:nvSpPr>
        <p:spPr/>
        <p:txBody>
          <a:bodyPr/>
          <a:lstStyle/>
          <a:p>
            <a:fld id="{6A70A132-9411-44F6-9FF7-9FB855FAB6FF}" type="slidenum">
              <a:rPr lang="en-US" smtClean="0"/>
              <a:t>2</a:t>
            </a:fld>
            <a:endParaRPr lang="en-US" dirty="0"/>
          </a:p>
        </p:txBody>
      </p:sp>
    </p:spTree>
    <p:extLst>
      <p:ext uri="{BB962C8B-B14F-4D97-AF65-F5344CB8AC3E}">
        <p14:creationId xmlns:p14="http://schemas.microsoft.com/office/powerpoint/2010/main" val="42843259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Timeline of important events in the history of what has become The Arc of Florida</a:t>
            </a:r>
            <a:r>
              <a:rPr lang="ar-SA" sz="1200" b="1" kern="1200" dirty="0">
                <a:solidFill>
                  <a:schemeClr val="tx1"/>
                </a:solidFill>
                <a:effectLst/>
                <a:latin typeface="+mn-lt"/>
                <a:ea typeface="+mn-ea"/>
                <a:cs typeface="+mn-cs"/>
              </a:rPr>
              <a:t>’</a:t>
            </a:r>
            <a:r>
              <a:rPr lang="en-US" sz="1200" b="1" kern="1200" dirty="0">
                <a:solidFill>
                  <a:schemeClr val="tx1"/>
                </a:solidFill>
                <a:effectLst/>
                <a:latin typeface="+mn-lt"/>
                <a:ea typeface="+mn-ea"/>
                <a:cs typeface="+mn-cs"/>
              </a:rPr>
              <a:t>s legacy:</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1915    Commission established to evaluate the need for an institution for persons who were </a:t>
            </a:r>
            <a:r>
              <a:rPr lang="ar-SA" sz="1200"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indigent, epileptic, and feebleminded.”</a:t>
            </a:r>
          </a:p>
          <a:p>
            <a:r>
              <a:rPr lang="en-US" sz="1200" kern="1200" dirty="0">
                <a:solidFill>
                  <a:schemeClr val="tx1"/>
                </a:solidFill>
                <a:effectLst/>
                <a:latin typeface="+mn-lt"/>
                <a:ea typeface="+mn-ea"/>
                <a:cs typeface="+mn-cs"/>
              </a:rPr>
              <a:t>1921    The Florida Farm Colony for the Feeble Minded and Epileptic opened in Gainesville. This was the beginning of State funded services for persons with developmental disabilities. </a:t>
            </a:r>
            <a:r>
              <a:rPr lang="en-US" sz="1200" b="1" kern="1200" dirty="0">
                <a:solidFill>
                  <a:schemeClr val="tx1"/>
                </a:solidFill>
                <a:effectLst/>
                <a:latin typeface="+mn-lt"/>
                <a:ea typeface="+mn-ea"/>
                <a:cs typeface="+mn-cs"/>
              </a:rPr>
              <a:t>(Confirm this lines up with Burke section)</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1950    The first convention of the </a:t>
            </a:r>
            <a:r>
              <a:rPr lang="ar-SA" sz="1200"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National Association of Parents and Friends of Mentally Retarded Children” was held. This group would later become known as The National Association for Retarded Children.</a:t>
            </a:r>
          </a:p>
          <a:p>
            <a:r>
              <a:rPr lang="en-US" sz="1200" kern="1200" dirty="0">
                <a:solidFill>
                  <a:schemeClr val="tx1"/>
                </a:solidFill>
                <a:effectLst/>
                <a:latin typeface="+mn-lt"/>
                <a:ea typeface="+mn-ea"/>
                <a:cs typeface="+mn-cs"/>
              </a:rPr>
              <a:t>1953    The Florida Council for Retarded Children formed in Tampa by determined parents and friends with J. Clifford McDonald as the first President.</a:t>
            </a:r>
          </a:p>
          <a:p>
            <a:r>
              <a:rPr lang="en-US" sz="1200" kern="1200" dirty="0">
                <a:solidFill>
                  <a:schemeClr val="tx1"/>
                </a:solidFill>
                <a:effectLst/>
                <a:latin typeface="+mn-lt"/>
                <a:ea typeface="+mn-ea"/>
                <a:cs typeface="+mn-cs"/>
              </a:rPr>
              <a:t>1975    Community programs established as day training programs and community residential treatment programs. The Florida ARC worked with legislature to pass </a:t>
            </a:r>
            <a:r>
              <a:rPr lang="ar-SA" sz="1200"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A Bill of Rights for the Retarded.”</a:t>
            </a:r>
          </a:p>
          <a:p>
            <a:r>
              <a:rPr lang="en-US" sz="1200" kern="1200" dirty="0">
                <a:solidFill>
                  <a:schemeClr val="tx1"/>
                </a:solidFill>
                <a:effectLst/>
                <a:latin typeface="+mn-lt"/>
                <a:ea typeface="+mn-ea"/>
                <a:cs typeface="+mn-cs"/>
              </a:rPr>
              <a:t>1977    Legislation passed for Florida Statute 393 which set the stage on how services would be offered in Florida.</a:t>
            </a:r>
          </a:p>
          <a:p>
            <a:r>
              <a:rPr lang="en-US" sz="1200" kern="1200" dirty="0">
                <a:solidFill>
                  <a:schemeClr val="tx1"/>
                </a:solidFill>
                <a:effectLst/>
                <a:latin typeface="+mn-lt"/>
                <a:ea typeface="+mn-ea"/>
                <a:cs typeface="+mn-cs"/>
              </a:rPr>
              <a:t>1986    The Florida ARC chapter officially changed its name to ARC/Florida. Legislation passed to permit groups of six or fewer individuals to live in single family residential zones.</a:t>
            </a:r>
          </a:p>
          <a:p>
            <a:r>
              <a:rPr lang="en-US" sz="1200" kern="1200" dirty="0">
                <a:solidFill>
                  <a:schemeClr val="tx1"/>
                </a:solidFill>
                <a:effectLst/>
                <a:latin typeface="+mn-lt"/>
                <a:ea typeface="+mn-ea"/>
                <a:cs typeface="+mn-cs"/>
              </a:rPr>
              <a:t>1988    ARC/Florida worked to have legislation passed that prohibited the use of noxious and painful stimuli in training programs as well expansion of the </a:t>
            </a:r>
            <a:r>
              <a:rPr lang="ar-SA" sz="1200"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Bill of Rights.” Community services to the list of services authorized in statue</a:t>
            </a:r>
          </a:p>
          <a:p>
            <a:r>
              <a:rPr lang="en-US" sz="1200" kern="1200" dirty="0">
                <a:solidFill>
                  <a:schemeClr val="tx1"/>
                </a:solidFill>
                <a:effectLst/>
                <a:latin typeface="+mn-lt"/>
                <a:ea typeface="+mn-ea"/>
                <a:cs typeface="+mn-cs"/>
              </a:rPr>
              <a:t>1993    ARC/Florida successful in working with family groups to pass legislation to establish Family Care Councils around the State.</a:t>
            </a:r>
          </a:p>
          <a:p>
            <a:r>
              <a:rPr lang="en-US" sz="1200" kern="1200" dirty="0">
                <a:solidFill>
                  <a:schemeClr val="tx1"/>
                </a:solidFill>
                <a:effectLst/>
                <a:latin typeface="+mn-lt"/>
                <a:ea typeface="+mn-ea"/>
                <a:cs typeface="+mn-cs"/>
              </a:rPr>
              <a:t>1994    ARC/Florida successfully sponsored and had landmark legislation passed which prohibited the execution of individuals with mental retardation</a:t>
            </a:r>
          </a:p>
          <a:p>
            <a:r>
              <a:rPr lang="en-US" sz="1200" kern="1200" dirty="0">
                <a:solidFill>
                  <a:schemeClr val="tx1"/>
                </a:solidFill>
                <a:effectLst/>
                <a:latin typeface="+mn-lt"/>
                <a:ea typeface="+mn-ea"/>
                <a:cs typeface="+mn-cs"/>
              </a:rPr>
              <a:t>2010    Official name of the corporation changed to The Arc of Florida</a:t>
            </a:r>
          </a:p>
          <a:p>
            <a:r>
              <a:rPr lang="en-US" sz="1200" kern="1200" dirty="0">
                <a:solidFill>
                  <a:schemeClr val="tx1"/>
                </a:solidFill>
                <a:effectLst/>
                <a:latin typeface="+mn-lt"/>
                <a:ea typeface="+mn-ea"/>
                <a:cs typeface="+mn-cs"/>
              </a:rPr>
              <a:t>2013    The Arc of Florida initiated legislation to </a:t>
            </a:r>
            <a:r>
              <a:rPr lang="ar-SA" sz="1200"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End the R Word” in Florida, sponsored by Senator Thad Altman and Representative Janet Adkins and was signed into law by Governor Rick Scott.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There are currently 45 chapters and colleagues from Pensacola to Tampa to Miami.  In addition, we have created a forum for small and moderate providers to be speak with one voice as well as a monthly advocacy meeting for families and self-advocates as we maintain our commitment to grassroots advocacy.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Our priority in the future is to ensure the budget for services continues to grow with the increase of the cost of living and inflation. A top concern is to have the budget included in the Social Services Estimating Conference (SSEC). This is a consensus estimating conferences established with a responsibility of developing official forecasts of Medicaid caseloads and expenditures and state agencies are required to use these forecasts for planning and budgeting purposes.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Another urgent goal is to reduce the The Agency for Persons with Disabilities</a:t>
            </a:r>
            <a:r>
              <a:rPr lang="ar-SA"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(APD) Waiting List for those individuals eligible for Home and Community-based Waiver Program. </a:t>
            </a:r>
          </a:p>
          <a:p>
            <a:r>
              <a:rPr lang="en-US" sz="1200" kern="1200" dirty="0">
                <a:solidFill>
                  <a:schemeClr val="tx1"/>
                </a:solidFill>
                <a:effectLst/>
                <a:latin typeface="+mn-lt"/>
                <a:ea typeface="+mn-ea"/>
                <a:cs typeface="+mn-cs"/>
              </a:rPr>
              <a:t>We will continue to promote and protect people with intellectual and developmental disabilities while actively supporting their full inclusion and participation in their individual community.  Our advocacy involves self-advocates, families and providers sharing personal experiences and ensuring policy makers hear and understand what is needed for people with disabilities.  The Arc of the United States and The Arc of Florida are and will continue to be a megaphone for this message.</a:t>
            </a:r>
          </a:p>
          <a:p>
            <a:endParaRPr lang="en-US" dirty="0"/>
          </a:p>
          <a:p>
            <a:r>
              <a:rPr lang="en-US" dirty="0"/>
              <a:t>Discuss republishing book – Three Fields</a:t>
            </a:r>
          </a:p>
        </p:txBody>
      </p:sp>
      <p:sp>
        <p:nvSpPr>
          <p:cNvPr id="4" name="Slide Number Placeholder 3"/>
          <p:cNvSpPr>
            <a:spLocks noGrp="1"/>
          </p:cNvSpPr>
          <p:nvPr>
            <p:ph type="sldNum" sz="quarter" idx="5"/>
          </p:nvPr>
        </p:nvSpPr>
        <p:spPr/>
        <p:txBody>
          <a:bodyPr/>
          <a:lstStyle/>
          <a:p>
            <a:fld id="{6A70A132-9411-44F6-9FF7-9FB855FAB6FF}" type="slidenum">
              <a:rPr lang="en-US" smtClean="0"/>
              <a:t>3</a:t>
            </a:fld>
            <a:endParaRPr lang="en-US" dirty="0"/>
          </a:p>
        </p:txBody>
      </p:sp>
    </p:spTree>
    <p:extLst>
      <p:ext uri="{BB962C8B-B14F-4D97-AF65-F5344CB8AC3E}">
        <p14:creationId xmlns:p14="http://schemas.microsoft.com/office/powerpoint/2010/main" val="11563035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Also known as 1915c waiver.   Often called DD waiver.   This would allow folks to get into community.  DD waiver is just one of the HBBS waiver prevent institutionalization.  Special part of Medicaid.  Institutions defined – ICF, hospital, nursing home (CMS), state institutions.</a:t>
            </a:r>
          </a:p>
          <a:p>
            <a:pPr defTabSz="931774">
              <a:defRPr/>
            </a:pPr>
            <a:endParaRPr lang="en-US" dirty="0"/>
          </a:p>
          <a:p>
            <a:pPr defTabSz="931774">
              <a:defRPr/>
            </a:pPr>
            <a:r>
              <a:rPr lang="en-US" dirty="0"/>
              <a:t>Currently Florida has only 2 state institutions.  Tacachale and Sunland (in Marianna).  No new admissions for years.</a:t>
            </a:r>
          </a:p>
          <a:p>
            <a:pPr defTabSz="931774">
              <a:defRPr/>
            </a:pPr>
            <a:endParaRPr lang="en-US" dirty="0"/>
          </a:p>
          <a:p>
            <a:pPr defTabSz="931774">
              <a:defRPr/>
            </a:pPr>
            <a:r>
              <a:rPr lang="en-US" dirty="0"/>
              <a:t>1965 Medicaid is created</a:t>
            </a:r>
          </a:p>
          <a:p>
            <a:pPr defTabSz="931774">
              <a:defRPr/>
            </a:pPr>
            <a:r>
              <a:rPr lang="en-US" dirty="0"/>
              <a:t>1981 HCBS Waiver created</a:t>
            </a:r>
          </a:p>
          <a:p>
            <a:pPr defTabSz="931774">
              <a:defRPr/>
            </a:pPr>
            <a:r>
              <a:rPr lang="en-US" dirty="0"/>
              <a:t>1999 Olmstead Decision – Protect the right of people to receive services in the most integrated settings</a:t>
            </a:r>
          </a:p>
          <a:p>
            <a:pPr defTabSz="931774">
              <a:defRPr/>
            </a:pPr>
            <a:r>
              <a:rPr lang="en-US" dirty="0"/>
              <a:t>2006 Money follows the person and 1915(i) state plan HCBS created</a:t>
            </a:r>
          </a:p>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6A70A132-9411-44F6-9FF7-9FB855FAB6FF}" type="slidenum">
              <a:rPr lang="en-US" smtClean="0"/>
              <a:t>4</a:t>
            </a:fld>
            <a:endParaRPr lang="en-US" dirty="0"/>
          </a:p>
        </p:txBody>
      </p:sp>
    </p:spTree>
    <p:extLst>
      <p:ext uri="{BB962C8B-B14F-4D97-AF65-F5344CB8AC3E}">
        <p14:creationId xmlns:p14="http://schemas.microsoft.com/office/powerpoint/2010/main" val="12937503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Medicaid – you get card and number.  If you are one of the groups. Break Arm – scan card – doctor gets paid.  Traditional Medicaid.  Eligible and have to be in 50 or so needy persons group.  Really for poor people.  Florida is doing an experiment called Managed Care (aka managed medical assistance) for a vast majority of people (90%). </a:t>
            </a:r>
          </a:p>
          <a:p>
            <a:endParaRPr lang="en-US" dirty="0"/>
          </a:p>
          <a:p>
            <a:r>
              <a:rPr lang="en-US" dirty="0"/>
              <a:t>1965 Congress passed Medicaid to help needy persons – initially 4 groups</a:t>
            </a:r>
          </a:p>
          <a:p>
            <a:pPr lvl="1"/>
            <a:r>
              <a:rPr lang="en-US" dirty="0"/>
              <a:t>Disabled</a:t>
            </a:r>
          </a:p>
          <a:p>
            <a:pPr lvl="1"/>
            <a:r>
              <a:rPr lang="en-US" dirty="0"/>
              <a:t>Blind</a:t>
            </a:r>
          </a:p>
          <a:p>
            <a:pPr lvl="1"/>
            <a:r>
              <a:rPr lang="en-US" dirty="0"/>
              <a:t>Elderly</a:t>
            </a:r>
          </a:p>
          <a:p>
            <a:pPr lvl="1"/>
            <a:r>
              <a:rPr lang="en-US" dirty="0"/>
              <a:t>Families with children (welfare or AFDC</a:t>
            </a:r>
          </a:p>
          <a:p>
            <a:r>
              <a:rPr lang="en-US" dirty="0"/>
              <a:t>Goal was to create health insurance for certain groups.  Since 1965 it continues to be expanded to include more categories that receive Medicaid benefits.</a:t>
            </a:r>
          </a:p>
          <a:p>
            <a:endParaRPr lang="en-US" dirty="0"/>
          </a:p>
          <a:p>
            <a:r>
              <a:rPr lang="en-US" dirty="0"/>
              <a:t>How is HCBS Waiver different from other Medicaid Programs called EPSDT Program (Early Periodic Screening Diagnostic Treatment)</a:t>
            </a:r>
          </a:p>
          <a:p>
            <a:endParaRPr lang="en-US" dirty="0"/>
          </a:p>
          <a:p>
            <a:r>
              <a:rPr lang="en-US" dirty="0"/>
              <a:t>Medicaid insurance program for certain groups of people.  Traditional is really about rehabilitation.  i.e. Broken arm – fix broken arm.  Its being implemented through managed care providers to coordinate plans.</a:t>
            </a:r>
          </a:p>
          <a:p>
            <a:endParaRPr lang="en-US" dirty="0"/>
          </a:p>
        </p:txBody>
      </p:sp>
      <p:sp>
        <p:nvSpPr>
          <p:cNvPr id="4" name="Slide Number Placeholder 3"/>
          <p:cNvSpPr>
            <a:spLocks noGrp="1"/>
          </p:cNvSpPr>
          <p:nvPr>
            <p:ph type="sldNum" sz="quarter" idx="5"/>
          </p:nvPr>
        </p:nvSpPr>
        <p:spPr/>
        <p:txBody>
          <a:bodyPr/>
          <a:lstStyle/>
          <a:p>
            <a:fld id="{6A70A132-9411-44F6-9FF7-9FB855FAB6FF}" type="slidenum">
              <a:rPr lang="en-US" smtClean="0"/>
              <a:t>5</a:t>
            </a:fld>
            <a:endParaRPr lang="en-US" dirty="0"/>
          </a:p>
        </p:txBody>
      </p:sp>
    </p:spTree>
    <p:extLst>
      <p:ext uri="{BB962C8B-B14F-4D97-AF65-F5344CB8AC3E}">
        <p14:creationId xmlns:p14="http://schemas.microsoft.com/office/powerpoint/2010/main" val="19082096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EPSDT – fundamentally important  - often people call it state plan but what they really mean is the mandatory services.  It is a health care program for all poor children – with exception of undocumented.  Main qualification is poor.    Must look to poverty guidelines – what is considered poor.   When child gets Medicaid card they are under EPSDT.  Service corrects or ameliorates condition  --- for rehabilitation.  There are limits – experimental surgery or drugs. </a:t>
            </a:r>
          </a:p>
          <a:p>
            <a:endParaRPr lang="en-US" dirty="0"/>
          </a:p>
          <a:p>
            <a:r>
              <a:rPr lang="en-US" dirty="0"/>
              <a:t>Must have a state plan which requires </a:t>
            </a:r>
          </a:p>
          <a:p>
            <a:pPr lvl="1"/>
            <a:r>
              <a:rPr lang="en-US" dirty="0"/>
              <a:t>Mandatory Services – service such as hospitalization if the state accepts Medicaid.  Covered anywhere in county.  EPSDT is a mandatory service (every state has this).  It is for</a:t>
            </a:r>
            <a:r>
              <a:rPr lang="en-US" dirty="0">
                <a:solidFill>
                  <a:schemeClr val="accent2"/>
                </a:solidFill>
              </a:rPr>
              <a:t> </a:t>
            </a:r>
            <a:r>
              <a:rPr lang="en-US" b="1" dirty="0">
                <a:solidFill>
                  <a:schemeClr val="accent2"/>
                </a:solidFill>
              </a:rPr>
              <a:t>REHABILITATION</a:t>
            </a:r>
            <a:r>
              <a:rPr lang="en-US" b="1" dirty="0"/>
              <a:t> </a:t>
            </a:r>
            <a:r>
              <a:rPr lang="en-US" dirty="0"/>
              <a:t>– the services correct the issue. Dr. makes a prescription although some require pre-authorization.  </a:t>
            </a:r>
          </a:p>
          <a:p>
            <a:pPr lvl="1"/>
            <a:endParaRPr lang="en-US" dirty="0"/>
          </a:p>
          <a:p>
            <a:pPr lvl="1"/>
            <a:r>
              <a:rPr lang="en-US" dirty="0"/>
              <a:t>Optional Services – states can opt in or out. Each state will have different options and there are many HCBS waivers in Florida,  for instance the Brain Injury Spinal Cord Wavier to present institutionalization.  </a:t>
            </a:r>
          </a:p>
          <a:p>
            <a:pPr lvl="2"/>
            <a:r>
              <a:rPr lang="en-US" dirty="0"/>
              <a:t>HCBS waiver (or iBudget or DD waiver) – is about </a:t>
            </a:r>
            <a:r>
              <a:rPr lang="en-US" b="1" dirty="0">
                <a:solidFill>
                  <a:schemeClr val="accent2"/>
                </a:solidFill>
              </a:rPr>
              <a:t>HABILITATION</a:t>
            </a:r>
            <a:r>
              <a:rPr lang="en-US" dirty="0"/>
              <a:t>. This is to present institutionalization for person with disabilities.  These are the services you need to live in the community. It is much broader.  For example respite services, environmental modifications, companion services, ADT, residential </a:t>
            </a:r>
          </a:p>
          <a:p>
            <a:pPr marL="914400" lvl="2" indent="0">
              <a:buNone/>
            </a:pPr>
            <a:r>
              <a:rPr lang="en-US" dirty="0"/>
              <a:t>    habilitation, etc.  This is for adults and children.</a:t>
            </a:r>
          </a:p>
          <a:p>
            <a:endParaRPr lang="en-US" dirty="0"/>
          </a:p>
        </p:txBody>
      </p:sp>
      <p:sp>
        <p:nvSpPr>
          <p:cNvPr id="4" name="Slide Number Placeholder 3"/>
          <p:cNvSpPr>
            <a:spLocks noGrp="1"/>
          </p:cNvSpPr>
          <p:nvPr>
            <p:ph type="sldNum" sz="quarter" idx="5"/>
          </p:nvPr>
        </p:nvSpPr>
        <p:spPr/>
        <p:txBody>
          <a:bodyPr/>
          <a:lstStyle/>
          <a:p>
            <a:fld id="{6A70A132-9411-44F6-9FF7-9FB855FAB6FF}" type="slidenum">
              <a:rPr lang="en-US" smtClean="0"/>
              <a:t>6</a:t>
            </a:fld>
            <a:endParaRPr lang="en-US" dirty="0"/>
          </a:p>
        </p:txBody>
      </p:sp>
    </p:spTree>
    <p:extLst>
      <p:ext uri="{BB962C8B-B14F-4D97-AF65-F5344CB8AC3E}">
        <p14:creationId xmlns:p14="http://schemas.microsoft.com/office/powerpoint/2010/main" val="38688085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defTabSz="942489">
              <a:defRPr/>
            </a:pPr>
            <a:r>
              <a:rPr lang="en-US" dirty="0">
                <a:latin typeface="Verdana" panose="020B0604030504040204" pitchFamily="34" charset="0"/>
                <a:ea typeface="Verdana" panose="020B0604030504040204" pitchFamily="34" charset="0"/>
                <a:cs typeface="Verdana" panose="020B0604030504040204" pitchFamily="34" charset="0"/>
              </a:rPr>
              <a:t>FL Statute 393.063(12) </a:t>
            </a:r>
            <a:r>
              <a:rPr lang="en-US" dirty="0"/>
              <a:t>“Developmental disability” means a disorder or syndrome that is attributable to intellectual disability, cerebral palsy, autism, spina bifida, Down syndrome, Phelan-McDermid syndrome, or Prader-Willi syndrome; that manifests before the age of 18; and that constitutes a substantial handicap that can reasonably be expected to continue indefinitely.</a:t>
            </a:r>
          </a:p>
          <a:p>
            <a:pPr marL="0" lvl="1" defTabSz="942489">
              <a:defRPr/>
            </a:pPr>
            <a:endParaRPr lang="en-US" dirty="0"/>
          </a:p>
          <a:p>
            <a:pPr marL="0" lvl="1" defTabSz="942489">
              <a:defRPr/>
            </a:pPr>
            <a:r>
              <a:rPr lang="en-US" dirty="0"/>
              <a:t>It is mandatory that the determination is made that without DD Waiver services these individuals would otherwise require the level of care furnished in a hospital, nursing home, or an Intermediate Care Facility for People with Intellectual Disabilities.  Also another criteria is --- Children between 3 and 5 years of age who are at high risk of later diagnosis of one of the disabilities listed above. Such high-risk children shall not be placed on the waiting list for waiver services until a confirmed diagnosis of a qualifying disability is given.</a:t>
            </a:r>
            <a:endParaRPr lang="en-US" sz="1800" dirty="0"/>
          </a:p>
          <a:p>
            <a:endParaRPr lang="en-US" dirty="0"/>
          </a:p>
          <a:p>
            <a:r>
              <a:rPr lang="en-US" dirty="0"/>
              <a:t>Phelan-McDermid syndrome is a rare chromosomal disorder in which a portion of the long arm (q) of chromosome 22 is missing (deleted or monosomic). Although the range and severity of symptoms may vary, </a:t>
            </a:r>
          </a:p>
        </p:txBody>
      </p:sp>
      <p:sp>
        <p:nvSpPr>
          <p:cNvPr id="4" name="Slide Number Placeholder 3"/>
          <p:cNvSpPr>
            <a:spLocks noGrp="1"/>
          </p:cNvSpPr>
          <p:nvPr>
            <p:ph type="sldNum" sz="quarter" idx="5"/>
          </p:nvPr>
        </p:nvSpPr>
        <p:spPr/>
        <p:txBody>
          <a:bodyPr/>
          <a:lstStyle/>
          <a:p>
            <a:fld id="{6A70A132-9411-44F6-9FF7-9FB855FAB6FF}" type="slidenum">
              <a:rPr lang="en-US" smtClean="0"/>
              <a:t>7</a:t>
            </a:fld>
            <a:endParaRPr lang="en-US" dirty="0"/>
          </a:p>
        </p:txBody>
      </p:sp>
    </p:spTree>
    <p:extLst>
      <p:ext uri="{BB962C8B-B14F-4D97-AF65-F5344CB8AC3E}">
        <p14:creationId xmlns:p14="http://schemas.microsoft.com/office/powerpoint/2010/main" val="1446345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Discussion --- </a:t>
            </a:r>
          </a:p>
        </p:txBody>
      </p:sp>
      <p:sp>
        <p:nvSpPr>
          <p:cNvPr id="4" name="Slide Number Placeholder 3"/>
          <p:cNvSpPr>
            <a:spLocks noGrp="1"/>
          </p:cNvSpPr>
          <p:nvPr>
            <p:ph type="sldNum" sz="quarter" idx="5"/>
          </p:nvPr>
        </p:nvSpPr>
        <p:spPr/>
        <p:txBody>
          <a:bodyPr/>
          <a:lstStyle/>
          <a:p>
            <a:fld id="{6A70A132-9411-44F6-9FF7-9FB855FAB6FF}" type="slidenum">
              <a:rPr lang="en-US" smtClean="0"/>
              <a:t>8</a:t>
            </a:fld>
            <a:endParaRPr lang="en-US" dirty="0"/>
          </a:p>
        </p:txBody>
      </p:sp>
    </p:spTree>
    <p:extLst>
      <p:ext uri="{BB962C8B-B14F-4D97-AF65-F5344CB8AC3E}">
        <p14:creationId xmlns:p14="http://schemas.microsoft.com/office/powerpoint/2010/main" val="16083366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393.065 Fla. Stat.</a:t>
            </a:r>
          </a:p>
          <a:p>
            <a:pPr defTabSz="931774">
              <a:defRPr/>
            </a:pPr>
            <a:r>
              <a:rPr lang="en-US" dirty="0"/>
              <a:t>A hard copy of the application is included. </a:t>
            </a:r>
          </a:p>
          <a:p>
            <a:pPr defTabSz="931774">
              <a:defRPr/>
            </a:pPr>
            <a:endParaRPr lang="en-US" dirty="0"/>
          </a:p>
          <a:p>
            <a:pPr defTabSz="931774">
              <a:defRPr/>
            </a:pPr>
            <a:r>
              <a:rPr lang="en-US" dirty="0"/>
              <a:t>What if APD doesn’t respond within 90 days – If they don’t respond within the set timeframes, you could appeal the case as if the eligibility decision</a:t>
            </a:r>
            <a:r>
              <a:rPr lang="en-US" baseline="0" dirty="0"/>
              <a:t> was denied. When you submit the appeal letter, set forth the timelines that you are referencing – application was submitted on x date, the Agency requested additional documents. 45 or 60 days elapsed on this date and then 90 days elapsed from that date on this date. Specifically state the Agency is outside the timeframe set forth in the statute 393.065 2016 Fla. Stat. and the Agency’s rule 65G- 4.016 F.A.C.</a:t>
            </a:r>
            <a:endParaRPr lang="en-US" dirty="0"/>
          </a:p>
          <a:p>
            <a:endParaRPr lang="en-US" dirty="0"/>
          </a:p>
          <a:p>
            <a:r>
              <a:rPr lang="en-US" b="1" dirty="0"/>
              <a:t>65G-4.016 Application Process.  </a:t>
            </a:r>
            <a:r>
              <a:rPr lang="en-US" dirty="0"/>
              <a:t>(1) Application for services from the agency shall be made by submitting an application by hand delivery, U.S. Postal Service, or facsimile to the agency office in the service area where the applicant resides. The Application for Services (Form 10-007, 2007) is available on the agency website at </a:t>
            </a:r>
            <a:r>
              <a:rPr lang="en-US" dirty="0">
                <a:hlinkClick r:id="rId3"/>
              </a:rPr>
              <a:t>www.APD.myflorida.com</a:t>
            </a:r>
            <a:r>
              <a:rPr lang="en-US" dirty="0"/>
              <a:t>, </a:t>
            </a:r>
            <a:r>
              <a:rPr lang="en-US" dirty="0">
                <a:hlinkClick r:id="rId4"/>
              </a:rPr>
              <a:t>http://www.apd.myflorida.com/customers/application/</a:t>
            </a:r>
            <a:r>
              <a:rPr lang="en-US" dirty="0"/>
              <a:t> or by contacting the agency. </a:t>
            </a:r>
          </a:p>
          <a:p>
            <a:endParaRPr lang="en-US" dirty="0"/>
          </a:p>
          <a:p>
            <a:r>
              <a:rPr lang="en-US" dirty="0"/>
              <a:t>(2) Upon receipt of a completed, signed, and dated Application for Services, the area agency staff shall review the application and supporting documentation and, within 45 days for children under the age of 6 and 60 days for individuals 6 years of age and older, shall notify the applicant of the final determination of eligibility for agency services. If requests for collateral information or additional evaluations are necessary to determine eligibility, the time may be extended for no more than an additional ninety (90) days.</a:t>
            </a:r>
          </a:p>
          <a:p>
            <a:pPr marL="0" lvl="1" defTabSz="942489">
              <a:defRPr/>
            </a:pPr>
            <a:endParaRPr lang="en-US" dirty="0"/>
          </a:p>
          <a:p>
            <a:pPr marL="0" lvl="1" defTabSz="942489">
              <a:defRPr/>
            </a:pPr>
            <a:r>
              <a:rPr lang="en-US" dirty="0"/>
              <a:t>Check Eligibility:  </a:t>
            </a:r>
          </a:p>
          <a:p>
            <a:pPr marL="0" lvl="1" defTabSz="942489">
              <a:defRPr/>
            </a:pPr>
            <a:r>
              <a:rPr lang="en-US" dirty="0"/>
              <a:t>Collect records:  Medical Records, school records (psychoeducational evaluations, IEPs, etc.,  Social Security Evaluations, Evidence that will show the disability manifested prior to the age of 18.  Additional records could include evaluations and progress in academic learning, occupational speech, physical therapy reports.  </a:t>
            </a:r>
          </a:p>
          <a:p>
            <a:pPr marL="0" lvl="1" defTabSz="942489">
              <a:defRPr/>
            </a:pPr>
            <a:endParaRPr lang="en-US" dirty="0"/>
          </a:p>
          <a:p>
            <a:r>
              <a:rPr lang="en-US" dirty="0"/>
              <a:t>65G-4.016(3)  If an applicant is unable to produce an existing evaluation that establishes eligibility or if there is concern that the information provided is inaccurate, incorrect, or incomplete, the agency area office will be responsible for obtaining an evaluation to establish eligibility. The evaluation process includes only those assessments necessary to determine eligibility that were administered by a person qualified to administer the instrument(s).</a:t>
            </a:r>
          </a:p>
          <a:p>
            <a:endParaRPr lang="en-US" dirty="0"/>
          </a:p>
          <a:p>
            <a:r>
              <a:rPr lang="en-US" dirty="0"/>
              <a:t>(4) When the eligibility determination is complete, the agency area office shall notify the applicant in writing within five (5) business days of the decision. If the applicant is determined ineligible for agency services, the agency area office shall notify the applicant of the right to appeal the decision in accordance with Chapter 120, F.S.</a:t>
            </a:r>
          </a:p>
          <a:p>
            <a:endParaRPr lang="en-US" dirty="0"/>
          </a:p>
          <a:p>
            <a:r>
              <a:rPr lang="en-US" dirty="0"/>
              <a:t>(5) If the applicant is determined to be ineligible to receive services from the agency, the agency area office shall offer suggestions regarding other programs, agencies, or services for which the applicant may be eligible.</a:t>
            </a:r>
          </a:p>
          <a:p>
            <a:endParaRPr lang="en-US" dirty="0"/>
          </a:p>
          <a:p>
            <a:r>
              <a:rPr lang="en-US" dirty="0"/>
              <a:t>(6) If a category of covered conditions in this rule is not also covered by the state’s Medicaid developmental disabilities waiver (DD waiver) at the time an individual is determined to be eligible, those individuals will be placed on the waiting list and may be provided services funded through general revenue allocations or sources other than the DD Waiver.</a:t>
            </a:r>
          </a:p>
          <a:p>
            <a:pPr marL="0" lvl="1" defTabSz="942489">
              <a:defRPr/>
            </a:pPr>
            <a:endParaRPr lang="en-US" dirty="0"/>
          </a:p>
          <a:p>
            <a:pPr marL="0" lvl="1" defTabSz="942489">
              <a:defRPr/>
            </a:pPr>
            <a:endParaRPr lang="en-US" dirty="0"/>
          </a:p>
          <a:p>
            <a:pPr marL="0" lvl="1" defTabSz="942489">
              <a:defRPr/>
            </a:pPr>
            <a:endParaRPr lang="en-US" dirty="0"/>
          </a:p>
          <a:p>
            <a:pPr marL="0" lvl="1" defTabSz="942489">
              <a:defRPr/>
            </a:pPr>
            <a:endParaRPr lang="en-US" dirty="0"/>
          </a:p>
          <a:p>
            <a:pPr marL="0" lvl="1" defTabSz="942489">
              <a:defRPr/>
            </a:pPr>
            <a:endParaRPr lang="en-US" dirty="0"/>
          </a:p>
        </p:txBody>
      </p:sp>
      <p:sp>
        <p:nvSpPr>
          <p:cNvPr id="4" name="Slide Number Placeholder 3"/>
          <p:cNvSpPr>
            <a:spLocks noGrp="1"/>
          </p:cNvSpPr>
          <p:nvPr>
            <p:ph type="sldNum" sz="quarter" idx="5"/>
          </p:nvPr>
        </p:nvSpPr>
        <p:spPr/>
        <p:txBody>
          <a:bodyPr/>
          <a:lstStyle/>
          <a:p>
            <a:fld id="{6A70A132-9411-44F6-9FF7-9FB855FAB6FF}" type="slidenum">
              <a:rPr lang="en-US" smtClean="0"/>
              <a:t>9</a:t>
            </a:fld>
            <a:endParaRPr lang="en-US" dirty="0"/>
          </a:p>
        </p:txBody>
      </p:sp>
    </p:spTree>
    <p:extLst>
      <p:ext uri="{BB962C8B-B14F-4D97-AF65-F5344CB8AC3E}">
        <p14:creationId xmlns:p14="http://schemas.microsoft.com/office/powerpoint/2010/main" val="13226229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Serious process.  Should not be submitted if don’t have all the documentations need.  </a:t>
            </a:r>
          </a:p>
          <a:p>
            <a:r>
              <a:rPr lang="en-US" dirty="0"/>
              <a:t>School consent forms .  Most evaluations already exists.  </a:t>
            </a:r>
          </a:p>
          <a:p>
            <a:r>
              <a:rPr lang="en-US" dirty="0"/>
              <a:t>Could be funded through community agencies funded evaluations.  </a:t>
            </a:r>
          </a:p>
          <a:p>
            <a:r>
              <a:rPr lang="en-US" dirty="0"/>
              <a:t>Foster care or DJJ could be asked to do an evaluation. It could take months to gather documents before you apply.  Make it easy for APD by having tabs and easy to follow.   Time frame to deny.  </a:t>
            </a:r>
          </a:p>
          <a:p>
            <a:r>
              <a:rPr lang="en-US" dirty="0"/>
              <a:t>They often don’t tell you why specifically denied – this is why you have discovery. Once discovery done you will know specific reason denied.  If denied you can appeal – no preference to agency – it is De Nova.  </a:t>
            </a:r>
          </a:p>
          <a:p>
            <a:r>
              <a:rPr lang="en-US" dirty="0"/>
              <a:t>You have to file application with in 30 days (easy 1 page form saying you disagree).  </a:t>
            </a:r>
          </a:p>
          <a:p>
            <a:r>
              <a:rPr lang="en-US" dirty="0"/>
              <a:t>Or you can write a letter that you want to appeal. Send certified mail return receipt requested.  Burden or proof is preponderance of evidence.   Petitioner has burden to go first.   You don’t need to be attorney to represent – qualified representative filed by a motion. Not a DOAH hearing.   It is a Fair Hearing.  Often by telephonic. Extra preparation if telephonic.  Opening statement etc.   Want to know their expert.  Both sides normally have 2 witnesses.  An expert – if can’t afford an expert – don’t go to hearing.  Since APD will have a witness who will say your client is not eligible.  The imbalance will side with agency. Expert has to also rebut the story of APD tells. A second witness is the fact witness.  Someone who knows the child. DCF case worker, foster parent, anyone that can tell story of the child that he or she experiences with the child.  Tell day in the life of person through the fact witnesses experience. No closing argument normally.  Proposed recommended order from both parties. Binary question for fair hearing officer.  Hearing officer files recommended order.  You can file exceptions and why wrong.  Agency issues final order.  Appeal to DCA.  (They do get overturned at DCA).</a:t>
            </a:r>
          </a:p>
          <a:p>
            <a:endParaRPr lang="en-US" dirty="0"/>
          </a:p>
          <a:p>
            <a:endParaRPr lang="en-US" dirty="0"/>
          </a:p>
        </p:txBody>
      </p:sp>
      <p:sp>
        <p:nvSpPr>
          <p:cNvPr id="4" name="Slide Number Placeholder 3"/>
          <p:cNvSpPr>
            <a:spLocks noGrp="1"/>
          </p:cNvSpPr>
          <p:nvPr>
            <p:ph type="sldNum" sz="quarter" idx="5"/>
          </p:nvPr>
        </p:nvSpPr>
        <p:spPr/>
        <p:txBody>
          <a:bodyPr/>
          <a:lstStyle/>
          <a:p>
            <a:fld id="{6A70A132-9411-44F6-9FF7-9FB855FAB6FF}" type="slidenum">
              <a:rPr lang="en-US" smtClean="0"/>
              <a:t>10</a:t>
            </a:fld>
            <a:endParaRPr lang="en-US" dirty="0"/>
          </a:p>
        </p:txBody>
      </p:sp>
    </p:spTree>
    <p:extLst>
      <p:ext uri="{BB962C8B-B14F-4D97-AF65-F5344CB8AC3E}">
        <p14:creationId xmlns:p14="http://schemas.microsoft.com/office/powerpoint/2010/main" val="25849860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Discussion</a:t>
            </a:r>
          </a:p>
        </p:txBody>
      </p:sp>
      <p:sp>
        <p:nvSpPr>
          <p:cNvPr id="4" name="Slide Number Placeholder 3"/>
          <p:cNvSpPr>
            <a:spLocks noGrp="1"/>
          </p:cNvSpPr>
          <p:nvPr>
            <p:ph type="sldNum" sz="quarter" idx="5"/>
          </p:nvPr>
        </p:nvSpPr>
        <p:spPr/>
        <p:txBody>
          <a:bodyPr/>
          <a:lstStyle/>
          <a:p>
            <a:fld id="{6A70A132-9411-44F6-9FF7-9FB855FAB6FF}" type="slidenum">
              <a:rPr lang="en-US" smtClean="0"/>
              <a:t>11</a:t>
            </a:fld>
            <a:endParaRPr lang="en-US" dirty="0"/>
          </a:p>
        </p:txBody>
      </p:sp>
    </p:spTree>
    <p:extLst>
      <p:ext uri="{BB962C8B-B14F-4D97-AF65-F5344CB8AC3E}">
        <p14:creationId xmlns:p14="http://schemas.microsoft.com/office/powerpoint/2010/main" val="16020307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latin typeface="+mn-lt"/>
              </a:rPr>
              <a:t>ID:  two prong test. Agency designates aptitude test in code of IQ 70 or less and deficits in adaptive behavior.  Also, there are test to determine adaptive behavior.  Two standard deviation below – must be 70 or less.  You must have deficits in adaptive behavior also.</a:t>
            </a:r>
          </a:p>
          <a:p>
            <a:endParaRPr lang="en-US" sz="1100" dirty="0">
              <a:latin typeface="+mn-lt"/>
            </a:endParaRPr>
          </a:p>
          <a:p>
            <a:r>
              <a:rPr lang="en-US" sz="1100" dirty="0">
                <a:latin typeface="+mn-lt"/>
              </a:rPr>
              <a:t>Two ways to get off the wait list to received habilitation services medically necessary to live in the community.  Base on priority statute. On Priority 1 Homelessness:   Need to prove consequences of homelessness, how often, circumstances and danger to yourself or others.  3 priority can no longer take care of you –You need to decide which of the 3 you will apply for.    Baker Acts, affidavits, police reports – and submit to local APD office.  Can have hearing before fair hearing officer.  Homeless, Danger to self or others, no longer caregiver.</a:t>
            </a:r>
          </a:p>
          <a:p>
            <a:endParaRPr lang="en-US" sz="1100" dirty="0">
              <a:latin typeface="+mn-lt"/>
            </a:endParaRPr>
          </a:p>
          <a:p>
            <a:r>
              <a:rPr lang="en-US" sz="1100" dirty="0">
                <a:latin typeface="+mn-lt"/>
              </a:rPr>
              <a:t>393.065</a:t>
            </a:r>
            <a:r>
              <a:rPr lang="en-US" sz="1100" baseline="0" dirty="0">
                <a:latin typeface="+mn-lt"/>
              </a:rPr>
              <a:t> (5)(b) – Category 2 individuals – </a:t>
            </a:r>
          </a:p>
          <a:p>
            <a:pPr marL="232943" indent="-232943">
              <a:buAutoNum type="arabicPeriod"/>
            </a:pPr>
            <a:r>
              <a:rPr lang="en-US" sz="1100" baseline="0" dirty="0">
                <a:latin typeface="+mn-lt"/>
              </a:rPr>
              <a:t>Child welfare system with an open case who are either </a:t>
            </a:r>
          </a:p>
          <a:p>
            <a:r>
              <a:rPr lang="en-US" sz="1100" baseline="0" dirty="0">
                <a:latin typeface="+mn-lt"/>
              </a:rPr>
              <a:t>A. transition out</a:t>
            </a:r>
            <a:r>
              <a:rPr lang="en-US" sz="1100" dirty="0">
                <a:latin typeface="+mn-lt"/>
              </a:rPr>
              <a:t> to “finalization” of</a:t>
            </a:r>
          </a:p>
          <a:p>
            <a:pPr lvl="1"/>
            <a:r>
              <a:rPr lang="en-US" sz="1100" dirty="0">
                <a:latin typeface="+mn-lt"/>
              </a:rPr>
              <a:t>Adoption</a:t>
            </a:r>
          </a:p>
          <a:p>
            <a:pPr lvl="1"/>
            <a:r>
              <a:rPr lang="en-US" sz="1100" dirty="0">
                <a:latin typeface="+mn-lt"/>
              </a:rPr>
              <a:t>Reunification with a relative</a:t>
            </a:r>
          </a:p>
          <a:p>
            <a:pPr lvl="1"/>
            <a:r>
              <a:rPr lang="en-US" sz="1100" dirty="0">
                <a:latin typeface="+mn-lt"/>
              </a:rPr>
              <a:t>Permanent placement with a relative</a:t>
            </a:r>
          </a:p>
          <a:p>
            <a:pPr lvl="1"/>
            <a:r>
              <a:rPr lang="en-US" sz="1100" dirty="0">
                <a:latin typeface="+mn-lt"/>
              </a:rPr>
              <a:t>Guardianship with non-relative or</a:t>
            </a:r>
          </a:p>
          <a:p>
            <a:pPr lvl="1"/>
            <a:endParaRPr lang="en-US" sz="1100" dirty="0">
              <a:latin typeface="+mn-lt"/>
            </a:endParaRPr>
          </a:p>
          <a:p>
            <a:r>
              <a:rPr lang="en-US" sz="1100" dirty="0">
                <a:latin typeface="+mn-lt"/>
              </a:rPr>
              <a:t>B “At least 18 years but</a:t>
            </a:r>
            <a:r>
              <a:rPr lang="en-US" sz="1100" baseline="0" dirty="0">
                <a:latin typeface="+mn-lt"/>
              </a:rPr>
              <a:t> not yet 22 and who need both waiver services and extended foster care services” </a:t>
            </a:r>
          </a:p>
          <a:p>
            <a:endParaRPr lang="en-US" sz="1100" dirty="0">
              <a:latin typeface="+mn-lt"/>
            </a:endParaRPr>
          </a:p>
          <a:p>
            <a:r>
              <a:rPr lang="en-US" sz="1100" dirty="0">
                <a:latin typeface="+mn-lt"/>
              </a:rPr>
              <a:t>DCF kids in extended foster care, 18-21, who need a Medicaid Waiver, section 39.6251, Fla. Stat.</a:t>
            </a:r>
          </a:p>
          <a:p>
            <a:r>
              <a:rPr lang="en-US" sz="1100" dirty="0">
                <a:latin typeface="+mn-lt"/>
              </a:rPr>
              <a:t>2. Individuals who withdrew consent for extended foster</a:t>
            </a:r>
            <a:r>
              <a:rPr lang="en-US" sz="1100" baseline="0" dirty="0">
                <a:latin typeface="+mn-lt"/>
              </a:rPr>
              <a:t> care</a:t>
            </a:r>
            <a:r>
              <a:rPr lang="en-US" sz="1100" dirty="0">
                <a:latin typeface="+mn-lt"/>
              </a:rPr>
              <a:t>, not in extended foster care, 18-21, who need a Medicaid Waiver, Section 39.6251(5)(c)</a:t>
            </a:r>
          </a:p>
          <a:p>
            <a:endParaRPr lang="en-US" sz="1100" dirty="0">
              <a:latin typeface="+mn-lt"/>
            </a:endParaRPr>
          </a:p>
          <a:p>
            <a:r>
              <a:rPr lang="en-US" sz="1100" dirty="0">
                <a:latin typeface="+mn-lt"/>
              </a:rPr>
              <a:t>Apply with DCF Liaison or APD local office. Submit packet verifying eligibility. </a:t>
            </a:r>
          </a:p>
          <a:p>
            <a:pPr lvl="1"/>
            <a:endParaRPr lang="en-US" sz="1100" dirty="0">
              <a:latin typeface="+mn-lt"/>
            </a:endParaRPr>
          </a:p>
          <a:p>
            <a:r>
              <a:rPr lang="en-US" sz="1100" dirty="0">
                <a:latin typeface="+mn-lt"/>
              </a:rPr>
              <a:t>For individuals who are at least 18 but not yet 22 and</a:t>
            </a:r>
            <a:r>
              <a:rPr lang="en-US" sz="1100" baseline="0" dirty="0">
                <a:latin typeface="+mn-lt"/>
              </a:rPr>
              <a:t> who are eligible under 1.b., the agency shall provide services including residential habilitation, and community based lead agency shall fund room and board at the rate established in 409.145(4) and provide case management and related services. They will receive both waiver service and services under 39.6251. The services may not be duplicate services available through the Medicaid State Plan. </a:t>
            </a:r>
            <a:endParaRPr lang="en-US" sz="1100" dirty="0">
              <a:latin typeface="+mn-lt"/>
            </a:endParaRPr>
          </a:p>
          <a:p>
            <a:endParaRPr lang="en-US" sz="1100" dirty="0">
              <a:latin typeface="+mn-lt"/>
            </a:endParaRPr>
          </a:p>
          <a:p>
            <a:r>
              <a:rPr lang="en-US" sz="1100" baseline="0" dirty="0">
                <a:latin typeface="+mn-lt"/>
              </a:rPr>
              <a:t>F.S. 393.065 (5) Waiting List Priority Categories Documents – 7 Categories - </a:t>
            </a:r>
            <a:r>
              <a:rPr lang="en-US" sz="1100" dirty="0">
                <a:latin typeface="+mn-lt"/>
              </a:rPr>
              <a:t>If you are currently on the Agency’s waiting list for the iBudget Waiver program and there has been a change in circumstance or if you are in immediate need of services, please contact your local APD Regional office and request to speak to your assigned worker. You may also print the Annual Status Review form and provide APD with an update. Sample document with the presentation.</a:t>
            </a:r>
          </a:p>
          <a:p>
            <a:endParaRPr lang="en-US" sz="1100" dirty="0">
              <a:latin typeface="+mn-lt"/>
            </a:endParaRPr>
          </a:p>
          <a:p>
            <a:r>
              <a:rPr lang="en-US" sz="1100" b="1" dirty="0">
                <a:latin typeface="+mn-lt"/>
              </a:rPr>
              <a:t>After approved:  If the individual does not</a:t>
            </a:r>
            <a:r>
              <a:rPr lang="en-US" sz="1100" b="1" baseline="0" dirty="0">
                <a:latin typeface="+mn-lt"/>
              </a:rPr>
              <a:t> have Medicaid eligibility established, APD will assist the individual to initiate a Medicaid application</a:t>
            </a:r>
          </a:p>
          <a:p>
            <a:endParaRPr lang="en-US" sz="1100" b="1" baseline="0" dirty="0">
              <a:latin typeface="+mn-lt"/>
            </a:endParaRPr>
          </a:p>
          <a:p>
            <a:r>
              <a:rPr lang="en-US" sz="1100" b="1" baseline="0" dirty="0">
                <a:latin typeface="+mn-lt"/>
              </a:rPr>
              <a:t>Individual chooses WSC and WSC will be notified of selection – you can interview WSCs before selecting one. Your WSC will be an important part of your APD services and you should select someone who you feel will advocate for you and work closely with you.</a:t>
            </a:r>
          </a:p>
          <a:p>
            <a:endParaRPr lang="en-US" sz="1100" b="1" baseline="0" dirty="0">
              <a:latin typeface="+mn-lt"/>
            </a:endParaRPr>
          </a:p>
          <a:p>
            <a:r>
              <a:rPr lang="en-US" sz="1100" b="1" baseline="0" dirty="0">
                <a:latin typeface="+mn-lt"/>
              </a:rPr>
              <a:t>APD Preapproves support coordination and any services critical to ensuring health and safety</a:t>
            </a:r>
            <a:endParaRPr lang="en-US" sz="1100" b="1" dirty="0">
              <a:latin typeface="+mn-lt"/>
            </a:endParaRPr>
          </a:p>
          <a:p>
            <a:endParaRPr lang="en-US" sz="1100" dirty="0">
              <a:latin typeface="+mn-lt"/>
            </a:endParaRPr>
          </a:p>
          <a:p>
            <a:endParaRPr lang="en-US" dirty="0"/>
          </a:p>
        </p:txBody>
      </p:sp>
      <p:sp>
        <p:nvSpPr>
          <p:cNvPr id="4" name="Slide Number Placeholder 3"/>
          <p:cNvSpPr>
            <a:spLocks noGrp="1"/>
          </p:cNvSpPr>
          <p:nvPr>
            <p:ph type="sldNum" sz="quarter" idx="5"/>
          </p:nvPr>
        </p:nvSpPr>
        <p:spPr/>
        <p:txBody>
          <a:bodyPr/>
          <a:lstStyle/>
          <a:p>
            <a:fld id="{6A70A132-9411-44F6-9FF7-9FB855FAB6FF}" type="slidenum">
              <a:rPr lang="en-US" smtClean="0"/>
              <a:t>12</a:t>
            </a:fld>
            <a:endParaRPr lang="en-US" dirty="0"/>
          </a:p>
        </p:txBody>
      </p:sp>
    </p:spTree>
    <p:extLst>
      <p:ext uri="{BB962C8B-B14F-4D97-AF65-F5344CB8AC3E}">
        <p14:creationId xmlns:p14="http://schemas.microsoft.com/office/powerpoint/2010/main" val="36296048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defTabSz="942489">
              <a:defRPr/>
            </a:pPr>
            <a:r>
              <a:rPr lang="en-US" sz="1100" dirty="0">
                <a:latin typeface="+mn-lt"/>
              </a:rPr>
              <a:t>Must also show intensity and frequency </a:t>
            </a:r>
          </a:p>
          <a:p>
            <a:pPr marL="0" lvl="1" defTabSz="942489">
              <a:defRPr/>
            </a:pPr>
            <a:endParaRPr lang="en-US" sz="1100" dirty="0">
              <a:latin typeface="+mn-lt"/>
            </a:endParaRPr>
          </a:p>
          <a:p>
            <a:pPr marL="0" lvl="1" defTabSz="942489">
              <a:defRPr/>
            </a:pPr>
            <a:r>
              <a:rPr lang="en-US" sz="1100" dirty="0">
                <a:latin typeface="+mn-lt"/>
              </a:rPr>
              <a:t>65G-1.046</a:t>
            </a:r>
            <a:r>
              <a:rPr lang="en-US" sz="1100" baseline="0" dirty="0">
                <a:latin typeface="+mn-lt"/>
              </a:rPr>
              <a:t> Crisis Determination Procedure</a:t>
            </a:r>
            <a:endParaRPr lang="en-US" sz="1100" dirty="0">
              <a:latin typeface="+mn-lt"/>
            </a:endParaRPr>
          </a:p>
          <a:p>
            <a:endParaRPr lang="en-US" sz="1100" dirty="0">
              <a:latin typeface="+mn-lt"/>
            </a:endParaRPr>
          </a:p>
          <a:p>
            <a:r>
              <a:rPr lang="en-US" sz="1100" b="1" dirty="0">
                <a:latin typeface="+mn-lt"/>
              </a:rPr>
              <a:t>65G-1.047 Crisis Status Criteria.</a:t>
            </a:r>
            <a:endParaRPr lang="en-US" sz="1100" dirty="0">
              <a:latin typeface="+mn-lt"/>
            </a:endParaRPr>
          </a:p>
          <a:p>
            <a:r>
              <a:rPr lang="en-US" sz="1100" dirty="0">
                <a:latin typeface="+mn-lt"/>
              </a:rPr>
              <a:t> </a:t>
            </a:r>
          </a:p>
          <a:p>
            <a:pPr lvl="1"/>
            <a:r>
              <a:rPr lang="en-US" sz="1100" b="1" dirty="0">
                <a:latin typeface="+mn-lt"/>
              </a:rPr>
              <a:t>1st priority – Homeless: </a:t>
            </a:r>
          </a:p>
          <a:p>
            <a:pPr lvl="2"/>
            <a:r>
              <a:rPr lang="en-US" sz="1100" dirty="0">
                <a:latin typeface="+mn-lt"/>
              </a:rPr>
              <a:t>The applicant is currently homeless, living in a homeless shelter, or living with relatives in an unsafe environment </a:t>
            </a:r>
          </a:p>
          <a:p>
            <a:endParaRPr lang="en-US" sz="1100" dirty="0">
              <a:latin typeface="+mn-lt"/>
            </a:endParaRPr>
          </a:p>
          <a:p>
            <a:r>
              <a:rPr lang="en-US" sz="1100" dirty="0">
                <a:latin typeface="+mn-lt"/>
              </a:rPr>
              <a:t>“Second priority” crisis category: The applicant exhibits behaviors that, without provision of immediate waiver services, may create a life-threatening situation for the applicant or others, or that may result in bodily harm to the applicant or others requiring emergency medical care from a physician. In such cases, the following indicia supported by credible evidence are relevant to a determination of crisis under this category:</a:t>
            </a:r>
          </a:p>
          <a:p>
            <a:r>
              <a:rPr lang="en-US" sz="1100" dirty="0">
                <a:latin typeface="+mn-lt"/>
              </a:rPr>
              <a:t>(a) Without immediate waiver services, the health and safety of the applicant or others in the household is at risk;</a:t>
            </a:r>
          </a:p>
          <a:p>
            <a:r>
              <a:rPr lang="en-US" sz="1100" dirty="0">
                <a:latin typeface="+mn-lt"/>
              </a:rPr>
              <a:t>(b) The applicant’s injury to self or others is frequent or intense;</a:t>
            </a:r>
          </a:p>
          <a:p>
            <a:r>
              <a:rPr lang="en-US" sz="1100" dirty="0">
                <a:latin typeface="+mn-lt"/>
              </a:rPr>
              <a:t>(c) The applicant or others are at risk for serious injury or permanent damage;</a:t>
            </a:r>
          </a:p>
          <a:p>
            <a:r>
              <a:rPr lang="en-US" sz="1100" dirty="0">
                <a:latin typeface="+mn-lt"/>
              </a:rPr>
              <a:t>(d) There is documentation of medical treatment for the applicant’s injury to self or others;</a:t>
            </a:r>
          </a:p>
          <a:p>
            <a:r>
              <a:rPr lang="en-US" sz="1100" dirty="0">
                <a:latin typeface="+mn-lt"/>
              </a:rPr>
              <a:t>(e) No other supports are available to address the applicant’s behaviors;</a:t>
            </a:r>
          </a:p>
          <a:p>
            <a:r>
              <a:rPr lang="en-US" sz="1100" dirty="0">
                <a:latin typeface="+mn-lt"/>
              </a:rPr>
              <a:t>(f) Other attempted behavioral assessments and interventions have proven ineffective;</a:t>
            </a:r>
          </a:p>
          <a:p>
            <a:r>
              <a:rPr lang="en-US" sz="1100" dirty="0">
                <a:latin typeface="+mn-lt"/>
              </a:rPr>
              <a:t>(g) The relative ages, sexes, and sizes of the aggressor and the subjects of aggression place the subjects of aggression at risk of injury;</a:t>
            </a:r>
          </a:p>
          <a:p>
            <a:r>
              <a:rPr lang="en-US" sz="1100" dirty="0">
                <a:latin typeface="+mn-lt"/>
              </a:rPr>
              <a:t>(h) The caregiver has insufficient ability to control the applicant;</a:t>
            </a:r>
          </a:p>
          <a:p>
            <a:r>
              <a:rPr lang="en-US" sz="1100" dirty="0">
                <a:latin typeface="+mn-lt"/>
              </a:rPr>
              <a:t>(i) The ages or disabilities of the applicant or caregiver exacerbate the problems; </a:t>
            </a:r>
          </a:p>
          <a:p>
            <a:r>
              <a:rPr lang="en-US" sz="1100" dirty="0">
                <a:latin typeface="+mn-lt"/>
              </a:rPr>
              <a:t>(j) Violence or illegal activity within the applicant’s current living environment by the applicant or others has required the intervention of local or state law enforcement authorities; </a:t>
            </a:r>
          </a:p>
          <a:p>
            <a:r>
              <a:rPr lang="en-US" sz="1100" dirty="0">
                <a:latin typeface="+mn-lt"/>
              </a:rPr>
              <a:t>(k) Complaints of neglect, exploitation, or abuse of the applicant, or other adverse environmental conditions affecting the applicant have been investigated by Protective Services and confirmed pursuant to Chapter 39, Part II, or Section 415.104, F.S.;</a:t>
            </a:r>
          </a:p>
          <a:p>
            <a:r>
              <a:rPr lang="en-US" sz="1100" dirty="0">
                <a:latin typeface="+mn-lt"/>
              </a:rPr>
              <a:t>(l) The applicant requires services of greater intensity.  </a:t>
            </a:r>
          </a:p>
          <a:p>
            <a:r>
              <a:rPr lang="en-US" sz="1100" dirty="0">
                <a:latin typeface="+mn-lt"/>
              </a:rPr>
              <a:t>(6) </a:t>
            </a:r>
            <a:r>
              <a:rPr lang="en-US" sz="1100" b="1" u="sng" dirty="0">
                <a:latin typeface="+mn-lt"/>
              </a:rPr>
              <a:t>“Third priority” crisis category: </a:t>
            </a:r>
            <a:r>
              <a:rPr lang="en-US" sz="1100" dirty="0">
                <a:latin typeface="+mn-lt"/>
              </a:rPr>
              <a:t>The applicant’s current caregiver is in extreme duress and is no longer able to provide for the applicant’s health and safety because of illness, injury, or advanced age. The applicant needs immediate waiver services to remain living with the caregiver or to relocate to an alternative living arrangement. In such cases, the following indicia, supported by credible evidence, are relevant to a determination of crisis in this category: </a:t>
            </a:r>
          </a:p>
          <a:p>
            <a:r>
              <a:rPr lang="en-US" sz="1100" dirty="0">
                <a:latin typeface="+mn-lt"/>
              </a:rPr>
              <a:t>(a) Without immediate provision of waiver services, the applicant’s health and safety are at imminent risk;</a:t>
            </a:r>
          </a:p>
          <a:p>
            <a:r>
              <a:rPr lang="en-US" sz="1100" dirty="0">
                <a:latin typeface="+mn-lt"/>
              </a:rPr>
              <a:t>(b) Other potential caregivers, such as another parent, stepparent, brother, sister or other relative or person, are unavailable or are unwilling or unable to provide care;</a:t>
            </a:r>
          </a:p>
          <a:p>
            <a:r>
              <a:rPr lang="en-US" sz="1100" dirty="0">
                <a:latin typeface="+mn-lt"/>
              </a:rPr>
              <a:t>(c) The caregiver’s physical or mental condition prevents the provision of adequate care;</a:t>
            </a:r>
          </a:p>
          <a:p>
            <a:r>
              <a:rPr lang="en-US" sz="1100" dirty="0">
                <a:latin typeface="+mn-lt"/>
              </a:rPr>
              <a:t>(d) The caregiver is deceased, about to expire, or permanently disabled;</a:t>
            </a:r>
          </a:p>
          <a:p>
            <a:r>
              <a:rPr lang="en-US" sz="1100" dirty="0">
                <a:latin typeface="+mn-lt"/>
              </a:rPr>
              <a:t>(e) The caregiver’s age impairs the caregiver’s ability to provide sufficient care to the applicant;</a:t>
            </a:r>
          </a:p>
          <a:p>
            <a:r>
              <a:rPr lang="en-US" sz="1100" dirty="0">
                <a:latin typeface="+mn-lt"/>
              </a:rPr>
              <a:t>(f) The caregiver cannot provide sufficient care because of the age or size of the applicant, or the physical, functional, or behavioral demands of the applicant;</a:t>
            </a:r>
          </a:p>
          <a:p>
            <a:r>
              <a:rPr lang="en-US" sz="1100" dirty="0">
                <a:latin typeface="+mn-lt"/>
              </a:rPr>
              <a:t>(g) The services provided by the caregiver are limited in amount, duration, or frequency, rendering the applicant semi-dependent or totally dependent;</a:t>
            </a:r>
          </a:p>
          <a:p>
            <a:r>
              <a:rPr lang="en-US" sz="1100" dirty="0">
                <a:latin typeface="+mn-lt"/>
              </a:rPr>
              <a:t>(h) The caregiver’s economic situation is unstable and unlikely to improve as a result of the care-giving demands of the applicant;</a:t>
            </a:r>
          </a:p>
          <a:p>
            <a:r>
              <a:rPr lang="en-US" sz="1100" dirty="0">
                <a:latin typeface="+mn-lt"/>
              </a:rPr>
              <a:t>(i) The caregiver’s obligations to the needs of other dependents prevent the caregiver from providing the applicant with adequate care, or the caregiver’s obligation of care to the applicant places other dependents at risk of insufficient care;</a:t>
            </a:r>
          </a:p>
          <a:p>
            <a:r>
              <a:rPr lang="en-US" sz="1100" dirty="0">
                <a:latin typeface="+mn-lt"/>
              </a:rPr>
              <a:t>(j) Violence or illegal activities within the applicant’s current living environment by the applicant or others has required intervention by local or state law enforcement authorities; </a:t>
            </a:r>
          </a:p>
          <a:p>
            <a:r>
              <a:rPr lang="en-US" sz="1100" dirty="0">
                <a:latin typeface="+mn-lt"/>
              </a:rPr>
              <a:t>(k) Complaints of neglect, exploitation, or abuse of the applicant, or other adverse environmental conditions affecting the applicant have been investigated by Protective Services and confirmed pursuant to Chapter 39, Part II, or Section 415.104, F.S.;</a:t>
            </a:r>
          </a:p>
          <a:p>
            <a:r>
              <a:rPr lang="en-US" sz="1100" dirty="0">
                <a:latin typeface="+mn-lt"/>
              </a:rPr>
              <a:t>(l) The individual requires services of greater intensity.</a:t>
            </a:r>
          </a:p>
          <a:p>
            <a:endParaRPr lang="en-US" sz="1100" dirty="0">
              <a:latin typeface="+mn-lt"/>
            </a:endParaRPr>
          </a:p>
          <a:p>
            <a:r>
              <a:rPr lang="en-US" sz="1100" dirty="0">
                <a:latin typeface="+mn-lt"/>
              </a:rPr>
              <a:t>Decision: for crisis:  If your application is denied at the APD Area Office Level:</a:t>
            </a:r>
          </a:p>
          <a:p>
            <a:r>
              <a:rPr lang="en-US" sz="1100" dirty="0">
                <a:latin typeface="+mn-lt"/>
              </a:rPr>
              <a:t>The APD Area Office will notify the applicant or applicant’s representative in writing of a denial of crisis enrollment.</a:t>
            </a:r>
          </a:p>
          <a:p>
            <a:r>
              <a:rPr lang="en-US" sz="1100" dirty="0">
                <a:latin typeface="+mn-lt"/>
              </a:rPr>
              <a:t>If the Area Office concludes that the applicant may meet crisis status and other programs cannot meet the applicant’s service needs, the Area Office will submit the initial assessment to the Central Office for review and final determination.</a:t>
            </a:r>
          </a:p>
          <a:p>
            <a:r>
              <a:rPr lang="en-US" sz="1100" dirty="0">
                <a:latin typeface="+mn-lt"/>
              </a:rPr>
              <a:t>The Central Office will notify the Area Office of whether it has approved or denied the application.</a:t>
            </a:r>
          </a:p>
          <a:p>
            <a:r>
              <a:rPr lang="en-US" sz="1100" dirty="0">
                <a:latin typeface="+mn-lt"/>
              </a:rPr>
              <a:t>The Area Office is responsible for notifying the applicant or applicant’s representative of the final crisis determination in writing. The notice will contain instructions on how to request an appeal of the decision</a:t>
            </a:r>
          </a:p>
          <a:p>
            <a:pPr defTabSz="931774"/>
            <a:r>
              <a:rPr lang="en-US" sz="1100" dirty="0">
                <a:latin typeface="+mn-lt"/>
              </a:rPr>
              <a:t>You can reapply if additional documentation becomes available or if a change in your situation may affect your status for crisis determination </a:t>
            </a:r>
          </a:p>
          <a:p>
            <a:endParaRPr lang="en-US" dirty="0"/>
          </a:p>
          <a:p>
            <a:endParaRPr lang="en-US" dirty="0"/>
          </a:p>
        </p:txBody>
      </p:sp>
      <p:sp>
        <p:nvSpPr>
          <p:cNvPr id="4" name="Slide Number Placeholder 3"/>
          <p:cNvSpPr>
            <a:spLocks noGrp="1"/>
          </p:cNvSpPr>
          <p:nvPr>
            <p:ph type="sldNum" sz="quarter" idx="5"/>
          </p:nvPr>
        </p:nvSpPr>
        <p:spPr/>
        <p:txBody>
          <a:bodyPr/>
          <a:lstStyle/>
          <a:p>
            <a:fld id="{6A70A132-9411-44F6-9FF7-9FB855FAB6FF}" type="slidenum">
              <a:rPr lang="en-US" smtClean="0"/>
              <a:t>13</a:t>
            </a:fld>
            <a:endParaRPr lang="en-US" dirty="0"/>
          </a:p>
        </p:txBody>
      </p:sp>
    </p:spTree>
    <p:extLst>
      <p:ext uri="{BB962C8B-B14F-4D97-AF65-F5344CB8AC3E}">
        <p14:creationId xmlns:p14="http://schemas.microsoft.com/office/powerpoint/2010/main" val="20871404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Petitioner – Person requesting an appeal (person who had service denied or reduced)</a:t>
            </a:r>
          </a:p>
          <a:p>
            <a:endParaRPr lang="en-US" dirty="0"/>
          </a:p>
          <a:p>
            <a:r>
              <a:rPr lang="en-US" dirty="0"/>
              <a:t>Respondent – The Agency that has reduced services</a:t>
            </a:r>
          </a:p>
          <a:p>
            <a:r>
              <a:rPr lang="en-US" dirty="0"/>
              <a:t>Exhibit is evidence</a:t>
            </a:r>
          </a:p>
          <a:p>
            <a:r>
              <a:rPr lang="en-US" dirty="0"/>
              <a:t>Hearing Officer – acts as judge at hearing.  They will  make the decision.</a:t>
            </a:r>
          </a:p>
          <a:p>
            <a:endParaRPr lang="en-US" dirty="0"/>
          </a:p>
          <a:p>
            <a:r>
              <a:rPr lang="en-US" dirty="0"/>
              <a:t>Once ask for hearing:  You get written - When and where appeal will be heard.  Can be telephone or in person.  Not formal. Conference room setting.</a:t>
            </a:r>
          </a:p>
          <a:p>
            <a:endParaRPr lang="en-US" dirty="0"/>
          </a:p>
          <a:p>
            <a:r>
              <a:rPr lang="en-US" dirty="0"/>
              <a:t>Come prepared (add 5 steps work simultaneously):    </a:t>
            </a:r>
          </a:p>
          <a:p>
            <a:pPr marL="232943" indent="-232943">
              <a:buAutoNum type="arabicPeriod"/>
            </a:pPr>
            <a:r>
              <a:rPr lang="en-US" dirty="0"/>
              <a:t>Research the law and rules that impact your case – on line – Advocacy 101 at DRF website.</a:t>
            </a:r>
          </a:p>
          <a:p>
            <a:pPr marL="232943" indent="-232943">
              <a:buAutoNum type="arabicPeriod"/>
            </a:pPr>
            <a:r>
              <a:rPr lang="en-US" dirty="0"/>
              <a:t>Write your argument.  No the grounds.  </a:t>
            </a:r>
          </a:p>
          <a:p>
            <a:pPr marL="232943" indent="-232943">
              <a:buAutoNum type="arabicPeriod"/>
            </a:pPr>
            <a:r>
              <a:rPr lang="en-US" dirty="0"/>
              <a:t>Gather evidence and witnesses to support arguments.  No surprised (discovery)</a:t>
            </a:r>
          </a:p>
          <a:p>
            <a:pPr marL="232943" indent="-232943">
              <a:buAutoNum type="arabicPeriod"/>
            </a:pPr>
            <a:r>
              <a:rPr lang="en-US" dirty="0"/>
              <a:t>Prepare testimony</a:t>
            </a:r>
          </a:p>
          <a:p>
            <a:pPr marL="232943" indent="-232943">
              <a:buAutoNum type="arabicPeriod"/>
            </a:pPr>
            <a:r>
              <a:rPr lang="en-US" dirty="0"/>
              <a:t>Request discovery</a:t>
            </a:r>
          </a:p>
          <a:p>
            <a:endParaRPr lang="en-US" dirty="0"/>
          </a:p>
          <a:p>
            <a:r>
              <a:rPr lang="en-US" dirty="0"/>
              <a:t>Can seek continuance</a:t>
            </a:r>
          </a:p>
        </p:txBody>
      </p:sp>
      <p:sp>
        <p:nvSpPr>
          <p:cNvPr id="4" name="Slide Number Placeholder 3"/>
          <p:cNvSpPr>
            <a:spLocks noGrp="1"/>
          </p:cNvSpPr>
          <p:nvPr>
            <p:ph type="sldNum" sz="quarter" idx="5"/>
          </p:nvPr>
        </p:nvSpPr>
        <p:spPr/>
        <p:txBody>
          <a:bodyPr/>
          <a:lstStyle/>
          <a:p>
            <a:fld id="{6A70A132-9411-44F6-9FF7-9FB855FAB6FF}" type="slidenum">
              <a:rPr lang="en-US" smtClean="0"/>
              <a:t>14</a:t>
            </a:fld>
            <a:endParaRPr lang="en-US" dirty="0"/>
          </a:p>
        </p:txBody>
      </p:sp>
    </p:spTree>
    <p:extLst>
      <p:ext uri="{BB962C8B-B14F-4D97-AF65-F5344CB8AC3E}">
        <p14:creationId xmlns:p14="http://schemas.microsoft.com/office/powerpoint/2010/main" val="18913258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a:t>
            </a:r>
          </a:p>
          <a:p>
            <a:endParaRPr lang="en-US" dirty="0"/>
          </a:p>
          <a:p>
            <a:r>
              <a:rPr lang="en-US" dirty="0"/>
              <a:t>Delegation meeting – start in August – each of 67 counties in FL have meetings; open to public</a:t>
            </a:r>
          </a:p>
          <a:p>
            <a:r>
              <a:rPr lang="en-US" dirty="0"/>
              <a:t>Arc FL monthly meetings – Advocacy Meetings, Provide Forums, Lunch-n-Learn</a:t>
            </a:r>
            <a:br>
              <a:rPr lang="en-US" dirty="0"/>
            </a:br>
            <a:r>
              <a:rPr lang="en-US" dirty="0"/>
              <a:t>Sign up for Arc FL newsletters and information</a:t>
            </a:r>
          </a:p>
          <a:p>
            <a:endParaRPr lang="en-US" dirty="0"/>
          </a:p>
          <a:p>
            <a:r>
              <a:rPr lang="en-US" dirty="0"/>
              <a:t>How you can assist</a:t>
            </a:r>
          </a:p>
        </p:txBody>
      </p:sp>
      <p:sp>
        <p:nvSpPr>
          <p:cNvPr id="4" name="Slide Number Placeholder 3"/>
          <p:cNvSpPr>
            <a:spLocks noGrp="1"/>
          </p:cNvSpPr>
          <p:nvPr>
            <p:ph type="sldNum" sz="quarter" idx="5"/>
          </p:nvPr>
        </p:nvSpPr>
        <p:spPr/>
        <p:txBody>
          <a:bodyPr/>
          <a:lstStyle/>
          <a:p>
            <a:fld id="{6A70A132-9411-44F6-9FF7-9FB855FAB6FF}" type="slidenum">
              <a:rPr lang="en-US" smtClean="0"/>
              <a:t>15</a:t>
            </a:fld>
            <a:endParaRPr lang="en-US" dirty="0"/>
          </a:p>
        </p:txBody>
      </p:sp>
    </p:spTree>
    <p:extLst>
      <p:ext uri="{BB962C8B-B14F-4D97-AF65-F5344CB8AC3E}">
        <p14:creationId xmlns:p14="http://schemas.microsoft.com/office/powerpoint/2010/main" val="24661276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1173163"/>
            <a:ext cx="5637213" cy="3170237"/>
          </a:xfrm>
        </p:spPr>
      </p:sp>
      <p:sp>
        <p:nvSpPr>
          <p:cNvPr id="3" name="Notes Placeholder 2"/>
          <p:cNvSpPr>
            <a:spLocks noGrp="1"/>
          </p:cNvSpPr>
          <p:nvPr>
            <p:ph type="body" idx="1"/>
          </p:nvPr>
        </p:nvSpPr>
        <p:spPr/>
        <p:txBody>
          <a:bodyPr/>
          <a:lstStyle/>
          <a:p>
            <a:r>
              <a:rPr lang="en-US" dirty="0"/>
              <a:t>I have a few slide on SAN requests</a:t>
            </a:r>
            <a:r>
              <a:rPr lang="en-US" baseline="0" dirty="0"/>
              <a:t> and I will be talking more on SAN requests in a presentation at 4pm today in Bayhill 24.</a:t>
            </a:r>
          </a:p>
          <a:p>
            <a:endParaRPr lang="en-US" baseline="0" dirty="0"/>
          </a:p>
          <a:p>
            <a:r>
              <a:rPr lang="en-US" baseline="0" dirty="0"/>
              <a:t>This Wednesday, July 19 – our July Lunch-n-Learn will focus on the SANs process and </a:t>
            </a:r>
            <a:r>
              <a:rPr lang="en-US" sz="1200" b="0" i="0" kern="1200" dirty="0">
                <a:solidFill>
                  <a:schemeClr val="tx1"/>
                </a:solidFill>
                <a:effectLst/>
                <a:latin typeface="+mn-lt"/>
                <a:ea typeface="+mn-ea"/>
                <a:cs typeface="+mn-cs"/>
              </a:rPr>
              <a:t>how to #BePrepared and the important factors you should be aware of. Register on our website under advocacy/meetings</a:t>
            </a:r>
            <a:endParaRPr lang="en-US" dirty="0"/>
          </a:p>
        </p:txBody>
      </p:sp>
      <p:sp>
        <p:nvSpPr>
          <p:cNvPr id="4" name="Slide Number Placeholder 3"/>
          <p:cNvSpPr>
            <a:spLocks noGrp="1"/>
          </p:cNvSpPr>
          <p:nvPr>
            <p:ph type="sldNum" sz="quarter" idx="10"/>
          </p:nvPr>
        </p:nvSpPr>
        <p:spPr/>
        <p:txBody>
          <a:bodyPr/>
          <a:lstStyle/>
          <a:p>
            <a:fld id="{353D8C11-0189-4D31-8A06-02A6AB632E2E}" type="slidenum">
              <a:rPr lang="en-US" smtClean="0"/>
              <a:t>16</a:t>
            </a:fld>
            <a:endParaRPr lang="en-US" dirty="0"/>
          </a:p>
        </p:txBody>
      </p:sp>
    </p:spTree>
    <p:extLst>
      <p:ext uri="{BB962C8B-B14F-4D97-AF65-F5344CB8AC3E}">
        <p14:creationId xmlns:p14="http://schemas.microsoft.com/office/powerpoint/2010/main" val="40271691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1173163"/>
            <a:ext cx="5637213" cy="3170237"/>
          </a:xfrm>
        </p:spPr>
      </p:sp>
      <p:sp>
        <p:nvSpPr>
          <p:cNvPr id="3" name="Notes Placeholder 2"/>
          <p:cNvSpPr>
            <a:spLocks noGrp="1"/>
          </p:cNvSpPr>
          <p:nvPr>
            <p:ph type="body" idx="1"/>
          </p:nvPr>
        </p:nvSpPr>
        <p:spPr/>
        <p:txBody>
          <a:bodyPr/>
          <a:lstStyle/>
          <a:p>
            <a:r>
              <a:rPr lang="en-US" dirty="0"/>
              <a:t>(1) Supplemental funding for Significant Additional Needs (SANs) may be of a one-time, temporary, or long-term in nature including the loss of Medicaid State Plan or school system services due to a change in age. SANs funding requests must be based on at least one of the four categories, as follows:</a:t>
            </a:r>
            <a:endParaRPr lang="en-US" sz="1800" dirty="0"/>
          </a:p>
          <a:p>
            <a:r>
              <a:rPr lang="en-US" dirty="0"/>
              <a:t>(a) An extraordinary need that would place the health and safety of the client, the client’s caregiver, or the public in immediate, serious jeopardy unless the increase is approved. An extraordinary need may include, but is not limited to:</a:t>
            </a:r>
            <a:endParaRPr lang="en-US" sz="1800" dirty="0"/>
          </a:p>
          <a:p>
            <a:r>
              <a:rPr lang="en-US" dirty="0"/>
              <a:t>1. A documented history of significant, potentially life-threatening behaviors, such as recent attempts at suicide, arson, nonconsensual sexual behavior, or self-injurious behavior requiring medical attention;</a:t>
            </a:r>
            <a:endParaRPr lang="en-US" sz="1800" dirty="0"/>
          </a:p>
          <a:p>
            <a:r>
              <a:rPr lang="en-US" dirty="0"/>
              <a:t>2. A complex medical condition that requires active intervention by a licensed nurse on an ongoing basis that cannot be taught or delegated to a nonlicensed person;</a:t>
            </a:r>
            <a:endParaRPr lang="en-US" sz="1800" dirty="0"/>
          </a:p>
          <a:p>
            <a:r>
              <a:rPr lang="en-US" dirty="0"/>
              <a:t>3. A chronic comorbid condition. As used in this subparagraph, the term “comorbid condition” means a medical condition existing simultaneously but independently with another medical condition in a patient; or</a:t>
            </a:r>
            <a:endParaRPr lang="en-US" sz="1800" dirty="0"/>
          </a:p>
          <a:p>
            <a:r>
              <a:rPr lang="en-US" dirty="0"/>
              <a:t>4. A need for total physical assistance with activities such as eating, bathing, toileting, grooming, personal hygiene, lifting, transferring or ambulation.</a:t>
            </a:r>
            <a:endParaRPr lang="en-US" sz="1800" dirty="0"/>
          </a:p>
          <a:p>
            <a:r>
              <a:rPr lang="en-US" dirty="0"/>
              <a:t>However, the presence of an extraordinary need alone does not warrant an increase in the amount of funds allocated to a client’s iBudget as determined by the algorithm.</a:t>
            </a:r>
            <a:endParaRPr lang="en-US" sz="1800" dirty="0"/>
          </a:p>
          <a:p>
            <a:endParaRPr lang="en-US" dirty="0"/>
          </a:p>
          <a:p>
            <a:r>
              <a:rPr lang="en-US" dirty="0"/>
              <a:t>(b) A significant need for one-time or temporary support or services that, if not provided, would place the health and safety of the client, the client’s caregiver, or the public in serious jeopardy, unless the increase is approved. A significant need may include, but is not limited to, the provision of environmental modifications, durable medical equipment, services to address the temporary loss of support from a caregiver, or special services or treatment for a serious temporary condition when the service or treatment is expected to ameliorate the underlying condition. As used in this subparagraph, the term “temporary” means a period of fewer than 12 continuous months. However, the presence of such significant need for one-time or temporary supports or services alone does not warrant an increase in the amount of funds allocated to a client’s iBudget as determined by the algorithm.</a:t>
            </a:r>
          </a:p>
          <a:p>
            <a:endParaRPr lang="en-US" sz="1800" dirty="0"/>
          </a:p>
          <a:p>
            <a:r>
              <a:rPr lang="en-US" dirty="0"/>
              <a:t>(c) A significant increase in the need for services after the beginning of the service plan year that would place the health and safety of the client, the client’s caregiver, or the public in serious jeopardy because of substantial changes in the client’s circumstances, including, but not limited to, permanent or long-term loss or incapacity of a caregiver, loss of services authorized under the state Medicaid plan due to a change in age, or a significant change in medical or functional status which requires the provision of additional services on a permanent or long-term basis that cannot be accommodated within the client’s current iBudget. As used in this subparagraph, the term “long-term” means a period of 12 or more continuous months. However, such significant increase in need for services of a permanent or long-term nature alone does not warrant an increase in the amount of funds allocated to a client’s iBudget as determined by the algorithm.</a:t>
            </a:r>
            <a:endParaRPr lang="en-US" sz="1800" dirty="0"/>
          </a:p>
          <a:p>
            <a:endParaRPr lang="en-US" dirty="0"/>
          </a:p>
          <a:p>
            <a:endParaRPr lang="en-US" dirty="0"/>
          </a:p>
          <a:p>
            <a:r>
              <a:rPr lang="en-US" dirty="0"/>
              <a:t>(d) A significant need for transportation services to a waiver-funded adult day training program or to a waiver­ funded supported employment where such need cannot be accommodated within the funding authorized by the client’s iBudget amount without affecting the health and safety of the client, where public transportation is not an option due to the unique needs of the client, and where no other transportation resources are reasonably available. However, such increases may not result in the total of all clients’ projected annual iBudget expenditures exceeding the agency’s appropriation for waiver services.</a:t>
            </a:r>
            <a:endParaRPr lang="en-US" sz="1800" dirty="0"/>
          </a:p>
          <a:p>
            <a:pPr marL="0" lvl="1" defTabSz="942489">
              <a:defRPr/>
            </a:pPr>
            <a:endParaRPr lang="en-US" dirty="0"/>
          </a:p>
          <a:p>
            <a:pPr marL="0" lvl="1" defTabSz="942489">
              <a:defRPr/>
            </a:pPr>
            <a:endParaRPr lang="en-US" dirty="0"/>
          </a:p>
          <a:p>
            <a:endParaRPr lang="en-US" dirty="0"/>
          </a:p>
          <a:p>
            <a:pPr marL="0" lvl="1" defTabSz="942489">
              <a:defRPr/>
            </a:pPr>
            <a:endParaRPr lang="en-US" dirty="0"/>
          </a:p>
          <a:p>
            <a:pPr marL="0" lvl="1" defTabSz="942489">
              <a:defRPr/>
            </a:pPr>
            <a:endParaRPr lang="en-US" dirty="0"/>
          </a:p>
          <a:p>
            <a:endParaRPr lang="en-US" dirty="0"/>
          </a:p>
        </p:txBody>
      </p:sp>
      <p:sp>
        <p:nvSpPr>
          <p:cNvPr id="4" name="Slide Number Placeholder 3"/>
          <p:cNvSpPr>
            <a:spLocks noGrp="1"/>
          </p:cNvSpPr>
          <p:nvPr>
            <p:ph type="sldNum" sz="quarter" idx="10"/>
          </p:nvPr>
        </p:nvSpPr>
        <p:spPr/>
        <p:txBody>
          <a:bodyPr/>
          <a:lstStyle/>
          <a:p>
            <a:fld id="{353D8C11-0189-4D31-8A06-02A6AB632E2E}" type="slidenum">
              <a:rPr lang="en-US" smtClean="0"/>
              <a:t>18</a:t>
            </a:fld>
            <a:endParaRPr lang="en-US" dirty="0"/>
          </a:p>
        </p:txBody>
      </p:sp>
    </p:spTree>
    <p:extLst>
      <p:ext uri="{BB962C8B-B14F-4D97-AF65-F5344CB8AC3E}">
        <p14:creationId xmlns:p14="http://schemas.microsoft.com/office/powerpoint/2010/main" val="13390022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t>Burden of Proof is on agency usually.  They have to show reduction or denial.  Agency goes first.  Agency rep may introduce witnesses and ask questions and enter documents.</a:t>
            </a:r>
          </a:p>
          <a:p>
            <a:endParaRPr lang="en-US" sz="1100" dirty="0"/>
          </a:p>
          <a:p>
            <a:r>
              <a:rPr lang="en-US" sz="1100" dirty="0"/>
              <a:t>Don’t interrupt testimony – you will be able to ask questions also.  They will also be able to talk to your witnesses.</a:t>
            </a:r>
          </a:p>
          <a:p>
            <a:r>
              <a:rPr lang="en-US" sz="1100" dirty="0"/>
              <a:t>Designed to be informal / non attorney.</a:t>
            </a:r>
          </a:p>
          <a:p>
            <a:endParaRPr lang="en-US" sz="1100" dirty="0"/>
          </a:p>
          <a:p>
            <a:r>
              <a:rPr lang="en-US" sz="1100" dirty="0"/>
              <a:t>Summary and concluding response.    Don’t be afraid of hearing officer – he or she can help on procedural issues.</a:t>
            </a:r>
          </a:p>
          <a:p>
            <a:endParaRPr lang="en-US" sz="1100" dirty="0"/>
          </a:p>
          <a:p>
            <a:r>
              <a:rPr lang="en-US" sz="1100" dirty="0"/>
              <a:t>You need to know the law.  Polite – respond to agency arguments – listen to take notes.</a:t>
            </a:r>
          </a:p>
          <a:p>
            <a:endParaRPr lang="en-US" sz="1100" dirty="0"/>
          </a:p>
          <a:p>
            <a:r>
              <a:rPr lang="en-US" sz="1100" dirty="0"/>
              <a:t>No immediate response from hearing officer.  Recommended order vs. final order.</a:t>
            </a:r>
          </a:p>
          <a:p>
            <a:endParaRPr lang="en-US" sz="1100" dirty="0"/>
          </a:p>
          <a:p>
            <a:r>
              <a:rPr lang="en-US" sz="1100" dirty="0"/>
              <a:t>Exception to the recommended order.    STILL SERVICES UNTIL GET UNFAVORALBE FINAL ORDER.</a:t>
            </a:r>
          </a:p>
          <a:p>
            <a:endParaRPr lang="en-US" sz="1100" dirty="0"/>
          </a:p>
          <a:p>
            <a:r>
              <a:rPr lang="en-US" sz="1100" dirty="0"/>
              <a:t>Can still appeal final agency action.  Only on legal issue not factual issue.  </a:t>
            </a:r>
          </a:p>
          <a:p>
            <a:endParaRPr lang="en-US" dirty="0"/>
          </a:p>
        </p:txBody>
      </p:sp>
      <p:sp>
        <p:nvSpPr>
          <p:cNvPr id="4" name="Slide Number Placeholder 3"/>
          <p:cNvSpPr>
            <a:spLocks noGrp="1"/>
          </p:cNvSpPr>
          <p:nvPr>
            <p:ph type="sldNum" sz="quarter" idx="5"/>
          </p:nvPr>
        </p:nvSpPr>
        <p:spPr/>
        <p:txBody>
          <a:bodyPr/>
          <a:lstStyle/>
          <a:p>
            <a:fld id="{6A70A132-9411-44F6-9FF7-9FB855FAB6FF}" type="slidenum">
              <a:rPr lang="en-US" smtClean="0"/>
              <a:t>19</a:t>
            </a:fld>
            <a:endParaRPr lang="en-US" dirty="0"/>
          </a:p>
        </p:txBody>
      </p:sp>
    </p:spTree>
    <p:extLst>
      <p:ext uri="{BB962C8B-B14F-4D97-AF65-F5344CB8AC3E}">
        <p14:creationId xmlns:p14="http://schemas.microsoft.com/office/powerpoint/2010/main" val="4976760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A70A132-9411-44F6-9FF7-9FB855FAB6FF}" type="slidenum">
              <a:rPr lang="en-US" smtClean="0"/>
              <a:t>20</a:t>
            </a:fld>
            <a:endParaRPr lang="en-US" dirty="0"/>
          </a:p>
        </p:txBody>
      </p:sp>
    </p:spTree>
    <p:extLst>
      <p:ext uri="{BB962C8B-B14F-4D97-AF65-F5344CB8AC3E}">
        <p14:creationId xmlns:p14="http://schemas.microsoft.com/office/powerpoint/2010/main" val="34679907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under HB 1517 – changed word “waiting list” to “</a:t>
            </a:r>
            <a:r>
              <a:rPr lang="en-US" sz="1200" kern="1200" dirty="0" err="1">
                <a:solidFill>
                  <a:schemeClr val="tx1"/>
                </a:solidFill>
                <a:effectLst/>
                <a:latin typeface="+mn-lt"/>
                <a:ea typeface="+mn-ea"/>
                <a:cs typeface="+mn-cs"/>
              </a:rPr>
              <a:t>preenrollment</a:t>
            </a:r>
            <a:r>
              <a:rPr lang="en-US" sz="1200" kern="1200">
                <a:solidFill>
                  <a:schemeClr val="tx1"/>
                </a:solidFill>
                <a:effectLst/>
                <a:latin typeface="+mn-lt"/>
                <a:ea typeface="+mn-ea"/>
                <a:cs typeface="+mn-cs"/>
              </a:rPr>
              <a:t> categories”.</a:t>
            </a:r>
          </a:p>
          <a:p>
            <a:endParaRPr lang="en-US" dirty="0"/>
          </a:p>
        </p:txBody>
      </p:sp>
      <p:sp>
        <p:nvSpPr>
          <p:cNvPr id="4" name="Slide Number Placeholder 3"/>
          <p:cNvSpPr>
            <a:spLocks noGrp="1"/>
          </p:cNvSpPr>
          <p:nvPr>
            <p:ph type="sldNum" sz="quarter" idx="5"/>
          </p:nvPr>
        </p:nvSpPr>
        <p:spPr/>
        <p:txBody>
          <a:bodyPr/>
          <a:lstStyle/>
          <a:p>
            <a:fld id="{6A70A132-9411-44F6-9FF7-9FB855FAB6FF}" type="slidenum">
              <a:rPr lang="en-US" smtClean="0"/>
              <a:t>21</a:t>
            </a:fld>
            <a:endParaRPr lang="en-US" dirty="0"/>
          </a:p>
        </p:txBody>
      </p:sp>
    </p:spTree>
    <p:extLst>
      <p:ext uri="{BB962C8B-B14F-4D97-AF65-F5344CB8AC3E}">
        <p14:creationId xmlns:p14="http://schemas.microsoft.com/office/powerpoint/2010/main" val="26780290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mission of the Family Care Councils (FCCs) of Florida is to educate and empower individuals with developmental disabilities and their families, partnering with the Agency for Persons with Disabilities, to bring quality services to individuals with dignity and choice.</a:t>
            </a:r>
          </a:p>
          <a:p>
            <a:r>
              <a:rPr lang="en-US" dirty="0"/>
              <a:t>July 2022 marks 30 years since the Family Care Councils were formed. The 15 local councils throughout the state consist of Governor-appointed volunteers who provide education and empowerment for self-advocates in Florida, as well as their families. The Family Care Councils partner with the Agency for Persons with Disabilities (APD) to make sure self-advocates and their families have input in statewide policies.</a:t>
            </a:r>
            <a:br>
              <a:rPr lang="en-US" dirty="0"/>
            </a:br>
            <a:br>
              <a:rPr lang="en-US" dirty="0"/>
            </a:br>
            <a:r>
              <a:rPr lang="en-US" dirty="0"/>
              <a:t>FCC members are individuals with intellectual and developmental disabilities and parents, siblings, grandparents, and guardians of people who qualify for services from APD. Together we mentor families, meet with legislators, host educational forums, review APD policies, and much more.</a:t>
            </a:r>
          </a:p>
          <a:p>
            <a:endParaRPr lang="en-US" dirty="0"/>
          </a:p>
        </p:txBody>
      </p:sp>
      <p:sp>
        <p:nvSpPr>
          <p:cNvPr id="4" name="Slide Number Placeholder 3"/>
          <p:cNvSpPr>
            <a:spLocks noGrp="1"/>
          </p:cNvSpPr>
          <p:nvPr>
            <p:ph type="sldNum" sz="quarter" idx="5"/>
          </p:nvPr>
        </p:nvSpPr>
        <p:spPr/>
        <p:txBody>
          <a:bodyPr/>
          <a:lstStyle/>
          <a:p>
            <a:fld id="{6A70A132-9411-44F6-9FF7-9FB855FAB6FF}" type="slidenum">
              <a:rPr lang="en-US" smtClean="0"/>
              <a:t>22</a:t>
            </a:fld>
            <a:endParaRPr lang="en-US" dirty="0"/>
          </a:p>
        </p:txBody>
      </p:sp>
    </p:spTree>
    <p:extLst>
      <p:ext uri="{BB962C8B-B14F-4D97-AF65-F5344CB8AC3E}">
        <p14:creationId xmlns:p14="http://schemas.microsoft.com/office/powerpoint/2010/main" val="29024371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mission of the Family Care Councils (FCCs) of Florida is to educate and empower individuals with developmental disabilities and their families, partnering with the Agency for Persons with Disabilities, to bring quality services to individuals with dignity and choice.</a:t>
            </a:r>
          </a:p>
          <a:p>
            <a:r>
              <a:rPr lang="en-US" dirty="0"/>
              <a:t>July 2022 marks 30 years since the Family Care Councils were formed. The 15 local councils throughout the state consist of Governor-appointed volunteers who provide education and empowerment for self-advocates in Florida, as well as their families. The Family Care Councils partner with the Agency for Persons with Disabilities (APD) to make sure self-advocates and their families have input in statewide policies.</a:t>
            </a:r>
            <a:br>
              <a:rPr lang="en-US" dirty="0"/>
            </a:br>
            <a:br>
              <a:rPr lang="en-US" dirty="0"/>
            </a:br>
            <a:r>
              <a:rPr lang="en-US" dirty="0"/>
              <a:t>FCC members are individuals with intellectual and developmental disabilities and parents, siblings, grandparents, and guardians of people who qualify for services from APD. Together we mentor families, meet with legislators, host educational forums, review APD policies, and much more.</a:t>
            </a:r>
          </a:p>
          <a:p>
            <a:endParaRPr lang="en-US" dirty="0"/>
          </a:p>
        </p:txBody>
      </p:sp>
      <p:sp>
        <p:nvSpPr>
          <p:cNvPr id="4" name="Slide Number Placeholder 3"/>
          <p:cNvSpPr>
            <a:spLocks noGrp="1"/>
          </p:cNvSpPr>
          <p:nvPr>
            <p:ph type="sldNum" sz="quarter" idx="5"/>
          </p:nvPr>
        </p:nvSpPr>
        <p:spPr/>
        <p:txBody>
          <a:bodyPr/>
          <a:lstStyle/>
          <a:p>
            <a:fld id="{6A70A132-9411-44F6-9FF7-9FB855FAB6FF}" type="slidenum">
              <a:rPr lang="en-US" smtClean="0"/>
              <a:t>23</a:t>
            </a:fld>
            <a:endParaRPr lang="en-US" dirty="0"/>
          </a:p>
        </p:txBody>
      </p:sp>
    </p:spTree>
    <p:extLst>
      <p:ext uri="{BB962C8B-B14F-4D97-AF65-F5344CB8AC3E}">
        <p14:creationId xmlns:p14="http://schemas.microsoft.com/office/powerpoint/2010/main" val="18951519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 October 2004, the Agency for Persons with Disabilities (APD) became an agency separate from the Department of Children and Families, specifically tasked with serving the needs of Floridians with developmental disabilities. Prior to that time, it existed as the Developmental Disabilities Program. The agency is governed by </a:t>
            </a:r>
            <a:r>
              <a:rPr lang="en-US" dirty="0">
                <a:hlinkClick r:id="rId3" tooltip="External Website"/>
              </a:rPr>
              <a:t>Chapter 20</a:t>
            </a:r>
            <a:r>
              <a:rPr lang="en-US" dirty="0"/>
              <a:t>, </a:t>
            </a:r>
            <a:r>
              <a:rPr lang="en-US" dirty="0">
                <a:hlinkClick r:id="rId4" tooltip="External Website"/>
              </a:rPr>
              <a:t>Chapter 393</a:t>
            </a:r>
            <a:r>
              <a:rPr lang="en-US" dirty="0"/>
              <a:t>, and </a:t>
            </a:r>
            <a:r>
              <a:rPr lang="en-US" dirty="0">
                <a:hlinkClick r:id="rId5" tooltip="External Website"/>
              </a:rPr>
              <a:t>Chapter 916</a:t>
            </a:r>
            <a:r>
              <a:rPr lang="en-US" dirty="0"/>
              <a:t> of the Florida Statutes.</a:t>
            </a:r>
          </a:p>
          <a:p>
            <a:r>
              <a:rPr lang="en-US" dirty="0"/>
              <a:t>APD works with local organizations and private providers to support people who have developmental disabilities and their families in living, learning, and working in their communities. APD identifies the service needs of people with developmental disabilities, and those individuals may receive social, medical, behavioral, residential, and/or therapeutic services.</a:t>
            </a:r>
          </a:p>
          <a:p>
            <a:r>
              <a:rPr lang="en-US" dirty="0">
                <a:hlinkClick r:id="rId6" tooltip="Agency Mission and Goals"/>
              </a:rPr>
              <a:t>Agency Mission and Goals</a:t>
            </a:r>
            <a:endParaRPr lang="en-US" dirty="0"/>
          </a:p>
          <a:p>
            <a:r>
              <a:rPr lang="en-US" dirty="0">
                <a:hlinkClick r:id="rId7" tooltip="PDF"/>
              </a:rPr>
              <a:t>Statement of Agency Organization and Operation</a:t>
            </a:r>
            <a:endParaRPr lang="en-US" dirty="0"/>
          </a:p>
          <a:p>
            <a:r>
              <a:rPr lang="en-US" dirty="0">
                <a:hlinkClick r:id="rId8" tooltip="PDF"/>
              </a:rPr>
              <a:t>APD Glossary of Terms and Acronyms</a:t>
            </a:r>
            <a:endParaRPr lang="en-US" dirty="0"/>
          </a:p>
          <a:p>
            <a:br>
              <a:rPr lang="en-US" dirty="0"/>
            </a:br>
            <a:endParaRPr lang="en-US" dirty="0"/>
          </a:p>
          <a:p>
            <a:r>
              <a:rPr lang="en-US" b="1" dirty="0"/>
              <a:t>Who We Serve</a:t>
            </a:r>
          </a:p>
          <a:p>
            <a:r>
              <a:rPr lang="en-US" dirty="0"/>
              <a:t>The agency serves more than 50,000 Floridians with the following disabilities:</a:t>
            </a:r>
          </a:p>
          <a:p>
            <a:r>
              <a:rPr lang="en-US" dirty="0"/>
              <a:t>People severely impaired by autism</a:t>
            </a:r>
          </a:p>
          <a:p>
            <a:r>
              <a:rPr lang="en-US" dirty="0"/>
              <a:t>Cerebral palsy</a:t>
            </a:r>
          </a:p>
          <a:p>
            <a:r>
              <a:rPr lang="en-US" dirty="0"/>
              <a:t>Spina bifida</a:t>
            </a:r>
          </a:p>
          <a:p>
            <a:r>
              <a:rPr lang="en-US" dirty="0"/>
              <a:t>Intellectual disabilities</a:t>
            </a:r>
          </a:p>
          <a:p>
            <a:r>
              <a:rPr lang="en-US" dirty="0"/>
              <a:t>Down syndrome</a:t>
            </a:r>
          </a:p>
          <a:p>
            <a:r>
              <a:rPr lang="en-US" dirty="0"/>
              <a:t>Prader-Willi syndrome</a:t>
            </a:r>
          </a:p>
          <a:p>
            <a:r>
              <a:rPr lang="en-US" dirty="0"/>
              <a:t>Phelan-McDermid syndrome</a:t>
            </a:r>
          </a:p>
          <a:p>
            <a:r>
              <a:rPr lang="en-US" dirty="0"/>
              <a:t>Children age 3-5 who are at a high risk of a developmental disability</a:t>
            </a:r>
          </a:p>
          <a:p>
            <a:endParaRPr lang="en-US" dirty="0"/>
          </a:p>
        </p:txBody>
      </p:sp>
      <p:sp>
        <p:nvSpPr>
          <p:cNvPr id="4" name="Slide Number Placeholder 3"/>
          <p:cNvSpPr>
            <a:spLocks noGrp="1"/>
          </p:cNvSpPr>
          <p:nvPr>
            <p:ph type="sldNum" sz="quarter" idx="5"/>
          </p:nvPr>
        </p:nvSpPr>
        <p:spPr/>
        <p:txBody>
          <a:bodyPr/>
          <a:lstStyle/>
          <a:p>
            <a:fld id="{6A70A132-9411-44F6-9FF7-9FB855FAB6FF}" type="slidenum">
              <a:rPr lang="en-US" smtClean="0"/>
              <a:t>24</a:t>
            </a:fld>
            <a:endParaRPr lang="en-US" dirty="0"/>
          </a:p>
        </p:txBody>
      </p:sp>
    </p:spTree>
    <p:extLst>
      <p:ext uri="{BB962C8B-B14F-4D97-AF65-F5344CB8AC3E}">
        <p14:creationId xmlns:p14="http://schemas.microsoft.com/office/powerpoint/2010/main" val="16539476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Arc of Florida is proud to present our 1st Annual Advocacy Days: The Future of Disabilities at Disney’s Coronado Springs Resort in Lake Buena Vista, Florida. Sept. 29 – Oct. 1, 2023. Let’s all share a voice ~ students, self-advocates, families and caregivers, business leaders, community and statewide partners, innovators, and legislators. This comprehensive 3-day/2-night mini conference will be packed with action items, innovative concepts and ideas, and enhanced engagement opportunities that can only be created at Walt Disney World® Resort.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All packages include: </a:t>
            </a:r>
            <a:r>
              <a:rPr lang="en-US" sz="1200" b="0" i="0" u="none" strike="noStrike" kern="1200" baseline="0" dirty="0">
                <a:solidFill>
                  <a:schemeClr val="tx1"/>
                </a:solidFill>
                <a:latin typeface="+mn-lt"/>
                <a:ea typeface="+mn-ea"/>
                <a:cs typeface="+mn-cs"/>
              </a:rPr>
              <a:t>Two Night Stay - Friday, September 29 &amp; Saturday, September 30</a:t>
            </a:r>
          </a:p>
          <a:p>
            <a:r>
              <a:rPr lang="en-US" sz="1200" b="0" i="0" u="none" strike="noStrike" kern="1200" baseline="0" dirty="0">
                <a:solidFill>
                  <a:schemeClr val="tx1"/>
                </a:solidFill>
                <a:latin typeface="+mn-lt"/>
                <a:ea typeface="+mn-ea"/>
                <a:cs typeface="+mn-cs"/>
              </a:rPr>
              <a:t>• Opening Ceremony, Light Dinner &amp; Dance Party Friday, September 29</a:t>
            </a:r>
          </a:p>
          <a:p>
            <a:r>
              <a:rPr lang="en-US" sz="1200" b="0" i="0" u="none" strike="noStrike" kern="1200" baseline="0" dirty="0">
                <a:solidFill>
                  <a:schemeClr val="tx1"/>
                </a:solidFill>
                <a:latin typeface="+mn-lt"/>
                <a:ea typeface="+mn-ea"/>
                <a:cs typeface="+mn-cs"/>
              </a:rPr>
              <a:t>• Special Breakfast Saturday, September 30</a:t>
            </a:r>
          </a:p>
          <a:p>
            <a:r>
              <a:rPr lang="en-US" sz="1200" b="0" i="0" u="none" strike="noStrike" kern="1200" baseline="0" dirty="0">
                <a:solidFill>
                  <a:schemeClr val="tx1"/>
                </a:solidFill>
                <a:latin typeface="+mn-lt"/>
                <a:ea typeface="+mn-ea"/>
                <a:cs typeface="+mn-cs"/>
              </a:rPr>
              <a:t>• Park Ticket to the </a:t>
            </a:r>
            <a:r>
              <a:rPr lang="en-US" sz="1200" b="0" i="1" u="none" strike="noStrike" kern="1200" baseline="0" dirty="0">
                <a:solidFill>
                  <a:schemeClr val="tx1"/>
                </a:solidFill>
                <a:latin typeface="+mn-lt"/>
                <a:ea typeface="+mn-ea"/>
                <a:cs typeface="+mn-cs"/>
              </a:rPr>
              <a:t>Magic Kingdom® Park </a:t>
            </a:r>
            <a:r>
              <a:rPr lang="en-US" sz="1200" b="0" i="0" u="none" strike="noStrike" kern="1200" baseline="0" dirty="0">
                <a:solidFill>
                  <a:schemeClr val="tx1"/>
                </a:solidFill>
                <a:latin typeface="+mn-lt"/>
                <a:ea typeface="+mn-ea"/>
                <a:cs typeface="+mn-cs"/>
              </a:rPr>
              <a:t>after 1 p.m. until closing on Saturday, September 30</a:t>
            </a:r>
          </a:p>
          <a:p>
            <a:r>
              <a:rPr lang="en-US" sz="1200" b="0" i="0" u="none" strike="noStrike" kern="1200" baseline="0" dirty="0">
                <a:solidFill>
                  <a:schemeClr val="tx1"/>
                </a:solidFill>
                <a:latin typeface="+mn-lt"/>
                <a:ea typeface="+mn-ea"/>
                <a:cs typeface="+mn-cs"/>
              </a:rPr>
              <a:t>• Closing Ceremony &amp; Special Breakfast on Sunday, October 1</a:t>
            </a:r>
          </a:p>
          <a:p>
            <a:r>
              <a:rPr lang="en-US" sz="1200" b="0" i="0" u="none" strike="noStrike" kern="1200" baseline="0" dirty="0">
                <a:solidFill>
                  <a:schemeClr val="tx1"/>
                </a:solidFill>
                <a:latin typeface="+mn-lt"/>
                <a:ea typeface="+mn-ea"/>
                <a:cs typeface="+mn-cs"/>
              </a:rPr>
              <a:t>• Swag Bag &amp; Commemorative Family Photo</a:t>
            </a:r>
          </a:p>
          <a:p>
            <a:endParaRPr lang="en-US" dirty="0"/>
          </a:p>
        </p:txBody>
      </p:sp>
      <p:sp>
        <p:nvSpPr>
          <p:cNvPr id="4" name="Slide Number Placeholder 3"/>
          <p:cNvSpPr>
            <a:spLocks noGrp="1"/>
          </p:cNvSpPr>
          <p:nvPr>
            <p:ph type="sldNum" sz="quarter" idx="5"/>
          </p:nvPr>
        </p:nvSpPr>
        <p:spPr/>
        <p:txBody>
          <a:bodyPr/>
          <a:lstStyle/>
          <a:p>
            <a:fld id="{6A70A132-9411-44F6-9FF7-9FB855FAB6FF}" type="slidenum">
              <a:rPr lang="en-US" smtClean="0"/>
              <a:t>25</a:t>
            </a:fld>
            <a:endParaRPr lang="en-US" dirty="0"/>
          </a:p>
        </p:txBody>
      </p:sp>
    </p:spTree>
    <p:extLst>
      <p:ext uri="{BB962C8B-B14F-4D97-AF65-F5344CB8AC3E}">
        <p14:creationId xmlns:p14="http://schemas.microsoft.com/office/powerpoint/2010/main" val="583298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A70A132-9411-44F6-9FF7-9FB855FAB6FF}" type="slidenum">
              <a:rPr lang="en-US" smtClean="0"/>
              <a:t>26</a:t>
            </a:fld>
            <a:endParaRPr lang="en-US" dirty="0"/>
          </a:p>
        </p:txBody>
      </p:sp>
    </p:spTree>
    <p:extLst>
      <p:ext uri="{BB962C8B-B14F-4D97-AF65-F5344CB8AC3E}">
        <p14:creationId xmlns:p14="http://schemas.microsoft.com/office/powerpoint/2010/main" val="32617145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A screenshot of a cell phone&#10;&#10;Description automatically generated">
            <a:extLst>
              <a:ext uri="{FF2B5EF4-FFF2-40B4-BE49-F238E27FC236}">
                <a16:creationId xmlns:a16="http://schemas.microsoft.com/office/drawing/2014/main" id="{3061D668-83B1-E84B-872E-328088785F9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8FC8B294-BC32-824D-9FC2-D3D06489C175}"/>
              </a:ext>
            </a:extLst>
          </p:cNvPr>
          <p:cNvSpPr>
            <a:spLocks noGrp="1"/>
          </p:cNvSpPr>
          <p:nvPr>
            <p:ph type="ctrTitle"/>
          </p:nvPr>
        </p:nvSpPr>
        <p:spPr>
          <a:xfrm>
            <a:off x="838202" y="2366208"/>
            <a:ext cx="7235282" cy="1425207"/>
          </a:xfrm>
        </p:spPr>
        <p:txBody>
          <a:bodyPr anchor="b">
            <a:normAutofit/>
          </a:bodyPr>
          <a:lstStyle>
            <a:lvl1pPr algn="l">
              <a:defRPr sz="4800" b="1" i="0">
                <a:solidFill>
                  <a:schemeClr val="bg1"/>
                </a:solidFill>
                <a:latin typeface="Helvetica" pitchFamily="2" charset="0"/>
              </a:defRPr>
            </a:lvl1pPr>
          </a:lstStyle>
          <a:p>
            <a:r>
              <a:rPr lang="en-US" dirty="0"/>
              <a:t>Click to edit Master title style</a:t>
            </a:r>
          </a:p>
        </p:txBody>
      </p:sp>
      <p:sp>
        <p:nvSpPr>
          <p:cNvPr id="3" name="Subtitle 2">
            <a:extLst>
              <a:ext uri="{FF2B5EF4-FFF2-40B4-BE49-F238E27FC236}">
                <a16:creationId xmlns:a16="http://schemas.microsoft.com/office/drawing/2014/main" id="{168C886B-F0BC-8247-BA0E-3FE3E2135616}"/>
              </a:ext>
            </a:extLst>
          </p:cNvPr>
          <p:cNvSpPr>
            <a:spLocks noGrp="1"/>
          </p:cNvSpPr>
          <p:nvPr>
            <p:ph type="subTitle" idx="1"/>
          </p:nvPr>
        </p:nvSpPr>
        <p:spPr>
          <a:xfrm>
            <a:off x="838200" y="3936575"/>
            <a:ext cx="7235281" cy="490459"/>
          </a:xfrm>
        </p:spPr>
        <p:txBody>
          <a:bodyPr>
            <a:normAutofit/>
          </a:bodyPr>
          <a:lstStyle>
            <a:lvl1pPr marL="0" indent="0" algn="l">
              <a:buNone/>
              <a:defRPr sz="2000">
                <a:solidFill>
                  <a:schemeClr val="bg1"/>
                </a:solidFill>
                <a:latin typeface="Helvetica"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FEAFF5B4-7002-F840-AB53-A7F3424113DE}"/>
              </a:ext>
            </a:extLst>
          </p:cNvPr>
          <p:cNvSpPr>
            <a:spLocks noGrp="1"/>
          </p:cNvSpPr>
          <p:nvPr>
            <p:ph type="dt" sz="half" idx="10"/>
          </p:nvPr>
        </p:nvSpPr>
        <p:spPr/>
        <p:txBody>
          <a:bodyPr/>
          <a:lstStyle/>
          <a:p>
            <a:fld id="{898368D0-0205-C14B-85E8-A17A5655C754}" type="datetimeFigureOut">
              <a:rPr lang="en-US" smtClean="0"/>
              <a:t>7/6/2023</a:t>
            </a:fld>
            <a:endParaRPr lang="en-US" dirty="0"/>
          </a:p>
        </p:txBody>
      </p:sp>
      <p:sp>
        <p:nvSpPr>
          <p:cNvPr id="5" name="Footer Placeholder 4">
            <a:extLst>
              <a:ext uri="{FF2B5EF4-FFF2-40B4-BE49-F238E27FC236}">
                <a16:creationId xmlns:a16="http://schemas.microsoft.com/office/drawing/2014/main" id="{F716467B-C761-134B-A21A-F46ED46DB82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9D8B08A-720C-F44D-9415-401052612C7D}"/>
              </a:ext>
            </a:extLst>
          </p:cNvPr>
          <p:cNvSpPr>
            <a:spLocks noGrp="1"/>
          </p:cNvSpPr>
          <p:nvPr>
            <p:ph type="sldNum" sz="quarter" idx="12"/>
          </p:nvPr>
        </p:nvSpPr>
        <p:spPr/>
        <p:txBody>
          <a:bodyPr/>
          <a:lstStyle/>
          <a:p>
            <a:fld id="{7CE5EC0A-319F-0F49-8C12-15D5F90BA45F}" type="slidenum">
              <a:rPr lang="en-US" smtClean="0"/>
              <a:t>‹#›</a:t>
            </a:fld>
            <a:endParaRPr lang="en-US" dirty="0"/>
          </a:p>
        </p:txBody>
      </p:sp>
    </p:spTree>
    <p:extLst>
      <p:ext uri="{BB962C8B-B14F-4D97-AF65-F5344CB8AC3E}">
        <p14:creationId xmlns:p14="http://schemas.microsoft.com/office/powerpoint/2010/main" val="3644578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descr="A screenshot of a cell phone&#10;&#10;Description automatically generated">
            <a:extLst>
              <a:ext uri="{FF2B5EF4-FFF2-40B4-BE49-F238E27FC236}">
                <a16:creationId xmlns:a16="http://schemas.microsoft.com/office/drawing/2014/main" id="{BFED8452-40A9-A54B-8966-A09B001F70C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FF5A9BC-4F4A-A542-A5F4-652125880FFF}"/>
              </a:ext>
            </a:extLst>
          </p:cNvPr>
          <p:cNvSpPr>
            <a:spLocks noGrp="1"/>
          </p:cNvSpPr>
          <p:nvPr>
            <p:ph type="title"/>
          </p:nvPr>
        </p:nvSpPr>
        <p:spPr>
          <a:xfrm>
            <a:off x="1159726" y="994686"/>
            <a:ext cx="10194073" cy="741246"/>
          </a:xfr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970FCBC6-20A5-EC44-9D8E-C0BAD48B54B6}"/>
              </a:ext>
            </a:extLst>
          </p:cNvPr>
          <p:cNvSpPr>
            <a:spLocks noGrp="1"/>
          </p:cNvSpPr>
          <p:nvPr>
            <p:ph idx="1"/>
          </p:nvPr>
        </p:nvSpPr>
        <p:spPr>
          <a:xfrm>
            <a:off x="1159726" y="1996067"/>
            <a:ext cx="10194073" cy="38672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B1910F-0AA8-8440-AF1C-92306AA88C48}"/>
              </a:ext>
            </a:extLst>
          </p:cNvPr>
          <p:cNvSpPr>
            <a:spLocks noGrp="1"/>
          </p:cNvSpPr>
          <p:nvPr>
            <p:ph type="dt" sz="half" idx="10"/>
          </p:nvPr>
        </p:nvSpPr>
        <p:spPr>
          <a:xfrm>
            <a:off x="1159726" y="6356350"/>
            <a:ext cx="2421674" cy="365125"/>
          </a:xfrm>
        </p:spPr>
        <p:txBody>
          <a:bodyPr/>
          <a:lstStyle/>
          <a:p>
            <a:fld id="{898368D0-0205-C14B-85E8-A17A5655C754}" type="datetimeFigureOut">
              <a:rPr lang="en-US" smtClean="0"/>
              <a:t>7/6/2023</a:t>
            </a:fld>
            <a:endParaRPr lang="en-US" dirty="0"/>
          </a:p>
        </p:txBody>
      </p:sp>
      <p:sp>
        <p:nvSpPr>
          <p:cNvPr id="5" name="Footer Placeholder 4">
            <a:extLst>
              <a:ext uri="{FF2B5EF4-FFF2-40B4-BE49-F238E27FC236}">
                <a16:creationId xmlns:a16="http://schemas.microsoft.com/office/drawing/2014/main" id="{6927A3E2-EDCC-2D4E-B75D-AEE7501608E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F3EB173-1549-2542-89E0-395EF6949D7A}"/>
              </a:ext>
            </a:extLst>
          </p:cNvPr>
          <p:cNvSpPr>
            <a:spLocks noGrp="1"/>
          </p:cNvSpPr>
          <p:nvPr>
            <p:ph type="sldNum" sz="quarter" idx="12"/>
          </p:nvPr>
        </p:nvSpPr>
        <p:spPr/>
        <p:txBody>
          <a:bodyPr/>
          <a:lstStyle/>
          <a:p>
            <a:fld id="{7CE5EC0A-319F-0F49-8C12-15D5F90BA45F}" type="slidenum">
              <a:rPr lang="en-US" smtClean="0"/>
              <a:t>‹#›</a:t>
            </a:fld>
            <a:endParaRPr lang="en-US" dirty="0"/>
          </a:p>
        </p:txBody>
      </p:sp>
    </p:spTree>
    <p:extLst>
      <p:ext uri="{BB962C8B-B14F-4D97-AF65-F5344CB8AC3E}">
        <p14:creationId xmlns:p14="http://schemas.microsoft.com/office/powerpoint/2010/main" val="1204343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8" name="Picture 7" descr="A screenshot of a cell phone&#10;&#10;Description automatically generated">
            <a:extLst>
              <a:ext uri="{FF2B5EF4-FFF2-40B4-BE49-F238E27FC236}">
                <a16:creationId xmlns:a16="http://schemas.microsoft.com/office/drawing/2014/main" id="{BFED8452-40A9-A54B-8966-A09B001F70C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FF5A9BC-4F4A-A542-A5F4-652125880FFF}"/>
              </a:ext>
            </a:extLst>
          </p:cNvPr>
          <p:cNvSpPr>
            <a:spLocks noGrp="1"/>
          </p:cNvSpPr>
          <p:nvPr>
            <p:ph type="title"/>
          </p:nvPr>
        </p:nvSpPr>
        <p:spPr>
          <a:xfrm>
            <a:off x="1159726" y="994686"/>
            <a:ext cx="10194073" cy="741246"/>
          </a:xfr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970FCBC6-20A5-EC44-9D8E-C0BAD48B54B6}"/>
              </a:ext>
            </a:extLst>
          </p:cNvPr>
          <p:cNvSpPr>
            <a:spLocks noGrp="1"/>
          </p:cNvSpPr>
          <p:nvPr>
            <p:ph idx="1"/>
          </p:nvPr>
        </p:nvSpPr>
        <p:spPr>
          <a:xfrm>
            <a:off x="1159726" y="1996067"/>
            <a:ext cx="4795025" cy="386724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9B1910F-0AA8-8440-AF1C-92306AA88C48}"/>
              </a:ext>
            </a:extLst>
          </p:cNvPr>
          <p:cNvSpPr>
            <a:spLocks noGrp="1"/>
          </p:cNvSpPr>
          <p:nvPr>
            <p:ph type="dt" sz="half" idx="10"/>
          </p:nvPr>
        </p:nvSpPr>
        <p:spPr>
          <a:xfrm>
            <a:off x="1159726" y="6356350"/>
            <a:ext cx="2421674" cy="365125"/>
          </a:xfrm>
        </p:spPr>
        <p:txBody>
          <a:bodyPr/>
          <a:lstStyle/>
          <a:p>
            <a:fld id="{898368D0-0205-C14B-85E8-A17A5655C754}" type="datetimeFigureOut">
              <a:rPr lang="en-US" smtClean="0"/>
              <a:t>7/6/2023</a:t>
            </a:fld>
            <a:endParaRPr lang="en-US" dirty="0"/>
          </a:p>
        </p:txBody>
      </p:sp>
      <p:sp>
        <p:nvSpPr>
          <p:cNvPr id="5" name="Footer Placeholder 4">
            <a:extLst>
              <a:ext uri="{FF2B5EF4-FFF2-40B4-BE49-F238E27FC236}">
                <a16:creationId xmlns:a16="http://schemas.microsoft.com/office/drawing/2014/main" id="{6927A3E2-EDCC-2D4E-B75D-AEE7501608E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F3EB173-1549-2542-89E0-395EF6949D7A}"/>
              </a:ext>
            </a:extLst>
          </p:cNvPr>
          <p:cNvSpPr>
            <a:spLocks noGrp="1"/>
          </p:cNvSpPr>
          <p:nvPr>
            <p:ph type="sldNum" sz="quarter" idx="12"/>
          </p:nvPr>
        </p:nvSpPr>
        <p:spPr/>
        <p:txBody>
          <a:bodyPr/>
          <a:lstStyle/>
          <a:p>
            <a:fld id="{7CE5EC0A-319F-0F49-8C12-15D5F90BA45F}" type="slidenum">
              <a:rPr lang="en-US" smtClean="0"/>
              <a:t>‹#›</a:t>
            </a:fld>
            <a:endParaRPr lang="en-US" dirty="0"/>
          </a:p>
        </p:txBody>
      </p:sp>
      <p:sp>
        <p:nvSpPr>
          <p:cNvPr id="9" name="Content Placeholder 2">
            <a:extLst>
              <a:ext uri="{FF2B5EF4-FFF2-40B4-BE49-F238E27FC236}">
                <a16:creationId xmlns:a16="http://schemas.microsoft.com/office/drawing/2014/main" id="{9B9A2C69-11D8-424E-B312-02CD5AB16956}"/>
              </a:ext>
            </a:extLst>
          </p:cNvPr>
          <p:cNvSpPr>
            <a:spLocks noGrp="1"/>
          </p:cNvSpPr>
          <p:nvPr>
            <p:ph idx="13"/>
          </p:nvPr>
        </p:nvSpPr>
        <p:spPr>
          <a:xfrm>
            <a:off x="6237251" y="1996067"/>
            <a:ext cx="5116548" cy="386724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858451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14" name="Picture 13" descr="A picture containing computer, table, sitting, computer&#10;&#10;Description automatically generated">
            <a:extLst>
              <a:ext uri="{FF2B5EF4-FFF2-40B4-BE49-F238E27FC236}">
                <a16:creationId xmlns:a16="http://schemas.microsoft.com/office/drawing/2014/main" id="{C82D0A37-9AD0-3047-8960-1A7D8C1358F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FF5A9BC-4F4A-A542-A5F4-652125880FFF}"/>
              </a:ext>
            </a:extLst>
          </p:cNvPr>
          <p:cNvSpPr>
            <a:spLocks noGrp="1"/>
          </p:cNvSpPr>
          <p:nvPr>
            <p:ph type="title"/>
          </p:nvPr>
        </p:nvSpPr>
        <p:spPr>
          <a:xfrm>
            <a:off x="6400799" y="858644"/>
            <a:ext cx="4952999" cy="1167220"/>
          </a:xfrm>
        </p:spPr>
        <p:txBody>
          <a:bodyPr>
            <a:noAutofit/>
          </a:bodyPr>
          <a:lstStyle>
            <a:lvl1pPr>
              <a:defRPr sz="4400">
                <a:solidFill>
                  <a:schemeClr val="tx1"/>
                </a:solidFill>
              </a:defRPr>
            </a:lvl1pPr>
          </a:lstStyle>
          <a:p>
            <a:r>
              <a:rPr lang="en-US" dirty="0"/>
              <a:t>Click to edit Master title style</a:t>
            </a:r>
          </a:p>
        </p:txBody>
      </p:sp>
      <p:sp>
        <p:nvSpPr>
          <p:cNvPr id="4" name="Date Placeholder 3">
            <a:extLst>
              <a:ext uri="{FF2B5EF4-FFF2-40B4-BE49-F238E27FC236}">
                <a16:creationId xmlns:a16="http://schemas.microsoft.com/office/drawing/2014/main" id="{59B1910F-0AA8-8440-AF1C-92306AA88C48}"/>
              </a:ext>
            </a:extLst>
          </p:cNvPr>
          <p:cNvSpPr>
            <a:spLocks noGrp="1"/>
          </p:cNvSpPr>
          <p:nvPr>
            <p:ph type="dt" sz="half" idx="10"/>
          </p:nvPr>
        </p:nvSpPr>
        <p:spPr>
          <a:xfrm>
            <a:off x="1159726" y="6356350"/>
            <a:ext cx="2421674" cy="365125"/>
          </a:xfrm>
        </p:spPr>
        <p:txBody>
          <a:bodyPr/>
          <a:lstStyle>
            <a:lvl1pPr>
              <a:defRPr>
                <a:solidFill>
                  <a:schemeClr val="bg1"/>
                </a:solidFill>
              </a:defRPr>
            </a:lvl1pPr>
          </a:lstStyle>
          <a:p>
            <a:fld id="{898368D0-0205-C14B-85E8-A17A5655C754}" type="datetimeFigureOut">
              <a:rPr lang="en-US" smtClean="0"/>
              <a:pPr/>
              <a:t>7/6/2023</a:t>
            </a:fld>
            <a:endParaRPr lang="en-US" dirty="0"/>
          </a:p>
        </p:txBody>
      </p:sp>
      <p:sp>
        <p:nvSpPr>
          <p:cNvPr id="5" name="Footer Placeholder 4">
            <a:extLst>
              <a:ext uri="{FF2B5EF4-FFF2-40B4-BE49-F238E27FC236}">
                <a16:creationId xmlns:a16="http://schemas.microsoft.com/office/drawing/2014/main" id="{6927A3E2-EDCC-2D4E-B75D-AEE7501608E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F3EB173-1549-2542-89E0-395EF6949D7A}"/>
              </a:ext>
            </a:extLst>
          </p:cNvPr>
          <p:cNvSpPr>
            <a:spLocks noGrp="1"/>
          </p:cNvSpPr>
          <p:nvPr>
            <p:ph type="sldNum" sz="quarter" idx="12"/>
          </p:nvPr>
        </p:nvSpPr>
        <p:spPr/>
        <p:txBody>
          <a:bodyPr/>
          <a:lstStyle/>
          <a:p>
            <a:fld id="{7CE5EC0A-319F-0F49-8C12-15D5F90BA45F}" type="slidenum">
              <a:rPr lang="en-US" smtClean="0"/>
              <a:t>‹#›</a:t>
            </a:fld>
            <a:endParaRPr lang="en-US" dirty="0"/>
          </a:p>
        </p:txBody>
      </p:sp>
      <p:sp>
        <p:nvSpPr>
          <p:cNvPr id="13" name="Content Placeholder 2">
            <a:extLst>
              <a:ext uri="{FF2B5EF4-FFF2-40B4-BE49-F238E27FC236}">
                <a16:creationId xmlns:a16="http://schemas.microsoft.com/office/drawing/2014/main" id="{24F178E3-E6F9-C343-AFEF-F541D94361ED}"/>
              </a:ext>
            </a:extLst>
          </p:cNvPr>
          <p:cNvSpPr>
            <a:spLocks noGrp="1"/>
          </p:cNvSpPr>
          <p:nvPr>
            <p:ph idx="13"/>
          </p:nvPr>
        </p:nvSpPr>
        <p:spPr>
          <a:xfrm>
            <a:off x="6400799" y="2207941"/>
            <a:ext cx="4952999" cy="379141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24197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8" name="Picture 7" descr="A person looking at the camera&#10;&#10;Description automatically generated">
            <a:extLst>
              <a:ext uri="{FF2B5EF4-FFF2-40B4-BE49-F238E27FC236}">
                <a16:creationId xmlns:a16="http://schemas.microsoft.com/office/drawing/2014/main" id="{5720D225-3344-FB4B-A705-25E24DC9C53D}"/>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FF5A9BC-4F4A-A542-A5F4-652125880FFF}"/>
              </a:ext>
            </a:extLst>
          </p:cNvPr>
          <p:cNvSpPr>
            <a:spLocks noGrp="1"/>
          </p:cNvSpPr>
          <p:nvPr>
            <p:ph type="title"/>
          </p:nvPr>
        </p:nvSpPr>
        <p:spPr>
          <a:xfrm>
            <a:off x="6400799" y="858644"/>
            <a:ext cx="4952999" cy="1167220"/>
          </a:xfrm>
        </p:spPr>
        <p:txBody>
          <a:bodyPr>
            <a:noAutofit/>
          </a:bodyPr>
          <a:lstStyle>
            <a:lvl1pPr>
              <a:defRPr sz="4400">
                <a:solidFill>
                  <a:schemeClr val="tx1"/>
                </a:solidFill>
              </a:defRPr>
            </a:lvl1pPr>
          </a:lstStyle>
          <a:p>
            <a:r>
              <a:rPr lang="en-US" dirty="0"/>
              <a:t>Click to edit Master title style</a:t>
            </a:r>
          </a:p>
        </p:txBody>
      </p:sp>
      <p:sp>
        <p:nvSpPr>
          <p:cNvPr id="4" name="Date Placeholder 3">
            <a:extLst>
              <a:ext uri="{FF2B5EF4-FFF2-40B4-BE49-F238E27FC236}">
                <a16:creationId xmlns:a16="http://schemas.microsoft.com/office/drawing/2014/main" id="{59B1910F-0AA8-8440-AF1C-92306AA88C48}"/>
              </a:ext>
            </a:extLst>
          </p:cNvPr>
          <p:cNvSpPr>
            <a:spLocks noGrp="1"/>
          </p:cNvSpPr>
          <p:nvPr>
            <p:ph type="dt" sz="half" idx="10"/>
          </p:nvPr>
        </p:nvSpPr>
        <p:spPr>
          <a:xfrm>
            <a:off x="1159726" y="6356350"/>
            <a:ext cx="2421674" cy="365125"/>
          </a:xfrm>
        </p:spPr>
        <p:txBody>
          <a:bodyPr/>
          <a:lstStyle>
            <a:lvl1pPr>
              <a:defRPr>
                <a:solidFill>
                  <a:schemeClr val="bg1"/>
                </a:solidFill>
              </a:defRPr>
            </a:lvl1pPr>
          </a:lstStyle>
          <a:p>
            <a:fld id="{898368D0-0205-C14B-85E8-A17A5655C754}" type="datetimeFigureOut">
              <a:rPr lang="en-US" smtClean="0"/>
              <a:pPr/>
              <a:t>7/6/2023</a:t>
            </a:fld>
            <a:endParaRPr lang="en-US" dirty="0"/>
          </a:p>
        </p:txBody>
      </p:sp>
      <p:sp>
        <p:nvSpPr>
          <p:cNvPr id="5" name="Footer Placeholder 4">
            <a:extLst>
              <a:ext uri="{FF2B5EF4-FFF2-40B4-BE49-F238E27FC236}">
                <a16:creationId xmlns:a16="http://schemas.microsoft.com/office/drawing/2014/main" id="{6927A3E2-EDCC-2D4E-B75D-AEE7501608E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F3EB173-1549-2542-89E0-395EF6949D7A}"/>
              </a:ext>
            </a:extLst>
          </p:cNvPr>
          <p:cNvSpPr>
            <a:spLocks noGrp="1"/>
          </p:cNvSpPr>
          <p:nvPr>
            <p:ph type="sldNum" sz="quarter" idx="12"/>
          </p:nvPr>
        </p:nvSpPr>
        <p:spPr/>
        <p:txBody>
          <a:bodyPr/>
          <a:lstStyle/>
          <a:p>
            <a:fld id="{7CE5EC0A-319F-0F49-8C12-15D5F90BA45F}" type="slidenum">
              <a:rPr lang="en-US" smtClean="0"/>
              <a:t>‹#›</a:t>
            </a:fld>
            <a:endParaRPr lang="en-US" dirty="0"/>
          </a:p>
        </p:txBody>
      </p:sp>
      <p:sp>
        <p:nvSpPr>
          <p:cNvPr id="13" name="Content Placeholder 2">
            <a:extLst>
              <a:ext uri="{FF2B5EF4-FFF2-40B4-BE49-F238E27FC236}">
                <a16:creationId xmlns:a16="http://schemas.microsoft.com/office/drawing/2014/main" id="{24F178E3-E6F9-C343-AFEF-F541D94361ED}"/>
              </a:ext>
            </a:extLst>
          </p:cNvPr>
          <p:cNvSpPr>
            <a:spLocks noGrp="1"/>
          </p:cNvSpPr>
          <p:nvPr>
            <p:ph idx="13"/>
          </p:nvPr>
        </p:nvSpPr>
        <p:spPr>
          <a:xfrm>
            <a:off x="6400799" y="2207941"/>
            <a:ext cx="4952999" cy="379141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984594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A0AD3-4D13-3A49-9E6F-20DE2354DE2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DABDAB7-7D4E-5D40-A1EF-3D2DAED0195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EB6D47A-41C6-1049-92B8-2C08F5280F05}"/>
              </a:ext>
            </a:extLst>
          </p:cNvPr>
          <p:cNvSpPr>
            <a:spLocks noGrp="1"/>
          </p:cNvSpPr>
          <p:nvPr>
            <p:ph type="dt" sz="half" idx="10"/>
          </p:nvPr>
        </p:nvSpPr>
        <p:spPr/>
        <p:txBody>
          <a:bodyPr/>
          <a:lstStyle/>
          <a:p>
            <a:fld id="{898368D0-0205-C14B-85E8-A17A5655C754}" type="datetimeFigureOut">
              <a:rPr lang="en-US" smtClean="0"/>
              <a:t>7/6/2023</a:t>
            </a:fld>
            <a:endParaRPr lang="en-US" dirty="0"/>
          </a:p>
        </p:txBody>
      </p:sp>
      <p:sp>
        <p:nvSpPr>
          <p:cNvPr id="5" name="Footer Placeholder 4">
            <a:extLst>
              <a:ext uri="{FF2B5EF4-FFF2-40B4-BE49-F238E27FC236}">
                <a16:creationId xmlns:a16="http://schemas.microsoft.com/office/drawing/2014/main" id="{C738DD29-F0B8-DA42-99E2-6A1FD2C19D1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0753287-FD34-5441-84DB-A7DC929540E8}"/>
              </a:ext>
            </a:extLst>
          </p:cNvPr>
          <p:cNvSpPr>
            <a:spLocks noGrp="1"/>
          </p:cNvSpPr>
          <p:nvPr>
            <p:ph type="sldNum" sz="quarter" idx="12"/>
          </p:nvPr>
        </p:nvSpPr>
        <p:spPr/>
        <p:txBody>
          <a:bodyPr/>
          <a:lstStyle/>
          <a:p>
            <a:fld id="{7CE5EC0A-319F-0F49-8C12-15D5F90BA45F}" type="slidenum">
              <a:rPr lang="en-US" smtClean="0"/>
              <a:t>‹#›</a:t>
            </a:fld>
            <a:endParaRPr lang="en-US" dirty="0"/>
          </a:p>
        </p:txBody>
      </p:sp>
    </p:spTree>
    <p:extLst>
      <p:ext uri="{BB962C8B-B14F-4D97-AF65-F5344CB8AC3E}">
        <p14:creationId xmlns:p14="http://schemas.microsoft.com/office/powerpoint/2010/main" val="1207677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7DF5D-7AB8-2A4A-9344-E3A073959F5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A817F03-1734-2749-8264-B6926126920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CFCD270-907A-6F40-B5EC-DFEE2185F4F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10C07C3-999F-024E-86D9-EA3A2432719D}"/>
              </a:ext>
            </a:extLst>
          </p:cNvPr>
          <p:cNvSpPr>
            <a:spLocks noGrp="1"/>
          </p:cNvSpPr>
          <p:nvPr>
            <p:ph type="dt" sz="half" idx="10"/>
          </p:nvPr>
        </p:nvSpPr>
        <p:spPr/>
        <p:txBody>
          <a:bodyPr/>
          <a:lstStyle/>
          <a:p>
            <a:fld id="{898368D0-0205-C14B-85E8-A17A5655C754}" type="datetimeFigureOut">
              <a:rPr lang="en-US" smtClean="0"/>
              <a:t>7/6/2023</a:t>
            </a:fld>
            <a:endParaRPr lang="en-US" dirty="0"/>
          </a:p>
        </p:txBody>
      </p:sp>
      <p:sp>
        <p:nvSpPr>
          <p:cNvPr id="6" name="Footer Placeholder 5">
            <a:extLst>
              <a:ext uri="{FF2B5EF4-FFF2-40B4-BE49-F238E27FC236}">
                <a16:creationId xmlns:a16="http://schemas.microsoft.com/office/drawing/2014/main" id="{FBBE3406-AA1A-7445-A0AC-7B0440ECF15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2CC9AEA-3D2D-844B-A50B-696781DDC315}"/>
              </a:ext>
            </a:extLst>
          </p:cNvPr>
          <p:cNvSpPr>
            <a:spLocks noGrp="1"/>
          </p:cNvSpPr>
          <p:nvPr>
            <p:ph type="sldNum" sz="quarter" idx="12"/>
          </p:nvPr>
        </p:nvSpPr>
        <p:spPr/>
        <p:txBody>
          <a:bodyPr/>
          <a:lstStyle/>
          <a:p>
            <a:fld id="{7CE5EC0A-319F-0F49-8C12-15D5F90BA45F}" type="slidenum">
              <a:rPr lang="en-US" smtClean="0"/>
              <a:t>‹#›</a:t>
            </a:fld>
            <a:endParaRPr lang="en-US" dirty="0"/>
          </a:p>
        </p:txBody>
      </p:sp>
    </p:spTree>
    <p:extLst>
      <p:ext uri="{BB962C8B-B14F-4D97-AF65-F5344CB8AC3E}">
        <p14:creationId xmlns:p14="http://schemas.microsoft.com/office/powerpoint/2010/main" val="5845631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6E0A0-77AB-024C-9A22-0948E432CD6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650776D-28AD-F042-83AC-47E628AB47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3409B19-6383-454E-AA2F-C750485F036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C020D84-9993-0845-852E-C6728A7495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2AE0402-0E8E-5546-8188-E8211AF0C34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535D724-908B-9D4B-B4F2-3565FC82B2DA}"/>
              </a:ext>
            </a:extLst>
          </p:cNvPr>
          <p:cNvSpPr>
            <a:spLocks noGrp="1"/>
          </p:cNvSpPr>
          <p:nvPr>
            <p:ph type="dt" sz="half" idx="10"/>
          </p:nvPr>
        </p:nvSpPr>
        <p:spPr/>
        <p:txBody>
          <a:bodyPr/>
          <a:lstStyle/>
          <a:p>
            <a:fld id="{898368D0-0205-C14B-85E8-A17A5655C754}" type="datetimeFigureOut">
              <a:rPr lang="en-US" smtClean="0"/>
              <a:t>7/6/2023</a:t>
            </a:fld>
            <a:endParaRPr lang="en-US" dirty="0"/>
          </a:p>
        </p:txBody>
      </p:sp>
      <p:sp>
        <p:nvSpPr>
          <p:cNvPr id="8" name="Footer Placeholder 7">
            <a:extLst>
              <a:ext uri="{FF2B5EF4-FFF2-40B4-BE49-F238E27FC236}">
                <a16:creationId xmlns:a16="http://schemas.microsoft.com/office/drawing/2014/main" id="{8A82C02D-5430-CA42-9601-DFA397D55161}"/>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8A227C9A-C2A2-A04E-977D-17EF4237ABAF}"/>
              </a:ext>
            </a:extLst>
          </p:cNvPr>
          <p:cNvSpPr>
            <a:spLocks noGrp="1"/>
          </p:cNvSpPr>
          <p:nvPr>
            <p:ph type="sldNum" sz="quarter" idx="12"/>
          </p:nvPr>
        </p:nvSpPr>
        <p:spPr/>
        <p:txBody>
          <a:bodyPr/>
          <a:lstStyle/>
          <a:p>
            <a:fld id="{7CE5EC0A-319F-0F49-8C12-15D5F90BA45F}" type="slidenum">
              <a:rPr lang="en-US" smtClean="0"/>
              <a:t>‹#›</a:t>
            </a:fld>
            <a:endParaRPr lang="en-US" dirty="0"/>
          </a:p>
        </p:txBody>
      </p:sp>
    </p:spTree>
    <p:extLst>
      <p:ext uri="{BB962C8B-B14F-4D97-AF65-F5344CB8AC3E}">
        <p14:creationId xmlns:p14="http://schemas.microsoft.com/office/powerpoint/2010/main" val="23245885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6F9E1-A7D5-3A48-B215-1CCC83C810F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2D52E72-0488-C04E-B087-F962218650DD}"/>
              </a:ext>
            </a:extLst>
          </p:cNvPr>
          <p:cNvSpPr>
            <a:spLocks noGrp="1"/>
          </p:cNvSpPr>
          <p:nvPr>
            <p:ph type="dt" sz="half" idx="10"/>
          </p:nvPr>
        </p:nvSpPr>
        <p:spPr/>
        <p:txBody>
          <a:bodyPr/>
          <a:lstStyle/>
          <a:p>
            <a:fld id="{898368D0-0205-C14B-85E8-A17A5655C754}" type="datetimeFigureOut">
              <a:rPr lang="en-US" smtClean="0"/>
              <a:t>7/6/2023</a:t>
            </a:fld>
            <a:endParaRPr lang="en-US" dirty="0"/>
          </a:p>
        </p:txBody>
      </p:sp>
      <p:sp>
        <p:nvSpPr>
          <p:cNvPr id="4" name="Footer Placeholder 3">
            <a:extLst>
              <a:ext uri="{FF2B5EF4-FFF2-40B4-BE49-F238E27FC236}">
                <a16:creationId xmlns:a16="http://schemas.microsoft.com/office/drawing/2014/main" id="{30CB3668-EDA1-8844-ABCA-A1B90D836E2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BDFB5AF-0B84-CB44-8DF3-A96A68C5679D}"/>
              </a:ext>
            </a:extLst>
          </p:cNvPr>
          <p:cNvSpPr>
            <a:spLocks noGrp="1"/>
          </p:cNvSpPr>
          <p:nvPr>
            <p:ph type="sldNum" sz="quarter" idx="12"/>
          </p:nvPr>
        </p:nvSpPr>
        <p:spPr/>
        <p:txBody>
          <a:bodyPr/>
          <a:lstStyle/>
          <a:p>
            <a:fld id="{7CE5EC0A-319F-0F49-8C12-15D5F90BA45F}" type="slidenum">
              <a:rPr lang="en-US" smtClean="0"/>
              <a:t>‹#›</a:t>
            </a:fld>
            <a:endParaRPr lang="en-US" dirty="0"/>
          </a:p>
        </p:txBody>
      </p:sp>
    </p:spTree>
    <p:extLst>
      <p:ext uri="{BB962C8B-B14F-4D97-AF65-F5344CB8AC3E}">
        <p14:creationId xmlns:p14="http://schemas.microsoft.com/office/powerpoint/2010/main" val="26172739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25AD70A-18C1-DC47-B770-BA43622DC9D9}"/>
              </a:ext>
            </a:extLst>
          </p:cNvPr>
          <p:cNvSpPr>
            <a:spLocks noGrp="1"/>
          </p:cNvSpPr>
          <p:nvPr>
            <p:ph type="dt" sz="half" idx="10"/>
          </p:nvPr>
        </p:nvSpPr>
        <p:spPr/>
        <p:txBody>
          <a:bodyPr/>
          <a:lstStyle/>
          <a:p>
            <a:fld id="{898368D0-0205-C14B-85E8-A17A5655C754}" type="datetimeFigureOut">
              <a:rPr lang="en-US" smtClean="0"/>
              <a:t>7/6/2023</a:t>
            </a:fld>
            <a:endParaRPr lang="en-US" dirty="0"/>
          </a:p>
        </p:txBody>
      </p:sp>
      <p:sp>
        <p:nvSpPr>
          <p:cNvPr id="3" name="Footer Placeholder 2">
            <a:extLst>
              <a:ext uri="{FF2B5EF4-FFF2-40B4-BE49-F238E27FC236}">
                <a16:creationId xmlns:a16="http://schemas.microsoft.com/office/drawing/2014/main" id="{BEBA30AA-EEF6-B544-AFC2-7D7501F62212}"/>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2EF782C8-0F1A-F748-AC84-818726B4C2A0}"/>
              </a:ext>
            </a:extLst>
          </p:cNvPr>
          <p:cNvSpPr>
            <a:spLocks noGrp="1"/>
          </p:cNvSpPr>
          <p:nvPr>
            <p:ph type="sldNum" sz="quarter" idx="12"/>
          </p:nvPr>
        </p:nvSpPr>
        <p:spPr/>
        <p:txBody>
          <a:bodyPr/>
          <a:lstStyle/>
          <a:p>
            <a:fld id="{7CE5EC0A-319F-0F49-8C12-15D5F90BA45F}" type="slidenum">
              <a:rPr lang="en-US" smtClean="0"/>
              <a:t>‹#›</a:t>
            </a:fld>
            <a:endParaRPr lang="en-US" dirty="0"/>
          </a:p>
        </p:txBody>
      </p:sp>
    </p:spTree>
    <p:extLst>
      <p:ext uri="{BB962C8B-B14F-4D97-AF65-F5344CB8AC3E}">
        <p14:creationId xmlns:p14="http://schemas.microsoft.com/office/powerpoint/2010/main" val="26469660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83BF9-1035-A44D-9D4E-95E8BBD9E6E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A2A7251-16D5-BC41-8009-61B70A58AD9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95994E8-E348-6C42-92C4-2DEF016860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BDB3DD-3055-BF48-862A-D01B81FE8AAF}"/>
              </a:ext>
            </a:extLst>
          </p:cNvPr>
          <p:cNvSpPr>
            <a:spLocks noGrp="1"/>
          </p:cNvSpPr>
          <p:nvPr>
            <p:ph type="dt" sz="half" idx="10"/>
          </p:nvPr>
        </p:nvSpPr>
        <p:spPr/>
        <p:txBody>
          <a:bodyPr/>
          <a:lstStyle/>
          <a:p>
            <a:fld id="{898368D0-0205-C14B-85E8-A17A5655C754}" type="datetimeFigureOut">
              <a:rPr lang="en-US" smtClean="0"/>
              <a:t>7/6/2023</a:t>
            </a:fld>
            <a:endParaRPr lang="en-US" dirty="0"/>
          </a:p>
        </p:txBody>
      </p:sp>
      <p:sp>
        <p:nvSpPr>
          <p:cNvPr id="6" name="Footer Placeholder 5">
            <a:extLst>
              <a:ext uri="{FF2B5EF4-FFF2-40B4-BE49-F238E27FC236}">
                <a16:creationId xmlns:a16="http://schemas.microsoft.com/office/drawing/2014/main" id="{160E5F2E-4583-B743-A855-7D30F592370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E481BE9-9A29-C34C-ABCE-51317921C0CA}"/>
              </a:ext>
            </a:extLst>
          </p:cNvPr>
          <p:cNvSpPr>
            <a:spLocks noGrp="1"/>
          </p:cNvSpPr>
          <p:nvPr>
            <p:ph type="sldNum" sz="quarter" idx="12"/>
          </p:nvPr>
        </p:nvSpPr>
        <p:spPr/>
        <p:txBody>
          <a:bodyPr/>
          <a:lstStyle/>
          <a:p>
            <a:fld id="{7CE5EC0A-319F-0F49-8C12-15D5F90BA45F}" type="slidenum">
              <a:rPr lang="en-US" smtClean="0"/>
              <a:t>‹#›</a:t>
            </a:fld>
            <a:endParaRPr lang="en-US" dirty="0"/>
          </a:p>
        </p:txBody>
      </p:sp>
    </p:spTree>
    <p:extLst>
      <p:ext uri="{BB962C8B-B14F-4D97-AF65-F5344CB8AC3E}">
        <p14:creationId xmlns:p14="http://schemas.microsoft.com/office/powerpoint/2010/main" val="1329350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6BB90-BC46-7E47-BF4B-7A88F8FEAC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D306AE4-9364-6148-B78E-D97A9BD3A5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68347637-9C6D-4440-9847-8266C0EC05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1088FAE-814D-ED46-9095-60375073B57D}"/>
              </a:ext>
            </a:extLst>
          </p:cNvPr>
          <p:cNvSpPr>
            <a:spLocks noGrp="1"/>
          </p:cNvSpPr>
          <p:nvPr>
            <p:ph type="dt" sz="half" idx="10"/>
          </p:nvPr>
        </p:nvSpPr>
        <p:spPr/>
        <p:txBody>
          <a:bodyPr/>
          <a:lstStyle/>
          <a:p>
            <a:fld id="{898368D0-0205-C14B-85E8-A17A5655C754}" type="datetimeFigureOut">
              <a:rPr lang="en-US" smtClean="0"/>
              <a:t>7/6/2023</a:t>
            </a:fld>
            <a:endParaRPr lang="en-US" dirty="0"/>
          </a:p>
        </p:txBody>
      </p:sp>
      <p:sp>
        <p:nvSpPr>
          <p:cNvPr id="6" name="Footer Placeholder 5">
            <a:extLst>
              <a:ext uri="{FF2B5EF4-FFF2-40B4-BE49-F238E27FC236}">
                <a16:creationId xmlns:a16="http://schemas.microsoft.com/office/drawing/2014/main" id="{12CBE81C-EEFF-564D-A5FE-64982D2BEC8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B548871-D3FC-EC47-A4B5-980BCD761AEC}"/>
              </a:ext>
            </a:extLst>
          </p:cNvPr>
          <p:cNvSpPr>
            <a:spLocks noGrp="1"/>
          </p:cNvSpPr>
          <p:nvPr>
            <p:ph type="sldNum" sz="quarter" idx="12"/>
          </p:nvPr>
        </p:nvSpPr>
        <p:spPr/>
        <p:txBody>
          <a:bodyPr/>
          <a:lstStyle/>
          <a:p>
            <a:fld id="{7CE5EC0A-319F-0F49-8C12-15D5F90BA45F}" type="slidenum">
              <a:rPr lang="en-US" smtClean="0"/>
              <a:t>‹#›</a:t>
            </a:fld>
            <a:endParaRPr lang="en-US" dirty="0"/>
          </a:p>
        </p:txBody>
      </p:sp>
    </p:spTree>
    <p:extLst>
      <p:ext uri="{BB962C8B-B14F-4D97-AF65-F5344CB8AC3E}">
        <p14:creationId xmlns:p14="http://schemas.microsoft.com/office/powerpoint/2010/main" val="26984715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76243-6733-C44E-9ED8-5D94C2DD461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952B0DB-30C7-BF40-9A5E-C8985C1E9F7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009743-70B5-5941-8715-73E2E7D7D0CE}"/>
              </a:ext>
            </a:extLst>
          </p:cNvPr>
          <p:cNvSpPr>
            <a:spLocks noGrp="1"/>
          </p:cNvSpPr>
          <p:nvPr>
            <p:ph type="dt" sz="half" idx="10"/>
          </p:nvPr>
        </p:nvSpPr>
        <p:spPr/>
        <p:txBody>
          <a:bodyPr/>
          <a:lstStyle/>
          <a:p>
            <a:fld id="{898368D0-0205-C14B-85E8-A17A5655C754}" type="datetimeFigureOut">
              <a:rPr lang="en-US" smtClean="0"/>
              <a:t>7/6/2023</a:t>
            </a:fld>
            <a:endParaRPr lang="en-US" dirty="0"/>
          </a:p>
        </p:txBody>
      </p:sp>
      <p:sp>
        <p:nvSpPr>
          <p:cNvPr id="5" name="Footer Placeholder 4">
            <a:extLst>
              <a:ext uri="{FF2B5EF4-FFF2-40B4-BE49-F238E27FC236}">
                <a16:creationId xmlns:a16="http://schemas.microsoft.com/office/drawing/2014/main" id="{788BEDF9-F939-9A46-AE44-938020CDE68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9CE41FA-ED8F-4E4E-B144-F58ABEB12900}"/>
              </a:ext>
            </a:extLst>
          </p:cNvPr>
          <p:cNvSpPr>
            <a:spLocks noGrp="1"/>
          </p:cNvSpPr>
          <p:nvPr>
            <p:ph type="sldNum" sz="quarter" idx="12"/>
          </p:nvPr>
        </p:nvSpPr>
        <p:spPr/>
        <p:txBody>
          <a:bodyPr/>
          <a:lstStyle/>
          <a:p>
            <a:fld id="{7CE5EC0A-319F-0F49-8C12-15D5F90BA45F}" type="slidenum">
              <a:rPr lang="en-US" smtClean="0"/>
              <a:t>‹#›</a:t>
            </a:fld>
            <a:endParaRPr lang="en-US" dirty="0"/>
          </a:p>
        </p:txBody>
      </p:sp>
    </p:spTree>
    <p:extLst>
      <p:ext uri="{BB962C8B-B14F-4D97-AF65-F5344CB8AC3E}">
        <p14:creationId xmlns:p14="http://schemas.microsoft.com/office/powerpoint/2010/main" val="6312259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756EC6-CF6D-3249-B41D-96A087FCE0C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EA49DA3-0EEB-FF4B-8FF2-567E5B42AC8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13B8C5-8690-3B43-8622-AB9E81845B64}"/>
              </a:ext>
            </a:extLst>
          </p:cNvPr>
          <p:cNvSpPr>
            <a:spLocks noGrp="1"/>
          </p:cNvSpPr>
          <p:nvPr>
            <p:ph type="dt" sz="half" idx="10"/>
          </p:nvPr>
        </p:nvSpPr>
        <p:spPr/>
        <p:txBody>
          <a:bodyPr/>
          <a:lstStyle/>
          <a:p>
            <a:fld id="{898368D0-0205-C14B-85E8-A17A5655C754}" type="datetimeFigureOut">
              <a:rPr lang="en-US" smtClean="0"/>
              <a:t>7/6/2023</a:t>
            </a:fld>
            <a:endParaRPr lang="en-US" dirty="0"/>
          </a:p>
        </p:txBody>
      </p:sp>
      <p:sp>
        <p:nvSpPr>
          <p:cNvPr id="5" name="Footer Placeholder 4">
            <a:extLst>
              <a:ext uri="{FF2B5EF4-FFF2-40B4-BE49-F238E27FC236}">
                <a16:creationId xmlns:a16="http://schemas.microsoft.com/office/drawing/2014/main" id="{0175AEDA-773C-5548-8ADB-0D5D7FA4A0A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E7FB3A9-EDCB-4344-BB4C-F042962E8D7D}"/>
              </a:ext>
            </a:extLst>
          </p:cNvPr>
          <p:cNvSpPr>
            <a:spLocks noGrp="1"/>
          </p:cNvSpPr>
          <p:nvPr>
            <p:ph type="sldNum" sz="quarter" idx="12"/>
          </p:nvPr>
        </p:nvSpPr>
        <p:spPr/>
        <p:txBody>
          <a:bodyPr/>
          <a:lstStyle/>
          <a:p>
            <a:fld id="{7CE5EC0A-319F-0F49-8C12-15D5F90BA45F}" type="slidenum">
              <a:rPr lang="en-US" smtClean="0"/>
              <a:t>‹#›</a:t>
            </a:fld>
            <a:endParaRPr lang="en-US" dirty="0"/>
          </a:p>
        </p:txBody>
      </p:sp>
    </p:spTree>
    <p:extLst>
      <p:ext uri="{BB962C8B-B14F-4D97-AF65-F5344CB8AC3E}">
        <p14:creationId xmlns:p14="http://schemas.microsoft.com/office/powerpoint/2010/main" val="8726658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D9CCB72-9456-5548-91FA-98D65A54E9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17DB34C-4349-C647-AF4A-84D320394E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6794FD-B995-8D4B-BFFC-2CEAF55514A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8368D0-0205-C14B-85E8-A17A5655C754}" type="datetimeFigureOut">
              <a:rPr lang="en-US" smtClean="0"/>
              <a:t>7/6/2023</a:t>
            </a:fld>
            <a:endParaRPr lang="en-US" dirty="0"/>
          </a:p>
        </p:txBody>
      </p:sp>
      <p:sp>
        <p:nvSpPr>
          <p:cNvPr id="5" name="Footer Placeholder 4">
            <a:extLst>
              <a:ext uri="{FF2B5EF4-FFF2-40B4-BE49-F238E27FC236}">
                <a16:creationId xmlns:a16="http://schemas.microsoft.com/office/drawing/2014/main" id="{AB0A87F2-13FF-8B46-A610-73838726D7D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59CE5E6-9F12-F642-9855-A47F8CFC50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E5EC0A-319F-0F49-8C12-15D5F90BA45F}" type="slidenum">
              <a:rPr lang="en-US" smtClean="0"/>
              <a:t>‹#›</a:t>
            </a:fld>
            <a:endParaRPr lang="en-US" dirty="0"/>
          </a:p>
        </p:txBody>
      </p:sp>
    </p:spTree>
    <p:extLst>
      <p:ext uri="{BB962C8B-B14F-4D97-AF65-F5344CB8AC3E}">
        <p14:creationId xmlns:p14="http://schemas.microsoft.com/office/powerpoint/2010/main" val="21155431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64"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JP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hyperlink" Target="https://www.picserver.org/highway-signs2/c/criteria.html" TargetMode="Externa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video" Target="https://www.youtube.com/embed/nqGuebPjzGc?feature=oembed" TargetMode="External"/><Relationship Id="rId5" Type="http://schemas.openxmlformats.org/officeDocument/2006/relationships/image" Target="../media/image7.pn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1.jp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video" Target="https://www.youtube.com/embed/0msoGVIc9VM?feature=oembed" TargetMode="External"/><Relationship Id="rId5" Type="http://schemas.openxmlformats.org/officeDocument/2006/relationships/image" Target="../media/image7.pn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video" Target="https://www.youtube.com/embed/cWcwOETN5UA?feature=oembed" TargetMode="External"/><Relationship Id="rId5" Type="http://schemas.openxmlformats.org/officeDocument/2006/relationships/image" Target="../media/image7.png"/><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16.jp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18.jp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3.xml"/><Relationship Id="rId5" Type="http://schemas.openxmlformats.org/officeDocument/2006/relationships/image" Target="../media/image24.jpg"/><Relationship Id="rId4" Type="http://schemas.openxmlformats.org/officeDocument/2006/relationships/image" Target="../media/image2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718F8-9751-9140-A44C-113398267661}"/>
              </a:ext>
            </a:extLst>
          </p:cNvPr>
          <p:cNvSpPr>
            <a:spLocks noGrp="1"/>
          </p:cNvSpPr>
          <p:nvPr>
            <p:ph type="title"/>
          </p:nvPr>
        </p:nvSpPr>
        <p:spPr/>
        <p:txBody>
          <a:bodyPr/>
          <a:lstStyle/>
          <a:p>
            <a:r>
              <a:rPr lang="en-US" dirty="0"/>
              <a:t>Presenters</a:t>
            </a:r>
          </a:p>
        </p:txBody>
      </p:sp>
      <p:sp>
        <p:nvSpPr>
          <p:cNvPr id="3" name="Content Placeholder 2">
            <a:extLst>
              <a:ext uri="{FF2B5EF4-FFF2-40B4-BE49-F238E27FC236}">
                <a16:creationId xmlns:a16="http://schemas.microsoft.com/office/drawing/2014/main" id="{DC36607C-25DC-BF42-8E79-97880F0C9ACF}"/>
              </a:ext>
            </a:extLst>
          </p:cNvPr>
          <p:cNvSpPr>
            <a:spLocks noGrp="1"/>
          </p:cNvSpPr>
          <p:nvPr>
            <p:ph idx="1"/>
          </p:nvPr>
        </p:nvSpPr>
        <p:spPr/>
        <p:txBody>
          <a:bodyPr/>
          <a:lstStyle/>
          <a:p>
            <a:pPr marL="0" indent="0">
              <a:buNone/>
            </a:pPr>
            <a:r>
              <a:rPr lang="en-US" b="1" dirty="0">
                <a:solidFill>
                  <a:schemeClr val="accent2"/>
                </a:solidFill>
              </a:rPr>
              <a:t>Alan Abramowitz</a:t>
            </a:r>
            <a:r>
              <a:rPr lang="en-US" dirty="0"/>
              <a:t>, CEO, The Arc of Florida and </a:t>
            </a:r>
            <a:r>
              <a:rPr lang="en-US" b="1" dirty="0">
                <a:solidFill>
                  <a:schemeClr val="accent2"/>
                </a:solidFill>
              </a:rPr>
              <a:t>Dina Justice</a:t>
            </a:r>
            <a:r>
              <a:rPr lang="en-US" dirty="0"/>
              <a:t>, Director of Marketing and Communications, The Arc of Florida and Past Chair of Family Care Councils of Florida. </a:t>
            </a:r>
          </a:p>
        </p:txBody>
      </p:sp>
      <p:pic>
        <p:nvPicPr>
          <p:cNvPr id="5" name="Picture 4">
            <a:extLst>
              <a:ext uri="{FF2B5EF4-FFF2-40B4-BE49-F238E27FC236}">
                <a16:creationId xmlns:a16="http://schemas.microsoft.com/office/drawing/2014/main" id="{CC7795DD-90F3-484B-8526-838D81E15ECA}"/>
              </a:ext>
            </a:extLst>
          </p:cNvPr>
          <p:cNvPicPr>
            <a:picLocks noChangeAspect="1"/>
          </p:cNvPicPr>
          <p:nvPr/>
        </p:nvPicPr>
        <p:blipFill>
          <a:blip r:embed="rId3"/>
          <a:stretch>
            <a:fillRect/>
          </a:stretch>
        </p:blipFill>
        <p:spPr>
          <a:xfrm>
            <a:off x="6399034" y="3322576"/>
            <a:ext cx="2618014" cy="3230217"/>
          </a:xfrm>
          <a:prstGeom prst="rect">
            <a:avLst/>
          </a:prstGeom>
        </p:spPr>
      </p:pic>
      <p:pic>
        <p:nvPicPr>
          <p:cNvPr id="9" name="Picture 8">
            <a:extLst>
              <a:ext uri="{FF2B5EF4-FFF2-40B4-BE49-F238E27FC236}">
                <a16:creationId xmlns:a16="http://schemas.microsoft.com/office/drawing/2014/main" id="{E3115222-BAC9-4BF3-82A1-7AC8E69496EF}"/>
              </a:ext>
            </a:extLst>
          </p:cNvPr>
          <p:cNvPicPr>
            <a:picLocks noChangeAspect="1"/>
          </p:cNvPicPr>
          <p:nvPr/>
        </p:nvPicPr>
        <p:blipFill>
          <a:blip r:embed="rId4"/>
          <a:stretch>
            <a:fillRect/>
          </a:stretch>
        </p:blipFill>
        <p:spPr>
          <a:xfrm>
            <a:off x="3151464" y="3341535"/>
            <a:ext cx="2407488" cy="3211258"/>
          </a:xfrm>
          <a:prstGeom prst="rect">
            <a:avLst/>
          </a:prstGeom>
        </p:spPr>
      </p:pic>
      <p:pic>
        <p:nvPicPr>
          <p:cNvPr id="4" name="Picture 3">
            <a:extLst>
              <a:ext uri="{FF2B5EF4-FFF2-40B4-BE49-F238E27FC236}">
                <a16:creationId xmlns:a16="http://schemas.microsoft.com/office/drawing/2014/main" id="{F0C2BF1B-4C19-80AF-CA93-7575D07B9EFD}"/>
              </a:ext>
            </a:extLst>
          </p:cNvPr>
          <p:cNvPicPr>
            <a:picLocks noChangeAspect="1"/>
          </p:cNvPicPr>
          <p:nvPr/>
        </p:nvPicPr>
        <p:blipFill>
          <a:blip r:embed="rId5"/>
          <a:stretch>
            <a:fillRect/>
          </a:stretch>
        </p:blipFill>
        <p:spPr>
          <a:xfrm>
            <a:off x="10137160" y="5228335"/>
            <a:ext cx="1790228" cy="1790228"/>
          </a:xfrm>
          <a:prstGeom prst="rect">
            <a:avLst/>
          </a:prstGeom>
        </p:spPr>
      </p:pic>
    </p:spTree>
    <p:extLst>
      <p:ext uri="{BB962C8B-B14F-4D97-AF65-F5344CB8AC3E}">
        <p14:creationId xmlns:p14="http://schemas.microsoft.com/office/powerpoint/2010/main" val="3524125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6AD58-FB0B-954B-9537-A2BED4C96769}"/>
              </a:ext>
            </a:extLst>
          </p:cNvPr>
          <p:cNvSpPr>
            <a:spLocks noGrp="1"/>
          </p:cNvSpPr>
          <p:nvPr>
            <p:ph type="title"/>
          </p:nvPr>
        </p:nvSpPr>
        <p:spPr/>
        <p:txBody>
          <a:bodyPr>
            <a:normAutofit/>
          </a:bodyPr>
          <a:lstStyle/>
          <a:p>
            <a:r>
              <a:rPr lang="en-US" dirty="0"/>
              <a:t>Precursor to the Waiver </a:t>
            </a:r>
          </a:p>
        </p:txBody>
      </p:sp>
      <p:sp>
        <p:nvSpPr>
          <p:cNvPr id="3" name="Content Placeholder 2">
            <a:extLst>
              <a:ext uri="{FF2B5EF4-FFF2-40B4-BE49-F238E27FC236}">
                <a16:creationId xmlns:a16="http://schemas.microsoft.com/office/drawing/2014/main" id="{2ECA380A-F251-8D40-8888-053CC5ED15BF}"/>
              </a:ext>
            </a:extLst>
          </p:cNvPr>
          <p:cNvSpPr>
            <a:spLocks noGrp="1"/>
          </p:cNvSpPr>
          <p:nvPr>
            <p:ph idx="1"/>
          </p:nvPr>
        </p:nvSpPr>
        <p:spPr>
          <a:xfrm>
            <a:off x="1159726" y="1996067"/>
            <a:ext cx="10417985" cy="3867247"/>
          </a:xfrm>
        </p:spPr>
        <p:txBody>
          <a:bodyPr>
            <a:normAutofit/>
          </a:bodyPr>
          <a:lstStyle/>
          <a:p>
            <a:pPr marL="0" indent="0">
              <a:buNone/>
            </a:pPr>
            <a:r>
              <a:rPr lang="en-US" dirty="0"/>
              <a:t>Understanding History in the 19</a:t>
            </a:r>
            <a:r>
              <a:rPr lang="en-US" baseline="30000" dirty="0"/>
              <a:t>th</a:t>
            </a:r>
            <a:r>
              <a:rPr lang="en-US" dirty="0"/>
              <a:t> and 20</a:t>
            </a:r>
            <a:r>
              <a:rPr lang="en-US" baseline="30000" dirty="0"/>
              <a:t>th</a:t>
            </a:r>
            <a:r>
              <a:rPr lang="en-US" dirty="0"/>
              <a:t> Century</a:t>
            </a:r>
          </a:p>
          <a:p>
            <a:pPr marL="0" indent="0">
              <a:buNone/>
            </a:pPr>
            <a:r>
              <a:rPr lang="en-US" dirty="0"/>
              <a:t>Florida History </a:t>
            </a:r>
          </a:p>
          <a:p>
            <a:pPr lvl="1"/>
            <a:r>
              <a:rPr lang="en-US" sz="2600" dirty="0"/>
              <a:t>1921 – 1961 – Several thousand acres in Gainesville called “The Farm Colony for Epileptic and Feeble Minded”</a:t>
            </a:r>
          </a:p>
          <a:p>
            <a:pPr lvl="1"/>
            <a:r>
              <a:rPr lang="en-US" sz="2600" dirty="0"/>
              <a:t>1961 - Florida started creating “Sunlands” around the state. Lawsuits for inhumane conditions.  </a:t>
            </a:r>
          </a:p>
          <a:p>
            <a:pPr lvl="1"/>
            <a:r>
              <a:rPr lang="en-US" sz="2600" dirty="0"/>
              <a:t>Decision to de-institutionalize --- but where will people live in community?</a:t>
            </a:r>
          </a:p>
          <a:p>
            <a:endParaRPr lang="en-US" dirty="0"/>
          </a:p>
        </p:txBody>
      </p:sp>
      <p:pic>
        <p:nvPicPr>
          <p:cNvPr id="6" name="Picture 5">
            <a:extLst>
              <a:ext uri="{FF2B5EF4-FFF2-40B4-BE49-F238E27FC236}">
                <a16:creationId xmlns:a16="http://schemas.microsoft.com/office/drawing/2014/main" id="{08199B09-623F-41D6-85EC-D60A2F4A0354}"/>
              </a:ext>
            </a:extLst>
          </p:cNvPr>
          <p:cNvPicPr>
            <a:picLocks noChangeAspect="1"/>
          </p:cNvPicPr>
          <p:nvPr/>
        </p:nvPicPr>
        <p:blipFill>
          <a:blip r:embed="rId3"/>
          <a:stretch>
            <a:fillRect/>
          </a:stretch>
        </p:blipFill>
        <p:spPr>
          <a:xfrm>
            <a:off x="10137160" y="5228335"/>
            <a:ext cx="1790228" cy="1790228"/>
          </a:xfrm>
          <a:prstGeom prst="rect">
            <a:avLst/>
          </a:prstGeom>
        </p:spPr>
      </p:pic>
    </p:spTree>
    <p:extLst>
      <p:ext uri="{BB962C8B-B14F-4D97-AF65-F5344CB8AC3E}">
        <p14:creationId xmlns:p14="http://schemas.microsoft.com/office/powerpoint/2010/main" val="1709996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5F296-6491-44D9-838B-D78535571DBA}"/>
              </a:ext>
            </a:extLst>
          </p:cNvPr>
          <p:cNvSpPr>
            <a:spLocks noGrp="1"/>
          </p:cNvSpPr>
          <p:nvPr>
            <p:ph type="title"/>
          </p:nvPr>
        </p:nvSpPr>
        <p:spPr/>
        <p:txBody>
          <a:bodyPr/>
          <a:lstStyle/>
          <a:p>
            <a:r>
              <a:rPr lang="en-US" dirty="0"/>
              <a:t>Precursor to the Waiver </a:t>
            </a:r>
          </a:p>
        </p:txBody>
      </p:sp>
      <p:sp>
        <p:nvSpPr>
          <p:cNvPr id="5" name="Content Placeholder 3">
            <a:extLst>
              <a:ext uri="{FF2B5EF4-FFF2-40B4-BE49-F238E27FC236}">
                <a16:creationId xmlns:a16="http://schemas.microsoft.com/office/drawing/2014/main" id="{3B3E611A-6634-4FE8-AB67-D640AF793CFB}"/>
              </a:ext>
            </a:extLst>
          </p:cNvPr>
          <p:cNvSpPr>
            <a:spLocks noGrp="1"/>
          </p:cNvSpPr>
          <p:nvPr>
            <p:ph idx="1"/>
          </p:nvPr>
        </p:nvSpPr>
        <p:spPr>
          <a:xfrm>
            <a:off x="1244871" y="1967352"/>
            <a:ext cx="10193336" cy="4862512"/>
          </a:xfrm>
        </p:spPr>
        <p:txBody>
          <a:bodyPr>
            <a:normAutofit/>
          </a:bodyPr>
          <a:lstStyle/>
          <a:p>
            <a:pPr marL="0" indent="0">
              <a:buNone/>
            </a:pPr>
            <a:r>
              <a:rPr lang="en-US" dirty="0"/>
              <a:t>The Arc of the United States</a:t>
            </a:r>
          </a:p>
          <a:p>
            <a:pPr lvl="1"/>
            <a:r>
              <a:rPr lang="en-US" sz="2600" dirty="0"/>
              <a:t>Largest National Community–based </a:t>
            </a:r>
            <a:br>
              <a:rPr lang="en-US" sz="2600" dirty="0"/>
            </a:br>
            <a:r>
              <a:rPr lang="en-US" sz="2600" dirty="0"/>
              <a:t>organization advocating for, and </a:t>
            </a:r>
            <a:br>
              <a:rPr lang="en-US" sz="2600" dirty="0"/>
            </a:br>
            <a:r>
              <a:rPr lang="en-US" sz="2600" dirty="0"/>
              <a:t>with, Intellectually and </a:t>
            </a:r>
            <a:br>
              <a:rPr lang="en-US" sz="2600" dirty="0"/>
            </a:br>
            <a:r>
              <a:rPr lang="en-US" sz="2600" dirty="0"/>
              <a:t>Developmentally Disabled</a:t>
            </a:r>
          </a:p>
          <a:p>
            <a:pPr lvl="1"/>
            <a:r>
              <a:rPr lang="en-US" sz="2600" dirty="0"/>
              <a:t>80 years/600 Chapters in the US</a:t>
            </a:r>
          </a:p>
          <a:p>
            <a:pPr marL="0" indent="0">
              <a:buNone/>
            </a:pPr>
            <a:r>
              <a:rPr lang="en-US" dirty="0"/>
              <a:t>The Arc of Florida </a:t>
            </a:r>
          </a:p>
          <a:p>
            <a:pPr lvl="1"/>
            <a:r>
              <a:rPr lang="en-US" sz="2600" dirty="0"/>
              <a:t>Grassroots Advocacy</a:t>
            </a:r>
          </a:p>
          <a:p>
            <a:pPr lvl="1"/>
            <a:r>
              <a:rPr lang="en-US" sz="2600" dirty="0"/>
              <a:t>History and Future</a:t>
            </a:r>
          </a:p>
          <a:p>
            <a:pPr lvl="1"/>
            <a:r>
              <a:rPr lang="en-US" sz="2600" i="1" dirty="0"/>
              <a:t>Three Fields (A Brother. A Sister.)</a:t>
            </a:r>
          </a:p>
          <a:p>
            <a:pPr lvl="1"/>
            <a:endParaRPr lang="en-US" dirty="0"/>
          </a:p>
          <a:p>
            <a:pPr marL="457200" lvl="1" indent="0">
              <a:buNone/>
            </a:pPr>
            <a:endParaRPr lang="en-US" dirty="0"/>
          </a:p>
        </p:txBody>
      </p:sp>
      <p:pic>
        <p:nvPicPr>
          <p:cNvPr id="6" name="Picture 5">
            <a:extLst>
              <a:ext uri="{FF2B5EF4-FFF2-40B4-BE49-F238E27FC236}">
                <a16:creationId xmlns:a16="http://schemas.microsoft.com/office/drawing/2014/main" id="{0A49692D-99C5-439D-9C21-3D13F2BC7011}"/>
              </a:ext>
            </a:extLst>
          </p:cNvPr>
          <p:cNvPicPr>
            <a:picLocks noChangeAspect="1"/>
          </p:cNvPicPr>
          <p:nvPr/>
        </p:nvPicPr>
        <p:blipFill>
          <a:blip r:embed="rId3"/>
          <a:stretch>
            <a:fillRect/>
          </a:stretch>
        </p:blipFill>
        <p:spPr>
          <a:xfrm>
            <a:off x="10137160" y="5228335"/>
            <a:ext cx="1790228" cy="1790228"/>
          </a:xfrm>
          <a:prstGeom prst="rect">
            <a:avLst/>
          </a:prstGeom>
        </p:spPr>
      </p:pic>
      <p:pic>
        <p:nvPicPr>
          <p:cNvPr id="11" name="Content Placeholder 10">
            <a:extLst>
              <a:ext uri="{FF2B5EF4-FFF2-40B4-BE49-F238E27FC236}">
                <a16:creationId xmlns:a16="http://schemas.microsoft.com/office/drawing/2014/main" id="{8E9DE708-70D5-4913-9448-759674E09121}"/>
              </a:ext>
            </a:extLst>
          </p:cNvPr>
          <p:cNvPicPr>
            <a:picLocks noGrp="1" noChangeAspect="1"/>
          </p:cNvPicPr>
          <p:nvPr>
            <p:ph idx="13"/>
          </p:nvPr>
        </p:nvPicPr>
        <p:blipFill>
          <a:blip r:embed="rId4"/>
          <a:stretch>
            <a:fillRect/>
          </a:stretch>
        </p:blipFill>
        <p:spPr>
          <a:xfrm rot="296232">
            <a:off x="7010482" y="2224525"/>
            <a:ext cx="3103043" cy="4151215"/>
          </a:xfrm>
        </p:spPr>
      </p:pic>
    </p:spTree>
    <p:extLst>
      <p:ext uri="{BB962C8B-B14F-4D97-AF65-F5344CB8AC3E}">
        <p14:creationId xmlns:p14="http://schemas.microsoft.com/office/powerpoint/2010/main" val="3122271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7D5D1-450A-4612-8534-4C73D6B4FC6D}"/>
              </a:ext>
            </a:extLst>
          </p:cNvPr>
          <p:cNvSpPr>
            <a:spLocks noGrp="1"/>
          </p:cNvSpPr>
          <p:nvPr>
            <p:ph type="title"/>
          </p:nvPr>
        </p:nvSpPr>
        <p:spPr>
          <a:xfrm>
            <a:off x="1159726" y="994686"/>
            <a:ext cx="10194073" cy="741246"/>
          </a:xfrm>
        </p:spPr>
        <p:txBody>
          <a:bodyPr>
            <a:normAutofit/>
          </a:bodyPr>
          <a:lstStyle/>
          <a:p>
            <a:r>
              <a:rPr lang="en-US" dirty="0"/>
              <a:t>Congress Encourages Policy</a:t>
            </a:r>
          </a:p>
        </p:txBody>
      </p:sp>
      <p:sp>
        <p:nvSpPr>
          <p:cNvPr id="3" name="Content Placeholder 2">
            <a:extLst>
              <a:ext uri="{FF2B5EF4-FFF2-40B4-BE49-F238E27FC236}">
                <a16:creationId xmlns:a16="http://schemas.microsoft.com/office/drawing/2014/main" id="{706D7BCF-6BC9-4F8C-A8BD-20560240856A}"/>
              </a:ext>
            </a:extLst>
          </p:cNvPr>
          <p:cNvSpPr>
            <a:spLocks noGrp="1"/>
          </p:cNvSpPr>
          <p:nvPr>
            <p:ph idx="1"/>
          </p:nvPr>
        </p:nvSpPr>
        <p:spPr>
          <a:xfrm>
            <a:off x="1159726" y="1996067"/>
            <a:ext cx="9799006" cy="4595564"/>
          </a:xfrm>
        </p:spPr>
        <p:txBody>
          <a:bodyPr>
            <a:normAutofit/>
          </a:bodyPr>
          <a:lstStyle/>
          <a:p>
            <a:r>
              <a:rPr lang="en-US" dirty="0"/>
              <a:t>Offer states money as incentive to deinstitutionalize so people with I/DD can live in community.</a:t>
            </a:r>
          </a:p>
          <a:p>
            <a:r>
              <a:rPr lang="en-US" dirty="0"/>
              <a:t>Utilize spending clause of constitution and offered money to assist in reducing use of institutions.</a:t>
            </a:r>
          </a:p>
          <a:p>
            <a:r>
              <a:rPr lang="en-US" dirty="0"/>
              <a:t>Congress decides to carve out an exception to Medicaid Act to help I/DD population at risk of institutionalization.</a:t>
            </a:r>
          </a:p>
          <a:p>
            <a:r>
              <a:rPr lang="en-US" dirty="0"/>
              <a:t>Congress created Home and Community Based Services Waiver.  </a:t>
            </a:r>
          </a:p>
          <a:p>
            <a:endParaRPr lang="en-US" dirty="0"/>
          </a:p>
        </p:txBody>
      </p:sp>
      <p:pic>
        <p:nvPicPr>
          <p:cNvPr id="7" name="Picture 6">
            <a:extLst>
              <a:ext uri="{FF2B5EF4-FFF2-40B4-BE49-F238E27FC236}">
                <a16:creationId xmlns:a16="http://schemas.microsoft.com/office/drawing/2014/main" id="{B90B0DB0-5B56-43B7-80F0-886E8EC169A8}"/>
              </a:ext>
            </a:extLst>
          </p:cNvPr>
          <p:cNvPicPr>
            <a:picLocks noChangeAspect="1"/>
          </p:cNvPicPr>
          <p:nvPr/>
        </p:nvPicPr>
        <p:blipFill>
          <a:blip r:embed="rId3"/>
          <a:stretch>
            <a:fillRect/>
          </a:stretch>
        </p:blipFill>
        <p:spPr>
          <a:xfrm>
            <a:off x="10137160" y="5228335"/>
            <a:ext cx="1790228" cy="1790228"/>
          </a:xfrm>
          <a:prstGeom prst="rect">
            <a:avLst/>
          </a:prstGeom>
        </p:spPr>
      </p:pic>
    </p:spTree>
    <p:extLst>
      <p:ext uri="{BB962C8B-B14F-4D97-AF65-F5344CB8AC3E}">
        <p14:creationId xmlns:p14="http://schemas.microsoft.com/office/powerpoint/2010/main" val="1205377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D9CAE-E405-3548-9794-47E4F793B345}"/>
              </a:ext>
            </a:extLst>
          </p:cNvPr>
          <p:cNvSpPr>
            <a:spLocks noGrp="1"/>
          </p:cNvSpPr>
          <p:nvPr>
            <p:ph type="title"/>
          </p:nvPr>
        </p:nvSpPr>
        <p:spPr>
          <a:xfrm>
            <a:off x="6400799" y="604202"/>
            <a:ext cx="4952999" cy="1167220"/>
          </a:xfrm>
        </p:spPr>
        <p:txBody>
          <a:bodyPr/>
          <a:lstStyle/>
          <a:p>
            <a:r>
              <a:rPr lang="en-US" dirty="0"/>
              <a:t>What is Medicaid?</a:t>
            </a:r>
          </a:p>
        </p:txBody>
      </p:sp>
      <p:sp>
        <p:nvSpPr>
          <p:cNvPr id="3" name="Content Placeholder 2">
            <a:extLst>
              <a:ext uri="{FF2B5EF4-FFF2-40B4-BE49-F238E27FC236}">
                <a16:creationId xmlns:a16="http://schemas.microsoft.com/office/drawing/2014/main" id="{FC5C7A1D-D560-A14F-B4A4-23490AE434DD}"/>
              </a:ext>
            </a:extLst>
          </p:cNvPr>
          <p:cNvSpPr>
            <a:spLocks noGrp="1"/>
          </p:cNvSpPr>
          <p:nvPr>
            <p:ph idx="13"/>
          </p:nvPr>
        </p:nvSpPr>
        <p:spPr>
          <a:xfrm>
            <a:off x="6400799" y="1533382"/>
            <a:ext cx="5470498" cy="4232616"/>
          </a:xfrm>
        </p:spPr>
        <p:txBody>
          <a:bodyPr>
            <a:normAutofit fontScale="92500" lnSpcReduction="10000"/>
          </a:bodyPr>
          <a:lstStyle/>
          <a:p>
            <a:r>
              <a:rPr lang="en-US" dirty="0"/>
              <a:t>Congress passed 1965 - initially 4 groups</a:t>
            </a:r>
          </a:p>
          <a:p>
            <a:pPr lvl="1"/>
            <a:r>
              <a:rPr lang="en-US" sz="2800" dirty="0"/>
              <a:t>Disabled</a:t>
            </a:r>
          </a:p>
          <a:p>
            <a:pPr lvl="1"/>
            <a:r>
              <a:rPr lang="en-US" sz="2800" dirty="0"/>
              <a:t>Blind</a:t>
            </a:r>
          </a:p>
          <a:p>
            <a:pPr lvl="1"/>
            <a:r>
              <a:rPr lang="en-US" sz="2800" dirty="0"/>
              <a:t>Elderly</a:t>
            </a:r>
          </a:p>
          <a:p>
            <a:pPr lvl="1"/>
            <a:r>
              <a:rPr lang="en-US" sz="2800" dirty="0"/>
              <a:t>Families with children </a:t>
            </a:r>
            <a:r>
              <a:rPr lang="en-US" sz="2800" i="1" dirty="0"/>
              <a:t>(welfare or AFDC)</a:t>
            </a:r>
          </a:p>
          <a:p>
            <a:r>
              <a:rPr lang="en-US" dirty="0"/>
              <a:t>Goal - create health insurance for certain groups. </a:t>
            </a:r>
          </a:p>
          <a:p>
            <a:r>
              <a:rPr lang="en-US" dirty="0"/>
              <a:t>HCBS Waiver different from other Medicaid Programs</a:t>
            </a:r>
          </a:p>
        </p:txBody>
      </p:sp>
      <p:pic>
        <p:nvPicPr>
          <p:cNvPr id="5" name="Picture 4">
            <a:extLst>
              <a:ext uri="{FF2B5EF4-FFF2-40B4-BE49-F238E27FC236}">
                <a16:creationId xmlns:a16="http://schemas.microsoft.com/office/drawing/2014/main" id="{94F2AF46-3395-4980-8DC5-BF82C16B3B80}"/>
              </a:ext>
            </a:extLst>
          </p:cNvPr>
          <p:cNvPicPr>
            <a:picLocks noChangeAspect="1"/>
          </p:cNvPicPr>
          <p:nvPr/>
        </p:nvPicPr>
        <p:blipFill>
          <a:blip r:embed="rId3"/>
          <a:stretch>
            <a:fillRect/>
          </a:stretch>
        </p:blipFill>
        <p:spPr>
          <a:xfrm>
            <a:off x="10081069" y="5228335"/>
            <a:ext cx="1790228" cy="1790228"/>
          </a:xfrm>
          <a:prstGeom prst="rect">
            <a:avLst/>
          </a:prstGeom>
        </p:spPr>
      </p:pic>
    </p:spTree>
    <p:extLst>
      <p:ext uri="{BB962C8B-B14F-4D97-AF65-F5344CB8AC3E}">
        <p14:creationId xmlns:p14="http://schemas.microsoft.com/office/powerpoint/2010/main" val="19245597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681CC-F482-4980-9A79-8D416283B13E}"/>
              </a:ext>
            </a:extLst>
          </p:cNvPr>
          <p:cNvSpPr>
            <a:spLocks noGrp="1"/>
          </p:cNvSpPr>
          <p:nvPr>
            <p:ph type="title"/>
          </p:nvPr>
        </p:nvSpPr>
        <p:spPr/>
        <p:txBody>
          <a:bodyPr/>
          <a:lstStyle/>
          <a:p>
            <a:r>
              <a:rPr lang="en-US" dirty="0"/>
              <a:t>Mandatory Requirements</a:t>
            </a:r>
          </a:p>
        </p:txBody>
      </p:sp>
      <p:sp>
        <p:nvSpPr>
          <p:cNvPr id="3" name="Content Placeholder 2">
            <a:extLst>
              <a:ext uri="{FF2B5EF4-FFF2-40B4-BE49-F238E27FC236}">
                <a16:creationId xmlns:a16="http://schemas.microsoft.com/office/drawing/2014/main" id="{01DF6804-1AF6-46E2-9434-40F3C80755B0}"/>
              </a:ext>
            </a:extLst>
          </p:cNvPr>
          <p:cNvSpPr>
            <a:spLocks noGrp="1"/>
          </p:cNvSpPr>
          <p:nvPr>
            <p:ph idx="1"/>
          </p:nvPr>
        </p:nvSpPr>
        <p:spPr>
          <a:xfrm>
            <a:off x="836168" y="1996067"/>
            <a:ext cx="10375782" cy="4611467"/>
          </a:xfrm>
        </p:spPr>
        <p:txBody>
          <a:bodyPr>
            <a:normAutofit/>
          </a:bodyPr>
          <a:lstStyle/>
          <a:p>
            <a:pPr marL="457200" lvl="1" indent="0">
              <a:buNone/>
            </a:pPr>
            <a:r>
              <a:rPr lang="en-US" sz="3000" dirty="0"/>
              <a:t>Mandatory Services – </a:t>
            </a:r>
            <a:r>
              <a:rPr lang="en-US" sz="3000" b="1" dirty="0">
                <a:solidFill>
                  <a:schemeClr val="accent2"/>
                </a:solidFill>
              </a:rPr>
              <a:t>REHABILITATION</a:t>
            </a:r>
            <a:r>
              <a:rPr lang="en-US" sz="3000" b="1" dirty="0"/>
              <a:t> </a:t>
            </a:r>
            <a:br>
              <a:rPr lang="en-US" sz="3000" b="1" dirty="0"/>
            </a:br>
            <a:r>
              <a:rPr lang="en-US" sz="3000" dirty="0"/>
              <a:t>(Services correct the issue.)</a:t>
            </a:r>
            <a:br>
              <a:rPr lang="en-US" sz="3000" dirty="0"/>
            </a:br>
            <a:endParaRPr lang="en-US" sz="3000" dirty="0"/>
          </a:p>
          <a:p>
            <a:pPr marL="457200" lvl="1" indent="0">
              <a:buNone/>
            </a:pPr>
            <a:r>
              <a:rPr lang="en-US" sz="3000" dirty="0"/>
              <a:t>Optional Services – </a:t>
            </a:r>
            <a:r>
              <a:rPr lang="en-US" sz="3000" b="1" dirty="0">
                <a:solidFill>
                  <a:schemeClr val="accent2"/>
                </a:solidFill>
              </a:rPr>
              <a:t>HABILITATION</a:t>
            </a:r>
            <a:r>
              <a:rPr lang="en-US" sz="3000" dirty="0"/>
              <a:t> </a:t>
            </a:r>
            <a:br>
              <a:rPr lang="en-US" sz="3000" dirty="0"/>
            </a:br>
            <a:r>
              <a:rPr lang="en-US" sz="3000" dirty="0"/>
              <a:t>(Prevent institutionalization for people with I/DD. Services needed to live in the community.) </a:t>
            </a:r>
          </a:p>
        </p:txBody>
      </p:sp>
      <p:pic>
        <p:nvPicPr>
          <p:cNvPr id="6" name="Picture 5">
            <a:extLst>
              <a:ext uri="{FF2B5EF4-FFF2-40B4-BE49-F238E27FC236}">
                <a16:creationId xmlns:a16="http://schemas.microsoft.com/office/drawing/2014/main" id="{6A745694-73AA-4A29-AB11-824FB374C5B1}"/>
              </a:ext>
            </a:extLst>
          </p:cNvPr>
          <p:cNvPicPr>
            <a:picLocks noChangeAspect="1"/>
          </p:cNvPicPr>
          <p:nvPr/>
        </p:nvPicPr>
        <p:blipFill>
          <a:blip r:embed="rId3"/>
          <a:stretch>
            <a:fillRect/>
          </a:stretch>
        </p:blipFill>
        <p:spPr>
          <a:xfrm>
            <a:off x="10137160" y="5228335"/>
            <a:ext cx="1790228" cy="1790228"/>
          </a:xfrm>
          <a:prstGeom prst="rect">
            <a:avLst/>
          </a:prstGeom>
        </p:spPr>
      </p:pic>
    </p:spTree>
    <p:extLst>
      <p:ext uri="{BB962C8B-B14F-4D97-AF65-F5344CB8AC3E}">
        <p14:creationId xmlns:p14="http://schemas.microsoft.com/office/powerpoint/2010/main" val="24652299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4BD92-DCC2-41C6-B91F-D6A1F61ECB97}"/>
              </a:ext>
            </a:extLst>
          </p:cNvPr>
          <p:cNvSpPr>
            <a:spLocks noGrp="1"/>
          </p:cNvSpPr>
          <p:nvPr>
            <p:ph type="title"/>
          </p:nvPr>
        </p:nvSpPr>
        <p:spPr/>
        <p:txBody>
          <a:bodyPr/>
          <a:lstStyle/>
          <a:p>
            <a:r>
              <a:rPr lang="en-US" dirty="0"/>
              <a:t>Eligibility for iBudget Waiver in Florida</a:t>
            </a:r>
          </a:p>
        </p:txBody>
      </p:sp>
      <p:sp>
        <p:nvSpPr>
          <p:cNvPr id="5" name="Content Placeholder 4">
            <a:extLst>
              <a:ext uri="{FF2B5EF4-FFF2-40B4-BE49-F238E27FC236}">
                <a16:creationId xmlns:a16="http://schemas.microsoft.com/office/drawing/2014/main" id="{448F9A0F-BCAE-421D-AA7B-84C66241CB5C}"/>
              </a:ext>
            </a:extLst>
          </p:cNvPr>
          <p:cNvSpPr>
            <a:spLocks noGrp="1"/>
          </p:cNvSpPr>
          <p:nvPr>
            <p:ph idx="13"/>
          </p:nvPr>
        </p:nvSpPr>
        <p:spPr>
          <a:xfrm>
            <a:off x="1181682" y="1996067"/>
            <a:ext cx="9904827" cy="4861933"/>
          </a:xfrm>
        </p:spPr>
        <p:txBody>
          <a:bodyPr>
            <a:normAutofit/>
          </a:bodyPr>
          <a:lstStyle/>
          <a:p>
            <a:pPr marL="0" indent="0">
              <a:buNone/>
            </a:pPr>
            <a:r>
              <a:rPr lang="en-US" dirty="0"/>
              <a:t>Rule 65G-4.015, eligibility must include:</a:t>
            </a:r>
          </a:p>
          <a:p>
            <a:pPr lvl="1"/>
            <a:r>
              <a:rPr lang="en-US" dirty="0"/>
              <a:t>Be at least 3 years old</a:t>
            </a:r>
          </a:p>
          <a:p>
            <a:pPr lvl="1"/>
            <a:r>
              <a:rPr lang="en-US" dirty="0"/>
              <a:t>Resident/domiciled in Florida</a:t>
            </a:r>
          </a:p>
          <a:p>
            <a:pPr lvl="1"/>
            <a:r>
              <a:rPr lang="en-US" dirty="0"/>
              <a:t>Confirmed Diagnosis of FL Stat 393 Disability</a:t>
            </a:r>
          </a:p>
          <a:p>
            <a:pPr lvl="2"/>
            <a:r>
              <a:rPr lang="en-US" sz="2200" dirty="0"/>
              <a:t>Intellectual Disability</a:t>
            </a:r>
          </a:p>
          <a:p>
            <a:pPr lvl="2"/>
            <a:r>
              <a:rPr lang="en-US" sz="2200" dirty="0"/>
              <a:t>Autism </a:t>
            </a:r>
            <a:r>
              <a:rPr lang="en-US" sz="2200" i="1" dirty="0"/>
              <a:t>(meets requirements of section 393.063)</a:t>
            </a:r>
          </a:p>
          <a:p>
            <a:pPr lvl="2"/>
            <a:r>
              <a:rPr lang="en-US" sz="2200" dirty="0"/>
              <a:t>Spina Bifida</a:t>
            </a:r>
          </a:p>
          <a:p>
            <a:pPr lvl="2"/>
            <a:r>
              <a:rPr lang="en-US" sz="2200" dirty="0"/>
              <a:t>Cerebral Palsy</a:t>
            </a:r>
          </a:p>
          <a:p>
            <a:pPr lvl="2"/>
            <a:r>
              <a:rPr lang="en-US" sz="2200" dirty="0"/>
              <a:t>Prader-Willi Syndrome</a:t>
            </a:r>
          </a:p>
          <a:p>
            <a:pPr lvl="2"/>
            <a:r>
              <a:rPr lang="en-US" sz="2200" dirty="0"/>
              <a:t>Down Syndrome</a:t>
            </a:r>
          </a:p>
          <a:p>
            <a:pPr lvl="2"/>
            <a:r>
              <a:rPr lang="en-US" sz="2200" dirty="0"/>
              <a:t>Phelan-McDermid Syndrome</a:t>
            </a:r>
          </a:p>
          <a:p>
            <a:endParaRPr lang="en-US" dirty="0"/>
          </a:p>
        </p:txBody>
      </p:sp>
      <p:pic>
        <p:nvPicPr>
          <p:cNvPr id="7" name="Content Placeholder 6">
            <a:extLst>
              <a:ext uri="{FF2B5EF4-FFF2-40B4-BE49-F238E27FC236}">
                <a16:creationId xmlns:a16="http://schemas.microsoft.com/office/drawing/2014/main" id="{2357C7B0-89AE-4D14-88CE-63D521C8AD45}"/>
              </a:ext>
            </a:extLst>
          </p:cNvPr>
          <p:cNvPicPr>
            <a:picLocks noGrp="1" noChangeAspect="1"/>
          </p:cNvPicPr>
          <p:nvPr>
            <p:ph idx="1"/>
          </p:nvPr>
        </p:nvPicPr>
        <p:blipFill>
          <a:blip r:embed="rId3">
            <a:extLst>
              <a:ext uri="{837473B0-CC2E-450A-ABE3-18F120FF3D39}">
                <a1611:picAttrSrcUrl xmlns:a1611="http://schemas.microsoft.com/office/drawing/2016/11/main" r:id="rId4"/>
              </a:ext>
            </a:extLst>
          </a:blip>
          <a:stretch>
            <a:fillRect/>
          </a:stretch>
        </p:blipFill>
        <p:spPr>
          <a:xfrm>
            <a:off x="7952530" y="2221295"/>
            <a:ext cx="4269718" cy="2846477"/>
          </a:xfrm>
        </p:spPr>
      </p:pic>
      <p:pic>
        <p:nvPicPr>
          <p:cNvPr id="9" name="Picture 8">
            <a:extLst>
              <a:ext uri="{FF2B5EF4-FFF2-40B4-BE49-F238E27FC236}">
                <a16:creationId xmlns:a16="http://schemas.microsoft.com/office/drawing/2014/main" id="{3FAA16B3-53E3-43C2-9CA8-D345A4937E27}"/>
              </a:ext>
            </a:extLst>
          </p:cNvPr>
          <p:cNvPicPr>
            <a:picLocks noChangeAspect="1"/>
          </p:cNvPicPr>
          <p:nvPr/>
        </p:nvPicPr>
        <p:blipFill>
          <a:blip r:embed="rId5"/>
          <a:stretch>
            <a:fillRect/>
          </a:stretch>
        </p:blipFill>
        <p:spPr>
          <a:xfrm>
            <a:off x="10137160" y="5228335"/>
            <a:ext cx="1790228" cy="1790228"/>
          </a:xfrm>
          <a:prstGeom prst="rect">
            <a:avLst/>
          </a:prstGeom>
        </p:spPr>
      </p:pic>
    </p:spTree>
    <p:extLst>
      <p:ext uri="{BB962C8B-B14F-4D97-AF65-F5344CB8AC3E}">
        <p14:creationId xmlns:p14="http://schemas.microsoft.com/office/powerpoint/2010/main" val="38650861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D197D-4CF0-49EE-841D-36B5830DE176}"/>
              </a:ext>
            </a:extLst>
          </p:cNvPr>
          <p:cNvSpPr>
            <a:spLocks noGrp="1"/>
          </p:cNvSpPr>
          <p:nvPr>
            <p:ph type="title"/>
          </p:nvPr>
        </p:nvSpPr>
        <p:spPr/>
        <p:txBody>
          <a:bodyPr/>
          <a:lstStyle/>
          <a:p>
            <a:r>
              <a:rPr lang="en-US" dirty="0"/>
              <a:t>Be Prepared</a:t>
            </a:r>
          </a:p>
        </p:txBody>
      </p:sp>
      <p:pic>
        <p:nvPicPr>
          <p:cNvPr id="8" name="Online Media 7" title="Be Prepared">
            <a:hlinkClick r:id="" action="ppaction://media"/>
            <a:extLst>
              <a:ext uri="{FF2B5EF4-FFF2-40B4-BE49-F238E27FC236}">
                <a16:creationId xmlns:a16="http://schemas.microsoft.com/office/drawing/2014/main" id="{BA477CDD-1D15-448C-0DEC-8517C15E5C88}"/>
              </a:ext>
            </a:extLst>
          </p:cNvPr>
          <p:cNvPicPr>
            <a:picLocks noRot="1" noChangeAspect="1"/>
          </p:cNvPicPr>
          <p:nvPr>
            <a:videoFile r:link="rId1"/>
          </p:nvPr>
        </p:nvPicPr>
        <p:blipFill>
          <a:blip r:embed="rId4"/>
          <a:stretch>
            <a:fillRect/>
          </a:stretch>
        </p:blipFill>
        <p:spPr>
          <a:xfrm>
            <a:off x="1586875" y="2021903"/>
            <a:ext cx="8158091" cy="4609322"/>
          </a:xfrm>
          <a:prstGeom prst="rect">
            <a:avLst/>
          </a:prstGeom>
        </p:spPr>
      </p:pic>
      <p:pic>
        <p:nvPicPr>
          <p:cNvPr id="4" name="Picture 3">
            <a:extLst>
              <a:ext uri="{FF2B5EF4-FFF2-40B4-BE49-F238E27FC236}">
                <a16:creationId xmlns:a16="http://schemas.microsoft.com/office/drawing/2014/main" id="{44EB57B2-C9D4-4A51-BC1E-A53515BAA5CD}"/>
              </a:ext>
            </a:extLst>
          </p:cNvPr>
          <p:cNvPicPr>
            <a:picLocks noChangeAspect="1"/>
          </p:cNvPicPr>
          <p:nvPr/>
        </p:nvPicPr>
        <p:blipFill>
          <a:blip r:embed="rId5"/>
          <a:stretch>
            <a:fillRect/>
          </a:stretch>
        </p:blipFill>
        <p:spPr>
          <a:xfrm>
            <a:off x="10137160" y="5228335"/>
            <a:ext cx="1790228" cy="1790228"/>
          </a:xfrm>
          <a:prstGeom prst="rect">
            <a:avLst/>
          </a:prstGeom>
        </p:spPr>
      </p:pic>
    </p:spTree>
    <p:extLst>
      <p:ext uri="{BB962C8B-B14F-4D97-AF65-F5344CB8AC3E}">
        <p14:creationId xmlns:p14="http://schemas.microsoft.com/office/powerpoint/2010/main" val="1234217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4BD92-DCC2-41C6-B91F-D6A1F61ECB97}"/>
              </a:ext>
            </a:extLst>
          </p:cNvPr>
          <p:cNvSpPr>
            <a:spLocks noGrp="1"/>
          </p:cNvSpPr>
          <p:nvPr>
            <p:ph type="title"/>
          </p:nvPr>
        </p:nvSpPr>
        <p:spPr>
          <a:xfrm>
            <a:off x="1159726" y="994686"/>
            <a:ext cx="10194073" cy="741246"/>
          </a:xfrm>
        </p:spPr>
        <p:txBody>
          <a:bodyPr/>
          <a:lstStyle/>
          <a:p>
            <a:r>
              <a:rPr lang="en-US" dirty="0"/>
              <a:t>Application Process</a:t>
            </a:r>
          </a:p>
        </p:txBody>
      </p:sp>
      <p:sp>
        <p:nvSpPr>
          <p:cNvPr id="5" name="Content Placeholder 4">
            <a:extLst>
              <a:ext uri="{FF2B5EF4-FFF2-40B4-BE49-F238E27FC236}">
                <a16:creationId xmlns:a16="http://schemas.microsoft.com/office/drawing/2014/main" id="{448F9A0F-BCAE-421D-AA7B-84C66241CB5C}"/>
              </a:ext>
            </a:extLst>
          </p:cNvPr>
          <p:cNvSpPr>
            <a:spLocks noGrp="1"/>
          </p:cNvSpPr>
          <p:nvPr>
            <p:ph idx="13"/>
          </p:nvPr>
        </p:nvSpPr>
        <p:spPr>
          <a:xfrm>
            <a:off x="1159726" y="1996067"/>
            <a:ext cx="10194073" cy="4861933"/>
          </a:xfrm>
        </p:spPr>
        <p:txBody>
          <a:bodyPr>
            <a:normAutofit/>
          </a:bodyPr>
          <a:lstStyle/>
          <a:p>
            <a:pPr marL="0" indent="0">
              <a:buNone/>
            </a:pPr>
            <a:r>
              <a:rPr lang="en-US" dirty="0"/>
              <a:t>Rule 65G-4.015</a:t>
            </a:r>
          </a:p>
          <a:p>
            <a:pPr marL="0" indent="0">
              <a:buNone/>
            </a:pPr>
            <a:r>
              <a:rPr lang="en-US" dirty="0"/>
              <a:t>Available </a:t>
            </a:r>
            <a:r>
              <a:rPr lang="en-US" b="1" u="sng" dirty="0">
                <a:solidFill>
                  <a:srgbClr val="0070C0"/>
                </a:solidFill>
              </a:rPr>
              <a:t>www.apd.myflorida.com/customers/application/</a:t>
            </a:r>
          </a:p>
          <a:p>
            <a:pPr lvl="1"/>
            <a:r>
              <a:rPr lang="en-US" sz="2600" dirty="0"/>
              <a:t>All documentation must be included</a:t>
            </a:r>
          </a:p>
          <a:p>
            <a:pPr lvl="1"/>
            <a:r>
              <a:rPr lang="en-US" sz="2600" dirty="0"/>
              <a:t>Apply online or at APD Regional Office </a:t>
            </a:r>
          </a:p>
          <a:p>
            <a:pPr lvl="1"/>
            <a:r>
              <a:rPr lang="en-US" sz="2600" dirty="0"/>
              <a:t>APD will respond within 45 days if child under 6 years</a:t>
            </a:r>
          </a:p>
          <a:p>
            <a:pPr lvl="1"/>
            <a:r>
              <a:rPr lang="en-US" sz="2600" dirty="0"/>
              <a:t>APD will respond within 60 days if child is 6 years or older</a:t>
            </a:r>
          </a:p>
          <a:p>
            <a:pPr lvl="1"/>
            <a:r>
              <a:rPr lang="en-US" sz="2600" dirty="0"/>
              <a:t>If APD needs additional info or evaluations to determine eligibility – time could be extended for up to 90 days</a:t>
            </a:r>
          </a:p>
          <a:p>
            <a:pPr lvl="1"/>
            <a:r>
              <a:rPr lang="en-US" sz="2600" dirty="0"/>
              <a:t>Don’t rush application process </a:t>
            </a:r>
          </a:p>
          <a:p>
            <a:pPr lvl="1"/>
            <a:endParaRPr lang="en-US" dirty="0"/>
          </a:p>
          <a:p>
            <a:endParaRPr lang="en-US" dirty="0"/>
          </a:p>
        </p:txBody>
      </p:sp>
      <p:pic>
        <p:nvPicPr>
          <p:cNvPr id="7" name="Picture 6">
            <a:extLst>
              <a:ext uri="{FF2B5EF4-FFF2-40B4-BE49-F238E27FC236}">
                <a16:creationId xmlns:a16="http://schemas.microsoft.com/office/drawing/2014/main" id="{A1DE6EE4-93D6-4B38-9C2F-C48791100821}"/>
              </a:ext>
            </a:extLst>
          </p:cNvPr>
          <p:cNvPicPr>
            <a:picLocks noChangeAspect="1"/>
          </p:cNvPicPr>
          <p:nvPr/>
        </p:nvPicPr>
        <p:blipFill>
          <a:blip r:embed="rId3"/>
          <a:stretch>
            <a:fillRect/>
          </a:stretch>
        </p:blipFill>
        <p:spPr>
          <a:xfrm>
            <a:off x="10137160" y="5228335"/>
            <a:ext cx="1790228" cy="1790228"/>
          </a:xfrm>
          <a:prstGeom prst="rect">
            <a:avLst/>
          </a:prstGeom>
        </p:spPr>
      </p:pic>
    </p:spTree>
    <p:extLst>
      <p:ext uri="{BB962C8B-B14F-4D97-AF65-F5344CB8AC3E}">
        <p14:creationId xmlns:p14="http://schemas.microsoft.com/office/powerpoint/2010/main" val="11987155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7D5D1-450A-4612-8534-4C73D6B4FC6D}"/>
              </a:ext>
            </a:extLst>
          </p:cNvPr>
          <p:cNvSpPr>
            <a:spLocks noGrp="1"/>
          </p:cNvSpPr>
          <p:nvPr>
            <p:ph type="title"/>
          </p:nvPr>
        </p:nvSpPr>
        <p:spPr>
          <a:xfrm>
            <a:off x="1159726" y="994686"/>
            <a:ext cx="10194073" cy="741246"/>
          </a:xfrm>
        </p:spPr>
        <p:txBody>
          <a:bodyPr>
            <a:normAutofit/>
          </a:bodyPr>
          <a:lstStyle/>
          <a:p>
            <a:r>
              <a:rPr lang="en-US" dirty="0"/>
              <a:t>Needed Documentation</a:t>
            </a:r>
          </a:p>
        </p:txBody>
      </p:sp>
      <p:sp>
        <p:nvSpPr>
          <p:cNvPr id="4" name="Content Placeholder 3">
            <a:extLst>
              <a:ext uri="{FF2B5EF4-FFF2-40B4-BE49-F238E27FC236}">
                <a16:creationId xmlns:a16="http://schemas.microsoft.com/office/drawing/2014/main" id="{3A9EEFB1-7744-46CB-8DB5-86DE9FEE6FC2}"/>
              </a:ext>
            </a:extLst>
          </p:cNvPr>
          <p:cNvSpPr>
            <a:spLocks noGrp="1"/>
          </p:cNvSpPr>
          <p:nvPr>
            <p:ph idx="13"/>
          </p:nvPr>
        </p:nvSpPr>
        <p:spPr>
          <a:xfrm>
            <a:off x="745590" y="1996067"/>
            <a:ext cx="9833317" cy="4595564"/>
          </a:xfrm>
        </p:spPr>
        <p:txBody>
          <a:bodyPr>
            <a:normAutofit lnSpcReduction="10000"/>
          </a:bodyPr>
          <a:lstStyle/>
          <a:p>
            <a:pPr lvl="1"/>
            <a:r>
              <a:rPr lang="en-US" sz="2600" dirty="0"/>
              <a:t>Evaluations to establish developmental disability </a:t>
            </a:r>
            <a:r>
              <a:rPr lang="en-US" sz="2600" i="1" dirty="0"/>
              <a:t>(every 3 years)</a:t>
            </a:r>
          </a:p>
          <a:p>
            <a:pPr lvl="1"/>
            <a:r>
              <a:rPr lang="en-US" sz="2600" dirty="0"/>
              <a:t>IDEA evaluation for special education </a:t>
            </a:r>
            <a:br>
              <a:rPr lang="en-US" sz="2600" dirty="0"/>
            </a:br>
            <a:r>
              <a:rPr lang="en-US" sz="2600" dirty="0"/>
              <a:t>(Critical Document)</a:t>
            </a:r>
          </a:p>
          <a:p>
            <a:pPr lvl="1"/>
            <a:r>
              <a:rPr lang="en-US" sz="2600" dirty="0"/>
              <a:t>All IEPs - indicates primary disability to </a:t>
            </a:r>
            <a:br>
              <a:rPr lang="en-US" sz="2600" dirty="0"/>
            </a:br>
            <a:r>
              <a:rPr lang="en-US" sz="2600" dirty="0"/>
              <a:t>qualify under Florida Chapter 393</a:t>
            </a:r>
          </a:p>
          <a:p>
            <a:pPr lvl="1"/>
            <a:r>
              <a:rPr lang="en-US" sz="2600" dirty="0"/>
              <a:t>Foster Care – all evaluations are helpful </a:t>
            </a:r>
            <a:br>
              <a:rPr lang="en-US" sz="2600" dirty="0"/>
            </a:br>
            <a:r>
              <a:rPr lang="en-US" sz="2600" i="1" dirty="0"/>
              <a:t>(also DJJ evaluations if involved with </a:t>
            </a:r>
            <a:br>
              <a:rPr lang="en-US" sz="2600" i="1" dirty="0"/>
            </a:br>
            <a:r>
              <a:rPr lang="en-US" sz="2600" i="1" dirty="0"/>
              <a:t>delinquency court – including competency </a:t>
            </a:r>
            <a:br>
              <a:rPr lang="en-US" sz="2600" i="1" dirty="0"/>
            </a:br>
            <a:r>
              <a:rPr lang="en-US" sz="2600" i="1" dirty="0"/>
              <a:t>reports)</a:t>
            </a:r>
          </a:p>
          <a:p>
            <a:pPr lvl="1"/>
            <a:r>
              <a:rPr lang="en-US" sz="2600" dirty="0"/>
              <a:t>SSI Evaluation to receive Social Security</a:t>
            </a:r>
          </a:p>
          <a:p>
            <a:pPr lvl="1"/>
            <a:r>
              <a:rPr lang="en-US" sz="2600" dirty="0"/>
              <a:t>Or . . .  construct record through psychologist or physician for evaluation of disability</a:t>
            </a:r>
          </a:p>
        </p:txBody>
      </p:sp>
      <p:pic>
        <p:nvPicPr>
          <p:cNvPr id="5" name="Picture 4">
            <a:extLst>
              <a:ext uri="{FF2B5EF4-FFF2-40B4-BE49-F238E27FC236}">
                <a16:creationId xmlns:a16="http://schemas.microsoft.com/office/drawing/2014/main" id="{0A38519C-3243-4589-8C1C-4A688170174E}"/>
              </a:ext>
            </a:extLst>
          </p:cNvPr>
          <p:cNvPicPr>
            <a:picLocks noChangeAspect="1"/>
          </p:cNvPicPr>
          <p:nvPr/>
        </p:nvPicPr>
        <p:blipFill>
          <a:blip r:embed="rId3"/>
          <a:stretch>
            <a:fillRect/>
          </a:stretch>
        </p:blipFill>
        <p:spPr>
          <a:xfrm>
            <a:off x="10137160" y="5228335"/>
            <a:ext cx="1790228" cy="1790228"/>
          </a:xfrm>
          <a:prstGeom prst="rect">
            <a:avLst/>
          </a:prstGeom>
        </p:spPr>
      </p:pic>
      <p:pic>
        <p:nvPicPr>
          <p:cNvPr id="9" name="Picture 8">
            <a:extLst>
              <a:ext uri="{FF2B5EF4-FFF2-40B4-BE49-F238E27FC236}">
                <a16:creationId xmlns:a16="http://schemas.microsoft.com/office/drawing/2014/main" id="{F57830D3-998B-49D3-B079-C86BC7AD3653}"/>
              </a:ext>
            </a:extLst>
          </p:cNvPr>
          <p:cNvPicPr>
            <a:picLocks noChangeAspect="1"/>
          </p:cNvPicPr>
          <p:nvPr/>
        </p:nvPicPr>
        <p:blipFill>
          <a:blip r:embed="rId4"/>
          <a:stretch>
            <a:fillRect/>
          </a:stretch>
        </p:blipFill>
        <p:spPr>
          <a:xfrm>
            <a:off x="8097130" y="2483590"/>
            <a:ext cx="4117118" cy="2744745"/>
          </a:xfrm>
          <a:prstGeom prst="rect">
            <a:avLst/>
          </a:prstGeom>
        </p:spPr>
      </p:pic>
    </p:spTree>
    <p:extLst>
      <p:ext uri="{BB962C8B-B14F-4D97-AF65-F5344CB8AC3E}">
        <p14:creationId xmlns:p14="http://schemas.microsoft.com/office/powerpoint/2010/main" val="30773181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F9FAF-43D1-4C8A-8582-6CF6B62C5A6B}"/>
              </a:ext>
            </a:extLst>
          </p:cNvPr>
          <p:cNvSpPr>
            <a:spLocks noGrp="1"/>
          </p:cNvSpPr>
          <p:nvPr>
            <p:ph type="title"/>
          </p:nvPr>
        </p:nvSpPr>
        <p:spPr/>
        <p:txBody>
          <a:bodyPr/>
          <a:lstStyle/>
          <a:p>
            <a:r>
              <a:rPr lang="en-US" dirty="0"/>
              <a:t>Be Counted</a:t>
            </a:r>
          </a:p>
        </p:txBody>
      </p:sp>
      <p:pic>
        <p:nvPicPr>
          <p:cNvPr id="13" name="Online Media 12" title="Be Counted">
            <a:hlinkClick r:id="" action="ppaction://media"/>
            <a:extLst>
              <a:ext uri="{FF2B5EF4-FFF2-40B4-BE49-F238E27FC236}">
                <a16:creationId xmlns:a16="http://schemas.microsoft.com/office/drawing/2014/main" id="{2A4B994F-9B59-DF7B-53A0-18D945863E3D}"/>
              </a:ext>
            </a:extLst>
          </p:cNvPr>
          <p:cNvPicPr>
            <a:picLocks noRot="1" noChangeAspect="1"/>
          </p:cNvPicPr>
          <p:nvPr>
            <a:videoFile r:link="rId1"/>
          </p:nvPr>
        </p:nvPicPr>
        <p:blipFill>
          <a:blip r:embed="rId4"/>
          <a:stretch>
            <a:fillRect/>
          </a:stretch>
        </p:blipFill>
        <p:spPr>
          <a:xfrm>
            <a:off x="1517013" y="2081864"/>
            <a:ext cx="7967815" cy="4501816"/>
          </a:xfrm>
          <a:prstGeom prst="rect">
            <a:avLst/>
          </a:prstGeom>
        </p:spPr>
      </p:pic>
      <p:pic>
        <p:nvPicPr>
          <p:cNvPr id="4" name="Picture 3">
            <a:extLst>
              <a:ext uri="{FF2B5EF4-FFF2-40B4-BE49-F238E27FC236}">
                <a16:creationId xmlns:a16="http://schemas.microsoft.com/office/drawing/2014/main" id="{0C50958B-AF7B-4692-9015-98E26B53301A}"/>
              </a:ext>
            </a:extLst>
          </p:cNvPr>
          <p:cNvPicPr>
            <a:picLocks noChangeAspect="1"/>
          </p:cNvPicPr>
          <p:nvPr/>
        </p:nvPicPr>
        <p:blipFill>
          <a:blip r:embed="rId5"/>
          <a:stretch>
            <a:fillRect/>
          </a:stretch>
        </p:blipFill>
        <p:spPr>
          <a:xfrm>
            <a:off x="10137160" y="5228335"/>
            <a:ext cx="1790228" cy="1790228"/>
          </a:xfrm>
          <a:prstGeom prst="rect">
            <a:avLst/>
          </a:prstGeom>
        </p:spPr>
      </p:pic>
    </p:spTree>
    <p:extLst>
      <p:ext uri="{BB962C8B-B14F-4D97-AF65-F5344CB8AC3E}">
        <p14:creationId xmlns:p14="http://schemas.microsoft.com/office/powerpoint/2010/main" val="192038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3"/>
                </p:tgtEl>
              </p:cMediaNode>
            </p:video>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0F4A8-332C-434A-B1EF-331A0F556543}"/>
              </a:ext>
            </a:extLst>
          </p:cNvPr>
          <p:cNvSpPr>
            <a:spLocks noGrp="1"/>
          </p:cNvSpPr>
          <p:nvPr>
            <p:ph type="title"/>
          </p:nvPr>
        </p:nvSpPr>
        <p:spPr/>
        <p:txBody>
          <a:bodyPr/>
          <a:lstStyle/>
          <a:p>
            <a:r>
              <a:rPr lang="en-US" dirty="0"/>
              <a:t>Why Be Counted?</a:t>
            </a:r>
          </a:p>
        </p:txBody>
      </p:sp>
      <p:sp>
        <p:nvSpPr>
          <p:cNvPr id="3" name="Content Placeholder 2">
            <a:extLst>
              <a:ext uri="{FF2B5EF4-FFF2-40B4-BE49-F238E27FC236}">
                <a16:creationId xmlns:a16="http://schemas.microsoft.com/office/drawing/2014/main" id="{E1991C02-A79E-491E-88F3-D1CBD4E6331A}"/>
              </a:ext>
            </a:extLst>
          </p:cNvPr>
          <p:cNvSpPr>
            <a:spLocks noGrp="1"/>
          </p:cNvSpPr>
          <p:nvPr>
            <p:ph idx="1"/>
          </p:nvPr>
        </p:nvSpPr>
        <p:spPr>
          <a:xfrm>
            <a:off x="737698" y="1996067"/>
            <a:ext cx="10767662" cy="4601681"/>
          </a:xfrm>
        </p:spPr>
        <p:txBody>
          <a:bodyPr>
            <a:normAutofit fontScale="92500" lnSpcReduction="10000"/>
          </a:bodyPr>
          <a:lstStyle/>
          <a:p>
            <a:pPr marL="457200" lvl="1" indent="0">
              <a:buNone/>
            </a:pPr>
            <a:r>
              <a:rPr lang="en-US" sz="2800" dirty="0"/>
              <a:t>Having an accurate picture of the numbers, names and locations of people who need services is essential if Florida is to develop more resources and state funds. Seven conditions under Florida Chapter 393.</a:t>
            </a:r>
          </a:p>
          <a:p>
            <a:pPr lvl="2"/>
            <a:r>
              <a:rPr lang="en-US" sz="2600" dirty="0"/>
              <a:t>Intellectual Disability</a:t>
            </a:r>
          </a:p>
          <a:p>
            <a:pPr lvl="2"/>
            <a:r>
              <a:rPr lang="en-US" sz="2600" dirty="0"/>
              <a:t>Autism </a:t>
            </a:r>
            <a:r>
              <a:rPr lang="en-US" sz="2600" i="1" dirty="0"/>
              <a:t>(meets requirements of section 393.063)</a:t>
            </a:r>
          </a:p>
          <a:p>
            <a:pPr lvl="2"/>
            <a:r>
              <a:rPr lang="en-US" sz="2600" dirty="0"/>
              <a:t>Spina Bifida</a:t>
            </a:r>
          </a:p>
          <a:p>
            <a:pPr lvl="2"/>
            <a:r>
              <a:rPr lang="en-US" sz="2600" dirty="0"/>
              <a:t>Cerebral Palsy</a:t>
            </a:r>
          </a:p>
          <a:p>
            <a:pPr lvl="2"/>
            <a:r>
              <a:rPr lang="en-US" sz="2600" dirty="0"/>
              <a:t>Prader-Willi Syndrome</a:t>
            </a:r>
          </a:p>
          <a:p>
            <a:pPr lvl="2"/>
            <a:r>
              <a:rPr lang="en-US" sz="2600" dirty="0"/>
              <a:t>Down Syndrome</a:t>
            </a:r>
          </a:p>
          <a:p>
            <a:pPr lvl="2"/>
            <a:r>
              <a:rPr lang="en-US" sz="2600" dirty="0"/>
              <a:t>Phelan-McDermid Syndrome</a:t>
            </a:r>
          </a:p>
          <a:p>
            <a:pPr lvl="2"/>
            <a:endParaRPr lang="en-US" sz="3000" dirty="0"/>
          </a:p>
          <a:p>
            <a:pPr marL="914400" lvl="2" indent="0">
              <a:buNone/>
            </a:pPr>
            <a:r>
              <a:rPr lang="en-US" sz="3000" dirty="0"/>
              <a:t>In Reality - need to be on Category 1 or 2</a:t>
            </a:r>
          </a:p>
          <a:p>
            <a:pPr lvl="2"/>
            <a:endParaRPr lang="en-US" sz="2200" dirty="0"/>
          </a:p>
        </p:txBody>
      </p:sp>
      <p:pic>
        <p:nvPicPr>
          <p:cNvPr id="6" name="Picture 5">
            <a:extLst>
              <a:ext uri="{FF2B5EF4-FFF2-40B4-BE49-F238E27FC236}">
                <a16:creationId xmlns:a16="http://schemas.microsoft.com/office/drawing/2014/main" id="{CCCF2BC7-D000-4621-A843-FFD3A87422FA}"/>
              </a:ext>
            </a:extLst>
          </p:cNvPr>
          <p:cNvPicPr>
            <a:picLocks noChangeAspect="1"/>
          </p:cNvPicPr>
          <p:nvPr/>
        </p:nvPicPr>
        <p:blipFill>
          <a:blip r:embed="rId3"/>
          <a:stretch>
            <a:fillRect/>
          </a:stretch>
        </p:blipFill>
        <p:spPr>
          <a:xfrm>
            <a:off x="10137160" y="5228335"/>
            <a:ext cx="1790228" cy="1790228"/>
          </a:xfrm>
          <a:prstGeom prst="rect">
            <a:avLst/>
          </a:prstGeom>
        </p:spPr>
      </p:pic>
    </p:spTree>
    <p:extLst>
      <p:ext uri="{BB962C8B-B14F-4D97-AF65-F5344CB8AC3E}">
        <p14:creationId xmlns:p14="http://schemas.microsoft.com/office/powerpoint/2010/main" val="15961713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4BD92-DCC2-41C6-B91F-D6A1F61ECB97}"/>
              </a:ext>
            </a:extLst>
          </p:cNvPr>
          <p:cNvSpPr>
            <a:spLocks noGrp="1"/>
          </p:cNvSpPr>
          <p:nvPr>
            <p:ph type="title"/>
          </p:nvPr>
        </p:nvSpPr>
        <p:spPr/>
        <p:txBody>
          <a:bodyPr>
            <a:normAutofit/>
          </a:bodyPr>
          <a:lstStyle/>
          <a:p>
            <a:r>
              <a:rPr lang="en-US" dirty="0"/>
              <a:t>When to Request Crisis Application</a:t>
            </a:r>
          </a:p>
        </p:txBody>
      </p:sp>
      <p:sp>
        <p:nvSpPr>
          <p:cNvPr id="5" name="Content Placeholder 4">
            <a:extLst>
              <a:ext uri="{FF2B5EF4-FFF2-40B4-BE49-F238E27FC236}">
                <a16:creationId xmlns:a16="http://schemas.microsoft.com/office/drawing/2014/main" id="{448F9A0F-BCAE-421D-AA7B-84C66241CB5C}"/>
              </a:ext>
            </a:extLst>
          </p:cNvPr>
          <p:cNvSpPr>
            <a:spLocks noGrp="1"/>
          </p:cNvSpPr>
          <p:nvPr>
            <p:ph idx="13"/>
          </p:nvPr>
        </p:nvSpPr>
        <p:spPr>
          <a:xfrm>
            <a:off x="1195754" y="1996067"/>
            <a:ext cx="10498914" cy="4585486"/>
          </a:xfrm>
        </p:spPr>
        <p:txBody>
          <a:bodyPr>
            <a:normAutofit lnSpcReduction="10000"/>
          </a:bodyPr>
          <a:lstStyle/>
          <a:p>
            <a:r>
              <a:rPr lang="en-US" dirty="0"/>
              <a:t>Rule 65G- 1.046 F.A.C.</a:t>
            </a:r>
          </a:p>
          <a:p>
            <a:r>
              <a:rPr lang="en-US" dirty="0"/>
              <a:t>Waiver applicants who are in a crisis situation should contact the APD Regional Office serving their county</a:t>
            </a:r>
          </a:p>
          <a:p>
            <a:r>
              <a:rPr lang="en-US" dirty="0"/>
              <a:t>Who can make the request:</a:t>
            </a:r>
          </a:p>
          <a:p>
            <a:pPr lvl="1"/>
            <a:r>
              <a:rPr lang="en-US" dirty="0"/>
              <a:t>Applicant </a:t>
            </a:r>
          </a:p>
          <a:p>
            <a:pPr lvl="1"/>
            <a:r>
              <a:rPr lang="en-US" dirty="0"/>
              <a:t>Applicant’s Family </a:t>
            </a:r>
          </a:p>
          <a:p>
            <a:pPr lvl="1"/>
            <a:r>
              <a:rPr lang="en-US" dirty="0"/>
              <a:t>Applicant’s Guardian or Guardian Advocate</a:t>
            </a:r>
          </a:p>
          <a:p>
            <a:pPr lvl="1"/>
            <a:r>
              <a:rPr lang="en-US" dirty="0"/>
              <a:t>Applicant’s Waiver Support Coordinator  </a:t>
            </a:r>
          </a:p>
          <a:p>
            <a:r>
              <a:rPr lang="en-US" dirty="0"/>
              <a:t>When you submit a Crisis Application:</a:t>
            </a:r>
          </a:p>
          <a:p>
            <a:pPr lvl="1"/>
            <a:r>
              <a:rPr lang="en-US" dirty="0"/>
              <a:t>Attach records to establish crisis - letters, eviction notices, </a:t>
            </a:r>
            <a:br>
              <a:rPr lang="en-US" dirty="0"/>
            </a:br>
            <a:r>
              <a:rPr lang="en-US" dirty="0"/>
              <a:t>hospital records, police arrests, Baker Acts, etc.</a:t>
            </a:r>
          </a:p>
        </p:txBody>
      </p:sp>
      <p:pic>
        <p:nvPicPr>
          <p:cNvPr id="6" name="Picture 5">
            <a:extLst>
              <a:ext uri="{FF2B5EF4-FFF2-40B4-BE49-F238E27FC236}">
                <a16:creationId xmlns:a16="http://schemas.microsoft.com/office/drawing/2014/main" id="{4680710C-E172-4F8B-9BE3-C01B56AD345B}"/>
              </a:ext>
            </a:extLst>
          </p:cNvPr>
          <p:cNvPicPr>
            <a:picLocks noChangeAspect="1"/>
          </p:cNvPicPr>
          <p:nvPr/>
        </p:nvPicPr>
        <p:blipFill>
          <a:blip r:embed="rId3"/>
          <a:stretch>
            <a:fillRect/>
          </a:stretch>
        </p:blipFill>
        <p:spPr>
          <a:xfrm>
            <a:off x="10137160" y="5228335"/>
            <a:ext cx="1790228" cy="1790228"/>
          </a:xfrm>
          <a:prstGeom prst="rect">
            <a:avLst/>
          </a:prstGeom>
        </p:spPr>
      </p:pic>
    </p:spTree>
    <p:extLst>
      <p:ext uri="{BB962C8B-B14F-4D97-AF65-F5344CB8AC3E}">
        <p14:creationId xmlns:p14="http://schemas.microsoft.com/office/powerpoint/2010/main" val="37206290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4BD92-DCC2-41C6-B91F-D6A1F61ECB97}"/>
              </a:ext>
            </a:extLst>
          </p:cNvPr>
          <p:cNvSpPr>
            <a:spLocks noGrp="1"/>
          </p:cNvSpPr>
          <p:nvPr>
            <p:ph type="title"/>
          </p:nvPr>
        </p:nvSpPr>
        <p:spPr/>
        <p:txBody>
          <a:bodyPr/>
          <a:lstStyle/>
          <a:p>
            <a:r>
              <a:rPr lang="en-US" dirty="0"/>
              <a:t>iBudget: DENIAL OR REDUCTION</a:t>
            </a:r>
          </a:p>
        </p:txBody>
      </p:sp>
      <p:sp>
        <p:nvSpPr>
          <p:cNvPr id="5" name="Content Placeholder 4">
            <a:extLst>
              <a:ext uri="{FF2B5EF4-FFF2-40B4-BE49-F238E27FC236}">
                <a16:creationId xmlns:a16="http://schemas.microsoft.com/office/drawing/2014/main" id="{448F9A0F-BCAE-421D-AA7B-84C66241CB5C}"/>
              </a:ext>
            </a:extLst>
          </p:cNvPr>
          <p:cNvSpPr>
            <a:spLocks noGrp="1"/>
          </p:cNvSpPr>
          <p:nvPr>
            <p:ph idx="13"/>
          </p:nvPr>
        </p:nvSpPr>
        <p:spPr>
          <a:xfrm>
            <a:off x="1252024" y="1996067"/>
            <a:ext cx="9918894" cy="4255877"/>
          </a:xfrm>
        </p:spPr>
        <p:txBody>
          <a:bodyPr>
            <a:normAutofit/>
          </a:bodyPr>
          <a:lstStyle/>
          <a:p>
            <a:r>
              <a:rPr lang="en-US" dirty="0"/>
              <a:t>APD must give Written Notice – when denied or reduces services</a:t>
            </a:r>
          </a:p>
          <a:p>
            <a:pPr lvl="1"/>
            <a:r>
              <a:rPr lang="en-US" dirty="0"/>
              <a:t>Amount of reduction/denial</a:t>
            </a:r>
          </a:p>
          <a:p>
            <a:pPr lvl="1"/>
            <a:r>
              <a:rPr lang="en-US" dirty="0"/>
              <a:t>Justification for reduction/denial</a:t>
            </a:r>
          </a:p>
          <a:p>
            <a:pPr lvl="1"/>
            <a:r>
              <a:rPr lang="en-US" dirty="0"/>
              <a:t>Appeal rights and guidance</a:t>
            </a:r>
          </a:p>
          <a:p>
            <a:r>
              <a:rPr lang="en-US" dirty="0"/>
              <a:t>If preexisting services are being reduced, must request the appeal within 10 days to continue services during appeal (in writing).</a:t>
            </a:r>
          </a:p>
          <a:p>
            <a:r>
              <a:rPr lang="en-US" dirty="0"/>
              <a:t>Request an appeal within 30 days or may be untimely.</a:t>
            </a:r>
          </a:p>
          <a:p>
            <a:r>
              <a:rPr lang="en-US" dirty="0"/>
              <a:t>Get organized – keep copies of all documents.</a:t>
            </a:r>
          </a:p>
          <a:p>
            <a:endParaRPr lang="en-US" dirty="0"/>
          </a:p>
        </p:txBody>
      </p:sp>
      <p:pic>
        <p:nvPicPr>
          <p:cNvPr id="6" name="Picture 5">
            <a:extLst>
              <a:ext uri="{FF2B5EF4-FFF2-40B4-BE49-F238E27FC236}">
                <a16:creationId xmlns:a16="http://schemas.microsoft.com/office/drawing/2014/main" id="{48931ACF-A585-44FD-81A3-D093B5730ADB}"/>
              </a:ext>
            </a:extLst>
          </p:cNvPr>
          <p:cNvPicPr>
            <a:picLocks noChangeAspect="1"/>
          </p:cNvPicPr>
          <p:nvPr/>
        </p:nvPicPr>
        <p:blipFill>
          <a:blip r:embed="rId3"/>
          <a:stretch>
            <a:fillRect/>
          </a:stretch>
        </p:blipFill>
        <p:spPr>
          <a:xfrm>
            <a:off x="10137160" y="5228335"/>
            <a:ext cx="1790228" cy="1790228"/>
          </a:xfrm>
          <a:prstGeom prst="rect">
            <a:avLst/>
          </a:prstGeom>
        </p:spPr>
      </p:pic>
    </p:spTree>
    <p:extLst>
      <p:ext uri="{BB962C8B-B14F-4D97-AF65-F5344CB8AC3E}">
        <p14:creationId xmlns:p14="http://schemas.microsoft.com/office/powerpoint/2010/main" val="36178492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0C16D-9A85-4ED2-A8B3-5310FD4C8BFE}"/>
              </a:ext>
            </a:extLst>
          </p:cNvPr>
          <p:cNvSpPr>
            <a:spLocks noGrp="1"/>
          </p:cNvSpPr>
          <p:nvPr>
            <p:ph type="title"/>
          </p:nvPr>
        </p:nvSpPr>
        <p:spPr/>
        <p:txBody>
          <a:bodyPr/>
          <a:lstStyle/>
          <a:p>
            <a:r>
              <a:rPr lang="en-US" dirty="0"/>
              <a:t>Be Heard	</a:t>
            </a:r>
          </a:p>
        </p:txBody>
      </p:sp>
      <p:pic>
        <p:nvPicPr>
          <p:cNvPr id="14" name="Online Media 13" title="Be Heard">
            <a:hlinkClick r:id="" action="ppaction://media"/>
            <a:extLst>
              <a:ext uri="{FF2B5EF4-FFF2-40B4-BE49-F238E27FC236}">
                <a16:creationId xmlns:a16="http://schemas.microsoft.com/office/drawing/2014/main" id="{DD38DCC9-5D5E-3A6F-19CA-97B262F1D09F}"/>
              </a:ext>
            </a:extLst>
          </p:cNvPr>
          <p:cNvPicPr>
            <a:picLocks noRot="1" noChangeAspect="1"/>
          </p:cNvPicPr>
          <p:nvPr>
            <a:videoFile r:link="rId1"/>
          </p:nvPr>
        </p:nvPicPr>
        <p:blipFill>
          <a:blip r:embed="rId4"/>
          <a:stretch>
            <a:fillRect/>
          </a:stretch>
        </p:blipFill>
        <p:spPr>
          <a:xfrm>
            <a:off x="1844367" y="1970204"/>
            <a:ext cx="8090747" cy="4571273"/>
          </a:xfrm>
          <a:prstGeom prst="rect">
            <a:avLst/>
          </a:prstGeom>
        </p:spPr>
      </p:pic>
      <p:pic>
        <p:nvPicPr>
          <p:cNvPr id="4" name="Picture 3">
            <a:extLst>
              <a:ext uri="{FF2B5EF4-FFF2-40B4-BE49-F238E27FC236}">
                <a16:creationId xmlns:a16="http://schemas.microsoft.com/office/drawing/2014/main" id="{19E81F9E-E3B9-4CE3-B67A-3AAB14B6B83B}"/>
              </a:ext>
            </a:extLst>
          </p:cNvPr>
          <p:cNvPicPr>
            <a:picLocks noChangeAspect="1"/>
          </p:cNvPicPr>
          <p:nvPr/>
        </p:nvPicPr>
        <p:blipFill>
          <a:blip r:embed="rId5"/>
          <a:stretch>
            <a:fillRect/>
          </a:stretch>
        </p:blipFill>
        <p:spPr>
          <a:xfrm>
            <a:off x="10137160" y="5228335"/>
            <a:ext cx="1790228" cy="1790228"/>
          </a:xfrm>
          <a:prstGeom prst="rect">
            <a:avLst/>
          </a:prstGeom>
        </p:spPr>
      </p:pic>
    </p:spTree>
    <p:extLst>
      <p:ext uri="{BB962C8B-B14F-4D97-AF65-F5344CB8AC3E}">
        <p14:creationId xmlns:p14="http://schemas.microsoft.com/office/powerpoint/2010/main" val="1021863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4"/>
                </p:tgtEl>
              </p:cMediaNode>
            </p:video>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4"/>
                                        </p:tgtEl>
                                      </p:cBhvr>
                                    </p:cmd>
                                  </p:childTnLst>
                                </p:cTn>
                              </p:par>
                            </p:childTnLst>
                          </p:cTn>
                        </p:par>
                      </p:childTnLst>
                    </p:cTn>
                  </p:par>
                </p:childTnLst>
              </p:cTn>
              <p:nextCondLst>
                <p:cond evt="onClick" delay="0">
                  <p:tgtEl>
                    <p:spTgt spid="14"/>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800" dirty="0"/>
              <a:t>Significant Additional Needs (SAN) Request</a:t>
            </a:r>
          </a:p>
        </p:txBody>
      </p:sp>
      <p:sp>
        <p:nvSpPr>
          <p:cNvPr id="3" name="Content Placeholder 2"/>
          <p:cNvSpPr>
            <a:spLocks noGrp="1"/>
          </p:cNvSpPr>
          <p:nvPr>
            <p:ph idx="1"/>
          </p:nvPr>
        </p:nvSpPr>
        <p:spPr/>
        <p:txBody>
          <a:bodyPr>
            <a:normAutofit lnSpcReduction="10000"/>
          </a:bodyPr>
          <a:lstStyle/>
          <a:p>
            <a:r>
              <a:rPr lang="en-US" dirty="0"/>
              <a:t>Rule 65G-4.0218 </a:t>
            </a:r>
          </a:p>
          <a:p>
            <a:r>
              <a:rPr lang="en-US" dirty="0"/>
              <a:t>Supplemental funding may be of a one-time, temporary, or long-term nature including the loss of school system services due to a change in age.  </a:t>
            </a:r>
          </a:p>
          <a:p>
            <a:r>
              <a:rPr lang="en-US" dirty="0"/>
              <a:t>A WSC shall submit any requests for SAN funding on behalf of an individual. </a:t>
            </a:r>
          </a:p>
          <a:p>
            <a:r>
              <a:rPr lang="en-US" dirty="0"/>
              <a:t>SAN Request can be made anytime, not just in conjunction with your AIM following the receipt of your iBudget Algorithm Allocation.</a:t>
            </a:r>
          </a:p>
          <a:p>
            <a:endParaRPr lang="en-US" dirty="0"/>
          </a:p>
        </p:txBody>
      </p:sp>
      <p:pic>
        <p:nvPicPr>
          <p:cNvPr id="7" name="Picture 6">
            <a:extLst>
              <a:ext uri="{FF2B5EF4-FFF2-40B4-BE49-F238E27FC236}">
                <a16:creationId xmlns:a16="http://schemas.microsoft.com/office/drawing/2014/main" id="{83A8B4ED-15B9-44CD-A381-512F2F17F500}"/>
              </a:ext>
            </a:extLst>
          </p:cNvPr>
          <p:cNvPicPr>
            <a:picLocks noChangeAspect="1"/>
          </p:cNvPicPr>
          <p:nvPr/>
        </p:nvPicPr>
        <p:blipFill>
          <a:blip r:embed="rId3"/>
          <a:stretch>
            <a:fillRect/>
          </a:stretch>
        </p:blipFill>
        <p:spPr>
          <a:xfrm>
            <a:off x="10137160" y="5228335"/>
            <a:ext cx="1790228" cy="1790228"/>
          </a:xfrm>
          <a:prstGeom prst="rect">
            <a:avLst/>
          </a:prstGeom>
        </p:spPr>
      </p:pic>
    </p:spTree>
    <p:extLst>
      <p:ext uri="{BB962C8B-B14F-4D97-AF65-F5344CB8AC3E}">
        <p14:creationId xmlns:p14="http://schemas.microsoft.com/office/powerpoint/2010/main" val="17218406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8B691-8BB4-4278-B353-74495876C59A}"/>
              </a:ext>
            </a:extLst>
          </p:cNvPr>
          <p:cNvSpPr>
            <a:spLocks noGrp="1"/>
          </p:cNvSpPr>
          <p:nvPr>
            <p:ph type="title"/>
          </p:nvPr>
        </p:nvSpPr>
        <p:spPr/>
        <p:txBody>
          <a:bodyPr>
            <a:normAutofit/>
          </a:bodyPr>
          <a:lstStyle/>
          <a:p>
            <a:r>
              <a:rPr lang="en-US" sz="3800" dirty="0"/>
              <a:t>Significant Additional Needs (SAN) Request</a:t>
            </a:r>
          </a:p>
        </p:txBody>
      </p:sp>
      <p:sp>
        <p:nvSpPr>
          <p:cNvPr id="3" name="Content Placeholder 2">
            <a:extLst>
              <a:ext uri="{FF2B5EF4-FFF2-40B4-BE49-F238E27FC236}">
                <a16:creationId xmlns:a16="http://schemas.microsoft.com/office/drawing/2014/main" id="{90DE9E83-77EF-4BF1-8DCD-3A7AE259EE9A}"/>
              </a:ext>
            </a:extLst>
          </p:cNvPr>
          <p:cNvSpPr>
            <a:spLocks noGrp="1"/>
          </p:cNvSpPr>
          <p:nvPr>
            <p:ph idx="1"/>
          </p:nvPr>
        </p:nvSpPr>
        <p:spPr>
          <a:xfrm>
            <a:off x="1159727" y="1996067"/>
            <a:ext cx="6535302" cy="4155181"/>
          </a:xfrm>
        </p:spPr>
        <p:txBody>
          <a:bodyPr>
            <a:normAutofit lnSpcReduction="10000"/>
          </a:bodyPr>
          <a:lstStyle/>
          <a:p>
            <a:pPr marL="0" indent="0">
              <a:buNone/>
            </a:pPr>
            <a:r>
              <a:rPr lang="en-US" sz="3000" dirty="0"/>
              <a:t>This </a:t>
            </a:r>
            <a:r>
              <a:rPr lang="en-US" sz="3000" dirty="0">
                <a:solidFill>
                  <a:srgbClr val="FF0000"/>
                </a:solidFill>
              </a:rPr>
              <a:t>Wednesday, July 19 </a:t>
            </a:r>
            <a:r>
              <a:rPr lang="en-US" sz="3000" dirty="0"/>
              <a:t>12 noon EST</a:t>
            </a:r>
          </a:p>
          <a:p>
            <a:pPr marL="0" indent="0">
              <a:buNone/>
            </a:pPr>
            <a:r>
              <a:rPr lang="en-US" sz="2900" dirty="0"/>
              <a:t>Found in Chapter 393.0662, Florida Statutes, funds are available if the individual’s needs can’t be accommodated within the algorithm provided in their individual waiver budget. Learn how to #BePrepared and </a:t>
            </a:r>
            <a:br>
              <a:rPr lang="en-US" sz="2900" dirty="0"/>
            </a:br>
            <a:r>
              <a:rPr lang="en-US" sz="2900" dirty="0"/>
              <a:t>the important factors you </a:t>
            </a:r>
            <a:br>
              <a:rPr lang="en-US" sz="2900" dirty="0"/>
            </a:br>
            <a:r>
              <a:rPr lang="en-US" sz="2900" dirty="0"/>
              <a:t>should be aware of.</a:t>
            </a:r>
            <a:endParaRPr lang="en-US" sz="2600" dirty="0"/>
          </a:p>
          <a:p>
            <a:pPr marL="0" indent="0">
              <a:buNone/>
            </a:pPr>
            <a:r>
              <a:rPr lang="en-US" sz="2600" b="1" u="sng" dirty="0">
                <a:solidFill>
                  <a:srgbClr val="0070C0"/>
                </a:solidFill>
              </a:rPr>
              <a:t>www.arcflorida.org/meetings</a:t>
            </a:r>
          </a:p>
        </p:txBody>
      </p:sp>
      <p:pic>
        <p:nvPicPr>
          <p:cNvPr id="7" name="Picture 6">
            <a:extLst>
              <a:ext uri="{FF2B5EF4-FFF2-40B4-BE49-F238E27FC236}">
                <a16:creationId xmlns:a16="http://schemas.microsoft.com/office/drawing/2014/main" id="{485E09F7-04E3-4D05-9397-1F6F8948DD21}"/>
              </a:ext>
            </a:extLst>
          </p:cNvPr>
          <p:cNvPicPr>
            <a:picLocks noChangeAspect="1"/>
          </p:cNvPicPr>
          <p:nvPr/>
        </p:nvPicPr>
        <p:blipFill>
          <a:blip r:embed="rId2"/>
          <a:stretch>
            <a:fillRect/>
          </a:stretch>
        </p:blipFill>
        <p:spPr>
          <a:xfrm>
            <a:off x="8014608" y="2194560"/>
            <a:ext cx="4177391" cy="4043231"/>
          </a:xfrm>
          <a:prstGeom prst="rect">
            <a:avLst/>
          </a:prstGeom>
        </p:spPr>
      </p:pic>
      <p:pic>
        <p:nvPicPr>
          <p:cNvPr id="8" name="Picture 7">
            <a:extLst>
              <a:ext uri="{FF2B5EF4-FFF2-40B4-BE49-F238E27FC236}">
                <a16:creationId xmlns:a16="http://schemas.microsoft.com/office/drawing/2014/main" id="{D92C4F40-EF03-47F0-85F8-D26EF4DE5FAC}"/>
              </a:ext>
            </a:extLst>
          </p:cNvPr>
          <p:cNvPicPr>
            <a:picLocks noChangeAspect="1"/>
          </p:cNvPicPr>
          <p:nvPr/>
        </p:nvPicPr>
        <p:blipFill>
          <a:blip r:embed="rId3"/>
          <a:stretch>
            <a:fillRect/>
          </a:stretch>
        </p:blipFill>
        <p:spPr>
          <a:xfrm>
            <a:off x="5631766" y="4280790"/>
            <a:ext cx="3493631" cy="2329086"/>
          </a:xfrm>
          <a:prstGeom prst="rect">
            <a:avLst/>
          </a:prstGeom>
          <a:ln w="38100">
            <a:solidFill>
              <a:schemeClr val="bg1"/>
            </a:solidFill>
          </a:ln>
        </p:spPr>
      </p:pic>
    </p:spTree>
    <p:extLst>
      <p:ext uri="{BB962C8B-B14F-4D97-AF65-F5344CB8AC3E}">
        <p14:creationId xmlns:p14="http://schemas.microsoft.com/office/powerpoint/2010/main" val="23421356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800" dirty="0"/>
              <a:t>Significant Additional Needs (SAN) Request</a:t>
            </a:r>
          </a:p>
        </p:txBody>
      </p:sp>
      <p:sp>
        <p:nvSpPr>
          <p:cNvPr id="3" name="Content Placeholder 2"/>
          <p:cNvSpPr>
            <a:spLocks noGrp="1"/>
          </p:cNvSpPr>
          <p:nvPr>
            <p:ph idx="1"/>
          </p:nvPr>
        </p:nvSpPr>
        <p:spPr>
          <a:xfrm>
            <a:off x="1159726" y="1996067"/>
            <a:ext cx="10194073" cy="4207785"/>
          </a:xfrm>
        </p:spPr>
        <p:txBody>
          <a:bodyPr>
            <a:normAutofit/>
          </a:bodyPr>
          <a:lstStyle/>
          <a:p>
            <a:pPr marL="0" indent="0">
              <a:buNone/>
            </a:pPr>
            <a:r>
              <a:rPr lang="en-US" sz="3300" dirty="0"/>
              <a:t>There are Four (4) Bases for SAN Funding Requests:</a:t>
            </a:r>
          </a:p>
          <a:p>
            <a:pPr lvl="1"/>
            <a:r>
              <a:rPr lang="en-US" sz="2600" dirty="0"/>
              <a:t>Health and safety of the individual and those around them in serious and immediate jeopardy unless.</a:t>
            </a:r>
          </a:p>
          <a:p>
            <a:pPr lvl="1"/>
            <a:r>
              <a:rPr lang="en-US" sz="2600" dirty="0"/>
              <a:t>Need for one-time or temporary support or services. </a:t>
            </a:r>
          </a:p>
          <a:p>
            <a:pPr lvl="1"/>
            <a:r>
              <a:rPr lang="en-US" sz="2600" dirty="0"/>
              <a:t>Changes in the individual’s circumstance or condition.</a:t>
            </a:r>
          </a:p>
          <a:p>
            <a:pPr lvl="1"/>
            <a:r>
              <a:rPr lang="en-US" sz="2600" dirty="0"/>
              <a:t>Significant need for transportation services to and from waiver-funded programs, or employment that cannot be funded with the current iBudget amount.</a:t>
            </a:r>
            <a:endParaRPr lang="en-US" sz="2000" dirty="0"/>
          </a:p>
        </p:txBody>
      </p:sp>
      <p:sp>
        <p:nvSpPr>
          <p:cNvPr id="8" name="Slide Number Placeholder 7">
            <a:extLst>
              <a:ext uri="{FF2B5EF4-FFF2-40B4-BE49-F238E27FC236}">
                <a16:creationId xmlns:a16="http://schemas.microsoft.com/office/drawing/2014/main" id="{80EE44CA-D926-45EA-BFC2-638C0EC5C2E7}"/>
              </a:ext>
            </a:extLst>
          </p:cNvPr>
          <p:cNvSpPr>
            <a:spLocks noGrp="1"/>
          </p:cNvSpPr>
          <p:nvPr>
            <p:ph type="sldNum" sz="quarter" idx="12"/>
          </p:nvPr>
        </p:nvSpPr>
        <p:spPr/>
        <p:txBody>
          <a:bodyPr/>
          <a:lstStyle/>
          <a:p>
            <a:fld id="{B6F15528-21DE-4FAA-801E-634DDDAF4B2B}" type="slidenum">
              <a:rPr lang="en-US" smtClean="0"/>
              <a:pPr/>
              <a:t>18</a:t>
            </a:fld>
            <a:endParaRPr lang="en-US" dirty="0"/>
          </a:p>
        </p:txBody>
      </p:sp>
      <p:pic>
        <p:nvPicPr>
          <p:cNvPr id="5" name="Picture 4">
            <a:extLst>
              <a:ext uri="{FF2B5EF4-FFF2-40B4-BE49-F238E27FC236}">
                <a16:creationId xmlns:a16="http://schemas.microsoft.com/office/drawing/2014/main" id="{24838906-0265-40D6-B68B-E7BBA6B02E49}"/>
              </a:ext>
            </a:extLst>
          </p:cNvPr>
          <p:cNvPicPr>
            <a:picLocks noChangeAspect="1"/>
          </p:cNvPicPr>
          <p:nvPr/>
        </p:nvPicPr>
        <p:blipFill>
          <a:blip r:embed="rId3"/>
          <a:stretch>
            <a:fillRect/>
          </a:stretch>
        </p:blipFill>
        <p:spPr>
          <a:xfrm>
            <a:off x="10137160" y="5228335"/>
            <a:ext cx="1790228" cy="1790228"/>
          </a:xfrm>
          <a:prstGeom prst="rect">
            <a:avLst/>
          </a:prstGeom>
        </p:spPr>
      </p:pic>
    </p:spTree>
    <p:extLst>
      <p:ext uri="{BB962C8B-B14F-4D97-AF65-F5344CB8AC3E}">
        <p14:creationId xmlns:p14="http://schemas.microsoft.com/office/powerpoint/2010/main" val="25065810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4BD92-DCC2-41C6-B91F-D6A1F61ECB97}"/>
              </a:ext>
            </a:extLst>
          </p:cNvPr>
          <p:cNvSpPr>
            <a:spLocks noGrp="1"/>
          </p:cNvSpPr>
          <p:nvPr>
            <p:ph type="title"/>
          </p:nvPr>
        </p:nvSpPr>
        <p:spPr/>
        <p:txBody>
          <a:bodyPr/>
          <a:lstStyle/>
          <a:p>
            <a:r>
              <a:rPr lang="en-US" dirty="0"/>
              <a:t>Preparation for Hearings</a:t>
            </a:r>
          </a:p>
        </p:txBody>
      </p:sp>
      <p:sp>
        <p:nvSpPr>
          <p:cNvPr id="5" name="Content Placeholder 4">
            <a:extLst>
              <a:ext uri="{FF2B5EF4-FFF2-40B4-BE49-F238E27FC236}">
                <a16:creationId xmlns:a16="http://schemas.microsoft.com/office/drawing/2014/main" id="{68A313D7-8BDA-4F56-9CEB-9E059E3E4ABC}"/>
              </a:ext>
            </a:extLst>
          </p:cNvPr>
          <p:cNvSpPr>
            <a:spLocks noGrp="1"/>
          </p:cNvSpPr>
          <p:nvPr>
            <p:ph idx="13"/>
          </p:nvPr>
        </p:nvSpPr>
        <p:spPr>
          <a:xfrm>
            <a:off x="6096571" y="1996067"/>
            <a:ext cx="5565545" cy="3867247"/>
          </a:xfrm>
        </p:spPr>
        <p:txBody>
          <a:bodyPr>
            <a:normAutofit/>
          </a:bodyPr>
          <a:lstStyle/>
          <a:p>
            <a:r>
              <a:rPr lang="en-US" dirty="0"/>
              <a:t>Administrative Hearing</a:t>
            </a:r>
          </a:p>
          <a:p>
            <a:pPr lvl="1"/>
            <a:r>
              <a:rPr lang="en-US" dirty="0"/>
              <a:t>APD has Burden of Proof</a:t>
            </a:r>
          </a:p>
          <a:p>
            <a:pPr lvl="1"/>
            <a:r>
              <a:rPr lang="en-US" dirty="0"/>
              <a:t>Agency goes first</a:t>
            </a:r>
          </a:p>
          <a:p>
            <a:pPr lvl="1"/>
            <a:r>
              <a:rPr lang="en-US" dirty="0"/>
              <a:t>Informal and meant to accommodate non-attorneys</a:t>
            </a:r>
          </a:p>
          <a:p>
            <a:r>
              <a:rPr lang="en-US" dirty="0"/>
              <a:t>Recommended Order</a:t>
            </a:r>
          </a:p>
          <a:p>
            <a:r>
              <a:rPr lang="en-US" dirty="0"/>
              <a:t>Final Order</a:t>
            </a:r>
          </a:p>
          <a:p>
            <a:r>
              <a:rPr lang="en-US" dirty="0"/>
              <a:t>Appeal from Final Order is a right</a:t>
            </a:r>
          </a:p>
          <a:p>
            <a:pPr marL="457200" lvl="1" indent="0">
              <a:buNone/>
            </a:pPr>
            <a:endParaRPr lang="en-US" dirty="0"/>
          </a:p>
        </p:txBody>
      </p:sp>
      <p:pic>
        <p:nvPicPr>
          <p:cNvPr id="6" name="Picture 5">
            <a:extLst>
              <a:ext uri="{FF2B5EF4-FFF2-40B4-BE49-F238E27FC236}">
                <a16:creationId xmlns:a16="http://schemas.microsoft.com/office/drawing/2014/main" id="{07F8655B-EE49-438E-9E49-2B9EF72F6623}"/>
              </a:ext>
            </a:extLst>
          </p:cNvPr>
          <p:cNvPicPr>
            <a:picLocks noChangeAspect="1"/>
          </p:cNvPicPr>
          <p:nvPr/>
        </p:nvPicPr>
        <p:blipFill>
          <a:blip r:embed="rId3"/>
          <a:stretch>
            <a:fillRect/>
          </a:stretch>
        </p:blipFill>
        <p:spPr>
          <a:xfrm>
            <a:off x="10137160" y="5228335"/>
            <a:ext cx="1790228" cy="1790228"/>
          </a:xfrm>
          <a:prstGeom prst="rect">
            <a:avLst/>
          </a:prstGeom>
        </p:spPr>
      </p:pic>
      <p:pic>
        <p:nvPicPr>
          <p:cNvPr id="8" name="Content Placeholder 7">
            <a:extLst>
              <a:ext uri="{FF2B5EF4-FFF2-40B4-BE49-F238E27FC236}">
                <a16:creationId xmlns:a16="http://schemas.microsoft.com/office/drawing/2014/main" id="{D5A445D0-D647-481F-8C19-021E22BCABC7}"/>
              </a:ext>
            </a:extLst>
          </p:cNvPr>
          <p:cNvPicPr>
            <a:picLocks noGrp="1" noChangeAspect="1"/>
          </p:cNvPicPr>
          <p:nvPr>
            <p:ph idx="1"/>
          </p:nvPr>
        </p:nvPicPr>
        <p:blipFill>
          <a:blip r:embed="rId4"/>
          <a:stretch>
            <a:fillRect/>
          </a:stretch>
        </p:blipFill>
        <p:spPr>
          <a:xfrm>
            <a:off x="1159726" y="2075715"/>
            <a:ext cx="4728931" cy="3152620"/>
          </a:xfrm>
        </p:spPr>
      </p:pic>
    </p:spTree>
    <p:extLst>
      <p:ext uri="{BB962C8B-B14F-4D97-AF65-F5344CB8AC3E}">
        <p14:creationId xmlns:p14="http://schemas.microsoft.com/office/powerpoint/2010/main" val="15517706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4BD92-DCC2-41C6-B91F-D6A1F61ECB97}"/>
              </a:ext>
            </a:extLst>
          </p:cNvPr>
          <p:cNvSpPr>
            <a:spLocks noGrp="1"/>
          </p:cNvSpPr>
          <p:nvPr>
            <p:ph type="title"/>
          </p:nvPr>
        </p:nvSpPr>
        <p:spPr/>
        <p:txBody>
          <a:bodyPr/>
          <a:lstStyle/>
          <a:p>
            <a:r>
              <a:rPr lang="en-US" dirty="0"/>
              <a:t>Budget Highlights </a:t>
            </a:r>
          </a:p>
        </p:txBody>
      </p:sp>
      <p:sp>
        <p:nvSpPr>
          <p:cNvPr id="4" name="Content Placeholder 3">
            <a:extLst>
              <a:ext uri="{FF2B5EF4-FFF2-40B4-BE49-F238E27FC236}">
                <a16:creationId xmlns:a16="http://schemas.microsoft.com/office/drawing/2014/main" id="{89650599-B25A-4165-8129-BB44EF5A1169}"/>
              </a:ext>
            </a:extLst>
          </p:cNvPr>
          <p:cNvSpPr>
            <a:spLocks noGrp="1"/>
          </p:cNvSpPr>
          <p:nvPr>
            <p:ph idx="1"/>
          </p:nvPr>
        </p:nvSpPr>
        <p:spPr>
          <a:xfrm>
            <a:off x="1159726" y="1996067"/>
            <a:ext cx="7674785" cy="4074533"/>
          </a:xfrm>
        </p:spPr>
        <p:txBody>
          <a:bodyPr>
            <a:normAutofit/>
          </a:bodyPr>
          <a:lstStyle/>
          <a:p>
            <a:pPr marL="0" indent="0">
              <a:buNone/>
            </a:pPr>
            <a:r>
              <a:rPr lang="en-US" sz="3000" dirty="0"/>
              <a:t>Florida Budget Items</a:t>
            </a:r>
            <a:endParaRPr lang="en-US" dirty="0"/>
          </a:p>
          <a:p>
            <a:pPr lvl="1"/>
            <a:r>
              <a:rPr lang="en-US" dirty="0"/>
              <a:t>$80 million for Waiting List </a:t>
            </a:r>
            <a:r>
              <a:rPr lang="en-US" i="1" dirty="0"/>
              <a:t>(600 on Waiting List </a:t>
            </a:r>
            <a:br>
              <a:rPr lang="en-US" i="1" dirty="0"/>
            </a:br>
            <a:r>
              <a:rPr lang="en-US" i="1" dirty="0"/>
              <a:t>for Managed Care Pilot)</a:t>
            </a:r>
          </a:p>
          <a:p>
            <a:pPr lvl="1"/>
            <a:r>
              <a:rPr lang="en-US" dirty="0"/>
              <a:t>$11.5 million Dental Services </a:t>
            </a:r>
          </a:p>
          <a:p>
            <a:pPr lvl="1"/>
            <a:r>
              <a:rPr lang="en-US" dirty="0"/>
              <a:t>$6 million for Waiver Support Coordinators</a:t>
            </a:r>
          </a:p>
          <a:p>
            <a:pPr lvl="1"/>
            <a:r>
              <a:rPr lang="en-US" dirty="0"/>
              <a:t>5% raise for State Employees</a:t>
            </a:r>
          </a:p>
          <a:p>
            <a:pPr lvl="1"/>
            <a:r>
              <a:rPr lang="en-US" dirty="0"/>
              <a:t>$1.1 million for Group Home Medical Reviews</a:t>
            </a:r>
          </a:p>
          <a:p>
            <a:pPr lvl="1"/>
            <a:r>
              <a:rPr lang="en-US" dirty="0"/>
              <a:t>$21 million for State Operated Institutions</a:t>
            </a:r>
          </a:p>
          <a:p>
            <a:pPr lvl="1"/>
            <a:r>
              <a:rPr lang="en-US" dirty="0"/>
              <a:t>$54.5 million for new position for APD</a:t>
            </a:r>
          </a:p>
        </p:txBody>
      </p:sp>
      <p:pic>
        <p:nvPicPr>
          <p:cNvPr id="7" name="Picture 6">
            <a:extLst>
              <a:ext uri="{FF2B5EF4-FFF2-40B4-BE49-F238E27FC236}">
                <a16:creationId xmlns:a16="http://schemas.microsoft.com/office/drawing/2014/main" id="{46AD73F7-FD57-4909-9818-58049267024E}"/>
              </a:ext>
            </a:extLst>
          </p:cNvPr>
          <p:cNvPicPr>
            <a:picLocks noChangeAspect="1"/>
          </p:cNvPicPr>
          <p:nvPr/>
        </p:nvPicPr>
        <p:blipFill>
          <a:blip r:embed="rId3"/>
          <a:stretch>
            <a:fillRect/>
          </a:stretch>
        </p:blipFill>
        <p:spPr>
          <a:xfrm>
            <a:off x="10137160" y="5228335"/>
            <a:ext cx="1790228" cy="1790228"/>
          </a:xfrm>
          <a:prstGeom prst="rect">
            <a:avLst/>
          </a:prstGeom>
        </p:spPr>
      </p:pic>
      <p:pic>
        <p:nvPicPr>
          <p:cNvPr id="12" name="Picture 11">
            <a:extLst>
              <a:ext uri="{FF2B5EF4-FFF2-40B4-BE49-F238E27FC236}">
                <a16:creationId xmlns:a16="http://schemas.microsoft.com/office/drawing/2014/main" id="{CB10AF1C-1420-4A4D-88E2-BE8766494989}"/>
              </a:ext>
            </a:extLst>
          </p:cNvPr>
          <p:cNvPicPr>
            <a:picLocks noChangeAspect="1"/>
          </p:cNvPicPr>
          <p:nvPr/>
        </p:nvPicPr>
        <p:blipFill>
          <a:blip r:embed="rId4"/>
          <a:stretch>
            <a:fillRect/>
          </a:stretch>
        </p:blipFill>
        <p:spPr>
          <a:xfrm>
            <a:off x="7898499" y="2162011"/>
            <a:ext cx="4298190" cy="3216710"/>
          </a:xfrm>
          <a:prstGeom prst="rect">
            <a:avLst/>
          </a:prstGeom>
        </p:spPr>
      </p:pic>
    </p:spTree>
    <p:extLst>
      <p:ext uri="{BB962C8B-B14F-4D97-AF65-F5344CB8AC3E}">
        <p14:creationId xmlns:p14="http://schemas.microsoft.com/office/powerpoint/2010/main" val="33317480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4BD92-DCC2-41C6-B91F-D6A1F61ECB97}"/>
              </a:ext>
            </a:extLst>
          </p:cNvPr>
          <p:cNvSpPr>
            <a:spLocks noGrp="1"/>
          </p:cNvSpPr>
          <p:nvPr>
            <p:ph type="title"/>
          </p:nvPr>
        </p:nvSpPr>
        <p:spPr/>
        <p:txBody>
          <a:bodyPr/>
          <a:lstStyle/>
          <a:p>
            <a:r>
              <a:rPr lang="en-US" dirty="0"/>
              <a:t>New Laws Passed </a:t>
            </a:r>
          </a:p>
        </p:txBody>
      </p:sp>
      <p:sp>
        <p:nvSpPr>
          <p:cNvPr id="4" name="Content Placeholder 3">
            <a:extLst>
              <a:ext uri="{FF2B5EF4-FFF2-40B4-BE49-F238E27FC236}">
                <a16:creationId xmlns:a16="http://schemas.microsoft.com/office/drawing/2014/main" id="{89650599-B25A-4165-8129-BB44EF5A1169}"/>
              </a:ext>
            </a:extLst>
          </p:cNvPr>
          <p:cNvSpPr>
            <a:spLocks noGrp="1"/>
          </p:cNvSpPr>
          <p:nvPr>
            <p:ph idx="1"/>
          </p:nvPr>
        </p:nvSpPr>
        <p:spPr>
          <a:xfrm>
            <a:off x="6053797" y="2108609"/>
            <a:ext cx="5831388" cy="4290433"/>
          </a:xfrm>
        </p:spPr>
        <p:txBody>
          <a:bodyPr>
            <a:normAutofit lnSpcReduction="10000"/>
          </a:bodyPr>
          <a:lstStyle/>
          <a:p>
            <a:r>
              <a:rPr lang="en-US" dirty="0"/>
              <a:t>HB 19 Tant – Rights of Students to continue parental involvement beyond age 18</a:t>
            </a:r>
          </a:p>
          <a:p>
            <a:r>
              <a:rPr lang="en-US" dirty="0"/>
              <a:t>HB 391 </a:t>
            </a:r>
            <a:r>
              <a:rPr lang="en-US" dirty="0" err="1"/>
              <a:t>Tramont</a:t>
            </a:r>
            <a:r>
              <a:rPr lang="en-US" dirty="0"/>
              <a:t> – Home Health Aides </a:t>
            </a:r>
            <a:br>
              <a:rPr lang="en-US" dirty="0"/>
            </a:br>
            <a:r>
              <a:rPr lang="en-US" dirty="0"/>
              <a:t>for Medically Fragile Children</a:t>
            </a:r>
          </a:p>
          <a:p>
            <a:r>
              <a:rPr lang="en-US" dirty="0"/>
              <a:t>SB 1275 </a:t>
            </a:r>
            <a:r>
              <a:rPr lang="en-US" dirty="0" err="1"/>
              <a:t>Plasencia</a:t>
            </a:r>
            <a:r>
              <a:rPr lang="en-US" dirty="0"/>
              <a:t> – Persons with Disabilities Registry</a:t>
            </a:r>
          </a:p>
          <a:p>
            <a:r>
              <a:rPr lang="en-US" dirty="0"/>
              <a:t>HB 1594 Plakon - Adult Day Training Licensing</a:t>
            </a:r>
          </a:p>
        </p:txBody>
      </p:sp>
      <p:pic>
        <p:nvPicPr>
          <p:cNvPr id="6" name="Picture 5">
            <a:extLst>
              <a:ext uri="{FF2B5EF4-FFF2-40B4-BE49-F238E27FC236}">
                <a16:creationId xmlns:a16="http://schemas.microsoft.com/office/drawing/2014/main" id="{51801DBF-A2C7-4218-B00E-7116781B6754}"/>
              </a:ext>
            </a:extLst>
          </p:cNvPr>
          <p:cNvPicPr>
            <a:picLocks noChangeAspect="1"/>
          </p:cNvPicPr>
          <p:nvPr/>
        </p:nvPicPr>
        <p:blipFill>
          <a:blip r:embed="rId3"/>
          <a:stretch>
            <a:fillRect/>
          </a:stretch>
        </p:blipFill>
        <p:spPr>
          <a:xfrm>
            <a:off x="10137160" y="5228335"/>
            <a:ext cx="1790228" cy="1790228"/>
          </a:xfrm>
          <a:prstGeom prst="rect">
            <a:avLst/>
          </a:prstGeom>
        </p:spPr>
      </p:pic>
      <p:pic>
        <p:nvPicPr>
          <p:cNvPr id="10" name="Picture 9">
            <a:extLst>
              <a:ext uri="{FF2B5EF4-FFF2-40B4-BE49-F238E27FC236}">
                <a16:creationId xmlns:a16="http://schemas.microsoft.com/office/drawing/2014/main" id="{4DD006D0-137A-436D-B398-06E62C42648F}"/>
              </a:ext>
            </a:extLst>
          </p:cNvPr>
          <p:cNvPicPr>
            <a:picLocks noChangeAspect="1"/>
          </p:cNvPicPr>
          <p:nvPr/>
        </p:nvPicPr>
        <p:blipFill>
          <a:blip r:embed="rId4"/>
          <a:stretch>
            <a:fillRect/>
          </a:stretch>
        </p:blipFill>
        <p:spPr>
          <a:xfrm>
            <a:off x="1159726" y="2062889"/>
            <a:ext cx="4694177" cy="3690797"/>
          </a:xfrm>
          <a:prstGeom prst="rect">
            <a:avLst/>
          </a:prstGeom>
        </p:spPr>
      </p:pic>
    </p:spTree>
    <p:extLst>
      <p:ext uri="{BB962C8B-B14F-4D97-AF65-F5344CB8AC3E}">
        <p14:creationId xmlns:p14="http://schemas.microsoft.com/office/powerpoint/2010/main" val="30633830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4BD92-DCC2-41C6-B91F-D6A1F61ECB97}"/>
              </a:ext>
            </a:extLst>
          </p:cNvPr>
          <p:cNvSpPr>
            <a:spLocks noGrp="1"/>
          </p:cNvSpPr>
          <p:nvPr>
            <p:ph type="title"/>
          </p:nvPr>
        </p:nvSpPr>
        <p:spPr/>
        <p:txBody>
          <a:bodyPr/>
          <a:lstStyle/>
          <a:p>
            <a:r>
              <a:rPr lang="en-US" dirty="0"/>
              <a:t>Additional Resources for Families</a:t>
            </a:r>
          </a:p>
        </p:txBody>
      </p:sp>
      <p:pic>
        <p:nvPicPr>
          <p:cNvPr id="6" name="Content Placeholder 5">
            <a:extLst>
              <a:ext uri="{FF2B5EF4-FFF2-40B4-BE49-F238E27FC236}">
                <a16:creationId xmlns:a16="http://schemas.microsoft.com/office/drawing/2014/main" id="{24856713-4176-4971-9BB5-9A550CF88184}"/>
              </a:ext>
            </a:extLst>
          </p:cNvPr>
          <p:cNvPicPr>
            <a:picLocks noGrp="1" noChangeAspect="1"/>
          </p:cNvPicPr>
          <p:nvPr>
            <p:ph idx="13"/>
          </p:nvPr>
        </p:nvPicPr>
        <p:blipFill>
          <a:blip r:embed="rId3"/>
          <a:stretch>
            <a:fillRect/>
          </a:stretch>
        </p:blipFill>
        <p:spPr>
          <a:xfrm>
            <a:off x="7423058" y="2721315"/>
            <a:ext cx="5003998" cy="3867150"/>
          </a:xfrm>
        </p:spPr>
      </p:pic>
      <p:sp>
        <p:nvSpPr>
          <p:cNvPr id="7" name="TextBox 6">
            <a:extLst>
              <a:ext uri="{FF2B5EF4-FFF2-40B4-BE49-F238E27FC236}">
                <a16:creationId xmlns:a16="http://schemas.microsoft.com/office/drawing/2014/main" id="{25403B7E-F7D3-4C8E-B309-AED63AB37524}"/>
              </a:ext>
            </a:extLst>
          </p:cNvPr>
          <p:cNvSpPr txBox="1"/>
          <p:nvPr/>
        </p:nvSpPr>
        <p:spPr>
          <a:xfrm>
            <a:off x="1159725" y="2087937"/>
            <a:ext cx="10052225" cy="3693319"/>
          </a:xfrm>
          <a:prstGeom prst="rect">
            <a:avLst/>
          </a:prstGeom>
          <a:noFill/>
        </p:spPr>
        <p:txBody>
          <a:bodyPr wrap="square" rtlCol="0">
            <a:spAutoFit/>
          </a:bodyPr>
          <a:lstStyle/>
          <a:p>
            <a:pPr marL="285750" indent="-285750">
              <a:buFont typeface="Arial" panose="020B0604020202020204" pitchFamily="34" charset="0"/>
              <a:buChar char="•"/>
            </a:pPr>
            <a:r>
              <a:rPr lang="en-US" sz="2600" dirty="0"/>
              <a:t>Legislature created in 1993 in Florida Statute in each APD Regional Area</a:t>
            </a:r>
          </a:p>
          <a:p>
            <a:pPr marL="285750" indent="-285750">
              <a:buFont typeface="Arial" panose="020B0604020202020204" pitchFamily="34" charset="0"/>
              <a:buChar char="•"/>
            </a:pPr>
            <a:r>
              <a:rPr lang="en-US" sz="2600" dirty="0"/>
              <a:t>Advice agency and develop a plan for delivery of family support services in each local area</a:t>
            </a:r>
          </a:p>
          <a:p>
            <a:pPr marL="285750" indent="-285750">
              <a:buFont typeface="Arial" panose="020B0604020202020204" pitchFamily="34" charset="0"/>
              <a:buChar char="•"/>
            </a:pPr>
            <a:r>
              <a:rPr lang="en-US" sz="2600" dirty="0"/>
              <a:t>Monitor implementation and effectiveness of services </a:t>
            </a:r>
            <a:br>
              <a:rPr lang="en-US" sz="2600" dirty="0"/>
            </a:br>
            <a:r>
              <a:rPr lang="en-US" sz="2600" dirty="0"/>
              <a:t>and support under the plan</a:t>
            </a:r>
          </a:p>
          <a:p>
            <a:pPr marL="285750" indent="-285750">
              <a:buFont typeface="Arial" panose="020B0604020202020204" pitchFamily="34" charset="0"/>
              <a:buChar char="•"/>
            </a:pPr>
            <a:r>
              <a:rPr lang="en-US" sz="2600" dirty="0"/>
              <a:t>15 local Florida Care Councils in the state</a:t>
            </a:r>
          </a:p>
          <a:p>
            <a:pPr marL="285750" indent="-285750">
              <a:buFont typeface="Arial" panose="020B0604020202020204" pitchFamily="34" charset="0"/>
              <a:buChar char="•"/>
            </a:pPr>
            <a:r>
              <a:rPr lang="en-US" sz="2600" dirty="0"/>
              <a:t>Educate and empower individuals </a:t>
            </a:r>
          </a:p>
          <a:p>
            <a:endParaRPr lang="en-US" sz="2600" dirty="0"/>
          </a:p>
          <a:p>
            <a:r>
              <a:rPr lang="en-US" sz="2600" b="1" u="sng" dirty="0">
                <a:solidFill>
                  <a:srgbClr val="0070C0"/>
                </a:solidFill>
              </a:rPr>
              <a:t>www.fccflorida.org</a:t>
            </a:r>
          </a:p>
        </p:txBody>
      </p:sp>
    </p:spTree>
    <p:extLst>
      <p:ext uri="{BB962C8B-B14F-4D97-AF65-F5344CB8AC3E}">
        <p14:creationId xmlns:p14="http://schemas.microsoft.com/office/powerpoint/2010/main" val="6283958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4BD92-DCC2-41C6-B91F-D6A1F61ECB97}"/>
              </a:ext>
            </a:extLst>
          </p:cNvPr>
          <p:cNvSpPr>
            <a:spLocks noGrp="1"/>
          </p:cNvSpPr>
          <p:nvPr>
            <p:ph type="title"/>
          </p:nvPr>
        </p:nvSpPr>
        <p:spPr/>
        <p:txBody>
          <a:bodyPr/>
          <a:lstStyle/>
          <a:p>
            <a:r>
              <a:rPr lang="en-US" dirty="0"/>
              <a:t>Additional Resources for Families</a:t>
            </a:r>
          </a:p>
        </p:txBody>
      </p:sp>
      <p:sp>
        <p:nvSpPr>
          <p:cNvPr id="7" name="TextBox 6">
            <a:extLst>
              <a:ext uri="{FF2B5EF4-FFF2-40B4-BE49-F238E27FC236}">
                <a16:creationId xmlns:a16="http://schemas.microsoft.com/office/drawing/2014/main" id="{25403B7E-F7D3-4C8E-B309-AED63AB37524}"/>
              </a:ext>
            </a:extLst>
          </p:cNvPr>
          <p:cNvSpPr txBox="1"/>
          <p:nvPr/>
        </p:nvSpPr>
        <p:spPr>
          <a:xfrm>
            <a:off x="1128040" y="2095783"/>
            <a:ext cx="10055779" cy="3293209"/>
          </a:xfrm>
          <a:prstGeom prst="rect">
            <a:avLst/>
          </a:prstGeom>
          <a:noFill/>
        </p:spPr>
        <p:txBody>
          <a:bodyPr wrap="square" rtlCol="0">
            <a:spAutoFit/>
          </a:bodyPr>
          <a:lstStyle/>
          <a:p>
            <a:pPr marL="285750" indent="-285750">
              <a:buFont typeface="Arial" panose="020B0604020202020204" pitchFamily="34" charset="0"/>
              <a:buChar char="•"/>
            </a:pPr>
            <a:r>
              <a:rPr lang="en-US" sz="2600" dirty="0"/>
              <a:t>Disputes involving Medicaid eligibility</a:t>
            </a:r>
          </a:p>
          <a:p>
            <a:pPr marL="285750" indent="-285750">
              <a:buFont typeface="Arial" panose="020B0604020202020204" pitchFamily="34" charset="0"/>
              <a:buChar char="•"/>
            </a:pPr>
            <a:r>
              <a:rPr lang="en-US" sz="2600" dirty="0"/>
              <a:t>Discrimination in housing and access to public programs and services</a:t>
            </a:r>
          </a:p>
          <a:p>
            <a:pPr marL="285750" indent="-285750">
              <a:buFont typeface="Arial" panose="020B0604020202020204" pitchFamily="34" charset="0"/>
              <a:buChar char="•"/>
            </a:pPr>
            <a:r>
              <a:rPr lang="en-US" sz="2600" dirty="0"/>
              <a:t>Barriers to fee and appropriate education</a:t>
            </a:r>
          </a:p>
          <a:p>
            <a:pPr marL="285750" indent="-285750">
              <a:buFont typeface="Arial" panose="020B0604020202020204" pitchFamily="34" charset="0"/>
              <a:buChar char="•"/>
            </a:pPr>
            <a:r>
              <a:rPr lang="en-US" sz="2600" dirty="0"/>
              <a:t>Access to mental health and support services</a:t>
            </a:r>
          </a:p>
          <a:p>
            <a:pPr marL="285750" indent="-285750">
              <a:buFont typeface="Arial" panose="020B0604020202020204" pitchFamily="34" charset="0"/>
              <a:buChar char="•"/>
            </a:pPr>
            <a:r>
              <a:rPr lang="en-US" sz="2600" dirty="0"/>
              <a:t>Employment accommodations</a:t>
            </a:r>
          </a:p>
          <a:p>
            <a:pPr marL="285750" indent="-285750">
              <a:buFont typeface="Arial" panose="020B0604020202020204" pitchFamily="34" charset="0"/>
              <a:buChar char="•"/>
            </a:pPr>
            <a:r>
              <a:rPr lang="en-US" sz="2600" dirty="0"/>
              <a:t>Help online or by appointment</a:t>
            </a:r>
          </a:p>
          <a:p>
            <a:endParaRPr lang="en-US" sz="2600" dirty="0"/>
          </a:p>
          <a:p>
            <a:r>
              <a:rPr lang="en-US" sz="2600" b="1" u="sng" dirty="0">
                <a:solidFill>
                  <a:srgbClr val="0070C0"/>
                </a:solidFill>
              </a:rPr>
              <a:t>www.disabilityrightsflorida.org</a:t>
            </a:r>
          </a:p>
        </p:txBody>
      </p:sp>
      <p:pic>
        <p:nvPicPr>
          <p:cNvPr id="2050" name="Picture 2" descr="Disability Rights Florida">
            <a:extLst>
              <a:ext uri="{FF2B5EF4-FFF2-40B4-BE49-F238E27FC236}">
                <a16:creationId xmlns:a16="http://schemas.microsoft.com/office/drawing/2014/main" id="{537AC29B-D3CF-4B68-9AE8-D1A46C93F5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5034" y="4069137"/>
            <a:ext cx="4972014" cy="23681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1645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06D67-2D2B-42DA-848F-B700B48882BA}"/>
              </a:ext>
            </a:extLst>
          </p:cNvPr>
          <p:cNvSpPr>
            <a:spLocks noGrp="1"/>
          </p:cNvSpPr>
          <p:nvPr>
            <p:ph type="title"/>
          </p:nvPr>
        </p:nvSpPr>
        <p:spPr/>
        <p:txBody>
          <a:bodyPr/>
          <a:lstStyle/>
          <a:p>
            <a:r>
              <a:rPr lang="en-US" dirty="0"/>
              <a:t>Additional Resources for Families</a:t>
            </a:r>
          </a:p>
        </p:txBody>
      </p:sp>
      <p:sp>
        <p:nvSpPr>
          <p:cNvPr id="4" name="Content Placeholder 3">
            <a:extLst>
              <a:ext uri="{FF2B5EF4-FFF2-40B4-BE49-F238E27FC236}">
                <a16:creationId xmlns:a16="http://schemas.microsoft.com/office/drawing/2014/main" id="{4A85E91B-576C-4251-B97F-B5117C130251}"/>
              </a:ext>
            </a:extLst>
          </p:cNvPr>
          <p:cNvSpPr>
            <a:spLocks noGrp="1"/>
          </p:cNvSpPr>
          <p:nvPr>
            <p:ph idx="13"/>
          </p:nvPr>
        </p:nvSpPr>
        <p:spPr>
          <a:xfrm>
            <a:off x="1237956" y="2048270"/>
            <a:ext cx="10359374" cy="3867247"/>
          </a:xfrm>
        </p:spPr>
        <p:txBody>
          <a:bodyPr/>
          <a:lstStyle/>
          <a:p>
            <a:r>
              <a:rPr lang="en-US" dirty="0"/>
              <a:t>The Agency for Persons with Disabilities supports persons with developmental disabilities in living, learning, and working in their Communities.</a:t>
            </a:r>
          </a:p>
          <a:p>
            <a:r>
              <a:rPr lang="en-US" dirty="0"/>
              <a:t>Search for providers in the state</a:t>
            </a:r>
          </a:p>
          <a:p>
            <a:r>
              <a:rPr lang="en-US" dirty="0"/>
              <a:t>Regional Offices</a:t>
            </a:r>
          </a:p>
          <a:p>
            <a:pPr marL="0" indent="0">
              <a:buNone/>
            </a:pPr>
            <a:endParaRPr lang="en-US" dirty="0"/>
          </a:p>
          <a:p>
            <a:pPr marL="0" indent="0">
              <a:buNone/>
            </a:pPr>
            <a:r>
              <a:rPr lang="en-US" b="1" u="sng" dirty="0">
                <a:solidFill>
                  <a:srgbClr val="0070C0"/>
                </a:solidFill>
              </a:rPr>
              <a:t>www.apd.myflorida.com</a:t>
            </a:r>
          </a:p>
        </p:txBody>
      </p:sp>
      <p:pic>
        <p:nvPicPr>
          <p:cNvPr id="3074" name="Picture 2" descr="APD Logo - Home Page">
            <a:extLst>
              <a:ext uri="{FF2B5EF4-FFF2-40B4-BE49-F238E27FC236}">
                <a16:creationId xmlns:a16="http://schemas.microsoft.com/office/drawing/2014/main" id="{2B6B7362-08C6-4DDC-B52E-681F2B68957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473915" y="4897477"/>
            <a:ext cx="5643999" cy="14991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82266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4BD92-DCC2-41C6-B91F-D6A1F61ECB97}"/>
              </a:ext>
            </a:extLst>
          </p:cNvPr>
          <p:cNvSpPr>
            <a:spLocks noGrp="1"/>
          </p:cNvSpPr>
          <p:nvPr>
            <p:ph type="title"/>
          </p:nvPr>
        </p:nvSpPr>
        <p:spPr/>
        <p:txBody>
          <a:bodyPr/>
          <a:lstStyle/>
          <a:p>
            <a:r>
              <a:rPr lang="en-US" dirty="0"/>
              <a:t>The Future of Disabilities: Advocacy Days</a:t>
            </a:r>
          </a:p>
        </p:txBody>
      </p:sp>
      <p:pic>
        <p:nvPicPr>
          <p:cNvPr id="11" name="Picture 10">
            <a:extLst>
              <a:ext uri="{FF2B5EF4-FFF2-40B4-BE49-F238E27FC236}">
                <a16:creationId xmlns:a16="http://schemas.microsoft.com/office/drawing/2014/main" id="{4464E878-4D95-4736-B159-2406C86EEAB2}"/>
              </a:ext>
            </a:extLst>
          </p:cNvPr>
          <p:cNvPicPr>
            <a:picLocks noChangeAspect="1"/>
          </p:cNvPicPr>
          <p:nvPr/>
        </p:nvPicPr>
        <p:blipFill>
          <a:blip r:embed="rId3"/>
          <a:stretch>
            <a:fillRect/>
          </a:stretch>
        </p:blipFill>
        <p:spPr>
          <a:xfrm>
            <a:off x="1716258" y="1950744"/>
            <a:ext cx="8031577" cy="4151974"/>
          </a:xfrm>
          <a:prstGeom prst="rect">
            <a:avLst/>
          </a:prstGeom>
        </p:spPr>
      </p:pic>
      <p:sp>
        <p:nvSpPr>
          <p:cNvPr id="12" name="Content Placeholder 3">
            <a:extLst>
              <a:ext uri="{FF2B5EF4-FFF2-40B4-BE49-F238E27FC236}">
                <a16:creationId xmlns:a16="http://schemas.microsoft.com/office/drawing/2014/main" id="{E1B4E140-3054-4CDE-83F2-EF88240F5F01}"/>
              </a:ext>
            </a:extLst>
          </p:cNvPr>
          <p:cNvSpPr txBox="1">
            <a:spLocks/>
          </p:cNvSpPr>
          <p:nvPr/>
        </p:nvSpPr>
        <p:spPr>
          <a:xfrm>
            <a:off x="1716258" y="6317530"/>
            <a:ext cx="10359374" cy="429117"/>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Register today! </a:t>
            </a:r>
            <a:r>
              <a:rPr lang="en-US" b="1" u="sng" dirty="0">
                <a:solidFill>
                  <a:srgbClr val="0070C0"/>
                </a:solidFill>
              </a:rPr>
              <a:t>www.arcflorida.org/advocacy-days</a:t>
            </a:r>
          </a:p>
        </p:txBody>
      </p:sp>
      <p:pic>
        <p:nvPicPr>
          <p:cNvPr id="13" name="Picture 12">
            <a:extLst>
              <a:ext uri="{FF2B5EF4-FFF2-40B4-BE49-F238E27FC236}">
                <a16:creationId xmlns:a16="http://schemas.microsoft.com/office/drawing/2014/main" id="{2279D31B-292C-4E96-B9CE-5F5D281A48D5}"/>
              </a:ext>
            </a:extLst>
          </p:cNvPr>
          <p:cNvPicPr>
            <a:picLocks noChangeAspect="1"/>
          </p:cNvPicPr>
          <p:nvPr/>
        </p:nvPicPr>
        <p:blipFill>
          <a:blip r:embed="rId4"/>
          <a:stretch>
            <a:fillRect/>
          </a:stretch>
        </p:blipFill>
        <p:spPr>
          <a:xfrm>
            <a:off x="10137160" y="5228335"/>
            <a:ext cx="1790228" cy="1790228"/>
          </a:xfrm>
          <a:prstGeom prst="rect">
            <a:avLst/>
          </a:prstGeom>
        </p:spPr>
      </p:pic>
    </p:spTree>
    <p:extLst>
      <p:ext uri="{BB962C8B-B14F-4D97-AF65-F5344CB8AC3E}">
        <p14:creationId xmlns:p14="http://schemas.microsoft.com/office/powerpoint/2010/main" val="3223130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2BD1D-AC15-4CA5-8303-379E50CB74BC}"/>
              </a:ext>
            </a:extLst>
          </p:cNvPr>
          <p:cNvSpPr>
            <a:spLocks noGrp="1"/>
          </p:cNvSpPr>
          <p:nvPr>
            <p:ph type="title"/>
          </p:nvPr>
        </p:nvSpPr>
        <p:spPr/>
        <p:txBody>
          <a:bodyPr/>
          <a:lstStyle/>
          <a:p>
            <a:r>
              <a:rPr lang="en-US" dirty="0"/>
              <a:t>Questions</a:t>
            </a:r>
          </a:p>
        </p:txBody>
      </p:sp>
      <p:pic>
        <p:nvPicPr>
          <p:cNvPr id="7" name="Picture 6">
            <a:extLst>
              <a:ext uri="{FF2B5EF4-FFF2-40B4-BE49-F238E27FC236}">
                <a16:creationId xmlns:a16="http://schemas.microsoft.com/office/drawing/2014/main" id="{3AB6DB0A-CF43-44BE-9B45-E8CBEE0E9098}"/>
              </a:ext>
            </a:extLst>
          </p:cNvPr>
          <p:cNvPicPr>
            <a:picLocks noChangeAspect="1"/>
          </p:cNvPicPr>
          <p:nvPr/>
        </p:nvPicPr>
        <p:blipFill>
          <a:blip r:embed="rId3"/>
          <a:stretch>
            <a:fillRect/>
          </a:stretch>
        </p:blipFill>
        <p:spPr>
          <a:xfrm>
            <a:off x="10137160" y="5228335"/>
            <a:ext cx="1790228" cy="1790228"/>
          </a:xfrm>
          <a:prstGeom prst="rect">
            <a:avLst/>
          </a:prstGeom>
        </p:spPr>
      </p:pic>
      <p:pic>
        <p:nvPicPr>
          <p:cNvPr id="11" name="Picture 10">
            <a:extLst>
              <a:ext uri="{FF2B5EF4-FFF2-40B4-BE49-F238E27FC236}">
                <a16:creationId xmlns:a16="http://schemas.microsoft.com/office/drawing/2014/main" id="{8F48877D-99C3-45EB-BA99-9CCD224B4168}"/>
              </a:ext>
            </a:extLst>
          </p:cNvPr>
          <p:cNvPicPr>
            <a:picLocks noChangeAspect="1"/>
          </p:cNvPicPr>
          <p:nvPr/>
        </p:nvPicPr>
        <p:blipFill>
          <a:blip r:embed="rId4"/>
          <a:stretch>
            <a:fillRect/>
          </a:stretch>
        </p:blipFill>
        <p:spPr>
          <a:xfrm>
            <a:off x="4650237" y="2023615"/>
            <a:ext cx="5759548" cy="3839699"/>
          </a:xfrm>
          <a:prstGeom prst="rect">
            <a:avLst/>
          </a:prstGeom>
        </p:spPr>
      </p:pic>
      <p:pic>
        <p:nvPicPr>
          <p:cNvPr id="13" name="Picture 12">
            <a:extLst>
              <a:ext uri="{FF2B5EF4-FFF2-40B4-BE49-F238E27FC236}">
                <a16:creationId xmlns:a16="http://schemas.microsoft.com/office/drawing/2014/main" id="{A14F0067-692A-4B14-9C7E-AE64F29822E9}"/>
              </a:ext>
            </a:extLst>
          </p:cNvPr>
          <p:cNvPicPr>
            <a:picLocks noChangeAspect="1"/>
          </p:cNvPicPr>
          <p:nvPr/>
        </p:nvPicPr>
        <p:blipFill>
          <a:blip r:embed="rId5"/>
          <a:stretch>
            <a:fillRect/>
          </a:stretch>
        </p:blipFill>
        <p:spPr>
          <a:xfrm>
            <a:off x="2022034" y="2412730"/>
            <a:ext cx="2780633" cy="4170950"/>
          </a:xfrm>
          <a:prstGeom prst="rect">
            <a:avLst/>
          </a:prstGeom>
          <a:ln w="38100">
            <a:solidFill>
              <a:schemeClr val="bg1"/>
            </a:solidFill>
          </a:ln>
        </p:spPr>
      </p:pic>
    </p:spTree>
    <p:extLst>
      <p:ext uri="{BB962C8B-B14F-4D97-AF65-F5344CB8AC3E}">
        <p14:creationId xmlns:p14="http://schemas.microsoft.com/office/powerpoint/2010/main" val="1521941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1642</TotalTime>
  <Words>7061</Words>
  <Application>Microsoft Office PowerPoint</Application>
  <PresentationFormat>Widescreen</PresentationFormat>
  <Paragraphs>435</Paragraphs>
  <Slides>26</Slides>
  <Notes>25</Notes>
  <HiddenSlides>0</HiddenSlides>
  <MMClips>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Helvetica</vt:lpstr>
      <vt:lpstr>Calibri Light</vt:lpstr>
      <vt:lpstr>Calibri</vt:lpstr>
      <vt:lpstr>Verdana</vt:lpstr>
      <vt:lpstr>Arial</vt:lpstr>
      <vt:lpstr>Office Theme</vt:lpstr>
      <vt:lpstr>Presenters</vt:lpstr>
      <vt:lpstr>Precursor to the Waiver </vt:lpstr>
      <vt:lpstr>Precursor to the Waiver </vt:lpstr>
      <vt:lpstr>Congress Encourages Policy</vt:lpstr>
      <vt:lpstr>What is Medicaid?</vt:lpstr>
      <vt:lpstr>Mandatory Requirements</vt:lpstr>
      <vt:lpstr>Eligibility for iBudget Waiver in Florida</vt:lpstr>
      <vt:lpstr>Be Prepared</vt:lpstr>
      <vt:lpstr>Application Process</vt:lpstr>
      <vt:lpstr>Needed Documentation</vt:lpstr>
      <vt:lpstr>Be Counted</vt:lpstr>
      <vt:lpstr>Why Be Counted?</vt:lpstr>
      <vt:lpstr>When to Request Crisis Application</vt:lpstr>
      <vt:lpstr>iBudget: DENIAL OR REDUCTION</vt:lpstr>
      <vt:lpstr>Be Heard </vt:lpstr>
      <vt:lpstr>Significant Additional Needs (SAN) Request</vt:lpstr>
      <vt:lpstr>Significant Additional Needs (SAN) Request</vt:lpstr>
      <vt:lpstr>Significant Additional Needs (SAN) Request</vt:lpstr>
      <vt:lpstr>Preparation for Hearings</vt:lpstr>
      <vt:lpstr>Budget Highlights </vt:lpstr>
      <vt:lpstr>New Laws Passed </vt:lpstr>
      <vt:lpstr>Additional Resources for Families</vt:lpstr>
      <vt:lpstr>Additional Resources for Families</vt:lpstr>
      <vt:lpstr>Additional Resources for Families</vt:lpstr>
      <vt:lpstr>The Future of Disabilities: Advocacy Days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Sasha Zinovik</dc:creator>
  <cp:lastModifiedBy>Alan Abramowitz</cp:lastModifiedBy>
  <cp:revision>98</cp:revision>
  <cp:lastPrinted>2023-07-06T16:42:38Z</cp:lastPrinted>
  <dcterms:created xsi:type="dcterms:W3CDTF">2020-08-10T21:44:23Z</dcterms:created>
  <dcterms:modified xsi:type="dcterms:W3CDTF">2023-07-06T16:42:42Z</dcterms:modified>
</cp:coreProperties>
</file>