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ieDjAGTvoHXXDnpSBt++Pze7xSp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70E7770-BEB8-4B99-8F0F-82A4218287EC}">
  <a:tblStyle styleId="{B70E7770-BEB8-4B99-8F0F-82A4218287EC}"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52e475e3c4_0_10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252e475e3c4_0_1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Dina’s Part-</a:t>
            </a:r>
            <a:endParaRPr/>
          </a:p>
          <a:p>
            <a:pPr marL="0" lvl="0" indent="0" algn="l" rtl="0">
              <a:lnSpc>
                <a:spcPct val="100000"/>
              </a:lnSpc>
              <a:spcBef>
                <a:spcPts val="0"/>
              </a:spcBef>
              <a:spcAft>
                <a:spcPts val="0"/>
              </a:spcAft>
              <a:buSzPts val="1100"/>
              <a:buNone/>
            </a:pPr>
            <a:r>
              <a:rPr lang="en-US"/>
              <a:t>Hello everyone, my name is dina santos. My pro-nouns are they/them and I am selfless love foundation’s youth advocacy specialist.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Dina’s notes:</a:t>
            </a:r>
            <a:endParaRPr/>
          </a:p>
          <a:p>
            <a:pPr marL="0" lvl="0" indent="0" algn="l" rtl="0">
              <a:lnSpc>
                <a:spcPct val="100000"/>
              </a:lnSpc>
              <a:spcBef>
                <a:spcPts val="0"/>
              </a:spcBef>
              <a:spcAft>
                <a:spcPts val="0"/>
              </a:spcAft>
              <a:buSzPts val="1100"/>
              <a:buNone/>
            </a:pPr>
            <a:r>
              <a:rPr lang="en-US"/>
              <a:t>Selfless Love’s Dreamtank competition is a life changing experience for the youth who get to be involved in it. speak to experiences and positive skills i acquired due to opportunities I got to participate in as a dreamtank contestant was rally in tally. Networking enhanced my ability in trainings and we got fantastic feedback on how engaging we are. </a:t>
            </a:r>
            <a:endParaRPr/>
          </a:p>
        </p:txBody>
      </p:sp>
      <p:sp>
        <p:nvSpPr>
          <p:cNvPr id="103" name="Google Shape;10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dina’s notes:</a:t>
            </a:r>
            <a:endParaRPr/>
          </a:p>
          <a:p>
            <a:pPr marL="0" lvl="0" indent="0" algn="l" rtl="0">
              <a:lnSpc>
                <a:spcPct val="100000"/>
              </a:lnSpc>
              <a:spcBef>
                <a:spcPts val="0"/>
              </a:spcBef>
              <a:spcAft>
                <a:spcPts val="0"/>
              </a:spcAft>
              <a:buSzPts val="1100"/>
              <a:buNone/>
            </a:pPr>
            <a:r>
              <a:rPr lang="en-US"/>
              <a:t>I am an active member of our advocacy team, we represent our peers engaged in the one voice impact network with statewide advocacy wether through FCC or meetings with legislators. Our goal is to advocate for change identified by my peers in the child welfare system and foster care. it was impactful for me that these legislators listened to the concerns myself and my peers identified that needs to be addressed. I felt listened to and as if my opinion was valued. I got to briefly meet with senator Rouson who is with the committee of children, family and elder affairs who showed a lot of support around my comments around race equity and inclusion during a committee meeting, I really appreciated knowing that there was support given to me about those topics. </a:t>
            </a:r>
            <a:endParaRPr/>
          </a:p>
        </p:txBody>
      </p:sp>
      <p:sp>
        <p:nvSpPr>
          <p:cNvPr id="116" name="Google Shape;11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52e475e3c4_0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 name="Google Shape;143;g252e475e3c4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52e475e3c4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g252e475e3c4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52e475e3c4_0_9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g252e475e3c4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52e475e3c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g252e475e3c4_0_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To make co-design a reality, we need systems, organisations and communities to embrace the</a:t>
            </a:r>
            <a:endParaRPr/>
          </a:p>
          <a:p>
            <a:pPr marL="0" lvl="0" indent="0" algn="l" rtl="0">
              <a:lnSpc>
                <a:spcPct val="115000"/>
              </a:lnSpc>
              <a:spcBef>
                <a:spcPts val="0"/>
              </a:spcBef>
              <a:spcAft>
                <a:spcPts val="0"/>
              </a:spcAft>
              <a:buClr>
                <a:schemeClr val="dk1"/>
              </a:buClr>
              <a:buSzPts val="1100"/>
              <a:buFont typeface="Arial"/>
              <a:buNone/>
            </a:pPr>
            <a:r>
              <a:rPr lang="en-US"/>
              <a:t>leadership and contributions of people with lived experience. Doing that requires different ways of</a:t>
            </a:r>
            <a:endParaRPr/>
          </a:p>
          <a:p>
            <a:pPr marL="0" lvl="0" indent="0" algn="l" rtl="0">
              <a:lnSpc>
                <a:spcPct val="115000"/>
              </a:lnSpc>
              <a:spcBef>
                <a:spcPts val="0"/>
              </a:spcBef>
              <a:spcAft>
                <a:spcPts val="0"/>
              </a:spcAft>
              <a:buClr>
                <a:schemeClr val="dk1"/>
              </a:buClr>
              <a:buSzPts val="1100"/>
              <a:buFont typeface="Arial"/>
              <a:buNone/>
            </a:pPr>
            <a:r>
              <a:rPr lang="en-US"/>
              <a:t>thinking and being, which are missing from many teams, organisations and systems.</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5b38f715a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55b38f715a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55b38f715a_0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55b38f715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55b38f715a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55b38f715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52e475e3c4_0_10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g252e475e3c4_0_1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7"/>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9"/>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3"/>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a:spLocks noGrp="1"/>
          </p:cNvSpPr>
          <p:nvPr>
            <p:ph type="pic" idx="2"/>
          </p:nvPr>
        </p:nvSpPr>
        <p:spPr>
          <a:xfrm>
            <a:off x="5183188" y="987425"/>
            <a:ext cx="6172200" cy="4873500"/>
          </a:xfrm>
          <a:prstGeom prst="rect">
            <a:avLst/>
          </a:prstGeom>
          <a:noFill/>
          <a:ln>
            <a:noFill/>
          </a:ln>
        </p:spPr>
      </p:sp>
      <p:sp>
        <p:nvSpPr>
          <p:cNvPr id="64" name="Google Shape;64;p14"/>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Google Shape;84;g252e475e3c4_0_109"/>
          <p:cNvSpPr txBox="1">
            <a:spLocks noGrp="1"/>
          </p:cNvSpPr>
          <p:nvPr>
            <p:ph type="ctrTitle"/>
          </p:nvPr>
        </p:nvSpPr>
        <p:spPr>
          <a:xfrm>
            <a:off x="0" y="560050"/>
            <a:ext cx="69033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000"/>
              <a:buNone/>
            </a:pPr>
            <a:r>
              <a:rPr lang="en-US" i="1"/>
              <a:t>Youth Engagement Community Cafe</a:t>
            </a:r>
            <a:endParaRPr i="1"/>
          </a:p>
        </p:txBody>
      </p:sp>
      <p:sp>
        <p:nvSpPr>
          <p:cNvPr id="85" name="Google Shape;85;g252e475e3c4_0_109"/>
          <p:cNvSpPr txBox="1">
            <a:spLocks noGrp="1"/>
          </p:cNvSpPr>
          <p:nvPr>
            <p:ph type="subTitle" idx="1"/>
          </p:nvPr>
        </p:nvSpPr>
        <p:spPr>
          <a:xfrm>
            <a:off x="0" y="4423075"/>
            <a:ext cx="12192000" cy="2434800"/>
          </a:xfrm>
          <a:prstGeom prst="rect">
            <a:avLst/>
          </a:prstGeom>
          <a:solidFill>
            <a:srgbClr val="073763"/>
          </a:solid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a:p>
        </p:txBody>
      </p:sp>
      <p:pic>
        <p:nvPicPr>
          <p:cNvPr id="86" name="Google Shape;86;g252e475e3c4_0_109"/>
          <p:cNvPicPr preferRelativeResize="0"/>
          <p:nvPr/>
        </p:nvPicPr>
        <p:blipFill rotWithShape="1">
          <a:blip r:embed="rId3">
            <a:alphaModFix/>
          </a:blip>
          <a:srcRect/>
          <a:stretch/>
        </p:blipFill>
        <p:spPr>
          <a:xfrm>
            <a:off x="0" y="4581350"/>
            <a:ext cx="4848502" cy="3267050"/>
          </a:xfrm>
          <a:prstGeom prst="rect">
            <a:avLst/>
          </a:prstGeom>
          <a:noFill/>
          <a:ln>
            <a:noFill/>
          </a:ln>
        </p:spPr>
      </p:pic>
      <p:sp>
        <p:nvSpPr>
          <p:cNvPr id="87" name="Google Shape;87;g252e475e3c4_0_109"/>
          <p:cNvSpPr txBox="1"/>
          <p:nvPr/>
        </p:nvSpPr>
        <p:spPr>
          <a:xfrm>
            <a:off x="5889850" y="4581350"/>
            <a:ext cx="6206700" cy="15669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000"/>
              </a:spcBef>
              <a:spcAft>
                <a:spcPts val="0"/>
              </a:spcAft>
              <a:buClr>
                <a:schemeClr val="dk1"/>
              </a:buClr>
              <a:buSzPts val="1100"/>
              <a:buFont typeface="Arial"/>
              <a:buNone/>
            </a:pPr>
            <a:r>
              <a:rPr lang="en-US" sz="1800" b="0" i="0" u="none" strike="noStrike" cap="none">
                <a:solidFill>
                  <a:schemeClr val="lt1"/>
                </a:solidFill>
                <a:latin typeface="Calibri"/>
                <a:ea typeface="Calibri"/>
                <a:cs typeface="Calibri"/>
                <a:sym typeface="Calibri"/>
              </a:rPr>
              <a:t>Dr. Elizabeth Wynter</a:t>
            </a:r>
            <a:endParaRPr sz="1800" b="0" i="0" u="none" strike="noStrike" cap="none">
              <a:solidFill>
                <a:schemeClr val="lt1"/>
              </a:solidFill>
              <a:latin typeface="Calibri"/>
              <a:ea typeface="Calibri"/>
              <a:cs typeface="Calibri"/>
              <a:sym typeface="Calibri"/>
            </a:endParaRPr>
          </a:p>
          <a:p>
            <a:pPr marL="457200" marR="0" lvl="0" indent="-342900" algn="l" rtl="0">
              <a:lnSpc>
                <a:spcPct val="90000"/>
              </a:lnSpc>
              <a:spcBef>
                <a:spcPts val="1000"/>
              </a:spcBef>
              <a:spcAft>
                <a:spcPts val="0"/>
              </a:spcAft>
              <a:buClr>
                <a:schemeClr val="lt1"/>
              </a:buClr>
              <a:buSzPts val="1800"/>
              <a:buFont typeface="Calibri"/>
              <a:buChar char="-"/>
            </a:pPr>
            <a:r>
              <a:rPr lang="en-US" sz="1800" b="0" i="1" u="none" strike="noStrike" cap="none">
                <a:solidFill>
                  <a:schemeClr val="lt1"/>
                </a:solidFill>
                <a:latin typeface="Calibri"/>
                <a:ea typeface="Calibri"/>
                <a:cs typeface="Calibri"/>
                <a:sym typeface="Calibri"/>
              </a:rPr>
              <a:t>Foster Youth Voice Whisperer</a:t>
            </a:r>
            <a:endParaRPr sz="1800" b="0" i="1" u="none" strike="noStrike" cap="none">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1100"/>
              <a:buFont typeface="Arial"/>
              <a:buNone/>
            </a:pPr>
            <a:r>
              <a:rPr lang="en-US" sz="1800" b="0" i="0" u="none" strike="noStrike" cap="none">
                <a:solidFill>
                  <a:schemeClr val="lt1"/>
                </a:solidFill>
                <a:latin typeface="Calibri"/>
                <a:ea typeface="Calibri"/>
                <a:cs typeface="Calibri"/>
                <a:sym typeface="Calibri"/>
              </a:rPr>
              <a:t>Delgadina “Dina” Santos</a:t>
            </a:r>
            <a:endParaRPr sz="1800" b="0" i="0" u="none" strike="noStrike" cap="none">
              <a:solidFill>
                <a:schemeClr val="lt1"/>
              </a:solidFill>
              <a:latin typeface="Calibri"/>
              <a:ea typeface="Calibri"/>
              <a:cs typeface="Calibri"/>
              <a:sym typeface="Calibri"/>
            </a:endParaRPr>
          </a:p>
          <a:p>
            <a:pPr marL="457200" marR="0" lvl="0" indent="-342900" algn="l" rtl="0">
              <a:lnSpc>
                <a:spcPct val="90000"/>
              </a:lnSpc>
              <a:spcBef>
                <a:spcPts val="1000"/>
              </a:spcBef>
              <a:spcAft>
                <a:spcPts val="0"/>
              </a:spcAft>
              <a:buClr>
                <a:schemeClr val="lt1"/>
              </a:buClr>
              <a:buSzPts val="1800"/>
              <a:buFont typeface="Calibri"/>
              <a:buChar char="-"/>
            </a:pPr>
            <a:r>
              <a:rPr lang="en-US" sz="1800" b="0" i="1" u="none" strike="noStrike" cap="none">
                <a:solidFill>
                  <a:schemeClr val="lt1"/>
                </a:solidFill>
                <a:latin typeface="Calibri"/>
                <a:ea typeface="Calibri"/>
                <a:cs typeface="Calibri"/>
                <a:sym typeface="Calibri"/>
              </a:rPr>
              <a:t>Youth Advocacy Specialist, Selfless Love Foundation</a:t>
            </a:r>
            <a:endParaRPr sz="800" b="0" i="0" u="none" strike="noStrike" cap="none">
              <a:solidFill>
                <a:schemeClr val="lt1"/>
              </a:solidFill>
              <a:latin typeface="Calibri"/>
              <a:ea typeface="Calibri"/>
              <a:cs typeface="Calibri"/>
              <a:sym typeface="Calibri"/>
            </a:endParaRPr>
          </a:p>
        </p:txBody>
      </p:sp>
      <p:sp>
        <p:nvSpPr>
          <p:cNvPr id="88" name="Google Shape;88;g252e475e3c4_0_109"/>
          <p:cNvSpPr txBox="1"/>
          <p:nvPr/>
        </p:nvSpPr>
        <p:spPr>
          <a:xfrm>
            <a:off x="7810500" y="639525"/>
            <a:ext cx="3646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title"/>
          </p:nvPr>
        </p:nvSpPr>
        <p:spPr>
          <a:xfrm>
            <a:off x="356462" y="695301"/>
            <a:ext cx="10647336" cy="113349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US"/>
              <a:t>What has been accomplished to date? </a:t>
            </a:r>
            <a:br>
              <a:rPr lang="en-US"/>
            </a:br>
            <a:r>
              <a:rPr lang="en-US" sz="3600" i="1"/>
              <a:t>Indicators of forward motion and progress</a:t>
            </a:r>
            <a:endParaRPr/>
          </a:p>
        </p:txBody>
      </p:sp>
      <p:grpSp>
        <p:nvGrpSpPr>
          <p:cNvPr id="94" name="Google Shape;94;p1"/>
          <p:cNvGrpSpPr/>
          <p:nvPr/>
        </p:nvGrpSpPr>
        <p:grpSpPr>
          <a:xfrm>
            <a:off x="838200" y="2218825"/>
            <a:ext cx="10515600" cy="3897046"/>
            <a:chOff x="0" y="5629"/>
            <a:chExt cx="10515600" cy="3897046"/>
          </a:xfrm>
        </p:grpSpPr>
        <p:sp>
          <p:nvSpPr>
            <p:cNvPr id="95" name="Google Shape;95;p1"/>
            <p:cNvSpPr/>
            <p:nvPr/>
          </p:nvSpPr>
          <p:spPr>
            <a:xfrm>
              <a:off x="0" y="66173"/>
              <a:ext cx="10515600" cy="1240200"/>
            </a:xfrm>
            <a:prstGeom prst="roundRect">
              <a:avLst>
                <a:gd name="adj" fmla="val 16667"/>
              </a:avLst>
            </a:prstGeom>
            <a:solidFill>
              <a:srgbClr val="07376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1"/>
            <p:cNvSpPr txBox="1"/>
            <p:nvPr/>
          </p:nvSpPr>
          <p:spPr>
            <a:xfrm>
              <a:off x="60550" y="5629"/>
              <a:ext cx="10394400" cy="1133400"/>
            </a:xfrm>
            <a:prstGeom prst="rect">
              <a:avLst/>
            </a:prstGeom>
            <a:solidFill>
              <a:srgbClr val="073763"/>
            </a:solid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Calibri"/>
                  <a:ea typeface="Calibri"/>
                  <a:cs typeface="Calibri"/>
                  <a:sym typeface="Calibri"/>
                </a:rPr>
                <a:t>1. Foster Youth Voice Month – Awareness Campaign Growing!!</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700"/>
                </a:spcBef>
                <a:spcAft>
                  <a:spcPts val="0"/>
                </a:spcAft>
                <a:buClr>
                  <a:schemeClr val="lt1"/>
                </a:buClr>
                <a:buSzPts val="2000"/>
                <a:buFont typeface="Calibri"/>
                <a:buNone/>
              </a:pPr>
              <a:r>
                <a:rPr lang="en-US" sz="2000" b="0" i="1" u="none" strike="noStrike" cap="none">
                  <a:solidFill>
                    <a:schemeClr val="lt1"/>
                  </a:solidFill>
                  <a:latin typeface="Calibri"/>
                  <a:ea typeface="Calibri"/>
                  <a:cs typeface="Calibri"/>
                  <a:sym typeface="Calibri"/>
                </a:rPr>
                <a:t>35 States participated in Foster Youth Voice Month in 2022. Florida was able to secure a governor's proclamation along with 5 other national partners. </a:t>
              </a:r>
              <a:endParaRPr sz="1400" b="0" i="0" u="none" strike="noStrike" cap="none">
                <a:solidFill>
                  <a:srgbClr val="000000"/>
                </a:solidFill>
                <a:latin typeface="Arial"/>
                <a:ea typeface="Arial"/>
                <a:cs typeface="Arial"/>
                <a:sym typeface="Arial"/>
              </a:endParaRPr>
            </a:p>
          </p:txBody>
        </p:sp>
        <p:sp>
          <p:nvSpPr>
            <p:cNvPr id="97" name="Google Shape;97;p1"/>
            <p:cNvSpPr/>
            <p:nvPr/>
          </p:nvSpPr>
          <p:spPr>
            <a:xfrm>
              <a:off x="0" y="1363973"/>
              <a:ext cx="10515600" cy="1240200"/>
            </a:xfrm>
            <a:prstGeom prst="roundRect">
              <a:avLst>
                <a:gd name="adj" fmla="val 16667"/>
              </a:avLst>
            </a:prstGeom>
            <a:solidFill>
              <a:srgbClr val="07376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1"/>
            <p:cNvSpPr txBox="1"/>
            <p:nvPr/>
          </p:nvSpPr>
          <p:spPr>
            <a:xfrm>
              <a:off x="60550" y="1424505"/>
              <a:ext cx="10394400" cy="1133400"/>
            </a:xfrm>
            <a:prstGeom prst="rect">
              <a:avLst/>
            </a:prstGeom>
            <a:solidFill>
              <a:srgbClr val="073763"/>
            </a:solid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dk1"/>
                </a:buClr>
                <a:buSzPts val="1100"/>
                <a:buFont typeface="Arial"/>
                <a:buNone/>
              </a:pPr>
              <a:endParaRPr sz="2000" b="0" i="1" u="none" strike="noStrike" cap="none">
                <a:solidFill>
                  <a:schemeClr val="lt1"/>
                </a:solidFill>
                <a:highlight>
                  <a:srgbClr val="073763"/>
                </a:highlight>
                <a:latin typeface="Calibri"/>
                <a:ea typeface="Calibri"/>
                <a:cs typeface="Calibri"/>
                <a:sym typeface="Calibri"/>
              </a:endParaRPr>
            </a:p>
            <a:p>
              <a:pPr marL="0" marR="0" lvl="0" indent="0" algn="l" rtl="0">
                <a:lnSpc>
                  <a:spcPct val="90000"/>
                </a:lnSpc>
                <a:spcBef>
                  <a:spcPts val="0"/>
                </a:spcBef>
                <a:spcAft>
                  <a:spcPts val="0"/>
                </a:spcAft>
                <a:buClr>
                  <a:schemeClr val="dk1"/>
                </a:buClr>
                <a:buSzPts val="1100"/>
                <a:buFont typeface="Arial"/>
                <a:buNone/>
              </a:pPr>
              <a:endParaRPr sz="2000" b="0" i="1" u="none" strike="noStrike" cap="none">
                <a:solidFill>
                  <a:schemeClr val="lt1"/>
                </a:solidFill>
                <a:highlight>
                  <a:srgbClr val="073763"/>
                </a:highlight>
                <a:latin typeface="Calibri"/>
                <a:ea typeface="Calibri"/>
                <a:cs typeface="Calibri"/>
                <a:sym typeface="Calibri"/>
              </a:endParaRPr>
            </a:p>
            <a:p>
              <a:pPr marL="0" marR="0" lvl="0" indent="0" algn="l" rtl="0">
                <a:lnSpc>
                  <a:spcPct val="90000"/>
                </a:lnSpc>
                <a:spcBef>
                  <a:spcPts val="0"/>
                </a:spcBef>
                <a:spcAft>
                  <a:spcPts val="0"/>
                </a:spcAft>
                <a:buClr>
                  <a:schemeClr val="dk1"/>
                </a:buClr>
                <a:buSzPts val="1100"/>
                <a:buFont typeface="Arial"/>
                <a:buNone/>
              </a:pPr>
              <a:endParaRPr sz="2000" b="0" i="1" u="none" strike="noStrike" cap="none">
                <a:solidFill>
                  <a:schemeClr val="lt1"/>
                </a:solidFill>
                <a:highlight>
                  <a:srgbClr val="073763"/>
                </a:highlight>
                <a:latin typeface="Calibri"/>
                <a:ea typeface="Calibri"/>
                <a:cs typeface="Calibri"/>
                <a:sym typeface="Calibri"/>
              </a:endParaRPr>
            </a:p>
            <a:p>
              <a:pPr marL="0" marR="0" lvl="0" indent="0" algn="l" rtl="0">
                <a:lnSpc>
                  <a:spcPct val="90000"/>
                </a:lnSpc>
                <a:spcBef>
                  <a:spcPts val="0"/>
                </a:spcBef>
                <a:spcAft>
                  <a:spcPts val="0"/>
                </a:spcAft>
                <a:buClr>
                  <a:schemeClr val="dk1"/>
                </a:buClr>
                <a:buSzPts val="1100"/>
                <a:buFont typeface="Arial"/>
                <a:buNone/>
              </a:pPr>
              <a:endParaRPr sz="2000" b="0" i="0" u="none" strike="noStrike" cap="none">
                <a:solidFill>
                  <a:schemeClr val="lt1"/>
                </a:solidFill>
                <a:highlight>
                  <a:srgbClr val="073763"/>
                </a:highlight>
                <a:latin typeface="Calibri"/>
                <a:ea typeface="Calibri"/>
                <a:cs typeface="Calibri"/>
                <a:sym typeface="Calibri"/>
              </a:endParaRPr>
            </a:p>
            <a:p>
              <a:pPr marL="0" marR="0" lvl="0" indent="0" algn="l" rtl="0">
                <a:lnSpc>
                  <a:spcPct val="90000"/>
                </a:lnSpc>
                <a:spcBef>
                  <a:spcPts val="0"/>
                </a:spcBef>
                <a:spcAft>
                  <a:spcPts val="0"/>
                </a:spcAft>
                <a:buClr>
                  <a:schemeClr val="dk1"/>
                </a:buClr>
                <a:buSzPts val="1100"/>
                <a:buFont typeface="Arial"/>
                <a:buNone/>
              </a:pPr>
              <a:r>
                <a:rPr lang="en-US" sz="2000" b="0" i="0" u="none" strike="noStrike" cap="none">
                  <a:solidFill>
                    <a:schemeClr val="lt1"/>
                  </a:solidFill>
                  <a:highlight>
                    <a:srgbClr val="073763"/>
                  </a:highlight>
                  <a:latin typeface="Calibri"/>
                  <a:ea typeface="Calibri"/>
                  <a:cs typeface="Calibri"/>
                  <a:sym typeface="Calibri"/>
                </a:rPr>
                <a:t>2. Chafee Division X</a:t>
              </a:r>
              <a:endParaRPr sz="2000" b="0" i="0" u="none" strike="noStrike" cap="none">
                <a:solidFill>
                  <a:schemeClr val="lt1"/>
                </a:solidFill>
                <a:highlight>
                  <a:srgbClr val="073763"/>
                </a:highlight>
                <a:latin typeface="Calibri"/>
                <a:ea typeface="Calibri"/>
                <a:cs typeface="Calibri"/>
                <a:sym typeface="Calibri"/>
              </a:endParaRPr>
            </a:p>
            <a:p>
              <a:pPr marL="0" marR="0" lvl="0" indent="0" algn="l" rtl="0">
                <a:lnSpc>
                  <a:spcPct val="50000"/>
                </a:lnSpc>
                <a:spcBef>
                  <a:spcPts val="0"/>
                </a:spcBef>
                <a:spcAft>
                  <a:spcPts val="0"/>
                </a:spcAft>
                <a:buClr>
                  <a:srgbClr val="000000"/>
                </a:buClr>
                <a:buSzPts val="2000"/>
                <a:buFont typeface="Arial"/>
                <a:buNone/>
              </a:pPr>
              <a:endParaRPr sz="2000" b="0" i="0" u="none" strike="noStrike" cap="none">
                <a:solidFill>
                  <a:schemeClr val="lt1"/>
                </a:solidFill>
                <a:highlight>
                  <a:srgbClr val="073763"/>
                </a:highlight>
                <a:latin typeface="Calibri"/>
                <a:ea typeface="Calibri"/>
                <a:cs typeface="Calibri"/>
                <a:sym typeface="Calibri"/>
              </a:endParaRPr>
            </a:p>
            <a:p>
              <a:pPr marL="0" marR="0" lvl="0" indent="0" algn="l" rtl="0">
                <a:lnSpc>
                  <a:spcPct val="90000"/>
                </a:lnSpc>
                <a:spcBef>
                  <a:spcPts val="0"/>
                </a:spcBef>
                <a:spcAft>
                  <a:spcPts val="0"/>
                </a:spcAft>
                <a:buClr>
                  <a:schemeClr val="dk1"/>
                </a:buClr>
                <a:buSzPts val="1100"/>
                <a:buFont typeface="Arial"/>
                <a:buNone/>
              </a:pPr>
              <a:r>
                <a:rPr lang="en-US" sz="2000" b="0" i="1" u="none" strike="noStrike" cap="none">
                  <a:solidFill>
                    <a:schemeClr val="lt1"/>
                  </a:solidFill>
                  <a:highlight>
                    <a:srgbClr val="073763"/>
                  </a:highlight>
                  <a:latin typeface="Calibri"/>
                  <a:ea typeface="Calibri"/>
                  <a:cs typeface="Calibri"/>
                  <a:sym typeface="Calibri"/>
                </a:rPr>
                <a:t>41 youth leaders involved in OVI  drafted and signed a letter to Secretary Harris that resulted in additional payments going directly to the hands of youth across the state!</a:t>
              </a:r>
              <a:endParaRPr sz="2000" b="0" i="0" u="none" strike="noStrike" cap="none">
                <a:solidFill>
                  <a:schemeClr val="lt1"/>
                </a:solidFill>
                <a:latin typeface="Calibri"/>
                <a:ea typeface="Calibri"/>
                <a:cs typeface="Calibri"/>
                <a:sym typeface="Calibri"/>
              </a:endParaRPr>
            </a:p>
            <a:p>
              <a:pPr marL="0" marR="0" lvl="0" indent="0" algn="l" rtl="0">
                <a:lnSpc>
                  <a:spcPct val="90000"/>
                </a:lnSpc>
                <a:spcBef>
                  <a:spcPts val="0"/>
                </a:spcBef>
                <a:spcAft>
                  <a:spcPts val="0"/>
                </a:spcAft>
                <a:buClr>
                  <a:schemeClr val="lt1"/>
                </a:buClr>
                <a:buSzPts val="2000"/>
                <a:buFont typeface="Calibri"/>
                <a:buNone/>
              </a:pPr>
              <a:endParaRPr sz="2000" b="0" i="0" u="none" strike="noStrike" cap="none">
                <a:solidFill>
                  <a:schemeClr val="lt1"/>
                </a:solidFill>
                <a:latin typeface="Calibri"/>
                <a:ea typeface="Calibri"/>
                <a:cs typeface="Calibri"/>
                <a:sym typeface="Calibri"/>
              </a:endParaRPr>
            </a:p>
            <a:p>
              <a:pPr marL="0" marR="0" lvl="0" indent="0" algn="l" rtl="0">
                <a:lnSpc>
                  <a:spcPct val="90000"/>
                </a:lnSpc>
                <a:spcBef>
                  <a:spcPts val="0"/>
                </a:spcBef>
                <a:spcAft>
                  <a:spcPts val="0"/>
                </a:spcAft>
                <a:buClr>
                  <a:schemeClr val="lt1"/>
                </a:buClr>
                <a:buSzPts val="2000"/>
                <a:buFont typeface="Calibri"/>
                <a:buNone/>
              </a:pPr>
              <a:endParaRPr sz="2000" b="0" i="0" u="none" strike="noStrike" cap="none">
                <a:solidFill>
                  <a:schemeClr val="lt1"/>
                </a:solidFill>
                <a:latin typeface="Calibri"/>
                <a:ea typeface="Calibri"/>
                <a:cs typeface="Calibri"/>
                <a:sym typeface="Calibri"/>
              </a:endParaRPr>
            </a:p>
            <a:p>
              <a:pPr marL="0" marR="0" lvl="0" indent="0" algn="l" rtl="0">
                <a:lnSpc>
                  <a:spcPct val="90000"/>
                </a:lnSpc>
                <a:spcBef>
                  <a:spcPts val="0"/>
                </a:spcBef>
                <a:spcAft>
                  <a:spcPts val="0"/>
                </a:spcAft>
                <a:buClr>
                  <a:schemeClr val="lt1"/>
                </a:buClr>
                <a:buSzPts val="2000"/>
                <a:buFont typeface="Calibri"/>
                <a:buNone/>
              </a:pPr>
              <a:endParaRPr sz="2000" b="0" i="1" u="none" strike="noStrike" cap="none">
                <a:solidFill>
                  <a:schemeClr val="lt1"/>
                </a:solidFill>
                <a:highlight>
                  <a:srgbClr val="073763"/>
                </a:highlight>
                <a:latin typeface="Calibri"/>
                <a:ea typeface="Calibri"/>
                <a:cs typeface="Calibri"/>
                <a:sym typeface="Calibri"/>
              </a:endParaRPr>
            </a:p>
            <a:p>
              <a:pPr marL="0" marR="0" lvl="0" indent="0" algn="l" rtl="0">
                <a:lnSpc>
                  <a:spcPct val="90000"/>
                </a:lnSpc>
                <a:spcBef>
                  <a:spcPts val="700"/>
                </a:spcBef>
                <a:spcAft>
                  <a:spcPts val="0"/>
                </a:spcAft>
                <a:buClr>
                  <a:schemeClr val="lt1"/>
                </a:buClr>
                <a:buSzPts val="2000"/>
                <a:buFont typeface="Calibri"/>
                <a:buNone/>
              </a:pPr>
              <a:endParaRPr sz="1400" b="0" i="0" u="none" strike="noStrike" cap="none">
                <a:solidFill>
                  <a:srgbClr val="000000"/>
                </a:solidFill>
                <a:latin typeface="Arial"/>
                <a:ea typeface="Arial"/>
                <a:cs typeface="Arial"/>
                <a:sym typeface="Arial"/>
              </a:endParaRPr>
            </a:p>
          </p:txBody>
        </p:sp>
        <p:sp>
          <p:nvSpPr>
            <p:cNvPr id="99" name="Google Shape;99;p1"/>
            <p:cNvSpPr/>
            <p:nvPr/>
          </p:nvSpPr>
          <p:spPr>
            <a:xfrm>
              <a:off x="0" y="2662475"/>
              <a:ext cx="10515600" cy="1240200"/>
            </a:xfrm>
            <a:prstGeom prst="roundRect">
              <a:avLst>
                <a:gd name="adj" fmla="val 16667"/>
              </a:avLst>
            </a:prstGeom>
            <a:solidFill>
              <a:srgbClr val="07376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1"/>
            <p:cNvSpPr txBox="1"/>
            <p:nvPr/>
          </p:nvSpPr>
          <p:spPr>
            <a:xfrm>
              <a:off x="60542" y="2723017"/>
              <a:ext cx="10394516" cy="1119116"/>
            </a:xfrm>
            <a:prstGeom prst="rect">
              <a:avLst/>
            </a:prstGeom>
            <a:solidFill>
              <a:srgbClr val="073763"/>
            </a:solid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Calibri"/>
                  <a:ea typeface="Calibri"/>
                  <a:cs typeface="Calibri"/>
                  <a:sym typeface="Calibri"/>
                </a:rPr>
                <a:t>3. Support and training for OVI Network of Youth Councils!!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700"/>
                </a:spcBef>
                <a:spcAft>
                  <a:spcPts val="0"/>
                </a:spcAft>
                <a:buClr>
                  <a:schemeClr val="lt1"/>
                </a:buClr>
                <a:buSzPts val="2000"/>
                <a:buFont typeface="Calibri"/>
                <a:buNone/>
              </a:pPr>
              <a:r>
                <a:rPr lang="en-US" sz="2000" b="0" i="1" u="none" strike="noStrike" cap="none">
                  <a:solidFill>
                    <a:schemeClr val="lt1"/>
                  </a:solidFill>
                  <a:latin typeface="Calibri"/>
                  <a:ea typeface="Calibri"/>
                  <a:cs typeface="Calibri"/>
                  <a:sym typeface="Calibri"/>
                </a:rPr>
                <a:t>OVI increased funding for 17 councils throughout the state of Florida and provide in-person and virtual training options to prepare youth for opportunities to share their experience and advocate for change.</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
          <p:cNvSpPr txBox="1">
            <a:spLocks noGrp="1"/>
          </p:cNvSpPr>
          <p:nvPr>
            <p:ph type="title"/>
          </p:nvPr>
        </p:nvSpPr>
        <p:spPr>
          <a:xfrm>
            <a:off x="630935" y="640080"/>
            <a:ext cx="5525247" cy="148132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000"/>
              <a:t>What has been accomplished to date to move the needle for youth? </a:t>
            </a:r>
            <a:br>
              <a:rPr lang="en-US" sz="3000"/>
            </a:br>
            <a:br>
              <a:rPr lang="en-US" sz="3000"/>
            </a:br>
            <a:r>
              <a:rPr lang="en-US" sz="3000" b="1" i="1"/>
              <a:t>Changing Perceptions</a:t>
            </a:r>
            <a:endParaRPr/>
          </a:p>
        </p:txBody>
      </p:sp>
      <p:grpSp>
        <p:nvGrpSpPr>
          <p:cNvPr id="106" name="Google Shape;106;p2"/>
          <p:cNvGrpSpPr/>
          <p:nvPr/>
        </p:nvGrpSpPr>
        <p:grpSpPr>
          <a:xfrm>
            <a:off x="630935" y="2178902"/>
            <a:ext cx="4818888" cy="4378499"/>
            <a:chOff x="0" y="651"/>
            <a:chExt cx="4818888" cy="4378499"/>
          </a:xfrm>
        </p:grpSpPr>
        <p:sp>
          <p:nvSpPr>
            <p:cNvPr id="107" name="Google Shape;107;p2"/>
            <p:cNvSpPr/>
            <p:nvPr/>
          </p:nvSpPr>
          <p:spPr>
            <a:xfrm>
              <a:off x="0" y="651"/>
              <a:ext cx="4818888" cy="1392299"/>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2"/>
            <p:cNvSpPr txBox="1"/>
            <p:nvPr/>
          </p:nvSpPr>
          <p:spPr>
            <a:xfrm>
              <a:off x="67966" y="68617"/>
              <a:ext cx="4682956" cy="1256367"/>
            </a:xfrm>
            <a:prstGeom prst="rect">
              <a:avLst/>
            </a:prstGeom>
            <a:solidFill>
              <a:srgbClr val="073763"/>
            </a:solid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chemeClr val="lt1"/>
                </a:buClr>
                <a:buSzPts val="3500"/>
                <a:buFont typeface="Calibri"/>
                <a:buNone/>
              </a:pPr>
              <a:r>
                <a:rPr lang="en-US" sz="4000" b="0" i="0" u="none" strike="noStrike" cap="none">
                  <a:solidFill>
                    <a:schemeClr val="lt1"/>
                  </a:solidFill>
                  <a:latin typeface="Calibri"/>
                  <a:ea typeface="Calibri"/>
                  <a:cs typeface="Calibri"/>
                  <a:sym typeface="Calibri"/>
                </a:rPr>
                <a:t>Foster Youth Voice Month</a:t>
              </a:r>
              <a:endParaRPr sz="4000" b="0" i="0" u="none" strike="noStrike" cap="none">
                <a:solidFill>
                  <a:schemeClr val="lt1"/>
                </a:solidFill>
                <a:latin typeface="Calibri"/>
                <a:ea typeface="Calibri"/>
                <a:cs typeface="Calibri"/>
                <a:sym typeface="Calibri"/>
              </a:endParaRPr>
            </a:p>
          </p:txBody>
        </p:sp>
        <p:sp>
          <p:nvSpPr>
            <p:cNvPr id="109" name="Google Shape;109;p2"/>
            <p:cNvSpPr/>
            <p:nvPr/>
          </p:nvSpPr>
          <p:spPr>
            <a:xfrm>
              <a:off x="0" y="1493751"/>
              <a:ext cx="4818888" cy="1392299"/>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2"/>
            <p:cNvSpPr txBox="1"/>
            <p:nvPr/>
          </p:nvSpPr>
          <p:spPr>
            <a:xfrm>
              <a:off x="67966" y="1561717"/>
              <a:ext cx="4682956" cy="1256367"/>
            </a:xfrm>
            <a:prstGeom prst="rect">
              <a:avLst/>
            </a:prstGeom>
            <a:solidFill>
              <a:srgbClr val="073763"/>
            </a:solid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chemeClr val="lt1"/>
                </a:buClr>
                <a:buSzPts val="3500"/>
                <a:buFont typeface="Calibri"/>
                <a:buNone/>
              </a:pPr>
              <a:r>
                <a:rPr lang="en-US" sz="4000" b="0" i="0" u="none" strike="noStrike" cap="none">
                  <a:solidFill>
                    <a:schemeClr val="lt1"/>
                  </a:solidFill>
                  <a:latin typeface="Calibri"/>
                  <a:ea typeface="Calibri"/>
                  <a:cs typeface="Calibri"/>
                  <a:sym typeface="Calibri"/>
                </a:rPr>
                <a:t>Youth Whisperer Blogs</a:t>
              </a:r>
              <a:endParaRPr sz="1900" b="0" i="0" u="none" strike="noStrike" cap="none">
                <a:solidFill>
                  <a:srgbClr val="000000"/>
                </a:solidFill>
                <a:latin typeface="Arial"/>
                <a:ea typeface="Arial"/>
                <a:cs typeface="Arial"/>
                <a:sym typeface="Arial"/>
              </a:endParaRPr>
            </a:p>
          </p:txBody>
        </p:sp>
        <p:sp>
          <p:nvSpPr>
            <p:cNvPr id="111" name="Google Shape;111;p2"/>
            <p:cNvSpPr/>
            <p:nvPr/>
          </p:nvSpPr>
          <p:spPr>
            <a:xfrm>
              <a:off x="0" y="2986851"/>
              <a:ext cx="4818888" cy="1392299"/>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2"/>
            <p:cNvSpPr txBox="1"/>
            <p:nvPr/>
          </p:nvSpPr>
          <p:spPr>
            <a:xfrm>
              <a:off x="67966" y="3054817"/>
              <a:ext cx="4682956" cy="1256367"/>
            </a:xfrm>
            <a:prstGeom prst="rect">
              <a:avLst/>
            </a:prstGeom>
            <a:solidFill>
              <a:srgbClr val="073763"/>
            </a:solid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chemeClr val="lt1"/>
                </a:buClr>
                <a:buSzPts val="3500"/>
                <a:buFont typeface="Calibri"/>
                <a:buNone/>
              </a:pPr>
              <a:r>
                <a:rPr lang="en-US" sz="4000" b="0" i="0" u="none" strike="noStrike" cap="none">
                  <a:solidFill>
                    <a:schemeClr val="lt1"/>
                  </a:solidFill>
                  <a:latin typeface="Calibri"/>
                  <a:ea typeface="Calibri"/>
                  <a:cs typeface="Calibri"/>
                  <a:sym typeface="Calibri"/>
                </a:rPr>
                <a:t>Dream Tank Competition</a:t>
              </a:r>
              <a:endParaRPr sz="1900" b="0" i="0" u="none" strike="noStrike" cap="none">
                <a:solidFill>
                  <a:srgbClr val="000000"/>
                </a:solidFill>
                <a:latin typeface="Arial"/>
                <a:ea typeface="Arial"/>
                <a:cs typeface="Arial"/>
                <a:sym typeface="Arial"/>
              </a:endParaRPr>
            </a:p>
          </p:txBody>
        </p:sp>
      </p:grpSp>
      <p:pic>
        <p:nvPicPr>
          <p:cNvPr id="113" name="Google Shape;113;p2"/>
          <p:cNvPicPr preferRelativeResize="0"/>
          <p:nvPr/>
        </p:nvPicPr>
        <p:blipFill rotWithShape="1">
          <a:blip r:embed="rId3">
            <a:alphaModFix/>
          </a:blip>
          <a:srcRect/>
          <a:stretch/>
        </p:blipFill>
        <p:spPr>
          <a:xfrm>
            <a:off x="5857898" y="1100733"/>
            <a:ext cx="5909059" cy="443179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630935" y="640080"/>
            <a:ext cx="5525247" cy="148132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000"/>
              <a:t>What has been accomplished to date to move the needle for youth? </a:t>
            </a:r>
            <a:br>
              <a:rPr lang="en-US" sz="3000"/>
            </a:br>
            <a:br>
              <a:rPr lang="en-US" sz="3000"/>
            </a:br>
            <a:r>
              <a:rPr lang="en-US" sz="3000" b="1" i="1"/>
              <a:t>Youth Voice &amp; Youth Councils</a:t>
            </a:r>
            <a:endParaRPr/>
          </a:p>
        </p:txBody>
      </p:sp>
      <p:grpSp>
        <p:nvGrpSpPr>
          <p:cNvPr id="119" name="Google Shape;119;p4"/>
          <p:cNvGrpSpPr/>
          <p:nvPr/>
        </p:nvGrpSpPr>
        <p:grpSpPr>
          <a:xfrm>
            <a:off x="392143" y="2646863"/>
            <a:ext cx="5465065" cy="3186314"/>
            <a:chOff x="0" y="701578"/>
            <a:chExt cx="5465065" cy="3186314"/>
          </a:xfrm>
        </p:grpSpPr>
        <p:sp>
          <p:nvSpPr>
            <p:cNvPr id="120" name="Google Shape;120;p4"/>
            <p:cNvSpPr/>
            <p:nvPr/>
          </p:nvSpPr>
          <p:spPr>
            <a:xfrm>
              <a:off x="0" y="701578"/>
              <a:ext cx="5465065" cy="983384"/>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4"/>
            <p:cNvSpPr txBox="1"/>
            <p:nvPr/>
          </p:nvSpPr>
          <p:spPr>
            <a:xfrm>
              <a:off x="48005" y="749583"/>
              <a:ext cx="5369055" cy="887374"/>
            </a:xfrm>
            <a:prstGeom prst="rect">
              <a:avLst/>
            </a:prstGeom>
            <a:solidFill>
              <a:srgbClr val="073763"/>
            </a:solidFill>
            <a:ln>
              <a:noFill/>
            </a:ln>
          </p:spPr>
          <p:txBody>
            <a:bodyPr spcFirstLastPara="1" wrap="square" lIns="156200" tIns="156200" rIns="156200" bIns="156200" anchor="ctr" anchorCtr="0">
              <a:noAutofit/>
            </a:bodyPr>
            <a:lstStyle/>
            <a:p>
              <a:pPr marL="0" marR="0" lvl="0" indent="0" algn="l" rtl="0">
                <a:lnSpc>
                  <a:spcPct val="90000"/>
                </a:lnSpc>
                <a:spcBef>
                  <a:spcPts val="0"/>
                </a:spcBef>
                <a:spcAft>
                  <a:spcPts val="0"/>
                </a:spcAft>
                <a:buClr>
                  <a:schemeClr val="lt1"/>
                </a:buClr>
                <a:buSzPts val="4100"/>
                <a:buFont typeface="Calibri"/>
                <a:buNone/>
              </a:pPr>
              <a:r>
                <a:rPr lang="en-US" sz="4000">
                  <a:solidFill>
                    <a:schemeClr val="lt1"/>
                  </a:solidFill>
                  <a:latin typeface="Calibri"/>
                  <a:ea typeface="Calibri"/>
                  <a:cs typeface="Calibri"/>
                  <a:sym typeface="Calibri"/>
                </a:rPr>
                <a:t>Youth Thrive </a:t>
              </a:r>
              <a:endParaRPr sz="1300" b="0" i="0" u="none" strike="noStrike" cap="none">
                <a:solidFill>
                  <a:srgbClr val="000000"/>
                </a:solidFill>
                <a:latin typeface="Arial"/>
                <a:ea typeface="Arial"/>
                <a:cs typeface="Arial"/>
                <a:sym typeface="Arial"/>
              </a:endParaRPr>
            </a:p>
          </p:txBody>
        </p:sp>
        <p:sp>
          <p:nvSpPr>
            <p:cNvPr id="122" name="Google Shape;122;p4"/>
            <p:cNvSpPr/>
            <p:nvPr/>
          </p:nvSpPr>
          <p:spPr>
            <a:xfrm>
              <a:off x="0" y="1803043"/>
              <a:ext cx="5465065" cy="983384"/>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4"/>
            <p:cNvSpPr txBox="1"/>
            <p:nvPr/>
          </p:nvSpPr>
          <p:spPr>
            <a:xfrm>
              <a:off x="48005" y="1851048"/>
              <a:ext cx="5369100" cy="887400"/>
            </a:xfrm>
            <a:prstGeom prst="rect">
              <a:avLst/>
            </a:prstGeom>
            <a:solidFill>
              <a:srgbClr val="073763"/>
            </a:solidFill>
            <a:ln>
              <a:noFill/>
            </a:ln>
          </p:spPr>
          <p:txBody>
            <a:bodyPr spcFirstLastPara="1" wrap="square" lIns="156200" tIns="156200" rIns="156200" bIns="156200" anchor="ctr" anchorCtr="0">
              <a:noAutofit/>
            </a:bodyPr>
            <a:lstStyle/>
            <a:p>
              <a:pPr marL="0" marR="0" lvl="0" indent="0" algn="l" rtl="0">
                <a:lnSpc>
                  <a:spcPct val="90000"/>
                </a:lnSpc>
                <a:spcBef>
                  <a:spcPts val="0"/>
                </a:spcBef>
                <a:spcAft>
                  <a:spcPts val="0"/>
                </a:spcAft>
                <a:buClr>
                  <a:schemeClr val="lt1"/>
                </a:buClr>
                <a:buSzPts val="4100"/>
                <a:buFont typeface="Calibri"/>
                <a:buNone/>
              </a:pPr>
              <a:r>
                <a:rPr lang="en-US" sz="4000">
                  <a:solidFill>
                    <a:schemeClr val="lt1"/>
                  </a:solidFill>
                  <a:latin typeface="Calibri"/>
                  <a:ea typeface="Calibri"/>
                  <a:cs typeface="Calibri"/>
                  <a:sym typeface="Calibri"/>
                </a:rPr>
                <a:t>Advocacy Team Manual</a:t>
              </a:r>
              <a:endParaRPr sz="1300" b="0" i="0" u="none" strike="noStrike" cap="none">
                <a:solidFill>
                  <a:srgbClr val="000000"/>
                </a:solidFill>
                <a:latin typeface="Arial"/>
                <a:ea typeface="Arial"/>
                <a:cs typeface="Arial"/>
                <a:sym typeface="Arial"/>
              </a:endParaRPr>
            </a:p>
          </p:txBody>
        </p:sp>
        <p:sp>
          <p:nvSpPr>
            <p:cNvPr id="124" name="Google Shape;124;p4"/>
            <p:cNvSpPr/>
            <p:nvPr/>
          </p:nvSpPr>
          <p:spPr>
            <a:xfrm>
              <a:off x="0" y="2904508"/>
              <a:ext cx="5465065" cy="983384"/>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4"/>
            <p:cNvSpPr txBox="1"/>
            <p:nvPr/>
          </p:nvSpPr>
          <p:spPr>
            <a:xfrm>
              <a:off x="48005" y="2952513"/>
              <a:ext cx="5369055" cy="887374"/>
            </a:xfrm>
            <a:prstGeom prst="rect">
              <a:avLst/>
            </a:prstGeom>
            <a:solidFill>
              <a:srgbClr val="073763"/>
            </a:solidFill>
            <a:ln>
              <a:noFill/>
            </a:ln>
          </p:spPr>
          <p:txBody>
            <a:bodyPr spcFirstLastPara="1" wrap="square" lIns="156200" tIns="156200" rIns="156200" bIns="156200" anchor="ctr" anchorCtr="0">
              <a:noAutofit/>
            </a:bodyPr>
            <a:lstStyle/>
            <a:p>
              <a:pPr marL="0" marR="0" lvl="0" indent="0" algn="l" rtl="0">
                <a:lnSpc>
                  <a:spcPct val="90000"/>
                </a:lnSpc>
                <a:spcBef>
                  <a:spcPts val="0"/>
                </a:spcBef>
                <a:spcAft>
                  <a:spcPts val="0"/>
                </a:spcAft>
                <a:buClr>
                  <a:schemeClr val="lt1"/>
                </a:buClr>
                <a:buSzPts val="4100"/>
                <a:buFont typeface="Calibri"/>
                <a:buNone/>
              </a:pPr>
              <a:r>
                <a:rPr lang="en-US" sz="4000">
                  <a:solidFill>
                    <a:schemeClr val="lt1"/>
                  </a:solidFill>
                  <a:latin typeface="Calibri"/>
                  <a:ea typeface="Calibri"/>
                  <a:cs typeface="Calibri"/>
                  <a:sym typeface="Calibri"/>
                </a:rPr>
                <a:t>Legislative Training</a:t>
              </a:r>
              <a:endParaRPr sz="1300" b="0" i="0" u="none" strike="noStrike" cap="none">
                <a:solidFill>
                  <a:srgbClr val="000000"/>
                </a:solidFill>
                <a:latin typeface="Arial"/>
                <a:ea typeface="Arial"/>
                <a:cs typeface="Arial"/>
                <a:sym typeface="Arial"/>
              </a:endParaRPr>
            </a:p>
          </p:txBody>
        </p:sp>
      </p:grpSp>
      <p:pic>
        <p:nvPicPr>
          <p:cNvPr id="126" name="Google Shape;126;p4"/>
          <p:cNvPicPr preferRelativeResize="0"/>
          <p:nvPr/>
        </p:nvPicPr>
        <p:blipFill rotWithShape="1">
          <a:blip r:embed="rId3">
            <a:alphaModFix/>
          </a:blip>
          <a:srcRect/>
          <a:stretch/>
        </p:blipFill>
        <p:spPr>
          <a:xfrm>
            <a:off x="6774807" y="964525"/>
            <a:ext cx="4762500" cy="4381500"/>
          </a:xfrm>
          <a:prstGeom prst="rect">
            <a:avLst/>
          </a:prstGeom>
          <a:noFill/>
          <a:ln>
            <a:noFill/>
          </a:ln>
        </p:spPr>
      </p:pic>
      <p:pic>
        <p:nvPicPr>
          <p:cNvPr id="127" name="Google Shape;127;p4"/>
          <p:cNvPicPr preferRelativeResize="0"/>
          <p:nvPr/>
        </p:nvPicPr>
        <p:blipFill rotWithShape="1">
          <a:blip r:embed="rId4">
            <a:alphaModFix/>
          </a:blip>
          <a:srcRect/>
          <a:stretch/>
        </p:blipFill>
        <p:spPr>
          <a:xfrm>
            <a:off x="6472007" y="152400"/>
            <a:ext cx="5065291" cy="65532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3"/>
          <p:cNvSpPr txBox="1">
            <a:spLocks noGrp="1"/>
          </p:cNvSpPr>
          <p:nvPr>
            <p:ph type="title"/>
          </p:nvPr>
        </p:nvSpPr>
        <p:spPr>
          <a:xfrm>
            <a:off x="630935" y="640080"/>
            <a:ext cx="5525247" cy="148132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000"/>
              <a:t>What has been accomplished to date to move the needle for youth? </a:t>
            </a:r>
            <a:br>
              <a:rPr lang="en-US" sz="3000"/>
            </a:br>
            <a:br>
              <a:rPr lang="en-US" sz="3000"/>
            </a:br>
            <a:r>
              <a:rPr lang="en-US" sz="3000" b="1" i="1"/>
              <a:t>Independent Living Outcome Data</a:t>
            </a:r>
            <a:endParaRPr/>
          </a:p>
        </p:txBody>
      </p:sp>
      <p:grpSp>
        <p:nvGrpSpPr>
          <p:cNvPr id="133" name="Google Shape;133;p3"/>
          <p:cNvGrpSpPr/>
          <p:nvPr/>
        </p:nvGrpSpPr>
        <p:grpSpPr>
          <a:xfrm>
            <a:off x="630936" y="2207297"/>
            <a:ext cx="4818888" cy="4122871"/>
            <a:chOff x="0" y="29045"/>
            <a:chExt cx="4818888" cy="4122871"/>
          </a:xfrm>
        </p:grpSpPr>
        <p:sp>
          <p:nvSpPr>
            <p:cNvPr id="134" name="Google Shape;134;p3"/>
            <p:cNvSpPr/>
            <p:nvPr/>
          </p:nvSpPr>
          <p:spPr>
            <a:xfrm>
              <a:off x="0" y="29045"/>
              <a:ext cx="4818888" cy="1310930"/>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p3"/>
            <p:cNvSpPr txBox="1"/>
            <p:nvPr/>
          </p:nvSpPr>
          <p:spPr>
            <a:xfrm>
              <a:off x="63994" y="93039"/>
              <a:ext cx="4690900" cy="1182942"/>
            </a:xfrm>
            <a:prstGeom prst="rect">
              <a:avLst/>
            </a:prstGeom>
            <a:solidFill>
              <a:srgbClr val="073763"/>
            </a:solidFill>
            <a:ln>
              <a:noFill/>
            </a:ln>
          </p:spPr>
          <p:txBody>
            <a:bodyPr spcFirstLastPara="1" wrap="square" lIns="125725" tIns="125725" rIns="125725" bIns="125725" anchor="ctr" anchorCtr="0">
              <a:noAutofit/>
            </a:bodyPr>
            <a:lstStyle/>
            <a:p>
              <a:pPr marL="0" marR="0" lvl="0" indent="0" algn="l" rtl="0">
                <a:lnSpc>
                  <a:spcPct val="90000"/>
                </a:lnSpc>
                <a:spcBef>
                  <a:spcPts val="0"/>
                </a:spcBef>
                <a:spcAft>
                  <a:spcPts val="0"/>
                </a:spcAft>
                <a:buClr>
                  <a:schemeClr val="lt1"/>
                </a:buClr>
                <a:buSzPts val="3300"/>
                <a:buFont typeface="Calibri"/>
                <a:buNone/>
              </a:pPr>
              <a:r>
                <a:rPr lang="en-US" sz="4000" b="0" i="0" u="none" strike="noStrike" cap="none">
                  <a:solidFill>
                    <a:schemeClr val="lt1"/>
                  </a:solidFill>
                  <a:latin typeface="Calibri"/>
                  <a:ea typeface="Calibri"/>
                  <a:cs typeface="Calibri"/>
                  <a:sym typeface="Calibri"/>
                </a:rPr>
                <a:t>OPPAGA Memo</a:t>
              </a:r>
              <a:endParaRPr sz="4000" b="0" i="0" u="none" strike="noStrike" cap="none">
                <a:solidFill>
                  <a:schemeClr val="lt1"/>
                </a:solidFill>
                <a:latin typeface="Calibri"/>
                <a:ea typeface="Calibri"/>
                <a:cs typeface="Calibri"/>
                <a:sym typeface="Calibri"/>
              </a:endParaRPr>
            </a:p>
          </p:txBody>
        </p:sp>
        <p:sp>
          <p:nvSpPr>
            <p:cNvPr id="136" name="Google Shape;136;p3"/>
            <p:cNvSpPr/>
            <p:nvPr/>
          </p:nvSpPr>
          <p:spPr>
            <a:xfrm>
              <a:off x="0" y="1435015"/>
              <a:ext cx="4818888" cy="1310930"/>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3"/>
            <p:cNvSpPr txBox="1"/>
            <p:nvPr/>
          </p:nvSpPr>
          <p:spPr>
            <a:xfrm>
              <a:off x="63994" y="1499009"/>
              <a:ext cx="4690900" cy="1182942"/>
            </a:xfrm>
            <a:prstGeom prst="rect">
              <a:avLst/>
            </a:prstGeom>
            <a:solidFill>
              <a:srgbClr val="073763"/>
            </a:solidFill>
            <a:ln>
              <a:noFill/>
            </a:ln>
          </p:spPr>
          <p:txBody>
            <a:bodyPr spcFirstLastPara="1" wrap="square" lIns="125725" tIns="125725" rIns="125725" bIns="125725" anchor="ctr" anchorCtr="0">
              <a:noAutofit/>
            </a:bodyPr>
            <a:lstStyle/>
            <a:p>
              <a:pPr marL="0" marR="0" lvl="0" indent="0" algn="l" rtl="0">
                <a:lnSpc>
                  <a:spcPct val="90000"/>
                </a:lnSpc>
                <a:spcBef>
                  <a:spcPts val="0"/>
                </a:spcBef>
                <a:spcAft>
                  <a:spcPts val="0"/>
                </a:spcAft>
                <a:buClr>
                  <a:schemeClr val="lt1"/>
                </a:buClr>
                <a:buSzPts val="3300"/>
                <a:buFont typeface="Calibri"/>
                <a:buNone/>
              </a:pPr>
              <a:r>
                <a:rPr lang="en-US" sz="4000" b="0" i="0" u="none" strike="noStrike" cap="none">
                  <a:solidFill>
                    <a:schemeClr val="lt1"/>
                  </a:solidFill>
                  <a:latin typeface="Calibri"/>
                  <a:ea typeface="Calibri"/>
                  <a:cs typeface="Calibri"/>
                  <a:sym typeface="Calibri"/>
                </a:rPr>
                <a:t>FL Youth Experiences Study (YES) study</a:t>
              </a:r>
              <a:endParaRPr sz="4000" b="0" i="0" u="none" strike="noStrike" cap="none">
                <a:solidFill>
                  <a:schemeClr val="lt1"/>
                </a:solidFill>
                <a:latin typeface="Calibri"/>
                <a:ea typeface="Calibri"/>
                <a:cs typeface="Calibri"/>
                <a:sym typeface="Calibri"/>
              </a:endParaRPr>
            </a:p>
          </p:txBody>
        </p:sp>
        <p:sp>
          <p:nvSpPr>
            <p:cNvPr id="138" name="Google Shape;138;p3"/>
            <p:cNvSpPr/>
            <p:nvPr/>
          </p:nvSpPr>
          <p:spPr>
            <a:xfrm>
              <a:off x="0" y="2840986"/>
              <a:ext cx="4818888" cy="1310930"/>
            </a:xfrm>
            <a:prstGeom prst="roundRect">
              <a:avLst>
                <a:gd name="adj" fmla="val 16667"/>
              </a:avLst>
            </a:prstGeom>
            <a:solidFill>
              <a:srgbClr val="07376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3"/>
            <p:cNvSpPr txBox="1"/>
            <p:nvPr/>
          </p:nvSpPr>
          <p:spPr>
            <a:xfrm>
              <a:off x="63994" y="2904980"/>
              <a:ext cx="4690900" cy="1182942"/>
            </a:xfrm>
            <a:prstGeom prst="rect">
              <a:avLst/>
            </a:prstGeom>
            <a:solidFill>
              <a:srgbClr val="073763"/>
            </a:solidFill>
            <a:ln>
              <a:noFill/>
            </a:ln>
          </p:spPr>
          <p:txBody>
            <a:bodyPr spcFirstLastPara="1" wrap="square" lIns="125725" tIns="125725" rIns="125725" bIns="125725" anchor="ctr" anchorCtr="0">
              <a:noAutofit/>
            </a:bodyPr>
            <a:lstStyle/>
            <a:p>
              <a:pPr marL="0" marR="0" lvl="0" indent="0" algn="l" rtl="0">
                <a:lnSpc>
                  <a:spcPct val="90000"/>
                </a:lnSpc>
                <a:spcBef>
                  <a:spcPts val="0"/>
                </a:spcBef>
                <a:spcAft>
                  <a:spcPts val="0"/>
                </a:spcAft>
                <a:buClr>
                  <a:schemeClr val="lt1"/>
                </a:buClr>
                <a:buSzPts val="3300"/>
                <a:buFont typeface="Calibri"/>
                <a:buNone/>
              </a:pPr>
              <a:r>
                <a:rPr lang="en-US" sz="4000" b="0" i="0" u="none" strike="noStrike" cap="none">
                  <a:solidFill>
                    <a:schemeClr val="lt1"/>
                  </a:solidFill>
                  <a:latin typeface="Calibri"/>
                  <a:ea typeface="Calibri"/>
                  <a:cs typeface="Calibri"/>
                  <a:sym typeface="Calibri"/>
                </a:rPr>
                <a:t>PESS Self-Sufficiency Assessment</a:t>
              </a:r>
              <a:endParaRPr sz="4000" b="0" i="0" u="none" strike="noStrike" cap="none">
                <a:solidFill>
                  <a:schemeClr val="lt1"/>
                </a:solidFill>
                <a:latin typeface="Calibri"/>
                <a:ea typeface="Calibri"/>
                <a:cs typeface="Calibri"/>
                <a:sym typeface="Calibri"/>
              </a:endParaRPr>
            </a:p>
          </p:txBody>
        </p:sp>
      </p:grpSp>
      <p:pic>
        <p:nvPicPr>
          <p:cNvPr id="140" name="Google Shape;140;p3"/>
          <p:cNvPicPr preferRelativeResize="0"/>
          <p:nvPr/>
        </p:nvPicPr>
        <p:blipFill>
          <a:blip r:embed="rId3">
            <a:alphaModFix/>
          </a:blip>
          <a:stretch>
            <a:fillRect/>
          </a:stretch>
        </p:blipFill>
        <p:spPr>
          <a:xfrm>
            <a:off x="6037857" y="973450"/>
            <a:ext cx="5731021" cy="49111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252e475e3c4_0_3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sz="4500"/>
              <a:t>OPPAGA: A Review of IL Programs in Florida</a:t>
            </a:r>
            <a:endParaRPr/>
          </a:p>
        </p:txBody>
      </p:sp>
      <p:sp>
        <p:nvSpPr>
          <p:cNvPr id="146" name="Google Shape;146;g252e475e3c4_0_3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
        <p:nvSpPr>
          <p:cNvPr id="147" name="Google Shape;147;g252e475e3c4_0_37"/>
          <p:cNvSpPr/>
          <p:nvPr/>
        </p:nvSpPr>
        <p:spPr>
          <a:xfrm>
            <a:off x="917400" y="1690825"/>
            <a:ext cx="10196700" cy="13257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1) Consistency in IL services- youth in the Extended Foster Care program receive financial assistance along with case manager services. Youth want the same level of services in the Post-Secondary Education program.</a:t>
            </a:r>
            <a:endParaRPr sz="1400" b="0" i="0" u="none" strike="noStrike" cap="none">
              <a:solidFill>
                <a:srgbClr val="000000"/>
              </a:solidFill>
              <a:latin typeface="Arial"/>
              <a:ea typeface="Arial"/>
              <a:cs typeface="Arial"/>
              <a:sym typeface="Arial"/>
            </a:endParaRPr>
          </a:p>
        </p:txBody>
      </p:sp>
      <p:sp>
        <p:nvSpPr>
          <p:cNvPr id="148" name="Google Shape;148;g252e475e3c4_0_37"/>
          <p:cNvSpPr/>
          <p:nvPr/>
        </p:nvSpPr>
        <p:spPr>
          <a:xfrm>
            <a:off x="917400" y="3338375"/>
            <a:ext cx="10196700" cy="13257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2) Pathway to Self-Sufficiency- youth want an assessment that evaluates if they are on track to become self-sufficient when services end.</a:t>
            </a:r>
            <a:endParaRPr sz="1400" b="0" i="0" u="none" strike="noStrike" cap="none">
              <a:solidFill>
                <a:srgbClr val="000000"/>
              </a:solidFill>
              <a:latin typeface="Arial"/>
              <a:ea typeface="Arial"/>
              <a:cs typeface="Arial"/>
              <a:sym typeface="Arial"/>
            </a:endParaRPr>
          </a:p>
        </p:txBody>
      </p:sp>
      <p:sp>
        <p:nvSpPr>
          <p:cNvPr id="149" name="Google Shape;149;g252e475e3c4_0_37"/>
          <p:cNvSpPr/>
          <p:nvPr/>
        </p:nvSpPr>
        <p:spPr>
          <a:xfrm>
            <a:off x="917400" y="4985925"/>
            <a:ext cx="10196700" cy="14271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3) Permanent Connections- Youth leaving care without obtaining legal permanency want the child welfare system to ensure that they have a supportive adult to guide them through the transition to adulthood.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52e475e3c4_0_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100"/>
              <a:buFont typeface="Arial"/>
              <a:buNone/>
            </a:pPr>
            <a:r>
              <a:rPr lang="en-US" sz="4500"/>
              <a:t>OPPAGA: A Review of IL Programs in Florida</a:t>
            </a:r>
            <a:endParaRPr/>
          </a:p>
        </p:txBody>
      </p:sp>
      <p:sp>
        <p:nvSpPr>
          <p:cNvPr id="155" name="Google Shape;155;g252e475e3c4_0_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
        <p:nvSpPr>
          <p:cNvPr id="156" name="Google Shape;156;g252e475e3c4_0_20"/>
          <p:cNvSpPr/>
          <p:nvPr/>
        </p:nvSpPr>
        <p:spPr>
          <a:xfrm>
            <a:off x="917400" y="1690825"/>
            <a:ext cx="10196700" cy="13257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chemeClr val="dk1"/>
              </a:buClr>
              <a:buSzPts val="1100"/>
              <a:buFont typeface="Arial"/>
              <a:buNone/>
            </a:pPr>
            <a:r>
              <a:rPr lang="en-US" sz="1800" b="1" i="0" u="none" strike="noStrike" cap="none">
                <a:solidFill>
                  <a:schemeClr val="lt1"/>
                </a:solidFill>
                <a:latin typeface="Calibri"/>
                <a:ea typeface="Calibri"/>
                <a:cs typeface="Calibri"/>
                <a:sym typeface="Calibri"/>
              </a:rPr>
              <a:t>4) Competency for IL Specialists – youth want the case managers that they work with to be specifically trained to serve this population of young people.</a:t>
            </a:r>
            <a:endParaRPr sz="1400" b="0" i="0" u="none" strike="noStrike" cap="none">
              <a:solidFill>
                <a:srgbClr val="000000"/>
              </a:solidFill>
              <a:latin typeface="Arial"/>
              <a:ea typeface="Arial"/>
              <a:cs typeface="Arial"/>
              <a:sym typeface="Arial"/>
            </a:endParaRPr>
          </a:p>
        </p:txBody>
      </p:sp>
      <p:sp>
        <p:nvSpPr>
          <p:cNvPr id="157" name="Google Shape;157;g252e475e3c4_0_20"/>
          <p:cNvSpPr/>
          <p:nvPr/>
        </p:nvSpPr>
        <p:spPr>
          <a:xfrm>
            <a:off x="917400" y="3338375"/>
            <a:ext cx="10196700" cy="13257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chemeClr val="dk1"/>
              </a:buClr>
              <a:buSzPts val="1100"/>
              <a:buFont typeface="Arial"/>
              <a:buNone/>
            </a:pPr>
            <a:r>
              <a:rPr lang="en-US" sz="1800" b="1" i="0" u="none" strike="noStrike" cap="none">
                <a:solidFill>
                  <a:schemeClr val="lt1"/>
                </a:solidFill>
                <a:latin typeface="Calibri"/>
                <a:ea typeface="Calibri"/>
                <a:cs typeface="Calibri"/>
                <a:sym typeface="Calibri"/>
              </a:rPr>
              <a:t>5) Implementation of a Standardized Life Skills Curriculum- youth want a consistent, comprehensive, evidence-informed life skills curriculum implemented across the state.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252e475e3c4_0_9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Co-design to work better together</a:t>
            </a:r>
            <a:endParaRPr/>
          </a:p>
        </p:txBody>
      </p:sp>
      <p:sp>
        <p:nvSpPr>
          <p:cNvPr id="163" name="Google Shape;163;g252e475e3c4_0_90"/>
          <p:cNvSpPr txBox="1">
            <a:spLocks noGrp="1"/>
          </p:cNvSpPr>
          <p:nvPr>
            <p:ph type="body" idx="1"/>
          </p:nvPr>
        </p:nvSpPr>
        <p:spPr>
          <a:xfrm>
            <a:off x="838200" y="1804725"/>
            <a:ext cx="3980400" cy="43722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5000"/>
              </a:lnSpc>
              <a:spcBef>
                <a:spcPts val="0"/>
              </a:spcBef>
              <a:spcAft>
                <a:spcPts val="0"/>
              </a:spcAft>
              <a:buClr>
                <a:schemeClr val="dk1"/>
              </a:buClr>
              <a:buSzPct val="39285"/>
              <a:buFont typeface="Arial"/>
              <a:buNone/>
            </a:pPr>
            <a:r>
              <a:rPr lang="en-US"/>
              <a:t>Co-design is about working with the people who are closest to the solutions, prioritising relationships,</a:t>
            </a:r>
            <a:endParaRPr/>
          </a:p>
          <a:p>
            <a:pPr marL="0" lvl="0" indent="0" algn="l" rtl="0">
              <a:lnSpc>
                <a:spcPct val="115000"/>
              </a:lnSpc>
              <a:spcBef>
                <a:spcPts val="0"/>
              </a:spcBef>
              <a:spcAft>
                <a:spcPts val="0"/>
              </a:spcAft>
              <a:buClr>
                <a:schemeClr val="dk1"/>
              </a:buClr>
              <a:buSzPct val="39285"/>
              <a:buFont typeface="Arial"/>
              <a:buNone/>
            </a:pPr>
            <a:r>
              <a:rPr lang="en-US"/>
              <a:t>being honest, making sure people feel welcome, using creative tools and building capability. Co-design</a:t>
            </a:r>
            <a:endParaRPr/>
          </a:p>
          <a:p>
            <a:pPr marL="0" lvl="0" indent="0" algn="l" rtl="0">
              <a:lnSpc>
                <a:spcPct val="115000"/>
              </a:lnSpc>
              <a:spcBef>
                <a:spcPts val="0"/>
              </a:spcBef>
              <a:spcAft>
                <a:spcPts val="0"/>
              </a:spcAft>
              <a:buClr>
                <a:schemeClr val="dk1"/>
              </a:buClr>
              <a:buSzPct val="39285"/>
              <a:buFont typeface="Arial"/>
              <a:buNone/>
            </a:pPr>
            <a:r>
              <a:rPr lang="en-US"/>
              <a:t>uses inclusive convening and facilitation.</a:t>
            </a:r>
            <a:endParaRPr/>
          </a:p>
          <a:p>
            <a:pPr marL="0" lvl="0" indent="0" algn="l" rtl="0">
              <a:lnSpc>
                <a:spcPct val="90000"/>
              </a:lnSpc>
              <a:spcBef>
                <a:spcPts val="1000"/>
              </a:spcBef>
              <a:spcAft>
                <a:spcPts val="0"/>
              </a:spcAft>
              <a:buSzPct val="69498"/>
              <a:buNone/>
            </a:pPr>
            <a:endParaRPr/>
          </a:p>
        </p:txBody>
      </p:sp>
      <p:pic>
        <p:nvPicPr>
          <p:cNvPr id="164" name="Google Shape;164;g252e475e3c4_0_90" descr="A diagram of a brain&#10;&#10;Description automatically generated with low confidence"/>
          <p:cNvPicPr preferRelativeResize="0"/>
          <p:nvPr/>
        </p:nvPicPr>
        <p:blipFill rotWithShape="1">
          <a:blip r:embed="rId3">
            <a:alphaModFix/>
          </a:blip>
          <a:srcRect/>
          <a:stretch/>
        </p:blipFill>
        <p:spPr>
          <a:xfrm>
            <a:off x="4818750" y="1650475"/>
            <a:ext cx="6775700" cy="4701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252e475e3c4_0_7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Embracing change for co-design</a:t>
            </a:r>
            <a:endParaRPr/>
          </a:p>
        </p:txBody>
      </p:sp>
      <p:graphicFrame>
        <p:nvGraphicFramePr>
          <p:cNvPr id="170" name="Google Shape;170;g252e475e3c4_0_75"/>
          <p:cNvGraphicFramePr/>
          <p:nvPr/>
        </p:nvGraphicFramePr>
        <p:xfrm>
          <a:off x="952500" y="1614375"/>
          <a:ext cx="3000000" cy="3000000"/>
        </p:xfrm>
        <a:graphic>
          <a:graphicData uri="http://schemas.openxmlformats.org/drawingml/2006/table">
            <a:tbl>
              <a:tblPr>
                <a:noFill/>
                <a:tableStyleId>{B70E7770-BEB8-4B99-8F0F-82A4218287EC}</a:tableStyleId>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604025">
                <a:tc>
                  <a:txBody>
                    <a:bodyPr/>
                    <a:lstStyle/>
                    <a:p>
                      <a:pPr marL="0" marR="0" lvl="0" indent="0" algn="l" rtl="0">
                        <a:lnSpc>
                          <a:spcPct val="107916"/>
                        </a:lnSpc>
                        <a:spcBef>
                          <a:spcPts val="0"/>
                        </a:spcBef>
                        <a:spcAft>
                          <a:spcPts val="0"/>
                        </a:spcAft>
                        <a:buClr>
                          <a:srgbClr val="000000"/>
                        </a:buClr>
                        <a:buSzPts val="2000"/>
                        <a:buFont typeface="Arial"/>
                        <a:buNone/>
                      </a:pPr>
                      <a:r>
                        <a:rPr lang="en-US" sz="2000" b="1" u="none" strike="noStrike" cap="none">
                          <a:latin typeface="Calibri"/>
                          <a:ea typeface="Calibri"/>
                          <a:cs typeface="Calibri"/>
                          <a:sym typeface="Calibri"/>
                        </a:rPr>
                        <a:t>From</a:t>
                      </a:r>
                      <a:endParaRPr sz="2200" b="1" u="none" strike="noStrike" cap="none">
                        <a:latin typeface="Calibri"/>
                        <a:ea typeface="Calibri"/>
                        <a:cs typeface="Calibri"/>
                        <a:sym typeface="Calibri"/>
                      </a:endParaRPr>
                    </a:p>
                  </a:txBody>
                  <a:tcPr marL="47625" marR="47625" marT="95250" marB="95250">
                    <a:lnL w="9525" cap="flat" cmpd="sng">
                      <a:solidFill>
                        <a:srgbClr val="333333"/>
                      </a:solidFill>
                      <a:prstDash val="solid"/>
                      <a:round/>
                      <a:headEnd type="none" w="sm" len="sm"/>
                      <a:tailEnd type="none" w="sm" len="sm"/>
                    </a:lnL>
                    <a:lnR w="9525" cap="flat" cmpd="sng">
                      <a:solidFill>
                        <a:srgbClr val="333333"/>
                      </a:solidFill>
                      <a:prstDash val="solid"/>
                      <a:round/>
                      <a:headEnd type="none" w="sm" len="sm"/>
                      <a:tailEnd type="none" w="sm" len="sm"/>
                    </a:lnR>
                    <a:lnT w="9525" cap="flat" cmpd="sng">
                      <a:solidFill>
                        <a:srgbClr val="333333"/>
                      </a:solidFill>
                      <a:prstDash val="solid"/>
                      <a:round/>
                      <a:headEnd type="none" w="sm" len="sm"/>
                      <a:tailEnd type="none" w="sm" len="sm"/>
                    </a:lnT>
                    <a:lnB w="9525" cap="flat" cmpd="sng">
                      <a:solidFill>
                        <a:srgbClr val="333333"/>
                      </a:solidFill>
                      <a:prstDash val="solid"/>
                      <a:round/>
                      <a:headEnd type="none" w="sm" len="sm"/>
                      <a:tailEnd type="none" w="sm" len="sm"/>
                    </a:lnB>
                    <a:solidFill>
                      <a:srgbClr val="C9DAF8"/>
                    </a:solidFill>
                  </a:tcPr>
                </a:tc>
                <a:tc>
                  <a:txBody>
                    <a:bodyPr/>
                    <a:lstStyle/>
                    <a:p>
                      <a:pPr marL="0" marR="0" lvl="0" indent="0" algn="l" rtl="0">
                        <a:lnSpc>
                          <a:spcPct val="107916"/>
                        </a:lnSpc>
                        <a:spcBef>
                          <a:spcPts val="0"/>
                        </a:spcBef>
                        <a:spcAft>
                          <a:spcPts val="0"/>
                        </a:spcAft>
                        <a:buClr>
                          <a:srgbClr val="000000"/>
                        </a:buClr>
                        <a:buSzPts val="2000"/>
                        <a:buFont typeface="Arial"/>
                        <a:buNone/>
                      </a:pPr>
                      <a:r>
                        <a:rPr lang="en-US" sz="2000" b="1" u="none" strike="noStrike" cap="none">
                          <a:latin typeface="Calibri"/>
                          <a:ea typeface="Calibri"/>
                          <a:cs typeface="Calibri"/>
                          <a:sym typeface="Calibri"/>
                        </a:rPr>
                        <a:t>To</a:t>
                      </a:r>
                      <a:endParaRPr sz="2000" u="none" strike="noStrike" cap="none">
                        <a:latin typeface="Calibri"/>
                        <a:ea typeface="Calibri"/>
                        <a:cs typeface="Calibri"/>
                        <a:sym typeface="Calibri"/>
                      </a:endParaRPr>
                    </a:p>
                  </a:txBody>
                  <a:tcPr marL="47625" marR="47625" marT="95250" marB="95250">
                    <a:lnL w="9525" cap="flat" cmpd="sng">
                      <a:solidFill>
                        <a:srgbClr val="333333"/>
                      </a:solidFill>
                      <a:prstDash val="solid"/>
                      <a:round/>
                      <a:headEnd type="none" w="sm" len="sm"/>
                      <a:tailEnd type="none" w="sm" len="sm"/>
                    </a:lnL>
                    <a:lnR w="9525" cap="flat" cmpd="sng">
                      <a:solidFill>
                        <a:srgbClr val="333333"/>
                      </a:solidFill>
                      <a:prstDash val="solid"/>
                      <a:round/>
                      <a:headEnd type="none" w="sm" len="sm"/>
                      <a:tailEnd type="none" w="sm" len="sm"/>
                    </a:lnR>
                    <a:lnT w="9525" cap="flat" cmpd="sng">
                      <a:solidFill>
                        <a:srgbClr val="333333"/>
                      </a:solidFill>
                      <a:prstDash val="solid"/>
                      <a:round/>
                      <a:headEnd type="none" w="sm" len="sm"/>
                      <a:tailEnd type="none" w="sm" len="sm"/>
                    </a:lnT>
                    <a:lnB w="9525" cap="flat" cmpd="sng">
                      <a:solidFill>
                        <a:srgbClr val="333333"/>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604025">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Making decisions for people with lived experience</a:t>
                      </a:r>
                      <a:endParaRPr sz="1500" u="none" strike="noStrike" cap="none">
                        <a:latin typeface="Calibri"/>
                        <a:ea typeface="Calibri"/>
                        <a:cs typeface="Calibri"/>
                        <a:sym typeface="Calibri"/>
                      </a:endParaRPr>
                    </a:p>
                  </a:txBody>
                  <a:tcPr marL="47625" marR="47625" marT="95250" marB="95250">
                    <a:lnL w="9525" cap="flat" cmpd="sng">
                      <a:solidFill>
                        <a:srgbClr val="333333"/>
                      </a:solidFill>
                      <a:prstDash val="solid"/>
                      <a:round/>
                      <a:headEnd type="none" w="sm" len="sm"/>
                      <a:tailEnd type="none" w="sm" len="sm"/>
                    </a:lnL>
                    <a:lnR w="9525" cap="flat" cmpd="sng">
                      <a:solidFill>
                        <a:srgbClr val="333333"/>
                      </a:solidFill>
                      <a:prstDash val="solid"/>
                      <a:round/>
                      <a:headEnd type="none" w="sm" len="sm"/>
                      <a:tailEnd type="none" w="sm" len="sm"/>
                    </a:lnR>
                    <a:lnT w="9525" cap="flat" cmpd="sng">
                      <a:solidFill>
                        <a:srgbClr val="333333"/>
                      </a:solidFill>
                      <a:prstDash val="solid"/>
                      <a:round/>
                      <a:headEnd type="none" w="sm" len="sm"/>
                      <a:tailEnd type="none" w="sm" len="sm"/>
                    </a:lnT>
                    <a:lnB w="9525" cap="flat" cmpd="sng">
                      <a:solidFill>
                        <a:srgbClr val="333333"/>
                      </a:solidFill>
                      <a:prstDash val="solid"/>
                      <a:round/>
                      <a:headEnd type="none" w="sm" len="sm"/>
                      <a:tailEnd type="none" w="sm" len="sm"/>
                    </a:lnB>
                    <a:solidFill>
                      <a:srgbClr val="EFEFEF"/>
                    </a:solidFill>
                  </a:tcPr>
                </a:tc>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Making decisions with people with lived experience</a:t>
                      </a:r>
                      <a:endParaRPr sz="1500" u="none" strike="noStrike" cap="none">
                        <a:latin typeface="Calibri"/>
                        <a:ea typeface="Calibri"/>
                        <a:cs typeface="Calibri"/>
                        <a:sym typeface="Calibri"/>
                      </a:endParaRPr>
                    </a:p>
                  </a:txBody>
                  <a:tcPr marL="47625" marR="47625" marT="95250" marB="95250">
                    <a:lnL w="9525" cap="flat" cmpd="sng">
                      <a:solidFill>
                        <a:srgbClr val="333333"/>
                      </a:solidFill>
                      <a:prstDash val="solid"/>
                      <a:round/>
                      <a:headEnd type="none" w="sm" len="sm"/>
                      <a:tailEnd type="none" w="sm" len="sm"/>
                    </a:lnL>
                    <a:lnR w="9525" cap="flat" cmpd="sng">
                      <a:solidFill>
                        <a:srgbClr val="333333"/>
                      </a:solidFill>
                      <a:prstDash val="solid"/>
                      <a:round/>
                      <a:headEnd type="none" w="sm" len="sm"/>
                      <a:tailEnd type="none" w="sm" len="sm"/>
                    </a:lnR>
                    <a:lnT w="9525" cap="flat" cmpd="sng">
                      <a:solidFill>
                        <a:srgbClr val="333333"/>
                      </a:solidFill>
                      <a:prstDash val="solid"/>
                      <a:round/>
                      <a:headEnd type="none" w="sm" len="sm"/>
                      <a:tailEnd type="none" w="sm" len="sm"/>
                    </a:lnT>
                    <a:lnB w="9525" cap="flat" cmpd="sng">
                      <a:solidFill>
                        <a:srgbClr val="333333"/>
                      </a:solidFill>
                      <a:prstDash val="solid"/>
                      <a:round/>
                      <a:headEnd type="none" w="sm" len="sm"/>
                      <a:tailEnd type="none" w="sm" len="sm"/>
                    </a:lnB>
                    <a:solidFill>
                      <a:srgbClr val="EFEFEF"/>
                    </a:solidFill>
                  </a:tcPr>
                </a:tc>
                <a:extLst>
                  <a:ext uri="{0D108BD9-81ED-4DB2-BD59-A6C34878D82A}">
                    <a16:rowId xmlns:a16="http://schemas.microsoft.com/office/drawing/2014/main" val="10001"/>
                  </a:ext>
                </a:extLst>
              </a:tr>
              <a:tr h="604025">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Valuing professional expertise above all</a:t>
                      </a:r>
                      <a:endParaRPr sz="1500" u="none" strike="noStrike" cap="none">
                        <a:latin typeface="Calibri"/>
                        <a:ea typeface="Calibri"/>
                        <a:cs typeface="Calibri"/>
                        <a:sym typeface="Calibri"/>
                      </a:endParaRPr>
                    </a:p>
                  </a:txBody>
                  <a:tcPr marL="47625" marR="47625" marT="95250" marB="95250">
                    <a:lnL w="9525" cap="flat" cmpd="sng">
                      <a:solidFill>
                        <a:srgbClr val="333333"/>
                      </a:solidFill>
                      <a:prstDash val="solid"/>
                      <a:round/>
                      <a:headEnd type="none" w="sm" len="sm"/>
                      <a:tailEnd type="none" w="sm" len="sm"/>
                    </a:lnL>
                    <a:lnR w="9525" cap="flat" cmpd="sng">
                      <a:solidFill>
                        <a:srgbClr val="333333"/>
                      </a:solidFill>
                      <a:prstDash val="solid"/>
                      <a:round/>
                      <a:headEnd type="none" w="sm" len="sm"/>
                      <a:tailEnd type="none" w="sm" len="sm"/>
                    </a:lnR>
                    <a:lnT w="9525" cap="flat" cmpd="sng">
                      <a:solidFill>
                        <a:srgbClr val="333333"/>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Valuing professional and lived experience equally</a:t>
                      </a:r>
                      <a:endParaRPr sz="1500" u="none" strike="noStrike" cap="none">
                        <a:latin typeface="Calibri"/>
                        <a:ea typeface="Calibri"/>
                        <a:cs typeface="Calibri"/>
                        <a:sym typeface="Calibri"/>
                      </a:endParaRPr>
                    </a:p>
                  </a:txBody>
                  <a:tcPr marL="47625" marR="47625" marT="95250" marB="95250">
                    <a:lnL w="9525" cap="flat" cmpd="sng">
                      <a:solidFill>
                        <a:srgbClr val="333333"/>
                      </a:solidFill>
                      <a:prstDash val="solid"/>
                      <a:round/>
                      <a:headEnd type="none" w="sm" len="sm"/>
                      <a:tailEnd type="none" w="sm" len="sm"/>
                    </a:lnL>
                    <a:lnR w="9525" cap="flat" cmpd="sng">
                      <a:solidFill>
                        <a:srgbClr val="333333"/>
                      </a:solidFill>
                      <a:prstDash val="solid"/>
                      <a:round/>
                      <a:headEnd type="none" w="sm" len="sm"/>
                      <a:tailEnd type="none" w="sm" len="sm"/>
                    </a:lnR>
                    <a:lnT w="9525" cap="flat" cmpd="sng">
                      <a:solidFill>
                        <a:srgbClr val="333333"/>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2"/>
                  </a:ext>
                </a:extLst>
              </a:tr>
              <a:tr h="604025">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Seeing marginalised people as a burden</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Seeing marginalised people as resilient, creative and capable</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3"/>
                  </a:ext>
                </a:extLst>
              </a:tr>
              <a:tr h="737225">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Colonising, heteronormative and ableist systems</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Compassionate systems that see and respond to dimensions of difference</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4"/>
                  </a:ext>
                </a:extLst>
              </a:tr>
              <a:tr h="604025">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Believing that resources are scarce to make change</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Seeing an abundance of experience, ideas and energy for change</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5"/>
                  </a:ext>
                </a:extLst>
              </a:tr>
              <a:tr h="604025">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Focusing on ‘consumer’ councils and committees</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Embedding participation in everyday practice</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6"/>
                  </a:ext>
                </a:extLst>
              </a:tr>
              <a:tr h="604025">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Rushing to solutions</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7916"/>
                        </a:lnSpc>
                        <a:spcBef>
                          <a:spcPts val="0"/>
                        </a:spcBef>
                        <a:spcAft>
                          <a:spcPts val="0"/>
                        </a:spcAft>
                        <a:buClr>
                          <a:srgbClr val="000000"/>
                        </a:buClr>
                        <a:buSzPts val="1500"/>
                        <a:buFont typeface="Arial"/>
                        <a:buNone/>
                      </a:pPr>
                      <a:r>
                        <a:rPr lang="en-US" sz="1500" u="none" strike="noStrike" cap="none">
                          <a:latin typeface="Calibri"/>
                          <a:ea typeface="Calibri"/>
                          <a:cs typeface="Calibri"/>
                          <a:sym typeface="Calibri"/>
                        </a:rPr>
                        <a:t>Slowing down to listen, connect and learn</a:t>
                      </a:r>
                      <a:endParaRPr sz="1500" u="none" strike="noStrike" cap="none">
                        <a:latin typeface="Calibri"/>
                        <a:ea typeface="Calibri"/>
                        <a:cs typeface="Calibri"/>
                        <a:sym typeface="Calibri"/>
                      </a:endParaRPr>
                    </a:p>
                  </a:txBody>
                  <a:tcPr marL="47625" marR="47625" marT="95250" marB="9525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255b38f715a_0_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Questions to consider</a:t>
            </a:r>
            <a:endParaRPr/>
          </a:p>
        </p:txBody>
      </p:sp>
      <p:sp>
        <p:nvSpPr>
          <p:cNvPr id="176" name="Google Shape;176;g255b38f715a_0_2"/>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
        <p:nvSpPr>
          <p:cNvPr id="177" name="Google Shape;177;g255b38f715a_0_2"/>
          <p:cNvSpPr/>
          <p:nvPr/>
        </p:nvSpPr>
        <p:spPr>
          <a:xfrm>
            <a:off x="1398675" y="2391275"/>
            <a:ext cx="9189000" cy="27822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74650" algn="l" rtl="0">
              <a:lnSpc>
                <a:spcPct val="90000"/>
              </a:lnSpc>
              <a:spcBef>
                <a:spcPts val="0"/>
              </a:spcBef>
              <a:spcAft>
                <a:spcPts val="0"/>
              </a:spcAft>
              <a:buClr>
                <a:schemeClr val="lt1"/>
              </a:buClr>
              <a:buSzPts val="2300"/>
              <a:buAutoNum type="arabicPeriod"/>
            </a:pPr>
            <a:r>
              <a:rPr lang="en-US" sz="2300" i="1">
                <a:solidFill>
                  <a:schemeClr val="lt1"/>
                </a:solidFill>
              </a:rPr>
              <a:t>Where we are as a state regarding the topic of the respective Café?</a:t>
            </a:r>
            <a:endParaRPr sz="2300" i="1">
              <a:solidFill>
                <a:schemeClr val="lt1"/>
              </a:solidFill>
            </a:endParaRPr>
          </a:p>
          <a:p>
            <a:pPr marL="0" lvl="0" indent="0" algn="l" rtl="0">
              <a:lnSpc>
                <a:spcPct val="90000"/>
              </a:lnSpc>
              <a:spcBef>
                <a:spcPts val="0"/>
              </a:spcBef>
              <a:spcAft>
                <a:spcPts val="0"/>
              </a:spcAft>
              <a:buClr>
                <a:schemeClr val="lt1"/>
              </a:buClr>
              <a:buSzPts val="2000"/>
              <a:buFont typeface="Calibri"/>
              <a:buNone/>
            </a:pPr>
            <a:endParaRPr sz="2300" i="1">
              <a:solidFill>
                <a:schemeClr val="lt1"/>
              </a:solidFill>
            </a:endParaRPr>
          </a:p>
          <a:p>
            <a:pPr marL="457200" lvl="0" indent="-374650" algn="l" rtl="0">
              <a:lnSpc>
                <a:spcPct val="90000"/>
              </a:lnSpc>
              <a:spcBef>
                <a:spcPts val="0"/>
              </a:spcBef>
              <a:spcAft>
                <a:spcPts val="0"/>
              </a:spcAft>
              <a:buClr>
                <a:schemeClr val="lt1"/>
              </a:buClr>
              <a:buSzPts val="2300"/>
              <a:buChar char="●"/>
            </a:pPr>
            <a:r>
              <a:rPr lang="en-US" sz="2300">
                <a:solidFill>
                  <a:schemeClr val="lt1"/>
                </a:solidFill>
              </a:rPr>
              <a:t>Florida’s child welfare system should ensure that youth have a voice in decisions that impact their lives (e.g. attend court hearings, placement staffings, permanency planning, transition planning, etc.)</a:t>
            </a:r>
            <a:endParaRPr sz="23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255b38f715a_0_1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Questions to consider</a:t>
            </a:r>
            <a:endParaRPr/>
          </a:p>
        </p:txBody>
      </p:sp>
      <p:sp>
        <p:nvSpPr>
          <p:cNvPr id="183" name="Google Shape;183;g255b38f715a_0_14"/>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
        <p:nvSpPr>
          <p:cNvPr id="184" name="Google Shape;184;g255b38f715a_0_14"/>
          <p:cNvSpPr/>
          <p:nvPr/>
        </p:nvSpPr>
        <p:spPr>
          <a:xfrm>
            <a:off x="1398675" y="2391275"/>
            <a:ext cx="9189000" cy="27822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US" sz="2300" i="1">
                <a:solidFill>
                  <a:schemeClr val="lt1"/>
                </a:solidFill>
              </a:rPr>
              <a:t>2. What is the collective vision for the future regarding the topic?</a:t>
            </a:r>
            <a:endParaRPr sz="2300" i="1">
              <a:solidFill>
                <a:schemeClr val="lt1"/>
              </a:solidFill>
            </a:endParaRPr>
          </a:p>
          <a:p>
            <a:pPr marL="0" lvl="0" indent="0" algn="l" rtl="0">
              <a:lnSpc>
                <a:spcPct val="90000"/>
              </a:lnSpc>
              <a:spcBef>
                <a:spcPts val="0"/>
              </a:spcBef>
              <a:spcAft>
                <a:spcPts val="0"/>
              </a:spcAft>
              <a:buClr>
                <a:schemeClr val="dk1"/>
              </a:buClr>
              <a:buSzPts val="1100"/>
              <a:buFont typeface="Arial"/>
              <a:buNone/>
            </a:pPr>
            <a:endParaRPr sz="2300" i="1">
              <a:solidFill>
                <a:schemeClr val="lt1"/>
              </a:solidFill>
            </a:endParaRPr>
          </a:p>
          <a:p>
            <a:pPr marL="457200" lvl="0" indent="-374650" algn="l" rtl="0">
              <a:spcBef>
                <a:spcPts val="0"/>
              </a:spcBef>
              <a:spcAft>
                <a:spcPts val="0"/>
              </a:spcAft>
              <a:buClr>
                <a:schemeClr val="lt1"/>
              </a:buClr>
              <a:buSzPts val="2300"/>
              <a:buChar char="●"/>
            </a:pPr>
            <a:r>
              <a:rPr lang="en-US" sz="2300">
                <a:solidFill>
                  <a:schemeClr val="lt1"/>
                </a:solidFill>
              </a:rPr>
              <a:t>Young people involved in the foster care system must be empowered to make decisions, given the dignity of risk and safe space to grieve losses, and offered opportunities for self-discovery and connection.</a:t>
            </a:r>
            <a:endParaRPr sz="2872" i="1">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255b38f715a_0_2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Questions to consider</a:t>
            </a:r>
            <a:endParaRPr/>
          </a:p>
        </p:txBody>
      </p:sp>
      <p:sp>
        <p:nvSpPr>
          <p:cNvPr id="190" name="Google Shape;190;g255b38f715a_0_2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
        <p:nvSpPr>
          <p:cNvPr id="191" name="Google Shape;191;g255b38f715a_0_20"/>
          <p:cNvSpPr/>
          <p:nvPr/>
        </p:nvSpPr>
        <p:spPr>
          <a:xfrm>
            <a:off x="1398675" y="2391275"/>
            <a:ext cx="9189000" cy="2782200"/>
          </a:xfrm>
          <a:prstGeom prst="roundRect">
            <a:avLst>
              <a:gd name="adj" fmla="val 16667"/>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lt1"/>
              </a:buClr>
              <a:buSzPts val="2000"/>
              <a:buFont typeface="Calibri"/>
              <a:buNone/>
            </a:pPr>
            <a:r>
              <a:rPr lang="en-US" sz="2700">
                <a:solidFill>
                  <a:schemeClr val="lt1"/>
                </a:solidFill>
                <a:latin typeface="Calibri"/>
                <a:ea typeface="Calibri"/>
                <a:cs typeface="Calibri"/>
                <a:sym typeface="Calibri"/>
              </a:rPr>
              <a:t>3.</a:t>
            </a:r>
            <a:r>
              <a:rPr lang="en-US" sz="2300" i="1">
                <a:solidFill>
                  <a:schemeClr val="lt1"/>
                </a:solidFill>
              </a:rPr>
              <a:t> </a:t>
            </a:r>
            <a:r>
              <a:rPr lang="en-US" sz="2300">
                <a:solidFill>
                  <a:schemeClr val="lt1"/>
                </a:solidFill>
              </a:rPr>
              <a:t>What can I do to help realize the vision?</a:t>
            </a:r>
            <a:endParaRPr sz="2300">
              <a:solidFill>
                <a:schemeClr val="lt1"/>
              </a:solidFill>
            </a:endParaRPr>
          </a:p>
          <a:p>
            <a:pPr marL="0" lvl="0" indent="0" algn="l" rtl="0">
              <a:lnSpc>
                <a:spcPct val="115000"/>
              </a:lnSpc>
              <a:spcBef>
                <a:spcPts val="0"/>
              </a:spcBef>
              <a:spcAft>
                <a:spcPts val="0"/>
              </a:spcAft>
              <a:buNone/>
            </a:pPr>
            <a:r>
              <a:rPr lang="en-US" sz="2300">
                <a:solidFill>
                  <a:schemeClr val="lt1"/>
                </a:solidFill>
              </a:rPr>
              <a:t>    What can my organization do to support the vision? </a:t>
            </a:r>
            <a:endParaRPr sz="2300">
              <a:solidFill>
                <a:schemeClr val="lt1"/>
              </a:solidFill>
            </a:endParaRPr>
          </a:p>
          <a:p>
            <a:pPr marL="0" lvl="0" indent="0" algn="l" rtl="0">
              <a:lnSpc>
                <a:spcPct val="115000"/>
              </a:lnSpc>
              <a:spcBef>
                <a:spcPts val="0"/>
              </a:spcBef>
              <a:spcAft>
                <a:spcPts val="0"/>
              </a:spcAft>
              <a:buNone/>
            </a:pPr>
            <a:r>
              <a:rPr lang="en-US" sz="2300">
                <a:solidFill>
                  <a:schemeClr val="lt1"/>
                </a:solidFill>
              </a:rPr>
              <a:t>    What can the child welfare system do to support the vision?</a:t>
            </a:r>
            <a:endParaRPr sz="2300" i="1">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252e475e3c4_0_10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en-US"/>
              <a:t>Questions</a:t>
            </a:r>
            <a:endParaRPr/>
          </a:p>
        </p:txBody>
      </p:sp>
      <p:sp>
        <p:nvSpPr>
          <p:cNvPr id="197" name="Google Shape;197;g252e475e3c4_0_10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980</Words>
  <Application>Microsoft Office PowerPoint</Application>
  <PresentationFormat>Widescreen</PresentationFormat>
  <Paragraphs>81</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Youth Engagement Community Cafe</vt:lpstr>
      <vt:lpstr>What has been accomplished to date?  Indicators of forward motion and progress</vt:lpstr>
      <vt:lpstr>What has been accomplished to date to move the needle for youth?   Changing Perceptions</vt:lpstr>
      <vt:lpstr>What has been accomplished to date to move the needle for youth?   Youth Voice &amp; Youth Councils</vt:lpstr>
      <vt:lpstr>What has been accomplished to date to move the needle for youth?   Independent Living Outcome Data</vt:lpstr>
      <vt:lpstr>OPPAGA: A Review of IL Programs in Florida</vt:lpstr>
      <vt:lpstr>OPPAGA: A Review of IL Programs in Florida</vt:lpstr>
      <vt:lpstr>Co-design to work better together</vt:lpstr>
      <vt:lpstr>Embracing change for co-design</vt:lpstr>
      <vt:lpstr>Questions to consider</vt:lpstr>
      <vt:lpstr>Questions to consider</vt:lpstr>
      <vt:lpstr>Questions to consider</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Engagement Community Cafe</dc:title>
  <dc:creator>Elizabeth Wynter</dc:creator>
  <cp:lastModifiedBy>Liz Oberman</cp:lastModifiedBy>
  <cp:revision>1</cp:revision>
  <dcterms:created xsi:type="dcterms:W3CDTF">2022-06-16T19:34:49Z</dcterms:created>
  <dcterms:modified xsi:type="dcterms:W3CDTF">2023-10-23T15:00:35Z</dcterms:modified>
</cp:coreProperties>
</file>