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54"/>
  </p:notesMasterIdLst>
  <p:handoutMasterIdLst>
    <p:handoutMasterId r:id="rId55"/>
  </p:handoutMasterIdLst>
  <p:sldIdLst>
    <p:sldId id="256" r:id="rId2"/>
    <p:sldId id="306" r:id="rId3"/>
    <p:sldId id="307" r:id="rId4"/>
    <p:sldId id="308" r:id="rId5"/>
    <p:sldId id="309" r:id="rId6"/>
    <p:sldId id="310" r:id="rId7"/>
    <p:sldId id="311" r:id="rId8"/>
    <p:sldId id="320" r:id="rId9"/>
    <p:sldId id="333" r:id="rId10"/>
    <p:sldId id="312" r:id="rId11"/>
    <p:sldId id="313" r:id="rId12"/>
    <p:sldId id="314" r:id="rId13"/>
    <p:sldId id="278" r:id="rId14"/>
    <p:sldId id="279" r:id="rId15"/>
    <p:sldId id="280" r:id="rId16"/>
    <p:sldId id="281" r:id="rId17"/>
    <p:sldId id="282" r:id="rId18"/>
    <p:sldId id="283" r:id="rId19"/>
    <p:sldId id="285" r:id="rId20"/>
    <p:sldId id="286" r:id="rId21"/>
    <p:sldId id="287" r:id="rId22"/>
    <p:sldId id="304" r:id="rId23"/>
    <p:sldId id="305" r:id="rId24"/>
    <p:sldId id="290" r:id="rId25"/>
    <p:sldId id="291" r:id="rId26"/>
    <p:sldId id="292" r:id="rId27"/>
    <p:sldId id="294" r:id="rId28"/>
    <p:sldId id="325" r:id="rId29"/>
    <p:sldId id="303" r:id="rId30"/>
    <p:sldId id="328" r:id="rId31"/>
    <p:sldId id="296" r:id="rId32"/>
    <p:sldId id="321" r:id="rId33"/>
    <p:sldId id="297" r:id="rId34"/>
    <p:sldId id="334" r:id="rId35"/>
    <p:sldId id="315" r:id="rId36"/>
    <p:sldId id="319" r:id="rId37"/>
    <p:sldId id="316" r:id="rId38"/>
    <p:sldId id="317" r:id="rId39"/>
    <p:sldId id="318" r:id="rId40"/>
    <p:sldId id="322" r:id="rId41"/>
    <p:sldId id="326" r:id="rId42"/>
    <p:sldId id="327" r:id="rId43"/>
    <p:sldId id="329" r:id="rId44"/>
    <p:sldId id="323" r:id="rId45"/>
    <p:sldId id="324" r:id="rId46"/>
    <p:sldId id="301" r:id="rId47"/>
    <p:sldId id="330" r:id="rId48"/>
    <p:sldId id="331" r:id="rId49"/>
    <p:sldId id="332" r:id="rId50"/>
    <p:sldId id="335" r:id="rId51"/>
    <p:sldId id="336" r:id="rId52"/>
    <p:sldId id="337" r:id="rId53"/>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4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_rels/data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rawing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E73593-E68F-4952-A865-8707D891C61C}"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en-US"/>
        </a:p>
      </dgm:t>
    </dgm:pt>
    <dgm:pt modelId="{E7D8C8E4-147D-4380-9638-5BC8E1D59215}">
      <dgm:prSet/>
      <dgm:spPr/>
      <dgm:t>
        <a:bodyPr/>
        <a:lstStyle/>
        <a:p>
          <a:r>
            <a:rPr lang="en-US" dirty="0"/>
            <a:t>School Districts purchase a wide variety of items.</a:t>
          </a:r>
        </a:p>
      </dgm:t>
    </dgm:pt>
    <dgm:pt modelId="{EC2FE1EC-7E88-4A6D-9F8C-CBD7F4AA4A7A}" type="parTrans" cxnId="{2E621E95-6929-4B1C-9107-F7D2C8A8D004}">
      <dgm:prSet/>
      <dgm:spPr/>
      <dgm:t>
        <a:bodyPr/>
        <a:lstStyle/>
        <a:p>
          <a:endParaRPr lang="en-US"/>
        </a:p>
      </dgm:t>
    </dgm:pt>
    <dgm:pt modelId="{6BC79B40-811D-4C24-B87B-E62A4BEA70BF}" type="sibTrans" cxnId="{2E621E95-6929-4B1C-9107-F7D2C8A8D004}">
      <dgm:prSet/>
      <dgm:spPr/>
      <dgm:t>
        <a:bodyPr/>
        <a:lstStyle/>
        <a:p>
          <a:endParaRPr lang="en-US"/>
        </a:p>
      </dgm:t>
    </dgm:pt>
    <dgm:pt modelId="{4C1D4AFE-2573-4E7B-B18D-B776A1227451}">
      <dgm:prSet/>
      <dgm:spPr/>
      <dgm:t>
        <a:bodyPr/>
        <a:lstStyle/>
        <a:p>
          <a:r>
            <a:rPr lang="en-US" dirty="0"/>
            <a:t>Different purchases are subject to different laws.</a:t>
          </a:r>
        </a:p>
      </dgm:t>
    </dgm:pt>
    <dgm:pt modelId="{94FEF2CB-BB33-46D8-9343-505373A5296E}" type="parTrans" cxnId="{445B8E69-CCB2-46C3-B20B-FC547FE13A95}">
      <dgm:prSet/>
      <dgm:spPr/>
      <dgm:t>
        <a:bodyPr/>
        <a:lstStyle/>
        <a:p>
          <a:endParaRPr lang="en-US"/>
        </a:p>
      </dgm:t>
    </dgm:pt>
    <dgm:pt modelId="{CBA23C17-B962-4900-B461-0AAD11BE622D}" type="sibTrans" cxnId="{445B8E69-CCB2-46C3-B20B-FC547FE13A95}">
      <dgm:prSet/>
      <dgm:spPr/>
      <dgm:t>
        <a:bodyPr/>
        <a:lstStyle/>
        <a:p>
          <a:endParaRPr lang="en-US"/>
        </a:p>
      </dgm:t>
    </dgm:pt>
    <dgm:pt modelId="{79CA1E13-F17D-45BE-971D-C67335249B5E}">
      <dgm:prSet/>
      <dgm:spPr/>
      <dgm:t>
        <a:bodyPr/>
        <a:lstStyle/>
        <a:p>
          <a:r>
            <a:rPr lang="en-US" dirty="0"/>
            <a:t>First step is to classify the type of purchase</a:t>
          </a:r>
        </a:p>
      </dgm:t>
    </dgm:pt>
    <dgm:pt modelId="{655DA83C-A7D7-42FE-885E-2A468EDA610D}" type="parTrans" cxnId="{EF3CF50B-D0D2-48BC-90F5-6E1AA0235C85}">
      <dgm:prSet/>
      <dgm:spPr/>
      <dgm:t>
        <a:bodyPr/>
        <a:lstStyle/>
        <a:p>
          <a:endParaRPr lang="en-US"/>
        </a:p>
      </dgm:t>
    </dgm:pt>
    <dgm:pt modelId="{775AF96D-BB07-4874-9627-1928C73ECF55}" type="sibTrans" cxnId="{EF3CF50B-D0D2-48BC-90F5-6E1AA0235C85}">
      <dgm:prSet/>
      <dgm:spPr/>
      <dgm:t>
        <a:bodyPr/>
        <a:lstStyle/>
        <a:p>
          <a:endParaRPr lang="en-US"/>
        </a:p>
      </dgm:t>
    </dgm:pt>
    <dgm:pt modelId="{9B02FBE8-FF38-4697-8FFB-33745D52184F}">
      <dgm:prSet/>
      <dgm:spPr/>
      <dgm:t>
        <a:bodyPr/>
        <a:lstStyle/>
        <a:p>
          <a:r>
            <a:rPr lang="en-US" dirty="0"/>
            <a:t>Only then can you determine what laws apply to the particular purchase.</a:t>
          </a:r>
        </a:p>
      </dgm:t>
    </dgm:pt>
    <dgm:pt modelId="{A455BF96-13FE-4B00-9319-9B8D03D41054}" type="parTrans" cxnId="{D42C46BA-4AB0-4FF0-A9CE-890F71772386}">
      <dgm:prSet/>
      <dgm:spPr/>
      <dgm:t>
        <a:bodyPr/>
        <a:lstStyle/>
        <a:p>
          <a:endParaRPr lang="en-US"/>
        </a:p>
      </dgm:t>
    </dgm:pt>
    <dgm:pt modelId="{AAF0414C-35F3-4C29-9013-044405A73C37}" type="sibTrans" cxnId="{D42C46BA-4AB0-4FF0-A9CE-890F71772386}">
      <dgm:prSet/>
      <dgm:spPr/>
      <dgm:t>
        <a:bodyPr/>
        <a:lstStyle/>
        <a:p>
          <a:endParaRPr lang="en-US"/>
        </a:p>
      </dgm:t>
    </dgm:pt>
    <dgm:pt modelId="{4942EF51-3734-4C29-ABA3-64D573B8944D}" type="pres">
      <dgm:prSet presAssocID="{EFE73593-E68F-4952-A865-8707D891C61C}" presName="matrix" presStyleCnt="0">
        <dgm:presLayoutVars>
          <dgm:chMax val="1"/>
          <dgm:dir/>
          <dgm:resizeHandles val="exact"/>
        </dgm:presLayoutVars>
      </dgm:prSet>
      <dgm:spPr/>
    </dgm:pt>
    <dgm:pt modelId="{2AA646FC-D823-4B5A-AAE2-E9923EF8971D}" type="pres">
      <dgm:prSet presAssocID="{EFE73593-E68F-4952-A865-8707D891C61C}" presName="diamond" presStyleLbl="bgShp" presStyleIdx="0" presStyleCnt="1"/>
      <dgm:spPr/>
    </dgm:pt>
    <dgm:pt modelId="{4A47CAD3-8AA6-4A59-B858-550BA89D247C}" type="pres">
      <dgm:prSet presAssocID="{EFE73593-E68F-4952-A865-8707D891C61C}" presName="quad1" presStyleLbl="node1" presStyleIdx="0" presStyleCnt="4">
        <dgm:presLayoutVars>
          <dgm:chMax val="0"/>
          <dgm:chPref val="0"/>
          <dgm:bulletEnabled val="1"/>
        </dgm:presLayoutVars>
      </dgm:prSet>
      <dgm:spPr/>
    </dgm:pt>
    <dgm:pt modelId="{DC22624D-1796-4445-9CD9-B0FAF1A98903}" type="pres">
      <dgm:prSet presAssocID="{EFE73593-E68F-4952-A865-8707D891C61C}" presName="quad2" presStyleLbl="node1" presStyleIdx="1" presStyleCnt="4">
        <dgm:presLayoutVars>
          <dgm:chMax val="0"/>
          <dgm:chPref val="0"/>
          <dgm:bulletEnabled val="1"/>
        </dgm:presLayoutVars>
      </dgm:prSet>
      <dgm:spPr/>
    </dgm:pt>
    <dgm:pt modelId="{EEF264BC-24F5-4EE7-B159-03C7D53EE9C6}" type="pres">
      <dgm:prSet presAssocID="{EFE73593-E68F-4952-A865-8707D891C61C}" presName="quad3" presStyleLbl="node1" presStyleIdx="2" presStyleCnt="4">
        <dgm:presLayoutVars>
          <dgm:chMax val="0"/>
          <dgm:chPref val="0"/>
          <dgm:bulletEnabled val="1"/>
        </dgm:presLayoutVars>
      </dgm:prSet>
      <dgm:spPr/>
    </dgm:pt>
    <dgm:pt modelId="{5DCD15B2-6B65-476A-BB78-A9B034E5DCD3}" type="pres">
      <dgm:prSet presAssocID="{EFE73593-E68F-4952-A865-8707D891C61C}" presName="quad4" presStyleLbl="node1" presStyleIdx="3" presStyleCnt="4">
        <dgm:presLayoutVars>
          <dgm:chMax val="0"/>
          <dgm:chPref val="0"/>
          <dgm:bulletEnabled val="1"/>
        </dgm:presLayoutVars>
      </dgm:prSet>
      <dgm:spPr/>
    </dgm:pt>
  </dgm:ptLst>
  <dgm:cxnLst>
    <dgm:cxn modelId="{7B4CD109-50C1-4909-928C-D23EE81C9F45}" type="presOf" srcId="{4C1D4AFE-2573-4E7B-B18D-B776A1227451}" destId="{DC22624D-1796-4445-9CD9-B0FAF1A98903}" srcOrd="0" destOrd="0" presId="urn:microsoft.com/office/officeart/2005/8/layout/matrix3"/>
    <dgm:cxn modelId="{EF3CF50B-D0D2-48BC-90F5-6E1AA0235C85}" srcId="{EFE73593-E68F-4952-A865-8707D891C61C}" destId="{79CA1E13-F17D-45BE-971D-C67335249B5E}" srcOrd="2" destOrd="0" parTransId="{655DA83C-A7D7-42FE-885E-2A468EDA610D}" sibTransId="{775AF96D-BB07-4874-9627-1928C73ECF55}"/>
    <dgm:cxn modelId="{2FEE6C25-307B-44AA-B327-0B99C90D8004}" type="presOf" srcId="{9B02FBE8-FF38-4697-8FFB-33745D52184F}" destId="{5DCD15B2-6B65-476A-BB78-A9B034E5DCD3}" srcOrd="0" destOrd="0" presId="urn:microsoft.com/office/officeart/2005/8/layout/matrix3"/>
    <dgm:cxn modelId="{6B78AC30-2D6C-40F7-B4FA-2A5DE10117AF}" type="presOf" srcId="{E7D8C8E4-147D-4380-9638-5BC8E1D59215}" destId="{4A47CAD3-8AA6-4A59-B858-550BA89D247C}" srcOrd="0" destOrd="0" presId="urn:microsoft.com/office/officeart/2005/8/layout/matrix3"/>
    <dgm:cxn modelId="{445B8E69-CCB2-46C3-B20B-FC547FE13A95}" srcId="{EFE73593-E68F-4952-A865-8707D891C61C}" destId="{4C1D4AFE-2573-4E7B-B18D-B776A1227451}" srcOrd="1" destOrd="0" parTransId="{94FEF2CB-BB33-46D8-9343-505373A5296E}" sibTransId="{CBA23C17-B962-4900-B461-0AAD11BE622D}"/>
    <dgm:cxn modelId="{2E621E95-6929-4B1C-9107-F7D2C8A8D004}" srcId="{EFE73593-E68F-4952-A865-8707D891C61C}" destId="{E7D8C8E4-147D-4380-9638-5BC8E1D59215}" srcOrd="0" destOrd="0" parTransId="{EC2FE1EC-7E88-4A6D-9F8C-CBD7F4AA4A7A}" sibTransId="{6BC79B40-811D-4C24-B87B-E62A4BEA70BF}"/>
    <dgm:cxn modelId="{3F6317B7-AF37-4B74-9E5B-7F313C695DCA}" type="presOf" srcId="{79CA1E13-F17D-45BE-971D-C67335249B5E}" destId="{EEF264BC-24F5-4EE7-B159-03C7D53EE9C6}" srcOrd="0" destOrd="0" presId="urn:microsoft.com/office/officeart/2005/8/layout/matrix3"/>
    <dgm:cxn modelId="{D42C46BA-4AB0-4FF0-A9CE-890F71772386}" srcId="{EFE73593-E68F-4952-A865-8707D891C61C}" destId="{9B02FBE8-FF38-4697-8FFB-33745D52184F}" srcOrd="3" destOrd="0" parTransId="{A455BF96-13FE-4B00-9319-9B8D03D41054}" sibTransId="{AAF0414C-35F3-4C29-9013-044405A73C37}"/>
    <dgm:cxn modelId="{EA80D8F1-1BEB-4C18-9072-4B9BEF56FFF4}" type="presOf" srcId="{EFE73593-E68F-4952-A865-8707D891C61C}" destId="{4942EF51-3734-4C29-ABA3-64D573B8944D}" srcOrd="0" destOrd="0" presId="urn:microsoft.com/office/officeart/2005/8/layout/matrix3"/>
    <dgm:cxn modelId="{89C9C138-2346-47F1-B711-1528774525FA}" type="presParOf" srcId="{4942EF51-3734-4C29-ABA3-64D573B8944D}" destId="{2AA646FC-D823-4B5A-AAE2-E9923EF8971D}" srcOrd="0" destOrd="0" presId="urn:microsoft.com/office/officeart/2005/8/layout/matrix3"/>
    <dgm:cxn modelId="{281454C4-6280-4427-9FFE-1B90E053F361}" type="presParOf" srcId="{4942EF51-3734-4C29-ABA3-64D573B8944D}" destId="{4A47CAD3-8AA6-4A59-B858-550BA89D247C}" srcOrd="1" destOrd="0" presId="urn:microsoft.com/office/officeart/2005/8/layout/matrix3"/>
    <dgm:cxn modelId="{969C12AA-F4E6-4743-A8CE-98365B3596E0}" type="presParOf" srcId="{4942EF51-3734-4C29-ABA3-64D573B8944D}" destId="{DC22624D-1796-4445-9CD9-B0FAF1A98903}" srcOrd="2" destOrd="0" presId="urn:microsoft.com/office/officeart/2005/8/layout/matrix3"/>
    <dgm:cxn modelId="{8C3473DD-DD9C-4BEC-A21B-223A5E72793A}" type="presParOf" srcId="{4942EF51-3734-4C29-ABA3-64D573B8944D}" destId="{EEF264BC-24F5-4EE7-B159-03C7D53EE9C6}" srcOrd="3" destOrd="0" presId="urn:microsoft.com/office/officeart/2005/8/layout/matrix3"/>
    <dgm:cxn modelId="{2AA7612E-749B-408C-8D68-4AD27512D045}" type="presParOf" srcId="{4942EF51-3734-4C29-ABA3-64D573B8944D}" destId="{5DCD15B2-6B65-476A-BB78-A9B034E5DCD3}"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AAFD3BD-633C-4F0D-935E-190B45FC9C4E}" type="doc">
      <dgm:prSet loTypeId="urn:microsoft.com/office/officeart/2005/8/layout/default" loCatId="list" qsTypeId="urn:microsoft.com/office/officeart/2005/8/quickstyle/simple2" qsCatId="simple" csTypeId="urn:microsoft.com/office/officeart/2005/8/colors/accent3_2" csCatId="accent3"/>
      <dgm:spPr/>
      <dgm:t>
        <a:bodyPr/>
        <a:lstStyle/>
        <a:p>
          <a:endParaRPr lang="en-US"/>
        </a:p>
      </dgm:t>
    </dgm:pt>
    <dgm:pt modelId="{B28F3E12-CF04-40D2-9100-0D17D0FCC5DF}">
      <dgm:prSet/>
      <dgm:spPr/>
      <dgm:t>
        <a:bodyPr/>
        <a:lstStyle/>
        <a:p>
          <a:r>
            <a:rPr lang="en-US"/>
            <a:t>Provisions for contract remedies in event of default/breach</a:t>
          </a:r>
        </a:p>
      </dgm:t>
    </dgm:pt>
    <dgm:pt modelId="{2241DFE5-2AD1-4E57-837A-E50D0598759B}" type="parTrans" cxnId="{08B488D3-35CB-4DAE-9CFF-6E578FE8B26F}">
      <dgm:prSet/>
      <dgm:spPr/>
      <dgm:t>
        <a:bodyPr/>
        <a:lstStyle/>
        <a:p>
          <a:endParaRPr lang="en-US"/>
        </a:p>
      </dgm:t>
    </dgm:pt>
    <dgm:pt modelId="{728FD8A1-1C6D-4380-B68E-7811E37C2B25}" type="sibTrans" cxnId="{08B488D3-35CB-4DAE-9CFF-6E578FE8B26F}">
      <dgm:prSet/>
      <dgm:spPr/>
      <dgm:t>
        <a:bodyPr/>
        <a:lstStyle/>
        <a:p>
          <a:endParaRPr lang="en-US"/>
        </a:p>
      </dgm:t>
    </dgm:pt>
    <dgm:pt modelId="{92DBAB66-F0A5-42F8-81B6-F66AF986D15A}">
      <dgm:prSet/>
      <dgm:spPr/>
      <dgm:t>
        <a:bodyPr/>
        <a:lstStyle/>
        <a:p>
          <a:r>
            <a:rPr lang="en-US"/>
            <a:t>Termination for Cause and Convenience</a:t>
          </a:r>
        </a:p>
      </dgm:t>
    </dgm:pt>
    <dgm:pt modelId="{D35BF867-4670-4D79-90F2-51144770D1A0}" type="parTrans" cxnId="{DA1F43E4-7BBA-4DA4-91DF-8ED7510F5C0A}">
      <dgm:prSet/>
      <dgm:spPr/>
      <dgm:t>
        <a:bodyPr/>
        <a:lstStyle/>
        <a:p>
          <a:endParaRPr lang="en-US"/>
        </a:p>
      </dgm:t>
    </dgm:pt>
    <dgm:pt modelId="{D1FE60FF-0323-4ED0-A234-24E451E85AF9}" type="sibTrans" cxnId="{DA1F43E4-7BBA-4DA4-91DF-8ED7510F5C0A}">
      <dgm:prSet/>
      <dgm:spPr/>
      <dgm:t>
        <a:bodyPr/>
        <a:lstStyle/>
        <a:p>
          <a:endParaRPr lang="en-US"/>
        </a:p>
      </dgm:t>
    </dgm:pt>
    <dgm:pt modelId="{7B0FD568-63EE-4D7F-82E5-E0D1102796C2}">
      <dgm:prSet/>
      <dgm:spPr/>
      <dgm:t>
        <a:bodyPr/>
        <a:lstStyle/>
        <a:p>
          <a:r>
            <a:rPr lang="en-US"/>
            <a:t>Equal Opportunity Clause</a:t>
          </a:r>
        </a:p>
      </dgm:t>
    </dgm:pt>
    <dgm:pt modelId="{5DE6D6C8-7DEB-4A4A-9FBB-9200DE8D155E}" type="parTrans" cxnId="{898F1867-04DF-4325-9849-9465924AF5EC}">
      <dgm:prSet/>
      <dgm:spPr/>
      <dgm:t>
        <a:bodyPr/>
        <a:lstStyle/>
        <a:p>
          <a:endParaRPr lang="en-US"/>
        </a:p>
      </dgm:t>
    </dgm:pt>
    <dgm:pt modelId="{2914D81D-F0A4-48B7-9846-E9FCBFA2E9A2}" type="sibTrans" cxnId="{898F1867-04DF-4325-9849-9465924AF5EC}">
      <dgm:prSet/>
      <dgm:spPr/>
      <dgm:t>
        <a:bodyPr/>
        <a:lstStyle/>
        <a:p>
          <a:endParaRPr lang="en-US"/>
        </a:p>
      </dgm:t>
    </dgm:pt>
    <dgm:pt modelId="{EB4305C6-9B6F-4A2D-8ECB-DB66F31A3D62}">
      <dgm:prSet/>
      <dgm:spPr/>
      <dgm:t>
        <a:bodyPr/>
        <a:lstStyle/>
        <a:p>
          <a:r>
            <a:rPr lang="en-US"/>
            <a:t>Copeland Anti-Kickback Act</a:t>
          </a:r>
        </a:p>
      </dgm:t>
    </dgm:pt>
    <dgm:pt modelId="{885118AF-5B50-47C2-8C81-DE92B780C762}" type="parTrans" cxnId="{0519313B-CC5E-4934-A81F-9AAAEEEA9414}">
      <dgm:prSet/>
      <dgm:spPr/>
      <dgm:t>
        <a:bodyPr/>
        <a:lstStyle/>
        <a:p>
          <a:endParaRPr lang="en-US"/>
        </a:p>
      </dgm:t>
    </dgm:pt>
    <dgm:pt modelId="{CF46302E-17BB-4026-B942-3E025186AF37}" type="sibTrans" cxnId="{0519313B-CC5E-4934-A81F-9AAAEEEA9414}">
      <dgm:prSet/>
      <dgm:spPr/>
      <dgm:t>
        <a:bodyPr/>
        <a:lstStyle/>
        <a:p>
          <a:endParaRPr lang="en-US"/>
        </a:p>
      </dgm:t>
    </dgm:pt>
    <dgm:pt modelId="{81AF1A75-D31B-465F-96E6-8B42E5001DB8}">
      <dgm:prSet/>
      <dgm:spPr/>
      <dgm:t>
        <a:bodyPr/>
        <a:lstStyle/>
        <a:p>
          <a:r>
            <a:rPr lang="en-US"/>
            <a:t>Contract Work Hours and Safety Standards Act</a:t>
          </a:r>
        </a:p>
      </dgm:t>
    </dgm:pt>
    <dgm:pt modelId="{6C5CF6B2-0EB3-4ED7-8AA3-3514EFCE5F9F}" type="parTrans" cxnId="{3F55D431-F831-4B0B-A8E7-D5D48DA69D86}">
      <dgm:prSet/>
      <dgm:spPr/>
      <dgm:t>
        <a:bodyPr/>
        <a:lstStyle/>
        <a:p>
          <a:endParaRPr lang="en-US"/>
        </a:p>
      </dgm:t>
    </dgm:pt>
    <dgm:pt modelId="{7A334916-14D1-45BE-B81A-E8D94F1C0D12}" type="sibTrans" cxnId="{3F55D431-F831-4B0B-A8E7-D5D48DA69D86}">
      <dgm:prSet/>
      <dgm:spPr/>
      <dgm:t>
        <a:bodyPr/>
        <a:lstStyle/>
        <a:p>
          <a:endParaRPr lang="en-US"/>
        </a:p>
      </dgm:t>
    </dgm:pt>
    <dgm:pt modelId="{0D40063F-2356-4FEB-A338-901111A83EE6}">
      <dgm:prSet/>
      <dgm:spPr/>
      <dgm:t>
        <a:bodyPr/>
        <a:lstStyle/>
        <a:p>
          <a:r>
            <a:rPr lang="en-US"/>
            <a:t>Notice of Awarding Agency Requirements and Regulations Pertaining to Reporting</a:t>
          </a:r>
        </a:p>
      </dgm:t>
    </dgm:pt>
    <dgm:pt modelId="{6BA3BF76-6829-49A4-B3E7-9699EA3ED199}" type="parTrans" cxnId="{30C1F9D4-42C7-40CA-8D8B-7E132F7F83EB}">
      <dgm:prSet/>
      <dgm:spPr/>
      <dgm:t>
        <a:bodyPr/>
        <a:lstStyle/>
        <a:p>
          <a:endParaRPr lang="en-US"/>
        </a:p>
      </dgm:t>
    </dgm:pt>
    <dgm:pt modelId="{31FC8517-BBB2-4225-A3FB-90541192727F}" type="sibTrans" cxnId="{30C1F9D4-42C7-40CA-8D8B-7E132F7F83EB}">
      <dgm:prSet/>
      <dgm:spPr/>
      <dgm:t>
        <a:bodyPr/>
        <a:lstStyle/>
        <a:p>
          <a:endParaRPr lang="en-US"/>
        </a:p>
      </dgm:t>
    </dgm:pt>
    <dgm:pt modelId="{BFEF3F10-BCEF-44B2-A9D0-EE39EF84B876}" type="pres">
      <dgm:prSet presAssocID="{4AAFD3BD-633C-4F0D-935E-190B45FC9C4E}" presName="diagram" presStyleCnt="0">
        <dgm:presLayoutVars>
          <dgm:dir/>
          <dgm:resizeHandles val="exact"/>
        </dgm:presLayoutVars>
      </dgm:prSet>
      <dgm:spPr/>
    </dgm:pt>
    <dgm:pt modelId="{BDFF0093-162D-49BE-ACEE-58444F2968C5}" type="pres">
      <dgm:prSet presAssocID="{B28F3E12-CF04-40D2-9100-0D17D0FCC5DF}" presName="node" presStyleLbl="node1" presStyleIdx="0" presStyleCnt="6">
        <dgm:presLayoutVars>
          <dgm:bulletEnabled val="1"/>
        </dgm:presLayoutVars>
      </dgm:prSet>
      <dgm:spPr/>
    </dgm:pt>
    <dgm:pt modelId="{DB22DD04-C682-4650-AB0C-871B48A27B2E}" type="pres">
      <dgm:prSet presAssocID="{728FD8A1-1C6D-4380-B68E-7811E37C2B25}" presName="sibTrans" presStyleCnt="0"/>
      <dgm:spPr/>
    </dgm:pt>
    <dgm:pt modelId="{3A51DA98-057F-4826-890A-D585D0CD92DF}" type="pres">
      <dgm:prSet presAssocID="{92DBAB66-F0A5-42F8-81B6-F66AF986D15A}" presName="node" presStyleLbl="node1" presStyleIdx="1" presStyleCnt="6">
        <dgm:presLayoutVars>
          <dgm:bulletEnabled val="1"/>
        </dgm:presLayoutVars>
      </dgm:prSet>
      <dgm:spPr/>
    </dgm:pt>
    <dgm:pt modelId="{83C2B966-FEF2-4614-A658-5A46F95CD9D6}" type="pres">
      <dgm:prSet presAssocID="{D1FE60FF-0323-4ED0-A234-24E451E85AF9}" presName="sibTrans" presStyleCnt="0"/>
      <dgm:spPr/>
    </dgm:pt>
    <dgm:pt modelId="{50E9B0D5-599C-4BE9-85FE-8B6E7E972C7F}" type="pres">
      <dgm:prSet presAssocID="{7B0FD568-63EE-4D7F-82E5-E0D1102796C2}" presName="node" presStyleLbl="node1" presStyleIdx="2" presStyleCnt="6">
        <dgm:presLayoutVars>
          <dgm:bulletEnabled val="1"/>
        </dgm:presLayoutVars>
      </dgm:prSet>
      <dgm:spPr/>
    </dgm:pt>
    <dgm:pt modelId="{A995A851-F3CF-43E2-B92F-23F3CCB1C6A9}" type="pres">
      <dgm:prSet presAssocID="{2914D81D-F0A4-48B7-9846-E9FCBFA2E9A2}" presName="sibTrans" presStyleCnt="0"/>
      <dgm:spPr/>
    </dgm:pt>
    <dgm:pt modelId="{EFDD6DA0-03F8-43C6-9ACF-A36DB97D56C6}" type="pres">
      <dgm:prSet presAssocID="{EB4305C6-9B6F-4A2D-8ECB-DB66F31A3D62}" presName="node" presStyleLbl="node1" presStyleIdx="3" presStyleCnt="6">
        <dgm:presLayoutVars>
          <dgm:bulletEnabled val="1"/>
        </dgm:presLayoutVars>
      </dgm:prSet>
      <dgm:spPr/>
    </dgm:pt>
    <dgm:pt modelId="{94567B42-716D-470C-B114-0FCB04427B52}" type="pres">
      <dgm:prSet presAssocID="{CF46302E-17BB-4026-B942-3E025186AF37}" presName="sibTrans" presStyleCnt="0"/>
      <dgm:spPr/>
    </dgm:pt>
    <dgm:pt modelId="{A0B8BF85-15DA-4B2D-B9FD-3BB4F24D24AA}" type="pres">
      <dgm:prSet presAssocID="{81AF1A75-D31B-465F-96E6-8B42E5001DB8}" presName="node" presStyleLbl="node1" presStyleIdx="4" presStyleCnt="6">
        <dgm:presLayoutVars>
          <dgm:bulletEnabled val="1"/>
        </dgm:presLayoutVars>
      </dgm:prSet>
      <dgm:spPr/>
    </dgm:pt>
    <dgm:pt modelId="{81B4E4CD-3233-4C8A-A11B-11F9B405F968}" type="pres">
      <dgm:prSet presAssocID="{7A334916-14D1-45BE-B81A-E8D94F1C0D12}" presName="sibTrans" presStyleCnt="0"/>
      <dgm:spPr/>
    </dgm:pt>
    <dgm:pt modelId="{20C38466-4C97-4C8C-A300-C74187C31CC6}" type="pres">
      <dgm:prSet presAssocID="{0D40063F-2356-4FEB-A338-901111A83EE6}" presName="node" presStyleLbl="node1" presStyleIdx="5" presStyleCnt="6">
        <dgm:presLayoutVars>
          <dgm:bulletEnabled val="1"/>
        </dgm:presLayoutVars>
      </dgm:prSet>
      <dgm:spPr/>
    </dgm:pt>
  </dgm:ptLst>
  <dgm:cxnLst>
    <dgm:cxn modelId="{8E82E21E-3AFB-46EC-A021-5F70CD77783B}" type="presOf" srcId="{0D40063F-2356-4FEB-A338-901111A83EE6}" destId="{20C38466-4C97-4C8C-A300-C74187C31CC6}" srcOrd="0" destOrd="0" presId="urn:microsoft.com/office/officeart/2005/8/layout/default"/>
    <dgm:cxn modelId="{3F55D431-F831-4B0B-A8E7-D5D48DA69D86}" srcId="{4AAFD3BD-633C-4F0D-935E-190B45FC9C4E}" destId="{81AF1A75-D31B-465F-96E6-8B42E5001DB8}" srcOrd="4" destOrd="0" parTransId="{6C5CF6B2-0EB3-4ED7-8AA3-3514EFCE5F9F}" sibTransId="{7A334916-14D1-45BE-B81A-E8D94F1C0D12}"/>
    <dgm:cxn modelId="{0519313B-CC5E-4934-A81F-9AAAEEEA9414}" srcId="{4AAFD3BD-633C-4F0D-935E-190B45FC9C4E}" destId="{EB4305C6-9B6F-4A2D-8ECB-DB66F31A3D62}" srcOrd="3" destOrd="0" parTransId="{885118AF-5B50-47C2-8C81-DE92B780C762}" sibTransId="{CF46302E-17BB-4026-B942-3E025186AF37}"/>
    <dgm:cxn modelId="{898F1867-04DF-4325-9849-9465924AF5EC}" srcId="{4AAFD3BD-633C-4F0D-935E-190B45FC9C4E}" destId="{7B0FD568-63EE-4D7F-82E5-E0D1102796C2}" srcOrd="2" destOrd="0" parTransId="{5DE6D6C8-7DEB-4A4A-9FBB-9200DE8D155E}" sibTransId="{2914D81D-F0A4-48B7-9846-E9FCBFA2E9A2}"/>
    <dgm:cxn modelId="{52999A80-AD73-4380-93CD-8354B5A0021B}" type="presOf" srcId="{B28F3E12-CF04-40D2-9100-0D17D0FCC5DF}" destId="{BDFF0093-162D-49BE-ACEE-58444F2968C5}" srcOrd="0" destOrd="0" presId="urn:microsoft.com/office/officeart/2005/8/layout/default"/>
    <dgm:cxn modelId="{43C8E297-C045-4872-86EF-C558BE71C31B}" type="presOf" srcId="{7B0FD568-63EE-4D7F-82E5-E0D1102796C2}" destId="{50E9B0D5-599C-4BE9-85FE-8B6E7E972C7F}" srcOrd="0" destOrd="0" presId="urn:microsoft.com/office/officeart/2005/8/layout/default"/>
    <dgm:cxn modelId="{571DC3A2-CDCB-4D98-A409-D383FBD77992}" type="presOf" srcId="{81AF1A75-D31B-465F-96E6-8B42E5001DB8}" destId="{A0B8BF85-15DA-4B2D-B9FD-3BB4F24D24AA}" srcOrd="0" destOrd="0" presId="urn:microsoft.com/office/officeart/2005/8/layout/default"/>
    <dgm:cxn modelId="{26D795C1-B413-42AF-8306-06F7C90068D6}" type="presOf" srcId="{4AAFD3BD-633C-4F0D-935E-190B45FC9C4E}" destId="{BFEF3F10-BCEF-44B2-A9D0-EE39EF84B876}" srcOrd="0" destOrd="0" presId="urn:microsoft.com/office/officeart/2005/8/layout/default"/>
    <dgm:cxn modelId="{4E269AC2-E688-4016-A6AC-F46BDB073DFE}" type="presOf" srcId="{EB4305C6-9B6F-4A2D-8ECB-DB66F31A3D62}" destId="{EFDD6DA0-03F8-43C6-9ACF-A36DB97D56C6}" srcOrd="0" destOrd="0" presId="urn:microsoft.com/office/officeart/2005/8/layout/default"/>
    <dgm:cxn modelId="{08B488D3-35CB-4DAE-9CFF-6E578FE8B26F}" srcId="{4AAFD3BD-633C-4F0D-935E-190B45FC9C4E}" destId="{B28F3E12-CF04-40D2-9100-0D17D0FCC5DF}" srcOrd="0" destOrd="0" parTransId="{2241DFE5-2AD1-4E57-837A-E50D0598759B}" sibTransId="{728FD8A1-1C6D-4380-B68E-7811E37C2B25}"/>
    <dgm:cxn modelId="{30C1F9D4-42C7-40CA-8D8B-7E132F7F83EB}" srcId="{4AAFD3BD-633C-4F0D-935E-190B45FC9C4E}" destId="{0D40063F-2356-4FEB-A338-901111A83EE6}" srcOrd="5" destOrd="0" parTransId="{6BA3BF76-6829-49A4-B3E7-9699EA3ED199}" sibTransId="{31FC8517-BBB2-4225-A3FB-90541192727F}"/>
    <dgm:cxn modelId="{DA1F43E4-7BBA-4DA4-91DF-8ED7510F5C0A}" srcId="{4AAFD3BD-633C-4F0D-935E-190B45FC9C4E}" destId="{92DBAB66-F0A5-42F8-81B6-F66AF986D15A}" srcOrd="1" destOrd="0" parTransId="{D35BF867-4670-4D79-90F2-51144770D1A0}" sibTransId="{D1FE60FF-0323-4ED0-A234-24E451E85AF9}"/>
    <dgm:cxn modelId="{E11382FD-1864-44A6-9377-4929977A2F9A}" type="presOf" srcId="{92DBAB66-F0A5-42F8-81B6-F66AF986D15A}" destId="{3A51DA98-057F-4826-890A-D585D0CD92DF}" srcOrd="0" destOrd="0" presId="urn:microsoft.com/office/officeart/2005/8/layout/default"/>
    <dgm:cxn modelId="{B09655DF-1926-4DB8-ADA2-A53821DB4901}" type="presParOf" srcId="{BFEF3F10-BCEF-44B2-A9D0-EE39EF84B876}" destId="{BDFF0093-162D-49BE-ACEE-58444F2968C5}" srcOrd="0" destOrd="0" presId="urn:microsoft.com/office/officeart/2005/8/layout/default"/>
    <dgm:cxn modelId="{70F9A8E3-B09B-4ED8-96B5-FA072BCFE5F9}" type="presParOf" srcId="{BFEF3F10-BCEF-44B2-A9D0-EE39EF84B876}" destId="{DB22DD04-C682-4650-AB0C-871B48A27B2E}" srcOrd="1" destOrd="0" presId="urn:microsoft.com/office/officeart/2005/8/layout/default"/>
    <dgm:cxn modelId="{7C2C66D5-A32E-4EEB-8022-16312C7051B5}" type="presParOf" srcId="{BFEF3F10-BCEF-44B2-A9D0-EE39EF84B876}" destId="{3A51DA98-057F-4826-890A-D585D0CD92DF}" srcOrd="2" destOrd="0" presId="urn:microsoft.com/office/officeart/2005/8/layout/default"/>
    <dgm:cxn modelId="{B616F7C4-7535-4E2F-BDFD-F8CE94EBE122}" type="presParOf" srcId="{BFEF3F10-BCEF-44B2-A9D0-EE39EF84B876}" destId="{83C2B966-FEF2-4614-A658-5A46F95CD9D6}" srcOrd="3" destOrd="0" presId="urn:microsoft.com/office/officeart/2005/8/layout/default"/>
    <dgm:cxn modelId="{B04185D0-B4D1-4449-BE71-5F3436110682}" type="presParOf" srcId="{BFEF3F10-BCEF-44B2-A9D0-EE39EF84B876}" destId="{50E9B0D5-599C-4BE9-85FE-8B6E7E972C7F}" srcOrd="4" destOrd="0" presId="urn:microsoft.com/office/officeart/2005/8/layout/default"/>
    <dgm:cxn modelId="{B7898E5B-8BC5-43CF-B3EE-E819A3B25CAF}" type="presParOf" srcId="{BFEF3F10-BCEF-44B2-A9D0-EE39EF84B876}" destId="{A995A851-F3CF-43E2-B92F-23F3CCB1C6A9}" srcOrd="5" destOrd="0" presId="urn:microsoft.com/office/officeart/2005/8/layout/default"/>
    <dgm:cxn modelId="{091BD3B9-7F01-4DB7-8B89-212962FD5510}" type="presParOf" srcId="{BFEF3F10-BCEF-44B2-A9D0-EE39EF84B876}" destId="{EFDD6DA0-03F8-43C6-9ACF-A36DB97D56C6}" srcOrd="6" destOrd="0" presId="urn:microsoft.com/office/officeart/2005/8/layout/default"/>
    <dgm:cxn modelId="{B9569E2F-E7A9-4521-93A1-48B579DD0C8C}" type="presParOf" srcId="{BFEF3F10-BCEF-44B2-A9D0-EE39EF84B876}" destId="{94567B42-716D-470C-B114-0FCB04427B52}" srcOrd="7" destOrd="0" presId="urn:microsoft.com/office/officeart/2005/8/layout/default"/>
    <dgm:cxn modelId="{76C2AB6B-6A2D-40DC-AC03-D379DAE183A5}" type="presParOf" srcId="{BFEF3F10-BCEF-44B2-A9D0-EE39EF84B876}" destId="{A0B8BF85-15DA-4B2D-B9FD-3BB4F24D24AA}" srcOrd="8" destOrd="0" presId="urn:microsoft.com/office/officeart/2005/8/layout/default"/>
    <dgm:cxn modelId="{978C863D-E3A1-437A-9F52-A90155D546C6}" type="presParOf" srcId="{BFEF3F10-BCEF-44B2-A9D0-EE39EF84B876}" destId="{81B4E4CD-3233-4C8A-A11B-11F9B405F968}" srcOrd="9" destOrd="0" presId="urn:microsoft.com/office/officeart/2005/8/layout/default"/>
    <dgm:cxn modelId="{625ED441-30D3-48C4-B84C-A9F4CADCCC34}" type="presParOf" srcId="{BFEF3F10-BCEF-44B2-A9D0-EE39EF84B876}" destId="{20C38466-4C97-4C8C-A300-C74187C31CC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3E54752-3F8E-43B3-B80A-76AA3BF35921}" type="doc">
      <dgm:prSet loTypeId="urn:microsoft.com/office/officeart/2005/8/layout/vList2" loCatId="list" qsTypeId="urn:microsoft.com/office/officeart/2005/8/quickstyle/simple2" qsCatId="simple" csTypeId="urn:microsoft.com/office/officeart/2005/8/colors/colorful5" csCatId="colorful" phldr="1"/>
      <dgm:spPr/>
      <dgm:t>
        <a:bodyPr/>
        <a:lstStyle/>
        <a:p>
          <a:endParaRPr lang="en-US"/>
        </a:p>
      </dgm:t>
    </dgm:pt>
    <dgm:pt modelId="{28BE9575-6466-4B76-8FAB-C7B4DE5A2142}">
      <dgm:prSet/>
      <dgm:spPr/>
      <dgm:t>
        <a:bodyPr/>
        <a:lstStyle/>
        <a:p>
          <a:r>
            <a:rPr lang="en-US"/>
            <a:t>Retention of Records (3 years from closeout)</a:t>
          </a:r>
        </a:p>
      </dgm:t>
    </dgm:pt>
    <dgm:pt modelId="{D4820030-17AF-445A-97CE-F020873D67FA}" type="parTrans" cxnId="{D4C58CD5-0E30-4A9D-85BF-863BE74B577F}">
      <dgm:prSet/>
      <dgm:spPr/>
      <dgm:t>
        <a:bodyPr/>
        <a:lstStyle/>
        <a:p>
          <a:endParaRPr lang="en-US"/>
        </a:p>
      </dgm:t>
    </dgm:pt>
    <dgm:pt modelId="{36B54008-BDE7-492F-A7F3-488B37D79E8E}" type="sibTrans" cxnId="{D4C58CD5-0E30-4A9D-85BF-863BE74B577F}">
      <dgm:prSet/>
      <dgm:spPr/>
      <dgm:t>
        <a:bodyPr/>
        <a:lstStyle/>
        <a:p>
          <a:endParaRPr lang="en-US"/>
        </a:p>
      </dgm:t>
    </dgm:pt>
    <dgm:pt modelId="{A1AF7FC3-93D6-4F2C-8154-D12BF3E99EB6}">
      <dgm:prSet/>
      <dgm:spPr/>
      <dgm:t>
        <a:bodyPr/>
        <a:lstStyle/>
        <a:p>
          <a:r>
            <a:rPr lang="en-US"/>
            <a:t>Clean Air and Clean Water Act</a:t>
          </a:r>
        </a:p>
      </dgm:t>
    </dgm:pt>
    <dgm:pt modelId="{5512586B-E7BF-479E-9E8E-59D810264342}" type="parTrans" cxnId="{6569DEC6-8FAD-4488-90B8-10C44E499991}">
      <dgm:prSet/>
      <dgm:spPr/>
      <dgm:t>
        <a:bodyPr/>
        <a:lstStyle/>
        <a:p>
          <a:endParaRPr lang="en-US"/>
        </a:p>
      </dgm:t>
    </dgm:pt>
    <dgm:pt modelId="{0B14F2FC-AA00-4FDA-9D8B-6146DFA89B0B}" type="sibTrans" cxnId="{6569DEC6-8FAD-4488-90B8-10C44E499991}">
      <dgm:prSet/>
      <dgm:spPr/>
      <dgm:t>
        <a:bodyPr/>
        <a:lstStyle/>
        <a:p>
          <a:endParaRPr lang="en-US"/>
        </a:p>
      </dgm:t>
    </dgm:pt>
    <dgm:pt modelId="{399BE518-C379-43B4-84FE-0707D42F32D7}">
      <dgm:prSet/>
      <dgm:spPr/>
      <dgm:t>
        <a:bodyPr/>
        <a:lstStyle/>
        <a:p>
          <a:r>
            <a:rPr lang="en-US"/>
            <a:t>Energy Efficiency</a:t>
          </a:r>
        </a:p>
      </dgm:t>
    </dgm:pt>
    <dgm:pt modelId="{16CCE0F5-C890-412E-B1B1-2613E52644BD}" type="parTrans" cxnId="{7278D01B-29BB-486E-B966-5F1D199D69C7}">
      <dgm:prSet/>
      <dgm:spPr/>
      <dgm:t>
        <a:bodyPr/>
        <a:lstStyle/>
        <a:p>
          <a:endParaRPr lang="en-US"/>
        </a:p>
      </dgm:t>
    </dgm:pt>
    <dgm:pt modelId="{93EE3A7B-8CF6-4380-BBE9-1554B4269A65}" type="sibTrans" cxnId="{7278D01B-29BB-486E-B966-5F1D199D69C7}">
      <dgm:prSet/>
      <dgm:spPr/>
      <dgm:t>
        <a:bodyPr/>
        <a:lstStyle/>
        <a:p>
          <a:endParaRPr lang="en-US"/>
        </a:p>
      </dgm:t>
    </dgm:pt>
    <dgm:pt modelId="{4783ABBF-229C-4A7C-BE32-2FEEA1E93C5D}">
      <dgm:prSet/>
      <dgm:spPr/>
      <dgm:t>
        <a:bodyPr/>
        <a:lstStyle/>
        <a:p>
          <a:r>
            <a:rPr lang="en-US"/>
            <a:t>Suspension and Debarment</a:t>
          </a:r>
        </a:p>
      </dgm:t>
    </dgm:pt>
    <dgm:pt modelId="{9497BE7F-E008-473E-89B3-4A49AF14BC8D}" type="parTrans" cxnId="{CE6DD1D1-E821-4FE5-9637-F6FC64ACC4D3}">
      <dgm:prSet/>
      <dgm:spPr/>
      <dgm:t>
        <a:bodyPr/>
        <a:lstStyle/>
        <a:p>
          <a:endParaRPr lang="en-US"/>
        </a:p>
      </dgm:t>
    </dgm:pt>
    <dgm:pt modelId="{8F1AEEB5-BF20-4991-B1F2-C64B454CAD71}" type="sibTrans" cxnId="{CE6DD1D1-E821-4FE5-9637-F6FC64ACC4D3}">
      <dgm:prSet/>
      <dgm:spPr/>
      <dgm:t>
        <a:bodyPr/>
        <a:lstStyle/>
        <a:p>
          <a:endParaRPr lang="en-US"/>
        </a:p>
      </dgm:t>
    </dgm:pt>
    <dgm:pt modelId="{293D2353-E36B-4EBE-AAC7-CD0E440B55B8}">
      <dgm:prSet/>
      <dgm:spPr/>
      <dgm:t>
        <a:bodyPr/>
        <a:lstStyle/>
        <a:p>
          <a:r>
            <a:rPr lang="en-US" b="1" u="sng"/>
            <a:t>Davis Bacon is not applicable</a:t>
          </a:r>
          <a:endParaRPr lang="en-US"/>
        </a:p>
      </dgm:t>
    </dgm:pt>
    <dgm:pt modelId="{7EDAF1B5-9041-41B0-B299-E2718CD64181}" type="parTrans" cxnId="{8D789B7A-3DFF-4AB9-B23A-DFF43E365924}">
      <dgm:prSet/>
      <dgm:spPr/>
      <dgm:t>
        <a:bodyPr/>
        <a:lstStyle/>
        <a:p>
          <a:endParaRPr lang="en-US"/>
        </a:p>
      </dgm:t>
    </dgm:pt>
    <dgm:pt modelId="{B332DA0B-D424-4E4E-BF9C-0B5D1225DB98}" type="sibTrans" cxnId="{8D789B7A-3DFF-4AB9-B23A-DFF43E365924}">
      <dgm:prSet/>
      <dgm:spPr/>
      <dgm:t>
        <a:bodyPr/>
        <a:lstStyle/>
        <a:p>
          <a:endParaRPr lang="en-US"/>
        </a:p>
      </dgm:t>
    </dgm:pt>
    <dgm:pt modelId="{10CC10DE-8C1D-46F3-874D-959980443445}" type="pres">
      <dgm:prSet presAssocID="{E3E54752-3F8E-43B3-B80A-76AA3BF35921}" presName="linear" presStyleCnt="0">
        <dgm:presLayoutVars>
          <dgm:animLvl val="lvl"/>
          <dgm:resizeHandles val="exact"/>
        </dgm:presLayoutVars>
      </dgm:prSet>
      <dgm:spPr/>
    </dgm:pt>
    <dgm:pt modelId="{E0A57013-CAFE-4F8F-BD6A-2E398128625C}" type="pres">
      <dgm:prSet presAssocID="{28BE9575-6466-4B76-8FAB-C7B4DE5A2142}" presName="parentText" presStyleLbl="node1" presStyleIdx="0" presStyleCnt="5">
        <dgm:presLayoutVars>
          <dgm:chMax val="0"/>
          <dgm:bulletEnabled val="1"/>
        </dgm:presLayoutVars>
      </dgm:prSet>
      <dgm:spPr/>
    </dgm:pt>
    <dgm:pt modelId="{1F73EE3A-EFAF-4CC2-B2C0-8E3A0778EA08}" type="pres">
      <dgm:prSet presAssocID="{36B54008-BDE7-492F-A7F3-488B37D79E8E}" presName="spacer" presStyleCnt="0"/>
      <dgm:spPr/>
    </dgm:pt>
    <dgm:pt modelId="{3A636C46-1EBA-47B2-99E8-5D6753875A8C}" type="pres">
      <dgm:prSet presAssocID="{A1AF7FC3-93D6-4F2C-8154-D12BF3E99EB6}" presName="parentText" presStyleLbl="node1" presStyleIdx="1" presStyleCnt="5">
        <dgm:presLayoutVars>
          <dgm:chMax val="0"/>
          <dgm:bulletEnabled val="1"/>
        </dgm:presLayoutVars>
      </dgm:prSet>
      <dgm:spPr/>
    </dgm:pt>
    <dgm:pt modelId="{739C59D3-94CE-440E-B893-EC71913E459E}" type="pres">
      <dgm:prSet presAssocID="{0B14F2FC-AA00-4FDA-9D8B-6146DFA89B0B}" presName="spacer" presStyleCnt="0"/>
      <dgm:spPr/>
    </dgm:pt>
    <dgm:pt modelId="{17ADD8F7-EF16-40F8-85AD-E0A8B24B663E}" type="pres">
      <dgm:prSet presAssocID="{399BE518-C379-43B4-84FE-0707D42F32D7}" presName="parentText" presStyleLbl="node1" presStyleIdx="2" presStyleCnt="5">
        <dgm:presLayoutVars>
          <dgm:chMax val="0"/>
          <dgm:bulletEnabled val="1"/>
        </dgm:presLayoutVars>
      </dgm:prSet>
      <dgm:spPr/>
    </dgm:pt>
    <dgm:pt modelId="{B91176A2-DB62-4739-8908-8E4C28D0DE90}" type="pres">
      <dgm:prSet presAssocID="{93EE3A7B-8CF6-4380-BBE9-1554B4269A65}" presName="spacer" presStyleCnt="0"/>
      <dgm:spPr/>
    </dgm:pt>
    <dgm:pt modelId="{F9C23011-D236-4AF2-864C-9F6581506974}" type="pres">
      <dgm:prSet presAssocID="{4783ABBF-229C-4A7C-BE32-2FEEA1E93C5D}" presName="parentText" presStyleLbl="node1" presStyleIdx="3" presStyleCnt="5">
        <dgm:presLayoutVars>
          <dgm:chMax val="0"/>
          <dgm:bulletEnabled val="1"/>
        </dgm:presLayoutVars>
      </dgm:prSet>
      <dgm:spPr/>
    </dgm:pt>
    <dgm:pt modelId="{8B368529-70CF-4B7B-A472-9940EC34E655}" type="pres">
      <dgm:prSet presAssocID="{8F1AEEB5-BF20-4991-B1F2-C64B454CAD71}" presName="spacer" presStyleCnt="0"/>
      <dgm:spPr/>
    </dgm:pt>
    <dgm:pt modelId="{523F1818-74B8-4CAB-A306-B3E4450E60D9}" type="pres">
      <dgm:prSet presAssocID="{293D2353-E36B-4EBE-AAC7-CD0E440B55B8}" presName="parentText" presStyleLbl="node1" presStyleIdx="4" presStyleCnt="5">
        <dgm:presLayoutVars>
          <dgm:chMax val="0"/>
          <dgm:bulletEnabled val="1"/>
        </dgm:presLayoutVars>
      </dgm:prSet>
      <dgm:spPr/>
    </dgm:pt>
  </dgm:ptLst>
  <dgm:cxnLst>
    <dgm:cxn modelId="{76ACA711-9289-4033-B0EC-FF8EF44959D8}" type="presOf" srcId="{4783ABBF-229C-4A7C-BE32-2FEEA1E93C5D}" destId="{F9C23011-D236-4AF2-864C-9F6581506974}" srcOrd="0" destOrd="0" presId="urn:microsoft.com/office/officeart/2005/8/layout/vList2"/>
    <dgm:cxn modelId="{7278D01B-29BB-486E-B966-5F1D199D69C7}" srcId="{E3E54752-3F8E-43B3-B80A-76AA3BF35921}" destId="{399BE518-C379-43B4-84FE-0707D42F32D7}" srcOrd="2" destOrd="0" parTransId="{16CCE0F5-C890-412E-B1B1-2613E52644BD}" sibTransId="{93EE3A7B-8CF6-4380-BBE9-1554B4269A65}"/>
    <dgm:cxn modelId="{D0F91C35-604C-4B91-8606-2650EC004759}" type="presOf" srcId="{293D2353-E36B-4EBE-AAC7-CD0E440B55B8}" destId="{523F1818-74B8-4CAB-A306-B3E4450E60D9}" srcOrd="0" destOrd="0" presId="urn:microsoft.com/office/officeart/2005/8/layout/vList2"/>
    <dgm:cxn modelId="{39BE6936-9AE6-4587-9C03-481E2761ED8B}" type="presOf" srcId="{28BE9575-6466-4B76-8FAB-C7B4DE5A2142}" destId="{E0A57013-CAFE-4F8F-BD6A-2E398128625C}" srcOrd="0" destOrd="0" presId="urn:microsoft.com/office/officeart/2005/8/layout/vList2"/>
    <dgm:cxn modelId="{396F793C-DA67-4F83-B725-0843A820FB9B}" type="presOf" srcId="{399BE518-C379-43B4-84FE-0707D42F32D7}" destId="{17ADD8F7-EF16-40F8-85AD-E0A8B24B663E}" srcOrd="0" destOrd="0" presId="urn:microsoft.com/office/officeart/2005/8/layout/vList2"/>
    <dgm:cxn modelId="{CE724442-4E66-43E0-9E0C-42959C743473}" type="presOf" srcId="{A1AF7FC3-93D6-4F2C-8154-D12BF3E99EB6}" destId="{3A636C46-1EBA-47B2-99E8-5D6753875A8C}" srcOrd="0" destOrd="0" presId="urn:microsoft.com/office/officeart/2005/8/layout/vList2"/>
    <dgm:cxn modelId="{8D789B7A-3DFF-4AB9-B23A-DFF43E365924}" srcId="{E3E54752-3F8E-43B3-B80A-76AA3BF35921}" destId="{293D2353-E36B-4EBE-AAC7-CD0E440B55B8}" srcOrd="4" destOrd="0" parTransId="{7EDAF1B5-9041-41B0-B299-E2718CD64181}" sibTransId="{B332DA0B-D424-4E4E-BF9C-0B5D1225DB98}"/>
    <dgm:cxn modelId="{6569DEC6-8FAD-4488-90B8-10C44E499991}" srcId="{E3E54752-3F8E-43B3-B80A-76AA3BF35921}" destId="{A1AF7FC3-93D6-4F2C-8154-D12BF3E99EB6}" srcOrd="1" destOrd="0" parTransId="{5512586B-E7BF-479E-9E8E-59D810264342}" sibTransId="{0B14F2FC-AA00-4FDA-9D8B-6146DFA89B0B}"/>
    <dgm:cxn modelId="{CE6DD1D1-E821-4FE5-9637-F6FC64ACC4D3}" srcId="{E3E54752-3F8E-43B3-B80A-76AA3BF35921}" destId="{4783ABBF-229C-4A7C-BE32-2FEEA1E93C5D}" srcOrd="3" destOrd="0" parTransId="{9497BE7F-E008-473E-89B3-4A49AF14BC8D}" sibTransId="{8F1AEEB5-BF20-4991-B1F2-C64B454CAD71}"/>
    <dgm:cxn modelId="{D4C58CD5-0E30-4A9D-85BF-863BE74B577F}" srcId="{E3E54752-3F8E-43B3-B80A-76AA3BF35921}" destId="{28BE9575-6466-4B76-8FAB-C7B4DE5A2142}" srcOrd="0" destOrd="0" parTransId="{D4820030-17AF-445A-97CE-F020873D67FA}" sibTransId="{36B54008-BDE7-492F-A7F3-488B37D79E8E}"/>
    <dgm:cxn modelId="{328D73E8-BE4B-4448-B9F6-F95905618984}" type="presOf" srcId="{E3E54752-3F8E-43B3-B80A-76AA3BF35921}" destId="{10CC10DE-8C1D-46F3-874D-959980443445}" srcOrd="0" destOrd="0" presId="urn:microsoft.com/office/officeart/2005/8/layout/vList2"/>
    <dgm:cxn modelId="{E89D43C1-3CE4-450E-8022-B5CB5DDD235B}" type="presParOf" srcId="{10CC10DE-8C1D-46F3-874D-959980443445}" destId="{E0A57013-CAFE-4F8F-BD6A-2E398128625C}" srcOrd="0" destOrd="0" presId="urn:microsoft.com/office/officeart/2005/8/layout/vList2"/>
    <dgm:cxn modelId="{CFD72CDD-6BEE-4615-BC3E-F9FF481828CC}" type="presParOf" srcId="{10CC10DE-8C1D-46F3-874D-959980443445}" destId="{1F73EE3A-EFAF-4CC2-B2C0-8E3A0778EA08}" srcOrd="1" destOrd="0" presId="urn:microsoft.com/office/officeart/2005/8/layout/vList2"/>
    <dgm:cxn modelId="{5BE4E11A-BFD8-4174-83F1-9B02A1F5D4FD}" type="presParOf" srcId="{10CC10DE-8C1D-46F3-874D-959980443445}" destId="{3A636C46-1EBA-47B2-99E8-5D6753875A8C}" srcOrd="2" destOrd="0" presId="urn:microsoft.com/office/officeart/2005/8/layout/vList2"/>
    <dgm:cxn modelId="{B766C8AD-9EF8-42DA-82D5-067410C4CF8F}" type="presParOf" srcId="{10CC10DE-8C1D-46F3-874D-959980443445}" destId="{739C59D3-94CE-440E-B893-EC71913E459E}" srcOrd="3" destOrd="0" presId="urn:microsoft.com/office/officeart/2005/8/layout/vList2"/>
    <dgm:cxn modelId="{0E00DBFF-C273-4527-95D1-81285AE94FB6}" type="presParOf" srcId="{10CC10DE-8C1D-46F3-874D-959980443445}" destId="{17ADD8F7-EF16-40F8-85AD-E0A8B24B663E}" srcOrd="4" destOrd="0" presId="urn:microsoft.com/office/officeart/2005/8/layout/vList2"/>
    <dgm:cxn modelId="{7BB57584-6C53-4B0D-8736-EF8431576838}" type="presParOf" srcId="{10CC10DE-8C1D-46F3-874D-959980443445}" destId="{B91176A2-DB62-4739-8908-8E4C28D0DE90}" srcOrd="5" destOrd="0" presId="urn:microsoft.com/office/officeart/2005/8/layout/vList2"/>
    <dgm:cxn modelId="{477C77FF-4F93-44AD-B05D-8D45E6A423D2}" type="presParOf" srcId="{10CC10DE-8C1D-46F3-874D-959980443445}" destId="{F9C23011-D236-4AF2-864C-9F6581506974}" srcOrd="6" destOrd="0" presId="urn:microsoft.com/office/officeart/2005/8/layout/vList2"/>
    <dgm:cxn modelId="{E100FB1C-0565-4CF2-81D8-D4467ACEBFB6}" type="presParOf" srcId="{10CC10DE-8C1D-46F3-874D-959980443445}" destId="{8B368529-70CF-4B7B-A472-9940EC34E655}" srcOrd="7" destOrd="0" presId="urn:microsoft.com/office/officeart/2005/8/layout/vList2"/>
    <dgm:cxn modelId="{C2ED93CF-7BB8-4855-8B77-943F08BC2CF4}" type="presParOf" srcId="{10CC10DE-8C1D-46F3-874D-959980443445}" destId="{523F1818-74B8-4CAB-A306-B3E4450E60D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0820A3-A7F3-40BB-9C8E-9BACDDE96DF0}" type="doc">
      <dgm:prSet loTypeId="urn:microsoft.com/office/officeart/2005/8/layout/list1" loCatId="list" qsTypeId="urn:microsoft.com/office/officeart/2005/8/quickstyle/simple1" qsCatId="simple" csTypeId="urn:microsoft.com/office/officeart/2005/8/colors/colorful5" csCatId="colorful"/>
      <dgm:spPr/>
      <dgm:t>
        <a:bodyPr/>
        <a:lstStyle/>
        <a:p>
          <a:endParaRPr lang="en-US"/>
        </a:p>
      </dgm:t>
    </dgm:pt>
    <dgm:pt modelId="{5FD204CF-892B-4AF1-8B34-0572F8D00550}">
      <dgm:prSet/>
      <dgm:spPr/>
      <dgm:t>
        <a:bodyPr/>
        <a:lstStyle/>
        <a:p>
          <a:r>
            <a:rPr lang="en-US" dirty="0"/>
            <a:t>Public Works</a:t>
          </a:r>
        </a:p>
      </dgm:t>
    </dgm:pt>
    <dgm:pt modelId="{C36F1F85-4D9D-41F0-819A-AF4D899F1F88}" type="parTrans" cxnId="{2CB07767-B966-4BF5-8342-A071B740C342}">
      <dgm:prSet/>
      <dgm:spPr/>
      <dgm:t>
        <a:bodyPr/>
        <a:lstStyle/>
        <a:p>
          <a:endParaRPr lang="en-US"/>
        </a:p>
      </dgm:t>
    </dgm:pt>
    <dgm:pt modelId="{EBC1B496-C445-473E-AB9F-3FDF0585883B}" type="sibTrans" cxnId="{2CB07767-B966-4BF5-8342-A071B740C342}">
      <dgm:prSet/>
      <dgm:spPr/>
      <dgm:t>
        <a:bodyPr/>
        <a:lstStyle/>
        <a:p>
          <a:endParaRPr lang="en-US"/>
        </a:p>
      </dgm:t>
    </dgm:pt>
    <dgm:pt modelId="{7FEA8677-30E7-4204-9751-84AF4EE1B9B2}">
      <dgm:prSet/>
      <dgm:spPr/>
      <dgm:t>
        <a:bodyPr/>
        <a:lstStyle/>
        <a:p>
          <a:r>
            <a:rPr lang="en-US" dirty="0"/>
            <a:t>Materials &amp; Supplies</a:t>
          </a:r>
        </a:p>
      </dgm:t>
    </dgm:pt>
    <dgm:pt modelId="{5B156069-630C-48DA-A664-06D9D3C5CAB4}" type="parTrans" cxnId="{677962AF-B463-488E-9DA6-42506D2FF4BD}">
      <dgm:prSet/>
      <dgm:spPr/>
      <dgm:t>
        <a:bodyPr/>
        <a:lstStyle/>
        <a:p>
          <a:endParaRPr lang="en-US"/>
        </a:p>
      </dgm:t>
    </dgm:pt>
    <dgm:pt modelId="{A7BAFEA3-4579-4E35-B61D-08FB340BFB67}" type="sibTrans" cxnId="{677962AF-B463-488E-9DA6-42506D2FF4BD}">
      <dgm:prSet/>
      <dgm:spPr/>
      <dgm:t>
        <a:bodyPr/>
        <a:lstStyle/>
        <a:p>
          <a:endParaRPr lang="en-US"/>
        </a:p>
      </dgm:t>
    </dgm:pt>
    <dgm:pt modelId="{31E749C4-D7C0-4498-9823-EEF215865ED4}">
      <dgm:prSet/>
      <dgm:spPr/>
      <dgm:t>
        <a:bodyPr/>
        <a:lstStyle/>
        <a:p>
          <a:r>
            <a:rPr lang="en-US" dirty="0"/>
            <a:t>Services</a:t>
          </a:r>
        </a:p>
      </dgm:t>
    </dgm:pt>
    <dgm:pt modelId="{9F20F5EE-BE8E-4E83-BDFC-CDFED347722C}" type="parTrans" cxnId="{2C932770-87DA-4AFB-8042-3EEA74502491}">
      <dgm:prSet/>
      <dgm:spPr/>
      <dgm:t>
        <a:bodyPr/>
        <a:lstStyle/>
        <a:p>
          <a:endParaRPr lang="en-US"/>
        </a:p>
      </dgm:t>
    </dgm:pt>
    <dgm:pt modelId="{FE50FF08-7F29-4EA8-89F1-58CB07BA02FB}" type="sibTrans" cxnId="{2C932770-87DA-4AFB-8042-3EEA74502491}">
      <dgm:prSet/>
      <dgm:spPr/>
      <dgm:t>
        <a:bodyPr/>
        <a:lstStyle/>
        <a:p>
          <a:endParaRPr lang="en-US"/>
        </a:p>
      </dgm:t>
    </dgm:pt>
    <dgm:pt modelId="{C07D0152-7104-49D5-9A77-F23032E1D638}" type="pres">
      <dgm:prSet presAssocID="{920820A3-A7F3-40BB-9C8E-9BACDDE96DF0}" presName="linear" presStyleCnt="0">
        <dgm:presLayoutVars>
          <dgm:dir/>
          <dgm:animLvl val="lvl"/>
          <dgm:resizeHandles val="exact"/>
        </dgm:presLayoutVars>
      </dgm:prSet>
      <dgm:spPr/>
    </dgm:pt>
    <dgm:pt modelId="{A82C4F87-5262-497F-B1D6-4F459F84F77A}" type="pres">
      <dgm:prSet presAssocID="{5FD204CF-892B-4AF1-8B34-0572F8D00550}" presName="parentLin" presStyleCnt="0"/>
      <dgm:spPr/>
    </dgm:pt>
    <dgm:pt modelId="{7E469FB9-5FDF-42F3-BDBB-77384568DB96}" type="pres">
      <dgm:prSet presAssocID="{5FD204CF-892B-4AF1-8B34-0572F8D00550}" presName="parentLeftMargin" presStyleLbl="node1" presStyleIdx="0" presStyleCnt="3"/>
      <dgm:spPr/>
    </dgm:pt>
    <dgm:pt modelId="{B339EA72-CCDF-4EFA-ABF6-6B2526BE93D6}" type="pres">
      <dgm:prSet presAssocID="{5FD204CF-892B-4AF1-8B34-0572F8D00550}" presName="parentText" presStyleLbl="node1" presStyleIdx="0" presStyleCnt="3">
        <dgm:presLayoutVars>
          <dgm:chMax val="0"/>
          <dgm:bulletEnabled val="1"/>
        </dgm:presLayoutVars>
      </dgm:prSet>
      <dgm:spPr/>
    </dgm:pt>
    <dgm:pt modelId="{69E66056-B532-4199-A946-F40714E88917}" type="pres">
      <dgm:prSet presAssocID="{5FD204CF-892B-4AF1-8B34-0572F8D00550}" presName="negativeSpace" presStyleCnt="0"/>
      <dgm:spPr/>
    </dgm:pt>
    <dgm:pt modelId="{EB920299-7B70-4892-946B-35AB94CBD48B}" type="pres">
      <dgm:prSet presAssocID="{5FD204CF-892B-4AF1-8B34-0572F8D00550}" presName="childText" presStyleLbl="conFgAcc1" presStyleIdx="0" presStyleCnt="3">
        <dgm:presLayoutVars>
          <dgm:bulletEnabled val="1"/>
        </dgm:presLayoutVars>
      </dgm:prSet>
      <dgm:spPr/>
    </dgm:pt>
    <dgm:pt modelId="{25EB85A9-4D14-49B2-91CC-89CFE03232A6}" type="pres">
      <dgm:prSet presAssocID="{EBC1B496-C445-473E-AB9F-3FDF0585883B}" presName="spaceBetweenRectangles" presStyleCnt="0"/>
      <dgm:spPr/>
    </dgm:pt>
    <dgm:pt modelId="{F341FBC8-60AA-404E-86B0-A4C077CEA7FB}" type="pres">
      <dgm:prSet presAssocID="{7FEA8677-30E7-4204-9751-84AF4EE1B9B2}" presName="parentLin" presStyleCnt="0"/>
      <dgm:spPr/>
    </dgm:pt>
    <dgm:pt modelId="{64C0D11F-E7ED-4B04-9620-3ABF4E879B6C}" type="pres">
      <dgm:prSet presAssocID="{7FEA8677-30E7-4204-9751-84AF4EE1B9B2}" presName="parentLeftMargin" presStyleLbl="node1" presStyleIdx="0" presStyleCnt="3"/>
      <dgm:spPr/>
    </dgm:pt>
    <dgm:pt modelId="{DD41A85A-2ABB-4F64-B63D-EE56B860D966}" type="pres">
      <dgm:prSet presAssocID="{7FEA8677-30E7-4204-9751-84AF4EE1B9B2}" presName="parentText" presStyleLbl="node1" presStyleIdx="1" presStyleCnt="3">
        <dgm:presLayoutVars>
          <dgm:chMax val="0"/>
          <dgm:bulletEnabled val="1"/>
        </dgm:presLayoutVars>
      </dgm:prSet>
      <dgm:spPr/>
    </dgm:pt>
    <dgm:pt modelId="{C5D8B282-552F-42B4-9C2C-1931B952EE22}" type="pres">
      <dgm:prSet presAssocID="{7FEA8677-30E7-4204-9751-84AF4EE1B9B2}" presName="negativeSpace" presStyleCnt="0"/>
      <dgm:spPr/>
    </dgm:pt>
    <dgm:pt modelId="{FCE34C26-BF86-42FC-9C0D-6E59572A44F7}" type="pres">
      <dgm:prSet presAssocID="{7FEA8677-30E7-4204-9751-84AF4EE1B9B2}" presName="childText" presStyleLbl="conFgAcc1" presStyleIdx="1" presStyleCnt="3">
        <dgm:presLayoutVars>
          <dgm:bulletEnabled val="1"/>
        </dgm:presLayoutVars>
      </dgm:prSet>
      <dgm:spPr/>
    </dgm:pt>
    <dgm:pt modelId="{F7FBB9AC-7BE3-4CAE-A6CE-7272555D4AC6}" type="pres">
      <dgm:prSet presAssocID="{A7BAFEA3-4579-4E35-B61D-08FB340BFB67}" presName="spaceBetweenRectangles" presStyleCnt="0"/>
      <dgm:spPr/>
    </dgm:pt>
    <dgm:pt modelId="{11B8CF6D-24A6-49A7-852B-AE5CCB6163A4}" type="pres">
      <dgm:prSet presAssocID="{31E749C4-D7C0-4498-9823-EEF215865ED4}" presName="parentLin" presStyleCnt="0"/>
      <dgm:spPr/>
    </dgm:pt>
    <dgm:pt modelId="{A4F199BA-8B66-49F8-B550-93FFC21FFFBA}" type="pres">
      <dgm:prSet presAssocID="{31E749C4-D7C0-4498-9823-EEF215865ED4}" presName="parentLeftMargin" presStyleLbl="node1" presStyleIdx="1" presStyleCnt="3"/>
      <dgm:spPr/>
    </dgm:pt>
    <dgm:pt modelId="{D3F3E730-8B0D-4171-B3D8-69A2F267215B}" type="pres">
      <dgm:prSet presAssocID="{31E749C4-D7C0-4498-9823-EEF215865ED4}" presName="parentText" presStyleLbl="node1" presStyleIdx="2" presStyleCnt="3">
        <dgm:presLayoutVars>
          <dgm:chMax val="0"/>
          <dgm:bulletEnabled val="1"/>
        </dgm:presLayoutVars>
      </dgm:prSet>
      <dgm:spPr/>
    </dgm:pt>
    <dgm:pt modelId="{411891C0-34E1-4AC7-AF90-56D7360D7C5A}" type="pres">
      <dgm:prSet presAssocID="{31E749C4-D7C0-4498-9823-EEF215865ED4}" presName="negativeSpace" presStyleCnt="0"/>
      <dgm:spPr/>
    </dgm:pt>
    <dgm:pt modelId="{1A0FAA68-CF4F-44CA-BD6A-A39617D1F146}" type="pres">
      <dgm:prSet presAssocID="{31E749C4-D7C0-4498-9823-EEF215865ED4}" presName="childText" presStyleLbl="conFgAcc1" presStyleIdx="2" presStyleCnt="3">
        <dgm:presLayoutVars>
          <dgm:bulletEnabled val="1"/>
        </dgm:presLayoutVars>
      </dgm:prSet>
      <dgm:spPr/>
    </dgm:pt>
  </dgm:ptLst>
  <dgm:cxnLst>
    <dgm:cxn modelId="{C749BF09-CDE1-49A8-8F66-DC90F2B7A247}" type="presOf" srcId="{7FEA8677-30E7-4204-9751-84AF4EE1B9B2}" destId="{DD41A85A-2ABB-4F64-B63D-EE56B860D966}" srcOrd="1" destOrd="0" presId="urn:microsoft.com/office/officeart/2005/8/layout/list1"/>
    <dgm:cxn modelId="{9687DC5D-C0F0-4ABF-9F6E-87DDDF9568C0}" type="presOf" srcId="{31E749C4-D7C0-4498-9823-EEF215865ED4}" destId="{D3F3E730-8B0D-4171-B3D8-69A2F267215B}" srcOrd="1" destOrd="0" presId="urn:microsoft.com/office/officeart/2005/8/layout/list1"/>
    <dgm:cxn modelId="{2CB07767-B966-4BF5-8342-A071B740C342}" srcId="{920820A3-A7F3-40BB-9C8E-9BACDDE96DF0}" destId="{5FD204CF-892B-4AF1-8B34-0572F8D00550}" srcOrd="0" destOrd="0" parTransId="{C36F1F85-4D9D-41F0-819A-AF4D899F1F88}" sibTransId="{EBC1B496-C445-473E-AB9F-3FDF0585883B}"/>
    <dgm:cxn modelId="{09B6A069-73D4-446D-9B09-9053B64D5932}" type="presOf" srcId="{31E749C4-D7C0-4498-9823-EEF215865ED4}" destId="{A4F199BA-8B66-49F8-B550-93FFC21FFFBA}" srcOrd="0" destOrd="0" presId="urn:microsoft.com/office/officeart/2005/8/layout/list1"/>
    <dgm:cxn modelId="{2C932770-87DA-4AFB-8042-3EEA74502491}" srcId="{920820A3-A7F3-40BB-9C8E-9BACDDE96DF0}" destId="{31E749C4-D7C0-4498-9823-EEF215865ED4}" srcOrd="2" destOrd="0" parTransId="{9F20F5EE-BE8E-4E83-BDFC-CDFED347722C}" sibTransId="{FE50FF08-7F29-4EA8-89F1-58CB07BA02FB}"/>
    <dgm:cxn modelId="{8C2E1C7F-5B1E-4FB1-BC17-1BEA5E05A9F3}" type="presOf" srcId="{7FEA8677-30E7-4204-9751-84AF4EE1B9B2}" destId="{64C0D11F-E7ED-4B04-9620-3ABF4E879B6C}" srcOrd="0" destOrd="0" presId="urn:microsoft.com/office/officeart/2005/8/layout/list1"/>
    <dgm:cxn modelId="{5EF4348B-7A44-4F9D-BFC4-A31BB05E8E56}" type="presOf" srcId="{920820A3-A7F3-40BB-9C8E-9BACDDE96DF0}" destId="{C07D0152-7104-49D5-9A77-F23032E1D638}" srcOrd="0" destOrd="0" presId="urn:microsoft.com/office/officeart/2005/8/layout/list1"/>
    <dgm:cxn modelId="{677962AF-B463-488E-9DA6-42506D2FF4BD}" srcId="{920820A3-A7F3-40BB-9C8E-9BACDDE96DF0}" destId="{7FEA8677-30E7-4204-9751-84AF4EE1B9B2}" srcOrd="1" destOrd="0" parTransId="{5B156069-630C-48DA-A664-06D9D3C5CAB4}" sibTransId="{A7BAFEA3-4579-4E35-B61D-08FB340BFB67}"/>
    <dgm:cxn modelId="{935C67BA-9FD9-47DE-8FED-78588C2F265C}" type="presOf" srcId="{5FD204CF-892B-4AF1-8B34-0572F8D00550}" destId="{7E469FB9-5FDF-42F3-BDBB-77384568DB96}" srcOrd="0" destOrd="0" presId="urn:microsoft.com/office/officeart/2005/8/layout/list1"/>
    <dgm:cxn modelId="{5DCE31E5-D0FB-49D3-9114-C5E7667A605E}" type="presOf" srcId="{5FD204CF-892B-4AF1-8B34-0572F8D00550}" destId="{B339EA72-CCDF-4EFA-ABF6-6B2526BE93D6}" srcOrd="1" destOrd="0" presId="urn:microsoft.com/office/officeart/2005/8/layout/list1"/>
    <dgm:cxn modelId="{47599483-C105-45F7-A167-72BD8674A198}" type="presParOf" srcId="{C07D0152-7104-49D5-9A77-F23032E1D638}" destId="{A82C4F87-5262-497F-B1D6-4F459F84F77A}" srcOrd="0" destOrd="0" presId="urn:microsoft.com/office/officeart/2005/8/layout/list1"/>
    <dgm:cxn modelId="{C1D3A43B-C89C-422F-A312-10FBE0B4B572}" type="presParOf" srcId="{A82C4F87-5262-497F-B1D6-4F459F84F77A}" destId="{7E469FB9-5FDF-42F3-BDBB-77384568DB96}" srcOrd="0" destOrd="0" presId="urn:microsoft.com/office/officeart/2005/8/layout/list1"/>
    <dgm:cxn modelId="{63B805CF-B9B0-4264-8997-8CA8D38AEA9E}" type="presParOf" srcId="{A82C4F87-5262-497F-B1D6-4F459F84F77A}" destId="{B339EA72-CCDF-4EFA-ABF6-6B2526BE93D6}" srcOrd="1" destOrd="0" presId="urn:microsoft.com/office/officeart/2005/8/layout/list1"/>
    <dgm:cxn modelId="{D55349E0-2DC3-4F5A-8085-14060B8F3492}" type="presParOf" srcId="{C07D0152-7104-49D5-9A77-F23032E1D638}" destId="{69E66056-B532-4199-A946-F40714E88917}" srcOrd="1" destOrd="0" presId="urn:microsoft.com/office/officeart/2005/8/layout/list1"/>
    <dgm:cxn modelId="{3AD4F67A-1B10-4B4F-A6E9-9C83AB6DAE46}" type="presParOf" srcId="{C07D0152-7104-49D5-9A77-F23032E1D638}" destId="{EB920299-7B70-4892-946B-35AB94CBD48B}" srcOrd="2" destOrd="0" presId="urn:microsoft.com/office/officeart/2005/8/layout/list1"/>
    <dgm:cxn modelId="{501FDB6E-5CF7-46B8-BB94-AC208327F993}" type="presParOf" srcId="{C07D0152-7104-49D5-9A77-F23032E1D638}" destId="{25EB85A9-4D14-49B2-91CC-89CFE03232A6}" srcOrd="3" destOrd="0" presId="urn:microsoft.com/office/officeart/2005/8/layout/list1"/>
    <dgm:cxn modelId="{936FEA91-4F49-48BB-9457-21E62715A00D}" type="presParOf" srcId="{C07D0152-7104-49D5-9A77-F23032E1D638}" destId="{F341FBC8-60AA-404E-86B0-A4C077CEA7FB}" srcOrd="4" destOrd="0" presId="urn:microsoft.com/office/officeart/2005/8/layout/list1"/>
    <dgm:cxn modelId="{0637993B-4757-4D7A-BA11-B4C2EFAF95B6}" type="presParOf" srcId="{F341FBC8-60AA-404E-86B0-A4C077CEA7FB}" destId="{64C0D11F-E7ED-4B04-9620-3ABF4E879B6C}" srcOrd="0" destOrd="0" presId="urn:microsoft.com/office/officeart/2005/8/layout/list1"/>
    <dgm:cxn modelId="{62F4D1B8-2BF0-4D3D-B7C9-31A90CAB4904}" type="presParOf" srcId="{F341FBC8-60AA-404E-86B0-A4C077CEA7FB}" destId="{DD41A85A-2ABB-4F64-B63D-EE56B860D966}" srcOrd="1" destOrd="0" presId="urn:microsoft.com/office/officeart/2005/8/layout/list1"/>
    <dgm:cxn modelId="{45C20580-8C17-4EF4-BBEA-645B6F24D2C2}" type="presParOf" srcId="{C07D0152-7104-49D5-9A77-F23032E1D638}" destId="{C5D8B282-552F-42B4-9C2C-1931B952EE22}" srcOrd="5" destOrd="0" presId="urn:microsoft.com/office/officeart/2005/8/layout/list1"/>
    <dgm:cxn modelId="{64BE87D0-B6BE-4F5A-A9CC-5FBA0B2EDC25}" type="presParOf" srcId="{C07D0152-7104-49D5-9A77-F23032E1D638}" destId="{FCE34C26-BF86-42FC-9C0D-6E59572A44F7}" srcOrd="6" destOrd="0" presId="urn:microsoft.com/office/officeart/2005/8/layout/list1"/>
    <dgm:cxn modelId="{B51B049D-05BB-48C8-96B5-3FE9E5FFC1C8}" type="presParOf" srcId="{C07D0152-7104-49D5-9A77-F23032E1D638}" destId="{F7FBB9AC-7BE3-4CAE-A6CE-7272555D4AC6}" srcOrd="7" destOrd="0" presId="urn:microsoft.com/office/officeart/2005/8/layout/list1"/>
    <dgm:cxn modelId="{572E1956-80B9-4C71-AE0A-69DBFD200629}" type="presParOf" srcId="{C07D0152-7104-49D5-9A77-F23032E1D638}" destId="{11B8CF6D-24A6-49A7-852B-AE5CCB6163A4}" srcOrd="8" destOrd="0" presId="urn:microsoft.com/office/officeart/2005/8/layout/list1"/>
    <dgm:cxn modelId="{43C4D298-3BD2-40C3-A61B-3DFB4587A6A4}" type="presParOf" srcId="{11B8CF6D-24A6-49A7-852B-AE5CCB6163A4}" destId="{A4F199BA-8B66-49F8-B550-93FFC21FFFBA}" srcOrd="0" destOrd="0" presId="urn:microsoft.com/office/officeart/2005/8/layout/list1"/>
    <dgm:cxn modelId="{CD22C8D3-B918-4680-A889-788EE103E32B}" type="presParOf" srcId="{11B8CF6D-24A6-49A7-852B-AE5CCB6163A4}" destId="{D3F3E730-8B0D-4171-B3D8-69A2F267215B}" srcOrd="1" destOrd="0" presId="urn:microsoft.com/office/officeart/2005/8/layout/list1"/>
    <dgm:cxn modelId="{9EE5E082-A4AB-4F67-8DCA-0AC846D72499}" type="presParOf" srcId="{C07D0152-7104-49D5-9A77-F23032E1D638}" destId="{411891C0-34E1-4AC7-AF90-56D7360D7C5A}" srcOrd="9" destOrd="0" presId="urn:microsoft.com/office/officeart/2005/8/layout/list1"/>
    <dgm:cxn modelId="{FDDB9109-92E1-4355-B4BC-519176106F36}" type="presParOf" srcId="{C07D0152-7104-49D5-9A77-F23032E1D638}" destId="{1A0FAA68-CF4F-44CA-BD6A-A39617D1F14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8846E6-693F-4B02-BB81-F3ABDE2F484B}" type="doc">
      <dgm:prSet loTypeId="urn:microsoft.com/office/officeart/2005/8/layout/vList2" loCatId="list" qsTypeId="urn:microsoft.com/office/officeart/2005/8/quickstyle/simple2" qsCatId="simple" csTypeId="urn:microsoft.com/office/officeart/2005/8/colors/colorful2" csCatId="colorful"/>
      <dgm:spPr/>
      <dgm:t>
        <a:bodyPr/>
        <a:lstStyle/>
        <a:p>
          <a:endParaRPr lang="en-US"/>
        </a:p>
      </dgm:t>
    </dgm:pt>
    <dgm:pt modelId="{533FF62A-E9AE-47DE-9AD9-8DD430B8C4A6}">
      <dgm:prSet/>
      <dgm:spPr/>
      <dgm:t>
        <a:bodyPr/>
        <a:lstStyle/>
        <a:p>
          <a:r>
            <a:rPr lang="en-US" dirty="0"/>
            <a:t>“Political Subdivisions Telecommunications and Data Processing Procurement Law”.  (La. R.S. 38:2234-2237)</a:t>
          </a:r>
        </a:p>
      </dgm:t>
    </dgm:pt>
    <dgm:pt modelId="{630E4A09-79F9-4C6E-9665-F4F38AF2448C}" type="parTrans" cxnId="{908C03E9-214D-45A0-B6A5-688DBD45165C}">
      <dgm:prSet/>
      <dgm:spPr/>
      <dgm:t>
        <a:bodyPr/>
        <a:lstStyle/>
        <a:p>
          <a:endParaRPr lang="en-US"/>
        </a:p>
      </dgm:t>
    </dgm:pt>
    <dgm:pt modelId="{9CF1F197-9CD1-4ED0-BD43-69C2733261B7}" type="sibTrans" cxnId="{908C03E9-214D-45A0-B6A5-688DBD45165C}">
      <dgm:prSet/>
      <dgm:spPr/>
      <dgm:t>
        <a:bodyPr/>
        <a:lstStyle/>
        <a:p>
          <a:endParaRPr lang="en-US"/>
        </a:p>
      </dgm:t>
    </dgm:pt>
    <dgm:pt modelId="{4311DB1E-4E9D-419E-93F6-AED333151CD3}">
      <dgm:prSet/>
      <dgm:spPr/>
      <dgm:t>
        <a:bodyPr/>
        <a:lstStyle/>
        <a:p>
          <a:r>
            <a:rPr lang="en-US" dirty="0"/>
            <a:t>Law provides an alternate purchasing procedure for the purchase of telecommunications or data processing systems, including equipment, and related services.</a:t>
          </a:r>
        </a:p>
      </dgm:t>
    </dgm:pt>
    <dgm:pt modelId="{71D7EE00-23A8-443A-8D7B-3710B9F83CBD}" type="parTrans" cxnId="{6A8E89CC-DA4C-4F1F-9115-C21CF4686228}">
      <dgm:prSet/>
      <dgm:spPr/>
      <dgm:t>
        <a:bodyPr/>
        <a:lstStyle/>
        <a:p>
          <a:endParaRPr lang="en-US"/>
        </a:p>
      </dgm:t>
    </dgm:pt>
    <dgm:pt modelId="{C9D5B8A2-8061-4DEF-A659-20C8796B95E7}" type="sibTrans" cxnId="{6A8E89CC-DA4C-4F1F-9115-C21CF4686228}">
      <dgm:prSet/>
      <dgm:spPr/>
      <dgm:t>
        <a:bodyPr/>
        <a:lstStyle/>
        <a:p>
          <a:endParaRPr lang="en-US"/>
        </a:p>
      </dgm:t>
    </dgm:pt>
    <dgm:pt modelId="{5B855A3E-EE96-4992-BC88-8A80B574183A}">
      <dgm:prSet/>
      <dgm:spPr/>
      <dgm:t>
        <a:bodyPr/>
        <a:lstStyle/>
        <a:p>
          <a:r>
            <a:rPr lang="en-US" dirty="0"/>
            <a:t>Telecommunications and data processing equipment would ordinarily be considered “materials and supplies” and subject to bid under 38:2212.1.</a:t>
          </a:r>
        </a:p>
      </dgm:t>
    </dgm:pt>
    <dgm:pt modelId="{98F31E7A-8C45-4E83-9101-709747866DE0}" type="parTrans" cxnId="{D80A1E1A-1773-4D8A-AD32-507BD24B093D}">
      <dgm:prSet/>
      <dgm:spPr/>
      <dgm:t>
        <a:bodyPr/>
        <a:lstStyle/>
        <a:p>
          <a:endParaRPr lang="en-US"/>
        </a:p>
      </dgm:t>
    </dgm:pt>
    <dgm:pt modelId="{86A842F7-B9A9-497D-8D90-00A26F790FF5}" type="sibTrans" cxnId="{D80A1E1A-1773-4D8A-AD32-507BD24B093D}">
      <dgm:prSet/>
      <dgm:spPr/>
      <dgm:t>
        <a:bodyPr/>
        <a:lstStyle/>
        <a:p>
          <a:endParaRPr lang="en-US"/>
        </a:p>
      </dgm:t>
    </dgm:pt>
    <dgm:pt modelId="{E91E9CA0-2252-4485-BA6D-12CDF68DD385}" type="pres">
      <dgm:prSet presAssocID="{528846E6-693F-4B02-BB81-F3ABDE2F484B}" presName="linear" presStyleCnt="0">
        <dgm:presLayoutVars>
          <dgm:animLvl val="lvl"/>
          <dgm:resizeHandles val="exact"/>
        </dgm:presLayoutVars>
      </dgm:prSet>
      <dgm:spPr/>
    </dgm:pt>
    <dgm:pt modelId="{8E65CFC7-8E3C-4CA5-BD42-772379ACF0A5}" type="pres">
      <dgm:prSet presAssocID="{533FF62A-E9AE-47DE-9AD9-8DD430B8C4A6}" presName="parentText" presStyleLbl="node1" presStyleIdx="0" presStyleCnt="3">
        <dgm:presLayoutVars>
          <dgm:chMax val="0"/>
          <dgm:bulletEnabled val="1"/>
        </dgm:presLayoutVars>
      </dgm:prSet>
      <dgm:spPr/>
    </dgm:pt>
    <dgm:pt modelId="{8FB88785-5487-429D-A16E-416CF2891D76}" type="pres">
      <dgm:prSet presAssocID="{9CF1F197-9CD1-4ED0-BD43-69C2733261B7}" presName="spacer" presStyleCnt="0"/>
      <dgm:spPr/>
    </dgm:pt>
    <dgm:pt modelId="{D9FF8622-BA90-47AB-AB14-60CC910E1578}" type="pres">
      <dgm:prSet presAssocID="{4311DB1E-4E9D-419E-93F6-AED333151CD3}" presName="parentText" presStyleLbl="node1" presStyleIdx="1" presStyleCnt="3">
        <dgm:presLayoutVars>
          <dgm:chMax val="0"/>
          <dgm:bulletEnabled val="1"/>
        </dgm:presLayoutVars>
      </dgm:prSet>
      <dgm:spPr/>
    </dgm:pt>
    <dgm:pt modelId="{B2632937-C256-4218-96D8-99A11C5AF5C2}" type="pres">
      <dgm:prSet presAssocID="{C9D5B8A2-8061-4DEF-A659-20C8796B95E7}" presName="spacer" presStyleCnt="0"/>
      <dgm:spPr/>
    </dgm:pt>
    <dgm:pt modelId="{EF455E93-3C9A-49AD-A212-0FA578A75465}" type="pres">
      <dgm:prSet presAssocID="{5B855A3E-EE96-4992-BC88-8A80B574183A}" presName="parentText" presStyleLbl="node1" presStyleIdx="2" presStyleCnt="3">
        <dgm:presLayoutVars>
          <dgm:chMax val="0"/>
          <dgm:bulletEnabled val="1"/>
        </dgm:presLayoutVars>
      </dgm:prSet>
      <dgm:spPr/>
    </dgm:pt>
  </dgm:ptLst>
  <dgm:cxnLst>
    <dgm:cxn modelId="{F6539C09-A1A4-497C-B29C-19A113CDDB47}" type="presOf" srcId="{4311DB1E-4E9D-419E-93F6-AED333151CD3}" destId="{D9FF8622-BA90-47AB-AB14-60CC910E1578}" srcOrd="0" destOrd="0" presId="urn:microsoft.com/office/officeart/2005/8/layout/vList2"/>
    <dgm:cxn modelId="{D80A1E1A-1773-4D8A-AD32-507BD24B093D}" srcId="{528846E6-693F-4B02-BB81-F3ABDE2F484B}" destId="{5B855A3E-EE96-4992-BC88-8A80B574183A}" srcOrd="2" destOrd="0" parTransId="{98F31E7A-8C45-4E83-9101-709747866DE0}" sibTransId="{86A842F7-B9A9-497D-8D90-00A26F790FF5}"/>
    <dgm:cxn modelId="{01A9C870-2ED1-4D38-99EF-8D418E96577E}" type="presOf" srcId="{528846E6-693F-4B02-BB81-F3ABDE2F484B}" destId="{E91E9CA0-2252-4485-BA6D-12CDF68DD385}" srcOrd="0" destOrd="0" presId="urn:microsoft.com/office/officeart/2005/8/layout/vList2"/>
    <dgm:cxn modelId="{634FC299-CB46-4413-834D-490C304643EF}" type="presOf" srcId="{533FF62A-E9AE-47DE-9AD9-8DD430B8C4A6}" destId="{8E65CFC7-8E3C-4CA5-BD42-772379ACF0A5}" srcOrd="0" destOrd="0" presId="urn:microsoft.com/office/officeart/2005/8/layout/vList2"/>
    <dgm:cxn modelId="{7B37E09D-BBE5-4826-83B2-F8C2A677DD92}" type="presOf" srcId="{5B855A3E-EE96-4992-BC88-8A80B574183A}" destId="{EF455E93-3C9A-49AD-A212-0FA578A75465}" srcOrd="0" destOrd="0" presId="urn:microsoft.com/office/officeart/2005/8/layout/vList2"/>
    <dgm:cxn modelId="{6A8E89CC-DA4C-4F1F-9115-C21CF4686228}" srcId="{528846E6-693F-4B02-BB81-F3ABDE2F484B}" destId="{4311DB1E-4E9D-419E-93F6-AED333151CD3}" srcOrd="1" destOrd="0" parTransId="{71D7EE00-23A8-443A-8D7B-3710B9F83CBD}" sibTransId="{C9D5B8A2-8061-4DEF-A659-20C8796B95E7}"/>
    <dgm:cxn modelId="{908C03E9-214D-45A0-B6A5-688DBD45165C}" srcId="{528846E6-693F-4B02-BB81-F3ABDE2F484B}" destId="{533FF62A-E9AE-47DE-9AD9-8DD430B8C4A6}" srcOrd="0" destOrd="0" parTransId="{630E4A09-79F9-4C6E-9665-F4F38AF2448C}" sibTransId="{9CF1F197-9CD1-4ED0-BD43-69C2733261B7}"/>
    <dgm:cxn modelId="{21D748FF-C008-45E4-9130-4924FCE97C30}" type="presParOf" srcId="{E91E9CA0-2252-4485-BA6D-12CDF68DD385}" destId="{8E65CFC7-8E3C-4CA5-BD42-772379ACF0A5}" srcOrd="0" destOrd="0" presId="urn:microsoft.com/office/officeart/2005/8/layout/vList2"/>
    <dgm:cxn modelId="{A5BD3959-034D-476E-887A-4204D10081C7}" type="presParOf" srcId="{E91E9CA0-2252-4485-BA6D-12CDF68DD385}" destId="{8FB88785-5487-429D-A16E-416CF2891D76}" srcOrd="1" destOrd="0" presId="urn:microsoft.com/office/officeart/2005/8/layout/vList2"/>
    <dgm:cxn modelId="{E64F1E03-FC39-4718-8686-DB50A6DEF084}" type="presParOf" srcId="{E91E9CA0-2252-4485-BA6D-12CDF68DD385}" destId="{D9FF8622-BA90-47AB-AB14-60CC910E1578}" srcOrd="2" destOrd="0" presId="urn:microsoft.com/office/officeart/2005/8/layout/vList2"/>
    <dgm:cxn modelId="{098A3920-F118-4B43-9030-D39E7CD3D11E}" type="presParOf" srcId="{E91E9CA0-2252-4485-BA6D-12CDF68DD385}" destId="{B2632937-C256-4218-96D8-99A11C5AF5C2}" srcOrd="3" destOrd="0" presId="urn:microsoft.com/office/officeart/2005/8/layout/vList2"/>
    <dgm:cxn modelId="{8F99CCDF-3B94-4C8C-8C50-84CE0E2F376F}" type="presParOf" srcId="{E91E9CA0-2252-4485-BA6D-12CDF68DD385}" destId="{EF455E93-3C9A-49AD-A212-0FA578A7546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480E7EB-B0AF-4BBC-B3E5-8E11BF1E2902}" type="doc">
      <dgm:prSet loTypeId="urn:microsoft.com/office/officeart/2005/8/layout/vList2" loCatId="list" qsTypeId="urn:microsoft.com/office/officeart/2005/8/quickstyle/simple2" qsCatId="simple" csTypeId="urn:microsoft.com/office/officeart/2005/8/colors/colorful2" csCatId="colorful"/>
      <dgm:spPr/>
      <dgm:t>
        <a:bodyPr/>
        <a:lstStyle/>
        <a:p>
          <a:endParaRPr lang="en-US"/>
        </a:p>
      </dgm:t>
    </dgm:pt>
    <dgm:pt modelId="{4226E01E-5167-48DF-BFCF-DA2DE286EE08}">
      <dgm:prSet/>
      <dgm:spPr/>
      <dgm:t>
        <a:bodyPr/>
        <a:lstStyle/>
        <a:p>
          <a:r>
            <a:rPr lang="en-US"/>
            <a:t>Public notice of the request for proposals shall be given at least thirty days prior to the date scheduled for opening the request for proposals. </a:t>
          </a:r>
        </a:p>
      </dgm:t>
    </dgm:pt>
    <dgm:pt modelId="{B27F2FE0-C9EC-4592-B52E-9137321ED777}" type="parTrans" cxnId="{8EC6B8F0-7B25-411A-85AF-28BBB26C5194}">
      <dgm:prSet/>
      <dgm:spPr/>
      <dgm:t>
        <a:bodyPr/>
        <a:lstStyle/>
        <a:p>
          <a:endParaRPr lang="en-US"/>
        </a:p>
      </dgm:t>
    </dgm:pt>
    <dgm:pt modelId="{5BAA67D8-0123-421B-921D-AE3EDE94D305}" type="sibTrans" cxnId="{8EC6B8F0-7B25-411A-85AF-28BBB26C5194}">
      <dgm:prSet/>
      <dgm:spPr/>
      <dgm:t>
        <a:bodyPr/>
        <a:lstStyle/>
        <a:p>
          <a:endParaRPr lang="en-US"/>
        </a:p>
      </dgm:t>
    </dgm:pt>
    <dgm:pt modelId="{EDD358E7-5E24-410C-8B57-2FCDDED89659}">
      <dgm:prSet/>
      <dgm:spPr/>
      <dgm:t>
        <a:bodyPr/>
        <a:lstStyle/>
        <a:p>
          <a:r>
            <a:rPr lang="en-US"/>
            <a:t>In addition, written notice of the request for proposals shall be mailed to persons, firms, or corporations who are known to be in a position to furnish such equipment, systems, and related services. </a:t>
          </a:r>
        </a:p>
      </dgm:t>
    </dgm:pt>
    <dgm:pt modelId="{805D2D55-80CA-45E0-AA6E-0269FF7B14E3}" type="parTrans" cxnId="{E9E78F45-160D-4AB2-B55B-DF9426694713}">
      <dgm:prSet/>
      <dgm:spPr/>
      <dgm:t>
        <a:bodyPr/>
        <a:lstStyle/>
        <a:p>
          <a:endParaRPr lang="en-US"/>
        </a:p>
      </dgm:t>
    </dgm:pt>
    <dgm:pt modelId="{8AF2CA47-B661-47FC-95C9-C087C8219035}" type="sibTrans" cxnId="{E9E78F45-160D-4AB2-B55B-DF9426694713}">
      <dgm:prSet/>
      <dgm:spPr/>
      <dgm:t>
        <a:bodyPr/>
        <a:lstStyle/>
        <a:p>
          <a:endParaRPr lang="en-US"/>
        </a:p>
      </dgm:t>
    </dgm:pt>
    <dgm:pt modelId="{CDBC1E4D-C3A9-472B-BC40-DD030B5D1B27}">
      <dgm:prSet/>
      <dgm:spPr/>
      <dgm:t>
        <a:bodyPr/>
        <a:lstStyle/>
        <a:p>
          <a:r>
            <a:rPr lang="en-US"/>
            <a:t>This public notice may also be given by electronic media available to the general public.</a:t>
          </a:r>
        </a:p>
      </dgm:t>
    </dgm:pt>
    <dgm:pt modelId="{4F162EB1-2C8C-46C7-83A9-E4088F92474F}" type="parTrans" cxnId="{FC0EF9C5-AFE6-4353-B502-C5736B88108E}">
      <dgm:prSet/>
      <dgm:spPr/>
      <dgm:t>
        <a:bodyPr/>
        <a:lstStyle/>
        <a:p>
          <a:endParaRPr lang="en-US"/>
        </a:p>
      </dgm:t>
    </dgm:pt>
    <dgm:pt modelId="{42F01DF9-8603-4889-826F-0529B4244B35}" type="sibTrans" cxnId="{FC0EF9C5-AFE6-4353-B502-C5736B88108E}">
      <dgm:prSet/>
      <dgm:spPr/>
      <dgm:t>
        <a:bodyPr/>
        <a:lstStyle/>
        <a:p>
          <a:endParaRPr lang="en-US"/>
        </a:p>
      </dgm:t>
    </dgm:pt>
    <dgm:pt modelId="{D0B59EED-4B58-41BA-B93B-8587DC6BA2C3}" type="pres">
      <dgm:prSet presAssocID="{C480E7EB-B0AF-4BBC-B3E5-8E11BF1E2902}" presName="linear" presStyleCnt="0">
        <dgm:presLayoutVars>
          <dgm:animLvl val="lvl"/>
          <dgm:resizeHandles val="exact"/>
        </dgm:presLayoutVars>
      </dgm:prSet>
      <dgm:spPr/>
    </dgm:pt>
    <dgm:pt modelId="{F2B15F7F-34EC-4F72-BC08-8CB043DE6D4B}" type="pres">
      <dgm:prSet presAssocID="{4226E01E-5167-48DF-BFCF-DA2DE286EE08}" presName="parentText" presStyleLbl="node1" presStyleIdx="0" presStyleCnt="3">
        <dgm:presLayoutVars>
          <dgm:chMax val="0"/>
          <dgm:bulletEnabled val="1"/>
        </dgm:presLayoutVars>
      </dgm:prSet>
      <dgm:spPr/>
    </dgm:pt>
    <dgm:pt modelId="{B529DBC7-D07A-4B0B-A9EB-E3F9EA04C297}" type="pres">
      <dgm:prSet presAssocID="{5BAA67D8-0123-421B-921D-AE3EDE94D305}" presName="spacer" presStyleCnt="0"/>
      <dgm:spPr/>
    </dgm:pt>
    <dgm:pt modelId="{077A2442-9E0B-427C-B20F-0411128754BF}" type="pres">
      <dgm:prSet presAssocID="{EDD358E7-5E24-410C-8B57-2FCDDED89659}" presName="parentText" presStyleLbl="node1" presStyleIdx="1" presStyleCnt="3">
        <dgm:presLayoutVars>
          <dgm:chMax val="0"/>
          <dgm:bulletEnabled val="1"/>
        </dgm:presLayoutVars>
      </dgm:prSet>
      <dgm:spPr/>
    </dgm:pt>
    <dgm:pt modelId="{356EA9BB-C579-49DE-BA0E-6B2DC1BCA9F0}" type="pres">
      <dgm:prSet presAssocID="{8AF2CA47-B661-47FC-95C9-C087C8219035}" presName="spacer" presStyleCnt="0"/>
      <dgm:spPr/>
    </dgm:pt>
    <dgm:pt modelId="{76C51B8B-DEEA-425A-AF4D-726F9C8E0BFB}" type="pres">
      <dgm:prSet presAssocID="{CDBC1E4D-C3A9-472B-BC40-DD030B5D1B27}" presName="parentText" presStyleLbl="node1" presStyleIdx="2" presStyleCnt="3">
        <dgm:presLayoutVars>
          <dgm:chMax val="0"/>
          <dgm:bulletEnabled val="1"/>
        </dgm:presLayoutVars>
      </dgm:prSet>
      <dgm:spPr/>
    </dgm:pt>
  </dgm:ptLst>
  <dgm:cxnLst>
    <dgm:cxn modelId="{0674245D-C01B-4893-AE3B-0BA634201411}" type="presOf" srcId="{CDBC1E4D-C3A9-472B-BC40-DD030B5D1B27}" destId="{76C51B8B-DEEA-425A-AF4D-726F9C8E0BFB}" srcOrd="0" destOrd="0" presId="urn:microsoft.com/office/officeart/2005/8/layout/vList2"/>
    <dgm:cxn modelId="{E9E78F45-160D-4AB2-B55B-DF9426694713}" srcId="{C480E7EB-B0AF-4BBC-B3E5-8E11BF1E2902}" destId="{EDD358E7-5E24-410C-8B57-2FCDDED89659}" srcOrd="1" destOrd="0" parTransId="{805D2D55-80CA-45E0-AA6E-0269FF7B14E3}" sibTransId="{8AF2CA47-B661-47FC-95C9-C087C8219035}"/>
    <dgm:cxn modelId="{F36F8675-D261-4ED9-8194-9B9C3B53E2F8}" type="presOf" srcId="{4226E01E-5167-48DF-BFCF-DA2DE286EE08}" destId="{F2B15F7F-34EC-4F72-BC08-8CB043DE6D4B}" srcOrd="0" destOrd="0" presId="urn:microsoft.com/office/officeart/2005/8/layout/vList2"/>
    <dgm:cxn modelId="{AF283682-5026-4B94-AC39-13D38FABF269}" type="presOf" srcId="{C480E7EB-B0AF-4BBC-B3E5-8E11BF1E2902}" destId="{D0B59EED-4B58-41BA-B93B-8587DC6BA2C3}" srcOrd="0" destOrd="0" presId="urn:microsoft.com/office/officeart/2005/8/layout/vList2"/>
    <dgm:cxn modelId="{FC0EF9C5-AFE6-4353-B502-C5736B88108E}" srcId="{C480E7EB-B0AF-4BBC-B3E5-8E11BF1E2902}" destId="{CDBC1E4D-C3A9-472B-BC40-DD030B5D1B27}" srcOrd="2" destOrd="0" parTransId="{4F162EB1-2C8C-46C7-83A9-E4088F92474F}" sibTransId="{42F01DF9-8603-4889-826F-0529B4244B35}"/>
    <dgm:cxn modelId="{5F24ACD9-C172-4E36-9607-EDCA5B31FDE0}" type="presOf" srcId="{EDD358E7-5E24-410C-8B57-2FCDDED89659}" destId="{077A2442-9E0B-427C-B20F-0411128754BF}" srcOrd="0" destOrd="0" presId="urn:microsoft.com/office/officeart/2005/8/layout/vList2"/>
    <dgm:cxn modelId="{8EC6B8F0-7B25-411A-85AF-28BBB26C5194}" srcId="{C480E7EB-B0AF-4BBC-B3E5-8E11BF1E2902}" destId="{4226E01E-5167-48DF-BFCF-DA2DE286EE08}" srcOrd="0" destOrd="0" parTransId="{B27F2FE0-C9EC-4592-B52E-9137321ED777}" sibTransId="{5BAA67D8-0123-421B-921D-AE3EDE94D305}"/>
    <dgm:cxn modelId="{602365EF-D690-4FC6-8301-CE11FC0A4FE9}" type="presParOf" srcId="{D0B59EED-4B58-41BA-B93B-8587DC6BA2C3}" destId="{F2B15F7F-34EC-4F72-BC08-8CB043DE6D4B}" srcOrd="0" destOrd="0" presId="urn:microsoft.com/office/officeart/2005/8/layout/vList2"/>
    <dgm:cxn modelId="{F2C1AF7B-4637-44A5-BE7B-B0EB5862836C}" type="presParOf" srcId="{D0B59EED-4B58-41BA-B93B-8587DC6BA2C3}" destId="{B529DBC7-D07A-4B0B-A9EB-E3F9EA04C297}" srcOrd="1" destOrd="0" presId="urn:microsoft.com/office/officeart/2005/8/layout/vList2"/>
    <dgm:cxn modelId="{C5E6770B-B162-435A-87F2-D747449F0EA6}" type="presParOf" srcId="{D0B59EED-4B58-41BA-B93B-8587DC6BA2C3}" destId="{077A2442-9E0B-427C-B20F-0411128754BF}" srcOrd="2" destOrd="0" presId="urn:microsoft.com/office/officeart/2005/8/layout/vList2"/>
    <dgm:cxn modelId="{14EBFB08-6E15-4B0F-AB95-667256DF6262}" type="presParOf" srcId="{D0B59EED-4B58-41BA-B93B-8587DC6BA2C3}" destId="{356EA9BB-C579-49DE-BA0E-6B2DC1BCA9F0}" srcOrd="3" destOrd="0" presId="urn:microsoft.com/office/officeart/2005/8/layout/vList2"/>
    <dgm:cxn modelId="{D0C1ABA2-C92B-4C76-A4A5-AFE46F1A3E05}" type="presParOf" srcId="{D0B59EED-4B58-41BA-B93B-8587DC6BA2C3}" destId="{76C51B8B-DEEA-425A-AF4D-726F9C8E0BF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02A0CF-6622-4698-8379-FA45A5978C4A}" type="doc">
      <dgm:prSet loTypeId="urn:microsoft.com/office/officeart/2005/8/layout/vList2" loCatId="list" qsTypeId="urn:microsoft.com/office/officeart/2005/8/quickstyle/simple2" qsCatId="simple" csTypeId="urn:microsoft.com/office/officeart/2005/8/colors/colorful2" csCatId="colorful"/>
      <dgm:spPr/>
      <dgm:t>
        <a:bodyPr/>
        <a:lstStyle/>
        <a:p>
          <a:endParaRPr lang="en-US"/>
        </a:p>
      </dgm:t>
    </dgm:pt>
    <dgm:pt modelId="{C11ECF12-83F0-4E77-9AB8-27FC51D4D338}">
      <dgm:prSet/>
      <dgm:spPr/>
      <dgm:t>
        <a:bodyPr/>
        <a:lstStyle/>
        <a:p>
          <a:r>
            <a:rPr lang="en-US"/>
            <a:t>The RFP must: (1) indicate the relative importance of price and other evaluation factors, (2) shall clearly define the tasks to be performed under the contract, (3) the functional specifications, (4) the criteria to be used in evaluating the proposals and (5) the time frames within which the work must be completed.</a:t>
          </a:r>
        </a:p>
      </dgm:t>
    </dgm:pt>
    <dgm:pt modelId="{AB3121E0-FF75-4518-A6E2-F4D895640CE3}" type="parTrans" cxnId="{B7EFF156-E24D-469E-AB14-EB9E155B310B}">
      <dgm:prSet/>
      <dgm:spPr/>
      <dgm:t>
        <a:bodyPr/>
        <a:lstStyle/>
        <a:p>
          <a:endParaRPr lang="en-US"/>
        </a:p>
      </dgm:t>
    </dgm:pt>
    <dgm:pt modelId="{4C8A2654-08BD-40BA-A94E-2D4B31C7A288}" type="sibTrans" cxnId="{B7EFF156-E24D-469E-AB14-EB9E155B310B}">
      <dgm:prSet/>
      <dgm:spPr/>
      <dgm:t>
        <a:bodyPr/>
        <a:lstStyle/>
        <a:p>
          <a:endParaRPr lang="en-US"/>
        </a:p>
      </dgm:t>
    </dgm:pt>
    <dgm:pt modelId="{511501C8-85AD-458A-8916-7BC8FDA6A200}">
      <dgm:prSet/>
      <dgm:spPr/>
      <dgm:t>
        <a:bodyPr/>
        <a:lstStyle/>
        <a:p>
          <a:r>
            <a:rPr lang="en-US"/>
            <a:t>An award shall be made to the responsible offeror whose proposal is determined in writing by the governing authority of the political subdivision to be the most advantageous, taking into consideration price and other evaluation factors set forth in the request for proposals. </a:t>
          </a:r>
        </a:p>
      </dgm:t>
    </dgm:pt>
    <dgm:pt modelId="{A2E0328D-C564-47CC-B6AC-48C31A9DF9F1}" type="parTrans" cxnId="{40595DB6-5188-46ED-9B15-9B22E64F2C00}">
      <dgm:prSet/>
      <dgm:spPr/>
      <dgm:t>
        <a:bodyPr/>
        <a:lstStyle/>
        <a:p>
          <a:endParaRPr lang="en-US"/>
        </a:p>
      </dgm:t>
    </dgm:pt>
    <dgm:pt modelId="{E66CFF3E-EAE7-4A4A-9AAC-C509134655C2}" type="sibTrans" cxnId="{40595DB6-5188-46ED-9B15-9B22E64F2C00}">
      <dgm:prSet/>
      <dgm:spPr/>
      <dgm:t>
        <a:bodyPr/>
        <a:lstStyle/>
        <a:p>
          <a:endParaRPr lang="en-US"/>
        </a:p>
      </dgm:t>
    </dgm:pt>
    <dgm:pt modelId="{67D3ECEF-DD53-4FCD-A33F-368BAEA717F8}">
      <dgm:prSet/>
      <dgm:spPr/>
      <dgm:t>
        <a:bodyPr/>
        <a:lstStyle/>
        <a:p>
          <a:r>
            <a:rPr lang="en-US"/>
            <a:t>No other basis of evaluation shall be used except those set out in the request for proposals.</a:t>
          </a:r>
        </a:p>
      </dgm:t>
    </dgm:pt>
    <dgm:pt modelId="{42D53B4F-ABFB-43FF-AA05-E25D36AEF6CF}" type="parTrans" cxnId="{637CEDBA-2446-4BB1-A9B9-CF0359F8EE06}">
      <dgm:prSet/>
      <dgm:spPr/>
      <dgm:t>
        <a:bodyPr/>
        <a:lstStyle/>
        <a:p>
          <a:endParaRPr lang="en-US"/>
        </a:p>
      </dgm:t>
    </dgm:pt>
    <dgm:pt modelId="{0382F5E6-3250-4387-A0AB-D15847A78DD1}" type="sibTrans" cxnId="{637CEDBA-2446-4BB1-A9B9-CF0359F8EE06}">
      <dgm:prSet/>
      <dgm:spPr/>
      <dgm:t>
        <a:bodyPr/>
        <a:lstStyle/>
        <a:p>
          <a:endParaRPr lang="en-US"/>
        </a:p>
      </dgm:t>
    </dgm:pt>
    <dgm:pt modelId="{F4CC1409-D4EA-439A-B47A-DCC31215BC00}" type="pres">
      <dgm:prSet presAssocID="{A002A0CF-6622-4698-8379-FA45A5978C4A}" presName="linear" presStyleCnt="0">
        <dgm:presLayoutVars>
          <dgm:animLvl val="lvl"/>
          <dgm:resizeHandles val="exact"/>
        </dgm:presLayoutVars>
      </dgm:prSet>
      <dgm:spPr/>
    </dgm:pt>
    <dgm:pt modelId="{C714F88D-39F8-4D33-BB8E-40DCCA5F44C8}" type="pres">
      <dgm:prSet presAssocID="{C11ECF12-83F0-4E77-9AB8-27FC51D4D338}" presName="parentText" presStyleLbl="node1" presStyleIdx="0" presStyleCnt="3">
        <dgm:presLayoutVars>
          <dgm:chMax val="0"/>
          <dgm:bulletEnabled val="1"/>
        </dgm:presLayoutVars>
      </dgm:prSet>
      <dgm:spPr/>
    </dgm:pt>
    <dgm:pt modelId="{31FDEBCC-3396-43E2-B177-75B4DE1BFFC5}" type="pres">
      <dgm:prSet presAssocID="{4C8A2654-08BD-40BA-A94E-2D4B31C7A288}" presName="spacer" presStyleCnt="0"/>
      <dgm:spPr/>
    </dgm:pt>
    <dgm:pt modelId="{62AED955-9CE9-4ACA-B733-FCE203A74740}" type="pres">
      <dgm:prSet presAssocID="{511501C8-85AD-458A-8916-7BC8FDA6A200}" presName="parentText" presStyleLbl="node1" presStyleIdx="1" presStyleCnt="3">
        <dgm:presLayoutVars>
          <dgm:chMax val="0"/>
          <dgm:bulletEnabled val="1"/>
        </dgm:presLayoutVars>
      </dgm:prSet>
      <dgm:spPr/>
    </dgm:pt>
    <dgm:pt modelId="{9533FD3F-7570-47C2-8A25-4695A8B4264B}" type="pres">
      <dgm:prSet presAssocID="{E66CFF3E-EAE7-4A4A-9AAC-C509134655C2}" presName="spacer" presStyleCnt="0"/>
      <dgm:spPr/>
    </dgm:pt>
    <dgm:pt modelId="{C952A499-1E91-4E01-85A3-6DFFC36C34E3}" type="pres">
      <dgm:prSet presAssocID="{67D3ECEF-DD53-4FCD-A33F-368BAEA717F8}" presName="parentText" presStyleLbl="node1" presStyleIdx="2" presStyleCnt="3">
        <dgm:presLayoutVars>
          <dgm:chMax val="0"/>
          <dgm:bulletEnabled val="1"/>
        </dgm:presLayoutVars>
      </dgm:prSet>
      <dgm:spPr/>
    </dgm:pt>
  </dgm:ptLst>
  <dgm:cxnLst>
    <dgm:cxn modelId="{37E0F630-1027-4395-8C8B-680C4F5B5424}" type="presOf" srcId="{C11ECF12-83F0-4E77-9AB8-27FC51D4D338}" destId="{C714F88D-39F8-4D33-BB8E-40DCCA5F44C8}" srcOrd="0" destOrd="0" presId="urn:microsoft.com/office/officeart/2005/8/layout/vList2"/>
    <dgm:cxn modelId="{423E553F-909C-448B-AA9F-7287EB93BB22}" type="presOf" srcId="{A002A0CF-6622-4698-8379-FA45A5978C4A}" destId="{F4CC1409-D4EA-439A-B47A-DCC31215BC00}" srcOrd="0" destOrd="0" presId="urn:microsoft.com/office/officeart/2005/8/layout/vList2"/>
    <dgm:cxn modelId="{B7EFF156-E24D-469E-AB14-EB9E155B310B}" srcId="{A002A0CF-6622-4698-8379-FA45A5978C4A}" destId="{C11ECF12-83F0-4E77-9AB8-27FC51D4D338}" srcOrd="0" destOrd="0" parTransId="{AB3121E0-FF75-4518-A6E2-F4D895640CE3}" sibTransId="{4C8A2654-08BD-40BA-A94E-2D4B31C7A288}"/>
    <dgm:cxn modelId="{40595DB6-5188-46ED-9B15-9B22E64F2C00}" srcId="{A002A0CF-6622-4698-8379-FA45A5978C4A}" destId="{511501C8-85AD-458A-8916-7BC8FDA6A200}" srcOrd="1" destOrd="0" parTransId="{A2E0328D-C564-47CC-B6AC-48C31A9DF9F1}" sibTransId="{E66CFF3E-EAE7-4A4A-9AAC-C509134655C2}"/>
    <dgm:cxn modelId="{637CEDBA-2446-4BB1-A9B9-CF0359F8EE06}" srcId="{A002A0CF-6622-4698-8379-FA45A5978C4A}" destId="{67D3ECEF-DD53-4FCD-A33F-368BAEA717F8}" srcOrd="2" destOrd="0" parTransId="{42D53B4F-ABFB-43FF-AA05-E25D36AEF6CF}" sibTransId="{0382F5E6-3250-4387-A0AB-D15847A78DD1}"/>
    <dgm:cxn modelId="{14043BC3-55A7-4627-B9BD-349FF8FC0200}" type="presOf" srcId="{511501C8-85AD-458A-8916-7BC8FDA6A200}" destId="{62AED955-9CE9-4ACA-B733-FCE203A74740}" srcOrd="0" destOrd="0" presId="urn:microsoft.com/office/officeart/2005/8/layout/vList2"/>
    <dgm:cxn modelId="{F19607C4-034C-4F41-AFDC-275178711EB7}" type="presOf" srcId="{67D3ECEF-DD53-4FCD-A33F-368BAEA717F8}" destId="{C952A499-1E91-4E01-85A3-6DFFC36C34E3}" srcOrd="0" destOrd="0" presId="urn:microsoft.com/office/officeart/2005/8/layout/vList2"/>
    <dgm:cxn modelId="{DCBF1049-52C2-41C1-9A23-5D9472127ED7}" type="presParOf" srcId="{F4CC1409-D4EA-439A-B47A-DCC31215BC00}" destId="{C714F88D-39F8-4D33-BB8E-40DCCA5F44C8}" srcOrd="0" destOrd="0" presId="urn:microsoft.com/office/officeart/2005/8/layout/vList2"/>
    <dgm:cxn modelId="{361AB75D-73B8-49D1-B85D-82A7DD7D5E23}" type="presParOf" srcId="{F4CC1409-D4EA-439A-B47A-DCC31215BC00}" destId="{31FDEBCC-3396-43E2-B177-75B4DE1BFFC5}" srcOrd="1" destOrd="0" presId="urn:microsoft.com/office/officeart/2005/8/layout/vList2"/>
    <dgm:cxn modelId="{555FC612-6745-4BF9-90D3-EE6D38DB729F}" type="presParOf" srcId="{F4CC1409-D4EA-439A-B47A-DCC31215BC00}" destId="{62AED955-9CE9-4ACA-B733-FCE203A74740}" srcOrd="2" destOrd="0" presId="urn:microsoft.com/office/officeart/2005/8/layout/vList2"/>
    <dgm:cxn modelId="{5BAD9341-EF66-468A-9383-8AC3A8C698D3}" type="presParOf" srcId="{F4CC1409-D4EA-439A-B47A-DCC31215BC00}" destId="{9533FD3F-7570-47C2-8A25-4695A8B4264B}" srcOrd="3" destOrd="0" presId="urn:microsoft.com/office/officeart/2005/8/layout/vList2"/>
    <dgm:cxn modelId="{C01B71B8-7EF5-4517-B438-510DE2F14533}" type="presParOf" srcId="{F4CC1409-D4EA-439A-B47A-DCC31215BC00}" destId="{C952A499-1E91-4E01-85A3-6DFFC36C34E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6E704BC-9884-4E15-AC03-741A1A664E92}" type="doc">
      <dgm:prSet loTypeId="urn:microsoft.com/office/officeart/2005/8/layout/vList2" loCatId="list" qsTypeId="urn:microsoft.com/office/officeart/2005/8/quickstyle/simple2" qsCatId="simple" csTypeId="urn:microsoft.com/office/officeart/2005/8/colors/colorful2" csCatId="colorful"/>
      <dgm:spPr/>
      <dgm:t>
        <a:bodyPr/>
        <a:lstStyle/>
        <a:p>
          <a:endParaRPr lang="en-US"/>
        </a:p>
      </dgm:t>
    </dgm:pt>
    <dgm:pt modelId="{26993289-5AE6-4813-AC74-D53A26264CCE}">
      <dgm:prSet/>
      <dgm:spPr/>
      <dgm:t>
        <a:bodyPr/>
        <a:lstStyle/>
        <a:p>
          <a:r>
            <a:rPr lang="en-US"/>
            <a:t>The governing authority of the political subdivision may reject all proposals when it is deemed that such action is in the best interest of such political subdivision.</a:t>
          </a:r>
        </a:p>
      </dgm:t>
    </dgm:pt>
    <dgm:pt modelId="{B652B4F9-FA9E-4945-90AA-A6694AF42AD0}" type="parTrans" cxnId="{21F838E7-AD71-4D2C-BB30-C82072F8DEDD}">
      <dgm:prSet/>
      <dgm:spPr/>
      <dgm:t>
        <a:bodyPr/>
        <a:lstStyle/>
        <a:p>
          <a:endParaRPr lang="en-US"/>
        </a:p>
      </dgm:t>
    </dgm:pt>
    <dgm:pt modelId="{1D9C5406-3E3C-4E39-BE4D-0B48FFDB3687}" type="sibTrans" cxnId="{21F838E7-AD71-4D2C-BB30-C82072F8DEDD}">
      <dgm:prSet/>
      <dgm:spPr/>
      <dgm:t>
        <a:bodyPr/>
        <a:lstStyle/>
        <a:p>
          <a:endParaRPr lang="en-US"/>
        </a:p>
      </dgm:t>
    </dgm:pt>
    <dgm:pt modelId="{68DB9236-840D-4322-9705-537A4401658F}">
      <dgm:prSet/>
      <dgm:spPr/>
      <dgm:t>
        <a:bodyPr/>
        <a:lstStyle/>
        <a:p>
          <a:r>
            <a:rPr lang="en-US"/>
            <a:t>Where written proposals are submitted by vendors, the proposals of the successful vendor shall be incorporated into the final contract consummated with that vendor.</a:t>
          </a:r>
        </a:p>
      </dgm:t>
    </dgm:pt>
    <dgm:pt modelId="{5B916FCE-18A9-4A3B-B0B8-90EB95749327}" type="parTrans" cxnId="{77B14F5F-286A-4D21-84B6-0DBE7EC8A371}">
      <dgm:prSet/>
      <dgm:spPr/>
      <dgm:t>
        <a:bodyPr/>
        <a:lstStyle/>
        <a:p>
          <a:endParaRPr lang="en-US"/>
        </a:p>
      </dgm:t>
    </dgm:pt>
    <dgm:pt modelId="{E70126CF-0056-4BAE-A138-6BA7B76CCE78}" type="sibTrans" cxnId="{77B14F5F-286A-4D21-84B6-0DBE7EC8A371}">
      <dgm:prSet/>
      <dgm:spPr/>
      <dgm:t>
        <a:bodyPr/>
        <a:lstStyle/>
        <a:p>
          <a:endParaRPr lang="en-US"/>
        </a:p>
      </dgm:t>
    </dgm:pt>
    <dgm:pt modelId="{F22040FD-5C4C-4E0E-BD2B-B8711B5915A7}" type="pres">
      <dgm:prSet presAssocID="{16E704BC-9884-4E15-AC03-741A1A664E92}" presName="linear" presStyleCnt="0">
        <dgm:presLayoutVars>
          <dgm:animLvl val="lvl"/>
          <dgm:resizeHandles val="exact"/>
        </dgm:presLayoutVars>
      </dgm:prSet>
      <dgm:spPr/>
    </dgm:pt>
    <dgm:pt modelId="{C3540A63-2717-4F25-9E0F-7D56D5E67402}" type="pres">
      <dgm:prSet presAssocID="{26993289-5AE6-4813-AC74-D53A26264CCE}" presName="parentText" presStyleLbl="node1" presStyleIdx="0" presStyleCnt="2">
        <dgm:presLayoutVars>
          <dgm:chMax val="0"/>
          <dgm:bulletEnabled val="1"/>
        </dgm:presLayoutVars>
      </dgm:prSet>
      <dgm:spPr/>
    </dgm:pt>
    <dgm:pt modelId="{92F86E75-DC75-496F-BBE5-6A9B7F813148}" type="pres">
      <dgm:prSet presAssocID="{1D9C5406-3E3C-4E39-BE4D-0B48FFDB3687}" presName="spacer" presStyleCnt="0"/>
      <dgm:spPr/>
    </dgm:pt>
    <dgm:pt modelId="{A9DCC29D-26C1-4DBF-86F8-FAE873010B41}" type="pres">
      <dgm:prSet presAssocID="{68DB9236-840D-4322-9705-537A4401658F}" presName="parentText" presStyleLbl="node1" presStyleIdx="1" presStyleCnt="2">
        <dgm:presLayoutVars>
          <dgm:chMax val="0"/>
          <dgm:bulletEnabled val="1"/>
        </dgm:presLayoutVars>
      </dgm:prSet>
      <dgm:spPr/>
    </dgm:pt>
  </dgm:ptLst>
  <dgm:cxnLst>
    <dgm:cxn modelId="{77B14F5F-286A-4D21-84B6-0DBE7EC8A371}" srcId="{16E704BC-9884-4E15-AC03-741A1A664E92}" destId="{68DB9236-840D-4322-9705-537A4401658F}" srcOrd="1" destOrd="0" parTransId="{5B916FCE-18A9-4A3B-B0B8-90EB95749327}" sibTransId="{E70126CF-0056-4BAE-A138-6BA7B76CCE78}"/>
    <dgm:cxn modelId="{97E0DB47-1E46-49A3-B28E-2F29F2227F8F}" type="presOf" srcId="{26993289-5AE6-4813-AC74-D53A26264CCE}" destId="{C3540A63-2717-4F25-9E0F-7D56D5E67402}" srcOrd="0" destOrd="0" presId="urn:microsoft.com/office/officeart/2005/8/layout/vList2"/>
    <dgm:cxn modelId="{72D8B0A0-A44A-479A-9A83-6D67CAE710A6}" type="presOf" srcId="{68DB9236-840D-4322-9705-537A4401658F}" destId="{A9DCC29D-26C1-4DBF-86F8-FAE873010B41}" srcOrd="0" destOrd="0" presId="urn:microsoft.com/office/officeart/2005/8/layout/vList2"/>
    <dgm:cxn modelId="{FF2AA2E2-31EF-4047-8C20-82305A306A1D}" type="presOf" srcId="{16E704BC-9884-4E15-AC03-741A1A664E92}" destId="{F22040FD-5C4C-4E0E-BD2B-B8711B5915A7}" srcOrd="0" destOrd="0" presId="urn:microsoft.com/office/officeart/2005/8/layout/vList2"/>
    <dgm:cxn modelId="{21F838E7-AD71-4D2C-BB30-C82072F8DEDD}" srcId="{16E704BC-9884-4E15-AC03-741A1A664E92}" destId="{26993289-5AE6-4813-AC74-D53A26264CCE}" srcOrd="0" destOrd="0" parTransId="{B652B4F9-FA9E-4945-90AA-A6694AF42AD0}" sibTransId="{1D9C5406-3E3C-4E39-BE4D-0B48FFDB3687}"/>
    <dgm:cxn modelId="{E337E8D7-5582-4E0B-8AD2-A2782E5EFF4C}" type="presParOf" srcId="{F22040FD-5C4C-4E0E-BD2B-B8711B5915A7}" destId="{C3540A63-2717-4F25-9E0F-7D56D5E67402}" srcOrd="0" destOrd="0" presId="urn:microsoft.com/office/officeart/2005/8/layout/vList2"/>
    <dgm:cxn modelId="{90F8FC99-2258-4BDB-AF09-F7CE6AF42CFC}" type="presParOf" srcId="{F22040FD-5C4C-4E0E-BD2B-B8711B5915A7}" destId="{92F86E75-DC75-496F-BBE5-6A9B7F813148}" srcOrd="1" destOrd="0" presId="urn:microsoft.com/office/officeart/2005/8/layout/vList2"/>
    <dgm:cxn modelId="{83F956CB-16CE-41DC-BA4F-9173326AC358}" type="presParOf" srcId="{F22040FD-5C4C-4E0E-BD2B-B8711B5915A7}" destId="{A9DCC29D-26C1-4DBF-86F8-FAE873010B4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6A1D258-9DD5-45ED-9DE4-CE2DAA3D1961}" type="doc">
      <dgm:prSet loTypeId="urn:microsoft.com/office/officeart/2016/7/layout/VerticalDownArrowProcess" loCatId="process" qsTypeId="urn:microsoft.com/office/officeart/2005/8/quickstyle/simple2" qsCatId="simple" csTypeId="urn:microsoft.com/office/officeart/2005/8/colors/colorful1" csCatId="colorful" phldr="1"/>
      <dgm:spPr/>
      <dgm:t>
        <a:bodyPr/>
        <a:lstStyle/>
        <a:p>
          <a:endParaRPr lang="en-US"/>
        </a:p>
      </dgm:t>
    </dgm:pt>
    <dgm:pt modelId="{33B5B37E-F7AF-4A9F-AECE-A05855BC7868}">
      <dgm:prSet/>
      <dgm:spPr/>
      <dgm:t>
        <a:bodyPr/>
        <a:lstStyle/>
        <a:p>
          <a:r>
            <a:rPr lang="en-US" dirty="0"/>
            <a:t>Compliance</a:t>
          </a:r>
        </a:p>
      </dgm:t>
    </dgm:pt>
    <dgm:pt modelId="{DC4105B1-B080-4342-86B4-8818318C1573}" type="parTrans" cxnId="{FD536527-7D33-4E49-A33F-2833130121B2}">
      <dgm:prSet/>
      <dgm:spPr/>
      <dgm:t>
        <a:bodyPr/>
        <a:lstStyle/>
        <a:p>
          <a:endParaRPr lang="en-US"/>
        </a:p>
      </dgm:t>
    </dgm:pt>
    <dgm:pt modelId="{90F4ABA2-3039-449A-A804-35D522744A8E}" type="sibTrans" cxnId="{FD536527-7D33-4E49-A33F-2833130121B2}">
      <dgm:prSet/>
      <dgm:spPr/>
      <dgm:t>
        <a:bodyPr/>
        <a:lstStyle/>
        <a:p>
          <a:endParaRPr lang="en-US"/>
        </a:p>
      </dgm:t>
    </dgm:pt>
    <dgm:pt modelId="{C74273A2-0846-4BE9-88F3-985326803B96}">
      <dgm:prSet/>
      <dgm:spPr/>
      <dgm:t>
        <a:bodyPr/>
        <a:lstStyle/>
        <a:p>
          <a:r>
            <a:rPr lang="en-US"/>
            <a:t>Verify that the contract was bid in compliance with state law. </a:t>
          </a:r>
        </a:p>
      </dgm:t>
    </dgm:pt>
    <dgm:pt modelId="{69B1F922-E4CA-411B-9F06-E26633A546F3}" type="parTrans" cxnId="{EF0953EC-47CC-4C37-9D5C-88394B029528}">
      <dgm:prSet/>
      <dgm:spPr/>
      <dgm:t>
        <a:bodyPr/>
        <a:lstStyle/>
        <a:p>
          <a:endParaRPr lang="en-US"/>
        </a:p>
      </dgm:t>
    </dgm:pt>
    <dgm:pt modelId="{D9C0CE8E-213A-4886-A584-B08E78D23E4C}" type="sibTrans" cxnId="{EF0953EC-47CC-4C37-9D5C-88394B029528}">
      <dgm:prSet/>
      <dgm:spPr/>
      <dgm:t>
        <a:bodyPr/>
        <a:lstStyle/>
        <a:p>
          <a:endParaRPr lang="en-US"/>
        </a:p>
      </dgm:t>
    </dgm:pt>
    <dgm:pt modelId="{4678E91A-A74C-4758-B84A-8C2ED28865BA}">
      <dgm:prSet/>
      <dgm:spPr/>
      <dgm:t>
        <a:bodyPr/>
        <a:lstStyle/>
        <a:p>
          <a:r>
            <a:rPr lang="en-US" dirty="0"/>
            <a:t>Viable</a:t>
          </a:r>
        </a:p>
      </dgm:t>
    </dgm:pt>
    <dgm:pt modelId="{A52F1980-FDF5-406F-8BD8-19ACD225CEB0}" type="parTrans" cxnId="{696D21A6-C7D0-4F5A-914A-941C9E176DB5}">
      <dgm:prSet/>
      <dgm:spPr/>
      <dgm:t>
        <a:bodyPr/>
        <a:lstStyle/>
        <a:p>
          <a:endParaRPr lang="en-US"/>
        </a:p>
      </dgm:t>
    </dgm:pt>
    <dgm:pt modelId="{E0761494-5CF8-4C1E-9390-3D699B8F5FAE}" type="sibTrans" cxnId="{696D21A6-C7D0-4F5A-914A-941C9E176DB5}">
      <dgm:prSet/>
      <dgm:spPr/>
      <dgm:t>
        <a:bodyPr/>
        <a:lstStyle/>
        <a:p>
          <a:endParaRPr lang="en-US"/>
        </a:p>
      </dgm:t>
    </dgm:pt>
    <dgm:pt modelId="{DEC76F65-A8FA-45E7-A0FC-221BFE0EDE71}">
      <dgm:prSet/>
      <dgm:spPr/>
      <dgm:t>
        <a:bodyPr/>
        <a:lstStyle/>
        <a:p>
          <a:r>
            <a:rPr lang="en-US"/>
            <a:t>Verify that the contract is still active, fresh or “viable.” </a:t>
          </a:r>
        </a:p>
      </dgm:t>
    </dgm:pt>
    <dgm:pt modelId="{FAC1E074-5CD1-4EFB-8B03-CD977F50CFEE}" type="parTrans" cxnId="{091756D5-C370-4717-9EB9-9658F74DE1CF}">
      <dgm:prSet/>
      <dgm:spPr/>
      <dgm:t>
        <a:bodyPr/>
        <a:lstStyle/>
        <a:p>
          <a:endParaRPr lang="en-US"/>
        </a:p>
      </dgm:t>
    </dgm:pt>
    <dgm:pt modelId="{3E9002F1-8F81-483F-9567-7B429570164F}" type="sibTrans" cxnId="{091756D5-C370-4717-9EB9-9658F74DE1CF}">
      <dgm:prSet/>
      <dgm:spPr/>
      <dgm:t>
        <a:bodyPr/>
        <a:lstStyle/>
        <a:p>
          <a:endParaRPr lang="en-US"/>
        </a:p>
      </dgm:t>
    </dgm:pt>
    <dgm:pt modelId="{63E28D4D-2916-4FCB-9B95-C8580A46E2AC}">
      <dgm:prSet/>
      <dgm:spPr/>
      <dgm:t>
        <a:bodyPr/>
        <a:lstStyle/>
        <a:p>
          <a:r>
            <a:rPr lang="en-US" dirty="0"/>
            <a:t>Obtain Consent</a:t>
          </a:r>
        </a:p>
      </dgm:t>
    </dgm:pt>
    <dgm:pt modelId="{A11B8D42-FC9D-487C-A8C7-56A6EE925C03}" type="parTrans" cxnId="{B33EA7C9-0D0C-4927-8A17-168D3D14EA6B}">
      <dgm:prSet/>
      <dgm:spPr/>
      <dgm:t>
        <a:bodyPr/>
        <a:lstStyle/>
        <a:p>
          <a:endParaRPr lang="en-US"/>
        </a:p>
      </dgm:t>
    </dgm:pt>
    <dgm:pt modelId="{1E84697E-C782-4D84-9E4F-CCA5D6F7BAEB}" type="sibTrans" cxnId="{B33EA7C9-0D0C-4927-8A17-168D3D14EA6B}">
      <dgm:prSet/>
      <dgm:spPr/>
      <dgm:t>
        <a:bodyPr/>
        <a:lstStyle/>
        <a:p>
          <a:endParaRPr lang="en-US"/>
        </a:p>
      </dgm:t>
    </dgm:pt>
    <dgm:pt modelId="{55DF63C8-69E1-464A-B3CE-52CDE711D4EA}">
      <dgm:prSet/>
      <dgm:spPr/>
      <dgm:t>
        <a:bodyPr/>
        <a:lstStyle/>
        <a:p>
          <a:r>
            <a:rPr lang="en-US"/>
            <a:t>Obtain written consent or approval from the other public entity who bid the contract and obtain confirmation as to the contract number and, if necessary, the council resolution accepting the contract/bid. </a:t>
          </a:r>
        </a:p>
      </dgm:t>
    </dgm:pt>
    <dgm:pt modelId="{32F4B8F3-8F4A-4779-8C9F-BD8BFBEA1A3C}" type="parTrans" cxnId="{30D633A7-2D0B-42D5-827D-5023D5C1B4F2}">
      <dgm:prSet/>
      <dgm:spPr/>
      <dgm:t>
        <a:bodyPr/>
        <a:lstStyle/>
        <a:p>
          <a:endParaRPr lang="en-US"/>
        </a:p>
      </dgm:t>
    </dgm:pt>
    <dgm:pt modelId="{9194DDFC-AD0C-4A91-B8FC-866D8E43933E}" type="sibTrans" cxnId="{30D633A7-2D0B-42D5-827D-5023D5C1B4F2}">
      <dgm:prSet/>
      <dgm:spPr/>
      <dgm:t>
        <a:bodyPr/>
        <a:lstStyle/>
        <a:p>
          <a:endParaRPr lang="en-US"/>
        </a:p>
      </dgm:t>
    </dgm:pt>
    <dgm:pt modelId="{36340DA0-A1A8-4F79-8754-1E92A5CD4A03}">
      <dgm:prSet/>
      <dgm:spPr/>
      <dgm:t>
        <a:bodyPr/>
        <a:lstStyle/>
        <a:p>
          <a:r>
            <a:rPr lang="en-US" dirty="0"/>
            <a:t>Confirm Price</a:t>
          </a:r>
        </a:p>
      </dgm:t>
    </dgm:pt>
    <dgm:pt modelId="{D5FEE8B1-3E6B-4BF9-8764-F18282ED641A}" type="parTrans" cxnId="{05C526B9-6021-445F-950D-0302CEFC70C0}">
      <dgm:prSet/>
      <dgm:spPr/>
      <dgm:t>
        <a:bodyPr/>
        <a:lstStyle/>
        <a:p>
          <a:endParaRPr lang="en-US"/>
        </a:p>
      </dgm:t>
    </dgm:pt>
    <dgm:pt modelId="{1917B094-F829-4E55-A46F-E6619C006123}" type="sibTrans" cxnId="{05C526B9-6021-445F-950D-0302CEFC70C0}">
      <dgm:prSet/>
      <dgm:spPr/>
      <dgm:t>
        <a:bodyPr/>
        <a:lstStyle/>
        <a:p>
          <a:endParaRPr lang="en-US"/>
        </a:p>
      </dgm:t>
    </dgm:pt>
    <dgm:pt modelId="{A73C1277-5E51-43A5-9FDD-650FCB8D25A9}">
      <dgm:prSet/>
      <dgm:spPr/>
      <dgm:t>
        <a:bodyPr/>
        <a:lstStyle/>
        <a:p>
          <a:r>
            <a:rPr lang="en-US"/>
            <a:t>Confirm that the vendor and the product, services, materials, supplies or equipment are the same and that the price is same or lower.</a:t>
          </a:r>
        </a:p>
      </dgm:t>
    </dgm:pt>
    <dgm:pt modelId="{9FE5BF58-96CD-4CFE-9DE2-75F1DEE07033}" type="parTrans" cxnId="{6245B4AE-4B09-4B2D-8B02-F1DC89F3036F}">
      <dgm:prSet/>
      <dgm:spPr/>
      <dgm:t>
        <a:bodyPr/>
        <a:lstStyle/>
        <a:p>
          <a:endParaRPr lang="en-US"/>
        </a:p>
      </dgm:t>
    </dgm:pt>
    <dgm:pt modelId="{0913204E-3A5F-482B-9B8D-CC5309D137E4}" type="sibTrans" cxnId="{6245B4AE-4B09-4B2D-8B02-F1DC89F3036F}">
      <dgm:prSet/>
      <dgm:spPr/>
      <dgm:t>
        <a:bodyPr/>
        <a:lstStyle/>
        <a:p>
          <a:endParaRPr lang="en-US"/>
        </a:p>
      </dgm:t>
    </dgm:pt>
    <dgm:pt modelId="{DDBA8018-1A34-4674-8D26-9FBBE82BF40C}" type="pres">
      <dgm:prSet presAssocID="{C6A1D258-9DD5-45ED-9DE4-CE2DAA3D1961}" presName="Name0" presStyleCnt="0">
        <dgm:presLayoutVars>
          <dgm:dir/>
          <dgm:animLvl val="lvl"/>
          <dgm:resizeHandles val="exact"/>
        </dgm:presLayoutVars>
      </dgm:prSet>
      <dgm:spPr/>
    </dgm:pt>
    <dgm:pt modelId="{2F2A5675-BBCF-4887-B2C0-F19E1A9ABB43}" type="pres">
      <dgm:prSet presAssocID="{36340DA0-A1A8-4F79-8754-1E92A5CD4A03}" presName="boxAndChildren" presStyleCnt="0"/>
      <dgm:spPr/>
    </dgm:pt>
    <dgm:pt modelId="{40DDD841-39AA-465F-A1C6-CB1766E04DBE}" type="pres">
      <dgm:prSet presAssocID="{36340DA0-A1A8-4F79-8754-1E92A5CD4A03}" presName="parentTextBox" presStyleLbl="alignNode1" presStyleIdx="0" presStyleCnt="4"/>
      <dgm:spPr/>
    </dgm:pt>
    <dgm:pt modelId="{10AC3725-9EDE-4598-BDF0-EACC06CED4CD}" type="pres">
      <dgm:prSet presAssocID="{36340DA0-A1A8-4F79-8754-1E92A5CD4A03}" presName="descendantBox" presStyleLbl="bgAccFollowNode1" presStyleIdx="0" presStyleCnt="4"/>
      <dgm:spPr/>
    </dgm:pt>
    <dgm:pt modelId="{50C27F94-9DE5-4D14-B333-9E0ABA411DE8}" type="pres">
      <dgm:prSet presAssocID="{1E84697E-C782-4D84-9E4F-CCA5D6F7BAEB}" presName="sp" presStyleCnt="0"/>
      <dgm:spPr/>
    </dgm:pt>
    <dgm:pt modelId="{857E3AF0-F864-4B37-8144-BD5BA9526486}" type="pres">
      <dgm:prSet presAssocID="{63E28D4D-2916-4FCB-9B95-C8580A46E2AC}" presName="arrowAndChildren" presStyleCnt="0"/>
      <dgm:spPr/>
    </dgm:pt>
    <dgm:pt modelId="{6EEE7853-109A-4FF0-A1AF-CF843509FF35}" type="pres">
      <dgm:prSet presAssocID="{63E28D4D-2916-4FCB-9B95-C8580A46E2AC}" presName="parentTextArrow" presStyleLbl="node1" presStyleIdx="0" presStyleCnt="0"/>
      <dgm:spPr/>
    </dgm:pt>
    <dgm:pt modelId="{B60BA803-B066-47FC-9E02-34DE09CD7FFF}" type="pres">
      <dgm:prSet presAssocID="{63E28D4D-2916-4FCB-9B95-C8580A46E2AC}" presName="arrow" presStyleLbl="alignNode1" presStyleIdx="1" presStyleCnt="4"/>
      <dgm:spPr/>
    </dgm:pt>
    <dgm:pt modelId="{F6E672EB-D819-451B-AD4D-B4BD9047E279}" type="pres">
      <dgm:prSet presAssocID="{63E28D4D-2916-4FCB-9B95-C8580A46E2AC}" presName="descendantArrow" presStyleLbl="bgAccFollowNode1" presStyleIdx="1" presStyleCnt="4"/>
      <dgm:spPr/>
    </dgm:pt>
    <dgm:pt modelId="{B4D14058-F79B-4DF8-9832-32C815451642}" type="pres">
      <dgm:prSet presAssocID="{E0761494-5CF8-4C1E-9390-3D699B8F5FAE}" presName="sp" presStyleCnt="0"/>
      <dgm:spPr/>
    </dgm:pt>
    <dgm:pt modelId="{AC9EAA78-CD78-4DA4-A51E-83EDB88015C4}" type="pres">
      <dgm:prSet presAssocID="{4678E91A-A74C-4758-B84A-8C2ED28865BA}" presName="arrowAndChildren" presStyleCnt="0"/>
      <dgm:spPr/>
    </dgm:pt>
    <dgm:pt modelId="{6C73DADF-4EE1-47C1-B499-17A196B13E12}" type="pres">
      <dgm:prSet presAssocID="{4678E91A-A74C-4758-B84A-8C2ED28865BA}" presName="parentTextArrow" presStyleLbl="node1" presStyleIdx="0" presStyleCnt="0"/>
      <dgm:spPr/>
    </dgm:pt>
    <dgm:pt modelId="{69B5551F-35A8-44DF-A119-851568D10DA8}" type="pres">
      <dgm:prSet presAssocID="{4678E91A-A74C-4758-B84A-8C2ED28865BA}" presName="arrow" presStyleLbl="alignNode1" presStyleIdx="2" presStyleCnt="4"/>
      <dgm:spPr/>
    </dgm:pt>
    <dgm:pt modelId="{4CF23EE5-396B-4423-92F0-D2FEF06C2F7E}" type="pres">
      <dgm:prSet presAssocID="{4678E91A-A74C-4758-B84A-8C2ED28865BA}" presName="descendantArrow" presStyleLbl="bgAccFollowNode1" presStyleIdx="2" presStyleCnt="4"/>
      <dgm:spPr/>
    </dgm:pt>
    <dgm:pt modelId="{AD09E26D-6310-4926-AAED-6010A20F5CE0}" type="pres">
      <dgm:prSet presAssocID="{90F4ABA2-3039-449A-A804-35D522744A8E}" presName="sp" presStyleCnt="0"/>
      <dgm:spPr/>
    </dgm:pt>
    <dgm:pt modelId="{3D99C116-1C4D-4309-AA96-2F27539FE4EA}" type="pres">
      <dgm:prSet presAssocID="{33B5B37E-F7AF-4A9F-AECE-A05855BC7868}" presName="arrowAndChildren" presStyleCnt="0"/>
      <dgm:spPr/>
    </dgm:pt>
    <dgm:pt modelId="{D470A74E-8866-4F91-A845-BC0E39DB2231}" type="pres">
      <dgm:prSet presAssocID="{33B5B37E-F7AF-4A9F-AECE-A05855BC7868}" presName="parentTextArrow" presStyleLbl="node1" presStyleIdx="0" presStyleCnt="0"/>
      <dgm:spPr/>
    </dgm:pt>
    <dgm:pt modelId="{68E73367-9B17-4092-808E-4F5E205199E1}" type="pres">
      <dgm:prSet presAssocID="{33B5B37E-F7AF-4A9F-AECE-A05855BC7868}" presName="arrow" presStyleLbl="alignNode1" presStyleIdx="3" presStyleCnt="4"/>
      <dgm:spPr/>
    </dgm:pt>
    <dgm:pt modelId="{9D422EED-DD06-459C-AD80-A459C1C3A182}" type="pres">
      <dgm:prSet presAssocID="{33B5B37E-F7AF-4A9F-AECE-A05855BC7868}" presName="descendantArrow" presStyleLbl="bgAccFollowNode1" presStyleIdx="3" presStyleCnt="4"/>
      <dgm:spPr/>
    </dgm:pt>
  </dgm:ptLst>
  <dgm:cxnLst>
    <dgm:cxn modelId="{2FFFE625-2C69-4D05-BF59-CDA9F6576FF5}" type="presOf" srcId="{63E28D4D-2916-4FCB-9B95-C8580A46E2AC}" destId="{6EEE7853-109A-4FF0-A1AF-CF843509FF35}" srcOrd="0" destOrd="0" presId="urn:microsoft.com/office/officeart/2016/7/layout/VerticalDownArrowProcess"/>
    <dgm:cxn modelId="{FD536527-7D33-4E49-A33F-2833130121B2}" srcId="{C6A1D258-9DD5-45ED-9DE4-CE2DAA3D1961}" destId="{33B5B37E-F7AF-4A9F-AECE-A05855BC7868}" srcOrd="0" destOrd="0" parTransId="{DC4105B1-B080-4342-86B4-8818318C1573}" sibTransId="{90F4ABA2-3039-449A-A804-35D522744A8E}"/>
    <dgm:cxn modelId="{03C1442A-4AE2-479A-9F1C-8A317FBD9294}" type="presOf" srcId="{C74273A2-0846-4BE9-88F3-985326803B96}" destId="{9D422EED-DD06-459C-AD80-A459C1C3A182}" srcOrd="0" destOrd="0" presId="urn:microsoft.com/office/officeart/2016/7/layout/VerticalDownArrowProcess"/>
    <dgm:cxn modelId="{9D81832D-ADB7-4679-BE27-00C3EDE8D92B}" type="presOf" srcId="{C6A1D258-9DD5-45ED-9DE4-CE2DAA3D1961}" destId="{DDBA8018-1A34-4674-8D26-9FBBE82BF40C}" srcOrd="0" destOrd="0" presId="urn:microsoft.com/office/officeart/2016/7/layout/VerticalDownArrowProcess"/>
    <dgm:cxn modelId="{170EBB63-83B8-469A-B692-33233C3AE623}" type="presOf" srcId="{DEC76F65-A8FA-45E7-A0FC-221BFE0EDE71}" destId="{4CF23EE5-396B-4423-92F0-D2FEF06C2F7E}" srcOrd="0" destOrd="0" presId="urn:microsoft.com/office/officeart/2016/7/layout/VerticalDownArrowProcess"/>
    <dgm:cxn modelId="{3F6E434B-8C99-40CB-91B1-BF9245456696}" type="presOf" srcId="{4678E91A-A74C-4758-B84A-8C2ED28865BA}" destId="{6C73DADF-4EE1-47C1-B499-17A196B13E12}" srcOrd="0" destOrd="0" presId="urn:microsoft.com/office/officeart/2016/7/layout/VerticalDownArrowProcess"/>
    <dgm:cxn modelId="{6FE9208D-5C71-4382-BC33-AF215BDBE401}" type="presOf" srcId="{A73C1277-5E51-43A5-9FDD-650FCB8D25A9}" destId="{10AC3725-9EDE-4598-BDF0-EACC06CED4CD}" srcOrd="0" destOrd="0" presId="urn:microsoft.com/office/officeart/2016/7/layout/VerticalDownArrowProcess"/>
    <dgm:cxn modelId="{A3CF8E98-FB7B-4150-BDC6-40F3F4774A48}" type="presOf" srcId="{33B5B37E-F7AF-4A9F-AECE-A05855BC7868}" destId="{68E73367-9B17-4092-808E-4F5E205199E1}" srcOrd="1" destOrd="0" presId="urn:microsoft.com/office/officeart/2016/7/layout/VerticalDownArrowProcess"/>
    <dgm:cxn modelId="{696D21A6-C7D0-4F5A-914A-941C9E176DB5}" srcId="{C6A1D258-9DD5-45ED-9DE4-CE2DAA3D1961}" destId="{4678E91A-A74C-4758-B84A-8C2ED28865BA}" srcOrd="1" destOrd="0" parTransId="{A52F1980-FDF5-406F-8BD8-19ACD225CEB0}" sibTransId="{E0761494-5CF8-4C1E-9390-3D699B8F5FAE}"/>
    <dgm:cxn modelId="{30D633A7-2D0B-42D5-827D-5023D5C1B4F2}" srcId="{63E28D4D-2916-4FCB-9B95-C8580A46E2AC}" destId="{55DF63C8-69E1-464A-B3CE-52CDE711D4EA}" srcOrd="0" destOrd="0" parTransId="{32F4B8F3-8F4A-4779-8C9F-BD8BFBEA1A3C}" sibTransId="{9194DDFC-AD0C-4A91-B8FC-866D8E43933E}"/>
    <dgm:cxn modelId="{6245B4AE-4B09-4B2D-8B02-F1DC89F3036F}" srcId="{36340DA0-A1A8-4F79-8754-1E92A5CD4A03}" destId="{A73C1277-5E51-43A5-9FDD-650FCB8D25A9}" srcOrd="0" destOrd="0" parTransId="{9FE5BF58-96CD-4CFE-9DE2-75F1DEE07033}" sibTransId="{0913204E-3A5F-482B-9B8D-CC5309D137E4}"/>
    <dgm:cxn modelId="{1CD05AB3-09F6-4240-BB88-ED6F61429DCF}" type="presOf" srcId="{33B5B37E-F7AF-4A9F-AECE-A05855BC7868}" destId="{D470A74E-8866-4F91-A845-BC0E39DB2231}" srcOrd="0" destOrd="0" presId="urn:microsoft.com/office/officeart/2016/7/layout/VerticalDownArrowProcess"/>
    <dgm:cxn modelId="{05C526B9-6021-445F-950D-0302CEFC70C0}" srcId="{C6A1D258-9DD5-45ED-9DE4-CE2DAA3D1961}" destId="{36340DA0-A1A8-4F79-8754-1E92A5CD4A03}" srcOrd="3" destOrd="0" parTransId="{D5FEE8B1-3E6B-4BF9-8764-F18282ED641A}" sibTransId="{1917B094-F829-4E55-A46F-E6619C006123}"/>
    <dgm:cxn modelId="{B33EA7C9-0D0C-4927-8A17-168D3D14EA6B}" srcId="{C6A1D258-9DD5-45ED-9DE4-CE2DAA3D1961}" destId="{63E28D4D-2916-4FCB-9B95-C8580A46E2AC}" srcOrd="2" destOrd="0" parTransId="{A11B8D42-FC9D-487C-A8C7-56A6EE925C03}" sibTransId="{1E84697E-C782-4D84-9E4F-CCA5D6F7BAEB}"/>
    <dgm:cxn modelId="{091756D5-C370-4717-9EB9-9658F74DE1CF}" srcId="{4678E91A-A74C-4758-B84A-8C2ED28865BA}" destId="{DEC76F65-A8FA-45E7-A0FC-221BFE0EDE71}" srcOrd="0" destOrd="0" parTransId="{FAC1E074-5CD1-4EFB-8B03-CD977F50CFEE}" sibTransId="{3E9002F1-8F81-483F-9567-7B429570164F}"/>
    <dgm:cxn modelId="{9CD43FE6-5214-493F-9F43-8D9856F875D7}" type="presOf" srcId="{4678E91A-A74C-4758-B84A-8C2ED28865BA}" destId="{69B5551F-35A8-44DF-A119-851568D10DA8}" srcOrd="1" destOrd="0" presId="urn:microsoft.com/office/officeart/2016/7/layout/VerticalDownArrowProcess"/>
    <dgm:cxn modelId="{411FFDE6-435E-4B23-BC39-02DA24956839}" type="presOf" srcId="{36340DA0-A1A8-4F79-8754-1E92A5CD4A03}" destId="{40DDD841-39AA-465F-A1C6-CB1766E04DBE}" srcOrd="0" destOrd="0" presId="urn:microsoft.com/office/officeart/2016/7/layout/VerticalDownArrowProcess"/>
    <dgm:cxn modelId="{EF0953EC-47CC-4C37-9D5C-88394B029528}" srcId="{33B5B37E-F7AF-4A9F-AECE-A05855BC7868}" destId="{C74273A2-0846-4BE9-88F3-985326803B96}" srcOrd="0" destOrd="0" parTransId="{69B1F922-E4CA-411B-9F06-E26633A546F3}" sibTransId="{D9C0CE8E-213A-4886-A584-B08E78D23E4C}"/>
    <dgm:cxn modelId="{27817DEF-012F-4CE6-898C-FAF55CDEFFD1}" type="presOf" srcId="{55DF63C8-69E1-464A-B3CE-52CDE711D4EA}" destId="{F6E672EB-D819-451B-AD4D-B4BD9047E279}" srcOrd="0" destOrd="0" presId="urn:microsoft.com/office/officeart/2016/7/layout/VerticalDownArrowProcess"/>
    <dgm:cxn modelId="{FC63E0FD-C8E9-4415-B319-61C6CBFB733E}" type="presOf" srcId="{63E28D4D-2916-4FCB-9B95-C8580A46E2AC}" destId="{B60BA803-B066-47FC-9E02-34DE09CD7FFF}" srcOrd="1" destOrd="0" presId="urn:microsoft.com/office/officeart/2016/7/layout/VerticalDownArrowProcess"/>
    <dgm:cxn modelId="{5F83D64B-5B06-4203-ADCF-B381D62C5409}" type="presParOf" srcId="{DDBA8018-1A34-4674-8D26-9FBBE82BF40C}" destId="{2F2A5675-BBCF-4887-B2C0-F19E1A9ABB43}" srcOrd="0" destOrd="0" presId="urn:microsoft.com/office/officeart/2016/7/layout/VerticalDownArrowProcess"/>
    <dgm:cxn modelId="{3E48D561-DD1B-480F-AEBB-9D087AEB21F0}" type="presParOf" srcId="{2F2A5675-BBCF-4887-B2C0-F19E1A9ABB43}" destId="{40DDD841-39AA-465F-A1C6-CB1766E04DBE}" srcOrd="0" destOrd="0" presId="urn:microsoft.com/office/officeart/2016/7/layout/VerticalDownArrowProcess"/>
    <dgm:cxn modelId="{F52148D2-6D7B-4141-8E6D-4FB5FB07A655}" type="presParOf" srcId="{2F2A5675-BBCF-4887-B2C0-F19E1A9ABB43}" destId="{10AC3725-9EDE-4598-BDF0-EACC06CED4CD}" srcOrd="1" destOrd="0" presId="urn:microsoft.com/office/officeart/2016/7/layout/VerticalDownArrowProcess"/>
    <dgm:cxn modelId="{9FBCA5ED-1FC0-4A52-AFB6-1E0A87C0FE34}" type="presParOf" srcId="{DDBA8018-1A34-4674-8D26-9FBBE82BF40C}" destId="{50C27F94-9DE5-4D14-B333-9E0ABA411DE8}" srcOrd="1" destOrd="0" presId="urn:microsoft.com/office/officeart/2016/7/layout/VerticalDownArrowProcess"/>
    <dgm:cxn modelId="{7A113462-EBED-48C9-95B1-1255EFFDAEA8}" type="presParOf" srcId="{DDBA8018-1A34-4674-8D26-9FBBE82BF40C}" destId="{857E3AF0-F864-4B37-8144-BD5BA9526486}" srcOrd="2" destOrd="0" presId="urn:microsoft.com/office/officeart/2016/7/layout/VerticalDownArrowProcess"/>
    <dgm:cxn modelId="{0BCA61A3-0F86-483A-99B9-28D6CF8107A0}" type="presParOf" srcId="{857E3AF0-F864-4B37-8144-BD5BA9526486}" destId="{6EEE7853-109A-4FF0-A1AF-CF843509FF35}" srcOrd="0" destOrd="0" presId="urn:microsoft.com/office/officeart/2016/7/layout/VerticalDownArrowProcess"/>
    <dgm:cxn modelId="{FBE488AF-FFB8-4576-A90A-65E1C7639E30}" type="presParOf" srcId="{857E3AF0-F864-4B37-8144-BD5BA9526486}" destId="{B60BA803-B066-47FC-9E02-34DE09CD7FFF}" srcOrd="1" destOrd="0" presId="urn:microsoft.com/office/officeart/2016/7/layout/VerticalDownArrowProcess"/>
    <dgm:cxn modelId="{4DC63FDB-5C8A-4846-8CAD-4B036E03E224}" type="presParOf" srcId="{857E3AF0-F864-4B37-8144-BD5BA9526486}" destId="{F6E672EB-D819-451B-AD4D-B4BD9047E279}" srcOrd="2" destOrd="0" presId="urn:microsoft.com/office/officeart/2016/7/layout/VerticalDownArrowProcess"/>
    <dgm:cxn modelId="{48EA1F6E-2511-4C0B-89C5-369DF2684EC8}" type="presParOf" srcId="{DDBA8018-1A34-4674-8D26-9FBBE82BF40C}" destId="{B4D14058-F79B-4DF8-9832-32C815451642}" srcOrd="3" destOrd="0" presId="urn:microsoft.com/office/officeart/2016/7/layout/VerticalDownArrowProcess"/>
    <dgm:cxn modelId="{53E54057-299E-408C-9E9B-A4254691D27A}" type="presParOf" srcId="{DDBA8018-1A34-4674-8D26-9FBBE82BF40C}" destId="{AC9EAA78-CD78-4DA4-A51E-83EDB88015C4}" srcOrd="4" destOrd="0" presId="urn:microsoft.com/office/officeart/2016/7/layout/VerticalDownArrowProcess"/>
    <dgm:cxn modelId="{4E57BFFE-5AB0-4956-9BEF-86C19CF3DF44}" type="presParOf" srcId="{AC9EAA78-CD78-4DA4-A51E-83EDB88015C4}" destId="{6C73DADF-4EE1-47C1-B499-17A196B13E12}" srcOrd="0" destOrd="0" presId="urn:microsoft.com/office/officeart/2016/7/layout/VerticalDownArrowProcess"/>
    <dgm:cxn modelId="{826567F5-2FC2-4B96-8DBD-9ECFA6196F3F}" type="presParOf" srcId="{AC9EAA78-CD78-4DA4-A51E-83EDB88015C4}" destId="{69B5551F-35A8-44DF-A119-851568D10DA8}" srcOrd="1" destOrd="0" presId="urn:microsoft.com/office/officeart/2016/7/layout/VerticalDownArrowProcess"/>
    <dgm:cxn modelId="{82C0A889-D286-4E6F-A264-F106810893CB}" type="presParOf" srcId="{AC9EAA78-CD78-4DA4-A51E-83EDB88015C4}" destId="{4CF23EE5-396B-4423-92F0-D2FEF06C2F7E}" srcOrd="2" destOrd="0" presId="urn:microsoft.com/office/officeart/2016/7/layout/VerticalDownArrowProcess"/>
    <dgm:cxn modelId="{37B20E34-D7FC-4B94-AEF0-D0343AD6773F}" type="presParOf" srcId="{DDBA8018-1A34-4674-8D26-9FBBE82BF40C}" destId="{AD09E26D-6310-4926-AAED-6010A20F5CE0}" srcOrd="5" destOrd="0" presId="urn:microsoft.com/office/officeart/2016/7/layout/VerticalDownArrowProcess"/>
    <dgm:cxn modelId="{C6D95172-73CF-4D7C-A010-0E8FEDC113DE}" type="presParOf" srcId="{DDBA8018-1A34-4674-8D26-9FBBE82BF40C}" destId="{3D99C116-1C4D-4309-AA96-2F27539FE4EA}" srcOrd="6" destOrd="0" presId="urn:microsoft.com/office/officeart/2016/7/layout/VerticalDownArrowProcess"/>
    <dgm:cxn modelId="{C5F44C03-FFA3-49E4-8E2D-DDDABD0F670E}" type="presParOf" srcId="{3D99C116-1C4D-4309-AA96-2F27539FE4EA}" destId="{D470A74E-8866-4F91-A845-BC0E39DB2231}" srcOrd="0" destOrd="0" presId="urn:microsoft.com/office/officeart/2016/7/layout/VerticalDownArrowProcess"/>
    <dgm:cxn modelId="{BBF63943-379E-4BF4-BAA5-48C7B36E63D2}" type="presParOf" srcId="{3D99C116-1C4D-4309-AA96-2F27539FE4EA}" destId="{68E73367-9B17-4092-808E-4F5E205199E1}" srcOrd="1" destOrd="0" presId="urn:microsoft.com/office/officeart/2016/7/layout/VerticalDownArrowProcess"/>
    <dgm:cxn modelId="{8B47E4FB-6D4F-4350-9848-3451675F0EEE}" type="presParOf" srcId="{3D99C116-1C4D-4309-AA96-2F27539FE4EA}" destId="{9D422EED-DD06-459C-AD80-A459C1C3A182}" srcOrd="2" destOrd="0" presId="urn:microsoft.com/office/officeart/2016/7/layout/VerticalDown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5668909-69EB-485B-B67D-F57945A457A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39704BA-99BF-4975-9EA7-A37EE94B299C}">
      <dgm:prSet/>
      <dgm:spPr/>
      <dgm:t>
        <a:bodyPr/>
        <a:lstStyle/>
        <a:p>
          <a:pPr>
            <a:lnSpc>
              <a:spcPct val="100000"/>
            </a:lnSpc>
          </a:pPr>
          <a:r>
            <a:rPr lang="en-US"/>
            <a:t>Any such agreement shall require that the qualified group purchasing organization submit a price list for materials, equipment and supplies offered by it and that the prices quoted on the list remain in effect for a stated period of time of not less than three months.</a:t>
          </a:r>
        </a:p>
      </dgm:t>
    </dgm:pt>
    <dgm:pt modelId="{36695C1A-F9C1-429C-86B6-48E3D9A1FFCD}" type="parTrans" cxnId="{94BB82B9-40CD-4645-ABDD-F948F072A6D8}">
      <dgm:prSet/>
      <dgm:spPr/>
      <dgm:t>
        <a:bodyPr/>
        <a:lstStyle/>
        <a:p>
          <a:endParaRPr lang="en-US"/>
        </a:p>
      </dgm:t>
    </dgm:pt>
    <dgm:pt modelId="{5D9BA378-0229-40F5-9EDB-E0F3D2B68952}" type="sibTrans" cxnId="{94BB82B9-40CD-4645-ABDD-F948F072A6D8}">
      <dgm:prSet/>
      <dgm:spPr/>
      <dgm:t>
        <a:bodyPr/>
        <a:lstStyle/>
        <a:p>
          <a:endParaRPr lang="en-US"/>
        </a:p>
      </dgm:t>
    </dgm:pt>
    <dgm:pt modelId="{1913CD57-4942-4D17-A134-A3E2C20268CB}">
      <dgm:prSet/>
      <dgm:spPr/>
      <dgm:t>
        <a:bodyPr/>
        <a:lstStyle/>
        <a:p>
          <a:pPr>
            <a:lnSpc>
              <a:spcPct val="100000"/>
            </a:lnSpc>
          </a:pPr>
          <a:r>
            <a:rPr lang="en-US" dirty="0"/>
            <a:t>Any such price list shall be considered, for all purposes, to be a valid and binding bid by the qualified group purchasing organization during the effective period of the agreement, and no additional bid by the qualified group purchasing organization is necessary.</a:t>
          </a:r>
        </a:p>
      </dgm:t>
    </dgm:pt>
    <dgm:pt modelId="{4340C664-1388-472F-A292-3104AAD3CC7B}" type="parTrans" cxnId="{457E979A-C831-49D2-A258-F76F2A3975ED}">
      <dgm:prSet/>
      <dgm:spPr/>
      <dgm:t>
        <a:bodyPr/>
        <a:lstStyle/>
        <a:p>
          <a:endParaRPr lang="en-US"/>
        </a:p>
      </dgm:t>
    </dgm:pt>
    <dgm:pt modelId="{BF76795C-022B-4C78-A4AA-C1C2C7E50950}" type="sibTrans" cxnId="{457E979A-C831-49D2-A258-F76F2A3975ED}">
      <dgm:prSet/>
      <dgm:spPr/>
      <dgm:t>
        <a:bodyPr/>
        <a:lstStyle/>
        <a:p>
          <a:endParaRPr lang="en-US"/>
        </a:p>
      </dgm:t>
    </dgm:pt>
    <dgm:pt modelId="{8E92B9EF-E479-4041-8E9D-1323898E10F5}" type="pres">
      <dgm:prSet presAssocID="{A5668909-69EB-485B-B67D-F57945A457A6}" presName="root" presStyleCnt="0">
        <dgm:presLayoutVars>
          <dgm:dir/>
          <dgm:resizeHandles val="exact"/>
        </dgm:presLayoutVars>
      </dgm:prSet>
      <dgm:spPr/>
    </dgm:pt>
    <dgm:pt modelId="{3D2B4144-0F4E-42B0-91B5-513F6BDF584B}" type="pres">
      <dgm:prSet presAssocID="{B39704BA-99BF-4975-9EA7-A37EE94B299C}" presName="compNode" presStyleCnt="0"/>
      <dgm:spPr/>
    </dgm:pt>
    <dgm:pt modelId="{897ADCBC-514C-4056-948F-1D38DE1BCD97}" type="pres">
      <dgm:prSet presAssocID="{B39704BA-99BF-4975-9EA7-A37EE94B299C}" presName="bgRect" presStyleLbl="bgShp" presStyleIdx="0" presStyleCnt="2"/>
      <dgm:spPr/>
    </dgm:pt>
    <dgm:pt modelId="{D603C396-30FC-4D17-B229-C3E8C18B869A}" type="pres">
      <dgm:prSet presAssocID="{B39704BA-99BF-4975-9EA7-A37EE94B299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llar"/>
        </a:ext>
      </dgm:extLst>
    </dgm:pt>
    <dgm:pt modelId="{C9879AF6-C320-4ACE-9B2C-64F1290C416B}" type="pres">
      <dgm:prSet presAssocID="{B39704BA-99BF-4975-9EA7-A37EE94B299C}" presName="spaceRect" presStyleCnt="0"/>
      <dgm:spPr/>
    </dgm:pt>
    <dgm:pt modelId="{B956ED4E-5094-4C78-A09F-B7A77B7B9080}" type="pres">
      <dgm:prSet presAssocID="{B39704BA-99BF-4975-9EA7-A37EE94B299C}" presName="parTx" presStyleLbl="revTx" presStyleIdx="0" presStyleCnt="2">
        <dgm:presLayoutVars>
          <dgm:chMax val="0"/>
          <dgm:chPref val="0"/>
        </dgm:presLayoutVars>
      </dgm:prSet>
      <dgm:spPr/>
    </dgm:pt>
    <dgm:pt modelId="{2DF7B199-4698-47E1-BCD2-908BDA73C519}" type="pres">
      <dgm:prSet presAssocID="{5D9BA378-0229-40F5-9EDB-E0F3D2B68952}" presName="sibTrans" presStyleCnt="0"/>
      <dgm:spPr/>
    </dgm:pt>
    <dgm:pt modelId="{FB30BD2A-B6DF-4ED1-9FC1-0B77DAF85B27}" type="pres">
      <dgm:prSet presAssocID="{1913CD57-4942-4D17-A134-A3E2C20268CB}" presName="compNode" presStyleCnt="0"/>
      <dgm:spPr/>
    </dgm:pt>
    <dgm:pt modelId="{133A96BF-005F-4DBD-9594-9650CBABEE51}" type="pres">
      <dgm:prSet presAssocID="{1913CD57-4942-4D17-A134-A3E2C20268CB}" presName="bgRect" presStyleLbl="bgShp" presStyleIdx="1" presStyleCnt="2"/>
      <dgm:spPr/>
    </dgm:pt>
    <dgm:pt modelId="{D287D05F-966C-49C8-A941-08A98260D36B}" type="pres">
      <dgm:prSet presAssocID="{1913CD57-4942-4D17-A134-A3E2C20268C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avel"/>
        </a:ext>
      </dgm:extLst>
    </dgm:pt>
    <dgm:pt modelId="{00C75C6D-D965-4F5F-8C62-0E782DD9A285}" type="pres">
      <dgm:prSet presAssocID="{1913CD57-4942-4D17-A134-A3E2C20268CB}" presName="spaceRect" presStyleCnt="0"/>
      <dgm:spPr/>
    </dgm:pt>
    <dgm:pt modelId="{390BC467-7F9E-4EBC-A076-A8E5C775A7A4}" type="pres">
      <dgm:prSet presAssocID="{1913CD57-4942-4D17-A134-A3E2C20268CB}" presName="parTx" presStyleLbl="revTx" presStyleIdx="1" presStyleCnt="2">
        <dgm:presLayoutVars>
          <dgm:chMax val="0"/>
          <dgm:chPref val="0"/>
        </dgm:presLayoutVars>
      </dgm:prSet>
      <dgm:spPr/>
    </dgm:pt>
  </dgm:ptLst>
  <dgm:cxnLst>
    <dgm:cxn modelId="{5B503B6B-C9EE-4B48-9212-45613FEE3C74}" type="presOf" srcId="{B39704BA-99BF-4975-9EA7-A37EE94B299C}" destId="{B956ED4E-5094-4C78-A09F-B7A77B7B9080}" srcOrd="0" destOrd="0" presId="urn:microsoft.com/office/officeart/2018/2/layout/IconVerticalSolidList"/>
    <dgm:cxn modelId="{457E979A-C831-49D2-A258-F76F2A3975ED}" srcId="{A5668909-69EB-485B-B67D-F57945A457A6}" destId="{1913CD57-4942-4D17-A134-A3E2C20268CB}" srcOrd="1" destOrd="0" parTransId="{4340C664-1388-472F-A292-3104AAD3CC7B}" sibTransId="{BF76795C-022B-4C78-A4AA-C1C2C7E50950}"/>
    <dgm:cxn modelId="{94BB82B9-40CD-4645-ABDD-F948F072A6D8}" srcId="{A5668909-69EB-485B-B67D-F57945A457A6}" destId="{B39704BA-99BF-4975-9EA7-A37EE94B299C}" srcOrd="0" destOrd="0" parTransId="{36695C1A-F9C1-429C-86B6-48E3D9A1FFCD}" sibTransId="{5D9BA378-0229-40F5-9EDB-E0F3D2B68952}"/>
    <dgm:cxn modelId="{7422F8CB-41D7-4D67-A913-998C171EFDB6}" type="presOf" srcId="{A5668909-69EB-485B-B67D-F57945A457A6}" destId="{8E92B9EF-E479-4041-8E9D-1323898E10F5}" srcOrd="0" destOrd="0" presId="urn:microsoft.com/office/officeart/2018/2/layout/IconVerticalSolidList"/>
    <dgm:cxn modelId="{FA52E9E7-3ECC-4B3C-B50B-4D4D3DE9BC57}" type="presOf" srcId="{1913CD57-4942-4D17-A134-A3E2C20268CB}" destId="{390BC467-7F9E-4EBC-A076-A8E5C775A7A4}" srcOrd="0" destOrd="0" presId="urn:microsoft.com/office/officeart/2018/2/layout/IconVerticalSolidList"/>
    <dgm:cxn modelId="{3FB68E5A-B433-4A91-AAC5-7D665D3C15A3}" type="presParOf" srcId="{8E92B9EF-E479-4041-8E9D-1323898E10F5}" destId="{3D2B4144-0F4E-42B0-91B5-513F6BDF584B}" srcOrd="0" destOrd="0" presId="urn:microsoft.com/office/officeart/2018/2/layout/IconVerticalSolidList"/>
    <dgm:cxn modelId="{F298A1F5-78A2-457B-9477-22C4589E1662}" type="presParOf" srcId="{3D2B4144-0F4E-42B0-91B5-513F6BDF584B}" destId="{897ADCBC-514C-4056-948F-1D38DE1BCD97}" srcOrd="0" destOrd="0" presId="urn:microsoft.com/office/officeart/2018/2/layout/IconVerticalSolidList"/>
    <dgm:cxn modelId="{BCB9377E-36FD-4979-8137-C74B643F6D58}" type="presParOf" srcId="{3D2B4144-0F4E-42B0-91B5-513F6BDF584B}" destId="{D603C396-30FC-4D17-B229-C3E8C18B869A}" srcOrd="1" destOrd="0" presId="urn:microsoft.com/office/officeart/2018/2/layout/IconVerticalSolidList"/>
    <dgm:cxn modelId="{64B014D8-8C80-4A47-97A4-48D065B667B5}" type="presParOf" srcId="{3D2B4144-0F4E-42B0-91B5-513F6BDF584B}" destId="{C9879AF6-C320-4ACE-9B2C-64F1290C416B}" srcOrd="2" destOrd="0" presId="urn:microsoft.com/office/officeart/2018/2/layout/IconVerticalSolidList"/>
    <dgm:cxn modelId="{5DCAE52B-3D96-452D-90AD-8A9FB4443C8E}" type="presParOf" srcId="{3D2B4144-0F4E-42B0-91B5-513F6BDF584B}" destId="{B956ED4E-5094-4C78-A09F-B7A77B7B9080}" srcOrd="3" destOrd="0" presId="urn:microsoft.com/office/officeart/2018/2/layout/IconVerticalSolidList"/>
    <dgm:cxn modelId="{14A11564-D25A-4B8B-B096-DD736FA915CB}" type="presParOf" srcId="{8E92B9EF-E479-4041-8E9D-1323898E10F5}" destId="{2DF7B199-4698-47E1-BCD2-908BDA73C519}" srcOrd="1" destOrd="0" presId="urn:microsoft.com/office/officeart/2018/2/layout/IconVerticalSolidList"/>
    <dgm:cxn modelId="{7FCF6795-8B3F-42A5-80A1-980B1BA9BCA7}" type="presParOf" srcId="{8E92B9EF-E479-4041-8E9D-1323898E10F5}" destId="{FB30BD2A-B6DF-4ED1-9FC1-0B77DAF85B27}" srcOrd="2" destOrd="0" presId="urn:microsoft.com/office/officeart/2018/2/layout/IconVerticalSolidList"/>
    <dgm:cxn modelId="{ADB2ACD7-ACB3-4CF1-A174-0E7E14844CB4}" type="presParOf" srcId="{FB30BD2A-B6DF-4ED1-9FC1-0B77DAF85B27}" destId="{133A96BF-005F-4DBD-9594-9650CBABEE51}" srcOrd="0" destOrd="0" presId="urn:microsoft.com/office/officeart/2018/2/layout/IconVerticalSolidList"/>
    <dgm:cxn modelId="{5D5CA21C-5643-463E-9783-19494EE32792}" type="presParOf" srcId="{FB30BD2A-B6DF-4ED1-9FC1-0B77DAF85B27}" destId="{D287D05F-966C-49C8-A941-08A98260D36B}" srcOrd="1" destOrd="0" presId="urn:microsoft.com/office/officeart/2018/2/layout/IconVerticalSolidList"/>
    <dgm:cxn modelId="{0C683CE1-0958-4FD5-98EB-9F4194D4353B}" type="presParOf" srcId="{FB30BD2A-B6DF-4ED1-9FC1-0B77DAF85B27}" destId="{00C75C6D-D965-4F5F-8C62-0E782DD9A285}" srcOrd="2" destOrd="0" presId="urn:microsoft.com/office/officeart/2018/2/layout/IconVerticalSolidList"/>
    <dgm:cxn modelId="{C3BBFAE4-D8B2-42CC-9AE9-B05C66A53741}" type="presParOf" srcId="{FB30BD2A-B6DF-4ED1-9FC1-0B77DAF85B27}" destId="{390BC467-7F9E-4EBC-A076-A8E5C775A7A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9FA99BB-EE53-4051-BA00-BB97FFDA6773}" type="doc">
      <dgm:prSet loTypeId="urn:microsoft.com/office/officeart/2005/8/layout/matrix3" loCatId="matrix" qsTypeId="urn:microsoft.com/office/officeart/2005/8/quickstyle/simple2" qsCatId="simple" csTypeId="urn:microsoft.com/office/officeart/2005/8/colors/colorful1" csCatId="colorful"/>
      <dgm:spPr/>
      <dgm:t>
        <a:bodyPr/>
        <a:lstStyle/>
        <a:p>
          <a:endParaRPr lang="en-US"/>
        </a:p>
      </dgm:t>
    </dgm:pt>
    <dgm:pt modelId="{CDE8E394-214C-4666-9D2F-7E6DBC45BEC7}">
      <dgm:prSet/>
      <dgm:spPr/>
      <dgm:t>
        <a:bodyPr/>
        <a:lstStyle/>
        <a:p>
          <a:r>
            <a:rPr lang="en-US" dirty="0"/>
            <a:t>When using federal funds, </a:t>
          </a:r>
          <a:r>
            <a:rPr lang="en-US" b="1" u="sng" dirty="0"/>
            <a:t>competition</a:t>
          </a:r>
          <a:r>
            <a:rPr lang="en-US" dirty="0"/>
            <a:t> is required.</a:t>
          </a:r>
        </a:p>
      </dgm:t>
    </dgm:pt>
    <dgm:pt modelId="{28D604D8-20D4-486C-8E7E-7DBA82A0DF30}" type="parTrans" cxnId="{95A854A9-D963-40E9-AF56-EFFD3C99C8F8}">
      <dgm:prSet/>
      <dgm:spPr/>
      <dgm:t>
        <a:bodyPr/>
        <a:lstStyle/>
        <a:p>
          <a:endParaRPr lang="en-US"/>
        </a:p>
      </dgm:t>
    </dgm:pt>
    <dgm:pt modelId="{21DE1BF8-3874-4A57-B6BA-38DFABE5C2F7}" type="sibTrans" cxnId="{95A854A9-D963-40E9-AF56-EFFD3C99C8F8}">
      <dgm:prSet/>
      <dgm:spPr/>
      <dgm:t>
        <a:bodyPr/>
        <a:lstStyle/>
        <a:p>
          <a:endParaRPr lang="en-US"/>
        </a:p>
      </dgm:t>
    </dgm:pt>
    <dgm:pt modelId="{5E752ED1-BFBE-41E8-A3BE-25AB16688591}">
      <dgm:prSet/>
      <dgm:spPr/>
      <dgm:t>
        <a:bodyPr/>
        <a:lstStyle/>
        <a:p>
          <a:r>
            <a:rPr lang="en-US"/>
            <a:t>State contracts, Piggybacking, or GPO purchases may cause issues.</a:t>
          </a:r>
        </a:p>
      </dgm:t>
    </dgm:pt>
    <dgm:pt modelId="{4A5F5C21-5140-4B2B-B58E-1BAC7B298EFE}" type="parTrans" cxnId="{9447DB8C-546C-4969-8DB1-86A7F96DD573}">
      <dgm:prSet/>
      <dgm:spPr/>
      <dgm:t>
        <a:bodyPr/>
        <a:lstStyle/>
        <a:p>
          <a:endParaRPr lang="en-US"/>
        </a:p>
      </dgm:t>
    </dgm:pt>
    <dgm:pt modelId="{1F61FF24-1DA9-4600-AD65-FA677C5C142A}" type="sibTrans" cxnId="{9447DB8C-546C-4969-8DB1-86A7F96DD573}">
      <dgm:prSet/>
      <dgm:spPr/>
      <dgm:t>
        <a:bodyPr/>
        <a:lstStyle/>
        <a:p>
          <a:endParaRPr lang="en-US"/>
        </a:p>
      </dgm:t>
    </dgm:pt>
    <dgm:pt modelId="{0B6405E3-F3FF-4FF2-B3AB-7199EA3509F9}">
      <dgm:prSet/>
      <dgm:spPr/>
      <dgm:t>
        <a:bodyPr/>
        <a:lstStyle/>
        <a:p>
          <a:r>
            <a:rPr lang="en-US"/>
            <a:t>Strictest requirements govern.</a:t>
          </a:r>
        </a:p>
      </dgm:t>
    </dgm:pt>
    <dgm:pt modelId="{CD600B5E-FDDD-4DDA-B80A-6FEFFE6B5594}" type="parTrans" cxnId="{25925442-DCB3-4E24-860B-06945078D8CE}">
      <dgm:prSet/>
      <dgm:spPr/>
      <dgm:t>
        <a:bodyPr/>
        <a:lstStyle/>
        <a:p>
          <a:endParaRPr lang="en-US"/>
        </a:p>
      </dgm:t>
    </dgm:pt>
    <dgm:pt modelId="{6B79E6D3-4E92-4AC3-B8C4-CD1DCFE0DD3F}" type="sibTrans" cxnId="{25925442-DCB3-4E24-860B-06945078D8CE}">
      <dgm:prSet/>
      <dgm:spPr/>
      <dgm:t>
        <a:bodyPr/>
        <a:lstStyle/>
        <a:p>
          <a:endParaRPr lang="en-US"/>
        </a:p>
      </dgm:t>
    </dgm:pt>
    <dgm:pt modelId="{C3436C06-6E3D-4912-AF76-3EA41E55FB01}">
      <dgm:prSet/>
      <dgm:spPr/>
      <dgm:t>
        <a:bodyPr/>
        <a:lstStyle/>
        <a:p>
          <a:r>
            <a:rPr lang="en-US" b="1" u="sng" dirty="0"/>
            <a:t>Services are required to be competitively procured </a:t>
          </a:r>
          <a:r>
            <a:rPr lang="en-US" dirty="0"/>
            <a:t>as well if they meet the federal thresholds.</a:t>
          </a:r>
        </a:p>
      </dgm:t>
    </dgm:pt>
    <dgm:pt modelId="{036D8D6C-89F4-43CE-BB0B-AAF9DE0C321D}" type="parTrans" cxnId="{A663FF21-8B7D-48C0-9D2D-941A9B09B691}">
      <dgm:prSet/>
      <dgm:spPr/>
      <dgm:t>
        <a:bodyPr/>
        <a:lstStyle/>
        <a:p>
          <a:endParaRPr lang="en-US"/>
        </a:p>
      </dgm:t>
    </dgm:pt>
    <dgm:pt modelId="{991CAE57-19FB-486D-B9A5-7364269187AE}" type="sibTrans" cxnId="{A663FF21-8B7D-48C0-9D2D-941A9B09B691}">
      <dgm:prSet/>
      <dgm:spPr/>
      <dgm:t>
        <a:bodyPr/>
        <a:lstStyle/>
        <a:p>
          <a:endParaRPr lang="en-US"/>
        </a:p>
      </dgm:t>
    </dgm:pt>
    <dgm:pt modelId="{3F5C401D-811A-459F-A053-A4DEE0A40207}" type="pres">
      <dgm:prSet presAssocID="{19FA99BB-EE53-4051-BA00-BB97FFDA6773}" presName="matrix" presStyleCnt="0">
        <dgm:presLayoutVars>
          <dgm:chMax val="1"/>
          <dgm:dir/>
          <dgm:resizeHandles val="exact"/>
        </dgm:presLayoutVars>
      </dgm:prSet>
      <dgm:spPr/>
    </dgm:pt>
    <dgm:pt modelId="{C0DCF656-F657-4AAA-B681-3DFF6B03BD9A}" type="pres">
      <dgm:prSet presAssocID="{19FA99BB-EE53-4051-BA00-BB97FFDA6773}" presName="diamond" presStyleLbl="bgShp" presStyleIdx="0" presStyleCnt="1"/>
      <dgm:spPr/>
    </dgm:pt>
    <dgm:pt modelId="{DBE6D851-EB62-4D80-B47C-B6877419B504}" type="pres">
      <dgm:prSet presAssocID="{19FA99BB-EE53-4051-BA00-BB97FFDA6773}" presName="quad1" presStyleLbl="node1" presStyleIdx="0" presStyleCnt="4">
        <dgm:presLayoutVars>
          <dgm:chMax val="0"/>
          <dgm:chPref val="0"/>
          <dgm:bulletEnabled val="1"/>
        </dgm:presLayoutVars>
      </dgm:prSet>
      <dgm:spPr/>
    </dgm:pt>
    <dgm:pt modelId="{264843D4-702B-4F95-BAE6-07BEC0E2C03C}" type="pres">
      <dgm:prSet presAssocID="{19FA99BB-EE53-4051-BA00-BB97FFDA6773}" presName="quad2" presStyleLbl="node1" presStyleIdx="1" presStyleCnt="4">
        <dgm:presLayoutVars>
          <dgm:chMax val="0"/>
          <dgm:chPref val="0"/>
          <dgm:bulletEnabled val="1"/>
        </dgm:presLayoutVars>
      </dgm:prSet>
      <dgm:spPr/>
    </dgm:pt>
    <dgm:pt modelId="{DCE73942-2D01-45EB-900B-BDD3538BE45F}" type="pres">
      <dgm:prSet presAssocID="{19FA99BB-EE53-4051-BA00-BB97FFDA6773}" presName="quad3" presStyleLbl="node1" presStyleIdx="2" presStyleCnt="4">
        <dgm:presLayoutVars>
          <dgm:chMax val="0"/>
          <dgm:chPref val="0"/>
          <dgm:bulletEnabled val="1"/>
        </dgm:presLayoutVars>
      </dgm:prSet>
      <dgm:spPr/>
    </dgm:pt>
    <dgm:pt modelId="{478A2610-28BF-4CAA-8ABF-5D0E087EC237}" type="pres">
      <dgm:prSet presAssocID="{19FA99BB-EE53-4051-BA00-BB97FFDA6773}" presName="quad4" presStyleLbl="node1" presStyleIdx="3" presStyleCnt="4">
        <dgm:presLayoutVars>
          <dgm:chMax val="0"/>
          <dgm:chPref val="0"/>
          <dgm:bulletEnabled val="1"/>
        </dgm:presLayoutVars>
      </dgm:prSet>
      <dgm:spPr/>
    </dgm:pt>
  </dgm:ptLst>
  <dgm:cxnLst>
    <dgm:cxn modelId="{A663FF21-8B7D-48C0-9D2D-941A9B09B691}" srcId="{19FA99BB-EE53-4051-BA00-BB97FFDA6773}" destId="{C3436C06-6E3D-4912-AF76-3EA41E55FB01}" srcOrd="3" destOrd="0" parTransId="{036D8D6C-89F4-43CE-BB0B-AAF9DE0C321D}" sibTransId="{991CAE57-19FB-486D-B9A5-7364269187AE}"/>
    <dgm:cxn modelId="{7016FB29-1F80-4A13-B282-6F608A9AF9EA}" type="presOf" srcId="{C3436C06-6E3D-4912-AF76-3EA41E55FB01}" destId="{478A2610-28BF-4CAA-8ABF-5D0E087EC237}" srcOrd="0" destOrd="0" presId="urn:microsoft.com/office/officeart/2005/8/layout/matrix3"/>
    <dgm:cxn modelId="{5B152333-D233-46EF-A49B-0282CB10CDE2}" type="presOf" srcId="{0B6405E3-F3FF-4FF2-B3AB-7199EA3509F9}" destId="{DCE73942-2D01-45EB-900B-BDD3538BE45F}" srcOrd="0" destOrd="0" presId="urn:microsoft.com/office/officeart/2005/8/layout/matrix3"/>
    <dgm:cxn modelId="{C9273D41-6B2E-4412-99C7-679175CE8425}" type="presOf" srcId="{19FA99BB-EE53-4051-BA00-BB97FFDA6773}" destId="{3F5C401D-811A-459F-A053-A4DEE0A40207}" srcOrd="0" destOrd="0" presId="urn:microsoft.com/office/officeart/2005/8/layout/matrix3"/>
    <dgm:cxn modelId="{25925442-DCB3-4E24-860B-06945078D8CE}" srcId="{19FA99BB-EE53-4051-BA00-BB97FFDA6773}" destId="{0B6405E3-F3FF-4FF2-B3AB-7199EA3509F9}" srcOrd="2" destOrd="0" parTransId="{CD600B5E-FDDD-4DDA-B80A-6FEFFE6B5594}" sibTransId="{6B79E6D3-4E92-4AC3-B8C4-CD1DCFE0DD3F}"/>
    <dgm:cxn modelId="{4266A04C-DE8C-4F97-844D-DF2B949B8337}" type="presOf" srcId="{CDE8E394-214C-4666-9D2F-7E6DBC45BEC7}" destId="{DBE6D851-EB62-4D80-B47C-B6877419B504}" srcOrd="0" destOrd="0" presId="urn:microsoft.com/office/officeart/2005/8/layout/matrix3"/>
    <dgm:cxn modelId="{9447DB8C-546C-4969-8DB1-86A7F96DD573}" srcId="{19FA99BB-EE53-4051-BA00-BB97FFDA6773}" destId="{5E752ED1-BFBE-41E8-A3BE-25AB16688591}" srcOrd="1" destOrd="0" parTransId="{4A5F5C21-5140-4B2B-B58E-1BAC7B298EFE}" sibTransId="{1F61FF24-1DA9-4600-AD65-FA677C5C142A}"/>
    <dgm:cxn modelId="{FBB7F9A7-6EB3-4826-B5AD-3E0189D80FD3}" type="presOf" srcId="{5E752ED1-BFBE-41E8-A3BE-25AB16688591}" destId="{264843D4-702B-4F95-BAE6-07BEC0E2C03C}" srcOrd="0" destOrd="0" presId="urn:microsoft.com/office/officeart/2005/8/layout/matrix3"/>
    <dgm:cxn modelId="{95A854A9-D963-40E9-AF56-EFFD3C99C8F8}" srcId="{19FA99BB-EE53-4051-BA00-BB97FFDA6773}" destId="{CDE8E394-214C-4666-9D2F-7E6DBC45BEC7}" srcOrd="0" destOrd="0" parTransId="{28D604D8-20D4-486C-8E7E-7DBA82A0DF30}" sibTransId="{21DE1BF8-3874-4A57-B6BA-38DFABE5C2F7}"/>
    <dgm:cxn modelId="{F79AC367-D0FD-42AC-B9E2-551ED9AFA7F6}" type="presParOf" srcId="{3F5C401D-811A-459F-A053-A4DEE0A40207}" destId="{C0DCF656-F657-4AAA-B681-3DFF6B03BD9A}" srcOrd="0" destOrd="0" presId="urn:microsoft.com/office/officeart/2005/8/layout/matrix3"/>
    <dgm:cxn modelId="{5676C716-186D-446D-AB95-BDEA6C0DA100}" type="presParOf" srcId="{3F5C401D-811A-459F-A053-A4DEE0A40207}" destId="{DBE6D851-EB62-4D80-B47C-B6877419B504}" srcOrd="1" destOrd="0" presId="urn:microsoft.com/office/officeart/2005/8/layout/matrix3"/>
    <dgm:cxn modelId="{664B41F3-2103-40B4-BFCF-26A2E576DA87}" type="presParOf" srcId="{3F5C401D-811A-459F-A053-A4DEE0A40207}" destId="{264843D4-702B-4F95-BAE6-07BEC0E2C03C}" srcOrd="2" destOrd="0" presId="urn:microsoft.com/office/officeart/2005/8/layout/matrix3"/>
    <dgm:cxn modelId="{E6ABED57-B08C-449F-A940-57B41C6AD6B5}" type="presParOf" srcId="{3F5C401D-811A-459F-A053-A4DEE0A40207}" destId="{DCE73942-2D01-45EB-900B-BDD3538BE45F}" srcOrd="3" destOrd="0" presId="urn:microsoft.com/office/officeart/2005/8/layout/matrix3"/>
    <dgm:cxn modelId="{71B04118-56A8-4AFC-A52B-6313D15130B5}" type="presParOf" srcId="{3F5C401D-811A-459F-A053-A4DEE0A40207}" destId="{478A2610-28BF-4CAA-8ABF-5D0E087EC237}"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A646FC-D823-4B5A-AAE2-E9923EF8971D}">
      <dsp:nvSpPr>
        <dsp:cNvPr id="0" name=""/>
        <dsp:cNvSpPr/>
      </dsp:nvSpPr>
      <dsp:spPr>
        <a:xfrm>
          <a:off x="0" y="417314"/>
          <a:ext cx="4708922" cy="4708922"/>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47CAD3-8AA6-4A59-B858-550BA89D247C}">
      <dsp:nvSpPr>
        <dsp:cNvPr id="0" name=""/>
        <dsp:cNvSpPr/>
      </dsp:nvSpPr>
      <dsp:spPr>
        <a:xfrm>
          <a:off x="447347" y="864661"/>
          <a:ext cx="1836479" cy="183647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School Districts purchase a wide variety of items.</a:t>
          </a:r>
        </a:p>
      </dsp:txBody>
      <dsp:txXfrm>
        <a:off x="536997" y="954311"/>
        <a:ext cx="1657179" cy="1657179"/>
      </dsp:txXfrm>
    </dsp:sp>
    <dsp:sp modelId="{DC22624D-1796-4445-9CD9-B0FAF1A98903}">
      <dsp:nvSpPr>
        <dsp:cNvPr id="0" name=""/>
        <dsp:cNvSpPr/>
      </dsp:nvSpPr>
      <dsp:spPr>
        <a:xfrm>
          <a:off x="2425094" y="864661"/>
          <a:ext cx="1836479" cy="183647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Different purchases are subject to different laws.</a:t>
          </a:r>
        </a:p>
      </dsp:txBody>
      <dsp:txXfrm>
        <a:off x="2514744" y="954311"/>
        <a:ext cx="1657179" cy="1657179"/>
      </dsp:txXfrm>
    </dsp:sp>
    <dsp:sp modelId="{EEF264BC-24F5-4EE7-B159-03C7D53EE9C6}">
      <dsp:nvSpPr>
        <dsp:cNvPr id="0" name=""/>
        <dsp:cNvSpPr/>
      </dsp:nvSpPr>
      <dsp:spPr>
        <a:xfrm>
          <a:off x="447347" y="2842408"/>
          <a:ext cx="1836479" cy="183647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First step is to classify the type of purchase</a:t>
          </a:r>
        </a:p>
      </dsp:txBody>
      <dsp:txXfrm>
        <a:off x="536997" y="2932058"/>
        <a:ext cx="1657179" cy="1657179"/>
      </dsp:txXfrm>
    </dsp:sp>
    <dsp:sp modelId="{5DCD15B2-6B65-476A-BB78-A9B034E5DCD3}">
      <dsp:nvSpPr>
        <dsp:cNvPr id="0" name=""/>
        <dsp:cNvSpPr/>
      </dsp:nvSpPr>
      <dsp:spPr>
        <a:xfrm>
          <a:off x="2425094" y="2842408"/>
          <a:ext cx="1836479" cy="183647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Only then can you determine what laws apply to the particular purchase.</a:t>
          </a:r>
        </a:p>
      </dsp:txBody>
      <dsp:txXfrm>
        <a:off x="2514744" y="2932058"/>
        <a:ext cx="1657179" cy="165717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F0093-162D-49BE-ACEE-58444F2968C5}">
      <dsp:nvSpPr>
        <dsp:cNvPr id="0" name=""/>
        <dsp:cNvSpPr/>
      </dsp:nvSpPr>
      <dsp:spPr>
        <a:xfrm>
          <a:off x="572" y="513090"/>
          <a:ext cx="2233284" cy="133997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Provisions for contract remedies in event of default/breach</a:t>
          </a:r>
        </a:p>
      </dsp:txBody>
      <dsp:txXfrm>
        <a:off x="572" y="513090"/>
        <a:ext cx="2233284" cy="1339970"/>
      </dsp:txXfrm>
    </dsp:sp>
    <dsp:sp modelId="{3A51DA98-057F-4826-890A-D585D0CD92DF}">
      <dsp:nvSpPr>
        <dsp:cNvPr id="0" name=""/>
        <dsp:cNvSpPr/>
      </dsp:nvSpPr>
      <dsp:spPr>
        <a:xfrm>
          <a:off x="2457185" y="513090"/>
          <a:ext cx="2233284" cy="133997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Termination for Cause and Convenience</a:t>
          </a:r>
        </a:p>
      </dsp:txBody>
      <dsp:txXfrm>
        <a:off x="2457185" y="513090"/>
        <a:ext cx="2233284" cy="1339970"/>
      </dsp:txXfrm>
    </dsp:sp>
    <dsp:sp modelId="{50E9B0D5-599C-4BE9-85FE-8B6E7E972C7F}">
      <dsp:nvSpPr>
        <dsp:cNvPr id="0" name=""/>
        <dsp:cNvSpPr/>
      </dsp:nvSpPr>
      <dsp:spPr>
        <a:xfrm>
          <a:off x="572" y="2076389"/>
          <a:ext cx="2233284" cy="133997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Equal Opportunity Clause</a:t>
          </a:r>
        </a:p>
      </dsp:txBody>
      <dsp:txXfrm>
        <a:off x="572" y="2076389"/>
        <a:ext cx="2233284" cy="1339970"/>
      </dsp:txXfrm>
    </dsp:sp>
    <dsp:sp modelId="{EFDD6DA0-03F8-43C6-9ACF-A36DB97D56C6}">
      <dsp:nvSpPr>
        <dsp:cNvPr id="0" name=""/>
        <dsp:cNvSpPr/>
      </dsp:nvSpPr>
      <dsp:spPr>
        <a:xfrm>
          <a:off x="2457185" y="2076389"/>
          <a:ext cx="2233284" cy="133997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Copeland Anti-Kickback Act</a:t>
          </a:r>
        </a:p>
      </dsp:txBody>
      <dsp:txXfrm>
        <a:off x="2457185" y="2076389"/>
        <a:ext cx="2233284" cy="1339970"/>
      </dsp:txXfrm>
    </dsp:sp>
    <dsp:sp modelId="{A0B8BF85-15DA-4B2D-B9FD-3BB4F24D24AA}">
      <dsp:nvSpPr>
        <dsp:cNvPr id="0" name=""/>
        <dsp:cNvSpPr/>
      </dsp:nvSpPr>
      <dsp:spPr>
        <a:xfrm>
          <a:off x="572" y="3639688"/>
          <a:ext cx="2233284" cy="133997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Contract Work Hours and Safety Standards Act</a:t>
          </a:r>
        </a:p>
      </dsp:txBody>
      <dsp:txXfrm>
        <a:off x="572" y="3639688"/>
        <a:ext cx="2233284" cy="1339970"/>
      </dsp:txXfrm>
    </dsp:sp>
    <dsp:sp modelId="{20C38466-4C97-4C8C-A300-C74187C31CC6}">
      <dsp:nvSpPr>
        <dsp:cNvPr id="0" name=""/>
        <dsp:cNvSpPr/>
      </dsp:nvSpPr>
      <dsp:spPr>
        <a:xfrm>
          <a:off x="2457185" y="3639688"/>
          <a:ext cx="2233284" cy="133997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Notice of Awarding Agency Requirements and Regulations Pertaining to Reporting</a:t>
          </a:r>
        </a:p>
      </dsp:txBody>
      <dsp:txXfrm>
        <a:off x="2457185" y="3639688"/>
        <a:ext cx="2233284" cy="133997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57013-CAFE-4F8F-BD6A-2E398128625C}">
      <dsp:nvSpPr>
        <dsp:cNvPr id="0" name=""/>
        <dsp:cNvSpPr/>
      </dsp:nvSpPr>
      <dsp:spPr>
        <a:xfrm>
          <a:off x="0" y="10914"/>
          <a:ext cx="4691043" cy="103428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Retention of Records (3 years from closeout)</a:t>
          </a:r>
        </a:p>
      </dsp:txBody>
      <dsp:txXfrm>
        <a:off x="50489" y="61403"/>
        <a:ext cx="4590065" cy="933302"/>
      </dsp:txXfrm>
    </dsp:sp>
    <dsp:sp modelId="{3A636C46-1EBA-47B2-99E8-5D6753875A8C}">
      <dsp:nvSpPr>
        <dsp:cNvPr id="0" name=""/>
        <dsp:cNvSpPr/>
      </dsp:nvSpPr>
      <dsp:spPr>
        <a:xfrm>
          <a:off x="0" y="1120074"/>
          <a:ext cx="4691043" cy="1034280"/>
        </a:xfrm>
        <a:prstGeom prst="roundRect">
          <a:avLst/>
        </a:prstGeom>
        <a:solidFill>
          <a:schemeClr val="accent5">
            <a:hueOff val="1215011"/>
            <a:satOff val="429"/>
            <a:lumOff val="3824"/>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Clean Air and Clean Water Act</a:t>
          </a:r>
        </a:p>
      </dsp:txBody>
      <dsp:txXfrm>
        <a:off x="50489" y="1170563"/>
        <a:ext cx="4590065" cy="933302"/>
      </dsp:txXfrm>
    </dsp:sp>
    <dsp:sp modelId="{17ADD8F7-EF16-40F8-85AD-E0A8B24B663E}">
      <dsp:nvSpPr>
        <dsp:cNvPr id="0" name=""/>
        <dsp:cNvSpPr/>
      </dsp:nvSpPr>
      <dsp:spPr>
        <a:xfrm>
          <a:off x="0" y="2229234"/>
          <a:ext cx="4691043" cy="1034280"/>
        </a:xfrm>
        <a:prstGeom prst="roundRect">
          <a:avLst/>
        </a:prstGeom>
        <a:solidFill>
          <a:schemeClr val="accent5">
            <a:hueOff val="2430022"/>
            <a:satOff val="859"/>
            <a:lumOff val="7647"/>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Energy Efficiency</a:t>
          </a:r>
        </a:p>
      </dsp:txBody>
      <dsp:txXfrm>
        <a:off x="50489" y="2279723"/>
        <a:ext cx="4590065" cy="933302"/>
      </dsp:txXfrm>
    </dsp:sp>
    <dsp:sp modelId="{F9C23011-D236-4AF2-864C-9F6581506974}">
      <dsp:nvSpPr>
        <dsp:cNvPr id="0" name=""/>
        <dsp:cNvSpPr/>
      </dsp:nvSpPr>
      <dsp:spPr>
        <a:xfrm>
          <a:off x="0" y="3338394"/>
          <a:ext cx="4691043" cy="1034280"/>
        </a:xfrm>
        <a:prstGeom prst="roundRect">
          <a:avLst/>
        </a:prstGeom>
        <a:solidFill>
          <a:schemeClr val="accent5">
            <a:hueOff val="3645034"/>
            <a:satOff val="1288"/>
            <a:lumOff val="11471"/>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Suspension and Debarment</a:t>
          </a:r>
        </a:p>
      </dsp:txBody>
      <dsp:txXfrm>
        <a:off x="50489" y="3388883"/>
        <a:ext cx="4590065" cy="933302"/>
      </dsp:txXfrm>
    </dsp:sp>
    <dsp:sp modelId="{523F1818-74B8-4CAB-A306-B3E4450E60D9}">
      <dsp:nvSpPr>
        <dsp:cNvPr id="0" name=""/>
        <dsp:cNvSpPr/>
      </dsp:nvSpPr>
      <dsp:spPr>
        <a:xfrm>
          <a:off x="0" y="4447555"/>
          <a:ext cx="4691043" cy="1034280"/>
        </a:xfrm>
        <a:prstGeom prst="roundRect">
          <a:avLst/>
        </a:prstGeom>
        <a:solidFill>
          <a:schemeClr val="accent5">
            <a:hueOff val="4860045"/>
            <a:satOff val="1718"/>
            <a:lumOff val="15294"/>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1" u="sng" kern="1200"/>
            <a:t>Davis Bacon is not applicable</a:t>
          </a:r>
          <a:endParaRPr lang="en-US" sz="2600" kern="1200"/>
        </a:p>
      </dsp:txBody>
      <dsp:txXfrm>
        <a:off x="50489" y="4498044"/>
        <a:ext cx="4590065" cy="9333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920299-7B70-4892-946B-35AB94CBD48B}">
      <dsp:nvSpPr>
        <dsp:cNvPr id="0" name=""/>
        <dsp:cNvSpPr/>
      </dsp:nvSpPr>
      <dsp:spPr>
        <a:xfrm>
          <a:off x="0" y="1355535"/>
          <a:ext cx="4708922" cy="7056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39EA72-CCDF-4EFA-ABF6-6B2526BE93D6}">
      <dsp:nvSpPr>
        <dsp:cNvPr id="0" name=""/>
        <dsp:cNvSpPr/>
      </dsp:nvSpPr>
      <dsp:spPr>
        <a:xfrm>
          <a:off x="235446" y="942255"/>
          <a:ext cx="3296245" cy="8265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590" tIns="0" rIns="124590" bIns="0" numCol="1" spcCol="1270" anchor="ctr" anchorCtr="0">
          <a:noAutofit/>
        </a:bodyPr>
        <a:lstStyle/>
        <a:p>
          <a:pPr marL="0" lvl="0" indent="0" algn="l" defTabSz="1244600">
            <a:lnSpc>
              <a:spcPct val="90000"/>
            </a:lnSpc>
            <a:spcBef>
              <a:spcPct val="0"/>
            </a:spcBef>
            <a:spcAft>
              <a:spcPct val="35000"/>
            </a:spcAft>
            <a:buNone/>
          </a:pPr>
          <a:r>
            <a:rPr lang="en-US" sz="2800" kern="1200"/>
            <a:t>Public Works</a:t>
          </a:r>
        </a:p>
      </dsp:txBody>
      <dsp:txXfrm>
        <a:off x="275795" y="982604"/>
        <a:ext cx="3215547" cy="745862"/>
      </dsp:txXfrm>
    </dsp:sp>
    <dsp:sp modelId="{FCE34C26-BF86-42FC-9C0D-6E59572A44F7}">
      <dsp:nvSpPr>
        <dsp:cNvPr id="0" name=""/>
        <dsp:cNvSpPr/>
      </dsp:nvSpPr>
      <dsp:spPr>
        <a:xfrm>
          <a:off x="0" y="2625615"/>
          <a:ext cx="4708922" cy="705600"/>
        </a:xfrm>
        <a:prstGeom prst="rect">
          <a:avLst/>
        </a:prstGeom>
        <a:solidFill>
          <a:schemeClr val="lt1">
            <a:alpha val="90000"/>
            <a:hueOff val="0"/>
            <a:satOff val="0"/>
            <a:lumOff val="0"/>
            <a:alphaOff val="0"/>
          </a:schemeClr>
        </a:solidFill>
        <a:ln w="12700" cap="flat" cmpd="sng" algn="ctr">
          <a:solidFill>
            <a:schemeClr val="accent5">
              <a:hueOff val="2430022"/>
              <a:satOff val="859"/>
              <a:lumOff val="7647"/>
              <a:alphaOff val="0"/>
            </a:schemeClr>
          </a:solidFill>
          <a:prstDash val="solid"/>
        </a:ln>
        <a:effectLst/>
      </dsp:spPr>
      <dsp:style>
        <a:lnRef idx="2">
          <a:scrgbClr r="0" g="0" b="0"/>
        </a:lnRef>
        <a:fillRef idx="1">
          <a:scrgbClr r="0" g="0" b="0"/>
        </a:fillRef>
        <a:effectRef idx="0">
          <a:scrgbClr r="0" g="0" b="0"/>
        </a:effectRef>
        <a:fontRef idx="minor"/>
      </dsp:style>
    </dsp:sp>
    <dsp:sp modelId="{DD41A85A-2ABB-4F64-B63D-EE56B860D966}">
      <dsp:nvSpPr>
        <dsp:cNvPr id="0" name=""/>
        <dsp:cNvSpPr/>
      </dsp:nvSpPr>
      <dsp:spPr>
        <a:xfrm>
          <a:off x="235446" y="2212335"/>
          <a:ext cx="3296245" cy="826560"/>
        </a:xfrm>
        <a:prstGeom prst="roundRect">
          <a:avLst/>
        </a:prstGeom>
        <a:solidFill>
          <a:schemeClr val="accent5">
            <a:hueOff val="2430022"/>
            <a:satOff val="859"/>
            <a:lumOff val="764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590" tIns="0" rIns="124590" bIns="0" numCol="1" spcCol="1270" anchor="ctr" anchorCtr="0">
          <a:noAutofit/>
        </a:bodyPr>
        <a:lstStyle/>
        <a:p>
          <a:pPr marL="0" lvl="0" indent="0" algn="l" defTabSz="1244600">
            <a:lnSpc>
              <a:spcPct val="90000"/>
            </a:lnSpc>
            <a:spcBef>
              <a:spcPct val="0"/>
            </a:spcBef>
            <a:spcAft>
              <a:spcPct val="35000"/>
            </a:spcAft>
            <a:buNone/>
          </a:pPr>
          <a:r>
            <a:rPr lang="en-US" sz="2800" kern="1200"/>
            <a:t>Materials &amp; Supplies</a:t>
          </a:r>
        </a:p>
      </dsp:txBody>
      <dsp:txXfrm>
        <a:off x="275795" y="2252684"/>
        <a:ext cx="3215547" cy="745862"/>
      </dsp:txXfrm>
    </dsp:sp>
    <dsp:sp modelId="{1A0FAA68-CF4F-44CA-BD6A-A39617D1F146}">
      <dsp:nvSpPr>
        <dsp:cNvPr id="0" name=""/>
        <dsp:cNvSpPr/>
      </dsp:nvSpPr>
      <dsp:spPr>
        <a:xfrm>
          <a:off x="0" y="3895695"/>
          <a:ext cx="4708922" cy="705600"/>
        </a:xfrm>
        <a:prstGeom prst="rect">
          <a:avLst/>
        </a:prstGeom>
        <a:solidFill>
          <a:schemeClr val="lt1">
            <a:alpha val="90000"/>
            <a:hueOff val="0"/>
            <a:satOff val="0"/>
            <a:lumOff val="0"/>
            <a:alphaOff val="0"/>
          </a:schemeClr>
        </a:solidFill>
        <a:ln w="12700" cap="flat" cmpd="sng" algn="ctr">
          <a:solidFill>
            <a:schemeClr val="accent5">
              <a:hueOff val="4860045"/>
              <a:satOff val="1718"/>
              <a:lumOff val="15294"/>
              <a:alphaOff val="0"/>
            </a:schemeClr>
          </a:solidFill>
          <a:prstDash val="solid"/>
        </a:ln>
        <a:effectLst/>
      </dsp:spPr>
      <dsp:style>
        <a:lnRef idx="2">
          <a:scrgbClr r="0" g="0" b="0"/>
        </a:lnRef>
        <a:fillRef idx="1">
          <a:scrgbClr r="0" g="0" b="0"/>
        </a:fillRef>
        <a:effectRef idx="0">
          <a:scrgbClr r="0" g="0" b="0"/>
        </a:effectRef>
        <a:fontRef idx="minor"/>
      </dsp:style>
    </dsp:sp>
    <dsp:sp modelId="{D3F3E730-8B0D-4171-B3D8-69A2F267215B}">
      <dsp:nvSpPr>
        <dsp:cNvPr id="0" name=""/>
        <dsp:cNvSpPr/>
      </dsp:nvSpPr>
      <dsp:spPr>
        <a:xfrm>
          <a:off x="235446" y="3482415"/>
          <a:ext cx="3296245" cy="826560"/>
        </a:xfrm>
        <a:prstGeom prst="roundRect">
          <a:avLst/>
        </a:prstGeom>
        <a:solidFill>
          <a:schemeClr val="accent5">
            <a:hueOff val="4860045"/>
            <a:satOff val="1718"/>
            <a:lumOff val="1529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590" tIns="0" rIns="124590" bIns="0" numCol="1" spcCol="1270" anchor="ctr" anchorCtr="0">
          <a:noAutofit/>
        </a:bodyPr>
        <a:lstStyle/>
        <a:p>
          <a:pPr marL="0" lvl="0" indent="0" algn="l" defTabSz="1244600">
            <a:lnSpc>
              <a:spcPct val="90000"/>
            </a:lnSpc>
            <a:spcBef>
              <a:spcPct val="0"/>
            </a:spcBef>
            <a:spcAft>
              <a:spcPct val="35000"/>
            </a:spcAft>
            <a:buNone/>
          </a:pPr>
          <a:r>
            <a:rPr lang="en-US" sz="2800" kern="1200"/>
            <a:t>Services</a:t>
          </a:r>
        </a:p>
      </dsp:txBody>
      <dsp:txXfrm>
        <a:off x="275795" y="3522764"/>
        <a:ext cx="3215547" cy="7458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5CFC7-8E3C-4CA5-BD42-772379ACF0A5}">
      <dsp:nvSpPr>
        <dsp:cNvPr id="0" name=""/>
        <dsp:cNvSpPr/>
      </dsp:nvSpPr>
      <dsp:spPr>
        <a:xfrm>
          <a:off x="0" y="111118"/>
          <a:ext cx="4691043" cy="171843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“Political Subdivisions Telecommunications and Data Processing Procurement Law”.  (La. R.S. 38:2234-2237)</a:t>
          </a:r>
        </a:p>
      </dsp:txBody>
      <dsp:txXfrm>
        <a:off x="83887" y="195005"/>
        <a:ext cx="4523269" cy="1550663"/>
      </dsp:txXfrm>
    </dsp:sp>
    <dsp:sp modelId="{D9FF8622-BA90-47AB-AB14-60CC910E1578}">
      <dsp:nvSpPr>
        <dsp:cNvPr id="0" name=""/>
        <dsp:cNvSpPr/>
      </dsp:nvSpPr>
      <dsp:spPr>
        <a:xfrm>
          <a:off x="0" y="1887156"/>
          <a:ext cx="4691043" cy="1718437"/>
        </a:xfrm>
        <a:prstGeom prst="roundRect">
          <a:avLst/>
        </a:prstGeom>
        <a:solidFill>
          <a:schemeClr val="accent2">
            <a:hueOff val="-762398"/>
            <a:satOff val="-331"/>
            <a:lumOff val="-6961"/>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Law provides an alternate purchasing procedure for the purchase of telecommunications or data processing systems, including equipment, and related services.</a:t>
          </a:r>
        </a:p>
      </dsp:txBody>
      <dsp:txXfrm>
        <a:off x="83887" y="1971043"/>
        <a:ext cx="4523269" cy="1550663"/>
      </dsp:txXfrm>
    </dsp:sp>
    <dsp:sp modelId="{EF455E93-3C9A-49AD-A212-0FA578A75465}">
      <dsp:nvSpPr>
        <dsp:cNvPr id="0" name=""/>
        <dsp:cNvSpPr/>
      </dsp:nvSpPr>
      <dsp:spPr>
        <a:xfrm>
          <a:off x="0" y="3663193"/>
          <a:ext cx="4691043" cy="1718437"/>
        </a:xfrm>
        <a:prstGeom prst="roundRect">
          <a:avLst/>
        </a:prstGeom>
        <a:solidFill>
          <a:schemeClr val="accent2">
            <a:hueOff val="-1524796"/>
            <a:satOff val="-662"/>
            <a:lumOff val="-13921"/>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Telecommunications and data processing equipment would ordinarily be considered “materials and supplies” and subject to bid under 38:2212.1.</a:t>
          </a:r>
        </a:p>
      </dsp:txBody>
      <dsp:txXfrm>
        <a:off x="83887" y="3747080"/>
        <a:ext cx="4523269" cy="15506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B15F7F-34EC-4F72-BC08-8CB043DE6D4B}">
      <dsp:nvSpPr>
        <dsp:cNvPr id="0" name=""/>
        <dsp:cNvSpPr/>
      </dsp:nvSpPr>
      <dsp:spPr>
        <a:xfrm>
          <a:off x="0" y="79309"/>
          <a:ext cx="4691043" cy="1739643"/>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Public notice of the request for proposals shall be given at least thirty days prior to the date scheduled for opening the request for proposals. </a:t>
          </a:r>
        </a:p>
      </dsp:txBody>
      <dsp:txXfrm>
        <a:off x="84922" y="164231"/>
        <a:ext cx="4521199" cy="1569799"/>
      </dsp:txXfrm>
    </dsp:sp>
    <dsp:sp modelId="{077A2442-9E0B-427C-B20F-0411128754BF}">
      <dsp:nvSpPr>
        <dsp:cNvPr id="0" name=""/>
        <dsp:cNvSpPr/>
      </dsp:nvSpPr>
      <dsp:spPr>
        <a:xfrm>
          <a:off x="0" y="1876553"/>
          <a:ext cx="4691043" cy="1739643"/>
        </a:xfrm>
        <a:prstGeom prst="roundRect">
          <a:avLst/>
        </a:prstGeom>
        <a:solidFill>
          <a:schemeClr val="accent2">
            <a:hueOff val="-762398"/>
            <a:satOff val="-331"/>
            <a:lumOff val="-6961"/>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In addition, written notice of the request for proposals shall be mailed to persons, firms, or corporations who are known to be in a position to furnish such equipment, systems, and related services. </a:t>
          </a:r>
        </a:p>
      </dsp:txBody>
      <dsp:txXfrm>
        <a:off x="84922" y="1961475"/>
        <a:ext cx="4521199" cy="1569799"/>
      </dsp:txXfrm>
    </dsp:sp>
    <dsp:sp modelId="{76C51B8B-DEEA-425A-AF4D-726F9C8E0BFB}">
      <dsp:nvSpPr>
        <dsp:cNvPr id="0" name=""/>
        <dsp:cNvSpPr/>
      </dsp:nvSpPr>
      <dsp:spPr>
        <a:xfrm>
          <a:off x="0" y="3673796"/>
          <a:ext cx="4691043" cy="1739643"/>
        </a:xfrm>
        <a:prstGeom prst="roundRect">
          <a:avLst/>
        </a:prstGeom>
        <a:solidFill>
          <a:schemeClr val="accent2">
            <a:hueOff val="-1524796"/>
            <a:satOff val="-662"/>
            <a:lumOff val="-13921"/>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This public notice may also be given by electronic media available to the general public.</a:t>
          </a:r>
        </a:p>
      </dsp:txBody>
      <dsp:txXfrm>
        <a:off x="84922" y="3758718"/>
        <a:ext cx="4521199" cy="156979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14F88D-39F8-4D33-BB8E-40DCCA5F44C8}">
      <dsp:nvSpPr>
        <dsp:cNvPr id="0" name=""/>
        <dsp:cNvSpPr/>
      </dsp:nvSpPr>
      <dsp:spPr>
        <a:xfrm>
          <a:off x="0" y="229254"/>
          <a:ext cx="4691043" cy="16473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The RFP must: (1) indicate the relative importance of price and other evaluation factors, (2) shall clearly define the tasks to be performed under the contract, (3) the functional specifications, (4) the criteria to be used in evaluating the proposals and (5) the time frames within which the work must be completed.</a:t>
          </a:r>
        </a:p>
      </dsp:txBody>
      <dsp:txXfrm>
        <a:off x="80417" y="309671"/>
        <a:ext cx="4530209" cy="1486526"/>
      </dsp:txXfrm>
    </dsp:sp>
    <dsp:sp modelId="{62AED955-9CE9-4ACA-B733-FCE203A74740}">
      <dsp:nvSpPr>
        <dsp:cNvPr id="0" name=""/>
        <dsp:cNvSpPr/>
      </dsp:nvSpPr>
      <dsp:spPr>
        <a:xfrm>
          <a:off x="0" y="1922694"/>
          <a:ext cx="4691043" cy="1647360"/>
        </a:xfrm>
        <a:prstGeom prst="roundRect">
          <a:avLst/>
        </a:prstGeom>
        <a:solidFill>
          <a:schemeClr val="accent2">
            <a:hueOff val="-762398"/>
            <a:satOff val="-331"/>
            <a:lumOff val="-6961"/>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An award shall be made to the responsible offeror whose proposal is determined in writing by the governing authority of the political subdivision to be the most advantageous, taking into consideration price and other evaluation factors set forth in the request for proposals. </a:t>
          </a:r>
        </a:p>
      </dsp:txBody>
      <dsp:txXfrm>
        <a:off x="80417" y="2003111"/>
        <a:ext cx="4530209" cy="1486526"/>
      </dsp:txXfrm>
    </dsp:sp>
    <dsp:sp modelId="{C952A499-1E91-4E01-85A3-6DFFC36C34E3}">
      <dsp:nvSpPr>
        <dsp:cNvPr id="0" name=""/>
        <dsp:cNvSpPr/>
      </dsp:nvSpPr>
      <dsp:spPr>
        <a:xfrm>
          <a:off x="0" y="3616135"/>
          <a:ext cx="4691043" cy="1647360"/>
        </a:xfrm>
        <a:prstGeom prst="roundRect">
          <a:avLst/>
        </a:prstGeom>
        <a:solidFill>
          <a:schemeClr val="accent2">
            <a:hueOff val="-1524796"/>
            <a:satOff val="-662"/>
            <a:lumOff val="-13921"/>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No other basis of evaluation shall be used except those set out in the request for proposals.</a:t>
          </a:r>
        </a:p>
      </dsp:txBody>
      <dsp:txXfrm>
        <a:off x="80417" y="3696552"/>
        <a:ext cx="4530209" cy="14865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540A63-2717-4F25-9E0F-7D56D5E67402}">
      <dsp:nvSpPr>
        <dsp:cNvPr id="0" name=""/>
        <dsp:cNvSpPr/>
      </dsp:nvSpPr>
      <dsp:spPr>
        <a:xfrm>
          <a:off x="0" y="31974"/>
          <a:ext cx="4691043" cy="26769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The governing authority of the political subdivision may reject all proposals when it is deemed that such action is in the best interest of such political subdivision.</a:t>
          </a:r>
        </a:p>
      </dsp:txBody>
      <dsp:txXfrm>
        <a:off x="130678" y="162652"/>
        <a:ext cx="4429687" cy="2415604"/>
      </dsp:txXfrm>
    </dsp:sp>
    <dsp:sp modelId="{A9DCC29D-26C1-4DBF-86F8-FAE873010B41}">
      <dsp:nvSpPr>
        <dsp:cNvPr id="0" name=""/>
        <dsp:cNvSpPr/>
      </dsp:nvSpPr>
      <dsp:spPr>
        <a:xfrm>
          <a:off x="0" y="2783815"/>
          <a:ext cx="4691043" cy="2676960"/>
        </a:xfrm>
        <a:prstGeom prst="roundRect">
          <a:avLst/>
        </a:prstGeom>
        <a:solidFill>
          <a:schemeClr val="accent2">
            <a:hueOff val="-1524796"/>
            <a:satOff val="-662"/>
            <a:lumOff val="-13921"/>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Where written proposals are submitted by vendors, the proposals of the successful vendor shall be incorporated into the final contract consummated with that vendor.</a:t>
          </a:r>
        </a:p>
      </dsp:txBody>
      <dsp:txXfrm>
        <a:off x="130678" y="2914493"/>
        <a:ext cx="4429687" cy="241560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DDD841-39AA-465F-A1C6-CB1766E04DBE}">
      <dsp:nvSpPr>
        <dsp:cNvPr id="0" name=""/>
        <dsp:cNvSpPr/>
      </dsp:nvSpPr>
      <dsp:spPr>
        <a:xfrm>
          <a:off x="0" y="4505245"/>
          <a:ext cx="1172760" cy="985637"/>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83407" tIns="113792" rIns="83407" bIns="113792" numCol="1" spcCol="1270" anchor="ctr" anchorCtr="0">
          <a:noAutofit/>
        </a:bodyPr>
        <a:lstStyle/>
        <a:p>
          <a:pPr marL="0" lvl="0" indent="0" algn="ctr" defTabSz="711200">
            <a:lnSpc>
              <a:spcPct val="90000"/>
            </a:lnSpc>
            <a:spcBef>
              <a:spcPct val="0"/>
            </a:spcBef>
            <a:spcAft>
              <a:spcPct val="35000"/>
            </a:spcAft>
            <a:buNone/>
          </a:pPr>
          <a:r>
            <a:rPr lang="en-US" sz="1600" kern="1200" dirty="0"/>
            <a:t>Confirm Price</a:t>
          </a:r>
        </a:p>
      </dsp:txBody>
      <dsp:txXfrm>
        <a:off x="0" y="4505245"/>
        <a:ext cx="1172760" cy="985637"/>
      </dsp:txXfrm>
    </dsp:sp>
    <dsp:sp modelId="{10AC3725-9EDE-4598-BDF0-EACC06CED4CD}">
      <dsp:nvSpPr>
        <dsp:cNvPr id="0" name=""/>
        <dsp:cNvSpPr/>
      </dsp:nvSpPr>
      <dsp:spPr>
        <a:xfrm>
          <a:off x="1172760" y="4505245"/>
          <a:ext cx="3518282" cy="98563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367" tIns="139700" rIns="71367" bIns="139700" numCol="1" spcCol="1270" anchor="ctr" anchorCtr="0">
          <a:noAutofit/>
        </a:bodyPr>
        <a:lstStyle/>
        <a:p>
          <a:pPr marL="0" lvl="0" indent="0" algn="l" defTabSz="488950">
            <a:lnSpc>
              <a:spcPct val="90000"/>
            </a:lnSpc>
            <a:spcBef>
              <a:spcPct val="0"/>
            </a:spcBef>
            <a:spcAft>
              <a:spcPct val="35000"/>
            </a:spcAft>
            <a:buNone/>
          </a:pPr>
          <a:r>
            <a:rPr lang="en-US" sz="1100" kern="1200"/>
            <a:t>Confirm that the vendor and the product, services, materials, supplies or equipment are the same and that the price is same or lower.</a:t>
          </a:r>
        </a:p>
      </dsp:txBody>
      <dsp:txXfrm>
        <a:off x="1172760" y="4505245"/>
        <a:ext cx="3518282" cy="985637"/>
      </dsp:txXfrm>
    </dsp:sp>
    <dsp:sp modelId="{B60BA803-B066-47FC-9E02-34DE09CD7FFF}">
      <dsp:nvSpPr>
        <dsp:cNvPr id="0" name=""/>
        <dsp:cNvSpPr/>
      </dsp:nvSpPr>
      <dsp:spPr>
        <a:xfrm rot="10800000">
          <a:off x="0" y="3004119"/>
          <a:ext cx="1172760" cy="1515910"/>
        </a:xfrm>
        <a:prstGeom prst="upArrowCallout">
          <a:avLst>
            <a:gd name="adj1" fmla="val 5000"/>
            <a:gd name="adj2" fmla="val 10000"/>
            <a:gd name="adj3" fmla="val 15000"/>
            <a:gd name="adj4" fmla="val 64977"/>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83407" tIns="113792" rIns="83407" bIns="113792" numCol="1" spcCol="1270" anchor="ctr" anchorCtr="0">
          <a:noAutofit/>
        </a:bodyPr>
        <a:lstStyle/>
        <a:p>
          <a:pPr marL="0" lvl="0" indent="0" algn="ctr" defTabSz="711200">
            <a:lnSpc>
              <a:spcPct val="90000"/>
            </a:lnSpc>
            <a:spcBef>
              <a:spcPct val="0"/>
            </a:spcBef>
            <a:spcAft>
              <a:spcPct val="35000"/>
            </a:spcAft>
            <a:buNone/>
          </a:pPr>
          <a:r>
            <a:rPr lang="en-US" sz="1600" kern="1200" dirty="0"/>
            <a:t>Obtain Consent</a:t>
          </a:r>
        </a:p>
      </dsp:txBody>
      <dsp:txXfrm rot="-10800000">
        <a:off x="0" y="3004119"/>
        <a:ext cx="1172760" cy="985341"/>
      </dsp:txXfrm>
    </dsp:sp>
    <dsp:sp modelId="{F6E672EB-D819-451B-AD4D-B4BD9047E279}">
      <dsp:nvSpPr>
        <dsp:cNvPr id="0" name=""/>
        <dsp:cNvSpPr/>
      </dsp:nvSpPr>
      <dsp:spPr>
        <a:xfrm>
          <a:off x="1172760" y="3004119"/>
          <a:ext cx="3518282" cy="985341"/>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367" tIns="139700" rIns="71367" bIns="139700" numCol="1" spcCol="1270" anchor="ctr" anchorCtr="0">
          <a:noAutofit/>
        </a:bodyPr>
        <a:lstStyle/>
        <a:p>
          <a:pPr marL="0" lvl="0" indent="0" algn="l" defTabSz="488950">
            <a:lnSpc>
              <a:spcPct val="90000"/>
            </a:lnSpc>
            <a:spcBef>
              <a:spcPct val="0"/>
            </a:spcBef>
            <a:spcAft>
              <a:spcPct val="35000"/>
            </a:spcAft>
            <a:buNone/>
          </a:pPr>
          <a:r>
            <a:rPr lang="en-US" sz="1100" kern="1200"/>
            <a:t>Obtain written consent or approval from the other public entity who bid the contract and obtain confirmation as to the contract number and, if necessary, the council resolution accepting the contract/bid. </a:t>
          </a:r>
        </a:p>
      </dsp:txBody>
      <dsp:txXfrm>
        <a:off x="1172760" y="3004119"/>
        <a:ext cx="3518282" cy="985341"/>
      </dsp:txXfrm>
    </dsp:sp>
    <dsp:sp modelId="{69B5551F-35A8-44DF-A119-851568D10DA8}">
      <dsp:nvSpPr>
        <dsp:cNvPr id="0" name=""/>
        <dsp:cNvSpPr/>
      </dsp:nvSpPr>
      <dsp:spPr>
        <a:xfrm rot="10800000">
          <a:off x="0" y="1502993"/>
          <a:ext cx="1172760" cy="1515910"/>
        </a:xfrm>
        <a:prstGeom prst="upArrowCallout">
          <a:avLst>
            <a:gd name="adj1" fmla="val 5000"/>
            <a:gd name="adj2" fmla="val 10000"/>
            <a:gd name="adj3" fmla="val 15000"/>
            <a:gd name="adj4" fmla="val 64977"/>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83407" tIns="113792" rIns="83407" bIns="113792" numCol="1" spcCol="1270" anchor="ctr" anchorCtr="0">
          <a:noAutofit/>
        </a:bodyPr>
        <a:lstStyle/>
        <a:p>
          <a:pPr marL="0" lvl="0" indent="0" algn="ctr" defTabSz="711200">
            <a:lnSpc>
              <a:spcPct val="90000"/>
            </a:lnSpc>
            <a:spcBef>
              <a:spcPct val="0"/>
            </a:spcBef>
            <a:spcAft>
              <a:spcPct val="35000"/>
            </a:spcAft>
            <a:buNone/>
          </a:pPr>
          <a:r>
            <a:rPr lang="en-US" sz="1600" kern="1200" dirty="0"/>
            <a:t>Viable</a:t>
          </a:r>
        </a:p>
      </dsp:txBody>
      <dsp:txXfrm rot="-10800000">
        <a:off x="0" y="1502993"/>
        <a:ext cx="1172760" cy="985341"/>
      </dsp:txXfrm>
    </dsp:sp>
    <dsp:sp modelId="{4CF23EE5-396B-4423-92F0-D2FEF06C2F7E}">
      <dsp:nvSpPr>
        <dsp:cNvPr id="0" name=""/>
        <dsp:cNvSpPr/>
      </dsp:nvSpPr>
      <dsp:spPr>
        <a:xfrm>
          <a:off x="1172760" y="1502993"/>
          <a:ext cx="3518282" cy="985341"/>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367" tIns="139700" rIns="71367" bIns="139700" numCol="1" spcCol="1270" anchor="ctr" anchorCtr="0">
          <a:noAutofit/>
        </a:bodyPr>
        <a:lstStyle/>
        <a:p>
          <a:pPr marL="0" lvl="0" indent="0" algn="l" defTabSz="488950">
            <a:lnSpc>
              <a:spcPct val="90000"/>
            </a:lnSpc>
            <a:spcBef>
              <a:spcPct val="0"/>
            </a:spcBef>
            <a:spcAft>
              <a:spcPct val="35000"/>
            </a:spcAft>
            <a:buNone/>
          </a:pPr>
          <a:r>
            <a:rPr lang="en-US" sz="1100" kern="1200"/>
            <a:t>Verify that the contract is still active, fresh or “viable.” </a:t>
          </a:r>
        </a:p>
      </dsp:txBody>
      <dsp:txXfrm>
        <a:off x="1172760" y="1502993"/>
        <a:ext cx="3518282" cy="985341"/>
      </dsp:txXfrm>
    </dsp:sp>
    <dsp:sp modelId="{68E73367-9B17-4092-808E-4F5E205199E1}">
      <dsp:nvSpPr>
        <dsp:cNvPr id="0" name=""/>
        <dsp:cNvSpPr/>
      </dsp:nvSpPr>
      <dsp:spPr>
        <a:xfrm rot="10800000">
          <a:off x="0" y="1867"/>
          <a:ext cx="1172760" cy="1515910"/>
        </a:xfrm>
        <a:prstGeom prst="upArrowCallout">
          <a:avLst>
            <a:gd name="adj1" fmla="val 5000"/>
            <a:gd name="adj2" fmla="val 10000"/>
            <a:gd name="adj3" fmla="val 15000"/>
            <a:gd name="adj4" fmla="val 64977"/>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83407" tIns="113792" rIns="83407" bIns="113792" numCol="1" spcCol="1270" anchor="ctr" anchorCtr="0">
          <a:noAutofit/>
        </a:bodyPr>
        <a:lstStyle/>
        <a:p>
          <a:pPr marL="0" lvl="0" indent="0" algn="ctr" defTabSz="711200">
            <a:lnSpc>
              <a:spcPct val="90000"/>
            </a:lnSpc>
            <a:spcBef>
              <a:spcPct val="0"/>
            </a:spcBef>
            <a:spcAft>
              <a:spcPct val="35000"/>
            </a:spcAft>
            <a:buNone/>
          </a:pPr>
          <a:r>
            <a:rPr lang="en-US" sz="1600" kern="1200" dirty="0"/>
            <a:t>Compliance</a:t>
          </a:r>
        </a:p>
      </dsp:txBody>
      <dsp:txXfrm rot="-10800000">
        <a:off x="0" y="1867"/>
        <a:ext cx="1172760" cy="985341"/>
      </dsp:txXfrm>
    </dsp:sp>
    <dsp:sp modelId="{9D422EED-DD06-459C-AD80-A459C1C3A182}">
      <dsp:nvSpPr>
        <dsp:cNvPr id="0" name=""/>
        <dsp:cNvSpPr/>
      </dsp:nvSpPr>
      <dsp:spPr>
        <a:xfrm>
          <a:off x="1172760" y="1867"/>
          <a:ext cx="3518282" cy="98534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1367" tIns="139700" rIns="71367" bIns="139700" numCol="1" spcCol="1270" anchor="ctr" anchorCtr="0">
          <a:noAutofit/>
        </a:bodyPr>
        <a:lstStyle/>
        <a:p>
          <a:pPr marL="0" lvl="0" indent="0" algn="l" defTabSz="488950">
            <a:lnSpc>
              <a:spcPct val="90000"/>
            </a:lnSpc>
            <a:spcBef>
              <a:spcPct val="0"/>
            </a:spcBef>
            <a:spcAft>
              <a:spcPct val="35000"/>
            </a:spcAft>
            <a:buNone/>
          </a:pPr>
          <a:r>
            <a:rPr lang="en-US" sz="1100" kern="1200"/>
            <a:t>Verify that the contract was bid in compliance with state law. </a:t>
          </a:r>
        </a:p>
      </dsp:txBody>
      <dsp:txXfrm>
        <a:off x="1172760" y="1867"/>
        <a:ext cx="3518282" cy="98534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7ADCBC-514C-4056-948F-1D38DE1BCD97}">
      <dsp:nvSpPr>
        <dsp:cNvPr id="0" name=""/>
        <dsp:cNvSpPr/>
      </dsp:nvSpPr>
      <dsp:spPr>
        <a:xfrm>
          <a:off x="0" y="791077"/>
          <a:ext cx="4605442" cy="8857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03C396-30FC-4D17-B229-C3E8C18B869A}">
      <dsp:nvSpPr>
        <dsp:cNvPr id="0" name=""/>
        <dsp:cNvSpPr/>
      </dsp:nvSpPr>
      <dsp:spPr>
        <a:xfrm>
          <a:off x="26793" y="811006"/>
          <a:ext cx="48716" cy="487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56ED4E-5094-4C78-A09F-B7A77B7B9080}">
      <dsp:nvSpPr>
        <dsp:cNvPr id="0" name=""/>
        <dsp:cNvSpPr/>
      </dsp:nvSpPr>
      <dsp:spPr>
        <a:xfrm>
          <a:off x="102303" y="791077"/>
          <a:ext cx="4239620" cy="1423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693" tIns="150693" rIns="150693" bIns="150693" numCol="1" spcCol="1270" anchor="ctr" anchorCtr="0">
          <a:noAutofit/>
        </a:bodyPr>
        <a:lstStyle/>
        <a:p>
          <a:pPr marL="0" lvl="0" indent="0" algn="l" defTabSz="622300">
            <a:lnSpc>
              <a:spcPct val="100000"/>
            </a:lnSpc>
            <a:spcBef>
              <a:spcPct val="0"/>
            </a:spcBef>
            <a:spcAft>
              <a:spcPct val="35000"/>
            </a:spcAft>
            <a:buNone/>
          </a:pPr>
          <a:r>
            <a:rPr lang="en-US" sz="1400" kern="1200"/>
            <a:t>Any such agreement shall require that the qualified group purchasing organization submit a price list for materials, equipment and supplies offered by it and that the prices quoted on the list remain in effect for a stated period of time of not less than three months.</a:t>
          </a:r>
        </a:p>
      </dsp:txBody>
      <dsp:txXfrm>
        <a:off x="102303" y="791077"/>
        <a:ext cx="4239620" cy="1423869"/>
      </dsp:txXfrm>
    </dsp:sp>
    <dsp:sp modelId="{133A96BF-005F-4DBD-9594-9650CBABEE51}">
      <dsp:nvSpPr>
        <dsp:cNvPr id="0" name=""/>
        <dsp:cNvSpPr/>
      </dsp:nvSpPr>
      <dsp:spPr>
        <a:xfrm>
          <a:off x="0" y="2531285"/>
          <a:ext cx="4605442" cy="8857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87D05F-966C-49C8-A941-08A98260D36B}">
      <dsp:nvSpPr>
        <dsp:cNvPr id="0" name=""/>
        <dsp:cNvSpPr/>
      </dsp:nvSpPr>
      <dsp:spPr>
        <a:xfrm>
          <a:off x="26793" y="2551214"/>
          <a:ext cx="48716" cy="487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0BC467-7F9E-4EBC-A076-A8E5C775A7A4}">
      <dsp:nvSpPr>
        <dsp:cNvPr id="0" name=""/>
        <dsp:cNvSpPr/>
      </dsp:nvSpPr>
      <dsp:spPr>
        <a:xfrm>
          <a:off x="102303" y="2531285"/>
          <a:ext cx="4239620" cy="1423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0693" tIns="150693" rIns="150693" bIns="150693" numCol="1" spcCol="1270" anchor="ctr" anchorCtr="0">
          <a:noAutofit/>
        </a:bodyPr>
        <a:lstStyle/>
        <a:p>
          <a:pPr marL="0" lvl="0" indent="0" algn="l" defTabSz="622300">
            <a:lnSpc>
              <a:spcPct val="100000"/>
            </a:lnSpc>
            <a:spcBef>
              <a:spcPct val="0"/>
            </a:spcBef>
            <a:spcAft>
              <a:spcPct val="35000"/>
            </a:spcAft>
            <a:buNone/>
          </a:pPr>
          <a:r>
            <a:rPr lang="en-US" sz="1400" kern="1200" dirty="0"/>
            <a:t>Any such price list shall be considered, for all purposes, to be a valid and binding bid by the qualified group purchasing organization during the effective period of the agreement, and no additional bid by the qualified group purchasing organization is necessary.</a:t>
          </a:r>
        </a:p>
      </dsp:txBody>
      <dsp:txXfrm>
        <a:off x="102303" y="2531285"/>
        <a:ext cx="4239620" cy="142386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DCF656-F657-4AAA-B681-3DFF6B03BD9A}">
      <dsp:nvSpPr>
        <dsp:cNvPr id="0" name=""/>
        <dsp:cNvSpPr/>
      </dsp:nvSpPr>
      <dsp:spPr>
        <a:xfrm>
          <a:off x="0" y="400853"/>
          <a:ext cx="4691043" cy="4691043"/>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E6D851-EB62-4D80-B47C-B6877419B504}">
      <dsp:nvSpPr>
        <dsp:cNvPr id="0" name=""/>
        <dsp:cNvSpPr/>
      </dsp:nvSpPr>
      <dsp:spPr>
        <a:xfrm>
          <a:off x="445649" y="846502"/>
          <a:ext cx="1829506" cy="1829506"/>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When using federal funds, </a:t>
          </a:r>
          <a:r>
            <a:rPr lang="en-US" sz="1600" b="1" u="sng" kern="1200" dirty="0"/>
            <a:t>competition</a:t>
          </a:r>
          <a:r>
            <a:rPr lang="en-US" sz="1600" kern="1200" dirty="0"/>
            <a:t> is required.</a:t>
          </a:r>
        </a:p>
      </dsp:txBody>
      <dsp:txXfrm>
        <a:off x="534958" y="935811"/>
        <a:ext cx="1650888" cy="1650888"/>
      </dsp:txXfrm>
    </dsp:sp>
    <dsp:sp modelId="{264843D4-702B-4F95-BAE6-07BEC0E2C03C}">
      <dsp:nvSpPr>
        <dsp:cNvPr id="0" name=""/>
        <dsp:cNvSpPr/>
      </dsp:nvSpPr>
      <dsp:spPr>
        <a:xfrm>
          <a:off x="2415887" y="846502"/>
          <a:ext cx="1829506" cy="1829506"/>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State contracts, Piggybacking, or GPO purchases may cause issues.</a:t>
          </a:r>
        </a:p>
      </dsp:txBody>
      <dsp:txXfrm>
        <a:off x="2505196" y="935811"/>
        <a:ext cx="1650888" cy="1650888"/>
      </dsp:txXfrm>
    </dsp:sp>
    <dsp:sp modelId="{DCE73942-2D01-45EB-900B-BDD3538BE45F}">
      <dsp:nvSpPr>
        <dsp:cNvPr id="0" name=""/>
        <dsp:cNvSpPr/>
      </dsp:nvSpPr>
      <dsp:spPr>
        <a:xfrm>
          <a:off x="445649" y="2816740"/>
          <a:ext cx="1829506" cy="1829506"/>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Strictest requirements govern.</a:t>
          </a:r>
        </a:p>
      </dsp:txBody>
      <dsp:txXfrm>
        <a:off x="534958" y="2906049"/>
        <a:ext cx="1650888" cy="1650888"/>
      </dsp:txXfrm>
    </dsp:sp>
    <dsp:sp modelId="{478A2610-28BF-4CAA-8ABF-5D0E087EC237}">
      <dsp:nvSpPr>
        <dsp:cNvPr id="0" name=""/>
        <dsp:cNvSpPr/>
      </dsp:nvSpPr>
      <dsp:spPr>
        <a:xfrm>
          <a:off x="2415887" y="2816740"/>
          <a:ext cx="1829506" cy="1829506"/>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u="sng" kern="1200" dirty="0"/>
            <a:t>Services are required to be competitively procured </a:t>
          </a:r>
          <a:r>
            <a:rPr lang="en-US" sz="1600" kern="1200" dirty="0"/>
            <a:t>as well if they meet the federal thresholds.</a:t>
          </a:r>
        </a:p>
      </dsp:txBody>
      <dsp:txXfrm>
        <a:off x="2505196" y="2906049"/>
        <a:ext cx="1650888" cy="1650888"/>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38EACBA4-8CEA-4045-9CC9-BEAE85AB47E9}" type="datetimeFigureOut">
              <a:rPr lang="en-US" smtClean="0"/>
              <a:pPr/>
              <a:t>3/14/2024</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CE97985F-BB0B-4D0B-91C3-A41C3A06D500}" type="slidenum">
              <a:rPr lang="en-US" smtClean="0"/>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CE85714-2943-4F45-A6E7-09181CFC4033}" type="datetimeFigureOut">
              <a:rPr lang="en-US" smtClean="0"/>
              <a:pPr/>
              <a:t>3/14/2024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5A8DEAE-B558-4529-91F1-FF08F2E04085}"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75000"/>
                  </a:srgbClr>
                </a:solidFill>
              </a:defRPr>
            </a:lvl1pPr>
          </a:lstStyle>
          <a:p>
            <a:fld id="{B02B3D89-5A1D-4826-BD5C-65E218007C18}" type="datetimeFigureOut">
              <a:rPr lang="en-US" smtClean="0"/>
              <a:pPr/>
              <a:t>3/14/2024</a:t>
            </a:fld>
            <a:endParaRPr lang="en-US" dirty="0"/>
          </a:p>
        </p:txBody>
      </p:sp>
      <p:sp>
        <p:nvSpPr>
          <p:cNvPr id="8" name="Footer Placeholder 7"/>
          <p:cNvSpPr>
            <a:spLocks noGrp="1"/>
          </p:cNvSpPr>
          <p:nvPr>
            <p:ph type="ftr" sz="quarter" idx="11"/>
          </p:nvPr>
        </p:nvSpPr>
        <p:spPr/>
        <p:txBody>
          <a:bodyPr/>
          <a:lstStyle>
            <a:lvl1pPr>
              <a:defRPr>
                <a:solidFill>
                  <a:srgbClr val="FFFFFF">
                    <a:alpha val="75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0000"/>
                  </a:srgbClr>
                </a:solidFill>
              </a:defRPr>
            </a:lvl1pPr>
          </a:lstStyle>
          <a:p>
            <a:fld id="{10C58DD5-4D41-4D21-BCF0-CDCCAB27BCEB}" type="slidenum">
              <a:rPr lang="en-US" smtClean="0"/>
              <a:pPr/>
              <a:t>‹#›</a:t>
            </a:fld>
            <a:endParaRPr lang="en-US" dirty="0"/>
          </a:p>
        </p:txBody>
      </p:sp>
    </p:spTree>
    <p:extLst>
      <p:ext uri="{BB962C8B-B14F-4D97-AF65-F5344CB8AC3E}">
        <p14:creationId xmlns:p14="http://schemas.microsoft.com/office/powerpoint/2010/main" val="3319638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2B3D89-5A1D-4826-BD5C-65E218007C18}" type="datetimeFigureOut">
              <a:rPr lang="en-US" smtClean="0"/>
              <a:pPr/>
              <a:t>3/14/2024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0C58DD5-4D41-4D21-BCF0-CDCCAB27BCEB}" type="slidenum">
              <a:rPr lang="en-US" smtClean="0"/>
              <a:pPr/>
              <a:t>‹#›</a:t>
            </a:fld>
            <a:endParaRPr lang="en-US" dirty="0"/>
          </a:p>
        </p:txBody>
      </p:sp>
    </p:spTree>
    <p:extLst>
      <p:ext uri="{BB962C8B-B14F-4D97-AF65-F5344CB8AC3E}">
        <p14:creationId xmlns:p14="http://schemas.microsoft.com/office/powerpoint/2010/main" val="49465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2B3D89-5A1D-4826-BD5C-65E218007C18}" type="datetimeFigureOut">
              <a:rPr lang="en-US" smtClean="0"/>
              <a:pPr/>
              <a:t>3/14/2024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0C58DD5-4D41-4D21-BCF0-CDCCAB27BCEB}" type="slidenum">
              <a:rPr lang="en-US" smtClean="0"/>
              <a:pPr/>
              <a:t>‹#›</a:t>
            </a:fld>
            <a:endParaRPr lang="en-US" dirty="0"/>
          </a:p>
        </p:txBody>
      </p:sp>
    </p:spTree>
    <p:extLst>
      <p:ext uri="{BB962C8B-B14F-4D97-AF65-F5344CB8AC3E}">
        <p14:creationId xmlns:p14="http://schemas.microsoft.com/office/powerpoint/2010/main" val="2772854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02B3D89-5A1D-4826-BD5C-65E218007C18}" type="datetimeFigureOut">
              <a:rPr lang="en-US" smtClean="0"/>
              <a:pPr/>
              <a:t>3/14/2024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0C58DD5-4D41-4D21-BCF0-CDCCAB27BCEB}" type="slidenum">
              <a:rPr lang="en-US" smtClean="0"/>
              <a:pPr/>
              <a:t>‹#›</a:t>
            </a:fld>
            <a:endParaRPr lang="en-US" dirty="0"/>
          </a:p>
        </p:txBody>
      </p:sp>
    </p:spTree>
    <p:extLst>
      <p:ext uri="{BB962C8B-B14F-4D97-AF65-F5344CB8AC3E}">
        <p14:creationId xmlns:p14="http://schemas.microsoft.com/office/powerpoint/2010/main" val="2673260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2B3D89-5A1D-4826-BD5C-65E218007C18}" type="datetimeFigureOut">
              <a:rPr lang="en-US" smtClean="0"/>
              <a:pPr/>
              <a:t>3/14/2024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0C58DD5-4D41-4D21-BCF0-CDCCAB27BCEB}" type="slidenum">
              <a:rPr lang="en-US" smtClean="0"/>
              <a:pPr/>
              <a:t>‹#›</a:t>
            </a:fld>
            <a:endParaRPr lang="en-US" dirty="0"/>
          </a:p>
        </p:txBody>
      </p:sp>
    </p:spTree>
    <p:extLst>
      <p:ext uri="{BB962C8B-B14F-4D97-AF65-F5344CB8AC3E}">
        <p14:creationId xmlns:p14="http://schemas.microsoft.com/office/powerpoint/2010/main" val="1809186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7492"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7738"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02B3D89-5A1D-4826-BD5C-65E218007C18}" type="datetimeFigureOut">
              <a:rPr lang="en-US" smtClean="0"/>
              <a:pPr/>
              <a:t>3/14/2024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0C58DD5-4D41-4D21-BCF0-CDCCAB27BCEB}" type="slidenum">
              <a:rPr lang="en-US" smtClean="0"/>
              <a:pPr/>
              <a:t>‹#›</a:t>
            </a:fld>
            <a:endParaRPr lang="en-US" dirty="0"/>
          </a:p>
        </p:txBody>
      </p:sp>
    </p:spTree>
    <p:extLst>
      <p:ext uri="{BB962C8B-B14F-4D97-AF65-F5344CB8AC3E}">
        <p14:creationId xmlns:p14="http://schemas.microsoft.com/office/powerpoint/2010/main" val="3423248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507492" y="2032000"/>
            <a:ext cx="3806190" cy="723400"/>
          </a:xfrm>
        </p:spPr>
        <p:txBody>
          <a:bodyPr anchor="ctr">
            <a:normAutofit/>
          </a:bodyPr>
          <a:lstStyle>
            <a:lvl1pPr marL="0" indent="0">
              <a:spcBef>
                <a:spcPts val="0"/>
              </a:spcBef>
              <a:buNone/>
              <a:defRPr sz="20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07492" y="2736150"/>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66310" y="2029968"/>
            <a:ext cx="3806190" cy="722376"/>
          </a:xfrm>
        </p:spPr>
        <p:txBody>
          <a:bodyPr anchor="ctr">
            <a:normAutofit/>
          </a:bodyPr>
          <a:lstStyle>
            <a:lvl1pPr marL="0" indent="0">
              <a:spcBef>
                <a:spcPts val="0"/>
              </a:spcBef>
              <a:buNone/>
              <a:defRPr sz="20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766310" y="2734056"/>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02B3D89-5A1D-4826-BD5C-65E218007C18}" type="datetimeFigureOut">
              <a:rPr lang="en-US" smtClean="0"/>
              <a:pPr/>
              <a:t>3/14/2024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0C58DD5-4D41-4D21-BCF0-CDCCAB27BCEB}" type="slidenum">
              <a:rPr lang="en-US" smtClean="0"/>
              <a:pPr/>
              <a:t>‹#›</a:t>
            </a:fld>
            <a:endParaRPr lang="en-US" dirty="0"/>
          </a:p>
        </p:txBody>
      </p:sp>
    </p:spTree>
    <p:extLst>
      <p:ext uri="{BB962C8B-B14F-4D97-AF65-F5344CB8AC3E}">
        <p14:creationId xmlns:p14="http://schemas.microsoft.com/office/powerpoint/2010/main" val="962284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02B3D89-5A1D-4826-BD5C-65E218007C18}" type="datetimeFigureOut">
              <a:rPr lang="en-US" smtClean="0"/>
              <a:pPr/>
              <a:t>3/14/2024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0C58DD5-4D41-4D21-BCF0-CDCCAB27BCEB}" type="slidenum">
              <a:rPr lang="en-US" smtClean="0"/>
              <a:pPr/>
              <a:t>‹#›</a:t>
            </a:fld>
            <a:endParaRPr lang="en-US" dirty="0"/>
          </a:p>
        </p:txBody>
      </p:sp>
    </p:spTree>
    <p:extLst>
      <p:ext uri="{BB962C8B-B14F-4D97-AF65-F5344CB8AC3E}">
        <p14:creationId xmlns:p14="http://schemas.microsoft.com/office/powerpoint/2010/main" val="2079657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2B3D89-5A1D-4826-BD5C-65E218007C18}" type="datetimeFigureOut">
              <a:rPr lang="en-US" smtClean="0"/>
              <a:pPr/>
              <a:t>3/14/2024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0C58DD5-4D41-4D21-BCF0-CDCCAB27BCEB}" type="slidenum">
              <a:rPr lang="en-US" smtClean="0"/>
              <a:pPr/>
              <a:t>‹#›</a:t>
            </a:fld>
            <a:endParaRPr lang="en-US" dirty="0"/>
          </a:p>
        </p:txBody>
      </p:sp>
    </p:spTree>
    <p:extLst>
      <p:ext uri="{BB962C8B-B14F-4D97-AF65-F5344CB8AC3E}">
        <p14:creationId xmlns:p14="http://schemas.microsoft.com/office/powerpoint/2010/main" val="4076346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Edit Master text styles</a:t>
            </a:r>
          </a:p>
        </p:txBody>
      </p:sp>
      <p:sp>
        <p:nvSpPr>
          <p:cNvPr id="5" name="Date Placeholder 4"/>
          <p:cNvSpPr>
            <a:spLocks noGrp="1"/>
          </p:cNvSpPr>
          <p:nvPr>
            <p:ph type="dt" sz="half" idx="10"/>
          </p:nvPr>
        </p:nvSpPr>
        <p:spPr/>
        <p:txBody>
          <a:bodyPr/>
          <a:lstStyle/>
          <a:p>
            <a:fld id="{B02B3D89-5A1D-4826-BD5C-65E218007C18}" type="datetimeFigureOut">
              <a:rPr lang="en-US" smtClean="0"/>
              <a:pPr/>
              <a:t>3/14/2024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10C58DD5-4D41-4D21-BCF0-CDCCAB27BCEB}" type="slidenum">
              <a:rPr lang="en-US" smtClean="0"/>
              <a:pPr/>
              <a:t>‹#›</a:t>
            </a:fld>
            <a:endParaRPr lang="en-US" dirty="0"/>
          </a:p>
        </p:txBody>
      </p:sp>
    </p:spTree>
    <p:extLst>
      <p:ext uri="{BB962C8B-B14F-4D97-AF65-F5344CB8AC3E}">
        <p14:creationId xmlns:p14="http://schemas.microsoft.com/office/powerpoint/2010/main" val="298700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507492" y="5909735"/>
            <a:ext cx="6922008" cy="533400"/>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alpha val="75000"/>
                  </a:srgbClr>
                </a:solidFill>
              </a:defRPr>
            </a:lvl1pPr>
          </a:lstStyle>
          <a:p>
            <a:fld id="{B02B3D89-5A1D-4826-BD5C-65E218007C18}" type="datetimeFigureOut">
              <a:rPr lang="en-US" smtClean="0"/>
              <a:pPr/>
              <a:t>3/14/2024</a:t>
            </a:fld>
            <a:endParaRPr lang="en-US" dirty="0"/>
          </a:p>
        </p:txBody>
      </p:sp>
      <p:sp>
        <p:nvSpPr>
          <p:cNvPr id="6" name="Footer Placeholder 5"/>
          <p:cNvSpPr>
            <a:spLocks noGrp="1"/>
          </p:cNvSpPr>
          <p:nvPr>
            <p:ph type="ftr" sz="quarter" idx="11"/>
          </p:nvPr>
        </p:nvSpPr>
        <p:spPr/>
        <p:txBody>
          <a:bodyPr/>
          <a:lstStyle>
            <a:lvl1pPr>
              <a:defRPr>
                <a:solidFill>
                  <a:srgbClr val="FFFFFF">
                    <a:alpha val="75000"/>
                  </a:srgb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10C58DD5-4D41-4D21-BCF0-CDCCAB27BCEB}" type="slidenum">
              <a:rPr lang="en-US" smtClean="0"/>
              <a:pPr/>
              <a:t>‹#›</a:t>
            </a:fld>
            <a:endParaRPr lang="en-US" dirty="0"/>
          </a:p>
        </p:txBody>
      </p:sp>
    </p:spTree>
    <p:extLst>
      <p:ext uri="{BB962C8B-B14F-4D97-AF65-F5344CB8AC3E}">
        <p14:creationId xmlns:p14="http://schemas.microsoft.com/office/powerpoint/2010/main" val="230210311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919" y="499533"/>
            <a:ext cx="8079581"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07206" y="1993393"/>
            <a:ext cx="8065294" cy="37661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14350" y="6412447"/>
            <a:ext cx="3086100"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B02B3D89-5A1D-4826-BD5C-65E218007C18}" type="datetimeFigureOut">
              <a:rPr lang="en-US" smtClean="0"/>
              <a:pPr/>
              <a:t>3/14/2024</a:t>
            </a:fld>
            <a:endParaRPr lang="en-US" dirty="0"/>
          </a:p>
        </p:txBody>
      </p:sp>
      <p:sp>
        <p:nvSpPr>
          <p:cNvPr id="5" name="Footer Placeholder 4"/>
          <p:cNvSpPr>
            <a:spLocks noGrp="1"/>
          </p:cNvSpPr>
          <p:nvPr>
            <p:ph type="ftr" sz="quarter" idx="3"/>
          </p:nvPr>
        </p:nvSpPr>
        <p:spPr>
          <a:xfrm>
            <a:off x="514350" y="6554697"/>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en-US" dirty="0"/>
          </a:p>
        </p:txBody>
      </p:sp>
      <p:sp>
        <p:nvSpPr>
          <p:cNvPr id="6" name="Slide Number Placeholder 5"/>
          <p:cNvSpPr>
            <a:spLocks noGrp="1"/>
          </p:cNvSpPr>
          <p:nvPr>
            <p:ph type="sldNum" sz="quarter" idx="4"/>
          </p:nvPr>
        </p:nvSpPr>
        <p:spPr>
          <a:xfrm>
            <a:off x="6541193" y="5829748"/>
            <a:ext cx="2194560" cy="1397039"/>
          </a:xfrm>
          <a:prstGeom prst="rect">
            <a:avLst/>
          </a:prstGeom>
        </p:spPr>
        <p:txBody>
          <a:bodyPr vert="horz" lIns="91440" tIns="45720" rIns="91440" bIns="45720" rtlCol="0" anchor="b"/>
          <a:lstStyle>
            <a:lvl1pPr algn="r">
              <a:defRPr sz="9000" b="0">
                <a:ln>
                  <a:noFill/>
                </a:ln>
                <a:solidFill>
                  <a:schemeClr val="accent1">
                    <a:alpha val="20000"/>
                  </a:schemeClr>
                </a:solidFill>
                <a:latin typeface="+mj-lt"/>
              </a:defRPr>
            </a:lvl1pPr>
          </a:lstStyle>
          <a:p>
            <a:fld id="{10C58DD5-4D41-4D21-BCF0-CDCCAB27BCEB}" type="slidenum">
              <a:rPr lang="en-US" smtClean="0"/>
              <a:pPr/>
              <a:t>‹#›</a:t>
            </a:fld>
            <a:endParaRPr lang="en-US" dirty="0"/>
          </a:p>
        </p:txBody>
      </p:sp>
    </p:spTree>
    <p:extLst>
      <p:ext uri="{BB962C8B-B14F-4D97-AF65-F5344CB8AC3E}">
        <p14:creationId xmlns:p14="http://schemas.microsoft.com/office/powerpoint/2010/main" val="156330481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8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274320"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1.next.westlaw.com/Link/Document/FullText?findType=L&amp;pubNum=1000011&amp;cite=LARS38:2214&amp;originatingDoc=NEE7F1D80395C11E4829FE2D1BDD30C78&amp;refType=LQ&amp;originationContext=document&amp;transitionType=DocumentItem&amp;contextData=(sc.Document)"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hyperlink" Target="https://1.next.westlaw.com/Link/Document/FullText?findType=L&amp;pubNum=1000011&amp;cite=LARS38:2216&amp;originatingDoc=NEE7F1D80395C11E4829FE2D1BDD30C78&amp;refType=LQ&amp;originationContext=document&amp;transitionType=DocumentItem&amp;contextData=(sc.Document)"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C30CF5A-802E-431B-9B81-567FFB17BE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253B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57200" y="3746090"/>
            <a:ext cx="8192729" cy="1683417"/>
          </a:xfrm>
        </p:spPr>
        <p:txBody>
          <a:bodyPr>
            <a:normAutofit/>
          </a:bodyPr>
          <a:lstStyle/>
          <a:p>
            <a:pPr algn="ctr"/>
            <a:r>
              <a:rPr lang="en-US" sz="3800" b="1" dirty="0"/>
              <a:t>PUBLIC PROCUREMENT SUMMARY</a:t>
            </a:r>
            <a:br>
              <a:rPr lang="en-US" sz="3800" dirty="0"/>
            </a:br>
            <a:br>
              <a:rPr lang="en-US" sz="3800" dirty="0"/>
            </a:br>
            <a:endParaRPr lang="en-US" sz="3800" dirty="0"/>
          </a:p>
        </p:txBody>
      </p:sp>
      <p:sp>
        <p:nvSpPr>
          <p:cNvPr id="3" name="Subtitle 2"/>
          <p:cNvSpPr>
            <a:spLocks noGrp="1"/>
          </p:cNvSpPr>
          <p:nvPr>
            <p:ph type="subTitle" idx="1"/>
          </p:nvPr>
        </p:nvSpPr>
        <p:spPr>
          <a:xfrm>
            <a:off x="951270" y="5429507"/>
            <a:ext cx="7248833" cy="794311"/>
          </a:xfrm>
        </p:spPr>
        <p:txBody>
          <a:bodyPr>
            <a:normAutofit fontScale="25000" lnSpcReduction="20000"/>
          </a:bodyPr>
          <a:lstStyle/>
          <a:p>
            <a:pPr algn="ctr"/>
            <a:r>
              <a:rPr lang="en-US" sz="700" dirty="0">
                <a:solidFill>
                  <a:srgbClr val="FFFFFF"/>
                </a:solidFill>
              </a:rPr>
              <a:t>By:</a:t>
            </a:r>
          </a:p>
          <a:p>
            <a:pPr algn="ctr"/>
            <a:r>
              <a:rPr lang="en-US" sz="6400" dirty="0">
                <a:solidFill>
                  <a:srgbClr val="FFFFFF"/>
                </a:solidFill>
              </a:rPr>
              <a:t>Charles F. Hardie VI, J.D.</a:t>
            </a:r>
          </a:p>
          <a:p>
            <a:pPr algn="ctr"/>
            <a:endParaRPr lang="en-US" sz="700" dirty="0">
              <a:solidFill>
                <a:srgbClr val="FFFFFF"/>
              </a:solidFill>
            </a:endParaRPr>
          </a:p>
          <a:p>
            <a:pPr algn="ctr"/>
            <a:endParaRPr lang="en-US" sz="700" dirty="0">
              <a:solidFill>
                <a:srgbClr val="FFFFFF"/>
              </a:solidFill>
            </a:endParaRPr>
          </a:p>
          <a:p>
            <a:pPr algn="ctr"/>
            <a:endParaRPr lang="en-US" sz="700" dirty="0">
              <a:solidFill>
                <a:srgbClr val="FFFFFF"/>
              </a:solidFill>
            </a:endParaRPr>
          </a:p>
          <a:p>
            <a:pPr algn="ctr"/>
            <a:endParaRPr lang="en-US" sz="700" dirty="0">
              <a:solidFill>
                <a:srgbClr val="FFFFFF"/>
              </a:solidFill>
            </a:endParaRPr>
          </a:p>
          <a:p>
            <a:pPr algn="ctr"/>
            <a:endParaRPr lang="en-US" sz="700" dirty="0">
              <a:solidFill>
                <a:srgbClr val="FFFFFF"/>
              </a:solidFill>
            </a:endParaRPr>
          </a:p>
          <a:p>
            <a:pPr algn="ctr"/>
            <a:r>
              <a:rPr lang="en-US" sz="700" b="1" dirty="0">
                <a:solidFill>
                  <a:srgbClr val="FFFFFF"/>
                </a:solidFill>
              </a:rPr>
              <a:t>For Educational Purposes Only</a:t>
            </a:r>
          </a:p>
        </p:txBody>
      </p:sp>
      <p:pic>
        <p:nvPicPr>
          <p:cNvPr id="4" name="Picture 3">
            <a:extLst>
              <a:ext uri="{FF2B5EF4-FFF2-40B4-BE49-F238E27FC236}">
                <a16:creationId xmlns:a16="http://schemas.microsoft.com/office/drawing/2014/main" id="{CB3D0724-76D2-96CF-174C-7EA5210B083D}"/>
              </a:ext>
            </a:extLst>
          </p:cNvPr>
          <p:cNvPicPr>
            <a:picLocks noChangeAspect="1"/>
          </p:cNvPicPr>
          <p:nvPr/>
        </p:nvPicPr>
        <p:blipFill>
          <a:blip r:embed="rId2"/>
          <a:stretch>
            <a:fillRect/>
          </a:stretch>
        </p:blipFill>
        <p:spPr>
          <a:xfrm>
            <a:off x="710737" y="1259708"/>
            <a:ext cx="7713027" cy="185112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0" y="643467"/>
            <a:ext cx="8178799" cy="1989682"/>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6" y="806204"/>
            <a:ext cx="7934706" cy="1664208"/>
          </a:xfrm>
          <a:prstGeom prst="rect">
            <a:avLst/>
          </a:prstGeom>
          <a:noFill/>
          <a:ln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6AB1102-D0D5-42AA-B943-4480822D3307}"/>
              </a:ext>
            </a:extLst>
          </p:cNvPr>
          <p:cNvSpPr>
            <a:spLocks noGrp="1"/>
          </p:cNvSpPr>
          <p:nvPr>
            <p:ph type="title"/>
          </p:nvPr>
        </p:nvSpPr>
        <p:spPr>
          <a:xfrm>
            <a:off x="803884" y="1059736"/>
            <a:ext cx="7530175" cy="1228130"/>
          </a:xfrm>
        </p:spPr>
        <p:txBody>
          <a:bodyPr>
            <a:normAutofit/>
          </a:bodyPr>
          <a:lstStyle/>
          <a:p>
            <a:pPr algn="ctr"/>
            <a:r>
              <a:rPr lang="en-US" u="sng" dirty="0">
                <a:solidFill>
                  <a:srgbClr val="FFFFFF"/>
                </a:solidFill>
              </a:rPr>
              <a:t>Services</a:t>
            </a:r>
          </a:p>
        </p:txBody>
      </p:sp>
      <p:sp>
        <p:nvSpPr>
          <p:cNvPr id="3" name="Content Placeholder 2">
            <a:extLst>
              <a:ext uri="{FF2B5EF4-FFF2-40B4-BE49-F238E27FC236}">
                <a16:creationId xmlns:a16="http://schemas.microsoft.com/office/drawing/2014/main" id="{D1B32B73-52FA-4B93-9062-149FEBC898F9}"/>
              </a:ext>
            </a:extLst>
          </p:cNvPr>
          <p:cNvSpPr>
            <a:spLocks noGrp="1"/>
          </p:cNvSpPr>
          <p:nvPr>
            <p:ph idx="1"/>
          </p:nvPr>
        </p:nvSpPr>
        <p:spPr>
          <a:xfrm>
            <a:off x="803884" y="2973313"/>
            <a:ext cx="7530175" cy="2903099"/>
          </a:xfrm>
        </p:spPr>
        <p:txBody>
          <a:bodyPr>
            <a:normAutofit/>
          </a:bodyPr>
          <a:lstStyle/>
          <a:p>
            <a:r>
              <a:rPr lang="en-US" sz="1500" dirty="0"/>
              <a:t>No standard definition for “services”.</a:t>
            </a:r>
          </a:p>
          <a:p>
            <a:endParaRPr lang="en-US" sz="1500" dirty="0"/>
          </a:p>
          <a:p>
            <a:r>
              <a:rPr lang="en-US" sz="1500" dirty="0"/>
              <a:t>While public entities are subject to Louisiana's Public Bid Law when making certain purchases of materials or supplies, Louisiana courts have held that </a:t>
            </a:r>
            <a:r>
              <a:rPr lang="en-US" sz="1500" b="1" u="sng" dirty="0"/>
              <a:t>contracts for services are not subject to the requirements of Louisiana's Public Bid Law</a:t>
            </a:r>
            <a:r>
              <a:rPr lang="en-US" sz="1500" dirty="0"/>
              <a:t>. </a:t>
            </a:r>
            <a:r>
              <a:rPr lang="en-US" sz="1500" i="1" dirty="0"/>
              <a:t>La. Atty. Gen. 14-0142.</a:t>
            </a:r>
          </a:p>
          <a:p>
            <a:pPr marL="0" indent="0">
              <a:buNone/>
            </a:pPr>
            <a:endParaRPr lang="en-US" sz="1500" dirty="0"/>
          </a:p>
          <a:p>
            <a:r>
              <a:rPr lang="en-US" sz="1500" dirty="0"/>
              <a:t>Numerous Attorney General Opinions have expressed the same conclusion in response to inquiries on a wide variety of service contracts. </a:t>
            </a:r>
            <a:r>
              <a:rPr lang="en-US" sz="1500" i="1" dirty="0"/>
              <a:t>See generally</a:t>
            </a:r>
            <a:r>
              <a:rPr lang="en-US" sz="1500" dirty="0"/>
              <a:t> Attorney General Opinion Nos. 00-246, 07-0278, 09-0252.  </a:t>
            </a:r>
            <a:r>
              <a:rPr lang="en-US" sz="1500" i="1" dirty="0"/>
              <a:t>La. Atty. Gen. 14-0142</a:t>
            </a:r>
            <a:r>
              <a:rPr lang="en-US" sz="1500" dirty="0"/>
              <a:t>.</a:t>
            </a:r>
          </a:p>
          <a:p>
            <a:endParaRPr lang="en-US" sz="1500" dirty="0"/>
          </a:p>
          <a:p>
            <a:endParaRPr lang="en-US" sz="1500" dirty="0"/>
          </a:p>
          <a:p>
            <a:pPr marL="0" indent="0">
              <a:buNone/>
            </a:pPr>
            <a:endParaRPr lang="en-US" sz="1500" dirty="0"/>
          </a:p>
        </p:txBody>
      </p:sp>
    </p:spTree>
    <p:extLst>
      <p:ext uri="{BB962C8B-B14F-4D97-AF65-F5344CB8AC3E}">
        <p14:creationId xmlns:p14="http://schemas.microsoft.com/office/powerpoint/2010/main" val="98653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81B63-1EA1-47C8-BEE9-6C117FA71943}"/>
              </a:ext>
            </a:extLst>
          </p:cNvPr>
          <p:cNvSpPr>
            <a:spLocks noGrp="1"/>
          </p:cNvSpPr>
          <p:nvPr>
            <p:ph type="title"/>
          </p:nvPr>
        </p:nvSpPr>
        <p:spPr>
          <a:xfrm>
            <a:off x="3512343" y="499533"/>
            <a:ext cx="4922045" cy="1658198"/>
          </a:xfrm>
        </p:spPr>
        <p:txBody>
          <a:bodyPr>
            <a:normAutofit/>
          </a:bodyPr>
          <a:lstStyle/>
          <a:p>
            <a:r>
              <a:rPr lang="en-US" u="sng" dirty="0">
                <a:solidFill>
                  <a:srgbClr val="348F4E"/>
                </a:solidFill>
              </a:rPr>
              <a:t>Materials and Supplies</a:t>
            </a:r>
          </a:p>
        </p:txBody>
      </p:sp>
      <p:pic>
        <p:nvPicPr>
          <p:cNvPr id="5" name="Picture 4" descr="School supplies on a table">
            <a:extLst>
              <a:ext uri="{FF2B5EF4-FFF2-40B4-BE49-F238E27FC236}">
                <a16:creationId xmlns:a16="http://schemas.microsoft.com/office/drawing/2014/main" id="{3F85ACDE-BD99-8B44-03AF-EC5EFBBEFE21}"/>
              </a:ext>
            </a:extLst>
          </p:cNvPr>
          <p:cNvPicPr>
            <a:picLocks noChangeAspect="1"/>
          </p:cNvPicPr>
          <p:nvPr/>
        </p:nvPicPr>
        <p:blipFill rotWithShape="1">
          <a:blip r:embed="rId2"/>
          <a:srcRect l="27560" r="42702" b="-2"/>
          <a:stretch/>
        </p:blipFill>
        <p:spPr>
          <a:xfrm>
            <a:off x="20" y="-6418"/>
            <a:ext cx="3058077" cy="6864418"/>
          </a:xfrm>
          <a:prstGeom prst="rect">
            <a:avLst/>
          </a:prstGeom>
        </p:spPr>
      </p:pic>
      <p:sp>
        <p:nvSpPr>
          <p:cNvPr id="3" name="Content Placeholder 2">
            <a:extLst>
              <a:ext uri="{FF2B5EF4-FFF2-40B4-BE49-F238E27FC236}">
                <a16:creationId xmlns:a16="http://schemas.microsoft.com/office/drawing/2014/main" id="{EAFEA4C5-25C9-42E0-AC6D-9C58FB8F4483}"/>
              </a:ext>
            </a:extLst>
          </p:cNvPr>
          <p:cNvSpPr>
            <a:spLocks noGrp="1"/>
          </p:cNvSpPr>
          <p:nvPr>
            <p:ph idx="1"/>
          </p:nvPr>
        </p:nvSpPr>
        <p:spPr>
          <a:xfrm>
            <a:off x="3526917" y="2011680"/>
            <a:ext cx="4821746" cy="3766185"/>
          </a:xfrm>
        </p:spPr>
        <p:txBody>
          <a:bodyPr>
            <a:normAutofit/>
          </a:bodyPr>
          <a:lstStyle/>
          <a:p>
            <a:r>
              <a:rPr lang="en-US" sz="2200" dirty="0"/>
              <a:t>No standard definition for what is considered to be a material or supply.</a:t>
            </a:r>
          </a:p>
          <a:p>
            <a:endParaRPr lang="en-US" sz="2200" dirty="0"/>
          </a:p>
          <a:p>
            <a:r>
              <a:rPr lang="en-US" sz="2200" dirty="0"/>
              <a:t>Automobiles, pencils, fuel, office furniture, sports equipment, computers, food items.</a:t>
            </a:r>
          </a:p>
          <a:p>
            <a:endParaRPr lang="en-US" sz="2200" dirty="0"/>
          </a:p>
          <a:p>
            <a:r>
              <a:rPr lang="en-US" sz="2200" dirty="0"/>
              <a:t>Majority of purchases will be considered a material or supply.</a:t>
            </a:r>
          </a:p>
        </p:txBody>
      </p:sp>
    </p:spTree>
    <p:extLst>
      <p:ext uri="{BB962C8B-B14F-4D97-AF65-F5344CB8AC3E}">
        <p14:creationId xmlns:p14="http://schemas.microsoft.com/office/powerpoint/2010/main" val="3493820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A72409E-E1C1-4E2C-96CF-B75AA2C240AB}"/>
              </a:ext>
            </a:extLst>
          </p:cNvPr>
          <p:cNvSpPr>
            <a:spLocks noGrp="1"/>
          </p:cNvSpPr>
          <p:nvPr>
            <p:ph type="title"/>
          </p:nvPr>
        </p:nvSpPr>
        <p:spPr>
          <a:xfrm>
            <a:off x="720969" y="1031634"/>
            <a:ext cx="2526323" cy="4844777"/>
          </a:xfrm>
        </p:spPr>
        <p:txBody>
          <a:bodyPr>
            <a:normAutofit/>
          </a:bodyPr>
          <a:lstStyle/>
          <a:p>
            <a:r>
              <a:rPr lang="en-US" sz="3700" dirty="0">
                <a:solidFill>
                  <a:srgbClr val="FFFFFF"/>
                </a:solidFill>
              </a:rPr>
              <a:t>Purchasing Mechanisms for Materials &amp; Supplies</a:t>
            </a:r>
          </a:p>
        </p:txBody>
      </p:sp>
      <p:sp>
        <p:nvSpPr>
          <p:cNvPr id="3" name="Content Placeholder 2">
            <a:extLst>
              <a:ext uri="{FF2B5EF4-FFF2-40B4-BE49-F238E27FC236}">
                <a16:creationId xmlns:a16="http://schemas.microsoft.com/office/drawing/2014/main" id="{7519D620-73D0-48DA-93A7-A56F3DDE5382}"/>
              </a:ext>
            </a:extLst>
          </p:cNvPr>
          <p:cNvSpPr>
            <a:spLocks noGrp="1"/>
          </p:cNvSpPr>
          <p:nvPr>
            <p:ph idx="1"/>
          </p:nvPr>
        </p:nvSpPr>
        <p:spPr>
          <a:xfrm>
            <a:off x="3967343" y="1031634"/>
            <a:ext cx="4605442" cy="4746232"/>
          </a:xfrm>
        </p:spPr>
        <p:txBody>
          <a:bodyPr anchor="ctr">
            <a:normAutofit/>
          </a:bodyPr>
          <a:lstStyle/>
          <a:p>
            <a:r>
              <a:rPr lang="en-US" dirty="0"/>
              <a:t>Public Bid (Default)</a:t>
            </a:r>
          </a:p>
          <a:p>
            <a:endParaRPr lang="en-US" dirty="0"/>
          </a:p>
          <a:p>
            <a:r>
              <a:rPr lang="en-US" dirty="0"/>
              <a:t>Request for Proposals (“RFP”)</a:t>
            </a:r>
          </a:p>
          <a:p>
            <a:endParaRPr lang="en-US" dirty="0"/>
          </a:p>
          <a:p>
            <a:r>
              <a:rPr lang="en-US" dirty="0"/>
              <a:t>Piggybacking</a:t>
            </a:r>
          </a:p>
          <a:p>
            <a:endParaRPr lang="en-US" dirty="0"/>
          </a:p>
          <a:p>
            <a:r>
              <a:rPr lang="en-US" dirty="0"/>
              <a:t>State Contract</a:t>
            </a:r>
          </a:p>
          <a:p>
            <a:endParaRPr lang="en-US" dirty="0"/>
          </a:p>
          <a:p>
            <a:r>
              <a:rPr lang="en-US" dirty="0"/>
              <a:t>Group Purchasing Organization</a:t>
            </a:r>
          </a:p>
          <a:p>
            <a:pPr marL="0" indent="0">
              <a:buNone/>
            </a:pPr>
            <a:endParaRPr lang="en-US" dirty="0"/>
          </a:p>
          <a:p>
            <a:endParaRPr lang="en-US" dirty="0"/>
          </a:p>
        </p:txBody>
      </p:sp>
    </p:spTree>
    <p:extLst>
      <p:ext uri="{BB962C8B-B14F-4D97-AF65-F5344CB8AC3E}">
        <p14:creationId xmlns:p14="http://schemas.microsoft.com/office/powerpoint/2010/main" val="1622189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20969" y="1031634"/>
            <a:ext cx="2526323" cy="4844777"/>
          </a:xfrm>
        </p:spPr>
        <p:txBody>
          <a:bodyPr>
            <a:normAutofit/>
          </a:bodyPr>
          <a:lstStyle/>
          <a:p>
            <a:pPr algn="ctr"/>
            <a:r>
              <a:rPr lang="en-US" dirty="0">
                <a:solidFill>
                  <a:srgbClr val="FFFFFF"/>
                </a:solidFill>
              </a:rPr>
              <a:t>La. R.S. 38:2212.1</a:t>
            </a:r>
          </a:p>
        </p:txBody>
      </p:sp>
      <p:sp>
        <p:nvSpPr>
          <p:cNvPr id="3" name="Content Placeholder 2"/>
          <p:cNvSpPr>
            <a:spLocks noGrp="1"/>
          </p:cNvSpPr>
          <p:nvPr>
            <p:ph idx="1"/>
          </p:nvPr>
        </p:nvSpPr>
        <p:spPr>
          <a:xfrm>
            <a:off x="3967343" y="1031634"/>
            <a:ext cx="4605442" cy="4746232"/>
          </a:xfrm>
        </p:spPr>
        <p:txBody>
          <a:bodyPr anchor="ctr">
            <a:normAutofit/>
          </a:bodyPr>
          <a:lstStyle/>
          <a:p>
            <a:r>
              <a:rPr lang="en-US" b="1" u="sng" dirty="0"/>
              <a:t>NEW THRESHOLDS</a:t>
            </a:r>
          </a:p>
          <a:p>
            <a:endParaRPr lang="en-US" dirty="0"/>
          </a:p>
          <a:p>
            <a:r>
              <a:rPr lang="en-US" dirty="0"/>
              <a:t>A. (1)(a) All purchases of any materials or supplies exceeding the sum of </a:t>
            </a:r>
            <a:r>
              <a:rPr lang="en-US" u="sng" dirty="0"/>
              <a:t>sixty thousand </a:t>
            </a:r>
            <a:r>
              <a:rPr lang="en-US" dirty="0"/>
              <a:t>dollars to be paid out of public funds shall be advertised and let by contract to the lowest responsible bidder who has bid according to the specifications as advertised, and no such purchase shall be made except as provided in this Part.</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20969" y="1031634"/>
            <a:ext cx="2526323" cy="4844777"/>
          </a:xfrm>
        </p:spPr>
        <p:txBody>
          <a:bodyPr>
            <a:normAutofit/>
          </a:bodyPr>
          <a:lstStyle/>
          <a:p>
            <a:pPr algn="ctr"/>
            <a:r>
              <a:rPr lang="en-US" sz="4400" dirty="0">
                <a:solidFill>
                  <a:srgbClr val="FFFFFF"/>
                </a:solidFill>
              </a:rPr>
              <a:t>La. R.S. 38:2212.1</a:t>
            </a:r>
          </a:p>
        </p:txBody>
      </p:sp>
      <p:sp>
        <p:nvSpPr>
          <p:cNvPr id="3" name="Content Placeholder 2"/>
          <p:cNvSpPr>
            <a:spLocks noGrp="1"/>
          </p:cNvSpPr>
          <p:nvPr>
            <p:ph idx="1"/>
          </p:nvPr>
        </p:nvSpPr>
        <p:spPr>
          <a:xfrm>
            <a:off x="3967343" y="1031634"/>
            <a:ext cx="4605442" cy="4746232"/>
          </a:xfrm>
        </p:spPr>
        <p:txBody>
          <a:bodyPr anchor="ctr">
            <a:normAutofit/>
          </a:bodyPr>
          <a:lstStyle/>
          <a:p>
            <a:r>
              <a:rPr lang="en-US" sz="1900" dirty="0"/>
              <a:t>However, purchases of </a:t>
            </a:r>
            <a:r>
              <a:rPr lang="en-US" sz="1900" u="sng" dirty="0"/>
              <a:t>thirty thousand dollars or more, but less than sixty thousand dollars</a:t>
            </a:r>
            <a:r>
              <a:rPr lang="en-US" sz="1900" dirty="0"/>
              <a:t>, shall be made by obtaining not less than three quotes by telephone, facsimile email, or any other printable electronic form. If telephone quotes are received, a written confirmation of the accepted offers shall be obtained and made a part of the purchase file. If quotations lower than the accepted quotation are received, the reasons for their rejection shall be recorded in the purchase file.</a:t>
            </a:r>
          </a:p>
          <a:p>
            <a:endParaRPr lang="en-US" sz="1900" dirty="0"/>
          </a:p>
          <a:p>
            <a:r>
              <a:rPr lang="en-US" sz="1900" dirty="0"/>
              <a:t>Act No. 465 of the 2018 Regular Session added “email and other printable electronic forms”.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20969" y="1031634"/>
            <a:ext cx="2526323" cy="4844777"/>
          </a:xfrm>
        </p:spPr>
        <p:txBody>
          <a:bodyPr>
            <a:normAutofit/>
          </a:bodyPr>
          <a:lstStyle/>
          <a:p>
            <a:pPr algn="ctr"/>
            <a:r>
              <a:rPr lang="en-US" sz="4400" dirty="0">
                <a:solidFill>
                  <a:srgbClr val="FFFFFF"/>
                </a:solidFill>
              </a:rPr>
              <a:t>La. R.S. 38:2212.1</a:t>
            </a:r>
          </a:p>
        </p:txBody>
      </p:sp>
      <p:sp>
        <p:nvSpPr>
          <p:cNvPr id="3" name="Content Placeholder 2"/>
          <p:cNvSpPr>
            <a:spLocks noGrp="1"/>
          </p:cNvSpPr>
          <p:nvPr>
            <p:ph idx="1"/>
          </p:nvPr>
        </p:nvSpPr>
        <p:spPr>
          <a:xfrm>
            <a:off x="3967343" y="1031634"/>
            <a:ext cx="4605442" cy="4746232"/>
          </a:xfrm>
        </p:spPr>
        <p:txBody>
          <a:bodyPr anchor="ctr">
            <a:normAutofit/>
          </a:bodyPr>
          <a:lstStyle/>
          <a:p>
            <a:r>
              <a:rPr lang="en-US" sz="1700" dirty="0"/>
              <a:t>The advertisement required by this Section for any contract for materials or supplies shall be published two times in a newspaper in the locality, the first advertisement to appear at least fifteen days before the opening of the bids. In addition to the newspaper advertisement, a public entity may also publish an advertisement by electronic media available to the general public.</a:t>
            </a:r>
          </a:p>
          <a:p>
            <a:endParaRPr lang="en-US" sz="1700" dirty="0"/>
          </a:p>
          <a:p>
            <a:r>
              <a:rPr lang="en-US" sz="1700" dirty="0"/>
              <a:t>The first publication of the advertisement shall not occur on a Saturday, Sunday, or legal holiday. Plans and specifications shall be available to bidders on the day of the first advertisement and shall be available until twenty-four hours before the bid opening date.</a:t>
            </a:r>
          </a:p>
          <a:p>
            <a:endParaRPr lang="en-US" sz="17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20969" y="1031634"/>
            <a:ext cx="2526323" cy="4844777"/>
          </a:xfrm>
        </p:spPr>
        <p:txBody>
          <a:bodyPr>
            <a:normAutofit/>
          </a:bodyPr>
          <a:lstStyle/>
          <a:p>
            <a:pPr algn="ctr"/>
            <a:r>
              <a:rPr lang="en-US" sz="4400" dirty="0">
                <a:solidFill>
                  <a:srgbClr val="FFFFFF"/>
                </a:solidFill>
              </a:rPr>
              <a:t>La. R.S. 38:2212.1</a:t>
            </a:r>
          </a:p>
        </p:txBody>
      </p:sp>
      <p:sp>
        <p:nvSpPr>
          <p:cNvPr id="3" name="Content Placeholder 2"/>
          <p:cNvSpPr>
            <a:spLocks noGrp="1"/>
          </p:cNvSpPr>
          <p:nvPr>
            <p:ph idx="1"/>
          </p:nvPr>
        </p:nvSpPr>
        <p:spPr>
          <a:xfrm>
            <a:off x="3967343" y="1031634"/>
            <a:ext cx="4605442" cy="4746232"/>
          </a:xfrm>
        </p:spPr>
        <p:txBody>
          <a:bodyPr anchor="ctr">
            <a:normAutofit/>
          </a:bodyPr>
          <a:lstStyle/>
          <a:p>
            <a:r>
              <a:rPr lang="en-US" sz="2200" dirty="0"/>
              <a:t>Any proposal shall include no more than three alternates. An alternate bid by any name is still an alternate. Alternates, if accepted, shall be accepted in the order in which they are listed on the bid form. Determination of the low bidder shall be on the basis of the sum of the base bid and any alternates accepted. </a:t>
            </a:r>
          </a:p>
          <a:p>
            <a:endParaRPr lang="en-US" sz="2200" dirty="0"/>
          </a:p>
          <a:p>
            <a:r>
              <a:rPr lang="en-US" sz="2200" dirty="0"/>
              <a:t>However, the public entity may accept alternates in any order which does not affect determination of the low bidder.</a:t>
            </a:r>
          </a:p>
          <a:p>
            <a:endParaRPr lang="en-US" sz="2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20969" y="1031634"/>
            <a:ext cx="2526323" cy="4844777"/>
          </a:xfrm>
        </p:spPr>
        <p:txBody>
          <a:bodyPr>
            <a:normAutofit/>
          </a:bodyPr>
          <a:lstStyle/>
          <a:p>
            <a:pPr algn="ctr"/>
            <a:r>
              <a:rPr lang="en-US" sz="4400" dirty="0">
                <a:solidFill>
                  <a:srgbClr val="FFFFFF"/>
                </a:solidFill>
              </a:rPr>
              <a:t>Bid Submittal</a:t>
            </a:r>
            <a:br>
              <a:rPr lang="en-US" sz="4400" dirty="0">
                <a:solidFill>
                  <a:srgbClr val="FFFFFF"/>
                </a:solidFill>
              </a:rPr>
            </a:br>
            <a:endParaRPr lang="en-US" sz="4400" dirty="0">
              <a:solidFill>
                <a:srgbClr val="FFFFFF"/>
              </a:solidFill>
            </a:endParaRPr>
          </a:p>
        </p:txBody>
      </p:sp>
      <p:sp>
        <p:nvSpPr>
          <p:cNvPr id="3" name="Content Placeholder 2"/>
          <p:cNvSpPr>
            <a:spLocks noGrp="1"/>
          </p:cNvSpPr>
          <p:nvPr>
            <p:ph idx="1"/>
          </p:nvPr>
        </p:nvSpPr>
        <p:spPr>
          <a:xfrm>
            <a:off x="3967343" y="1031634"/>
            <a:ext cx="4605442" cy="4746232"/>
          </a:xfrm>
        </p:spPr>
        <p:txBody>
          <a:bodyPr anchor="ctr">
            <a:normAutofit/>
          </a:bodyPr>
          <a:lstStyle/>
          <a:p>
            <a:r>
              <a:rPr lang="en-US" sz="1700" dirty="0"/>
              <a:t>Must allow for electronic bids</a:t>
            </a:r>
          </a:p>
          <a:p>
            <a:pPr>
              <a:buNone/>
            </a:pPr>
            <a:endParaRPr lang="en-US" sz="1700" dirty="0"/>
          </a:p>
          <a:p>
            <a:r>
              <a:rPr lang="en-US" sz="1700" dirty="0"/>
              <a:t>Public entities shall have the option to require that all bids be submitted electronically for any competitive bid let out for public bid.</a:t>
            </a:r>
          </a:p>
          <a:p>
            <a:r>
              <a:rPr lang="en-US" sz="1700" dirty="0"/>
              <a:t>Applies to public works and materials &amp; supplies</a:t>
            </a:r>
          </a:p>
          <a:p>
            <a:pPr>
              <a:buNone/>
            </a:pPr>
            <a:endParaRPr lang="en-US" sz="17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20969" y="1031634"/>
            <a:ext cx="2526323" cy="4844777"/>
          </a:xfrm>
        </p:spPr>
        <p:txBody>
          <a:bodyPr>
            <a:normAutofit/>
          </a:bodyPr>
          <a:lstStyle/>
          <a:p>
            <a:pPr algn="ctr"/>
            <a:r>
              <a:rPr lang="en-US" sz="4400" dirty="0">
                <a:solidFill>
                  <a:srgbClr val="FFFFFF"/>
                </a:solidFill>
              </a:rPr>
              <a:t>La. R.S. 38:2212.1:  Bid Opening</a:t>
            </a:r>
          </a:p>
        </p:txBody>
      </p:sp>
      <p:sp>
        <p:nvSpPr>
          <p:cNvPr id="3" name="Content Placeholder 2"/>
          <p:cNvSpPr>
            <a:spLocks noGrp="1"/>
          </p:cNvSpPr>
          <p:nvPr>
            <p:ph idx="1"/>
          </p:nvPr>
        </p:nvSpPr>
        <p:spPr>
          <a:xfrm>
            <a:off x="3967343" y="1031634"/>
            <a:ext cx="4605442" cy="4746232"/>
          </a:xfrm>
        </p:spPr>
        <p:txBody>
          <a:bodyPr anchor="ctr">
            <a:normAutofit/>
          </a:bodyPr>
          <a:lstStyle/>
          <a:p>
            <a:r>
              <a:rPr lang="en-US" sz="2200" dirty="0"/>
              <a:t>The opening of bids shall be governed by the provisions of </a:t>
            </a:r>
            <a:r>
              <a:rPr lang="en-US" sz="2200" u="sng" dirty="0">
                <a:hlinkClick r:id="rId2"/>
              </a:rPr>
              <a:t>R.S. 38:2214.</a:t>
            </a:r>
          </a:p>
          <a:p>
            <a:endParaRPr lang="en-US" sz="2200" dirty="0"/>
          </a:p>
          <a:p>
            <a:r>
              <a:rPr lang="en-US" sz="2200" dirty="0"/>
              <a:t>The public entity desiring to let a public contract shall, in the advertisement for bids, designate the time and place that the bids will be received and shall at that time and place publicly open the bids and read them aloud; however, no public entity shall accept or take any bids, including receiving any hand-delivered bids, on days which are recognized as holidays by the United States Postal Service.</a:t>
            </a:r>
          </a:p>
          <a:p>
            <a:endParaRPr lang="en-US" sz="2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20969" y="1031634"/>
            <a:ext cx="2526323" cy="4844777"/>
          </a:xfrm>
        </p:spPr>
        <p:txBody>
          <a:bodyPr>
            <a:normAutofit/>
          </a:bodyPr>
          <a:lstStyle/>
          <a:p>
            <a:pPr algn="ctr"/>
            <a:r>
              <a:rPr lang="en-US" sz="4400" dirty="0">
                <a:solidFill>
                  <a:srgbClr val="FFFFFF"/>
                </a:solidFill>
              </a:rPr>
              <a:t>Bid Opening</a:t>
            </a:r>
          </a:p>
        </p:txBody>
      </p:sp>
      <p:sp>
        <p:nvSpPr>
          <p:cNvPr id="3" name="Content Placeholder 2"/>
          <p:cNvSpPr>
            <a:spLocks noGrp="1"/>
          </p:cNvSpPr>
          <p:nvPr>
            <p:ph idx="1"/>
          </p:nvPr>
        </p:nvSpPr>
        <p:spPr>
          <a:xfrm>
            <a:off x="3967343" y="1031634"/>
            <a:ext cx="4605442" cy="4746232"/>
          </a:xfrm>
        </p:spPr>
        <p:txBody>
          <a:bodyPr anchor="ctr">
            <a:normAutofit lnSpcReduction="10000"/>
          </a:bodyPr>
          <a:lstStyle/>
          <a:p>
            <a:r>
              <a:rPr lang="en-US" sz="2200" dirty="0"/>
              <a:t>Bids can be rejected for “just cause”.</a:t>
            </a:r>
          </a:p>
          <a:p>
            <a:endParaRPr lang="en-US" sz="2200" dirty="0"/>
          </a:p>
          <a:p>
            <a:r>
              <a:rPr lang="en-US" sz="2200" dirty="0"/>
              <a:t>Bids can be withdrawn within 48 hours if the bidder submits clear and convincing, sworn written evidence of a mechanical, clerical, mathematical error, or omission of a substantial quantity of work. </a:t>
            </a:r>
          </a:p>
          <a:p>
            <a:endParaRPr lang="en-US" sz="2200" dirty="0"/>
          </a:p>
          <a:p>
            <a:r>
              <a:rPr lang="en-US" sz="2200" dirty="0"/>
              <a:t>If withdrawn, a bidder cannot submit a bid if there is a re-bid.  Nor can he/she be a subcontractor to the successful bidder.</a:t>
            </a:r>
          </a:p>
          <a:p>
            <a:r>
              <a:rPr lang="en-US" sz="2400" dirty="0"/>
              <a:t>Applies to public works and materials &amp; supplies</a:t>
            </a:r>
          </a:p>
          <a:p>
            <a:endParaRPr lang="en-US"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218665-EA77-40EC-8172-4F17E2DEDB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6994" y="0"/>
            <a:ext cx="3477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144735B-AEAE-481D-832F-A0961502A785}"/>
              </a:ext>
            </a:extLst>
          </p:cNvPr>
          <p:cNvSpPr>
            <a:spLocks noGrp="1"/>
          </p:cNvSpPr>
          <p:nvPr>
            <p:ph type="title"/>
          </p:nvPr>
        </p:nvSpPr>
        <p:spPr>
          <a:xfrm>
            <a:off x="6149593" y="643467"/>
            <a:ext cx="2511806" cy="5584296"/>
          </a:xfrm>
        </p:spPr>
        <p:txBody>
          <a:bodyPr anchor="ctr">
            <a:normAutofit/>
          </a:bodyPr>
          <a:lstStyle/>
          <a:p>
            <a:r>
              <a:rPr lang="en-US" sz="3500" dirty="0">
                <a:solidFill>
                  <a:srgbClr val="FFFFFF"/>
                </a:solidFill>
              </a:rPr>
              <a:t>Classification of Purchases</a:t>
            </a:r>
          </a:p>
        </p:txBody>
      </p:sp>
      <p:graphicFrame>
        <p:nvGraphicFramePr>
          <p:cNvPr id="5" name="Content Placeholder 2">
            <a:extLst>
              <a:ext uri="{FF2B5EF4-FFF2-40B4-BE49-F238E27FC236}">
                <a16:creationId xmlns:a16="http://schemas.microsoft.com/office/drawing/2014/main" id="{56A39825-79DC-509C-8588-40C19E34D140}"/>
              </a:ext>
            </a:extLst>
          </p:cNvPr>
          <p:cNvGraphicFramePr>
            <a:graphicFrameLocks noGrp="1"/>
          </p:cNvGraphicFramePr>
          <p:nvPr>
            <p:ph idx="1"/>
            <p:extLst>
              <p:ext uri="{D42A27DB-BD31-4B8C-83A1-F6EECF244321}">
                <p14:modId xmlns:p14="http://schemas.microsoft.com/office/powerpoint/2010/main" val="381757132"/>
              </p:ext>
            </p:extLst>
          </p:nvPr>
        </p:nvGraphicFramePr>
        <p:xfrm>
          <a:off x="475059" y="684213"/>
          <a:ext cx="4708922" cy="5543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34040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20969" y="1031634"/>
            <a:ext cx="2526323" cy="4844777"/>
          </a:xfrm>
        </p:spPr>
        <p:txBody>
          <a:bodyPr>
            <a:normAutofit/>
          </a:bodyPr>
          <a:lstStyle/>
          <a:p>
            <a:pPr algn="ctr"/>
            <a:r>
              <a:rPr lang="en-US" sz="4400" dirty="0">
                <a:solidFill>
                  <a:srgbClr val="FFFFFF"/>
                </a:solidFill>
              </a:rPr>
              <a:t>La. R.S. 38:2212.1: After Bid Opening</a:t>
            </a:r>
          </a:p>
        </p:txBody>
      </p:sp>
      <p:sp>
        <p:nvSpPr>
          <p:cNvPr id="3" name="Content Placeholder 2"/>
          <p:cNvSpPr>
            <a:spLocks noGrp="1"/>
          </p:cNvSpPr>
          <p:nvPr>
            <p:ph idx="1"/>
          </p:nvPr>
        </p:nvSpPr>
        <p:spPr>
          <a:xfrm>
            <a:off x="3967343" y="1031634"/>
            <a:ext cx="4605442" cy="4746232"/>
          </a:xfrm>
        </p:spPr>
        <p:txBody>
          <a:bodyPr anchor="ctr">
            <a:normAutofit/>
          </a:bodyPr>
          <a:lstStyle/>
          <a:p>
            <a:r>
              <a:rPr lang="en-US" sz="1900" dirty="0"/>
              <a:t>The public entity purchasing the materials or supplies may require a written contract or bond.</a:t>
            </a:r>
          </a:p>
          <a:p>
            <a:endParaRPr lang="en-US" sz="1900" u="sng" dirty="0">
              <a:hlinkClick r:id="rId2"/>
            </a:endParaRPr>
          </a:p>
          <a:p>
            <a:r>
              <a:rPr lang="en-US" sz="1900" dirty="0"/>
              <a:t>When any bid is accepted for the purchase of materials or supplies, the public entity purchasing the materials or supplies may require that a written contract be entered into between the successful bidder and the public entity and further, the public entity may require that the successful bidder shall furnish good and solvent bond in an amount not less than one-half of the amount of the contract, for the faithful performance of his duties. Any such requirements shall be incorporated in the specifications and advertisement.</a:t>
            </a:r>
          </a:p>
          <a:p>
            <a:endParaRPr lang="en-US" sz="1900" u="sng" dirty="0">
              <a:hlinkClick r:id="rId2"/>
            </a:endParaRPr>
          </a:p>
          <a:p>
            <a:endParaRPr lang="en-US" sz="1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E7CFAA6-1DBB-43B0-BD82-2FB83CF4E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29723" y="639763"/>
            <a:ext cx="2998270" cy="5492750"/>
          </a:xfrm>
        </p:spPr>
        <p:txBody>
          <a:bodyPr>
            <a:normAutofit/>
          </a:bodyPr>
          <a:lstStyle/>
          <a:p>
            <a:br>
              <a:rPr lang="en-US" sz="4400" u="sng" dirty="0">
                <a:solidFill>
                  <a:srgbClr val="FFFFFF"/>
                </a:solidFill>
              </a:rPr>
            </a:br>
            <a:r>
              <a:rPr lang="en-US" sz="4000" dirty="0">
                <a:solidFill>
                  <a:srgbClr val="FFFFFF"/>
                </a:solidFill>
              </a:rPr>
              <a:t>Alternate Procurement Method For Technological Equipment</a:t>
            </a:r>
          </a:p>
        </p:txBody>
      </p:sp>
      <p:graphicFrame>
        <p:nvGraphicFramePr>
          <p:cNvPr id="5" name="Content Placeholder 2">
            <a:extLst>
              <a:ext uri="{FF2B5EF4-FFF2-40B4-BE49-F238E27FC236}">
                <a16:creationId xmlns:a16="http://schemas.microsoft.com/office/drawing/2014/main" id="{D464A596-26C8-4316-30C0-E4932A60814D}"/>
              </a:ext>
            </a:extLst>
          </p:cNvPr>
          <p:cNvGraphicFramePr>
            <a:graphicFrameLocks noGrp="1"/>
          </p:cNvGraphicFramePr>
          <p:nvPr>
            <p:ph idx="1"/>
            <p:extLst>
              <p:ext uri="{D42A27DB-BD31-4B8C-83A1-F6EECF244321}">
                <p14:modId xmlns:p14="http://schemas.microsoft.com/office/powerpoint/2010/main" val="3684132686"/>
              </p:ext>
            </p:extLst>
          </p:nvPr>
        </p:nvGraphicFramePr>
        <p:xfrm>
          <a:off x="3966260" y="639763"/>
          <a:ext cx="4691043" cy="5492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2918" y="499533"/>
            <a:ext cx="5336382" cy="1658198"/>
          </a:xfrm>
        </p:spPr>
        <p:txBody>
          <a:bodyPr>
            <a:normAutofit/>
          </a:bodyPr>
          <a:lstStyle/>
          <a:p>
            <a:br>
              <a:rPr lang="en-US" sz="3400" u="sng" dirty="0"/>
            </a:br>
            <a:r>
              <a:rPr lang="en-US" sz="3400" u="sng" dirty="0"/>
              <a:t>What are Telecommunications Systems and Equipment?</a:t>
            </a:r>
          </a:p>
        </p:txBody>
      </p:sp>
      <p:sp>
        <p:nvSpPr>
          <p:cNvPr id="3" name="Content Placeholder 2"/>
          <p:cNvSpPr>
            <a:spLocks noGrp="1"/>
          </p:cNvSpPr>
          <p:nvPr>
            <p:ph idx="1"/>
          </p:nvPr>
        </p:nvSpPr>
        <p:spPr>
          <a:xfrm>
            <a:off x="507492" y="2011680"/>
            <a:ext cx="5157812" cy="3766185"/>
          </a:xfrm>
        </p:spPr>
        <p:txBody>
          <a:bodyPr>
            <a:normAutofit/>
          </a:bodyPr>
          <a:lstStyle/>
          <a:p>
            <a:r>
              <a:rPr lang="en-US" sz="1300" dirty="0"/>
              <a:t>(1) “Telecommunications equipment, systems, related services” are limited to the equipment and means to provide: </a:t>
            </a:r>
          </a:p>
          <a:p>
            <a:r>
              <a:rPr lang="en-US" sz="1300" dirty="0"/>
              <a:t>(a) Electronic transmission facilities. </a:t>
            </a:r>
          </a:p>
          <a:p>
            <a:r>
              <a:rPr lang="en-US" sz="1300" dirty="0"/>
              <a:t>(b) Data transmission systems. </a:t>
            </a:r>
          </a:p>
          <a:p>
            <a:r>
              <a:rPr lang="en-US" sz="1300" dirty="0"/>
              <a:t>(c) Voice transmission systems. </a:t>
            </a:r>
          </a:p>
          <a:p>
            <a:r>
              <a:rPr lang="en-US" sz="1300" dirty="0"/>
              <a:t>(d) Telephone systems. </a:t>
            </a:r>
          </a:p>
          <a:p>
            <a:r>
              <a:rPr lang="en-US" sz="1300" dirty="0"/>
              <a:t>(e) Facsimile systems. </a:t>
            </a:r>
          </a:p>
          <a:p>
            <a:r>
              <a:rPr lang="en-US" sz="1300" dirty="0"/>
              <a:t>(f) Radio paging services. </a:t>
            </a:r>
          </a:p>
          <a:p>
            <a:r>
              <a:rPr lang="en-US" sz="1300" dirty="0"/>
              <a:t>(g) Mobile telephone services. </a:t>
            </a:r>
          </a:p>
          <a:p>
            <a:r>
              <a:rPr lang="en-US" sz="1300" dirty="0"/>
              <a:t>(h) Intercom and electro-mechanical paging systems. </a:t>
            </a:r>
          </a:p>
          <a:p>
            <a:r>
              <a:rPr lang="en-US" sz="1300" dirty="0"/>
              <a:t>(</a:t>
            </a:r>
            <a:r>
              <a:rPr lang="en-US" sz="1300" dirty="0" err="1"/>
              <a:t>i</a:t>
            </a:r>
            <a:r>
              <a:rPr lang="en-US" sz="1300" dirty="0"/>
              <a:t>) Any and all systems based on emerging and future telecommunication technologies relative to (a) through (h) above.</a:t>
            </a:r>
          </a:p>
          <a:p>
            <a:endParaRPr lang="en-US" sz="1300" dirty="0"/>
          </a:p>
        </p:txBody>
      </p:sp>
      <p:pic>
        <p:nvPicPr>
          <p:cNvPr id="5" name="Picture 4" descr="Cell towers">
            <a:extLst>
              <a:ext uri="{FF2B5EF4-FFF2-40B4-BE49-F238E27FC236}">
                <a16:creationId xmlns:a16="http://schemas.microsoft.com/office/drawing/2014/main" id="{E0C9344A-9897-77BB-0C07-910315E1CBA0}"/>
              </a:ext>
            </a:extLst>
          </p:cNvPr>
          <p:cNvPicPr>
            <a:picLocks noChangeAspect="1"/>
          </p:cNvPicPr>
          <p:nvPr/>
        </p:nvPicPr>
        <p:blipFill rotWithShape="1">
          <a:blip r:embed="rId2"/>
          <a:srcRect l="68275" r="1988" b="-2"/>
          <a:stretch/>
        </p:blipFill>
        <p:spPr>
          <a:xfrm>
            <a:off x="6085902" y="10"/>
            <a:ext cx="3058098" cy="686440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2918" y="936711"/>
            <a:ext cx="2241198" cy="4984578"/>
          </a:xfrm>
        </p:spPr>
        <p:txBody>
          <a:bodyPr>
            <a:normAutofit/>
          </a:bodyPr>
          <a:lstStyle/>
          <a:p>
            <a:br>
              <a:rPr lang="en-US" sz="3800" dirty="0">
                <a:solidFill>
                  <a:srgbClr val="FFFFFF"/>
                </a:solidFill>
              </a:rPr>
            </a:br>
            <a:br>
              <a:rPr lang="en-US" sz="3800" dirty="0">
                <a:solidFill>
                  <a:srgbClr val="FFFFFF"/>
                </a:solidFill>
              </a:rPr>
            </a:br>
            <a:r>
              <a:rPr lang="en-US" sz="3800" dirty="0">
                <a:solidFill>
                  <a:srgbClr val="FFFFFF"/>
                </a:solidFill>
              </a:rPr>
              <a:t>Data Processing Services and Equipment</a:t>
            </a:r>
          </a:p>
        </p:txBody>
      </p:sp>
      <p:sp>
        <p:nvSpPr>
          <p:cNvPr id="3" name="Content Placeholder 2"/>
          <p:cNvSpPr>
            <a:spLocks noGrp="1"/>
          </p:cNvSpPr>
          <p:nvPr>
            <p:ph idx="1"/>
          </p:nvPr>
        </p:nvSpPr>
        <p:spPr>
          <a:xfrm>
            <a:off x="3460791" y="936711"/>
            <a:ext cx="5111994" cy="4984578"/>
          </a:xfrm>
        </p:spPr>
        <p:txBody>
          <a:bodyPr anchor="ctr">
            <a:normAutofit/>
          </a:bodyPr>
          <a:lstStyle/>
          <a:p>
            <a:r>
              <a:rPr lang="en-US" sz="1700"/>
              <a:t>B. For the purposes of this Part, relative to data processing, the following words and phrases shall be defined as follows: </a:t>
            </a:r>
          </a:p>
          <a:p>
            <a:r>
              <a:rPr lang="en-US" sz="1700"/>
              <a:t>(1) “Data” means recorded information, regardless of form or characteristic. </a:t>
            </a:r>
          </a:p>
          <a:p>
            <a:r>
              <a:rPr lang="en-US" sz="1700"/>
              <a:t>(2) “Procurement” means and includes the selling, buying, purchasing, renting, leasing, or otherwise obtaining of data processing equipment, related services, </a:t>
            </a:r>
            <a:r>
              <a:rPr lang="en-US" sz="1700" b="1" u="sng"/>
              <a:t>or software</a:t>
            </a:r>
            <a:r>
              <a:rPr lang="en-US" sz="1700"/>
              <a:t>, as well as all activities engaged in, resulting in, or expected to result in the selling, buying, purchasing, renting, leasing, or otherwise obtaining of data processing equipment, related services, or software by political subdivisions. </a:t>
            </a:r>
          </a:p>
          <a:p>
            <a:r>
              <a:rPr lang="en-US" sz="1700"/>
              <a:t>(3) “Related services” means and is limited to service activities affecting the maintenance of data processing equipment </a:t>
            </a:r>
            <a:r>
              <a:rPr lang="en-US" sz="1700" b="1" u="sng"/>
              <a:t>or software. </a:t>
            </a:r>
          </a:p>
          <a:p>
            <a:r>
              <a:rPr lang="en-US" sz="1700"/>
              <a:t>(4) “Software” means computer programs and documentation essential to and necessary for a computer to perform productive operations.</a:t>
            </a:r>
          </a:p>
          <a:p>
            <a:endParaRPr lang="en-US" sz="17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2918" y="936711"/>
            <a:ext cx="2241198" cy="4984578"/>
          </a:xfrm>
        </p:spPr>
        <p:txBody>
          <a:bodyPr>
            <a:normAutofit/>
          </a:bodyPr>
          <a:lstStyle/>
          <a:p>
            <a:r>
              <a:rPr lang="en-US" sz="2100" dirty="0">
                <a:solidFill>
                  <a:srgbClr val="FFFFFF"/>
                </a:solidFill>
              </a:rPr>
              <a:t>Political Subdivisions Telecommunications and Data Processing Procurement Law</a:t>
            </a:r>
          </a:p>
        </p:txBody>
      </p:sp>
      <p:sp>
        <p:nvSpPr>
          <p:cNvPr id="3" name="Content Placeholder 2"/>
          <p:cNvSpPr>
            <a:spLocks noGrp="1"/>
          </p:cNvSpPr>
          <p:nvPr>
            <p:ph idx="1"/>
          </p:nvPr>
        </p:nvSpPr>
        <p:spPr>
          <a:xfrm>
            <a:off x="3460791" y="936711"/>
            <a:ext cx="5111994" cy="4984578"/>
          </a:xfrm>
        </p:spPr>
        <p:txBody>
          <a:bodyPr anchor="ctr">
            <a:normAutofit/>
          </a:bodyPr>
          <a:lstStyle/>
          <a:p>
            <a:r>
              <a:rPr lang="en-US" sz="2000"/>
              <a:t>A political subdivision may lease, rent, or purchase telecommunications or data processing systems, including equipment, and related services, through a request for proposals which shall conform to the following requirements: </a:t>
            </a:r>
          </a:p>
          <a:p>
            <a:r>
              <a:rPr lang="en-US" sz="2000"/>
              <a:t>(1) Specifications for the telecommunications or data processing systems equipment and related services shall be prepared in advance and shall designate the specific class or classes of equipment desired and may include all features associated with such class or classes of equipment. The specifications may also include requirements for the maintenance of the equipment if desired.</a:t>
            </a:r>
          </a:p>
          <a:p>
            <a:r>
              <a:rPr lang="en-US" sz="2000"/>
              <a:t>Additional requirements for lease/purchase.</a:t>
            </a:r>
          </a:p>
          <a:p>
            <a:endParaRPr lang="en-US" sz="2000"/>
          </a:p>
          <a:p>
            <a:endParaRPr lang="en-US" sz="2000"/>
          </a:p>
          <a:p>
            <a:endParaRPr lang="en-US" sz="2000"/>
          </a:p>
          <a:p>
            <a:endParaRPr lang="en-US" sz="20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E7CFAA6-1DBB-43B0-BD82-2FB83CF4E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9723" y="639763"/>
            <a:ext cx="2998270" cy="5492750"/>
          </a:xfrm>
        </p:spPr>
        <p:txBody>
          <a:bodyPr>
            <a:normAutofit/>
          </a:bodyPr>
          <a:lstStyle/>
          <a:p>
            <a:r>
              <a:rPr lang="en-US" sz="2800" dirty="0">
                <a:solidFill>
                  <a:srgbClr val="FFFFFF"/>
                </a:solidFill>
              </a:rPr>
              <a:t>Telecommunications Act Advertising</a:t>
            </a:r>
          </a:p>
        </p:txBody>
      </p:sp>
      <p:graphicFrame>
        <p:nvGraphicFramePr>
          <p:cNvPr id="5" name="Content Placeholder 2">
            <a:extLst>
              <a:ext uri="{FF2B5EF4-FFF2-40B4-BE49-F238E27FC236}">
                <a16:creationId xmlns:a16="http://schemas.microsoft.com/office/drawing/2014/main" id="{ABBF5C6A-CAD9-AD65-8C85-738F18BC2E00}"/>
              </a:ext>
            </a:extLst>
          </p:cNvPr>
          <p:cNvGraphicFramePr>
            <a:graphicFrameLocks noGrp="1"/>
          </p:cNvGraphicFramePr>
          <p:nvPr>
            <p:ph idx="1"/>
            <p:extLst>
              <p:ext uri="{D42A27DB-BD31-4B8C-83A1-F6EECF244321}">
                <p14:modId xmlns:p14="http://schemas.microsoft.com/office/powerpoint/2010/main" val="116713961"/>
              </p:ext>
            </p:extLst>
          </p:nvPr>
        </p:nvGraphicFramePr>
        <p:xfrm>
          <a:off x="3966260" y="639763"/>
          <a:ext cx="4691043" cy="5492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E7CFAA6-1DBB-43B0-BD82-2FB83CF4E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9723" y="639763"/>
            <a:ext cx="2998270" cy="5492750"/>
          </a:xfrm>
        </p:spPr>
        <p:txBody>
          <a:bodyPr>
            <a:normAutofit/>
          </a:bodyPr>
          <a:lstStyle/>
          <a:p>
            <a:r>
              <a:rPr lang="en-US" sz="2400" dirty="0">
                <a:solidFill>
                  <a:srgbClr val="FFFFFF"/>
                </a:solidFill>
              </a:rPr>
              <a:t>Telecommunications Act RFP Requirements</a:t>
            </a:r>
          </a:p>
        </p:txBody>
      </p:sp>
      <p:graphicFrame>
        <p:nvGraphicFramePr>
          <p:cNvPr id="5" name="Content Placeholder 2">
            <a:extLst>
              <a:ext uri="{FF2B5EF4-FFF2-40B4-BE49-F238E27FC236}">
                <a16:creationId xmlns:a16="http://schemas.microsoft.com/office/drawing/2014/main" id="{786A21BB-3889-3F6A-42D2-549084E4AD2F}"/>
              </a:ext>
            </a:extLst>
          </p:cNvPr>
          <p:cNvGraphicFramePr>
            <a:graphicFrameLocks noGrp="1"/>
          </p:cNvGraphicFramePr>
          <p:nvPr>
            <p:ph idx="1"/>
            <p:extLst>
              <p:ext uri="{D42A27DB-BD31-4B8C-83A1-F6EECF244321}">
                <p14:modId xmlns:p14="http://schemas.microsoft.com/office/powerpoint/2010/main" val="1542111002"/>
              </p:ext>
            </p:extLst>
          </p:nvPr>
        </p:nvGraphicFramePr>
        <p:xfrm>
          <a:off x="3966260" y="639763"/>
          <a:ext cx="4691043" cy="5492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E7CFAA6-1DBB-43B0-BD82-2FB83CF4E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9723" y="639763"/>
            <a:ext cx="2998270" cy="5492750"/>
          </a:xfrm>
        </p:spPr>
        <p:txBody>
          <a:bodyPr>
            <a:normAutofit/>
          </a:bodyPr>
          <a:lstStyle/>
          <a:p>
            <a:r>
              <a:rPr lang="en-US" sz="2400" dirty="0">
                <a:solidFill>
                  <a:srgbClr val="FFFFFF"/>
                </a:solidFill>
              </a:rPr>
              <a:t>Telecommunications Act: After Evaluation of the RFP</a:t>
            </a:r>
          </a:p>
        </p:txBody>
      </p:sp>
      <p:graphicFrame>
        <p:nvGraphicFramePr>
          <p:cNvPr id="5" name="Content Placeholder 2">
            <a:extLst>
              <a:ext uri="{FF2B5EF4-FFF2-40B4-BE49-F238E27FC236}">
                <a16:creationId xmlns:a16="http://schemas.microsoft.com/office/drawing/2014/main" id="{D58FA80B-7DD5-1215-F1AC-310B3F9743FA}"/>
              </a:ext>
            </a:extLst>
          </p:cNvPr>
          <p:cNvGraphicFramePr>
            <a:graphicFrameLocks noGrp="1"/>
          </p:cNvGraphicFramePr>
          <p:nvPr>
            <p:ph idx="1"/>
            <p:extLst>
              <p:ext uri="{D42A27DB-BD31-4B8C-83A1-F6EECF244321}">
                <p14:modId xmlns:p14="http://schemas.microsoft.com/office/powerpoint/2010/main" val="2717384044"/>
              </p:ext>
            </p:extLst>
          </p:nvPr>
        </p:nvGraphicFramePr>
        <p:xfrm>
          <a:off x="3966260" y="639763"/>
          <a:ext cx="4691043" cy="5492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E7CFAA6-1DBB-43B0-BD82-2FB83CF4E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63C2AE-439A-40DB-AF40-3D40B90CB337}"/>
              </a:ext>
            </a:extLst>
          </p:cNvPr>
          <p:cNvSpPr>
            <a:spLocks noGrp="1"/>
          </p:cNvSpPr>
          <p:nvPr>
            <p:ph type="title"/>
          </p:nvPr>
        </p:nvSpPr>
        <p:spPr>
          <a:xfrm>
            <a:off x="529724" y="639763"/>
            <a:ext cx="2960998" cy="5492750"/>
          </a:xfrm>
        </p:spPr>
        <p:txBody>
          <a:bodyPr>
            <a:normAutofit/>
          </a:bodyPr>
          <a:lstStyle/>
          <a:p>
            <a:r>
              <a:rPr lang="en-US" sz="5200">
                <a:solidFill>
                  <a:srgbClr val="FFFFFF"/>
                </a:solidFill>
              </a:rPr>
              <a:t>Prohibited Equipment</a:t>
            </a:r>
          </a:p>
        </p:txBody>
      </p:sp>
      <p:cxnSp>
        <p:nvCxnSpPr>
          <p:cNvPr id="10" name="Straight Connector 9">
            <a:extLst>
              <a:ext uri="{FF2B5EF4-FFF2-40B4-BE49-F238E27FC236}">
                <a16:creationId xmlns:a16="http://schemas.microsoft.com/office/drawing/2014/main" id="{9E13708B-D2E3-41E3-BD49-F910056473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28492" y="2211346"/>
            <a:ext cx="0" cy="2349584"/>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9B0A6EA-6CC6-498D-80A2-F5C7D77B0C46}"/>
              </a:ext>
            </a:extLst>
          </p:cNvPr>
          <p:cNvSpPr>
            <a:spLocks noGrp="1"/>
          </p:cNvSpPr>
          <p:nvPr>
            <p:ph idx="1"/>
          </p:nvPr>
        </p:nvSpPr>
        <p:spPr>
          <a:xfrm>
            <a:off x="3966261" y="639764"/>
            <a:ext cx="4606524" cy="5492749"/>
          </a:xfrm>
        </p:spPr>
        <p:txBody>
          <a:bodyPr anchor="ctr">
            <a:normAutofit/>
          </a:bodyPr>
          <a:lstStyle/>
          <a:p>
            <a:r>
              <a:rPr lang="en-US" sz="2200"/>
              <a:t>La. R.S. 2237.1 and R.S. 39:1753.1 prohibit the purchase of telecommunications or video surveillance equipment as described in Section 889(a) of the Fiscal Year 2019 National Defense Authorization Act</a:t>
            </a:r>
          </a:p>
          <a:p>
            <a:r>
              <a:rPr lang="en-US" sz="2200"/>
              <a:t>Requires vendor to supply an affidavit of compliance with the Act</a:t>
            </a:r>
          </a:p>
          <a:p>
            <a:r>
              <a:rPr lang="en-US" sz="2200"/>
              <a:t>Listed equipment is that manufactured by certain Chinese companies (</a:t>
            </a:r>
            <a:r>
              <a:rPr lang="en-US" sz="2200" err="1"/>
              <a:t>Huwei</a:t>
            </a:r>
            <a:r>
              <a:rPr lang="en-US" sz="2200"/>
              <a:t>, ZTE, and affiliated companies)</a:t>
            </a:r>
          </a:p>
          <a:p>
            <a:r>
              <a:rPr lang="en-US" sz="2200"/>
              <a:t>Law is specific to the 2019 National Defense Authorization Act so it may still apply despite any changes by current Administration</a:t>
            </a:r>
          </a:p>
        </p:txBody>
      </p:sp>
    </p:spTree>
    <p:extLst>
      <p:ext uri="{BB962C8B-B14F-4D97-AF65-F5344CB8AC3E}">
        <p14:creationId xmlns:p14="http://schemas.microsoft.com/office/powerpoint/2010/main" val="3101844318"/>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2918" y="499533"/>
            <a:ext cx="8079581" cy="1658198"/>
          </a:xfrm>
        </p:spPr>
        <p:txBody>
          <a:bodyPr>
            <a:normAutofit/>
          </a:bodyPr>
          <a:lstStyle/>
          <a:p>
            <a:r>
              <a:rPr lang="en-US" u="sng"/>
              <a:t>Piggybacking</a:t>
            </a:r>
          </a:p>
        </p:txBody>
      </p:sp>
      <p:pic>
        <p:nvPicPr>
          <p:cNvPr id="9" name="Graphic 6" descr="Piggy Bank">
            <a:extLst>
              <a:ext uri="{FF2B5EF4-FFF2-40B4-BE49-F238E27FC236}">
                <a16:creationId xmlns:a16="http://schemas.microsoft.com/office/drawing/2014/main" id="{FB55BB65-A88C-A685-DF1F-E328CD26F7C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9288" y="2527208"/>
            <a:ext cx="2537952" cy="2537952"/>
          </a:xfrm>
          <a:prstGeom prst="rect">
            <a:avLst/>
          </a:prstGeom>
        </p:spPr>
      </p:pic>
      <p:sp>
        <p:nvSpPr>
          <p:cNvPr id="3" name="Content Placeholder 2"/>
          <p:cNvSpPr>
            <a:spLocks noGrp="1"/>
          </p:cNvSpPr>
          <p:nvPr>
            <p:ph idx="1"/>
          </p:nvPr>
        </p:nvSpPr>
        <p:spPr>
          <a:xfrm>
            <a:off x="3481002" y="2011680"/>
            <a:ext cx="5091783" cy="3766185"/>
          </a:xfrm>
        </p:spPr>
        <p:txBody>
          <a:bodyPr>
            <a:normAutofit/>
          </a:bodyPr>
          <a:lstStyle/>
          <a:p>
            <a:pPr marL="0" indent="0">
              <a:buNone/>
            </a:pPr>
            <a:r>
              <a:rPr lang="en-US" dirty="0"/>
              <a:t>There are now </a:t>
            </a:r>
            <a:r>
              <a:rPr lang="en-US" b="1" u="sng" dirty="0"/>
              <a:t>TWO</a:t>
            </a:r>
            <a:r>
              <a:rPr lang="en-US" dirty="0"/>
              <a:t> Methods of Piggybacking:</a:t>
            </a:r>
          </a:p>
          <a:p>
            <a:pPr marL="0" indent="0">
              <a:buNone/>
            </a:pPr>
            <a:r>
              <a:rPr lang="en-US" dirty="0"/>
              <a:t>Louisiana Local Services Law (Title 33)</a:t>
            </a:r>
          </a:p>
          <a:p>
            <a:pPr marL="0" indent="0">
              <a:buNone/>
            </a:pPr>
            <a:r>
              <a:rPr lang="en-US" dirty="0"/>
              <a:t>La. R.S. 38:321.1</a:t>
            </a:r>
          </a:p>
          <a:p>
            <a:pPr marL="0" indent="0">
              <a:buNone/>
            </a:pPr>
            <a:r>
              <a:rPr lang="en-US" dirty="0"/>
              <a:t> </a:t>
            </a:r>
          </a:p>
          <a:p>
            <a:endParaRPr lang="en-US" dirty="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218665-EA77-40EC-8172-4F17E2DEDB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6994" y="0"/>
            <a:ext cx="3477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7BA0DBE-1E04-49DC-8CB3-F2C9E36B10E0}"/>
              </a:ext>
            </a:extLst>
          </p:cNvPr>
          <p:cNvSpPr>
            <a:spLocks noGrp="1"/>
          </p:cNvSpPr>
          <p:nvPr>
            <p:ph type="title"/>
          </p:nvPr>
        </p:nvSpPr>
        <p:spPr>
          <a:xfrm>
            <a:off x="6149593" y="643467"/>
            <a:ext cx="2511806" cy="5584296"/>
          </a:xfrm>
        </p:spPr>
        <p:txBody>
          <a:bodyPr anchor="ctr">
            <a:normAutofit/>
          </a:bodyPr>
          <a:lstStyle/>
          <a:p>
            <a:r>
              <a:rPr lang="en-US" sz="3500" dirty="0">
                <a:solidFill>
                  <a:srgbClr val="FFFFFF"/>
                </a:solidFill>
              </a:rPr>
              <a:t>General Classifications</a:t>
            </a:r>
          </a:p>
        </p:txBody>
      </p:sp>
      <p:graphicFrame>
        <p:nvGraphicFramePr>
          <p:cNvPr id="7" name="Content Placeholder 2">
            <a:extLst>
              <a:ext uri="{FF2B5EF4-FFF2-40B4-BE49-F238E27FC236}">
                <a16:creationId xmlns:a16="http://schemas.microsoft.com/office/drawing/2014/main" id="{1E120C9E-EE8E-16F2-8F21-B7E48318C845}"/>
              </a:ext>
            </a:extLst>
          </p:cNvPr>
          <p:cNvGraphicFramePr>
            <a:graphicFrameLocks noGrp="1"/>
          </p:cNvGraphicFramePr>
          <p:nvPr>
            <p:ph idx="1"/>
            <p:extLst>
              <p:ext uri="{D42A27DB-BD31-4B8C-83A1-F6EECF244321}">
                <p14:modId xmlns:p14="http://schemas.microsoft.com/office/powerpoint/2010/main" val="2754030918"/>
              </p:ext>
            </p:extLst>
          </p:nvPr>
        </p:nvGraphicFramePr>
        <p:xfrm>
          <a:off x="475059" y="684213"/>
          <a:ext cx="4708922" cy="5543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67182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70264D-93FF-C47D-9EB0-C11D1FBCF7AB}"/>
              </a:ext>
            </a:extLst>
          </p:cNvPr>
          <p:cNvSpPr>
            <a:spLocks noGrp="1"/>
          </p:cNvSpPr>
          <p:nvPr>
            <p:ph type="title"/>
          </p:nvPr>
        </p:nvSpPr>
        <p:spPr>
          <a:xfrm>
            <a:off x="492918" y="936711"/>
            <a:ext cx="2241198" cy="4984578"/>
          </a:xfrm>
        </p:spPr>
        <p:txBody>
          <a:bodyPr>
            <a:normAutofit/>
          </a:bodyPr>
          <a:lstStyle/>
          <a:p>
            <a:r>
              <a:rPr lang="en-US" sz="3200">
                <a:solidFill>
                  <a:srgbClr val="FFFFFF"/>
                </a:solidFill>
              </a:rPr>
              <a:t>Piggybacking (Local Services Law)</a:t>
            </a:r>
          </a:p>
        </p:txBody>
      </p:sp>
      <p:sp>
        <p:nvSpPr>
          <p:cNvPr id="3" name="Content Placeholder 2">
            <a:extLst>
              <a:ext uri="{FF2B5EF4-FFF2-40B4-BE49-F238E27FC236}">
                <a16:creationId xmlns:a16="http://schemas.microsoft.com/office/drawing/2014/main" id="{F8C5CF64-8054-90E2-BED8-356FF5D2E2D9}"/>
              </a:ext>
            </a:extLst>
          </p:cNvPr>
          <p:cNvSpPr>
            <a:spLocks noGrp="1"/>
          </p:cNvSpPr>
          <p:nvPr>
            <p:ph idx="1"/>
          </p:nvPr>
        </p:nvSpPr>
        <p:spPr>
          <a:xfrm>
            <a:off x="3460791" y="936711"/>
            <a:ext cx="5111994" cy="4984578"/>
          </a:xfrm>
        </p:spPr>
        <p:txBody>
          <a:bodyPr anchor="ctr">
            <a:normAutofit/>
          </a:bodyPr>
          <a:lstStyle/>
          <a:p>
            <a:pPr marL="0" marR="0" lvl="0" indent="0" defTabSz="457200" rtl="0" eaLnBrk="1" fontAlgn="auto" latinLnBrk="0" hangingPunct="1">
              <a:spcBef>
                <a:spcPts val="0"/>
              </a:spcBef>
              <a:spcAft>
                <a:spcPts val="0"/>
              </a:spcAft>
              <a:buClrTx/>
              <a:buSzTx/>
              <a:buFontTx/>
              <a:buNone/>
              <a:tabLst/>
              <a:defRPr/>
            </a:pPr>
            <a:r>
              <a:rPr kumimoji="0" lang="en-US" b="0" i="0" u="none" strike="noStrike" kern="1200" cap="none" spc="0" normalizeH="0" baseline="0" noProof="0">
                <a:ln>
                  <a:noFill/>
                </a:ln>
                <a:effectLst/>
                <a:uLnTx/>
                <a:uFillTx/>
                <a:latin typeface="Calibri Light" panose="020F0302020204030204"/>
                <a:ea typeface="+mn-ea"/>
                <a:cs typeface="+mn-cs"/>
              </a:rPr>
              <a:t>Louisiana Local Services Law, provides authority for purchases made jointly with other political subdivisions or purchases made under a viable contract previously entered into by another Louisiana local political subdivision (La. Attorney General Opinion No. 12-0165).</a:t>
            </a:r>
          </a:p>
          <a:p>
            <a:endParaRPr lang="en-US" dirty="0"/>
          </a:p>
        </p:txBody>
      </p:sp>
    </p:spTree>
    <p:extLst>
      <p:ext uri="{BB962C8B-B14F-4D97-AF65-F5344CB8AC3E}">
        <p14:creationId xmlns:p14="http://schemas.microsoft.com/office/powerpoint/2010/main" val="38241529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E7CFAA6-1DBB-43B0-BD82-2FB83CF4E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29723" y="639763"/>
            <a:ext cx="2998270" cy="5492750"/>
          </a:xfrm>
        </p:spPr>
        <p:txBody>
          <a:bodyPr>
            <a:normAutofit/>
          </a:bodyPr>
          <a:lstStyle/>
          <a:p>
            <a:r>
              <a:rPr lang="en-US" sz="4000" dirty="0">
                <a:solidFill>
                  <a:srgbClr val="FFFFFF"/>
                </a:solidFill>
              </a:rPr>
              <a:t>Piggyback Requirements</a:t>
            </a:r>
            <a:br>
              <a:rPr lang="en-US" sz="4000" dirty="0">
                <a:solidFill>
                  <a:srgbClr val="FFFFFF"/>
                </a:solidFill>
              </a:rPr>
            </a:br>
            <a:r>
              <a:rPr lang="en-US" sz="4000" dirty="0">
                <a:solidFill>
                  <a:srgbClr val="FFFFFF"/>
                </a:solidFill>
              </a:rPr>
              <a:t>(Title 33)</a:t>
            </a:r>
          </a:p>
        </p:txBody>
      </p:sp>
      <p:graphicFrame>
        <p:nvGraphicFramePr>
          <p:cNvPr id="5" name="Content Placeholder 2">
            <a:extLst>
              <a:ext uri="{FF2B5EF4-FFF2-40B4-BE49-F238E27FC236}">
                <a16:creationId xmlns:a16="http://schemas.microsoft.com/office/drawing/2014/main" id="{DBAE5EFB-205E-D7A0-3A4A-E10BAF09A2AF}"/>
              </a:ext>
            </a:extLst>
          </p:cNvPr>
          <p:cNvGraphicFramePr>
            <a:graphicFrameLocks noGrp="1"/>
          </p:cNvGraphicFramePr>
          <p:nvPr>
            <p:ph idx="1"/>
            <p:extLst>
              <p:ext uri="{D42A27DB-BD31-4B8C-83A1-F6EECF244321}">
                <p14:modId xmlns:p14="http://schemas.microsoft.com/office/powerpoint/2010/main" val="3377930325"/>
              </p:ext>
            </p:extLst>
          </p:nvPr>
        </p:nvGraphicFramePr>
        <p:xfrm>
          <a:off x="3966260" y="639763"/>
          <a:ext cx="4691043" cy="5492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C090937-65B6-4E69-8A51-DC43F550C2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18D71A-C965-44F4-84F7-223439AFB237}"/>
              </a:ext>
            </a:extLst>
          </p:cNvPr>
          <p:cNvSpPr>
            <a:spLocks noGrp="1"/>
          </p:cNvSpPr>
          <p:nvPr>
            <p:ph type="title"/>
          </p:nvPr>
        </p:nvSpPr>
        <p:spPr>
          <a:xfrm>
            <a:off x="473527" y="1059893"/>
            <a:ext cx="2596672" cy="4738211"/>
          </a:xfrm>
        </p:spPr>
        <p:txBody>
          <a:bodyPr>
            <a:normAutofit/>
          </a:bodyPr>
          <a:lstStyle/>
          <a:p>
            <a:r>
              <a:rPr lang="en-US" sz="3700"/>
              <a:t>Piggybacking (R.S. 38:321.1)</a:t>
            </a:r>
          </a:p>
        </p:txBody>
      </p:sp>
      <p:sp>
        <p:nvSpPr>
          <p:cNvPr id="15" name="Rectangle 14">
            <a:extLst>
              <a:ext uri="{FF2B5EF4-FFF2-40B4-BE49-F238E27FC236}">
                <a16:creationId xmlns:a16="http://schemas.microsoft.com/office/drawing/2014/main" id="{18EF8026-88C8-40AD-89D3-AB638002A6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722" y="0"/>
            <a:ext cx="565327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0CB1EBC-EFFB-4A16-871B-1E275B98F5D2}"/>
              </a:ext>
            </a:extLst>
          </p:cNvPr>
          <p:cNvSpPr>
            <a:spLocks noGrp="1"/>
          </p:cNvSpPr>
          <p:nvPr>
            <p:ph idx="1"/>
          </p:nvPr>
        </p:nvSpPr>
        <p:spPr>
          <a:xfrm>
            <a:off x="3810505" y="1059894"/>
            <a:ext cx="4762281" cy="4717972"/>
          </a:xfrm>
        </p:spPr>
        <p:txBody>
          <a:bodyPr anchor="ctr">
            <a:normAutofit/>
          </a:bodyPr>
          <a:lstStyle/>
          <a:p>
            <a:r>
              <a:rPr lang="en-US" sz="1300" dirty="0"/>
              <a:t>Act 510 of 2016 as interpreted by La. A.G. Op. No. 17-0152.</a:t>
            </a:r>
          </a:p>
          <a:p>
            <a:r>
              <a:rPr lang="en-US" sz="1300" dirty="0"/>
              <a:t>Piggybacking is authorized under La. R.S. 38:321.1 if:</a:t>
            </a:r>
          </a:p>
          <a:p>
            <a:pPr marL="457200" indent="-457200">
              <a:buAutoNum type="arabicPeriod"/>
            </a:pPr>
            <a:r>
              <a:rPr lang="en-US" sz="1300" dirty="0"/>
              <a:t>Purchase made within one year of original contract being bid.</a:t>
            </a:r>
          </a:p>
          <a:p>
            <a:pPr marL="457200" indent="-457200">
              <a:buAutoNum type="arabicPeriod"/>
            </a:pPr>
            <a:r>
              <a:rPr lang="en-US" sz="1300" dirty="0"/>
              <a:t>Original Contract was bid in accordance with PBL</a:t>
            </a:r>
          </a:p>
          <a:p>
            <a:pPr marL="457200" indent="-457200">
              <a:buAutoNum type="arabicPeriod"/>
            </a:pPr>
            <a:r>
              <a:rPr lang="en-US" sz="1300" dirty="0"/>
              <a:t>Purchases on the contract do not exceed two times what was purchased by original bidder</a:t>
            </a:r>
          </a:p>
          <a:p>
            <a:pPr marL="457200" indent="-457200">
              <a:buFont typeface="Arial" pitchFamily="34" charset="0"/>
              <a:buAutoNum type="arabicPeriod"/>
            </a:pPr>
            <a:r>
              <a:rPr lang="en-US" sz="1300" dirty="0"/>
              <a:t>Written consent of the political subdivision which bid the contract is obtained, as well as the contract number, and if applicable, the resolution accepting the contract.</a:t>
            </a:r>
          </a:p>
          <a:p>
            <a:pPr marL="457200" indent="-457200">
              <a:buFont typeface="Arial" pitchFamily="34" charset="0"/>
              <a:buAutoNum type="arabicPeriod"/>
            </a:pPr>
            <a:r>
              <a:rPr lang="en-US" sz="1300" dirty="0"/>
              <a:t>The vendor agrees to the additional purchase.</a:t>
            </a:r>
          </a:p>
          <a:p>
            <a:pPr marL="457200" indent="-457200">
              <a:buFont typeface="Arial" pitchFamily="34" charset="0"/>
              <a:buAutoNum type="arabicPeriod"/>
            </a:pPr>
            <a:r>
              <a:rPr lang="en-US" sz="1300" dirty="0"/>
              <a:t>The vendor, product, materials, supplies, vehicles, or equipment are identical to those specified in the existing public contract of the other political subdivision, and the price is the same as the original contract price.</a:t>
            </a:r>
          </a:p>
          <a:p>
            <a:pPr marL="457200" indent="-457200">
              <a:buFont typeface="Arial" pitchFamily="34" charset="0"/>
              <a:buAutoNum type="arabicPeriod"/>
            </a:pPr>
            <a:endParaRPr lang="en-US" sz="1300" dirty="0"/>
          </a:p>
          <a:p>
            <a:pPr marL="457200" indent="-457200">
              <a:buFont typeface="Arial" pitchFamily="34" charset="0"/>
              <a:buAutoNum type="arabicPeriod"/>
            </a:pPr>
            <a:endParaRPr lang="en-US" sz="1300" dirty="0"/>
          </a:p>
          <a:p>
            <a:pPr marL="457200" indent="-457200">
              <a:buAutoNum type="arabicPeriod"/>
            </a:pPr>
            <a:endParaRPr lang="en-US" sz="1300" dirty="0"/>
          </a:p>
          <a:p>
            <a:endParaRPr lang="en-US" sz="1300" dirty="0"/>
          </a:p>
          <a:p>
            <a:endParaRPr lang="en-US" sz="1300" dirty="0"/>
          </a:p>
        </p:txBody>
      </p:sp>
    </p:spTree>
    <p:extLst>
      <p:ext uri="{BB962C8B-B14F-4D97-AF65-F5344CB8AC3E}">
        <p14:creationId xmlns:p14="http://schemas.microsoft.com/office/powerpoint/2010/main" val="1317474617"/>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0969" y="1031634"/>
            <a:ext cx="2526323" cy="4844777"/>
          </a:xfrm>
        </p:spPr>
        <p:txBody>
          <a:bodyPr>
            <a:normAutofit/>
          </a:bodyPr>
          <a:lstStyle/>
          <a:p>
            <a:r>
              <a:rPr lang="en-US">
                <a:solidFill>
                  <a:srgbClr val="FFFFFF"/>
                </a:solidFill>
              </a:rPr>
              <a:t>State Contract</a:t>
            </a:r>
          </a:p>
        </p:txBody>
      </p:sp>
      <p:sp>
        <p:nvSpPr>
          <p:cNvPr id="3" name="Content Placeholder 2"/>
          <p:cNvSpPr>
            <a:spLocks noGrp="1"/>
          </p:cNvSpPr>
          <p:nvPr>
            <p:ph idx="1"/>
          </p:nvPr>
        </p:nvSpPr>
        <p:spPr>
          <a:xfrm>
            <a:off x="3967343" y="1031634"/>
            <a:ext cx="4605442" cy="4746232"/>
          </a:xfrm>
        </p:spPr>
        <p:txBody>
          <a:bodyPr anchor="ctr">
            <a:normAutofit/>
          </a:bodyPr>
          <a:lstStyle/>
          <a:p>
            <a:r>
              <a:rPr lang="en-US" sz="1600" dirty="0"/>
              <a:t>The Attorney General has opined that political subdivisions may purchase “materials and supplies” off of existing state contracts.  </a:t>
            </a:r>
          </a:p>
          <a:p>
            <a:endParaRPr lang="en-US" sz="1600" dirty="0"/>
          </a:p>
          <a:p>
            <a:r>
              <a:rPr lang="en-US" sz="1600" dirty="0"/>
              <a:t>If the Louisiana Office of State Purchasing has a contract with a supplier for the particular product, then the School Board can purchase the product via the State contract.</a:t>
            </a:r>
          </a:p>
          <a:p>
            <a:r>
              <a:rPr lang="en-US" sz="1600" dirty="0"/>
              <a:t>Be aware of conditions contained in the State contract.</a:t>
            </a:r>
          </a:p>
          <a:p>
            <a:r>
              <a:rPr lang="en-US" sz="1600" dirty="0"/>
              <a:t>May purchase from a local vendor at State contract price (can add costs of shipping, preparation, &amp; delivery not to exceed 7% on purchases up to $10,000 or 5% on purchases greater than $10,000)</a:t>
            </a:r>
          </a:p>
          <a:p>
            <a:endParaRPr lang="en-US" dirty="0"/>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37520-A67D-5C15-06D1-4FC6A93DE6C3}"/>
              </a:ext>
            </a:extLst>
          </p:cNvPr>
          <p:cNvSpPr>
            <a:spLocks noGrp="1"/>
          </p:cNvSpPr>
          <p:nvPr>
            <p:ph type="title"/>
          </p:nvPr>
        </p:nvSpPr>
        <p:spPr>
          <a:xfrm>
            <a:off x="492918" y="499533"/>
            <a:ext cx="5336382" cy="1658198"/>
          </a:xfrm>
        </p:spPr>
        <p:txBody>
          <a:bodyPr>
            <a:normAutofit/>
          </a:bodyPr>
          <a:lstStyle/>
          <a:p>
            <a:r>
              <a:rPr lang="en-US"/>
              <a:t>Purchases from Other Governmental Entities</a:t>
            </a:r>
          </a:p>
        </p:txBody>
      </p:sp>
      <p:sp>
        <p:nvSpPr>
          <p:cNvPr id="3" name="Content Placeholder 2">
            <a:extLst>
              <a:ext uri="{FF2B5EF4-FFF2-40B4-BE49-F238E27FC236}">
                <a16:creationId xmlns:a16="http://schemas.microsoft.com/office/drawing/2014/main" id="{87A35FE6-4501-7A33-A9A6-E32F211AD6D2}"/>
              </a:ext>
            </a:extLst>
          </p:cNvPr>
          <p:cNvSpPr>
            <a:spLocks noGrp="1"/>
          </p:cNvSpPr>
          <p:nvPr>
            <p:ph idx="1"/>
          </p:nvPr>
        </p:nvSpPr>
        <p:spPr>
          <a:xfrm>
            <a:off x="507492" y="2011680"/>
            <a:ext cx="5157812" cy="3766185"/>
          </a:xfrm>
        </p:spPr>
        <p:txBody>
          <a:bodyPr>
            <a:normAutofit/>
          </a:bodyPr>
          <a:lstStyle/>
          <a:p>
            <a:r>
              <a:rPr lang="en-US" dirty="0"/>
              <a:t>Surplus materials and supplies can be purchased from another public entity or United States government (La. R.S. 38:2212.1(D)</a:t>
            </a:r>
          </a:p>
          <a:p>
            <a:r>
              <a:rPr lang="en-US" dirty="0"/>
              <a:t>Federal General Services Administration Lists, provided they are not higher on State contract and the public entity utilizes Louisiana licensed dealer or distributor</a:t>
            </a:r>
          </a:p>
        </p:txBody>
      </p:sp>
      <p:pic>
        <p:nvPicPr>
          <p:cNvPr id="19" name="Picture 16" descr="Front steps and columns of a majestic city building">
            <a:extLst>
              <a:ext uri="{FF2B5EF4-FFF2-40B4-BE49-F238E27FC236}">
                <a16:creationId xmlns:a16="http://schemas.microsoft.com/office/drawing/2014/main" id="{5DBC0817-B64C-EE67-7829-B2F8ACF5EEE0}"/>
              </a:ext>
            </a:extLst>
          </p:cNvPr>
          <p:cNvPicPr>
            <a:picLocks noChangeAspect="1"/>
          </p:cNvPicPr>
          <p:nvPr/>
        </p:nvPicPr>
        <p:blipFill rotWithShape="1">
          <a:blip r:embed="rId2"/>
          <a:srcRect l="33957" r="36305" b="-2"/>
          <a:stretch/>
        </p:blipFill>
        <p:spPr>
          <a:xfrm>
            <a:off x="6085902" y="10"/>
            <a:ext cx="3058098" cy="6864408"/>
          </a:xfrm>
          <a:prstGeom prst="rect">
            <a:avLst/>
          </a:prstGeom>
        </p:spPr>
      </p:pic>
    </p:spTree>
    <p:extLst>
      <p:ext uri="{BB962C8B-B14F-4D97-AF65-F5344CB8AC3E}">
        <p14:creationId xmlns:p14="http://schemas.microsoft.com/office/powerpoint/2010/main" val="963785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54C4829-CF39-4CF4-973E-6F5A32F80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1950" cy="6858000"/>
          </a:xfrm>
          <a:prstGeom prst="rect">
            <a:avLst/>
          </a:prstGeom>
          <a:solidFill>
            <a:schemeClr val="accent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6991B24-09E8-4200-8B04-97C98A475B67}"/>
              </a:ext>
            </a:extLst>
          </p:cNvPr>
          <p:cNvSpPr>
            <a:spLocks noGrp="1"/>
          </p:cNvSpPr>
          <p:nvPr>
            <p:ph idx="1"/>
          </p:nvPr>
        </p:nvSpPr>
        <p:spPr>
          <a:xfrm>
            <a:off x="723899" y="685689"/>
            <a:ext cx="5856106" cy="3766185"/>
          </a:xfrm>
        </p:spPr>
        <p:txBody>
          <a:bodyPr>
            <a:normAutofit/>
          </a:bodyPr>
          <a:lstStyle/>
          <a:p>
            <a:r>
              <a:rPr lang="en-US" sz="1900"/>
              <a:t>Enacted during 2016 Legislative Session, amended in 2018, fixed in 2019 Session</a:t>
            </a:r>
          </a:p>
          <a:p>
            <a:endParaRPr lang="en-US" sz="1900"/>
          </a:p>
          <a:p>
            <a:r>
              <a:rPr lang="en-US" sz="1900"/>
              <a:t>Found in La. R.S. 38:2212.1(N)</a:t>
            </a:r>
          </a:p>
          <a:p>
            <a:pPr marL="0" indent="0">
              <a:buNone/>
            </a:pPr>
            <a:endParaRPr lang="en-US" sz="1900"/>
          </a:p>
          <a:p>
            <a:r>
              <a:rPr lang="en-US" sz="1900"/>
              <a:t>As used in this Subsection, “qualified group purchasing organization” means an organization, whether for profit or not for profit, of which two or more public school districts are members and which solicits proposals or bids from vendors of materials, equipment, or supplies of the type and nature as may be purchased by a public school district or public school.</a:t>
            </a:r>
          </a:p>
          <a:p>
            <a:endParaRPr lang="en-US" sz="1900"/>
          </a:p>
          <a:p>
            <a:endParaRPr lang="en-US" sz="1900"/>
          </a:p>
        </p:txBody>
      </p:sp>
      <p:sp>
        <p:nvSpPr>
          <p:cNvPr id="2" name="Title 1">
            <a:extLst>
              <a:ext uri="{FF2B5EF4-FFF2-40B4-BE49-F238E27FC236}">
                <a16:creationId xmlns:a16="http://schemas.microsoft.com/office/drawing/2014/main" id="{CA1C646C-774D-4D96-B6CB-60773937D5EF}"/>
              </a:ext>
            </a:extLst>
          </p:cNvPr>
          <p:cNvSpPr>
            <a:spLocks noGrp="1"/>
          </p:cNvSpPr>
          <p:nvPr>
            <p:ph type="title"/>
          </p:nvPr>
        </p:nvSpPr>
        <p:spPr>
          <a:xfrm>
            <a:off x="2472198" y="4594123"/>
            <a:ext cx="6100301" cy="1818323"/>
          </a:xfrm>
        </p:spPr>
        <p:txBody>
          <a:bodyPr anchor="b">
            <a:normAutofit/>
          </a:bodyPr>
          <a:lstStyle/>
          <a:p>
            <a:pPr algn="r"/>
            <a:r>
              <a:rPr lang="en-US" sz="5200"/>
              <a:t>Group Purchasing Organization</a:t>
            </a:r>
          </a:p>
        </p:txBody>
      </p:sp>
    </p:spTree>
    <p:extLst>
      <p:ext uri="{BB962C8B-B14F-4D97-AF65-F5344CB8AC3E}">
        <p14:creationId xmlns:p14="http://schemas.microsoft.com/office/powerpoint/2010/main" val="2274842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0" y="643467"/>
            <a:ext cx="8178799" cy="1989682"/>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6" y="806204"/>
            <a:ext cx="7934706" cy="1664208"/>
          </a:xfrm>
          <a:prstGeom prst="rect">
            <a:avLst/>
          </a:prstGeom>
          <a:noFill/>
          <a:ln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2E0FA2-CB0E-4568-8859-916A52E63BD7}"/>
              </a:ext>
            </a:extLst>
          </p:cNvPr>
          <p:cNvSpPr>
            <a:spLocks noGrp="1"/>
          </p:cNvSpPr>
          <p:nvPr>
            <p:ph type="title"/>
          </p:nvPr>
        </p:nvSpPr>
        <p:spPr>
          <a:xfrm>
            <a:off x="803884" y="1059736"/>
            <a:ext cx="7530175" cy="1228130"/>
          </a:xfrm>
        </p:spPr>
        <p:txBody>
          <a:bodyPr>
            <a:normAutofit/>
          </a:bodyPr>
          <a:lstStyle/>
          <a:p>
            <a:r>
              <a:rPr lang="en-US">
                <a:solidFill>
                  <a:srgbClr val="FFFFFF"/>
                </a:solidFill>
              </a:rPr>
              <a:t>GPO Authorization</a:t>
            </a:r>
          </a:p>
        </p:txBody>
      </p:sp>
      <p:sp>
        <p:nvSpPr>
          <p:cNvPr id="3" name="Content Placeholder 2">
            <a:extLst>
              <a:ext uri="{FF2B5EF4-FFF2-40B4-BE49-F238E27FC236}">
                <a16:creationId xmlns:a16="http://schemas.microsoft.com/office/drawing/2014/main" id="{F9E7BA6A-A24C-4ED2-B3F7-6D5E956285F4}"/>
              </a:ext>
            </a:extLst>
          </p:cNvPr>
          <p:cNvSpPr>
            <a:spLocks noGrp="1"/>
          </p:cNvSpPr>
          <p:nvPr>
            <p:ph idx="1"/>
          </p:nvPr>
        </p:nvSpPr>
        <p:spPr>
          <a:xfrm>
            <a:off x="803884" y="2973313"/>
            <a:ext cx="7530175" cy="2903099"/>
          </a:xfrm>
        </p:spPr>
        <p:txBody>
          <a:bodyPr>
            <a:normAutofit/>
          </a:bodyPr>
          <a:lstStyle/>
          <a:p>
            <a:r>
              <a:rPr lang="en-US" dirty="0"/>
              <a:t>Notwithstanding any provision of this Part to the contrary, any public school district or public school may enter into an agreement with one or more qualified group purchasing organizations for the purchase of materials, equipment, and supplies, including any installation thereof. </a:t>
            </a:r>
          </a:p>
          <a:p>
            <a:endParaRPr lang="en-US" dirty="0"/>
          </a:p>
        </p:txBody>
      </p:sp>
    </p:spTree>
    <p:extLst>
      <p:ext uri="{BB962C8B-B14F-4D97-AF65-F5344CB8AC3E}">
        <p14:creationId xmlns:p14="http://schemas.microsoft.com/office/powerpoint/2010/main" val="34765805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52FC95-C7D7-4792-8DE4-5EC23766C4A7}"/>
              </a:ext>
            </a:extLst>
          </p:cNvPr>
          <p:cNvSpPr>
            <a:spLocks noGrp="1"/>
          </p:cNvSpPr>
          <p:nvPr>
            <p:ph type="title"/>
          </p:nvPr>
        </p:nvSpPr>
        <p:spPr>
          <a:xfrm>
            <a:off x="720969" y="1031634"/>
            <a:ext cx="2526323" cy="4844777"/>
          </a:xfrm>
        </p:spPr>
        <p:txBody>
          <a:bodyPr>
            <a:normAutofit/>
          </a:bodyPr>
          <a:lstStyle/>
          <a:p>
            <a:r>
              <a:rPr lang="en-US" sz="3200" dirty="0">
                <a:solidFill>
                  <a:srgbClr val="FFFFFF"/>
                </a:solidFill>
              </a:rPr>
              <a:t>Group Purchasing Organization</a:t>
            </a:r>
            <a:br>
              <a:rPr lang="en-US" sz="3200" dirty="0">
                <a:solidFill>
                  <a:srgbClr val="FFFFFF"/>
                </a:solidFill>
              </a:rPr>
            </a:br>
            <a:r>
              <a:rPr lang="en-US" sz="3200" dirty="0">
                <a:solidFill>
                  <a:srgbClr val="FFFFFF"/>
                </a:solidFill>
              </a:rPr>
              <a:t>Requirements</a:t>
            </a:r>
          </a:p>
        </p:txBody>
      </p:sp>
      <p:graphicFrame>
        <p:nvGraphicFramePr>
          <p:cNvPr id="12" name="Content Placeholder 2">
            <a:extLst>
              <a:ext uri="{FF2B5EF4-FFF2-40B4-BE49-F238E27FC236}">
                <a16:creationId xmlns:a16="http://schemas.microsoft.com/office/drawing/2014/main" id="{5C33649D-C5F8-E86B-57E3-CF3B9553A0C3}"/>
              </a:ext>
            </a:extLst>
          </p:cNvPr>
          <p:cNvGraphicFramePr>
            <a:graphicFrameLocks noGrp="1"/>
          </p:cNvGraphicFramePr>
          <p:nvPr>
            <p:ph idx="1"/>
            <p:extLst>
              <p:ext uri="{D42A27DB-BD31-4B8C-83A1-F6EECF244321}">
                <p14:modId xmlns:p14="http://schemas.microsoft.com/office/powerpoint/2010/main" val="2971061429"/>
              </p:ext>
            </p:extLst>
          </p:nvPr>
        </p:nvGraphicFramePr>
        <p:xfrm>
          <a:off x="3967343" y="1031634"/>
          <a:ext cx="4605442" cy="4746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39936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833C18-D76F-4C11-97C8-5898C2C6E0EB}"/>
              </a:ext>
            </a:extLst>
          </p:cNvPr>
          <p:cNvSpPr>
            <a:spLocks noGrp="1"/>
          </p:cNvSpPr>
          <p:nvPr>
            <p:ph type="title"/>
          </p:nvPr>
        </p:nvSpPr>
        <p:spPr>
          <a:xfrm>
            <a:off x="720969" y="1031634"/>
            <a:ext cx="2526323" cy="4844777"/>
          </a:xfrm>
        </p:spPr>
        <p:txBody>
          <a:bodyPr>
            <a:normAutofit/>
          </a:bodyPr>
          <a:lstStyle/>
          <a:p>
            <a:r>
              <a:rPr lang="en-US" sz="3200" dirty="0">
                <a:solidFill>
                  <a:srgbClr val="FFFFFF"/>
                </a:solidFill>
              </a:rPr>
              <a:t>Group Purchasing Organization</a:t>
            </a:r>
            <a:br>
              <a:rPr lang="en-US" sz="3200" dirty="0">
                <a:solidFill>
                  <a:srgbClr val="FFFFFF"/>
                </a:solidFill>
              </a:rPr>
            </a:br>
            <a:r>
              <a:rPr lang="en-US" sz="3200" dirty="0">
                <a:solidFill>
                  <a:srgbClr val="FFFFFF"/>
                </a:solidFill>
              </a:rPr>
              <a:t>Requirements</a:t>
            </a:r>
          </a:p>
        </p:txBody>
      </p:sp>
      <p:sp>
        <p:nvSpPr>
          <p:cNvPr id="3" name="Content Placeholder 2">
            <a:extLst>
              <a:ext uri="{FF2B5EF4-FFF2-40B4-BE49-F238E27FC236}">
                <a16:creationId xmlns:a16="http://schemas.microsoft.com/office/drawing/2014/main" id="{7FAF0620-97A6-4B75-B809-52898FADE918}"/>
              </a:ext>
            </a:extLst>
          </p:cNvPr>
          <p:cNvSpPr>
            <a:spLocks noGrp="1"/>
          </p:cNvSpPr>
          <p:nvPr>
            <p:ph idx="1"/>
          </p:nvPr>
        </p:nvSpPr>
        <p:spPr>
          <a:xfrm>
            <a:off x="3967343" y="1031634"/>
            <a:ext cx="4605442" cy="4746232"/>
          </a:xfrm>
        </p:spPr>
        <p:txBody>
          <a:bodyPr anchor="ctr">
            <a:normAutofit/>
          </a:bodyPr>
          <a:lstStyle/>
          <a:p>
            <a:r>
              <a:rPr lang="en-US" sz="2000" dirty="0"/>
              <a:t>Price lists submitted by a qualified group purchasing organization are not public record and shall not be available for public inspection. </a:t>
            </a:r>
          </a:p>
          <a:p>
            <a:endParaRPr lang="en-US" sz="2000" dirty="0"/>
          </a:p>
          <a:p>
            <a:r>
              <a:rPr lang="en-US" sz="2000" dirty="0"/>
              <a:t>The agreement setting forth the existence of the price list and the effective date thereof is, however, a public record, and that portion of the price list setting forth the price of the materials, equipment, or supplies being purchased shall become a public record at the time of opening of bids or upon the execution of a contract for the purchase of material, equipment, supplies.</a:t>
            </a:r>
          </a:p>
        </p:txBody>
      </p:sp>
    </p:spTree>
    <p:extLst>
      <p:ext uri="{BB962C8B-B14F-4D97-AF65-F5344CB8AC3E}">
        <p14:creationId xmlns:p14="http://schemas.microsoft.com/office/powerpoint/2010/main" val="38383709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FE97E1-143E-4498-9600-F3D190ABAD97}"/>
              </a:ext>
            </a:extLst>
          </p:cNvPr>
          <p:cNvSpPr>
            <a:spLocks noGrp="1"/>
          </p:cNvSpPr>
          <p:nvPr>
            <p:ph type="title"/>
          </p:nvPr>
        </p:nvSpPr>
        <p:spPr>
          <a:xfrm>
            <a:off x="720969" y="1031634"/>
            <a:ext cx="2526323" cy="4844777"/>
          </a:xfrm>
        </p:spPr>
        <p:txBody>
          <a:bodyPr>
            <a:normAutofit/>
          </a:bodyPr>
          <a:lstStyle/>
          <a:p>
            <a:r>
              <a:rPr lang="en-US" sz="3400" dirty="0">
                <a:solidFill>
                  <a:srgbClr val="FFFFFF"/>
                </a:solidFill>
              </a:rPr>
              <a:t>Limit on GPO Authorization</a:t>
            </a:r>
          </a:p>
        </p:txBody>
      </p:sp>
      <p:sp>
        <p:nvSpPr>
          <p:cNvPr id="3" name="Content Placeholder 2">
            <a:extLst>
              <a:ext uri="{FF2B5EF4-FFF2-40B4-BE49-F238E27FC236}">
                <a16:creationId xmlns:a16="http://schemas.microsoft.com/office/drawing/2014/main" id="{EB86276E-E5DB-4BA3-B026-F296C92906A5}"/>
              </a:ext>
            </a:extLst>
          </p:cNvPr>
          <p:cNvSpPr>
            <a:spLocks noGrp="1"/>
          </p:cNvSpPr>
          <p:nvPr>
            <p:ph idx="1"/>
          </p:nvPr>
        </p:nvSpPr>
        <p:spPr>
          <a:xfrm>
            <a:off x="3967343" y="1031634"/>
            <a:ext cx="4605442" cy="4746232"/>
          </a:xfrm>
        </p:spPr>
        <p:txBody>
          <a:bodyPr anchor="ctr">
            <a:normAutofit/>
          </a:bodyPr>
          <a:lstStyle/>
          <a:p>
            <a:r>
              <a:rPr lang="en-US" dirty="0"/>
              <a:t>A school board may purchase materials, equipment or supplies directly from or through a qualified group purchasing organization if (1) the price is less than that for the same or substantially similar materials, equipment, or supplies on the state contract or bid list or (2) substantially similar materials, equipment or supplies are not on State contract.</a:t>
            </a:r>
          </a:p>
          <a:p>
            <a:r>
              <a:rPr lang="en-US" dirty="0"/>
              <a:t>La. R.S. 38:2212.1(N)(4)</a:t>
            </a:r>
          </a:p>
        </p:txBody>
      </p:sp>
    </p:spTree>
    <p:extLst>
      <p:ext uri="{BB962C8B-B14F-4D97-AF65-F5344CB8AC3E}">
        <p14:creationId xmlns:p14="http://schemas.microsoft.com/office/powerpoint/2010/main" val="3634171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5A0EC2E-BAB7-499A-8E4E-7847CEA53F21}"/>
              </a:ext>
            </a:extLst>
          </p:cNvPr>
          <p:cNvSpPr>
            <a:spLocks noGrp="1"/>
          </p:cNvSpPr>
          <p:nvPr>
            <p:ph type="title"/>
          </p:nvPr>
        </p:nvSpPr>
        <p:spPr>
          <a:xfrm>
            <a:off x="720969" y="1031634"/>
            <a:ext cx="2526323" cy="4844777"/>
          </a:xfrm>
        </p:spPr>
        <p:txBody>
          <a:bodyPr>
            <a:normAutofit/>
          </a:bodyPr>
          <a:lstStyle/>
          <a:p>
            <a:r>
              <a:rPr lang="en-US" dirty="0">
                <a:solidFill>
                  <a:srgbClr val="FFFFFF"/>
                </a:solidFill>
              </a:rPr>
              <a:t>Public Works Contracts</a:t>
            </a:r>
          </a:p>
        </p:txBody>
      </p:sp>
      <p:sp>
        <p:nvSpPr>
          <p:cNvPr id="3" name="Content Placeholder 2">
            <a:extLst>
              <a:ext uri="{FF2B5EF4-FFF2-40B4-BE49-F238E27FC236}">
                <a16:creationId xmlns:a16="http://schemas.microsoft.com/office/drawing/2014/main" id="{31D9B3D7-C1FB-4AC8-8C27-82F46A65D4B8}"/>
              </a:ext>
            </a:extLst>
          </p:cNvPr>
          <p:cNvSpPr>
            <a:spLocks noGrp="1"/>
          </p:cNvSpPr>
          <p:nvPr>
            <p:ph idx="1"/>
          </p:nvPr>
        </p:nvSpPr>
        <p:spPr>
          <a:xfrm>
            <a:off x="3967343" y="1031634"/>
            <a:ext cx="4605442" cy="4746232"/>
          </a:xfrm>
        </p:spPr>
        <p:txBody>
          <a:bodyPr anchor="ctr">
            <a:normAutofit/>
          </a:bodyPr>
          <a:lstStyle/>
          <a:p>
            <a:r>
              <a:rPr lang="en-US" sz="1900" dirty="0"/>
              <a:t>Found at La. R.S. 38:2211 </a:t>
            </a:r>
            <a:r>
              <a:rPr lang="en-US" sz="1900" i="1" dirty="0"/>
              <a:t>et seq</a:t>
            </a:r>
            <a:r>
              <a:rPr lang="en-US" sz="1900" dirty="0"/>
              <a:t>. (A/K/A Public Bid Law)</a:t>
            </a:r>
          </a:p>
          <a:p>
            <a:endParaRPr lang="en-US" sz="1900" dirty="0"/>
          </a:p>
          <a:p>
            <a:r>
              <a:rPr lang="en-US" sz="1900" dirty="0"/>
              <a:t>What is a Public Work?</a:t>
            </a:r>
          </a:p>
          <a:p>
            <a:endParaRPr lang="en-US" sz="1900" dirty="0"/>
          </a:p>
          <a:p>
            <a:r>
              <a:rPr lang="en-US" sz="1900" dirty="0"/>
              <a:t>“Public work” means the erection, construction, alteration, improvement, or repair of any public facility or immovable property owned, used, or leased by a public entity.</a:t>
            </a:r>
          </a:p>
          <a:p>
            <a:r>
              <a:rPr lang="en-US" sz="1900" dirty="0"/>
              <a:t>Routine maintenance is not considered a public work. La. Atty. Gen. Op. No. 16-0082</a:t>
            </a:r>
          </a:p>
          <a:p>
            <a:endParaRPr lang="en-US" dirty="0"/>
          </a:p>
        </p:txBody>
      </p:sp>
    </p:spTree>
    <p:extLst>
      <p:ext uri="{BB962C8B-B14F-4D97-AF65-F5344CB8AC3E}">
        <p14:creationId xmlns:p14="http://schemas.microsoft.com/office/powerpoint/2010/main" val="39578367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E7CFAA6-1DBB-43B0-BD82-2FB83CF4E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099105-8AFC-4537-B790-CB5DA3F6EF6D}"/>
              </a:ext>
            </a:extLst>
          </p:cNvPr>
          <p:cNvSpPr>
            <a:spLocks noGrp="1"/>
          </p:cNvSpPr>
          <p:nvPr>
            <p:ph type="title"/>
          </p:nvPr>
        </p:nvSpPr>
        <p:spPr>
          <a:xfrm>
            <a:off x="529723" y="639763"/>
            <a:ext cx="2998270" cy="5492750"/>
          </a:xfrm>
        </p:spPr>
        <p:txBody>
          <a:bodyPr>
            <a:normAutofit/>
          </a:bodyPr>
          <a:lstStyle/>
          <a:p>
            <a:r>
              <a:rPr lang="en-US" sz="5200">
                <a:solidFill>
                  <a:srgbClr val="FFFFFF"/>
                </a:solidFill>
              </a:rPr>
              <a:t>Use of Federal Funds</a:t>
            </a:r>
          </a:p>
        </p:txBody>
      </p:sp>
      <p:graphicFrame>
        <p:nvGraphicFramePr>
          <p:cNvPr id="5" name="Content Placeholder 2">
            <a:extLst>
              <a:ext uri="{FF2B5EF4-FFF2-40B4-BE49-F238E27FC236}">
                <a16:creationId xmlns:a16="http://schemas.microsoft.com/office/drawing/2014/main" id="{85E4BFBE-81BB-219C-27AE-B6F2B500F0BE}"/>
              </a:ext>
            </a:extLst>
          </p:cNvPr>
          <p:cNvGraphicFramePr>
            <a:graphicFrameLocks noGrp="1"/>
          </p:cNvGraphicFramePr>
          <p:nvPr>
            <p:ph idx="1"/>
            <p:extLst>
              <p:ext uri="{D42A27DB-BD31-4B8C-83A1-F6EECF244321}">
                <p14:modId xmlns:p14="http://schemas.microsoft.com/office/powerpoint/2010/main" val="1036884729"/>
              </p:ext>
            </p:extLst>
          </p:nvPr>
        </p:nvGraphicFramePr>
        <p:xfrm>
          <a:off x="3966260" y="639763"/>
          <a:ext cx="4691043" cy="5492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05123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E7CFAA6-1DBB-43B0-BD82-2FB83CF4E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7745FD-024E-47C3-9E3A-AFE3D8F9471F}"/>
              </a:ext>
            </a:extLst>
          </p:cNvPr>
          <p:cNvSpPr>
            <a:spLocks noGrp="1"/>
          </p:cNvSpPr>
          <p:nvPr>
            <p:ph type="title"/>
          </p:nvPr>
        </p:nvSpPr>
        <p:spPr>
          <a:xfrm>
            <a:off x="529723" y="639763"/>
            <a:ext cx="2998270" cy="5492750"/>
          </a:xfrm>
        </p:spPr>
        <p:txBody>
          <a:bodyPr>
            <a:normAutofit/>
          </a:bodyPr>
          <a:lstStyle/>
          <a:p>
            <a:r>
              <a:rPr lang="en-US" sz="4000">
                <a:solidFill>
                  <a:srgbClr val="FFFFFF"/>
                </a:solidFill>
              </a:rPr>
              <a:t>Contract Requirements for FEMA</a:t>
            </a:r>
          </a:p>
        </p:txBody>
      </p:sp>
      <p:graphicFrame>
        <p:nvGraphicFramePr>
          <p:cNvPr id="5" name="Content Placeholder 2">
            <a:extLst>
              <a:ext uri="{FF2B5EF4-FFF2-40B4-BE49-F238E27FC236}">
                <a16:creationId xmlns:a16="http://schemas.microsoft.com/office/drawing/2014/main" id="{44BCF7D8-0244-204C-708B-602E4DE0B14A}"/>
              </a:ext>
            </a:extLst>
          </p:cNvPr>
          <p:cNvGraphicFramePr>
            <a:graphicFrameLocks noGrp="1"/>
          </p:cNvGraphicFramePr>
          <p:nvPr>
            <p:ph idx="1"/>
            <p:extLst>
              <p:ext uri="{D42A27DB-BD31-4B8C-83A1-F6EECF244321}">
                <p14:modId xmlns:p14="http://schemas.microsoft.com/office/powerpoint/2010/main" val="2210361192"/>
              </p:ext>
            </p:extLst>
          </p:nvPr>
        </p:nvGraphicFramePr>
        <p:xfrm>
          <a:off x="3966260" y="639763"/>
          <a:ext cx="4691043" cy="5492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99471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E7CFAA6-1DBB-43B0-BD82-2FB83CF4E4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AA9660-104B-489B-A86C-D1916EDABE4E}"/>
              </a:ext>
            </a:extLst>
          </p:cNvPr>
          <p:cNvSpPr>
            <a:spLocks noGrp="1"/>
          </p:cNvSpPr>
          <p:nvPr>
            <p:ph type="title"/>
          </p:nvPr>
        </p:nvSpPr>
        <p:spPr>
          <a:xfrm>
            <a:off x="529723" y="639763"/>
            <a:ext cx="2998270" cy="5492750"/>
          </a:xfrm>
        </p:spPr>
        <p:txBody>
          <a:bodyPr>
            <a:normAutofit/>
          </a:bodyPr>
          <a:lstStyle/>
          <a:p>
            <a:r>
              <a:rPr lang="en-US" sz="4000">
                <a:solidFill>
                  <a:srgbClr val="FFFFFF"/>
                </a:solidFill>
              </a:rPr>
              <a:t>Contract Requirements for FEMA</a:t>
            </a:r>
          </a:p>
        </p:txBody>
      </p:sp>
      <p:graphicFrame>
        <p:nvGraphicFramePr>
          <p:cNvPr id="5" name="Content Placeholder 2">
            <a:extLst>
              <a:ext uri="{FF2B5EF4-FFF2-40B4-BE49-F238E27FC236}">
                <a16:creationId xmlns:a16="http://schemas.microsoft.com/office/drawing/2014/main" id="{AE83F64A-94E0-82A0-121B-00F48D0E104B}"/>
              </a:ext>
            </a:extLst>
          </p:cNvPr>
          <p:cNvGraphicFramePr>
            <a:graphicFrameLocks noGrp="1"/>
          </p:cNvGraphicFramePr>
          <p:nvPr>
            <p:ph idx="1"/>
            <p:extLst>
              <p:ext uri="{D42A27DB-BD31-4B8C-83A1-F6EECF244321}">
                <p14:modId xmlns:p14="http://schemas.microsoft.com/office/powerpoint/2010/main" val="1248268962"/>
              </p:ext>
            </p:extLst>
          </p:nvPr>
        </p:nvGraphicFramePr>
        <p:xfrm>
          <a:off x="3966260" y="639763"/>
          <a:ext cx="4691043" cy="5492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61825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0" y="643467"/>
            <a:ext cx="8178799" cy="1989682"/>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6" y="806204"/>
            <a:ext cx="7934706" cy="1664208"/>
          </a:xfrm>
          <a:prstGeom prst="rect">
            <a:avLst/>
          </a:prstGeom>
          <a:noFill/>
          <a:ln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421C04-2D60-31C7-E629-18AA8D5AA5B3}"/>
              </a:ext>
            </a:extLst>
          </p:cNvPr>
          <p:cNvSpPr>
            <a:spLocks noGrp="1"/>
          </p:cNvSpPr>
          <p:nvPr>
            <p:ph type="title"/>
          </p:nvPr>
        </p:nvSpPr>
        <p:spPr>
          <a:xfrm>
            <a:off x="803884" y="1059736"/>
            <a:ext cx="7530175" cy="1228130"/>
          </a:xfrm>
        </p:spPr>
        <p:txBody>
          <a:bodyPr>
            <a:normAutofit/>
          </a:bodyPr>
          <a:lstStyle/>
          <a:p>
            <a:pPr algn="ctr"/>
            <a:r>
              <a:rPr lang="en-US" dirty="0">
                <a:solidFill>
                  <a:srgbClr val="FFFFFF"/>
                </a:solidFill>
              </a:rPr>
              <a:t>ESSER Funds</a:t>
            </a:r>
          </a:p>
        </p:txBody>
      </p:sp>
      <p:sp>
        <p:nvSpPr>
          <p:cNvPr id="3" name="Content Placeholder 2">
            <a:extLst>
              <a:ext uri="{FF2B5EF4-FFF2-40B4-BE49-F238E27FC236}">
                <a16:creationId xmlns:a16="http://schemas.microsoft.com/office/drawing/2014/main" id="{F6246890-199A-08EF-F2AA-7511DF0E7BB8}"/>
              </a:ext>
            </a:extLst>
          </p:cNvPr>
          <p:cNvSpPr>
            <a:spLocks noGrp="1"/>
          </p:cNvSpPr>
          <p:nvPr>
            <p:ph idx="1"/>
          </p:nvPr>
        </p:nvSpPr>
        <p:spPr>
          <a:xfrm>
            <a:off x="803884" y="2973313"/>
            <a:ext cx="7530175" cy="2903099"/>
          </a:xfrm>
        </p:spPr>
        <p:txBody>
          <a:bodyPr>
            <a:normAutofit/>
          </a:bodyPr>
          <a:lstStyle/>
          <a:p>
            <a:r>
              <a:rPr lang="en-US" dirty="0"/>
              <a:t>Davis Bacon is applicable to any construction projects using ESSER funds if the cost is $2,000</a:t>
            </a:r>
          </a:p>
        </p:txBody>
      </p:sp>
    </p:spTree>
    <p:extLst>
      <p:ext uri="{BB962C8B-B14F-4D97-AF65-F5344CB8AC3E}">
        <p14:creationId xmlns:p14="http://schemas.microsoft.com/office/powerpoint/2010/main" val="5740128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D333CBE-B699-4E3B-9F45-C045F7734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1E437638-E86C-41B1-BC86-6F186CB35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15" y="0"/>
            <a:ext cx="9151715" cy="6858000"/>
          </a:xfrm>
          <a:prstGeom prst="rect">
            <a:avLst/>
          </a:prstGeom>
          <a:solidFill>
            <a:srgbClr val="404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05DF2D-901D-4668-B7A0-E3A177B7D62B}"/>
              </a:ext>
            </a:extLst>
          </p:cNvPr>
          <p:cNvSpPr>
            <a:spLocks noGrp="1"/>
          </p:cNvSpPr>
          <p:nvPr>
            <p:ph type="title"/>
          </p:nvPr>
        </p:nvSpPr>
        <p:spPr>
          <a:xfrm>
            <a:off x="3815803" y="770467"/>
            <a:ext cx="4723549" cy="3352800"/>
          </a:xfrm>
        </p:spPr>
        <p:txBody>
          <a:bodyPr vert="horz" lIns="91440" tIns="45720" rIns="91440" bIns="45720" rtlCol="0" anchor="b">
            <a:normAutofit/>
          </a:bodyPr>
          <a:lstStyle/>
          <a:p>
            <a:pPr>
              <a:lnSpc>
                <a:spcPct val="80000"/>
              </a:lnSpc>
            </a:pPr>
            <a:r>
              <a:rPr lang="en-US" sz="6200" kern="1200" spc="-120" baseline="0" dirty="0">
                <a:solidFill>
                  <a:srgbClr val="FFFFFF"/>
                </a:solidFill>
                <a:latin typeface="+mj-lt"/>
                <a:ea typeface="+mj-ea"/>
                <a:cs typeface="+mj-cs"/>
              </a:rPr>
              <a:t>2022 &amp; 2023 Legislative Acts of Interest</a:t>
            </a:r>
          </a:p>
        </p:txBody>
      </p:sp>
      <p:pic>
        <p:nvPicPr>
          <p:cNvPr id="5" name="Picture 4" descr="A tall white building with a tower&#10;&#10;Description automatically generated with low confidence">
            <a:extLst>
              <a:ext uri="{FF2B5EF4-FFF2-40B4-BE49-F238E27FC236}">
                <a16:creationId xmlns:a16="http://schemas.microsoft.com/office/drawing/2014/main" id="{DE6340FA-5E83-3EAB-36EB-2D71125C68A6}"/>
              </a:ext>
            </a:extLst>
          </p:cNvPr>
          <p:cNvPicPr>
            <a:picLocks noChangeAspect="1"/>
          </p:cNvPicPr>
          <p:nvPr/>
        </p:nvPicPr>
        <p:blipFill rotWithShape="1">
          <a:blip r:embed="rId2">
            <a:extLst>
              <a:ext uri="{28A0092B-C50C-407E-A947-70E740481C1C}">
                <a14:useLocalDpi xmlns:a14="http://schemas.microsoft.com/office/drawing/2010/main" val="0"/>
              </a:ext>
            </a:extLst>
          </a:blip>
          <a:srcRect l="22610" r="22610"/>
          <a:stretch/>
        </p:blipFill>
        <p:spPr>
          <a:xfrm>
            <a:off x="-7716" y="10"/>
            <a:ext cx="3471005" cy="6864408"/>
          </a:xfrm>
          <a:prstGeom prst="rect">
            <a:avLst/>
          </a:prstGeom>
        </p:spPr>
      </p:pic>
    </p:spTree>
    <p:extLst>
      <p:ext uri="{BB962C8B-B14F-4D97-AF65-F5344CB8AC3E}">
        <p14:creationId xmlns:p14="http://schemas.microsoft.com/office/powerpoint/2010/main" val="2749533669"/>
      </p:ext>
    </p:extLst>
  </p:cSld>
  <p:clrMapOvr>
    <a:overrideClrMapping bg1="dk1" tx1="lt1" bg2="dk2" tx2="lt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58C8038-1CB6-409D-973C-1B86ECD3B74A}"/>
              </a:ext>
            </a:extLst>
          </p:cNvPr>
          <p:cNvSpPr>
            <a:spLocks noGrp="1"/>
          </p:cNvSpPr>
          <p:nvPr>
            <p:ph type="title"/>
          </p:nvPr>
        </p:nvSpPr>
        <p:spPr>
          <a:xfrm>
            <a:off x="492918" y="936711"/>
            <a:ext cx="2241198" cy="4984578"/>
          </a:xfrm>
        </p:spPr>
        <p:txBody>
          <a:bodyPr>
            <a:normAutofit/>
          </a:bodyPr>
          <a:lstStyle/>
          <a:p>
            <a:pPr algn="ctr"/>
            <a:r>
              <a:rPr lang="en-US" sz="3800" dirty="0">
                <a:solidFill>
                  <a:srgbClr val="FFFFFF"/>
                </a:solidFill>
              </a:rPr>
              <a:t>Act 195</a:t>
            </a:r>
            <a:br>
              <a:rPr lang="en-US" sz="3800" dirty="0">
                <a:solidFill>
                  <a:srgbClr val="FFFFFF"/>
                </a:solidFill>
              </a:rPr>
            </a:br>
            <a:r>
              <a:rPr lang="en-US" sz="3800" dirty="0">
                <a:solidFill>
                  <a:srgbClr val="FFFFFF"/>
                </a:solidFill>
              </a:rPr>
              <a:t>(2022)</a:t>
            </a:r>
          </a:p>
        </p:txBody>
      </p:sp>
      <p:sp>
        <p:nvSpPr>
          <p:cNvPr id="3" name="Content Placeholder 2">
            <a:extLst>
              <a:ext uri="{FF2B5EF4-FFF2-40B4-BE49-F238E27FC236}">
                <a16:creationId xmlns:a16="http://schemas.microsoft.com/office/drawing/2014/main" id="{B2EBA4A1-B256-4286-B64A-C21DB084941E}"/>
              </a:ext>
            </a:extLst>
          </p:cNvPr>
          <p:cNvSpPr>
            <a:spLocks noGrp="1"/>
          </p:cNvSpPr>
          <p:nvPr>
            <p:ph idx="1"/>
          </p:nvPr>
        </p:nvSpPr>
        <p:spPr>
          <a:xfrm>
            <a:off x="3460791" y="936711"/>
            <a:ext cx="5111994" cy="4984578"/>
          </a:xfrm>
        </p:spPr>
        <p:txBody>
          <a:bodyPr anchor="ctr">
            <a:normAutofit/>
          </a:bodyPr>
          <a:lstStyle/>
          <a:p>
            <a:r>
              <a:rPr lang="en-US" dirty="0"/>
              <a:t>Revised and re-organized contractor licensing laws</a:t>
            </a:r>
          </a:p>
          <a:p>
            <a:r>
              <a:rPr lang="en-US" dirty="0"/>
              <a:t>Joint Ventures are now required to possess a license</a:t>
            </a:r>
          </a:p>
          <a:p>
            <a:r>
              <a:rPr lang="en-US" dirty="0"/>
              <a:t>Applies to the entire bidding process</a:t>
            </a:r>
          </a:p>
          <a:p>
            <a:r>
              <a:rPr lang="en-US" dirty="0"/>
              <a:t>Changes LA jurisprudence where a license was required only if a separate juridical entity was formed</a:t>
            </a:r>
          </a:p>
        </p:txBody>
      </p:sp>
    </p:spTree>
    <p:extLst>
      <p:ext uri="{BB962C8B-B14F-4D97-AF65-F5344CB8AC3E}">
        <p14:creationId xmlns:p14="http://schemas.microsoft.com/office/powerpoint/2010/main" val="28604615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92918" y="936711"/>
            <a:ext cx="2241198" cy="4984578"/>
          </a:xfrm>
        </p:spPr>
        <p:txBody>
          <a:bodyPr>
            <a:normAutofit/>
          </a:bodyPr>
          <a:lstStyle/>
          <a:p>
            <a:r>
              <a:rPr lang="en-US" sz="3800" dirty="0">
                <a:solidFill>
                  <a:srgbClr val="FFFFFF"/>
                </a:solidFill>
              </a:rPr>
              <a:t>Act 204</a:t>
            </a:r>
            <a:br>
              <a:rPr lang="en-US" sz="3800" dirty="0">
                <a:solidFill>
                  <a:srgbClr val="FFFFFF"/>
                </a:solidFill>
              </a:rPr>
            </a:br>
            <a:r>
              <a:rPr kumimoji="0" lang="en-US" sz="3800" b="0" i="0" u="none" strike="noStrike" kern="1200" cap="none" spc="-120" normalizeH="0" baseline="0" noProof="0" dirty="0">
                <a:ln>
                  <a:noFill/>
                </a:ln>
                <a:solidFill>
                  <a:srgbClr val="FFFFFF"/>
                </a:solidFill>
                <a:effectLst/>
                <a:uLnTx/>
                <a:uFillTx/>
                <a:latin typeface="Calibri Light" panose="020F0302020204030204"/>
                <a:ea typeface="+mj-ea"/>
                <a:cs typeface="+mj-cs"/>
              </a:rPr>
              <a:t>(2022)</a:t>
            </a:r>
            <a:endParaRPr lang="en-US" sz="3800" dirty="0">
              <a:solidFill>
                <a:srgbClr val="FFFFFF"/>
              </a:solidFill>
            </a:endParaRPr>
          </a:p>
        </p:txBody>
      </p:sp>
      <p:sp>
        <p:nvSpPr>
          <p:cNvPr id="3" name="Content Placeholder 2"/>
          <p:cNvSpPr>
            <a:spLocks noGrp="1"/>
          </p:cNvSpPr>
          <p:nvPr>
            <p:ph idx="1"/>
          </p:nvPr>
        </p:nvSpPr>
        <p:spPr>
          <a:xfrm>
            <a:off x="3460791" y="936711"/>
            <a:ext cx="5111994" cy="4984578"/>
          </a:xfrm>
        </p:spPr>
        <p:txBody>
          <a:bodyPr anchor="ctr">
            <a:normAutofit/>
          </a:bodyPr>
          <a:lstStyle/>
          <a:p>
            <a:pPr marL="0" lvl="1" indent="0">
              <a:buNone/>
            </a:pPr>
            <a:r>
              <a:rPr lang="en-US" dirty="0"/>
              <a:t>Changed thresholds for materials and supplies</a:t>
            </a:r>
          </a:p>
          <a:p>
            <a:pPr marL="0" lvl="1" indent="0">
              <a:buNone/>
            </a:pPr>
            <a:r>
              <a:rPr lang="en-US" dirty="0"/>
              <a:t>Formal bidding required for purchases exceeding $60,000</a:t>
            </a:r>
          </a:p>
          <a:p>
            <a:pPr marL="0" lvl="1" indent="0">
              <a:buNone/>
            </a:pPr>
            <a:r>
              <a:rPr lang="en-US" dirty="0"/>
              <a:t>Informal quotes required between $30,000-$60,000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B5836F8-1C47-9F1A-94EF-1FC3D08C77B7}"/>
              </a:ext>
            </a:extLst>
          </p:cNvPr>
          <p:cNvSpPr>
            <a:spLocks noGrp="1"/>
          </p:cNvSpPr>
          <p:nvPr>
            <p:ph type="title"/>
          </p:nvPr>
        </p:nvSpPr>
        <p:spPr>
          <a:xfrm>
            <a:off x="492918" y="936711"/>
            <a:ext cx="2241198" cy="4984578"/>
          </a:xfrm>
        </p:spPr>
        <p:txBody>
          <a:bodyPr>
            <a:normAutofit/>
          </a:bodyPr>
          <a:lstStyle/>
          <a:p>
            <a:r>
              <a:rPr lang="en-US" sz="3800" dirty="0">
                <a:solidFill>
                  <a:srgbClr val="FFFFFF"/>
                </a:solidFill>
              </a:rPr>
              <a:t>Act 424</a:t>
            </a:r>
            <a:br>
              <a:rPr lang="en-US" sz="3800" dirty="0">
                <a:solidFill>
                  <a:srgbClr val="FFFFFF"/>
                </a:solidFill>
              </a:rPr>
            </a:br>
            <a:r>
              <a:rPr kumimoji="0" lang="en-US" sz="3800" b="0" i="0" u="none" strike="noStrike" kern="1200" cap="none" spc="-120" normalizeH="0" baseline="0" noProof="0" dirty="0">
                <a:ln>
                  <a:noFill/>
                </a:ln>
                <a:solidFill>
                  <a:srgbClr val="FFFFFF"/>
                </a:solidFill>
                <a:effectLst/>
                <a:uLnTx/>
                <a:uFillTx/>
                <a:latin typeface="Calibri Light" panose="020F0302020204030204"/>
                <a:ea typeface="+mj-ea"/>
                <a:cs typeface="+mj-cs"/>
              </a:rPr>
              <a:t>(2022)</a:t>
            </a:r>
            <a:endParaRPr lang="en-US" sz="3800" dirty="0">
              <a:solidFill>
                <a:srgbClr val="FFFFFF"/>
              </a:solidFill>
            </a:endParaRPr>
          </a:p>
        </p:txBody>
      </p:sp>
      <p:sp>
        <p:nvSpPr>
          <p:cNvPr id="3" name="Content Placeholder 2">
            <a:extLst>
              <a:ext uri="{FF2B5EF4-FFF2-40B4-BE49-F238E27FC236}">
                <a16:creationId xmlns:a16="http://schemas.microsoft.com/office/drawing/2014/main" id="{A9E4F491-C71F-2B98-D670-859A49CA4D3C}"/>
              </a:ext>
            </a:extLst>
          </p:cNvPr>
          <p:cNvSpPr>
            <a:spLocks noGrp="1"/>
          </p:cNvSpPr>
          <p:nvPr>
            <p:ph idx="1"/>
          </p:nvPr>
        </p:nvSpPr>
        <p:spPr>
          <a:xfrm>
            <a:off x="3460791" y="936711"/>
            <a:ext cx="5111994" cy="4984578"/>
          </a:xfrm>
        </p:spPr>
        <p:txBody>
          <a:bodyPr anchor="ctr">
            <a:normAutofit/>
          </a:bodyPr>
          <a:lstStyle/>
          <a:p>
            <a:r>
              <a:rPr lang="en-US" dirty="0"/>
              <a:t>Amends La. R.S. 38:2295 regarding approval of substitutions</a:t>
            </a:r>
          </a:p>
          <a:p>
            <a:r>
              <a:rPr lang="en-US" dirty="0"/>
              <a:t>Supplier/Contractor may, but not required to, submit a substitute product for approval no later than seven (7) working days prior to bid</a:t>
            </a:r>
          </a:p>
          <a:p>
            <a:r>
              <a:rPr lang="en-US" dirty="0"/>
              <a:t>Response by designer required within three (3), exclusive of holidays and weekends</a:t>
            </a:r>
          </a:p>
          <a:p>
            <a:r>
              <a:rPr lang="en-US" dirty="0"/>
              <a:t>If no response given, substitute approved</a:t>
            </a:r>
          </a:p>
          <a:p>
            <a:r>
              <a:rPr lang="en-US" i="1" dirty="0"/>
              <a:t>Already revised by 2023 Act 113</a:t>
            </a:r>
          </a:p>
        </p:txBody>
      </p:sp>
    </p:spTree>
    <p:extLst>
      <p:ext uri="{BB962C8B-B14F-4D97-AF65-F5344CB8AC3E}">
        <p14:creationId xmlns:p14="http://schemas.microsoft.com/office/powerpoint/2010/main" val="22459945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8C42EED-F0BD-1B76-9B4B-928227C41071}"/>
              </a:ext>
            </a:extLst>
          </p:cNvPr>
          <p:cNvSpPr>
            <a:spLocks noGrp="1"/>
          </p:cNvSpPr>
          <p:nvPr>
            <p:ph type="title"/>
          </p:nvPr>
        </p:nvSpPr>
        <p:spPr>
          <a:xfrm>
            <a:off x="492918" y="936711"/>
            <a:ext cx="2241198" cy="4984578"/>
          </a:xfrm>
        </p:spPr>
        <p:txBody>
          <a:bodyPr>
            <a:normAutofit/>
          </a:bodyPr>
          <a:lstStyle/>
          <a:p>
            <a:r>
              <a:rPr lang="en-US" sz="3800" dirty="0">
                <a:solidFill>
                  <a:srgbClr val="FFFFFF"/>
                </a:solidFill>
              </a:rPr>
              <a:t>Act 756</a:t>
            </a:r>
            <a:br>
              <a:rPr lang="en-US" sz="3800" dirty="0">
                <a:solidFill>
                  <a:srgbClr val="FFFFFF"/>
                </a:solidFill>
              </a:rPr>
            </a:br>
            <a:r>
              <a:rPr kumimoji="0" lang="en-US" sz="3800" b="0" i="0" u="none" strike="noStrike" kern="1200" cap="none" spc="-120" normalizeH="0" baseline="0" noProof="0" dirty="0">
                <a:ln>
                  <a:noFill/>
                </a:ln>
                <a:solidFill>
                  <a:srgbClr val="FFFFFF"/>
                </a:solidFill>
                <a:effectLst/>
                <a:uLnTx/>
                <a:uFillTx/>
                <a:latin typeface="Calibri Light" panose="020F0302020204030204"/>
                <a:ea typeface="+mj-ea"/>
                <a:cs typeface="+mj-cs"/>
              </a:rPr>
              <a:t>(2022)</a:t>
            </a:r>
            <a:endParaRPr lang="en-US" sz="3800" dirty="0">
              <a:solidFill>
                <a:srgbClr val="FFFFFF"/>
              </a:solidFill>
            </a:endParaRPr>
          </a:p>
        </p:txBody>
      </p:sp>
      <p:sp>
        <p:nvSpPr>
          <p:cNvPr id="3" name="Content Placeholder 2">
            <a:extLst>
              <a:ext uri="{FF2B5EF4-FFF2-40B4-BE49-F238E27FC236}">
                <a16:creationId xmlns:a16="http://schemas.microsoft.com/office/drawing/2014/main" id="{649913F4-4C40-BEAE-BE93-62CAE309C511}"/>
              </a:ext>
            </a:extLst>
          </p:cNvPr>
          <p:cNvSpPr>
            <a:spLocks noGrp="1"/>
          </p:cNvSpPr>
          <p:nvPr>
            <p:ph idx="1"/>
          </p:nvPr>
        </p:nvSpPr>
        <p:spPr>
          <a:xfrm>
            <a:off x="3460791" y="936711"/>
            <a:ext cx="5111994" cy="4984578"/>
          </a:xfrm>
        </p:spPr>
        <p:txBody>
          <a:bodyPr anchor="ctr">
            <a:normAutofit/>
          </a:bodyPr>
          <a:lstStyle/>
          <a:p>
            <a:r>
              <a:rPr lang="en-US" dirty="0"/>
              <a:t>Revises La. R.S. 38:2248(B) regarding punch list process</a:t>
            </a:r>
          </a:p>
          <a:p>
            <a:r>
              <a:rPr lang="en-US" dirty="0"/>
              <a:t>Requires punch list be furnished to contractor within ten (10) days of substantial completion</a:t>
            </a:r>
          </a:p>
          <a:p>
            <a:r>
              <a:rPr lang="en-US" dirty="0"/>
              <a:t>Permits punch list to be supplemented/amended by the designer or public entity within fourteen (14) days of provision of list to contractor</a:t>
            </a:r>
          </a:p>
        </p:txBody>
      </p:sp>
    </p:spTree>
    <p:extLst>
      <p:ext uri="{BB962C8B-B14F-4D97-AF65-F5344CB8AC3E}">
        <p14:creationId xmlns:p14="http://schemas.microsoft.com/office/powerpoint/2010/main" val="39263762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E8642DC-D542-C41D-774E-153CA070AAB2}"/>
              </a:ext>
            </a:extLst>
          </p:cNvPr>
          <p:cNvSpPr>
            <a:spLocks noGrp="1"/>
          </p:cNvSpPr>
          <p:nvPr>
            <p:ph type="title"/>
          </p:nvPr>
        </p:nvSpPr>
        <p:spPr>
          <a:xfrm>
            <a:off x="492918" y="936711"/>
            <a:ext cx="2241198" cy="4984578"/>
          </a:xfrm>
        </p:spPr>
        <p:txBody>
          <a:bodyPr>
            <a:normAutofit/>
          </a:bodyPr>
          <a:lstStyle/>
          <a:p>
            <a:r>
              <a:rPr lang="en-US" sz="3800" dirty="0">
                <a:solidFill>
                  <a:srgbClr val="FFFFFF"/>
                </a:solidFill>
              </a:rPr>
              <a:t>Act 774</a:t>
            </a:r>
            <a:br>
              <a:rPr lang="en-US" sz="3800" dirty="0">
                <a:solidFill>
                  <a:srgbClr val="FFFFFF"/>
                </a:solidFill>
              </a:rPr>
            </a:br>
            <a:r>
              <a:rPr kumimoji="0" lang="en-US" sz="3800" b="0" i="0" u="none" strike="noStrike" kern="1200" cap="none" spc="-120" normalizeH="0" baseline="0" noProof="0" dirty="0">
                <a:ln>
                  <a:noFill/>
                </a:ln>
                <a:solidFill>
                  <a:srgbClr val="FFFFFF"/>
                </a:solidFill>
                <a:effectLst/>
                <a:uLnTx/>
                <a:uFillTx/>
                <a:latin typeface="Calibri Light" panose="020F0302020204030204"/>
                <a:ea typeface="+mj-ea"/>
                <a:cs typeface="+mj-cs"/>
              </a:rPr>
              <a:t>(2022) </a:t>
            </a:r>
            <a:r>
              <a:rPr lang="en-US" sz="3800" dirty="0">
                <a:solidFill>
                  <a:srgbClr val="FFFFFF"/>
                </a:solidFill>
              </a:rPr>
              <a:t>	</a:t>
            </a:r>
          </a:p>
        </p:txBody>
      </p:sp>
      <p:sp>
        <p:nvSpPr>
          <p:cNvPr id="3" name="Content Placeholder 2">
            <a:extLst>
              <a:ext uri="{FF2B5EF4-FFF2-40B4-BE49-F238E27FC236}">
                <a16:creationId xmlns:a16="http://schemas.microsoft.com/office/drawing/2014/main" id="{87828D36-A5AC-451C-3F61-F1BBF4FEC608}"/>
              </a:ext>
            </a:extLst>
          </p:cNvPr>
          <p:cNvSpPr>
            <a:spLocks noGrp="1"/>
          </p:cNvSpPr>
          <p:nvPr>
            <p:ph idx="1"/>
          </p:nvPr>
        </p:nvSpPr>
        <p:spPr>
          <a:xfrm>
            <a:off x="3460791" y="936711"/>
            <a:ext cx="5111994" cy="4984578"/>
          </a:xfrm>
        </p:spPr>
        <p:txBody>
          <a:bodyPr anchor="ctr">
            <a:normAutofit/>
          </a:bodyPr>
          <a:lstStyle/>
          <a:p>
            <a:r>
              <a:rPr lang="en-US" dirty="0"/>
              <a:t>Adds definition of “working days” to R.S. 38:2211, to include Monday through Friday, and excludes recognized holidays and declared emergencies</a:t>
            </a:r>
          </a:p>
          <a:p>
            <a:r>
              <a:rPr lang="en-US" dirty="0"/>
              <a:t>Revises R.S. 38:2212(B) and specifically forbids a public entity from requiring a bidder to submit any document other than the bid form, unit price form, bid security, and written evidence of signature authority with the bid package</a:t>
            </a:r>
          </a:p>
        </p:txBody>
      </p:sp>
    </p:spTree>
    <p:extLst>
      <p:ext uri="{BB962C8B-B14F-4D97-AF65-F5344CB8AC3E}">
        <p14:creationId xmlns:p14="http://schemas.microsoft.com/office/powerpoint/2010/main" val="129779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093FFAB-ACA6-4033-879B-FEF1B488F381}"/>
              </a:ext>
            </a:extLst>
          </p:cNvPr>
          <p:cNvSpPr>
            <a:spLocks noGrp="1"/>
          </p:cNvSpPr>
          <p:nvPr>
            <p:ph type="title"/>
          </p:nvPr>
        </p:nvSpPr>
        <p:spPr>
          <a:xfrm>
            <a:off x="720969" y="1031634"/>
            <a:ext cx="2526323" cy="4844777"/>
          </a:xfrm>
        </p:spPr>
        <p:txBody>
          <a:bodyPr>
            <a:normAutofit/>
          </a:bodyPr>
          <a:lstStyle/>
          <a:p>
            <a:r>
              <a:rPr lang="en-US" dirty="0">
                <a:solidFill>
                  <a:srgbClr val="FFFFFF"/>
                </a:solidFill>
              </a:rPr>
              <a:t>Public Works – General Rule</a:t>
            </a:r>
          </a:p>
        </p:txBody>
      </p:sp>
      <p:sp>
        <p:nvSpPr>
          <p:cNvPr id="3" name="Content Placeholder 2">
            <a:extLst>
              <a:ext uri="{FF2B5EF4-FFF2-40B4-BE49-F238E27FC236}">
                <a16:creationId xmlns:a16="http://schemas.microsoft.com/office/drawing/2014/main" id="{EC7AC04E-70AE-46DA-A787-6A6B430D6D3B}"/>
              </a:ext>
            </a:extLst>
          </p:cNvPr>
          <p:cNvSpPr>
            <a:spLocks noGrp="1"/>
          </p:cNvSpPr>
          <p:nvPr>
            <p:ph idx="1"/>
          </p:nvPr>
        </p:nvSpPr>
        <p:spPr>
          <a:xfrm>
            <a:off x="3967343" y="1031634"/>
            <a:ext cx="4605442" cy="4746232"/>
          </a:xfrm>
        </p:spPr>
        <p:txBody>
          <a:bodyPr anchor="ctr">
            <a:normAutofit/>
          </a:bodyPr>
          <a:lstStyle/>
          <a:p>
            <a:r>
              <a:rPr lang="en-US" sz="2200" dirty="0"/>
              <a:t>All public work exceeding the contract limit as defined in this Section, including labor and materials, to be done by a public entity shall be advertised and let by contract to the lowest responsible and responsive bidder who bid according to the bidding documents as advertised, and no such public work shall be done except as provided in this Part.</a:t>
            </a:r>
          </a:p>
          <a:p>
            <a:endParaRPr lang="en-US" sz="2200" dirty="0"/>
          </a:p>
          <a:p>
            <a:r>
              <a:rPr lang="en-US" sz="2200" dirty="0"/>
              <a:t>Current Contract Limit:  $250,000 (through February 1, 2025)</a:t>
            </a:r>
          </a:p>
          <a:p>
            <a:r>
              <a:rPr lang="en-US" sz="2200" b="1" dirty="0"/>
              <a:t>Check your policies!</a:t>
            </a:r>
          </a:p>
        </p:txBody>
      </p:sp>
    </p:spTree>
    <p:extLst>
      <p:ext uri="{BB962C8B-B14F-4D97-AF65-F5344CB8AC3E}">
        <p14:creationId xmlns:p14="http://schemas.microsoft.com/office/powerpoint/2010/main" val="26576608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E498646-9375-036B-3C58-2DB3FE9247BA}"/>
              </a:ext>
            </a:extLst>
          </p:cNvPr>
          <p:cNvSpPr>
            <a:spLocks noGrp="1"/>
          </p:cNvSpPr>
          <p:nvPr>
            <p:ph type="title"/>
          </p:nvPr>
        </p:nvSpPr>
        <p:spPr>
          <a:xfrm>
            <a:off x="492918" y="936711"/>
            <a:ext cx="2241198" cy="4984578"/>
          </a:xfrm>
        </p:spPr>
        <p:txBody>
          <a:bodyPr>
            <a:normAutofit/>
          </a:bodyPr>
          <a:lstStyle/>
          <a:p>
            <a:r>
              <a:rPr lang="en-US" sz="3800" dirty="0">
                <a:solidFill>
                  <a:srgbClr val="FFFFFF"/>
                </a:solidFill>
              </a:rPr>
              <a:t>Act 113</a:t>
            </a:r>
            <a:br>
              <a:rPr lang="en-US" sz="3800" dirty="0">
                <a:solidFill>
                  <a:srgbClr val="FFFFFF"/>
                </a:solidFill>
              </a:rPr>
            </a:br>
            <a:r>
              <a:rPr lang="en-US" sz="3800" dirty="0">
                <a:solidFill>
                  <a:srgbClr val="FFFFFF"/>
                </a:solidFill>
              </a:rPr>
              <a:t>(2023)</a:t>
            </a:r>
          </a:p>
        </p:txBody>
      </p:sp>
      <p:sp>
        <p:nvSpPr>
          <p:cNvPr id="3" name="Content Placeholder 2">
            <a:extLst>
              <a:ext uri="{FF2B5EF4-FFF2-40B4-BE49-F238E27FC236}">
                <a16:creationId xmlns:a16="http://schemas.microsoft.com/office/drawing/2014/main" id="{B1951569-4281-1FCD-507D-B15D398EB81E}"/>
              </a:ext>
            </a:extLst>
          </p:cNvPr>
          <p:cNvSpPr>
            <a:spLocks noGrp="1"/>
          </p:cNvSpPr>
          <p:nvPr>
            <p:ph idx="1"/>
          </p:nvPr>
        </p:nvSpPr>
        <p:spPr>
          <a:xfrm>
            <a:off x="3460791" y="936711"/>
            <a:ext cx="5111994" cy="4984578"/>
          </a:xfrm>
        </p:spPr>
        <p:txBody>
          <a:bodyPr anchor="ctr">
            <a:normAutofit/>
          </a:bodyPr>
          <a:lstStyle/>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mn-ea"/>
                <a:cs typeface="+mn-cs"/>
              </a:rPr>
              <a:t>Amends La. R.S. 38:2295 regarding approval of substitutions</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mn-ea"/>
                <a:cs typeface="+mn-cs"/>
              </a:rPr>
              <a:t>Supplier/Contractor may, but not required to, submit a substitute product for approval no later than fourteen (14) working days prior to bid</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mn-ea"/>
                <a:cs typeface="+mn-cs"/>
              </a:rPr>
              <a:t>Response by designer required within ten (10) days, exclusive of holidays and weekends</a:t>
            </a:r>
          </a:p>
          <a:p>
            <a:pPr marL="91440" marR="0" lvl="0" indent="-91440" algn="l" defTabSz="914400" rtl="0" eaLnBrk="1" fontAlgn="auto" latinLnBrk="0" hangingPunct="1">
              <a:lnSpc>
                <a:spcPct val="85000"/>
              </a:lnSpc>
              <a:spcBef>
                <a:spcPts val="1300"/>
              </a:spcBef>
              <a:spcAft>
                <a:spcPts val="0"/>
              </a:spcAft>
              <a:buClrTx/>
              <a:buSzTx/>
              <a:buFont typeface="Arial" pitchFamily="34" charset="0"/>
              <a:buChar char=" "/>
              <a:tabLst/>
              <a:defRPr/>
            </a:pPr>
            <a:r>
              <a:rPr kumimoji="0" lang="en-US" sz="2400" b="0" i="0" u="none" strike="noStrike" kern="1200" cap="none" spc="0" normalizeH="0" baseline="0" noProof="0" dirty="0">
                <a:ln>
                  <a:noFill/>
                </a:ln>
                <a:solidFill>
                  <a:prstClr val="black">
                    <a:lumMod val="85000"/>
                    <a:lumOff val="15000"/>
                  </a:prstClr>
                </a:solidFill>
                <a:effectLst/>
                <a:uLnTx/>
                <a:uFillTx/>
                <a:latin typeface="Calibri Light" panose="020F0302020204030204"/>
                <a:ea typeface="+mn-ea"/>
                <a:cs typeface="+mn-cs"/>
              </a:rPr>
              <a:t>If no response given, substitute no longer automatically approved, but bid date must be extended 7-21 working days</a:t>
            </a:r>
          </a:p>
          <a:p>
            <a:endParaRPr lang="en-US" dirty="0"/>
          </a:p>
        </p:txBody>
      </p:sp>
    </p:spTree>
    <p:extLst>
      <p:ext uri="{BB962C8B-B14F-4D97-AF65-F5344CB8AC3E}">
        <p14:creationId xmlns:p14="http://schemas.microsoft.com/office/powerpoint/2010/main" val="20506445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A9FA8EA-8CC5-F52C-8D1B-6860FDB217D4}"/>
              </a:ext>
            </a:extLst>
          </p:cNvPr>
          <p:cNvSpPr>
            <a:spLocks noGrp="1"/>
          </p:cNvSpPr>
          <p:nvPr>
            <p:ph type="title"/>
          </p:nvPr>
        </p:nvSpPr>
        <p:spPr>
          <a:xfrm>
            <a:off x="492918" y="936711"/>
            <a:ext cx="2241198" cy="4984578"/>
          </a:xfrm>
        </p:spPr>
        <p:txBody>
          <a:bodyPr>
            <a:normAutofit/>
          </a:bodyPr>
          <a:lstStyle/>
          <a:p>
            <a:r>
              <a:rPr lang="en-US" sz="3800" dirty="0">
                <a:solidFill>
                  <a:srgbClr val="FFFFFF"/>
                </a:solidFill>
              </a:rPr>
              <a:t>Act 379</a:t>
            </a:r>
            <a:br>
              <a:rPr lang="en-US" sz="3800" dirty="0">
                <a:solidFill>
                  <a:srgbClr val="FFFFFF"/>
                </a:solidFill>
              </a:rPr>
            </a:br>
            <a:r>
              <a:rPr lang="en-US" sz="3800" dirty="0">
                <a:solidFill>
                  <a:srgbClr val="FFFFFF"/>
                </a:solidFill>
              </a:rPr>
              <a:t>(2023)</a:t>
            </a:r>
          </a:p>
        </p:txBody>
      </p:sp>
      <p:sp>
        <p:nvSpPr>
          <p:cNvPr id="3" name="Content Placeholder 2">
            <a:extLst>
              <a:ext uri="{FF2B5EF4-FFF2-40B4-BE49-F238E27FC236}">
                <a16:creationId xmlns:a16="http://schemas.microsoft.com/office/drawing/2014/main" id="{C8FA5993-35B2-6095-D4A5-E64C30FBC88A}"/>
              </a:ext>
            </a:extLst>
          </p:cNvPr>
          <p:cNvSpPr>
            <a:spLocks noGrp="1"/>
          </p:cNvSpPr>
          <p:nvPr>
            <p:ph idx="1"/>
          </p:nvPr>
        </p:nvSpPr>
        <p:spPr>
          <a:xfrm>
            <a:off x="3460791" y="936711"/>
            <a:ext cx="5111994" cy="4984578"/>
          </a:xfrm>
        </p:spPr>
        <p:txBody>
          <a:bodyPr anchor="ctr">
            <a:normAutofit/>
          </a:bodyPr>
          <a:lstStyle/>
          <a:p>
            <a:r>
              <a:rPr lang="en-US" dirty="0"/>
              <a:t>Revises R.S. 38:2195 and prohibits and declares null and void and against public policy any provision in a public contract that requires a private party to assume liability for injuries or property damage caused by anyone other than the contracting private party, its employees or agents</a:t>
            </a:r>
          </a:p>
          <a:p>
            <a:r>
              <a:rPr lang="en-US" dirty="0"/>
              <a:t>Does not prohibit provisions naming another as a co-insured or additional beneficiary in a contract of insurance</a:t>
            </a:r>
          </a:p>
        </p:txBody>
      </p:sp>
    </p:spTree>
    <p:extLst>
      <p:ext uri="{BB962C8B-B14F-4D97-AF65-F5344CB8AC3E}">
        <p14:creationId xmlns:p14="http://schemas.microsoft.com/office/powerpoint/2010/main" val="5949030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D6F6937-3B5A-4391-9F37-58A571B36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A33BA1A-9D4F-8D70-44A7-A562BF725A6D}"/>
              </a:ext>
            </a:extLst>
          </p:cNvPr>
          <p:cNvSpPr>
            <a:spLocks noGrp="1"/>
          </p:cNvSpPr>
          <p:nvPr>
            <p:ph type="title"/>
          </p:nvPr>
        </p:nvSpPr>
        <p:spPr>
          <a:xfrm>
            <a:off x="492918" y="936711"/>
            <a:ext cx="2241198" cy="4984578"/>
          </a:xfrm>
        </p:spPr>
        <p:txBody>
          <a:bodyPr>
            <a:normAutofit/>
          </a:bodyPr>
          <a:lstStyle/>
          <a:p>
            <a:r>
              <a:rPr lang="en-US" sz="3800" dirty="0">
                <a:solidFill>
                  <a:srgbClr val="FFFFFF"/>
                </a:solidFill>
              </a:rPr>
              <a:t>Act 329</a:t>
            </a:r>
            <a:br>
              <a:rPr lang="en-US" sz="3800" dirty="0">
                <a:solidFill>
                  <a:srgbClr val="FFFFFF"/>
                </a:solidFill>
              </a:rPr>
            </a:br>
            <a:r>
              <a:rPr lang="en-US" sz="3800" dirty="0">
                <a:solidFill>
                  <a:srgbClr val="FFFFFF"/>
                </a:solidFill>
              </a:rPr>
              <a:t>(2023)</a:t>
            </a:r>
          </a:p>
        </p:txBody>
      </p:sp>
      <p:sp>
        <p:nvSpPr>
          <p:cNvPr id="3" name="Content Placeholder 2">
            <a:extLst>
              <a:ext uri="{FF2B5EF4-FFF2-40B4-BE49-F238E27FC236}">
                <a16:creationId xmlns:a16="http://schemas.microsoft.com/office/drawing/2014/main" id="{67413333-0F5C-3B24-F7D8-7185B9A56970}"/>
              </a:ext>
            </a:extLst>
          </p:cNvPr>
          <p:cNvSpPr>
            <a:spLocks noGrp="1"/>
          </p:cNvSpPr>
          <p:nvPr>
            <p:ph idx="1"/>
          </p:nvPr>
        </p:nvSpPr>
        <p:spPr>
          <a:xfrm>
            <a:off x="3460791" y="936711"/>
            <a:ext cx="5111994" cy="4984578"/>
          </a:xfrm>
        </p:spPr>
        <p:txBody>
          <a:bodyPr anchor="ctr">
            <a:normAutofit fontScale="92500" lnSpcReduction="10000"/>
          </a:bodyPr>
          <a:lstStyle/>
          <a:p>
            <a:r>
              <a:rPr lang="en-US" dirty="0"/>
              <a:t>Revises provisions and time limits in R.S. 38:2212(M)(5) relative to change orders</a:t>
            </a:r>
          </a:p>
          <a:p>
            <a:r>
              <a:rPr lang="en-US" dirty="0"/>
              <a:t>Contractor must present within 30 days of discovery of work to be performed</a:t>
            </a:r>
          </a:p>
          <a:p>
            <a:r>
              <a:rPr lang="en-US" dirty="0"/>
              <a:t>If re-design is required, must be done within 90 days (unless mutually extended) and pricing must be provided within 30 days of completion of re-design</a:t>
            </a:r>
          </a:p>
          <a:p>
            <a:r>
              <a:rPr lang="en-US" dirty="0"/>
              <a:t>45 days (unless mutually extended) to negotiate pricing. Contractor shall not be required to provide schedule updates until change order is executed unless schedule is needed for evaluation of the proposed change order</a:t>
            </a:r>
          </a:p>
          <a:p>
            <a:r>
              <a:rPr lang="en-US" dirty="0"/>
              <a:t>Cannot be waived by contract</a:t>
            </a:r>
          </a:p>
        </p:txBody>
      </p:sp>
    </p:spTree>
    <p:extLst>
      <p:ext uri="{BB962C8B-B14F-4D97-AF65-F5344CB8AC3E}">
        <p14:creationId xmlns:p14="http://schemas.microsoft.com/office/powerpoint/2010/main" val="2787093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43605A-AD53-4749-8820-7D38C93FA338}"/>
              </a:ext>
            </a:extLst>
          </p:cNvPr>
          <p:cNvSpPr>
            <a:spLocks noGrp="1"/>
          </p:cNvSpPr>
          <p:nvPr>
            <p:ph type="title"/>
          </p:nvPr>
        </p:nvSpPr>
        <p:spPr>
          <a:xfrm>
            <a:off x="720969" y="1031634"/>
            <a:ext cx="2526323" cy="4844777"/>
          </a:xfrm>
        </p:spPr>
        <p:txBody>
          <a:bodyPr>
            <a:normAutofit/>
          </a:bodyPr>
          <a:lstStyle/>
          <a:p>
            <a:r>
              <a:rPr lang="en-US" dirty="0">
                <a:solidFill>
                  <a:srgbClr val="FFFFFF"/>
                </a:solidFill>
              </a:rPr>
              <a:t>Provisions to Note – Public Works</a:t>
            </a:r>
          </a:p>
        </p:txBody>
      </p:sp>
      <p:sp>
        <p:nvSpPr>
          <p:cNvPr id="3" name="Content Placeholder 2">
            <a:extLst>
              <a:ext uri="{FF2B5EF4-FFF2-40B4-BE49-F238E27FC236}">
                <a16:creationId xmlns:a16="http://schemas.microsoft.com/office/drawing/2014/main" id="{D504A2FE-7550-4897-8D25-E938893F0033}"/>
              </a:ext>
            </a:extLst>
          </p:cNvPr>
          <p:cNvSpPr>
            <a:spLocks noGrp="1"/>
          </p:cNvSpPr>
          <p:nvPr>
            <p:ph idx="1"/>
          </p:nvPr>
        </p:nvSpPr>
        <p:spPr>
          <a:xfrm>
            <a:off x="3967343" y="1031634"/>
            <a:ext cx="4605442" cy="4746232"/>
          </a:xfrm>
        </p:spPr>
        <p:txBody>
          <a:bodyPr anchor="ctr">
            <a:normAutofit/>
          </a:bodyPr>
          <a:lstStyle/>
          <a:p>
            <a:r>
              <a:rPr lang="en-US" sz="1700" dirty="0"/>
              <a:t>Requires use of  a Uniform Bid Form</a:t>
            </a:r>
          </a:p>
          <a:p>
            <a:endParaRPr lang="en-US" sz="1700" dirty="0"/>
          </a:p>
          <a:p>
            <a:r>
              <a:rPr lang="en-US" sz="1700" dirty="0"/>
              <a:t>Requires written evidence of authority of person submitting bid to be contained with bid  (</a:t>
            </a:r>
            <a:r>
              <a:rPr lang="en-US" sz="1700" i="1" dirty="0"/>
              <a:t>See</a:t>
            </a:r>
            <a:r>
              <a:rPr lang="en-US" sz="1700" dirty="0"/>
              <a:t>, </a:t>
            </a:r>
            <a:r>
              <a:rPr lang="en-US" sz="1700" i="1" dirty="0"/>
              <a:t>Dynamic Constructors, L.L.C. v. Plaquemines Parish Government</a:t>
            </a:r>
            <a:r>
              <a:rPr lang="en-US" sz="1700" dirty="0"/>
              <a:t>, 173 So.3d 1239)   </a:t>
            </a:r>
          </a:p>
          <a:p>
            <a:pPr lvl="2"/>
            <a:endParaRPr lang="en-US" sz="1700" dirty="0"/>
          </a:p>
          <a:p>
            <a:r>
              <a:rPr lang="en-US" sz="1700" dirty="0"/>
              <a:t>The advertisement required by this Section for any contract for public works shall be published once a week for three different weeks in a newspaper in the locality, and the first advertisement shall appear at least twenty-five days before the opening of bids</a:t>
            </a:r>
          </a:p>
        </p:txBody>
      </p:sp>
    </p:spTree>
    <p:extLst>
      <p:ext uri="{BB962C8B-B14F-4D97-AF65-F5344CB8AC3E}">
        <p14:creationId xmlns:p14="http://schemas.microsoft.com/office/powerpoint/2010/main" val="2627329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8B7409C-547D-4B39-9D35-D7380B0CF3DB}"/>
              </a:ext>
            </a:extLst>
          </p:cNvPr>
          <p:cNvSpPr>
            <a:spLocks noGrp="1"/>
          </p:cNvSpPr>
          <p:nvPr>
            <p:ph type="title"/>
          </p:nvPr>
        </p:nvSpPr>
        <p:spPr>
          <a:xfrm>
            <a:off x="720969" y="1031634"/>
            <a:ext cx="2526323" cy="4844777"/>
          </a:xfrm>
        </p:spPr>
        <p:txBody>
          <a:bodyPr>
            <a:normAutofit/>
          </a:bodyPr>
          <a:lstStyle/>
          <a:p>
            <a:r>
              <a:rPr lang="en-US" dirty="0">
                <a:solidFill>
                  <a:srgbClr val="FFFFFF"/>
                </a:solidFill>
              </a:rPr>
              <a:t>Provisions to Note – Public Works</a:t>
            </a:r>
          </a:p>
        </p:txBody>
      </p:sp>
      <p:sp>
        <p:nvSpPr>
          <p:cNvPr id="3" name="Content Placeholder 2">
            <a:extLst>
              <a:ext uri="{FF2B5EF4-FFF2-40B4-BE49-F238E27FC236}">
                <a16:creationId xmlns:a16="http://schemas.microsoft.com/office/drawing/2014/main" id="{6F910095-1EFB-4D5F-B645-6555AD38C0F3}"/>
              </a:ext>
            </a:extLst>
          </p:cNvPr>
          <p:cNvSpPr>
            <a:spLocks noGrp="1"/>
          </p:cNvSpPr>
          <p:nvPr>
            <p:ph idx="1"/>
          </p:nvPr>
        </p:nvSpPr>
        <p:spPr>
          <a:xfrm>
            <a:off x="3967343" y="1031634"/>
            <a:ext cx="4605442" cy="4746232"/>
          </a:xfrm>
        </p:spPr>
        <p:txBody>
          <a:bodyPr anchor="ctr">
            <a:normAutofit/>
          </a:bodyPr>
          <a:lstStyle/>
          <a:p>
            <a:r>
              <a:rPr lang="en-US" sz="2000" dirty="0"/>
              <a:t>Public entities shall provide, as an additional bidding option, a uniform and secure electronic interactive system for the submittal of bids for public works requiring competitive bidding. </a:t>
            </a:r>
          </a:p>
          <a:p>
            <a:endParaRPr lang="en-US" sz="2000" dirty="0"/>
          </a:p>
          <a:p>
            <a:r>
              <a:rPr lang="en-US" sz="2000" dirty="0"/>
              <a:t>When a design professional or public entity mandates attendance by prospective bidders at pre-bid conferences as a prerequisite to bid on a public works project, the date, place, and time of the pre-bid conference shall be stated in each advertisement notice. </a:t>
            </a:r>
            <a:r>
              <a:rPr lang="en-US" sz="2000" b="1" dirty="0"/>
              <a:t>Must attend the entire conference.</a:t>
            </a:r>
          </a:p>
        </p:txBody>
      </p:sp>
    </p:spTree>
    <p:extLst>
      <p:ext uri="{BB962C8B-B14F-4D97-AF65-F5344CB8AC3E}">
        <p14:creationId xmlns:p14="http://schemas.microsoft.com/office/powerpoint/2010/main" val="3061533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1" y="643467"/>
            <a:ext cx="3008121" cy="5571066"/>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5" y="809244"/>
            <a:ext cx="2763774" cy="5239512"/>
          </a:xfrm>
          <a:prstGeom prst="rect">
            <a:avLst/>
          </a:prstGeom>
          <a:noFill/>
          <a:ln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0D96B8E-0B45-4384-8E9E-D055BF3A2EFE}"/>
              </a:ext>
            </a:extLst>
          </p:cNvPr>
          <p:cNvSpPr>
            <a:spLocks noGrp="1"/>
          </p:cNvSpPr>
          <p:nvPr>
            <p:ph type="title"/>
          </p:nvPr>
        </p:nvSpPr>
        <p:spPr>
          <a:xfrm>
            <a:off x="720969" y="1031634"/>
            <a:ext cx="2526323" cy="4844777"/>
          </a:xfrm>
        </p:spPr>
        <p:txBody>
          <a:bodyPr>
            <a:normAutofit/>
          </a:bodyPr>
          <a:lstStyle/>
          <a:p>
            <a:r>
              <a:rPr lang="en-US" dirty="0">
                <a:solidFill>
                  <a:srgbClr val="FFFFFF"/>
                </a:solidFill>
              </a:rPr>
              <a:t>Provisions to Note – Public Works</a:t>
            </a:r>
          </a:p>
        </p:txBody>
      </p:sp>
      <p:sp>
        <p:nvSpPr>
          <p:cNvPr id="3" name="Content Placeholder 2">
            <a:extLst>
              <a:ext uri="{FF2B5EF4-FFF2-40B4-BE49-F238E27FC236}">
                <a16:creationId xmlns:a16="http://schemas.microsoft.com/office/drawing/2014/main" id="{DCE43962-92C1-46B8-BD63-08AC8C4B1FE2}"/>
              </a:ext>
            </a:extLst>
          </p:cNvPr>
          <p:cNvSpPr>
            <a:spLocks noGrp="1"/>
          </p:cNvSpPr>
          <p:nvPr>
            <p:ph idx="1"/>
          </p:nvPr>
        </p:nvSpPr>
        <p:spPr>
          <a:xfrm>
            <a:off x="3967343" y="1031634"/>
            <a:ext cx="4605442" cy="4746232"/>
          </a:xfrm>
        </p:spPr>
        <p:txBody>
          <a:bodyPr anchor="ctr">
            <a:normAutofit fontScale="92500" lnSpcReduction="20000"/>
          </a:bodyPr>
          <a:lstStyle/>
          <a:p>
            <a:r>
              <a:rPr lang="en-US" sz="2200" dirty="0"/>
              <a:t>If “other documentation” is required as part of the bid documents, the apparent low bidder has a minimum of ten days to submit the documents.</a:t>
            </a:r>
          </a:p>
          <a:p>
            <a:endParaRPr lang="en-US" sz="2200" dirty="0"/>
          </a:p>
          <a:p>
            <a:r>
              <a:rPr lang="en-US" sz="2200" dirty="0"/>
              <a:t>If apparent low bidder fails to submit the other documentation, the bid is declared non-responsive and the next lowest bidder is provided ten days to submit their documentation.</a:t>
            </a:r>
          </a:p>
          <a:p>
            <a:endParaRPr lang="en-US" sz="2200" dirty="0"/>
          </a:p>
          <a:p>
            <a:r>
              <a:rPr lang="en-US" sz="2200" dirty="0"/>
              <a:t>After bids are opened, bids can only be rejected for responsiveness, responsibility, or just cause.</a:t>
            </a:r>
          </a:p>
          <a:p>
            <a:r>
              <a:rPr lang="en-US" sz="2200" dirty="0"/>
              <a:t>Can be performed by own employees only when the project is estimated to cost less than the bid threshold (La. Atty. Gen. Op. No. 04-0079)</a:t>
            </a:r>
          </a:p>
        </p:txBody>
      </p:sp>
    </p:spTree>
    <p:extLst>
      <p:ext uri="{BB962C8B-B14F-4D97-AF65-F5344CB8AC3E}">
        <p14:creationId xmlns:p14="http://schemas.microsoft.com/office/powerpoint/2010/main" val="1971396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CCD5EF-766D-43B9-A25D-19122E5FB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600" y="643467"/>
            <a:ext cx="8178799" cy="1989682"/>
          </a:xfrm>
          <a:prstGeom prst="rect">
            <a:avLst/>
          </a:prstGeom>
          <a:solidFill>
            <a:schemeClr val="accent1"/>
          </a:solidFill>
          <a:ln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D9699C9-77F1-4E33-A750-CB78C7EA2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646" y="806204"/>
            <a:ext cx="7934706" cy="1664208"/>
          </a:xfrm>
          <a:prstGeom prst="rect">
            <a:avLst/>
          </a:prstGeom>
          <a:noFill/>
          <a:ln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488CED6-213A-3DB0-2801-3E71EABCB872}"/>
              </a:ext>
            </a:extLst>
          </p:cNvPr>
          <p:cNvSpPr>
            <a:spLocks noGrp="1"/>
          </p:cNvSpPr>
          <p:nvPr>
            <p:ph type="title"/>
          </p:nvPr>
        </p:nvSpPr>
        <p:spPr>
          <a:xfrm>
            <a:off x="803884" y="1059736"/>
            <a:ext cx="7530175" cy="1228130"/>
          </a:xfrm>
        </p:spPr>
        <p:txBody>
          <a:bodyPr>
            <a:normAutofit fontScale="90000"/>
          </a:bodyPr>
          <a:lstStyle/>
          <a:p>
            <a:pPr algn="ctr"/>
            <a:r>
              <a:rPr lang="en-US" dirty="0">
                <a:solidFill>
                  <a:srgbClr val="FFFFFF"/>
                </a:solidFill>
              </a:rPr>
              <a:t>Documents that Must be Included with Bid</a:t>
            </a:r>
          </a:p>
        </p:txBody>
      </p:sp>
      <p:sp>
        <p:nvSpPr>
          <p:cNvPr id="3" name="Content Placeholder 2">
            <a:extLst>
              <a:ext uri="{FF2B5EF4-FFF2-40B4-BE49-F238E27FC236}">
                <a16:creationId xmlns:a16="http://schemas.microsoft.com/office/drawing/2014/main" id="{789CF006-F4D2-00EB-8DFF-6B804F61706A}"/>
              </a:ext>
            </a:extLst>
          </p:cNvPr>
          <p:cNvSpPr>
            <a:spLocks noGrp="1"/>
          </p:cNvSpPr>
          <p:nvPr>
            <p:ph idx="1"/>
          </p:nvPr>
        </p:nvSpPr>
        <p:spPr>
          <a:xfrm>
            <a:off x="803884" y="2973313"/>
            <a:ext cx="7530175" cy="2903099"/>
          </a:xfrm>
        </p:spPr>
        <p:txBody>
          <a:bodyPr>
            <a:normAutofit fontScale="85000" lnSpcReduction="20000"/>
          </a:bodyPr>
          <a:lstStyle/>
          <a:p>
            <a:r>
              <a:rPr lang="en-US" dirty="0"/>
              <a:t>Completed Bid Form</a:t>
            </a:r>
          </a:p>
          <a:p>
            <a:pPr lvl="1">
              <a:buFont typeface="Wingdings" panose="05000000000000000000" pitchFamily="2" charset="2"/>
              <a:buChar char="§"/>
            </a:pPr>
            <a:r>
              <a:rPr lang="en-US" dirty="0"/>
              <a:t>Addenda Acknowledged</a:t>
            </a:r>
          </a:p>
          <a:p>
            <a:pPr lvl="1">
              <a:buFont typeface="Wingdings" panose="05000000000000000000" pitchFamily="2" charset="2"/>
              <a:buChar char="§"/>
            </a:pPr>
            <a:r>
              <a:rPr lang="en-US" dirty="0"/>
              <a:t>Base Bid and any alternates</a:t>
            </a:r>
          </a:p>
          <a:p>
            <a:pPr lvl="1">
              <a:buFont typeface="Wingdings" panose="05000000000000000000" pitchFamily="2" charset="2"/>
              <a:buChar char="§"/>
            </a:pPr>
            <a:r>
              <a:rPr lang="en-US" dirty="0"/>
              <a:t>Name, Address, Title and signature of Bidder</a:t>
            </a:r>
          </a:p>
          <a:p>
            <a:pPr lvl="1">
              <a:buFont typeface="Wingdings" panose="05000000000000000000" pitchFamily="2" charset="2"/>
              <a:buChar char="§"/>
            </a:pPr>
            <a:r>
              <a:rPr lang="en-US" dirty="0"/>
              <a:t>License Number</a:t>
            </a:r>
          </a:p>
          <a:p>
            <a:r>
              <a:rPr lang="en-US" dirty="0"/>
              <a:t>Bid Security</a:t>
            </a:r>
          </a:p>
          <a:p>
            <a:r>
              <a:rPr lang="en-US" dirty="0"/>
              <a:t>Written Evidence of Signature Authority</a:t>
            </a:r>
          </a:p>
          <a:p>
            <a:r>
              <a:rPr lang="en-US" i="1" dirty="0"/>
              <a:t>Any additional requirements, unless required by State or federal law, are void and are not to be considered in the award (La. R.S. 38:2212(B)(2)</a:t>
            </a:r>
          </a:p>
          <a:p>
            <a:endParaRPr lang="en-US" dirty="0"/>
          </a:p>
          <a:p>
            <a:endParaRPr lang="en-US" dirty="0"/>
          </a:p>
        </p:txBody>
      </p:sp>
    </p:spTree>
    <p:extLst>
      <p:ext uri="{BB962C8B-B14F-4D97-AF65-F5344CB8AC3E}">
        <p14:creationId xmlns:p14="http://schemas.microsoft.com/office/powerpoint/2010/main" val="1449928121"/>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TM03457491[[fn=Metropolitan]]</Template>
  <TotalTime>1646</TotalTime>
  <Words>3955</Words>
  <Application>Microsoft Office PowerPoint</Application>
  <PresentationFormat>On-screen Show (4:3)</PresentationFormat>
  <Paragraphs>270</Paragraphs>
  <Slides>52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52</vt:i4>
      </vt:variant>
    </vt:vector>
  </HeadingPairs>
  <TitlesOfParts>
    <vt:vector size="57" baseType="lpstr">
      <vt:lpstr>Arial</vt:lpstr>
      <vt:lpstr>Calibri</vt:lpstr>
      <vt:lpstr>Calibri Light</vt:lpstr>
      <vt:lpstr>Wingdings</vt:lpstr>
      <vt:lpstr>Metropolitan</vt:lpstr>
      <vt:lpstr>PUBLIC PROCUREMENT SUMMARY  </vt:lpstr>
      <vt:lpstr>Classification of Purchases</vt:lpstr>
      <vt:lpstr>General Classifications</vt:lpstr>
      <vt:lpstr>Public Works Contracts</vt:lpstr>
      <vt:lpstr>Public Works – General Rule</vt:lpstr>
      <vt:lpstr>Provisions to Note – Public Works</vt:lpstr>
      <vt:lpstr>Provisions to Note – Public Works</vt:lpstr>
      <vt:lpstr>Provisions to Note – Public Works</vt:lpstr>
      <vt:lpstr>Documents that Must be Included with Bid</vt:lpstr>
      <vt:lpstr>Services</vt:lpstr>
      <vt:lpstr>Materials and Supplies</vt:lpstr>
      <vt:lpstr>Purchasing Mechanisms for Materials &amp; Supplies</vt:lpstr>
      <vt:lpstr>La. R.S. 38:2212.1</vt:lpstr>
      <vt:lpstr>La. R.S. 38:2212.1</vt:lpstr>
      <vt:lpstr>La. R.S. 38:2212.1</vt:lpstr>
      <vt:lpstr>La. R.S. 38:2212.1</vt:lpstr>
      <vt:lpstr>Bid Submittal </vt:lpstr>
      <vt:lpstr>La. R.S. 38:2212.1:  Bid Opening</vt:lpstr>
      <vt:lpstr>Bid Opening</vt:lpstr>
      <vt:lpstr>La. R.S. 38:2212.1: After Bid Opening</vt:lpstr>
      <vt:lpstr> Alternate Procurement Method For Technological Equipment</vt:lpstr>
      <vt:lpstr> What are Telecommunications Systems and Equipment?</vt:lpstr>
      <vt:lpstr>  Data Processing Services and Equipment</vt:lpstr>
      <vt:lpstr>Political Subdivisions Telecommunications and Data Processing Procurement Law</vt:lpstr>
      <vt:lpstr>Telecommunications Act Advertising</vt:lpstr>
      <vt:lpstr>Telecommunications Act RFP Requirements</vt:lpstr>
      <vt:lpstr>Telecommunications Act: After Evaluation of the RFP</vt:lpstr>
      <vt:lpstr>Prohibited Equipment</vt:lpstr>
      <vt:lpstr>Piggybacking</vt:lpstr>
      <vt:lpstr>Piggybacking (Local Services Law)</vt:lpstr>
      <vt:lpstr>Piggyback Requirements (Title 33)</vt:lpstr>
      <vt:lpstr>Piggybacking (R.S. 38:321.1)</vt:lpstr>
      <vt:lpstr>State Contract</vt:lpstr>
      <vt:lpstr>Purchases from Other Governmental Entities</vt:lpstr>
      <vt:lpstr>Group Purchasing Organization</vt:lpstr>
      <vt:lpstr>GPO Authorization</vt:lpstr>
      <vt:lpstr>Group Purchasing Organization Requirements</vt:lpstr>
      <vt:lpstr>Group Purchasing Organization Requirements</vt:lpstr>
      <vt:lpstr>Limit on GPO Authorization</vt:lpstr>
      <vt:lpstr>Use of Federal Funds</vt:lpstr>
      <vt:lpstr>Contract Requirements for FEMA</vt:lpstr>
      <vt:lpstr>Contract Requirements for FEMA</vt:lpstr>
      <vt:lpstr>ESSER Funds</vt:lpstr>
      <vt:lpstr>2022 &amp; 2023 Legislative Acts of Interest</vt:lpstr>
      <vt:lpstr>Act 195 (2022)</vt:lpstr>
      <vt:lpstr>Act 204 (2022)</vt:lpstr>
      <vt:lpstr>Act 424 (2022)</vt:lpstr>
      <vt:lpstr>Act 756 (2022)</vt:lpstr>
      <vt:lpstr>Act 774 (2022)  </vt:lpstr>
      <vt:lpstr>Act 113 (2023)</vt:lpstr>
      <vt:lpstr>Act 379 (2023)</vt:lpstr>
      <vt:lpstr>Act 329 (2023)</vt:lpstr>
    </vt:vector>
  </TitlesOfParts>
  <Company>Venyu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tmatthews_HaS</dc:creator>
  <cp:lastModifiedBy>Lesia Casanovas</cp:lastModifiedBy>
  <cp:revision>146</cp:revision>
  <cp:lastPrinted>2024-03-11T13:42:29Z</cp:lastPrinted>
  <dcterms:created xsi:type="dcterms:W3CDTF">2015-06-10T18:13:32Z</dcterms:created>
  <dcterms:modified xsi:type="dcterms:W3CDTF">2024-03-14T15:14:40Z</dcterms:modified>
</cp:coreProperties>
</file>