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tiff" ContentType="image/tiff"/>
  <Default Extension="gif" ContentType="image/gif"/>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drawings/drawing1.xml" ContentType="application/vnd.openxmlformats-officedocument.drawingml.chartshapes+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bookmarkIdSeed="3">
  <p:sldMasterIdLst>
    <p:sldMasterId id="2147483762" r:id="rId1"/>
  </p:sldMasterIdLst>
  <p:notesMasterIdLst>
    <p:notesMasterId r:id="rId36"/>
  </p:notesMasterIdLst>
  <p:handoutMasterIdLst>
    <p:handoutMasterId r:id="rId37"/>
  </p:handoutMasterIdLst>
  <p:sldIdLst>
    <p:sldId id="1796" r:id="rId2"/>
    <p:sldId id="1937" r:id="rId3"/>
    <p:sldId id="1931" r:id="rId4"/>
    <p:sldId id="1938" r:id="rId5"/>
    <p:sldId id="1917" r:id="rId6"/>
    <p:sldId id="1924" r:id="rId7"/>
    <p:sldId id="1952" r:id="rId8"/>
    <p:sldId id="1955" r:id="rId9"/>
    <p:sldId id="1956" r:id="rId10"/>
    <p:sldId id="1958" r:id="rId11"/>
    <p:sldId id="1918" r:id="rId12"/>
    <p:sldId id="1905" r:id="rId13"/>
    <p:sldId id="1916" r:id="rId14"/>
    <p:sldId id="1908" r:id="rId15"/>
    <p:sldId id="1903" r:id="rId16"/>
    <p:sldId id="1944" r:id="rId17"/>
    <p:sldId id="1945" r:id="rId18"/>
    <p:sldId id="1947" r:id="rId19"/>
    <p:sldId id="1948" r:id="rId20"/>
    <p:sldId id="1961" r:id="rId21"/>
    <p:sldId id="1960" r:id="rId22"/>
    <p:sldId id="1949" r:id="rId23"/>
    <p:sldId id="1941" r:id="rId24"/>
    <p:sldId id="1942" r:id="rId25"/>
    <p:sldId id="1927" r:id="rId26"/>
    <p:sldId id="1929" r:id="rId27"/>
    <p:sldId id="1877" r:id="rId28"/>
    <p:sldId id="1909" r:id="rId29"/>
    <p:sldId id="1963" r:id="rId30"/>
    <p:sldId id="1970" r:id="rId31"/>
    <p:sldId id="1966" r:id="rId32"/>
    <p:sldId id="1968" r:id="rId33"/>
    <p:sldId id="1950" r:id="rId34"/>
    <p:sldId id="1959" r:id="rId35"/>
  </p:sldIdLst>
  <p:sldSz cx="9144000" cy="6858000" type="screen4x3"/>
  <p:notesSz cx="7010400" cy="92964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dmaune" initials="d" lastIdx="0" clrIdx="0"/>
  <p:cmAuthor id="1" name="Allyson L. Jason" initials="ALJ" lastIdx="6"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577E"/>
    <a:srgbClr val="493A13"/>
    <a:srgbClr val="006699"/>
    <a:srgbClr val="666699"/>
    <a:srgbClr val="99CCFF"/>
    <a:srgbClr val="595959"/>
    <a:srgbClr val="7F7F7F"/>
    <a:srgbClr val="EAE8EA"/>
    <a:srgbClr val="D3CFD3"/>
    <a:srgbClr val="99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559" autoAdjust="0"/>
    <p:restoredTop sz="84577" autoAdjust="0"/>
  </p:normalViewPr>
  <p:slideViewPr>
    <p:cSldViewPr>
      <p:cViewPr>
        <p:scale>
          <a:sx n="100" d="100"/>
          <a:sy n="100" d="100"/>
        </p:scale>
        <p:origin x="302" y="104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p:cViewPr varScale="1">
        <p:scale>
          <a:sx n="89" d="100"/>
          <a:sy n="89" d="100"/>
        </p:scale>
        <p:origin x="-2784" y="-102"/>
      </p:cViewPr>
      <p:guideLst>
        <p:guide orient="horz" pos="2928"/>
        <p:guide pos="2209"/>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handoutMaster" Target="handoutMasters/handoutMaster1.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charts/_rels/chart1.xml.rels><?xml version="1.0" encoding="UTF-8" standalone="yes"?>
<Relationships xmlns="http://schemas.openxmlformats.org/package/2006/relationships"><Relationship Id="rId3" Type="http://schemas.openxmlformats.org/officeDocument/2006/relationships/chartUserShapes" Target="../drawings/drawing1.xml"/><Relationship Id="rId2" Type="http://schemas.openxmlformats.org/officeDocument/2006/relationships/package" Target="../embeddings/Microsoft_Excel_Worksheet1.xlsx"/><Relationship Id="rId1" Type="http://schemas.openxmlformats.org/officeDocument/2006/relationships/themeOverride" Target="../theme/themeOverride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3397993161638125"/>
          <c:y val="2.9522285257337865E-2"/>
          <c:w val="0.7664516177902011"/>
          <c:h val="0.67672047843334937"/>
        </c:manualLayout>
      </c:layout>
      <c:barChart>
        <c:barDir val="col"/>
        <c:grouping val="clustered"/>
        <c:varyColors val="0"/>
        <c:ser>
          <c:idx val="2"/>
          <c:order val="0"/>
          <c:tx>
            <c:strRef>
              <c:f>Prep_Draft!$B$14</c:f>
              <c:strCache>
                <c:ptCount val="1"/>
                <c:pt idx="0">
                  <c:v>Annual Costs</c:v>
                </c:pt>
              </c:strCache>
            </c:strRef>
          </c:tx>
          <c:spPr>
            <a:solidFill>
              <a:srgbClr val="00577E"/>
            </a:solidFill>
          </c:spPr>
          <c:invertIfNegative val="0"/>
          <c:cat>
            <c:strRef>
              <c:f>Prep_Draft!$A$15:$A$24</c:f>
              <c:strCache>
                <c:ptCount val="10"/>
                <c:pt idx="0">
                  <c:v>All</c:v>
                </c:pt>
                <c:pt idx="1">
                  <c:v>5</c:v>
                </c:pt>
                <c:pt idx="2">
                  <c:v>4</c:v>
                </c:pt>
                <c:pt idx="3">
                  <c:v>2</c:v>
                </c:pt>
                <c:pt idx="4">
                  <c:v>3</c:v>
                </c:pt>
                <c:pt idx="5">
                  <c:v>4A</c:v>
                </c:pt>
                <c:pt idx="6">
                  <c:v>2A</c:v>
                </c:pt>
                <c:pt idx="7">
                  <c:v>3A</c:v>
                </c:pt>
                <c:pt idx="8">
                  <c:v>1A</c:v>
                </c:pt>
                <c:pt idx="9">
                  <c:v>1</c:v>
                </c:pt>
              </c:strCache>
            </c:strRef>
          </c:cat>
          <c:val>
            <c:numRef>
              <c:f>Prep_Draft!$B$15:$B$24</c:f>
              <c:numCache>
                <c:formatCode>"$"#,##0_);[Red]\("$"#,##0\)</c:formatCode>
                <c:ptCount val="10"/>
                <c:pt idx="0">
                  <c:v>1813</c:v>
                </c:pt>
                <c:pt idx="1">
                  <c:v>227</c:v>
                </c:pt>
                <c:pt idx="2">
                  <c:v>160.6</c:v>
                </c:pt>
                <c:pt idx="3">
                  <c:v>147.9</c:v>
                </c:pt>
                <c:pt idx="4">
                  <c:v>146.4</c:v>
                </c:pt>
                <c:pt idx="5">
                  <c:v>85.7</c:v>
                </c:pt>
                <c:pt idx="6">
                  <c:v>78.900000000000006</c:v>
                </c:pt>
                <c:pt idx="7">
                  <c:v>78.099999999999994</c:v>
                </c:pt>
                <c:pt idx="8">
                  <c:v>58.5</c:v>
                </c:pt>
                <c:pt idx="9">
                  <c:v>35.1</c:v>
                </c:pt>
              </c:numCache>
            </c:numRef>
          </c:val>
        </c:ser>
        <c:ser>
          <c:idx val="1"/>
          <c:order val="1"/>
          <c:tx>
            <c:strRef>
              <c:f>Prep_Draft!$C$14</c:f>
              <c:strCache>
                <c:ptCount val="1"/>
                <c:pt idx="0">
                  <c:v>Annual Total Benefits</c:v>
                </c:pt>
              </c:strCache>
            </c:strRef>
          </c:tx>
          <c:spPr>
            <a:solidFill>
              <a:srgbClr val="493A13"/>
            </a:solidFill>
          </c:spPr>
          <c:invertIfNegative val="0"/>
          <c:cat>
            <c:strRef>
              <c:f>Prep_Draft!$A$15:$A$24</c:f>
              <c:strCache>
                <c:ptCount val="10"/>
                <c:pt idx="0">
                  <c:v>All</c:v>
                </c:pt>
                <c:pt idx="1">
                  <c:v>5</c:v>
                </c:pt>
                <c:pt idx="2">
                  <c:v>4</c:v>
                </c:pt>
                <c:pt idx="3">
                  <c:v>2</c:v>
                </c:pt>
                <c:pt idx="4">
                  <c:v>3</c:v>
                </c:pt>
                <c:pt idx="5">
                  <c:v>4A</c:v>
                </c:pt>
                <c:pt idx="6">
                  <c:v>2A</c:v>
                </c:pt>
                <c:pt idx="7">
                  <c:v>3A</c:v>
                </c:pt>
                <c:pt idx="8">
                  <c:v>1A</c:v>
                </c:pt>
                <c:pt idx="9">
                  <c:v>1</c:v>
                </c:pt>
              </c:strCache>
            </c:strRef>
          </c:cat>
          <c:val>
            <c:numRef>
              <c:f>Prep_Draft!$C$15:$C$24</c:f>
              <c:numCache>
                <c:formatCode>"$"#,##0_);[Red]\("$"#,##0\)</c:formatCode>
                <c:ptCount val="10"/>
                <c:pt idx="0">
                  <c:v>1152</c:v>
                </c:pt>
                <c:pt idx="1">
                  <c:v>833</c:v>
                </c:pt>
                <c:pt idx="2">
                  <c:v>780.30000000000007</c:v>
                </c:pt>
                <c:pt idx="3">
                  <c:v>698.9</c:v>
                </c:pt>
                <c:pt idx="4">
                  <c:v>689.9</c:v>
                </c:pt>
                <c:pt idx="5">
                  <c:v>394.0999999999994</c:v>
                </c:pt>
                <c:pt idx="6">
                  <c:v>353.2</c:v>
                </c:pt>
                <c:pt idx="7">
                  <c:v>348.7</c:v>
                </c:pt>
                <c:pt idx="8">
                  <c:v>261.10000000000002</c:v>
                </c:pt>
                <c:pt idx="9">
                  <c:v>150.80000000000001</c:v>
                </c:pt>
              </c:numCache>
            </c:numRef>
          </c:val>
        </c:ser>
        <c:dLbls>
          <c:showLegendKey val="0"/>
          <c:showVal val="0"/>
          <c:showCatName val="0"/>
          <c:showSerName val="0"/>
          <c:showPercent val="0"/>
          <c:showBubbleSize val="0"/>
        </c:dLbls>
        <c:gapWidth val="52"/>
        <c:axId val="86415616"/>
        <c:axId val="86425600"/>
      </c:barChart>
      <c:catAx>
        <c:axId val="86415616"/>
        <c:scaling>
          <c:orientation val="minMax"/>
        </c:scaling>
        <c:delete val="0"/>
        <c:axPos val="b"/>
        <c:majorTickMark val="out"/>
        <c:minorTickMark val="none"/>
        <c:tickLblPos val="none"/>
        <c:txPr>
          <a:bodyPr/>
          <a:lstStyle/>
          <a:p>
            <a:pPr>
              <a:defRPr sz="1100" b="1"/>
            </a:pPr>
            <a:endParaRPr lang="en-US"/>
          </a:p>
        </c:txPr>
        <c:crossAx val="86425600"/>
        <c:crosses val="autoZero"/>
        <c:auto val="1"/>
        <c:lblAlgn val="ctr"/>
        <c:lblOffset val="100"/>
        <c:noMultiLvlLbl val="0"/>
      </c:catAx>
      <c:valAx>
        <c:axId val="86425600"/>
        <c:scaling>
          <c:orientation val="minMax"/>
        </c:scaling>
        <c:delete val="0"/>
        <c:axPos val="l"/>
        <c:majorGridlines/>
        <c:title>
          <c:tx>
            <c:rich>
              <a:bodyPr rot="-5400000" vert="horz"/>
              <a:lstStyle/>
              <a:p>
                <a:pPr>
                  <a:defRPr sz="1200"/>
                </a:pPr>
                <a:r>
                  <a:rPr lang="en-US" sz="1200" dirty="0"/>
                  <a:t>Dollars in Millions</a:t>
                </a:r>
              </a:p>
            </c:rich>
          </c:tx>
          <c:overlay val="0"/>
        </c:title>
        <c:numFmt formatCode="&quot;$&quot;#,##0_);[Red]\(&quot;$&quot;#,##0\)" sourceLinked="1"/>
        <c:majorTickMark val="out"/>
        <c:minorTickMark val="none"/>
        <c:tickLblPos val="nextTo"/>
        <c:crossAx val="86415616"/>
        <c:crosses val="autoZero"/>
        <c:crossBetween val="between"/>
      </c:valAx>
    </c:plotArea>
    <c:legend>
      <c:legendPos val="b"/>
      <c:layout>
        <c:manualLayout>
          <c:xMode val="edge"/>
          <c:yMode val="edge"/>
          <c:x val="0.31642489315062461"/>
          <c:y val="3.0297304389726255E-2"/>
          <c:w val="0.62167707967348751"/>
          <c:h val="8.1272965879265205E-2"/>
        </c:manualLayout>
      </c:layout>
      <c:overlay val="0"/>
      <c:txPr>
        <a:bodyPr/>
        <a:lstStyle/>
        <a:p>
          <a:pPr>
            <a:defRPr sz="1400" b="0"/>
          </a:pPr>
          <a:endParaRPr lang="en-US"/>
        </a:p>
      </c:txPr>
    </c:legend>
    <c:plotVisOnly val="1"/>
    <c:dispBlanksAs val="gap"/>
    <c:showDLblsOverMax val="0"/>
  </c:chart>
  <c:spPr>
    <a:noFill/>
  </c:spPr>
  <c:externalData r:id="rId2">
    <c:autoUpdate val="0"/>
  </c:externalData>
  <c:userShapes r:id="rId3"/>
</c:chartSpace>
</file>

<file path=ppt/diagrams/colors1.xml><?xml version="1.0" encoding="utf-8"?>
<dgm:colorsDef xmlns:dgm="http://schemas.openxmlformats.org/drawingml/2006/diagram" xmlns:a="http://schemas.openxmlformats.org/drawingml/2006/main" uniqueId="urn:microsoft.com/office/officeart/2005/8/colors/accent3_5">
  <dgm:title val=""/>
  <dgm:desc val=""/>
  <dgm:catLst>
    <dgm:cat type="accent3" pri="11500"/>
  </dgm:catLst>
  <dgm:styleLbl name="node0">
    <dgm:fillClrLst meth="cycle">
      <a:schemeClr val="accent3">
        <a:alpha val="80000"/>
      </a:schemeClr>
    </dgm:fillClrLst>
    <dgm:linClrLst meth="repeat">
      <a:schemeClr val="lt1"/>
    </dgm:linClrLst>
    <dgm:effectClrLst/>
    <dgm:txLinClrLst/>
    <dgm:txFillClrLst/>
    <dgm:txEffectClrLst/>
  </dgm:styleLbl>
  <dgm:styleLbl name="node1">
    <dgm:fillClrLst>
      <a:schemeClr val="accent3">
        <a:alpha val="90000"/>
      </a:schemeClr>
      <a:schemeClr val="accent3">
        <a:alpha val="50000"/>
      </a:schemeClr>
    </dgm:fillClrLst>
    <dgm:linClrLst meth="repeat">
      <a:schemeClr val="lt1"/>
    </dgm:linClrLst>
    <dgm:effectClrLst/>
    <dgm:txLinClrLst/>
    <dgm:txFillClrLst/>
    <dgm:txEffectClrLst/>
  </dgm:styleLbl>
  <dgm:styleLbl name="alignNode1">
    <dgm:fillClrLst>
      <a:schemeClr val="accent3">
        <a:alpha val="90000"/>
      </a:schemeClr>
      <a:schemeClr val="accent3">
        <a:alpha val="50000"/>
      </a:schemeClr>
    </dgm:fillClrLst>
    <dgm:linClrLst>
      <a:schemeClr val="accent3">
        <a:alpha val="90000"/>
      </a:schemeClr>
      <a:schemeClr val="accent3">
        <a:alpha val="50000"/>
      </a:schemeClr>
    </dgm:linClrLst>
    <dgm:effectClrLst/>
    <dgm:txLinClrLst/>
    <dgm:txFillClrLst/>
    <dgm:txEffectClrLst/>
  </dgm:styleLbl>
  <dgm:styleLbl name="lnNode1">
    <dgm:fillClrLst>
      <a:schemeClr val="accent3">
        <a:shade val="90000"/>
      </a:schemeClr>
      <a:schemeClr val="accent3">
        <a:alpha val="50000"/>
        <a:tint val="50000"/>
      </a:schemeClr>
    </dgm:fillClrLst>
    <dgm:linClrLst meth="repeat">
      <a:schemeClr val="lt1"/>
    </dgm:linClrLst>
    <dgm:effectClrLst/>
    <dgm:txLinClrLst/>
    <dgm:txFillClrLst/>
    <dgm:txEffectClrLst/>
  </dgm:styleLbl>
  <dgm:styleLbl name="vennNode1">
    <dgm:fillClrLst>
      <a:schemeClr val="accent3">
        <a:shade val="80000"/>
        <a:alpha val="50000"/>
      </a:schemeClr>
      <a:schemeClr val="accent3">
        <a:alpha val="80000"/>
      </a:schemeClr>
    </dgm:fillClrLst>
    <dgm:linClrLst meth="repeat">
      <a:schemeClr val="lt1"/>
    </dgm:linClrLst>
    <dgm:effectClrLst/>
    <dgm:txLinClrLst/>
    <dgm:txFillClrLst/>
    <dgm:txEffectClrLst/>
  </dgm:styleLbl>
  <dgm:styleLbl name="node2">
    <dgm:fillClrLst>
      <a:schemeClr val="accent3">
        <a:alpha val="70000"/>
      </a:schemeClr>
    </dgm:fillClrLst>
    <dgm:linClrLst meth="repeat">
      <a:schemeClr val="lt1"/>
    </dgm:linClrLst>
    <dgm:effectClrLst/>
    <dgm:txLinClrLst/>
    <dgm:txFillClrLst/>
    <dgm:txEffectClrLst/>
  </dgm:styleLbl>
  <dgm:styleLbl name="node3">
    <dgm:fillClrLst>
      <a:schemeClr val="accent3">
        <a:alpha val="50000"/>
      </a:schemeClr>
    </dgm:fillClrLst>
    <dgm:linClrLst meth="repeat">
      <a:schemeClr val="lt1"/>
    </dgm:linClrLst>
    <dgm:effectClrLst/>
    <dgm:txLinClrLst/>
    <dgm:txFillClrLst/>
    <dgm:txEffectClrLst/>
  </dgm:styleLbl>
  <dgm:styleLbl name="node4">
    <dgm:fillClrLst>
      <a:schemeClr val="accent3">
        <a:alpha val="30000"/>
      </a:schemeClr>
    </dgm:fillClrLst>
    <dgm:linClrLst meth="repeat">
      <a:schemeClr val="lt1"/>
    </dgm:linClrLst>
    <dgm:effectClrLst/>
    <dgm:txLinClrLst/>
    <dgm:txFillClrLst/>
    <dgm:txEffectClrLst/>
  </dgm:styleLbl>
  <dgm:styleLbl name="fgImgPlace1">
    <dgm:fillClrLst>
      <a:schemeClr val="accent3">
        <a:tint val="50000"/>
        <a:alpha val="90000"/>
      </a:schemeClr>
      <a:schemeClr val="accent3">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fg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bg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sibTrans1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alpha val="90000"/>
      </a:schemeClr>
    </dgm:fillClrLst>
    <dgm:linClrLst meth="repeat">
      <a:schemeClr val="lt1"/>
    </dgm:linClrLst>
    <dgm:effectClrLst/>
    <dgm:txLinClrLst/>
    <dgm:txFillClrLst/>
    <dgm:txEffectClrLst/>
  </dgm:styleLbl>
  <dgm:styleLbl name="asst1">
    <dgm:fillClrLst meth="repeat">
      <a:schemeClr val="accent3">
        <a:alpha val="90000"/>
      </a:schemeClr>
    </dgm:fillClrLst>
    <dgm:linClrLst meth="repeat">
      <a:schemeClr val="lt1"/>
    </dgm:linClrLst>
    <dgm:effectClrLst/>
    <dgm:txLinClrLst/>
    <dgm:txFillClrLst/>
    <dgm:txEffectClrLst/>
  </dgm:styleLbl>
  <dgm:styleLbl name="asst2">
    <dgm:fillClrLst>
      <a:schemeClr val="accent3">
        <a:alpha val="90000"/>
      </a:schemeClr>
    </dgm:fillClrLst>
    <dgm:linClrLst meth="repeat">
      <a:schemeClr val="lt1"/>
    </dgm:linClrLst>
    <dgm:effectClrLst/>
    <dgm:txLinClrLst/>
    <dgm:txFillClrLst/>
    <dgm:txEffectClrLst/>
  </dgm:styleLbl>
  <dgm:styleLbl name="asst3">
    <dgm:fillClrLst>
      <a:schemeClr val="accent3">
        <a:alpha val="70000"/>
      </a:schemeClr>
    </dgm:fillClrLst>
    <dgm:linClrLst meth="repeat">
      <a:schemeClr val="lt1"/>
    </dgm:linClrLst>
    <dgm:effectClrLst/>
    <dgm:txLinClrLst/>
    <dgm:txFillClrLst/>
    <dgm:txEffectClrLst/>
  </dgm:styleLbl>
  <dgm:styleLbl name="asst4">
    <dgm:fillClrLst>
      <a:schemeClr val="accent3">
        <a:alpha val="50000"/>
      </a:schemeClr>
    </dgm:fillClrLst>
    <dgm:linClrLst meth="repeat">
      <a:schemeClr val="lt1"/>
    </dgm:linClrLst>
    <dgm:effectClrLst/>
    <dgm:txLinClrLst/>
    <dgm:txFillClrLst/>
    <dgm:txEffectClrLst/>
  </dgm:styleLbl>
  <dgm:styleLbl name="parChTrans2D1">
    <dgm:fillClrLst meth="repeat">
      <a:schemeClr val="accent3">
        <a:shade val="80000"/>
      </a:schemeClr>
    </dgm:fillClrLst>
    <dgm:linClrLst meth="repeat">
      <a:schemeClr val="accent3">
        <a:shade val="80000"/>
      </a:schemeClr>
    </dgm:linClrLst>
    <dgm:effectClrLst/>
    <dgm:txLinClrLst/>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dk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3">
        <a:tint val="90000"/>
      </a:schemeClr>
    </dgm:linClrLst>
    <dgm:effectClrLst/>
    <dgm:txLinClrLst/>
    <dgm:txFillClrLst meth="repeat">
      <a:schemeClr val="tx1"/>
    </dgm:txFillClrLst>
    <dgm:txEffectClrLst/>
  </dgm:styleLbl>
  <dgm:styleLbl name="parChTrans1D3">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parChTrans1D4">
    <dgm:fillClrLst meth="repeat">
      <a:schemeClr val="accent3">
        <a:tint val="50000"/>
      </a:schemeClr>
    </dgm:fillClrLst>
    <dgm:linClrLst meth="repeat">
      <a:schemeClr val="accent3">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3">
        <a:alpha val="90000"/>
      </a:schemeClr>
      <a:schemeClr val="accent3">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a:schemeClr val="accent3">
        <a:alpha val="90000"/>
        <a:tint val="40000"/>
      </a:schemeClr>
      <a:schemeClr val="accent3">
        <a:alpha val="5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50000"/>
      </a:schemeClr>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40217C5-5DC0-471C-9AC4-62CD7410E19B}" type="doc">
      <dgm:prSet loTypeId="urn:microsoft.com/office/officeart/2005/8/layout/radial3" loCatId="relationship" qsTypeId="urn:microsoft.com/office/officeart/2005/8/quickstyle/simple2" qsCatId="simple" csTypeId="urn:microsoft.com/office/officeart/2005/8/colors/accent3_5" csCatId="accent3" phldr="1"/>
      <dgm:spPr/>
      <dgm:t>
        <a:bodyPr/>
        <a:lstStyle/>
        <a:p>
          <a:endParaRPr lang="en-US"/>
        </a:p>
      </dgm:t>
    </dgm:pt>
    <dgm:pt modelId="{2615B3C8-33A8-47AB-BAA8-7F5AC78BD2C5}">
      <dgm:prSet phldrT="[Text]"/>
      <dgm:spPr/>
      <dgm:t>
        <a:bodyPr/>
        <a:lstStyle/>
        <a:p>
          <a:r>
            <a:rPr lang="en-US" dirty="0" smtClean="0"/>
            <a:t>Business</a:t>
          </a:r>
        </a:p>
        <a:p>
          <a:r>
            <a:rPr lang="en-US" dirty="0" smtClean="0"/>
            <a:t>Requirements</a:t>
          </a:r>
          <a:endParaRPr lang="en-US" dirty="0"/>
        </a:p>
      </dgm:t>
    </dgm:pt>
    <dgm:pt modelId="{297EA471-0EA3-4389-AFE4-4759F4C4708A}" type="parTrans" cxnId="{FB3DEBC8-B7C5-4987-81B8-38F70E3EA0B9}">
      <dgm:prSet/>
      <dgm:spPr/>
      <dgm:t>
        <a:bodyPr/>
        <a:lstStyle/>
        <a:p>
          <a:endParaRPr lang="en-US"/>
        </a:p>
      </dgm:t>
    </dgm:pt>
    <dgm:pt modelId="{3F216744-30F3-4E5D-9726-914E940E5078}" type="sibTrans" cxnId="{FB3DEBC8-B7C5-4987-81B8-38F70E3EA0B9}">
      <dgm:prSet/>
      <dgm:spPr/>
      <dgm:t>
        <a:bodyPr/>
        <a:lstStyle/>
        <a:p>
          <a:endParaRPr lang="en-US"/>
        </a:p>
      </dgm:t>
    </dgm:pt>
    <dgm:pt modelId="{6B3106E3-E9C5-4AB8-83E3-456536668A3F}">
      <dgm:prSet phldrT="[Text]"/>
      <dgm:spPr>
        <a:solidFill>
          <a:schemeClr val="accent3">
            <a:shade val="80000"/>
            <a:hueOff val="0"/>
            <a:satOff val="-31"/>
            <a:lumOff val="704"/>
            <a:alpha val="50000"/>
          </a:schemeClr>
        </a:solidFill>
      </dgm:spPr>
      <dgm:t>
        <a:bodyPr/>
        <a:lstStyle/>
        <a:p>
          <a:r>
            <a:rPr lang="en-US" dirty="0" smtClean="0"/>
            <a:t>Define</a:t>
          </a:r>
          <a:endParaRPr lang="en-US" dirty="0"/>
        </a:p>
      </dgm:t>
    </dgm:pt>
    <dgm:pt modelId="{69817936-9554-4DEE-B080-FABB9861C417}" type="parTrans" cxnId="{328F2D81-707A-48FD-8807-FC0AAC2167DC}">
      <dgm:prSet/>
      <dgm:spPr/>
      <dgm:t>
        <a:bodyPr/>
        <a:lstStyle/>
        <a:p>
          <a:endParaRPr lang="en-US"/>
        </a:p>
      </dgm:t>
    </dgm:pt>
    <dgm:pt modelId="{1FFAA282-B96A-483F-B734-93607B1E74F8}" type="sibTrans" cxnId="{328F2D81-707A-48FD-8807-FC0AAC2167DC}">
      <dgm:prSet/>
      <dgm:spPr/>
      <dgm:t>
        <a:bodyPr/>
        <a:lstStyle/>
        <a:p>
          <a:endParaRPr lang="en-US"/>
        </a:p>
      </dgm:t>
    </dgm:pt>
    <dgm:pt modelId="{9B8639C7-C242-469F-8288-E01137A3265E}">
      <dgm:prSet phldrT="[Text]" custT="1"/>
      <dgm:spPr>
        <a:solidFill>
          <a:schemeClr val="accent3">
            <a:shade val="80000"/>
            <a:hueOff val="0"/>
            <a:satOff val="-62"/>
            <a:lumOff val="1408"/>
            <a:alpha val="50000"/>
          </a:schemeClr>
        </a:solidFill>
      </dgm:spPr>
      <dgm:t>
        <a:bodyPr/>
        <a:lstStyle/>
        <a:p>
          <a:r>
            <a:rPr lang="en-US" sz="1350" dirty="0" smtClean="0"/>
            <a:t>Inventory</a:t>
          </a:r>
        </a:p>
        <a:p>
          <a:r>
            <a:rPr lang="en-US" sz="1400" dirty="0" smtClean="0"/>
            <a:t>Evaluate</a:t>
          </a:r>
          <a:endParaRPr lang="en-US" sz="1400" dirty="0"/>
        </a:p>
      </dgm:t>
    </dgm:pt>
    <dgm:pt modelId="{4BCE61E5-CD2A-4469-98B4-F30AD352D02A}" type="parTrans" cxnId="{375D3E1E-997E-4562-9E39-5A29063A835A}">
      <dgm:prSet/>
      <dgm:spPr/>
      <dgm:t>
        <a:bodyPr/>
        <a:lstStyle/>
        <a:p>
          <a:endParaRPr lang="en-US"/>
        </a:p>
      </dgm:t>
    </dgm:pt>
    <dgm:pt modelId="{0CAC599D-37E6-4A7A-8774-3F8E64AD0D4C}" type="sibTrans" cxnId="{375D3E1E-997E-4562-9E39-5A29063A835A}">
      <dgm:prSet/>
      <dgm:spPr/>
      <dgm:t>
        <a:bodyPr/>
        <a:lstStyle/>
        <a:p>
          <a:endParaRPr lang="en-US"/>
        </a:p>
      </dgm:t>
    </dgm:pt>
    <dgm:pt modelId="{97A9FB63-091E-4E77-B88F-61E87AE2F822}">
      <dgm:prSet phldrT="[Text]"/>
      <dgm:spPr>
        <a:solidFill>
          <a:schemeClr val="accent3">
            <a:shade val="80000"/>
            <a:hueOff val="0"/>
            <a:satOff val="-93"/>
            <a:lumOff val="2112"/>
            <a:alpha val="50000"/>
          </a:schemeClr>
        </a:solidFill>
      </dgm:spPr>
      <dgm:t>
        <a:bodyPr/>
        <a:lstStyle/>
        <a:p>
          <a:r>
            <a:rPr lang="en-US" dirty="0" smtClean="0"/>
            <a:t>Obtain</a:t>
          </a:r>
          <a:endParaRPr lang="en-US" dirty="0"/>
        </a:p>
      </dgm:t>
    </dgm:pt>
    <dgm:pt modelId="{BE8F102F-8E03-4411-92C1-790949A87657}" type="parTrans" cxnId="{CD6B214D-3AD6-4848-B61E-DCC22C93440A}">
      <dgm:prSet/>
      <dgm:spPr/>
      <dgm:t>
        <a:bodyPr/>
        <a:lstStyle/>
        <a:p>
          <a:endParaRPr lang="en-US"/>
        </a:p>
      </dgm:t>
    </dgm:pt>
    <dgm:pt modelId="{3A410F07-CF2E-4479-A20D-A232FAE05F25}" type="sibTrans" cxnId="{CD6B214D-3AD6-4848-B61E-DCC22C93440A}">
      <dgm:prSet/>
      <dgm:spPr/>
      <dgm:t>
        <a:bodyPr/>
        <a:lstStyle/>
        <a:p>
          <a:endParaRPr lang="en-US"/>
        </a:p>
      </dgm:t>
    </dgm:pt>
    <dgm:pt modelId="{F10FF665-B98B-4832-B7AE-9A2C7FEBC3CE}">
      <dgm:prSet phldrT="[Text]"/>
      <dgm:spPr>
        <a:solidFill>
          <a:schemeClr val="accent3">
            <a:shade val="80000"/>
            <a:hueOff val="0"/>
            <a:satOff val="-123"/>
            <a:lumOff val="2815"/>
            <a:alpha val="50000"/>
          </a:schemeClr>
        </a:solidFill>
      </dgm:spPr>
      <dgm:t>
        <a:bodyPr/>
        <a:lstStyle/>
        <a:p>
          <a:r>
            <a:rPr lang="en-US" dirty="0" smtClean="0"/>
            <a:t>Access</a:t>
          </a:r>
          <a:endParaRPr lang="en-US" dirty="0"/>
        </a:p>
      </dgm:t>
    </dgm:pt>
    <dgm:pt modelId="{5063C2F0-3DEB-4897-A01C-CF9CAAA64CF4}" type="parTrans" cxnId="{2998C646-45E3-4C1F-A5C8-737EDE9EB5A8}">
      <dgm:prSet/>
      <dgm:spPr/>
      <dgm:t>
        <a:bodyPr/>
        <a:lstStyle/>
        <a:p>
          <a:endParaRPr lang="en-US"/>
        </a:p>
      </dgm:t>
    </dgm:pt>
    <dgm:pt modelId="{FCB668B5-16DF-4A68-BF1C-BB37B3E9F7BA}" type="sibTrans" cxnId="{2998C646-45E3-4C1F-A5C8-737EDE9EB5A8}">
      <dgm:prSet/>
      <dgm:spPr/>
      <dgm:t>
        <a:bodyPr/>
        <a:lstStyle/>
        <a:p>
          <a:endParaRPr lang="en-US"/>
        </a:p>
      </dgm:t>
    </dgm:pt>
    <dgm:pt modelId="{41FC537B-E912-4A6A-ACE5-908707508FB6}">
      <dgm:prSet phldrT="[Text]"/>
      <dgm:spPr>
        <a:solidFill>
          <a:schemeClr val="accent3">
            <a:shade val="80000"/>
            <a:hueOff val="0"/>
            <a:satOff val="-154"/>
            <a:lumOff val="3519"/>
            <a:alpha val="50000"/>
          </a:schemeClr>
        </a:solidFill>
      </dgm:spPr>
      <dgm:t>
        <a:bodyPr/>
        <a:lstStyle/>
        <a:p>
          <a:r>
            <a:rPr lang="en-US" dirty="0" smtClean="0"/>
            <a:t>Maintain</a:t>
          </a:r>
          <a:endParaRPr lang="en-US" dirty="0"/>
        </a:p>
      </dgm:t>
    </dgm:pt>
    <dgm:pt modelId="{87CDFF1E-2843-47A3-9774-7A95E0B2DE21}" type="parTrans" cxnId="{FDE46098-6715-4A8C-B594-A1A1C213E121}">
      <dgm:prSet/>
      <dgm:spPr/>
      <dgm:t>
        <a:bodyPr/>
        <a:lstStyle/>
        <a:p>
          <a:endParaRPr lang="en-US"/>
        </a:p>
      </dgm:t>
    </dgm:pt>
    <dgm:pt modelId="{E6C18D81-FF19-40C4-9AB0-5E156F966387}" type="sibTrans" cxnId="{FDE46098-6715-4A8C-B594-A1A1C213E121}">
      <dgm:prSet/>
      <dgm:spPr/>
      <dgm:t>
        <a:bodyPr/>
        <a:lstStyle/>
        <a:p>
          <a:endParaRPr lang="en-US"/>
        </a:p>
      </dgm:t>
    </dgm:pt>
    <dgm:pt modelId="{80BDBF8E-304F-4E60-A310-B089F7F8D366}">
      <dgm:prSet phldrT="[Text]"/>
      <dgm:spPr>
        <a:solidFill>
          <a:schemeClr val="accent3">
            <a:shade val="80000"/>
            <a:hueOff val="0"/>
            <a:satOff val="-185"/>
            <a:lumOff val="4223"/>
            <a:alpha val="50000"/>
          </a:schemeClr>
        </a:solidFill>
      </dgm:spPr>
      <dgm:t>
        <a:bodyPr/>
        <a:lstStyle/>
        <a:p>
          <a:r>
            <a:rPr lang="en-US" dirty="0" smtClean="0"/>
            <a:t>Use</a:t>
          </a:r>
        </a:p>
        <a:p>
          <a:r>
            <a:rPr lang="en-US" dirty="0" smtClean="0"/>
            <a:t>Evaluate</a:t>
          </a:r>
          <a:endParaRPr lang="en-US" dirty="0"/>
        </a:p>
      </dgm:t>
    </dgm:pt>
    <dgm:pt modelId="{D68C44B8-F607-480A-A739-98856FD22B56}" type="parTrans" cxnId="{23CA9A73-7B73-4C21-9D8C-25DD215C40F0}">
      <dgm:prSet/>
      <dgm:spPr/>
      <dgm:t>
        <a:bodyPr/>
        <a:lstStyle/>
        <a:p>
          <a:endParaRPr lang="en-US"/>
        </a:p>
      </dgm:t>
    </dgm:pt>
    <dgm:pt modelId="{0083F9DA-9969-4C1A-895F-E63377BAFA1F}" type="sibTrans" cxnId="{23CA9A73-7B73-4C21-9D8C-25DD215C40F0}">
      <dgm:prSet/>
      <dgm:spPr/>
      <dgm:t>
        <a:bodyPr/>
        <a:lstStyle/>
        <a:p>
          <a:endParaRPr lang="en-US"/>
        </a:p>
      </dgm:t>
    </dgm:pt>
    <dgm:pt modelId="{FFDDE0CE-BB3C-448E-AE57-0601ACE6FBB7}">
      <dgm:prSet phldrT="[Text]"/>
      <dgm:spPr>
        <a:solidFill>
          <a:schemeClr val="accent3">
            <a:shade val="80000"/>
            <a:hueOff val="0"/>
            <a:satOff val="-216"/>
            <a:lumOff val="4927"/>
            <a:alpha val="50000"/>
          </a:schemeClr>
        </a:solidFill>
      </dgm:spPr>
      <dgm:t>
        <a:bodyPr/>
        <a:lstStyle/>
        <a:p>
          <a:r>
            <a:rPr lang="en-US" dirty="0" smtClean="0"/>
            <a:t>Archive</a:t>
          </a:r>
          <a:endParaRPr lang="en-US" dirty="0"/>
        </a:p>
      </dgm:t>
    </dgm:pt>
    <dgm:pt modelId="{7B8B1F21-7CA7-4EC2-84EC-2D1D6173B2D4}" type="parTrans" cxnId="{5EDF18A5-C6AF-4256-88CC-65315975576B}">
      <dgm:prSet/>
      <dgm:spPr/>
      <dgm:t>
        <a:bodyPr/>
        <a:lstStyle/>
        <a:p>
          <a:endParaRPr lang="en-US"/>
        </a:p>
      </dgm:t>
    </dgm:pt>
    <dgm:pt modelId="{13EE9ECF-91C7-4EA8-B1B2-D539F57231F6}" type="sibTrans" cxnId="{5EDF18A5-C6AF-4256-88CC-65315975576B}">
      <dgm:prSet/>
      <dgm:spPr/>
      <dgm:t>
        <a:bodyPr/>
        <a:lstStyle/>
        <a:p>
          <a:endParaRPr lang="en-US"/>
        </a:p>
      </dgm:t>
    </dgm:pt>
    <dgm:pt modelId="{68B185C4-967F-408E-BDC8-D88B4A57C6A6}">
      <dgm:prSet phldrT="[Text]"/>
      <dgm:spPr/>
      <dgm:t>
        <a:bodyPr/>
        <a:lstStyle/>
        <a:p>
          <a:endParaRPr lang="en-US" dirty="0"/>
        </a:p>
      </dgm:t>
    </dgm:pt>
    <dgm:pt modelId="{53F48C5A-7ADA-4535-89D6-532A87C321AC}" type="parTrans" cxnId="{00CB58DF-BBF1-4312-88B4-935870130983}">
      <dgm:prSet/>
      <dgm:spPr/>
      <dgm:t>
        <a:bodyPr/>
        <a:lstStyle/>
        <a:p>
          <a:endParaRPr lang="en-US"/>
        </a:p>
      </dgm:t>
    </dgm:pt>
    <dgm:pt modelId="{5D4326A4-A1EF-485F-9FA1-97AB774D9EEC}" type="sibTrans" cxnId="{00CB58DF-BBF1-4312-88B4-935870130983}">
      <dgm:prSet/>
      <dgm:spPr/>
      <dgm:t>
        <a:bodyPr/>
        <a:lstStyle/>
        <a:p>
          <a:endParaRPr lang="en-US"/>
        </a:p>
      </dgm:t>
    </dgm:pt>
    <dgm:pt modelId="{2466A0F3-1429-4A7E-A26C-C12A7C0F886D}" type="pres">
      <dgm:prSet presAssocID="{C40217C5-5DC0-471C-9AC4-62CD7410E19B}" presName="composite" presStyleCnt="0">
        <dgm:presLayoutVars>
          <dgm:chMax val="1"/>
          <dgm:dir/>
          <dgm:resizeHandles val="exact"/>
        </dgm:presLayoutVars>
      </dgm:prSet>
      <dgm:spPr/>
      <dgm:t>
        <a:bodyPr/>
        <a:lstStyle/>
        <a:p>
          <a:endParaRPr lang="en-US"/>
        </a:p>
      </dgm:t>
    </dgm:pt>
    <dgm:pt modelId="{3E090022-8691-4F31-BFFC-1AD0A01A116A}" type="pres">
      <dgm:prSet presAssocID="{C40217C5-5DC0-471C-9AC4-62CD7410E19B}" presName="radial" presStyleCnt="0">
        <dgm:presLayoutVars>
          <dgm:animLvl val="ctr"/>
        </dgm:presLayoutVars>
      </dgm:prSet>
      <dgm:spPr/>
    </dgm:pt>
    <dgm:pt modelId="{363DAFF8-A6A1-47C5-A390-02651F4797EB}" type="pres">
      <dgm:prSet presAssocID="{2615B3C8-33A8-47AB-BAA8-7F5AC78BD2C5}" presName="centerShape" presStyleLbl="vennNode1" presStyleIdx="0" presStyleCnt="8"/>
      <dgm:spPr/>
      <dgm:t>
        <a:bodyPr/>
        <a:lstStyle/>
        <a:p>
          <a:endParaRPr lang="en-US"/>
        </a:p>
      </dgm:t>
    </dgm:pt>
    <dgm:pt modelId="{AC76CB58-5BA3-45F2-B88D-CB789B94F7EC}" type="pres">
      <dgm:prSet presAssocID="{6B3106E3-E9C5-4AB8-83E3-456536668A3F}" presName="node" presStyleLbl="vennNode1" presStyleIdx="1" presStyleCnt="8">
        <dgm:presLayoutVars>
          <dgm:bulletEnabled val="1"/>
        </dgm:presLayoutVars>
      </dgm:prSet>
      <dgm:spPr/>
      <dgm:t>
        <a:bodyPr/>
        <a:lstStyle/>
        <a:p>
          <a:endParaRPr lang="en-US"/>
        </a:p>
      </dgm:t>
    </dgm:pt>
    <dgm:pt modelId="{6C21A205-D090-4A12-95B6-CEA1B8A05EAD}" type="pres">
      <dgm:prSet presAssocID="{9B8639C7-C242-469F-8288-E01137A3265E}" presName="node" presStyleLbl="vennNode1" presStyleIdx="2" presStyleCnt="8" custScaleX="98249">
        <dgm:presLayoutVars>
          <dgm:bulletEnabled val="1"/>
        </dgm:presLayoutVars>
      </dgm:prSet>
      <dgm:spPr/>
      <dgm:t>
        <a:bodyPr/>
        <a:lstStyle/>
        <a:p>
          <a:endParaRPr lang="en-US"/>
        </a:p>
      </dgm:t>
    </dgm:pt>
    <dgm:pt modelId="{BA6B9610-3D7A-458C-B081-B2666E0DE97C}" type="pres">
      <dgm:prSet presAssocID="{97A9FB63-091E-4E77-B88F-61E87AE2F822}" presName="node" presStyleLbl="vennNode1" presStyleIdx="3" presStyleCnt="8">
        <dgm:presLayoutVars>
          <dgm:bulletEnabled val="1"/>
        </dgm:presLayoutVars>
      </dgm:prSet>
      <dgm:spPr/>
      <dgm:t>
        <a:bodyPr/>
        <a:lstStyle/>
        <a:p>
          <a:endParaRPr lang="en-US"/>
        </a:p>
      </dgm:t>
    </dgm:pt>
    <dgm:pt modelId="{E8FCD827-C1FD-44D1-B133-D54D28B680EB}" type="pres">
      <dgm:prSet presAssocID="{F10FF665-B98B-4832-B7AE-9A2C7FEBC3CE}" presName="node" presStyleLbl="vennNode1" presStyleIdx="4" presStyleCnt="8">
        <dgm:presLayoutVars>
          <dgm:bulletEnabled val="1"/>
        </dgm:presLayoutVars>
      </dgm:prSet>
      <dgm:spPr/>
      <dgm:t>
        <a:bodyPr/>
        <a:lstStyle/>
        <a:p>
          <a:endParaRPr lang="en-US"/>
        </a:p>
      </dgm:t>
    </dgm:pt>
    <dgm:pt modelId="{FC72BCBB-BDA0-460A-BDCF-5E7944837344}" type="pres">
      <dgm:prSet presAssocID="{41FC537B-E912-4A6A-ACE5-908707508FB6}" presName="node" presStyleLbl="vennNode1" presStyleIdx="5" presStyleCnt="8">
        <dgm:presLayoutVars>
          <dgm:bulletEnabled val="1"/>
        </dgm:presLayoutVars>
      </dgm:prSet>
      <dgm:spPr/>
      <dgm:t>
        <a:bodyPr/>
        <a:lstStyle/>
        <a:p>
          <a:endParaRPr lang="en-US"/>
        </a:p>
      </dgm:t>
    </dgm:pt>
    <dgm:pt modelId="{7095B6FE-3741-4C7F-B99C-3E0BEB30A523}" type="pres">
      <dgm:prSet presAssocID="{80BDBF8E-304F-4E60-A310-B089F7F8D366}" presName="node" presStyleLbl="vennNode1" presStyleIdx="6" presStyleCnt="8">
        <dgm:presLayoutVars>
          <dgm:bulletEnabled val="1"/>
        </dgm:presLayoutVars>
      </dgm:prSet>
      <dgm:spPr/>
      <dgm:t>
        <a:bodyPr/>
        <a:lstStyle/>
        <a:p>
          <a:endParaRPr lang="en-US"/>
        </a:p>
      </dgm:t>
    </dgm:pt>
    <dgm:pt modelId="{686C3C79-0CD1-4C3A-A4F3-3465E4CC2815}" type="pres">
      <dgm:prSet presAssocID="{FFDDE0CE-BB3C-448E-AE57-0601ACE6FBB7}" presName="node" presStyleLbl="vennNode1" presStyleIdx="7" presStyleCnt="8">
        <dgm:presLayoutVars>
          <dgm:bulletEnabled val="1"/>
        </dgm:presLayoutVars>
      </dgm:prSet>
      <dgm:spPr/>
      <dgm:t>
        <a:bodyPr/>
        <a:lstStyle/>
        <a:p>
          <a:endParaRPr lang="en-US"/>
        </a:p>
      </dgm:t>
    </dgm:pt>
  </dgm:ptLst>
  <dgm:cxnLst>
    <dgm:cxn modelId="{DBDD945C-B26D-4098-8F84-23E41B5D6926}" type="presOf" srcId="{2615B3C8-33A8-47AB-BAA8-7F5AC78BD2C5}" destId="{363DAFF8-A6A1-47C5-A390-02651F4797EB}" srcOrd="0" destOrd="0" presId="urn:microsoft.com/office/officeart/2005/8/layout/radial3"/>
    <dgm:cxn modelId="{CD6B214D-3AD6-4848-B61E-DCC22C93440A}" srcId="{2615B3C8-33A8-47AB-BAA8-7F5AC78BD2C5}" destId="{97A9FB63-091E-4E77-B88F-61E87AE2F822}" srcOrd="2" destOrd="0" parTransId="{BE8F102F-8E03-4411-92C1-790949A87657}" sibTransId="{3A410F07-CF2E-4479-A20D-A232FAE05F25}"/>
    <dgm:cxn modelId="{78E86E54-03D1-4694-86E2-BC08D0640A2B}" type="presOf" srcId="{41FC537B-E912-4A6A-ACE5-908707508FB6}" destId="{FC72BCBB-BDA0-460A-BDCF-5E7944837344}" srcOrd="0" destOrd="0" presId="urn:microsoft.com/office/officeart/2005/8/layout/radial3"/>
    <dgm:cxn modelId="{FDE46098-6715-4A8C-B594-A1A1C213E121}" srcId="{2615B3C8-33A8-47AB-BAA8-7F5AC78BD2C5}" destId="{41FC537B-E912-4A6A-ACE5-908707508FB6}" srcOrd="4" destOrd="0" parTransId="{87CDFF1E-2843-47A3-9774-7A95E0B2DE21}" sibTransId="{E6C18D81-FF19-40C4-9AB0-5E156F966387}"/>
    <dgm:cxn modelId="{375D3E1E-997E-4562-9E39-5A29063A835A}" srcId="{2615B3C8-33A8-47AB-BAA8-7F5AC78BD2C5}" destId="{9B8639C7-C242-469F-8288-E01137A3265E}" srcOrd="1" destOrd="0" parTransId="{4BCE61E5-CD2A-4469-98B4-F30AD352D02A}" sibTransId="{0CAC599D-37E6-4A7A-8774-3F8E64AD0D4C}"/>
    <dgm:cxn modelId="{C618603E-3CD4-4691-B4F2-E63F5BF11196}" type="presOf" srcId="{F10FF665-B98B-4832-B7AE-9A2C7FEBC3CE}" destId="{E8FCD827-C1FD-44D1-B133-D54D28B680EB}" srcOrd="0" destOrd="0" presId="urn:microsoft.com/office/officeart/2005/8/layout/radial3"/>
    <dgm:cxn modelId="{E6DD47DD-02CD-43FF-99BA-0C4A2E065855}" type="presOf" srcId="{97A9FB63-091E-4E77-B88F-61E87AE2F822}" destId="{BA6B9610-3D7A-458C-B081-B2666E0DE97C}" srcOrd="0" destOrd="0" presId="urn:microsoft.com/office/officeart/2005/8/layout/radial3"/>
    <dgm:cxn modelId="{80B1C201-4976-4EA2-AA97-828843AEEA6D}" type="presOf" srcId="{80BDBF8E-304F-4E60-A310-B089F7F8D366}" destId="{7095B6FE-3741-4C7F-B99C-3E0BEB30A523}" srcOrd="0" destOrd="0" presId="urn:microsoft.com/office/officeart/2005/8/layout/radial3"/>
    <dgm:cxn modelId="{FB3DEBC8-B7C5-4987-81B8-38F70E3EA0B9}" srcId="{C40217C5-5DC0-471C-9AC4-62CD7410E19B}" destId="{2615B3C8-33A8-47AB-BAA8-7F5AC78BD2C5}" srcOrd="0" destOrd="0" parTransId="{297EA471-0EA3-4389-AFE4-4759F4C4708A}" sibTransId="{3F216744-30F3-4E5D-9726-914E940E5078}"/>
    <dgm:cxn modelId="{2D6B3B7C-1328-4BB1-B16C-8BC49654AE9D}" type="presOf" srcId="{9B8639C7-C242-469F-8288-E01137A3265E}" destId="{6C21A205-D090-4A12-95B6-CEA1B8A05EAD}" srcOrd="0" destOrd="0" presId="urn:microsoft.com/office/officeart/2005/8/layout/radial3"/>
    <dgm:cxn modelId="{5E4D6348-F17A-47E2-8214-12B7208BFD89}" type="presOf" srcId="{6B3106E3-E9C5-4AB8-83E3-456536668A3F}" destId="{AC76CB58-5BA3-45F2-B88D-CB789B94F7EC}" srcOrd="0" destOrd="0" presId="urn:microsoft.com/office/officeart/2005/8/layout/radial3"/>
    <dgm:cxn modelId="{23CA9A73-7B73-4C21-9D8C-25DD215C40F0}" srcId="{2615B3C8-33A8-47AB-BAA8-7F5AC78BD2C5}" destId="{80BDBF8E-304F-4E60-A310-B089F7F8D366}" srcOrd="5" destOrd="0" parTransId="{D68C44B8-F607-480A-A739-98856FD22B56}" sibTransId="{0083F9DA-9969-4C1A-895F-E63377BAFA1F}"/>
    <dgm:cxn modelId="{57E9B4F5-08B5-4171-9765-9CBF4E4D1F92}" type="presOf" srcId="{FFDDE0CE-BB3C-448E-AE57-0601ACE6FBB7}" destId="{686C3C79-0CD1-4C3A-A4F3-3465E4CC2815}" srcOrd="0" destOrd="0" presId="urn:microsoft.com/office/officeart/2005/8/layout/radial3"/>
    <dgm:cxn modelId="{328F2D81-707A-48FD-8807-FC0AAC2167DC}" srcId="{2615B3C8-33A8-47AB-BAA8-7F5AC78BD2C5}" destId="{6B3106E3-E9C5-4AB8-83E3-456536668A3F}" srcOrd="0" destOrd="0" parTransId="{69817936-9554-4DEE-B080-FABB9861C417}" sibTransId="{1FFAA282-B96A-483F-B734-93607B1E74F8}"/>
    <dgm:cxn modelId="{83D7899D-A79F-48C3-AD3C-566A06920C36}" type="presOf" srcId="{C40217C5-5DC0-471C-9AC4-62CD7410E19B}" destId="{2466A0F3-1429-4A7E-A26C-C12A7C0F886D}" srcOrd="0" destOrd="0" presId="urn:microsoft.com/office/officeart/2005/8/layout/radial3"/>
    <dgm:cxn modelId="{2998C646-45E3-4C1F-A5C8-737EDE9EB5A8}" srcId="{2615B3C8-33A8-47AB-BAA8-7F5AC78BD2C5}" destId="{F10FF665-B98B-4832-B7AE-9A2C7FEBC3CE}" srcOrd="3" destOrd="0" parTransId="{5063C2F0-3DEB-4897-A01C-CF9CAAA64CF4}" sibTransId="{FCB668B5-16DF-4A68-BF1C-BB37B3E9F7BA}"/>
    <dgm:cxn modelId="{00CB58DF-BBF1-4312-88B4-935870130983}" srcId="{C40217C5-5DC0-471C-9AC4-62CD7410E19B}" destId="{68B185C4-967F-408E-BDC8-D88B4A57C6A6}" srcOrd="1" destOrd="0" parTransId="{53F48C5A-7ADA-4535-89D6-532A87C321AC}" sibTransId="{5D4326A4-A1EF-485F-9FA1-97AB774D9EEC}"/>
    <dgm:cxn modelId="{5EDF18A5-C6AF-4256-88CC-65315975576B}" srcId="{2615B3C8-33A8-47AB-BAA8-7F5AC78BD2C5}" destId="{FFDDE0CE-BB3C-448E-AE57-0601ACE6FBB7}" srcOrd="6" destOrd="0" parTransId="{7B8B1F21-7CA7-4EC2-84EC-2D1D6173B2D4}" sibTransId="{13EE9ECF-91C7-4EA8-B1B2-D539F57231F6}"/>
    <dgm:cxn modelId="{1A3D141B-6608-40CA-B356-67B4560251C7}" type="presParOf" srcId="{2466A0F3-1429-4A7E-A26C-C12A7C0F886D}" destId="{3E090022-8691-4F31-BFFC-1AD0A01A116A}" srcOrd="0" destOrd="0" presId="urn:microsoft.com/office/officeart/2005/8/layout/radial3"/>
    <dgm:cxn modelId="{282F30A0-E745-4E91-B3FF-3A2F7C518DFF}" type="presParOf" srcId="{3E090022-8691-4F31-BFFC-1AD0A01A116A}" destId="{363DAFF8-A6A1-47C5-A390-02651F4797EB}" srcOrd="0" destOrd="0" presId="urn:microsoft.com/office/officeart/2005/8/layout/radial3"/>
    <dgm:cxn modelId="{B1C4CE89-59B6-49DF-BC2F-B65F6B569C0B}" type="presParOf" srcId="{3E090022-8691-4F31-BFFC-1AD0A01A116A}" destId="{AC76CB58-5BA3-45F2-B88D-CB789B94F7EC}" srcOrd="1" destOrd="0" presId="urn:microsoft.com/office/officeart/2005/8/layout/radial3"/>
    <dgm:cxn modelId="{BB2DD0CE-1B27-46AB-B515-FFA430DAFD14}" type="presParOf" srcId="{3E090022-8691-4F31-BFFC-1AD0A01A116A}" destId="{6C21A205-D090-4A12-95B6-CEA1B8A05EAD}" srcOrd="2" destOrd="0" presId="urn:microsoft.com/office/officeart/2005/8/layout/radial3"/>
    <dgm:cxn modelId="{158A2221-323C-4338-BFD5-53BA8B199AF5}" type="presParOf" srcId="{3E090022-8691-4F31-BFFC-1AD0A01A116A}" destId="{BA6B9610-3D7A-458C-B081-B2666E0DE97C}" srcOrd="3" destOrd="0" presId="urn:microsoft.com/office/officeart/2005/8/layout/radial3"/>
    <dgm:cxn modelId="{4C023B2A-F933-45A7-8F63-E8472C5F6A28}" type="presParOf" srcId="{3E090022-8691-4F31-BFFC-1AD0A01A116A}" destId="{E8FCD827-C1FD-44D1-B133-D54D28B680EB}" srcOrd="4" destOrd="0" presId="urn:microsoft.com/office/officeart/2005/8/layout/radial3"/>
    <dgm:cxn modelId="{18256104-7D12-48B1-B9A0-EA9CAD5BB61F}" type="presParOf" srcId="{3E090022-8691-4F31-BFFC-1AD0A01A116A}" destId="{FC72BCBB-BDA0-460A-BDCF-5E7944837344}" srcOrd="5" destOrd="0" presId="urn:microsoft.com/office/officeart/2005/8/layout/radial3"/>
    <dgm:cxn modelId="{09B8094B-8F1B-451A-925A-FE373807DB5F}" type="presParOf" srcId="{3E090022-8691-4F31-BFFC-1AD0A01A116A}" destId="{7095B6FE-3741-4C7F-B99C-3E0BEB30A523}" srcOrd="6" destOrd="0" presId="urn:microsoft.com/office/officeart/2005/8/layout/radial3"/>
    <dgm:cxn modelId="{103B7667-32CC-4D4C-96CC-CB924E9BB5D8}" type="presParOf" srcId="{3E090022-8691-4F31-BFFC-1AD0A01A116A}" destId="{686C3C79-0CD1-4C3A-A4F3-3465E4CC2815}" srcOrd="7" destOrd="0" presId="urn:microsoft.com/office/officeart/2005/8/layout/radial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D1859C6-819B-43BA-B9ED-54AA05B98414}" type="doc">
      <dgm:prSet loTypeId="urn:microsoft.com/office/officeart/2005/8/layout/cycle1" loCatId="cycle" qsTypeId="urn:microsoft.com/office/officeart/2005/8/quickstyle/simple4" qsCatId="simple" csTypeId="urn:microsoft.com/office/officeart/2005/8/colors/accent1_1" csCatId="accent1" phldr="1"/>
      <dgm:spPr/>
      <dgm:t>
        <a:bodyPr/>
        <a:lstStyle/>
        <a:p>
          <a:endParaRPr lang="en-US"/>
        </a:p>
      </dgm:t>
    </dgm:pt>
    <dgm:pt modelId="{8F943109-26A5-4F85-91EB-4438338E921A}">
      <dgm:prSet phldrT="[Text]"/>
      <dgm:spPr/>
      <dgm:t>
        <a:bodyPr/>
        <a:lstStyle/>
        <a:p>
          <a:r>
            <a:rPr lang="en-US" smtClean="0"/>
            <a:t> </a:t>
          </a:r>
          <a:endParaRPr lang="en-US"/>
        </a:p>
      </dgm:t>
    </dgm:pt>
    <dgm:pt modelId="{4EDBBB4E-C576-4ABC-96E0-24D2D9DEDEF2}" type="parTrans" cxnId="{04482634-03C1-41EB-B2D4-712731BB8449}">
      <dgm:prSet/>
      <dgm:spPr/>
      <dgm:t>
        <a:bodyPr/>
        <a:lstStyle/>
        <a:p>
          <a:endParaRPr lang="en-US"/>
        </a:p>
      </dgm:t>
    </dgm:pt>
    <dgm:pt modelId="{90694464-6C8A-4634-87E6-46DBD197B9BC}" type="sibTrans" cxnId="{04482634-03C1-41EB-B2D4-712731BB8449}">
      <dgm:prSet/>
      <dgm:spPr/>
      <dgm:t>
        <a:bodyPr/>
        <a:lstStyle/>
        <a:p>
          <a:endParaRPr lang="en-US"/>
        </a:p>
      </dgm:t>
    </dgm:pt>
    <dgm:pt modelId="{06DD4D1A-1B5A-412C-8F78-77C7DCFC5175}">
      <dgm:prSet phldrT="[Text]"/>
      <dgm:spPr/>
      <dgm:t>
        <a:bodyPr/>
        <a:lstStyle/>
        <a:p>
          <a:r>
            <a:rPr lang="en-US" dirty="0" smtClean="0"/>
            <a:t> </a:t>
          </a:r>
          <a:endParaRPr lang="en-US" dirty="0"/>
        </a:p>
      </dgm:t>
    </dgm:pt>
    <dgm:pt modelId="{0467BDD8-8928-41A1-96F5-B588F548A836}" type="parTrans" cxnId="{A3B34F02-CF45-4F0D-879E-A88FA9639052}">
      <dgm:prSet/>
      <dgm:spPr/>
      <dgm:t>
        <a:bodyPr/>
        <a:lstStyle/>
        <a:p>
          <a:endParaRPr lang="en-US"/>
        </a:p>
      </dgm:t>
    </dgm:pt>
    <dgm:pt modelId="{E80D1463-0D5D-4D3E-A1C3-32EA560C89F1}" type="sibTrans" cxnId="{A3B34F02-CF45-4F0D-879E-A88FA9639052}">
      <dgm:prSet/>
      <dgm:spPr/>
      <dgm:t>
        <a:bodyPr/>
        <a:lstStyle/>
        <a:p>
          <a:endParaRPr lang="en-US"/>
        </a:p>
      </dgm:t>
    </dgm:pt>
    <dgm:pt modelId="{3183F334-C1FB-4800-9A78-5C00AF02FFAB}">
      <dgm:prSet phldrT="[Text]"/>
      <dgm:spPr/>
      <dgm:t>
        <a:bodyPr/>
        <a:lstStyle/>
        <a:p>
          <a:r>
            <a:rPr lang="en-US" dirty="0" smtClean="0"/>
            <a:t> </a:t>
          </a:r>
          <a:endParaRPr lang="en-US" dirty="0"/>
        </a:p>
      </dgm:t>
    </dgm:pt>
    <dgm:pt modelId="{3363D4AB-186A-4EC3-B64A-9832BAE747DE}" type="parTrans" cxnId="{C4ED13E9-3AB4-42D8-A06B-F3F6ABB20684}">
      <dgm:prSet/>
      <dgm:spPr/>
      <dgm:t>
        <a:bodyPr/>
        <a:lstStyle/>
        <a:p>
          <a:endParaRPr lang="en-US"/>
        </a:p>
      </dgm:t>
    </dgm:pt>
    <dgm:pt modelId="{94AB305B-FC52-4DC0-AEF7-E19A22F0560F}" type="sibTrans" cxnId="{C4ED13E9-3AB4-42D8-A06B-F3F6ABB20684}">
      <dgm:prSet/>
      <dgm:spPr/>
      <dgm:t>
        <a:bodyPr/>
        <a:lstStyle/>
        <a:p>
          <a:endParaRPr lang="en-US"/>
        </a:p>
      </dgm:t>
    </dgm:pt>
    <dgm:pt modelId="{6448E9BA-0167-4E82-8F2C-47E50FEE9FD2}">
      <dgm:prSet phldrT="[Text]"/>
      <dgm:spPr/>
      <dgm:t>
        <a:bodyPr/>
        <a:lstStyle/>
        <a:p>
          <a:r>
            <a:rPr lang="en-US" dirty="0" smtClean="0"/>
            <a:t> </a:t>
          </a:r>
          <a:endParaRPr lang="en-US" dirty="0"/>
        </a:p>
      </dgm:t>
    </dgm:pt>
    <dgm:pt modelId="{3CF40BC4-E183-45C6-9157-E3D4235B696A}" type="sibTrans" cxnId="{4A7C452B-F55F-4B06-B7BD-2FF302E949F0}">
      <dgm:prSet/>
      <dgm:spPr/>
      <dgm:t>
        <a:bodyPr/>
        <a:lstStyle/>
        <a:p>
          <a:endParaRPr lang="en-US"/>
        </a:p>
      </dgm:t>
    </dgm:pt>
    <dgm:pt modelId="{B4926F2C-7018-4D4E-A02E-82EDD615567C}" type="parTrans" cxnId="{4A7C452B-F55F-4B06-B7BD-2FF302E949F0}">
      <dgm:prSet/>
      <dgm:spPr/>
      <dgm:t>
        <a:bodyPr/>
        <a:lstStyle/>
        <a:p>
          <a:endParaRPr lang="en-US"/>
        </a:p>
      </dgm:t>
    </dgm:pt>
    <dgm:pt modelId="{34DD04F1-7B2F-4557-95D7-6C1415D32EDF}">
      <dgm:prSet phldrT="[Text]"/>
      <dgm:spPr/>
      <dgm:t>
        <a:bodyPr/>
        <a:lstStyle/>
        <a:p>
          <a:endParaRPr lang="en-US" dirty="0"/>
        </a:p>
      </dgm:t>
    </dgm:pt>
    <dgm:pt modelId="{C2F5CBAE-BDC5-4FFB-9ABA-37F02AFD1F92}" type="sibTrans" cxnId="{F8F7C016-6B53-4F01-A139-DD247DA0EFC9}">
      <dgm:prSet/>
      <dgm:spPr/>
      <dgm:t>
        <a:bodyPr/>
        <a:lstStyle/>
        <a:p>
          <a:endParaRPr lang="en-US"/>
        </a:p>
      </dgm:t>
    </dgm:pt>
    <dgm:pt modelId="{7D5EC3F9-6E3E-4507-8CD3-CB6A8988D7FD}" type="parTrans" cxnId="{F8F7C016-6B53-4F01-A139-DD247DA0EFC9}">
      <dgm:prSet/>
      <dgm:spPr/>
      <dgm:t>
        <a:bodyPr/>
        <a:lstStyle/>
        <a:p>
          <a:endParaRPr lang="en-US"/>
        </a:p>
      </dgm:t>
    </dgm:pt>
    <dgm:pt modelId="{FF8E50DE-49CB-4208-935E-97E818C9EF0D}">
      <dgm:prSet phldrT="[Text]"/>
      <dgm:spPr/>
      <dgm:t>
        <a:bodyPr/>
        <a:lstStyle/>
        <a:p>
          <a:endParaRPr lang="en-US" dirty="0"/>
        </a:p>
      </dgm:t>
    </dgm:pt>
    <dgm:pt modelId="{BE8CA6A4-CCF9-440F-9A17-B7C35C451694}" type="sibTrans" cxnId="{709322F6-E8AB-442F-A79C-2C03366B116E}">
      <dgm:prSet/>
      <dgm:spPr/>
      <dgm:t>
        <a:bodyPr/>
        <a:lstStyle/>
        <a:p>
          <a:endParaRPr lang="en-US"/>
        </a:p>
      </dgm:t>
    </dgm:pt>
    <dgm:pt modelId="{EB880AAE-5B66-4C79-816D-941BC5D0F420}" type="parTrans" cxnId="{709322F6-E8AB-442F-A79C-2C03366B116E}">
      <dgm:prSet/>
      <dgm:spPr/>
      <dgm:t>
        <a:bodyPr/>
        <a:lstStyle/>
        <a:p>
          <a:endParaRPr lang="en-US"/>
        </a:p>
      </dgm:t>
    </dgm:pt>
    <dgm:pt modelId="{89B2EEF3-AB7B-46F8-AA3F-99FF37B68012}">
      <dgm:prSet phldrT="[Text]"/>
      <dgm:spPr/>
      <dgm:t>
        <a:bodyPr/>
        <a:lstStyle/>
        <a:p>
          <a:r>
            <a:rPr lang="en-US" dirty="0" smtClean="0"/>
            <a:t> </a:t>
          </a:r>
          <a:endParaRPr lang="en-US" dirty="0"/>
        </a:p>
      </dgm:t>
    </dgm:pt>
    <dgm:pt modelId="{D9594ECD-C1CE-4050-9BA9-27B6D5308A61}" type="sibTrans" cxnId="{9321F7C1-427E-4F19-AD3A-1FB201EAB6D0}">
      <dgm:prSet/>
      <dgm:spPr/>
      <dgm:t>
        <a:bodyPr/>
        <a:lstStyle/>
        <a:p>
          <a:endParaRPr lang="en-US"/>
        </a:p>
      </dgm:t>
    </dgm:pt>
    <dgm:pt modelId="{886C5AA1-2158-42E2-AE2C-2335E74A39B3}" type="parTrans" cxnId="{9321F7C1-427E-4F19-AD3A-1FB201EAB6D0}">
      <dgm:prSet/>
      <dgm:spPr/>
      <dgm:t>
        <a:bodyPr/>
        <a:lstStyle/>
        <a:p>
          <a:endParaRPr lang="en-US"/>
        </a:p>
      </dgm:t>
    </dgm:pt>
    <dgm:pt modelId="{3080B448-E1E4-4EAE-B5BE-FF32675B6050}" type="pres">
      <dgm:prSet presAssocID="{5D1859C6-819B-43BA-B9ED-54AA05B98414}" presName="cycle" presStyleCnt="0">
        <dgm:presLayoutVars>
          <dgm:dir/>
          <dgm:resizeHandles val="exact"/>
        </dgm:presLayoutVars>
      </dgm:prSet>
      <dgm:spPr/>
      <dgm:t>
        <a:bodyPr/>
        <a:lstStyle/>
        <a:p>
          <a:endParaRPr lang="en-US"/>
        </a:p>
      </dgm:t>
    </dgm:pt>
    <dgm:pt modelId="{FA3526CF-AC3C-499D-B064-F948D1CCDD62}" type="pres">
      <dgm:prSet presAssocID="{8F943109-26A5-4F85-91EB-4438338E921A}" presName="dummy" presStyleCnt="0"/>
      <dgm:spPr/>
    </dgm:pt>
    <dgm:pt modelId="{C3C5CD51-7C53-4595-A267-13A646683E49}" type="pres">
      <dgm:prSet presAssocID="{8F943109-26A5-4F85-91EB-4438338E921A}" presName="node" presStyleLbl="revTx" presStyleIdx="0" presStyleCnt="7">
        <dgm:presLayoutVars>
          <dgm:bulletEnabled val="1"/>
        </dgm:presLayoutVars>
      </dgm:prSet>
      <dgm:spPr/>
      <dgm:t>
        <a:bodyPr/>
        <a:lstStyle/>
        <a:p>
          <a:endParaRPr lang="en-US"/>
        </a:p>
      </dgm:t>
    </dgm:pt>
    <dgm:pt modelId="{FA26053B-D0BA-4F3A-AE11-E9CF145BD68A}" type="pres">
      <dgm:prSet presAssocID="{90694464-6C8A-4634-87E6-46DBD197B9BC}" presName="sibTrans" presStyleLbl="node1" presStyleIdx="0" presStyleCnt="7" custAng="1478282" custLinFactNeighborX="10854" custLinFactNeighborY="399"/>
      <dgm:spPr/>
      <dgm:t>
        <a:bodyPr/>
        <a:lstStyle/>
        <a:p>
          <a:endParaRPr lang="en-US"/>
        </a:p>
      </dgm:t>
    </dgm:pt>
    <dgm:pt modelId="{FD4E307A-FD6E-4A2A-B24F-4523D0931306}" type="pres">
      <dgm:prSet presAssocID="{6448E9BA-0167-4E82-8F2C-47E50FEE9FD2}" presName="dummy" presStyleCnt="0"/>
      <dgm:spPr/>
    </dgm:pt>
    <dgm:pt modelId="{6D47B07C-F1BC-4A4B-9D64-B714C8B61373}" type="pres">
      <dgm:prSet presAssocID="{6448E9BA-0167-4E82-8F2C-47E50FEE9FD2}" presName="node" presStyleLbl="revTx" presStyleIdx="1" presStyleCnt="7" custRadScaleRad="94011" custRadScaleInc="-4868">
        <dgm:presLayoutVars>
          <dgm:bulletEnabled val="1"/>
        </dgm:presLayoutVars>
      </dgm:prSet>
      <dgm:spPr/>
      <dgm:t>
        <a:bodyPr/>
        <a:lstStyle/>
        <a:p>
          <a:endParaRPr lang="en-US"/>
        </a:p>
      </dgm:t>
    </dgm:pt>
    <dgm:pt modelId="{D95DAC25-2CE5-4AE5-8B87-C915B86E65E1}" type="pres">
      <dgm:prSet presAssocID="{3CF40BC4-E183-45C6-9157-E3D4235B696A}" presName="sibTrans" presStyleLbl="node1" presStyleIdx="1" presStyleCnt="7" custAng="1554692" custLinFactNeighborX="7979" custLinFactNeighborY="-3370"/>
      <dgm:spPr/>
      <dgm:t>
        <a:bodyPr/>
        <a:lstStyle/>
        <a:p>
          <a:endParaRPr lang="en-US"/>
        </a:p>
      </dgm:t>
    </dgm:pt>
    <dgm:pt modelId="{803ABF5A-D08D-47DF-95CA-C3FFDCFB1E4C}" type="pres">
      <dgm:prSet presAssocID="{06DD4D1A-1B5A-412C-8F78-77C7DCFC5175}" presName="dummy" presStyleCnt="0"/>
      <dgm:spPr/>
    </dgm:pt>
    <dgm:pt modelId="{278A277E-77BB-4BA0-AD73-492018365287}" type="pres">
      <dgm:prSet presAssocID="{06DD4D1A-1B5A-412C-8F78-77C7DCFC5175}" presName="node" presStyleLbl="revTx" presStyleIdx="2" presStyleCnt="7">
        <dgm:presLayoutVars>
          <dgm:bulletEnabled val="1"/>
        </dgm:presLayoutVars>
      </dgm:prSet>
      <dgm:spPr/>
      <dgm:t>
        <a:bodyPr/>
        <a:lstStyle/>
        <a:p>
          <a:endParaRPr lang="en-US"/>
        </a:p>
      </dgm:t>
    </dgm:pt>
    <dgm:pt modelId="{227EC268-402A-4A74-A672-D5C127FC3AA8}" type="pres">
      <dgm:prSet presAssocID="{E80D1463-0D5D-4D3E-A1C3-32EA560C89F1}" presName="sibTrans" presStyleLbl="node1" presStyleIdx="2" presStyleCnt="7" custAng="1383626" custLinFactNeighborX="10152" custLinFactNeighborY="-2159"/>
      <dgm:spPr/>
      <dgm:t>
        <a:bodyPr/>
        <a:lstStyle/>
        <a:p>
          <a:endParaRPr lang="en-US"/>
        </a:p>
      </dgm:t>
    </dgm:pt>
    <dgm:pt modelId="{C1A8C928-BE95-49FB-9122-B6A800E1377F}" type="pres">
      <dgm:prSet presAssocID="{3183F334-C1FB-4800-9A78-5C00AF02FFAB}" presName="dummy" presStyleCnt="0"/>
      <dgm:spPr/>
    </dgm:pt>
    <dgm:pt modelId="{E7B3363F-CF21-40AC-961C-CF484C88BD45}" type="pres">
      <dgm:prSet presAssocID="{3183F334-C1FB-4800-9A78-5C00AF02FFAB}" presName="node" presStyleLbl="revTx" presStyleIdx="3" presStyleCnt="7">
        <dgm:presLayoutVars>
          <dgm:bulletEnabled val="1"/>
        </dgm:presLayoutVars>
      </dgm:prSet>
      <dgm:spPr/>
      <dgm:t>
        <a:bodyPr/>
        <a:lstStyle/>
        <a:p>
          <a:endParaRPr lang="en-US"/>
        </a:p>
      </dgm:t>
    </dgm:pt>
    <dgm:pt modelId="{53050F25-7580-4579-830F-60D7341E80D1}" type="pres">
      <dgm:prSet presAssocID="{94AB305B-FC52-4DC0-AEF7-E19A22F0560F}" presName="sibTrans" presStyleLbl="node1" presStyleIdx="3" presStyleCnt="7" custAng="1662196" custLinFactNeighborX="12336"/>
      <dgm:spPr/>
      <dgm:t>
        <a:bodyPr/>
        <a:lstStyle/>
        <a:p>
          <a:endParaRPr lang="en-US"/>
        </a:p>
      </dgm:t>
    </dgm:pt>
    <dgm:pt modelId="{D80FBC51-B56E-46E7-B0C0-8409C9E62F7B}" type="pres">
      <dgm:prSet presAssocID="{89B2EEF3-AB7B-46F8-AA3F-99FF37B68012}" presName="dummy" presStyleCnt="0"/>
      <dgm:spPr/>
    </dgm:pt>
    <dgm:pt modelId="{E0A18ADD-3EFB-4105-90FA-5906B0460BE1}" type="pres">
      <dgm:prSet presAssocID="{89B2EEF3-AB7B-46F8-AA3F-99FF37B68012}" presName="node" presStyleLbl="revTx" presStyleIdx="4" presStyleCnt="7">
        <dgm:presLayoutVars>
          <dgm:bulletEnabled val="1"/>
        </dgm:presLayoutVars>
      </dgm:prSet>
      <dgm:spPr/>
      <dgm:t>
        <a:bodyPr/>
        <a:lstStyle/>
        <a:p>
          <a:endParaRPr lang="en-US"/>
        </a:p>
      </dgm:t>
    </dgm:pt>
    <dgm:pt modelId="{B07A723E-ED8B-4440-B8C7-CEC979FF9BC1}" type="pres">
      <dgm:prSet presAssocID="{D9594ECD-C1CE-4050-9BA9-27B6D5308A61}" presName="sibTrans" presStyleLbl="node1" presStyleIdx="4" presStyleCnt="7" custAng="1486533" custLinFactNeighborX="14569" custLinFactNeighborY="1188"/>
      <dgm:spPr/>
      <dgm:t>
        <a:bodyPr/>
        <a:lstStyle/>
        <a:p>
          <a:endParaRPr lang="en-US"/>
        </a:p>
      </dgm:t>
    </dgm:pt>
    <dgm:pt modelId="{42899AE2-5373-4528-93CA-63FD44C17C12}" type="pres">
      <dgm:prSet presAssocID="{34DD04F1-7B2F-4557-95D7-6C1415D32EDF}" presName="dummy" presStyleCnt="0"/>
      <dgm:spPr/>
    </dgm:pt>
    <dgm:pt modelId="{E91279A0-1C5F-4A3F-A8B2-C2ED77871024}" type="pres">
      <dgm:prSet presAssocID="{34DD04F1-7B2F-4557-95D7-6C1415D32EDF}" presName="node" presStyleLbl="revTx" presStyleIdx="5" presStyleCnt="7">
        <dgm:presLayoutVars>
          <dgm:bulletEnabled val="1"/>
        </dgm:presLayoutVars>
      </dgm:prSet>
      <dgm:spPr/>
      <dgm:t>
        <a:bodyPr/>
        <a:lstStyle/>
        <a:p>
          <a:endParaRPr lang="en-US"/>
        </a:p>
      </dgm:t>
    </dgm:pt>
    <dgm:pt modelId="{A18216F8-B9C8-42A4-A3EC-47B681FBA105}" type="pres">
      <dgm:prSet presAssocID="{C2F5CBAE-BDC5-4FFB-9ABA-37F02AFD1F92}" presName="sibTrans" presStyleLbl="node1" presStyleIdx="5" presStyleCnt="7" custAng="1618128" custLinFactNeighborX="11800" custLinFactNeighborY="3146"/>
      <dgm:spPr/>
      <dgm:t>
        <a:bodyPr/>
        <a:lstStyle/>
        <a:p>
          <a:endParaRPr lang="en-US"/>
        </a:p>
      </dgm:t>
    </dgm:pt>
    <dgm:pt modelId="{272EB087-1B8F-4AEC-9520-11FCE38D89F9}" type="pres">
      <dgm:prSet presAssocID="{FF8E50DE-49CB-4208-935E-97E818C9EF0D}" presName="dummy" presStyleCnt="0"/>
      <dgm:spPr/>
    </dgm:pt>
    <dgm:pt modelId="{3CE3BA64-C345-4496-9679-055FF14199E5}" type="pres">
      <dgm:prSet presAssocID="{FF8E50DE-49CB-4208-935E-97E818C9EF0D}" presName="node" presStyleLbl="revTx" presStyleIdx="6" presStyleCnt="7">
        <dgm:presLayoutVars>
          <dgm:bulletEnabled val="1"/>
        </dgm:presLayoutVars>
      </dgm:prSet>
      <dgm:spPr/>
      <dgm:t>
        <a:bodyPr/>
        <a:lstStyle/>
        <a:p>
          <a:endParaRPr lang="en-US"/>
        </a:p>
      </dgm:t>
    </dgm:pt>
    <dgm:pt modelId="{88D2D0A4-4B42-4806-AB4A-212F59817370}" type="pres">
      <dgm:prSet presAssocID="{BE8CA6A4-CCF9-440F-9A17-B7C35C451694}" presName="sibTrans" presStyleLbl="node1" presStyleIdx="6" presStyleCnt="7" custAng="1620108" custLinFactNeighborX="8156" custLinFactNeighborY="3944"/>
      <dgm:spPr/>
      <dgm:t>
        <a:bodyPr/>
        <a:lstStyle/>
        <a:p>
          <a:endParaRPr lang="en-US"/>
        </a:p>
      </dgm:t>
    </dgm:pt>
  </dgm:ptLst>
  <dgm:cxnLst>
    <dgm:cxn modelId="{04482634-03C1-41EB-B2D4-712731BB8449}" srcId="{5D1859C6-819B-43BA-B9ED-54AA05B98414}" destId="{8F943109-26A5-4F85-91EB-4438338E921A}" srcOrd="0" destOrd="0" parTransId="{4EDBBB4E-C576-4ABC-96E0-24D2D9DEDEF2}" sibTransId="{90694464-6C8A-4634-87E6-46DBD197B9BC}"/>
    <dgm:cxn modelId="{4A7C452B-F55F-4B06-B7BD-2FF302E949F0}" srcId="{5D1859C6-819B-43BA-B9ED-54AA05B98414}" destId="{6448E9BA-0167-4E82-8F2C-47E50FEE9FD2}" srcOrd="1" destOrd="0" parTransId="{B4926F2C-7018-4D4E-A02E-82EDD615567C}" sibTransId="{3CF40BC4-E183-45C6-9157-E3D4235B696A}"/>
    <dgm:cxn modelId="{AD5C67BB-C732-4B1F-832A-E56D537CB811}" type="presOf" srcId="{90694464-6C8A-4634-87E6-46DBD197B9BC}" destId="{FA26053B-D0BA-4F3A-AE11-E9CF145BD68A}" srcOrd="0" destOrd="0" presId="urn:microsoft.com/office/officeart/2005/8/layout/cycle1"/>
    <dgm:cxn modelId="{C32D8101-0F24-4475-B361-660885A67865}" type="presOf" srcId="{89B2EEF3-AB7B-46F8-AA3F-99FF37B68012}" destId="{E0A18ADD-3EFB-4105-90FA-5906B0460BE1}" srcOrd="0" destOrd="0" presId="urn:microsoft.com/office/officeart/2005/8/layout/cycle1"/>
    <dgm:cxn modelId="{98EED129-AB84-48C6-B021-BD081FB0C6C7}" type="presOf" srcId="{8F943109-26A5-4F85-91EB-4438338E921A}" destId="{C3C5CD51-7C53-4595-A267-13A646683E49}" srcOrd="0" destOrd="0" presId="urn:microsoft.com/office/officeart/2005/8/layout/cycle1"/>
    <dgm:cxn modelId="{8DBB66B3-3FB7-4A0F-966C-9E1135A0BFA7}" type="presOf" srcId="{5D1859C6-819B-43BA-B9ED-54AA05B98414}" destId="{3080B448-E1E4-4EAE-B5BE-FF32675B6050}" srcOrd="0" destOrd="0" presId="urn:microsoft.com/office/officeart/2005/8/layout/cycle1"/>
    <dgm:cxn modelId="{93707772-560E-4621-BB1A-7803DF226A3E}" type="presOf" srcId="{3CF40BC4-E183-45C6-9157-E3D4235B696A}" destId="{D95DAC25-2CE5-4AE5-8B87-C915B86E65E1}" srcOrd="0" destOrd="0" presId="urn:microsoft.com/office/officeart/2005/8/layout/cycle1"/>
    <dgm:cxn modelId="{55789F78-B243-4ECD-AD7B-A4B090B6DF84}" type="presOf" srcId="{BE8CA6A4-CCF9-440F-9A17-B7C35C451694}" destId="{88D2D0A4-4B42-4806-AB4A-212F59817370}" srcOrd="0" destOrd="0" presId="urn:microsoft.com/office/officeart/2005/8/layout/cycle1"/>
    <dgm:cxn modelId="{CF46A333-4D80-4B29-965D-336A0E18723F}" type="presOf" srcId="{6448E9BA-0167-4E82-8F2C-47E50FEE9FD2}" destId="{6D47B07C-F1BC-4A4B-9D64-B714C8B61373}" srcOrd="0" destOrd="0" presId="urn:microsoft.com/office/officeart/2005/8/layout/cycle1"/>
    <dgm:cxn modelId="{EF6C5F9C-282C-46F5-B033-560CA19B962D}" type="presOf" srcId="{94AB305B-FC52-4DC0-AEF7-E19A22F0560F}" destId="{53050F25-7580-4579-830F-60D7341E80D1}" srcOrd="0" destOrd="0" presId="urn:microsoft.com/office/officeart/2005/8/layout/cycle1"/>
    <dgm:cxn modelId="{A3B34F02-CF45-4F0D-879E-A88FA9639052}" srcId="{5D1859C6-819B-43BA-B9ED-54AA05B98414}" destId="{06DD4D1A-1B5A-412C-8F78-77C7DCFC5175}" srcOrd="2" destOrd="0" parTransId="{0467BDD8-8928-41A1-96F5-B588F548A836}" sibTransId="{E80D1463-0D5D-4D3E-A1C3-32EA560C89F1}"/>
    <dgm:cxn modelId="{3A28C790-244B-4E13-B43F-4556C1616C78}" type="presOf" srcId="{E80D1463-0D5D-4D3E-A1C3-32EA560C89F1}" destId="{227EC268-402A-4A74-A672-D5C127FC3AA8}" srcOrd="0" destOrd="0" presId="urn:microsoft.com/office/officeart/2005/8/layout/cycle1"/>
    <dgm:cxn modelId="{F8F7C016-6B53-4F01-A139-DD247DA0EFC9}" srcId="{5D1859C6-819B-43BA-B9ED-54AA05B98414}" destId="{34DD04F1-7B2F-4557-95D7-6C1415D32EDF}" srcOrd="5" destOrd="0" parTransId="{7D5EC3F9-6E3E-4507-8CD3-CB6A8988D7FD}" sibTransId="{C2F5CBAE-BDC5-4FFB-9ABA-37F02AFD1F92}"/>
    <dgm:cxn modelId="{307628E9-7145-4ACE-8C25-4CBF9500F058}" type="presOf" srcId="{3183F334-C1FB-4800-9A78-5C00AF02FFAB}" destId="{E7B3363F-CF21-40AC-961C-CF484C88BD45}" srcOrd="0" destOrd="0" presId="urn:microsoft.com/office/officeart/2005/8/layout/cycle1"/>
    <dgm:cxn modelId="{709322F6-E8AB-442F-A79C-2C03366B116E}" srcId="{5D1859C6-819B-43BA-B9ED-54AA05B98414}" destId="{FF8E50DE-49CB-4208-935E-97E818C9EF0D}" srcOrd="6" destOrd="0" parTransId="{EB880AAE-5B66-4C79-816D-941BC5D0F420}" sibTransId="{BE8CA6A4-CCF9-440F-9A17-B7C35C451694}"/>
    <dgm:cxn modelId="{8F9972AE-6959-42F3-83FF-D3036F48DBDC}" type="presOf" srcId="{C2F5CBAE-BDC5-4FFB-9ABA-37F02AFD1F92}" destId="{A18216F8-B9C8-42A4-A3EC-47B681FBA105}" srcOrd="0" destOrd="0" presId="urn:microsoft.com/office/officeart/2005/8/layout/cycle1"/>
    <dgm:cxn modelId="{9321F7C1-427E-4F19-AD3A-1FB201EAB6D0}" srcId="{5D1859C6-819B-43BA-B9ED-54AA05B98414}" destId="{89B2EEF3-AB7B-46F8-AA3F-99FF37B68012}" srcOrd="4" destOrd="0" parTransId="{886C5AA1-2158-42E2-AE2C-2335E74A39B3}" sibTransId="{D9594ECD-C1CE-4050-9BA9-27B6D5308A61}"/>
    <dgm:cxn modelId="{DECEC63B-5881-4D7C-83D6-2C619A7AF936}" type="presOf" srcId="{D9594ECD-C1CE-4050-9BA9-27B6D5308A61}" destId="{B07A723E-ED8B-4440-B8C7-CEC979FF9BC1}" srcOrd="0" destOrd="0" presId="urn:microsoft.com/office/officeart/2005/8/layout/cycle1"/>
    <dgm:cxn modelId="{13BD0DF9-BAE4-4269-B910-1702CA3B3692}" type="presOf" srcId="{FF8E50DE-49CB-4208-935E-97E818C9EF0D}" destId="{3CE3BA64-C345-4496-9679-055FF14199E5}" srcOrd="0" destOrd="0" presId="urn:microsoft.com/office/officeart/2005/8/layout/cycle1"/>
    <dgm:cxn modelId="{C4ED13E9-3AB4-42D8-A06B-F3F6ABB20684}" srcId="{5D1859C6-819B-43BA-B9ED-54AA05B98414}" destId="{3183F334-C1FB-4800-9A78-5C00AF02FFAB}" srcOrd="3" destOrd="0" parTransId="{3363D4AB-186A-4EC3-B64A-9832BAE747DE}" sibTransId="{94AB305B-FC52-4DC0-AEF7-E19A22F0560F}"/>
    <dgm:cxn modelId="{DCEE0624-2C7E-4459-BBE9-D33E2ECFC274}" type="presOf" srcId="{06DD4D1A-1B5A-412C-8F78-77C7DCFC5175}" destId="{278A277E-77BB-4BA0-AD73-492018365287}" srcOrd="0" destOrd="0" presId="urn:microsoft.com/office/officeart/2005/8/layout/cycle1"/>
    <dgm:cxn modelId="{E7A43C47-4D58-4CC5-869E-E01DC682B715}" type="presOf" srcId="{34DD04F1-7B2F-4557-95D7-6C1415D32EDF}" destId="{E91279A0-1C5F-4A3F-A8B2-C2ED77871024}" srcOrd="0" destOrd="0" presId="urn:microsoft.com/office/officeart/2005/8/layout/cycle1"/>
    <dgm:cxn modelId="{BB3BD9E6-5157-4A6B-8EAC-7383BDC0AF81}" type="presParOf" srcId="{3080B448-E1E4-4EAE-B5BE-FF32675B6050}" destId="{FA3526CF-AC3C-499D-B064-F948D1CCDD62}" srcOrd="0" destOrd="0" presId="urn:microsoft.com/office/officeart/2005/8/layout/cycle1"/>
    <dgm:cxn modelId="{9A069608-5CCF-456D-AAC7-FFE841972FC2}" type="presParOf" srcId="{3080B448-E1E4-4EAE-B5BE-FF32675B6050}" destId="{C3C5CD51-7C53-4595-A267-13A646683E49}" srcOrd="1" destOrd="0" presId="urn:microsoft.com/office/officeart/2005/8/layout/cycle1"/>
    <dgm:cxn modelId="{1B80C344-9C9B-461E-8173-4CDCB38FB2BD}" type="presParOf" srcId="{3080B448-E1E4-4EAE-B5BE-FF32675B6050}" destId="{FA26053B-D0BA-4F3A-AE11-E9CF145BD68A}" srcOrd="2" destOrd="0" presId="urn:microsoft.com/office/officeart/2005/8/layout/cycle1"/>
    <dgm:cxn modelId="{F832F126-25C6-424C-AE18-336FF6092BE0}" type="presParOf" srcId="{3080B448-E1E4-4EAE-B5BE-FF32675B6050}" destId="{FD4E307A-FD6E-4A2A-B24F-4523D0931306}" srcOrd="3" destOrd="0" presId="urn:microsoft.com/office/officeart/2005/8/layout/cycle1"/>
    <dgm:cxn modelId="{59704673-6B67-4BEF-B022-E82A368579C4}" type="presParOf" srcId="{3080B448-E1E4-4EAE-B5BE-FF32675B6050}" destId="{6D47B07C-F1BC-4A4B-9D64-B714C8B61373}" srcOrd="4" destOrd="0" presId="urn:microsoft.com/office/officeart/2005/8/layout/cycle1"/>
    <dgm:cxn modelId="{A26CD188-7727-4A24-ADA3-CBB90859EA40}" type="presParOf" srcId="{3080B448-E1E4-4EAE-B5BE-FF32675B6050}" destId="{D95DAC25-2CE5-4AE5-8B87-C915B86E65E1}" srcOrd="5" destOrd="0" presId="urn:microsoft.com/office/officeart/2005/8/layout/cycle1"/>
    <dgm:cxn modelId="{C7A66166-4EF4-4AD9-9CD8-A9C7955D71F5}" type="presParOf" srcId="{3080B448-E1E4-4EAE-B5BE-FF32675B6050}" destId="{803ABF5A-D08D-47DF-95CA-C3FFDCFB1E4C}" srcOrd="6" destOrd="0" presId="urn:microsoft.com/office/officeart/2005/8/layout/cycle1"/>
    <dgm:cxn modelId="{120D22FC-907F-4AFB-9310-F3ECC9E05DE8}" type="presParOf" srcId="{3080B448-E1E4-4EAE-B5BE-FF32675B6050}" destId="{278A277E-77BB-4BA0-AD73-492018365287}" srcOrd="7" destOrd="0" presId="urn:microsoft.com/office/officeart/2005/8/layout/cycle1"/>
    <dgm:cxn modelId="{30830287-0C0F-43F0-A8B1-9A7B3C60F4F1}" type="presParOf" srcId="{3080B448-E1E4-4EAE-B5BE-FF32675B6050}" destId="{227EC268-402A-4A74-A672-D5C127FC3AA8}" srcOrd="8" destOrd="0" presId="urn:microsoft.com/office/officeart/2005/8/layout/cycle1"/>
    <dgm:cxn modelId="{56575990-9270-4364-8B37-BCB2867D3177}" type="presParOf" srcId="{3080B448-E1E4-4EAE-B5BE-FF32675B6050}" destId="{C1A8C928-BE95-49FB-9122-B6A800E1377F}" srcOrd="9" destOrd="0" presId="urn:microsoft.com/office/officeart/2005/8/layout/cycle1"/>
    <dgm:cxn modelId="{92DA5EE1-19D9-4400-B94B-E89EB492C366}" type="presParOf" srcId="{3080B448-E1E4-4EAE-B5BE-FF32675B6050}" destId="{E7B3363F-CF21-40AC-961C-CF484C88BD45}" srcOrd="10" destOrd="0" presId="urn:microsoft.com/office/officeart/2005/8/layout/cycle1"/>
    <dgm:cxn modelId="{13177726-226C-4288-89D4-EF4E80E7748F}" type="presParOf" srcId="{3080B448-E1E4-4EAE-B5BE-FF32675B6050}" destId="{53050F25-7580-4579-830F-60D7341E80D1}" srcOrd="11" destOrd="0" presId="urn:microsoft.com/office/officeart/2005/8/layout/cycle1"/>
    <dgm:cxn modelId="{97297E76-F736-47F0-A57E-DFB2D720FF19}" type="presParOf" srcId="{3080B448-E1E4-4EAE-B5BE-FF32675B6050}" destId="{D80FBC51-B56E-46E7-B0C0-8409C9E62F7B}" srcOrd="12" destOrd="0" presId="urn:microsoft.com/office/officeart/2005/8/layout/cycle1"/>
    <dgm:cxn modelId="{430C4C2A-503B-40D9-B5AE-C9B4EEDF2915}" type="presParOf" srcId="{3080B448-E1E4-4EAE-B5BE-FF32675B6050}" destId="{E0A18ADD-3EFB-4105-90FA-5906B0460BE1}" srcOrd="13" destOrd="0" presId="urn:microsoft.com/office/officeart/2005/8/layout/cycle1"/>
    <dgm:cxn modelId="{C4EC4CC5-81A2-4425-BFF7-5DF47C417502}" type="presParOf" srcId="{3080B448-E1E4-4EAE-B5BE-FF32675B6050}" destId="{B07A723E-ED8B-4440-B8C7-CEC979FF9BC1}" srcOrd="14" destOrd="0" presId="urn:microsoft.com/office/officeart/2005/8/layout/cycle1"/>
    <dgm:cxn modelId="{DBEF2B13-C6C1-453A-BC78-F9DCBD9F10C2}" type="presParOf" srcId="{3080B448-E1E4-4EAE-B5BE-FF32675B6050}" destId="{42899AE2-5373-4528-93CA-63FD44C17C12}" srcOrd="15" destOrd="0" presId="urn:microsoft.com/office/officeart/2005/8/layout/cycle1"/>
    <dgm:cxn modelId="{EBEE3498-C7A8-457E-B0D7-351F1471BB5E}" type="presParOf" srcId="{3080B448-E1E4-4EAE-B5BE-FF32675B6050}" destId="{E91279A0-1C5F-4A3F-A8B2-C2ED77871024}" srcOrd="16" destOrd="0" presId="urn:microsoft.com/office/officeart/2005/8/layout/cycle1"/>
    <dgm:cxn modelId="{5F6C3876-C645-4B4D-A8AC-1811880E417C}" type="presParOf" srcId="{3080B448-E1E4-4EAE-B5BE-FF32675B6050}" destId="{A18216F8-B9C8-42A4-A3EC-47B681FBA105}" srcOrd="17" destOrd="0" presId="urn:microsoft.com/office/officeart/2005/8/layout/cycle1"/>
    <dgm:cxn modelId="{43358B78-132C-431A-8955-599E0F0913BE}" type="presParOf" srcId="{3080B448-E1E4-4EAE-B5BE-FF32675B6050}" destId="{272EB087-1B8F-4AEC-9520-11FCE38D89F9}" srcOrd="18" destOrd="0" presId="urn:microsoft.com/office/officeart/2005/8/layout/cycle1"/>
    <dgm:cxn modelId="{14B2779F-62ED-446E-82DE-60941BF21699}" type="presParOf" srcId="{3080B448-E1E4-4EAE-B5BE-FF32675B6050}" destId="{3CE3BA64-C345-4496-9679-055FF14199E5}" srcOrd="19" destOrd="0" presId="urn:microsoft.com/office/officeart/2005/8/layout/cycle1"/>
    <dgm:cxn modelId="{176581B4-90CF-427B-AB78-F17D8F9ECB29}" type="presParOf" srcId="{3080B448-E1E4-4EAE-B5BE-FF32675B6050}" destId="{88D2D0A4-4B42-4806-AB4A-212F59817370}" srcOrd="20" destOrd="0" presId="urn:microsoft.com/office/officeart/2005/8/layout/cycle1"/>
  </dgm:cxnLst>
  <dgm:bg>
    <a:effectLst>
      <a:glow rad="203200">
        <a:schemeClr val="bg1">
          <a:lumMod val="50000"/>
        </a:schemeClr>
      </a:glow>
      <a:softEdge rad="12700"/>
    </a:effectLst>
  </dgm:bg>
  <dgm:whole/>
  <dgm:extLst>
    <a:ext uri="http://schemas.microsoft.com/office/drawing/2008/diagram">
      <dsp:dataModelExt xmlns:dsp="http://schemas.microsoft.com/office/drawing/2008/diagram" relId="rId12"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63DAFF8-A6A1-47C5-A390-02651F4797EB}">
      <dsp:nvSpPr>
        <dsp:cNvPr id="0" name=""/>
        <dsp:cNvSpPr/>
      </dsp:nvSpPr>
      <dsp:spPr>
        <a:xfrm>
          <a:off x="2568910" y="963329"/>
          <a:ext cx="2304189" cy="2304189"/>
        </a:xfrm>
        <a:prstGeom prst="ellipse">
          <a:avLst/>
        </a:prstGeom>
        <a:solidFill>
          <a:schemeClr val="accent3">
            <a:shade val="80000"/>
            <a:alpha val="50000"/>
            <a:hueOff val="0"/>
            <a:satOff val="0"/>
            <a:lumOff val="0"/>
            <a:alphaOff val="0"/>
          </a:schemeClr>
        </a:solidFill>
        <a:ln w="38100" cap="flat" cmpd="sng" algn="ctr">
          <a:solidFill>
            <a:schemeClr val="lt1">
              <a:hueOff val="0"/>
              <a:satOff val="0"/>
              <a:lumOff val="0"/>
              <a:alphaOff val="0"/>
            </a:schemeClr>
          </a:solidFill>
          <a:prstDash val="solid"/>
        </a:ln>
        <a:effectLst/>
      </dsp:spPr>
      <dsp:style>
        <a:lnRef idx="3">
          <a:scrgbClr r="0" g="0" b="0"/>
        </a:lnRef>
        <a:fillRef idx="1">
          <a:scrgbClr r="0" g="0" b="0"/>
        </a:fillRef>
        <a:effectRef idx="0">
          <a:scrgbClr r="0" g="0" b="0"/>
        </a:effectRef>
        <a:fontRef idx="minor">
          <a:schemeClr val="tx1"/>
        </a:fontRef>
      </dsp:style>
      <dsp:txBody>
        <a:bodyPr spcFirstLastPara="0" vert="horz" wrap="square" lIns="24130" tIns="24130" rIns="24130" bIns="24130" numCol="1" spcCol="1270" anchor="ctr" anchorCtr="0">
          <a:noAutofit/>
        </a:bodyPr>
        <a:lstStyle/>
        <a:p>
          <a:pPr lvl="0" algn="ctr" defTabSz="844550">
            <a:lnSpc>
              <a:spcPct val="90000"/>
            </a:lnSpc>
            <a:spcBef>
              <a:spcPct val="0"/>
            </a:spcBef>
            <a:spcAft>
              <a:spcPct val="35000"/>
            </a:spcAft>
          </a:pPr>
          <a:r>
            <a:rPr lang="en-US" sz="1900" kern="1200" dirty="0" smtClean="0"/>
            <a:t>Business</a:t>
          </a:r>
        </a:p>
        <a:p>
          <a:pPr lvl="0" algn="ctr" defTabSz="844550">
            <a:lnSpc>
              <a:spcPct val="90000"/>
            </a:lnSpc>
            <a:spcBef>
              <a:spcPct val="0"/>
            </a:spcBef>
            <a:spcAft>
              <a:spcPct val="35000"/>
            </a:spcAft>
          </a:pPr>
          <a:r>
            <a:rPr lang="en-US" sz="1900" kern="1200" dirty="0" smtClean="0"/>
            <a:t>Requirements</a:t>
          </a:r>
          <a:endParaRPr lang="en-US" sz="1900" kern="1200" dirty="0"/>
        </a:p>
      </dsp:txBody>
      <dsp:txXfrm>
        <a:off x="2906351" y="1300770"/>
        <a:ext cx="1629307" cy="1629307"/>
      </dsp:txXfrm>
    </dsp:sp>
    <dsp:sp modelId="{AC76CB58-5BA3-45F2-B88D-CB789B94F7EC}">
      <dsp:nvSpPr>
        <dsp:cNvPr id="0" name=""/>
        <dsp:cNvSpPr/>
      </dsp:nvSpPr>
      <dsp:spPr>
        <a:xfrm>
          <a:off x="3144957" y="37972"/>
          <a:ext cx="1152094" cy="1152094"/>
        </a:xfrm>
        <a:prstGeom prst="ellipse">
          <a:avLst/>
        </a:prstGeom>
        <a:solidFill>
          <a:schemeClr val="accent3">
            <a:shade val="80000"/>
            <a:hueOff val="0"/>
            <a:satOff val="-31"/>
            <a:lumOff val="704"/>
            <a:alpha val="50000"/>
          </a:schemeClr>
        </a:solidFill>
        <a:ln w="38100" cap="flat" cmpd="sng" algn="ctr">
          <a:solidFill>
            <a:schemeClr val="lt1">
              <a:hueOff val="0"/>
              <a:satOff val="0"/>
              <a:lumOff val="0"/>
              <a:alphaOff val="0"/>
            </a:schemeClr>
          </a:solidFill>
          <a:prstDash val="solid"/>
        </a:ln>
        <a:effectLst/>
      </dsp:spPr>
      <dsp:style>
        <a:lnRef idx="3">
          <a:scrgbClr r="0" g="0" b="0"/>
        </a:lnRef>
        <a:fillRef idx="1">
          <a:scrgbClr r="0" g="0" b="0"/>
        </a:fillRef>
        <a:effectRef idx="0">
          <a:scrgbClr r="0" g="0" b="0"/>
        </a:effectRef>
        <a:fontRef idx="minor">
          <a:schemeClr val="tx1"/>
        </a:fontRef>
      </dsp:style>
      <dsp:txBody>
        <a:bodyPr spcFirstLastPara="0" vert="horz" wrap="square" lIns="19050" tIns="19050" rIns="19050" bIns="19050" numCol="1" spcCol="1270" anchor="ctr" anchorCtr="0">
          <a:noAutofit/>
        </a:bodyPr>
        <a:lstStyle/>
        <a:p>
          <a:pPr lvl="0" algn="ctr" defTabSz="666750">
            <a:lnSpc>
              <a:spcPct val="90000"/>
            </a:lnSpc>
            <a:spcBef>
              <a:spcPct val="0"/>
            </a:spcBef>
            <a:spcAft>
              <a:spcPct val="35000"/>
            </a:spcAft>
          </a:pPr>
          <a:r>
            <a:rPr lang="en-US" sz="1500" kern="1200" dirty="0" smtClean="0"/>
            <a:t>Define</a:t>
          </a:r>
          <a:endParaRPr lang="en-US" sz="1500" kern="1200" dirty="0"/>
        </a:p>
      </dsp:txBody>
      <dsp:txXfrm>
        <a:off x="3313677" y="206692"/>
        <a:ext cx="814654" cy="814654"/>
      </dsp:txXfrm>
    </dsp:sp>
    <dsp:sp modelId="{6C21A205-D090-4A12-95B6-CEA1B8A05EAD}">
      <dsp:nvSpPr>
        <dsp:cNvPr id="0" name=""/>
        <dsp:cNvSpPr/>
      </dsp:nvSpPr>
      <dsp:spPr>
        <a:xfrm>
          <a:off x="4328889" y="603266"/>
          <a:ext cx="1131921" cy="1152094"/>
        </a:xfrm>
        <a:prstGeom prst="ellipse">
          <a:avLst/>
        </a:prstGeom>
        <a:solidFill>
          <a:schemeClr val="accent3">
            <a:shade val="80000"/>
            <a:hueOff val="0"/>
            <a:satOff val="-62"/>
            <a:lumOff val="1408"/>
            <a:alpha val="50000"/>
          </a:schemeClr>
        </a:solidFill>
        <a:ln w="38100" cap="flat" cmpd="sng" algn="ctr">
          <a:solidFill>
            <a:schemeClr val="lt1">
              <a:hueOff val="0"/>
              <a:satOff val="0"/>
              <a:lumOff val="0"/>
              <a:alphaOff val="0"/>
            </a:schemeClr>
          </a:solidFill>
          <a:prstDash val="solid"/>
        </a:ln>
        <a:effectLst/>
      </dsp:spPr>
      <dsp:style>
        <a:lnRef idx="3">
          <a:scrgbClr r="0" g="0" b="0"/>
        </a:lnRef>
        <a:fillRef idx="1">
          <a:scrgbClr r="0" g="0" b="0"/>
        </a:fillRef>
        <a:effectRef idx="0">
          <a:scrgbClr r="0" g="0" b="0"/>
        </a:effectRef>
        <a:fontRef idx="minor">
          <a:schemeClr val="tx1"/>
        </a:fontRef>
      </dsp:style>
      <dsp:txBody>
        <a:bodyPr spcFirstLastPara="0" vert="horz" wrap="square" lIns="17780" tIns="17780" rIns="17780" bIns="17780" numCol="1" spcCol="1270" anchor="ctr" anchorCtr="0">
          <a:noAutofit/>
        </a:bodyPr>
        <a:lstStyle/>
        <a:p>
          <a:pPr lvl="0" algn="ctr" defTabSz="600075">
            <a:lnSpc>
              <a:spcPct val="90000"/>
            </a:lnSpc>
            <a:spcBef>
              <a:spcPct val="0"/>
            </a:spcBef>
            <a:spcAft>
              <a:spcPct val="35000"/>
            </a:spcAft>
          </a:pPr>
          <a:r>
            <a:rPr lang="en-US" sz="1350" kern="1200" dirty="0" smtClean="0"/>
            <a:t>Inventory</a:t>
          </a:r>
        </a:p>
        <a:p>
          <a:pPr lvl="0" algn="ctr" defTabSz="600075">
            <a:lnSpc>
              <a:spcPct val="90000"/>
            </a:lnSpc>
            <a:spcBef>
              <a:spcPct val="0"/>
            </a:spcBef>
            <a:spcAft>
              <a:spcPct val="35000"/>
            </a:spcAft>
          </a:pPr>
          <a:r>
            <a:rPr lang="en-US" sz="1400" kern="1200" dirty="0" smtClean="0"/>
            <a:t>Evaluate</a:t>
          </a:r>
          <a:endParaRPr lang="en-US" sz="1400" kern="1200" dirty="0"/>
        </a:p>
      </dsp:txBody>
      <dsp:txXfrm>
        <a:off x="4494655" y="771986"/>
        <a:ext cx="800389" cy="814654"/>
      </dsp:txXfrm>
    </dsp:sp>
    <dsp:sp modelId="{BA6B9610-3D7A-458C-B081-B2666E0DE97C}">
      <dsp:nvSpPr>
        <dsp:cNvPr id="0" name=""/>
        <dsp:cNvSpPr/>
      </dsp:nvSpPr>
      <dsp:spPr>
        <a:xfrm>
          <a:off x="4608718" y="1873470"/>
          <a:ext cx="1152094" cy="1152094"/>
        </a:xfrm>
        <a:prstGeom prst="ellipse">
          <a:avLst/>
        </a:prstGeom>
        <a:solidFill>
          <a:schemeClr val="accent3">
            <a:shade val="80000"/>
            <a:hueOff val="0"/>
            <a:satOff val="-93"/>
            <a:lumOff val="2112"/>
            <a:alpha val="50000"/>
          </a:schemeClr>
        </a:solidFill>
        <a:ln w="38100" cap="flat" cmpd="sng" algn="ctr">
          <a:solidFill>
            <a:schemeClr val="lt1">
              <a:hueOff val="0"/>
              <a:satOff val="0"/>
              <a:lumOff val="0"/>
              <a:alphaOff val="0"/>
            </a:schemeClr>
          </a:solidFill>
          <a:prstDash val="solid"/>
        </a:ln>
        <a:effectLst/>
      </dsp:spPr>
      <dsp:style>
        <a:lnRef idx="3">
          <a:scrgbClr r="0" g="0" b="0"/>
        </a:lnRef>
        <a:fillRef idx="1">
          <a:scrgbClr r="0" g="0" b="0"/>
        </a:fillRef>
        <a:effectRef idx="0">
          <a:scrgbClr r="0" g="0" b="0"/>
        </a:effectRef>
        <a:fontRef idx="minor">
          <a:schemeClr val="tx1"/>
        </a:fontRef>
      </dsp:style>
      <dsp:txBody>
        <a:bodyPr spcFirstLastPara="0" vert="horz" wrap="square" lIns="19050" tIns="19050" rIns="19050" bIns="19050" numCol="1" spcCol="1270" anchor="ctr" anchorCtr="0">
          <a:noAutofit/>
        </a:bodyPr>
        <a:lstStyle/>
        <a:p>
          <a:pPr lvl="0" algn="ctr" defTabSz="666750">
            <a:lnSpc>
              <a:spcPct val="90000"/>
            </a:lnSpc>
            <a:spcBef>
              <a:spcPct val="0"/>
            </a:spcBef>
            <a:spcAft>
              <a:spcPct val="35000"/>
            </a:spcAft>
          </a:pPr>
          <a:r>
            <a:rPr lang="en-US" sz="1500" kern="1200" dirty="0" smtClean="0"/>
            <a:t>Obtain</a:t>
          </a:r>
          <a:endParaRPr lang="en-US" sz="1500" kern="1200" dirty="0"/>
        </a:p>
      </dsp:txBody>
      <dsp:txXfrm>
        <a:off x="4777438" y="2042190"/>
        <a:ext cx="814654" cy="814654"/>
      </dsp:txXfrm>
    </dsp:sp>
    <dsp:sp modelId="{E8FCD827-C1FD-44D1-B133-D54D28B680EB}">
      <dsp:nvSpPr>
        <dsp:cNvPr id="0" name=""/>
        <dsp:cNvSpPr/>
      </dsp:nvSpPr>
      <dsp:spPr>
        <a:xfrm>
          <a:off x="3796392" y="2892095"/>
          <a:ext cx="1152094" cy="1152094"/>
        </a:xfrm>
        <a:prstGeom prst="ellipse">
          <a:avLst/>
        </a:prstGeom>
        <a:solidFill>
          <a:schemeClr val="accent3">
            <a:shade val="80000"/>
            <a:hueOff val="0"/>
            <a:satOff val="-123"/>
            <a:lumOff val="2815"/>
            <a:alpha val="50000"/>
          </a:schemeClr>
        </a:solidFill>
        <a:ln w="38100" cap="flat" cmpd="sng" algn="ctr">
          <a:solidFill>
            <a:schemeClr val="lt1">
              <a:hueOff val="0"/>
              <a:satOff val="0"/>
              <a:lumOff val="0"/>
              <a:alphaOff val="0"/>
            </a:schemeClr>
          </a:solidFill>
          <a:prstDash val="solid"/>
        </a:ln>
        <a:effectLst/>
      </dsp:spPr>
      <dsp:style>
        <a:lnRef idx="3">
          <a:scrgbClr r="0" g="0" b="0"/>
        </a:lnRef>
        <a:fillRef idx="1">
          <a:scrgbClr r="0" g="0" b="0"/>
        </a:fillRef>
        <a:effectRef idx="0">
          <a:scrgbClr r="0" g="0" b="0"/>
        </a:effectRef>
        <a:fontRef idx="minor">
          <a:schemeClr val="tx1"/>
        </a:fontRef>
      </dsp:style>
      <dsp:txBody>
        <a:bodyPr spcFirstLastPara="0" vert="horz" wrap="square" lIns="19050" tIns="19050" rIns="19050" bIns="19050" numCol="1" spcCol="1270" anchor="ctr" anchorCtr="0">
          <a:noAutofit/>
        </a:bodyPr>
        <a:lstStyle/>
        <a:p>
          <a:pPr lvl="0" algn="ctr" defTabSz="666750">
            <a:lnSpc>
              <a:spcPct val="90000"/>
            </a:lnSpc>
            <a:spcBef>
              <a:spcPct val="0"/>
            </a:spcBef>
            <a:spcAft>
              <a:spcPct val="35000"/>
            </a:spcAft>
          </a:pPr>
          <a:r>
            <a:rPr lang="en-US" sz="1500" kern="1200" dirty="0" smtClean="0"/>
            <a:t>Access</a:t>
          </a:r>
          <a:endParaRPr lang="en-US" sz="1500" kern="1200" dirty="0"/>
        </a:p>
      </dsp:txBody>
      <dsp:txXfrm>
        <a:off x="3965112" y="3060815"/>
        <a:ext cx="814654" cy="814654"/>
      </dsp:txXfrm>
    </dsp:sp>
    <dsp:sp modelId="{FC72BCBB-BDA0-460A-BDCF-5E7944837344}">
      <dsp:nvSpPr>
        <dsp:cNvPr id="0" name=""/>
        <dsp:cNvSpPr/>
      </dsp:nvSpPr>
      <dsp:spPr>
        <a:xfrm>
          <a:off x="2493522" y="2892095"/>
          <a:ext cx="1152094" cy="1152094"/>
        </a:xfrm>
        <a:prstGeom prst="ellipse">
          <a:avLst/>
        </a:prstGeom>
        <a:solidFill>
          <a:schemeClr val="accent3">
            <a:shade val="80000"/>
            <a:hueOff val="0"/>
            <a:satOff val="-154"/>
            <a:lumOff val="3519"/>
            <a:alpha val="50000"/>
          </a:schemeClr>
        </a:solidFill>
        <a:ln w="38100" cap="flat" cmpd="sng" algn="ctr">
          <a:solidFill>
            <a:schemeClr val="lt1">
              <a:hueOff val="0"/>
              <a:satOff val="0"/>
              <a:lumOff val="0"/>
              <a:alphaOff val="0"/>
            </a:schemeClr>
          </a:solidFill>
          <a:prstDash val="solid"/>
        </a:ln>
        <a:effectLst/>
      </dsp:spPr>
      <dsp:style>
        <a:lnRef idx="3">
          <a:scrgbClr r="0" g="0" b="0"/>
        </a:lnRef>
        <a:fillRef idx="1">
          <a:scrgbClr r="0" g="0" b="0"/>
        </a:fillRef>
        <a:effectRef idx="0">
          <a:scrgbClr r="0" g="0" b="0"/>
        </a:effectRef>
        <a:fontRef idx="minor">
          <a:schemeClr val="tx1"/>
        </a:fontRef>
      </dsp:style>
      <dsp:txBody>
        <a:bodyPr spcFirstLastPara="0" vert="horz" wrap="square" lIns="19050" tIns="19050" rIns="19050" bIns="19050" numCol="1" spcCol="1270" anchor="ctr" anchorCtr="0">
          <a:noAutofit/>
        </a:bodyPr>
        <a:lstStyle/>
        <a:p>
          <a:pPr lvl="0" algn="ctr" defTabSz="666750">
            <a:lnSpc>
              <a:spcPct val="90000"/>
            </a:lnSpc>
            <a:spcBef>
              <a:spcPct val="0"/>
            </a:spcBef>
            <a:spcAft>
              <a:spcPct val="35000"/>
            </a:spcAft>
          </a:pPr>
          <a:r>
            <a:rPr lang="en-US" sz="1500" kern="1200" dirty="0" smtClean="0"/>
            <a:t>Maintain</a:t>
          </a:r>
          <a:endParaRPr lang="en-US" sz="1500" kern="1200" dirty="0"/>
        </a:p>
      </dsp:txBody>
      <dsp:txXfrm>
        <a:off x="2662242" y="3060815"/>
        <a:ext cx="814654" cy="814654"/>
      </dsp:txXfrm>
    </dsp:sp>
    <dsp:sp modelId="{7095B6FE-3741-4C7F-B99C-3E0BEB30A523}">
      <dsp:nvSpPr>
        <dsp:cNvPr id="0" name=""/>
        <dsp:cNvSpPr/>
      </dsp:nvSpPr>
      <dsp:spPr>
        <a:xfrm>
          <a:off x="1681196" y="1873470"/>
          <a:ext cx="1152094" cy="1152094"/>
        </a:xfrm>
        <a:prstGeom prst="ellipse">
          <a:avLst/>
        </a:prstGeom>
        <a:solidFill>
          <a:schemeClr val="accent3">
            <a:shade val="80000"/>
            <a:hueOff val="0"/>
            <a:satOff val="-185"/>
            <a:lumOff val="4223"/>
            <a:alpha val="50000"/>
          </a:schemeClr>
        </a:solidFill>
        <a:ln w="38100" cap="flat" cmpd="sng" algn="ctr">
          <a:solidFill>
            <a:schemeClr val="lt1">
              <a:hueOff val="0"/>
              <a:satOff val="0"/>
              <a:lumOff val="0"/>
              <a:alphaOff val="0"/>
            </a:schemeClr>
          </a:solidFill>
          <a:prstDash val="solid"/>
        </a:ln>
        <a:effectLst/>
      </dsp:spPr>
      <dsp:style>
        <a:lnRef idx="3">
          <a:scrgbClr r="0" g="0" b="0"/>
        </a:lnRef>
        <a:fillRef idx="1">
          <a:scrgbClr r="0" g="0" b="0"/>
        </a:fillRef>
        <a:effectRef idx="0">
          <a:scrgbClr r="0" g="0" b="0"/>
        </a:effectRef>
        <a:fontRef idx="minor">
          <a:schemeClr val="tx1"/>
        </a:fontRef>
      </dsp:style>
      <dsp:txBody>
        <a:bodyPr spcFirstLastPara="0" vert="horz" wrap="square" lIns="19050" tIns="19050" rIns="19050" bIns="19050" numCol="1" spcCol="1270" anchor="ctr" anchorCtr="0">
          <a:noAutofit/>
        </a:bodyPr>
        <a:lstStyle/>
        <a:p>
          <a:pPr lvl="0" algn="ctr" defTabSz="666750">
            <a:lnSpc>
              <a:spcPct val="90000"/>
            </a:lnSpc>
            <a:spcBef>
              <a:spcPct val="0"/>
            </a:spcBef>
            <a:spcAft>
              <a:spcPct val="35000"/>
            </a:spcAft>
          </a:pPr>
          <a:r>
            <a:rPr lang="en-US" sz="1500" kern="1200" dirty="0" smtClean="0"/>
            <a:t>Use</a:t>
          </a:r>
        </a:p>
        <a:p>
          <a:pPr lvl="0" algn="ctr" defTabSz="666750">
            <a:lnSpc>
              <a:spcPct val="90000"/>
            </a:lnSpc>
            <a:spcBef>
              <a:spcPct val="0"/>
            </a:spcBef>
            <a:spcAft>
              <a:spcPct val="35000"/>
            </a:spcAft>
          </a:pPr>
          <a:r>
            <a:rPr lang="en-US" sz="1500" kern="1200" dirty="0" smtClean="0"/>
            <a:t>Evaluate</a:t>
          </a:r>
          <a:endParaRPr lang="en-US" sz="1500" kern="1200" dirty="0"/>
        </a:p>
      </dsp:txBody>
      <dsp:txXfrm>
        <a:off x="1849916" y="2042190"/>
        <a:ext cx="814654" cy="814654"/>
      </dsp:txXfrm>
    </dsp:sp>
    <dsp:sp modelId="{686C3C79-0CD1-4C3A-A4F3-3465E4CC2815}">
      <dsp:nvSpPr>
        <dsp:cNvPr id="0" name=""/>
        <dsp:cNvSpPr/>
      </dsp:nvSpPr>
      <dsp:spPr>
        <a:xfrm>
          <a:off x="1971112" y="603266"/>
          <a:ext cx="1152094" cy="1152094"/>
        </a:xfrm>
        <a:prstGeom prst="ellipse">
          <a:avLst/>
        </a:prstGeom>
        <a:solidFill>
          <a:schemeClr val="accent3">
            <a:shade val="80000"/>
            <a:hueOff val="0"/>
            <a:satOff val="-216"/>
            <a:lumOff val="4927"/>
            <a:alpha val="50000"/>
          </a:schemeClr>
        </a:solidFill>
        <a:ln w="38100" cap="flat" cmpd="sng" algn="ctr">
          <a:solidFill>
            <a:schemeClr val="lt1">
              <a:hueOff val="0"/>
              <a:satOff val="0"/>
              <a:lumOff val="0"/>
              <a:alphaOff val="0"/>
            </a:schemeClr>
          </a:solidFill>
          <a:prstDash val="solid"/>
        </a:ln>
        <a:effectLst/>
      </dsp:spPr>
      <dsp:style>
        <a:lnRef idx="3">
          <a:scrgbClr r="0" g="0" b="0"/>
        </a:lnRef>
        <a:fillRef idx="1">
          <a:scrgbClr r="0" g="0" b="0"/>
        </a:fillRef>
        <a:effectRef idx="0">
          <a:scrgbClr r="0" g="0" b="0"/>
        </a:effectRef>
        <a:fontRef idx="minor">
          <a:schemeClr val="tx1"/>
        </a:fontRef>
      </dsp:style>
      <dsp:txBody>
        <a:bodyPr spcFirstLastPara="0" vert="horz" wrap="square" lIns="19050" tIns="19050" rIns="19050" bIns="19050" numCol="1" spcCol="1270" anchor="ctr" anchorCtr="0">
          <a:noAutofit/>
        </a:bodyPr>
        <a:lstStyle/>
        <a:p>
          <a:pPr lvl="0" algn="ctr" defTabSz="666750">
            <a:lnSpc>
              <a:spcPct val="90000"/>
            </a:lnSpc>
            <a:spcBef>
              <a:spcPct val="0"/>
            </a:spcBef>
            <a:spcAft>
              <a:spcPct val="35000"/>
            </a:spcAft>
          </a:pPr>
          <a:r>
            <a:rPr lang="en-US" sz="1500" kern="1200" dirty="0" smtClean="0"/>
            <a:t>Archive</a:t>
          </a:r>
          <a:endParaRPr lang="en-US" sz="1500" kern="1200" dirty="0"/>
        </a:p>
      </dsp:txBody>
      <dsp:txXfrm>
        <a:off x="2139832" y="771986"/>
        <a:ext cx="814654" cy="81465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3C5CD51-7C53-4595-A267-13A646683E49}">
      <dsp:nvSpPr>
        <dsp:cNvPr id="0" name=""/>
        <dsp:cNvSpPr/>
      </dsp:nvSpPr>
      <dsp:spPr>
        <a:xfrm>
          <a:off x="1802350" y="341"/>
          <a:ext cx="401617" cy="4016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1750" tIns="31750" rIns="31750" bIns="31750" numCol="1" spcCol="1270" anchor="ctr" anchorCtr="0">
          <a:noAutofit/>
        </a:bodyPr>
        <a:lstStyle/>
        <a:p>
          <a:pPr lvl="0" algn="ctr" defTabSz="1111250">
            <a:lnSpc>
              <a:spcPct val="90000"/>
            </a:lnSpc>
            <a:spcBef>
              <a:spcPct val="0"/>
            </a:spcBef>
            <a:spcAft>
              <a:spcPct val="35000"/>
            </a:spcAft>
          </a:pPr>
          <a:r>
            <a:rPr lang="en-US" sz="2500" kern="1200" smtClean="0"/>
            <a:t> </a:t>
          </a:r>
          <a:endParaRPr lang="en-US" sz="2500" kern="1200"/>
        </a:p>
      </dsp:txBody>
      <dsp:txXfrm>
        <a:off x="1802350" y="341"/>
        <a:ext cx="401617" cy="401617"/>
      </dsp:txXfrm>
    </dsp:sp>
    <dsp:sp modelId="{FA26053B-D0BA-4F3A-AE11-E9CF145BD68A}">
      <dsp:nvSpPr>
        <dsp:cNvPr id="0" name=""/>
        <dsp:cNvSpPr/>
      </dsp:nvSpPr>
      <dsp:spPr>
        <a:xfrm rot="1478282">
          <a:off x="664943" y="-75684"/>
          <a:ext cx="2084012" cy="2084012"/>
        </a:xfrm>
        <a:prstGeom prst="circularArrow">
          <a:avLst>
            <a:gd name="adj1" fmla="val 3758"/>
            <a:gd name="adj2" fmla="val 234443"/>
            <a:gd name="adj3" fmla="val 20238252"/>
            <a:gd name="adj4" fmla="val 19144577"/>
            <a:gd name="adj5" fmla="val 4384"/>
          </a:avLst>
        </a:prstGeom>
        <a:gradFill rotWithShape="0">
          <a:gsLst>
            <a:gs pos="0">
              <a:schemeClr val="lt1">
                <a:hueOff val="0"/>
                <a:satOff val="0"/>
                <a:lumOff val="0"/>
                <a:alphaOff val="0"/>
                <a:shade val="40000"/>
                <a:alpha val="100000"/>
                <a:satMod val="150000"/>
                <a:lumMod val="100000"/>
              </a:schemeClr>
            </a:gs>
            <a:gs pos="100000">
              <a:schemeClr val="lt1">
                <a:hueOff val="0"/>
                <a:satOff val="0"/>
                <a:lumOff val="0"/>
                <a:alphaOff val="0"/>
                <a:tint val="70000"/>
                <a:shade val="100000"/>
                <a:alpha val="100000"/>
                <a:satMod val="200000"/>
                <a:lumMod val="100000"/>
              </a:schemeClr>
            </a:gs>
          </a:gsLst>
          <a:lin ang="5400000" scaled="1"/>
        </a:gradFill>
        <a:ln>
          <a:noFill/>
        </a:ln>
        <a:effectLst>
          <a:innerShdw blurRad="50800" dist="25400" dir="13500000">
            <a:srgbClr val="FFFFFF">
              <a:alpha val="75000"/>
            </a:srgbClr>
          </a:innerShdw>
          <a:outerShdw blurRad="63500" dist="25400" dir="5400000" rotWithShape="0">
            <a:srgbClr val="808080">
              <a:alpha val="75000"/>
            </a:srgbClr>
          </a:outerShdw>
        </a:effectLst>
      </dsp:spPr>
      <dsp:style>
        <a:lnRef idx="0">
          <a:scrgbClr r="0" g="0" b="0"/>
        </a:lnRef>
        <a:fillRef idx="3">
          <a:scrgbClr r="0" g="0" b="0"/>
        </a:fillRef>
        <a:effectRef idx="2">
          <a:scrgbClr r="0" g="0" b="0"/>
        </a:effectRef>
        <a:fontRef idx="minor">
          <a:schemeClr val="lt1"/>
        </a:fontRef>
      </dsp:style>
    </dsp:sp>
    <dsp:sp modelId="{6D47B07C-F1BC-4A4B-9D64-B714C8B61373}">
      <dsp:nvSpPr>
        <dsp:cNvPr id="0" name=""/>
        <dsp:cNvSpPr/>
      </dsp:nvSpPr>
      <dsp:spPr>
        <a:xfrm>
          <a:off x="2261322" y="649728"/>
          <a:ext cx="401617" cy="4016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1750" tIns="31750" rIns="31750" bIns="31750" numCol="1" spcCol="1270" anchor="ctr" anchorCtr="0">
          <a:noAutofit/>
        </a:bodyPr>
        <a:lstStyle/>
        <a:p>
          <a:pPr lvl="0" algn="ctr" defTabSz="1111250">
            <a:lnSpc>
              <a:spcPct val="90000"/>
            </a:lnSpc>
            <a:spcBef>
              <a:spcPct val="0"/>
            </a:spcBef>
            <a:spcAft>
              <a:spcPct val="35000"/>
            </a:spcAft>
          </a:pPr>
          <a:r>
            <a:rPr lang="en-US" sz="2500" kern="1200" dirty="0" smtClean="0"/>
            <a:t> </a:t>
          </a:r>
          <a:endParaRPr lang="en-US" sz="2500" kern="1200" dirty="0"/>
        </a:p>
      </dsp:txBody>
      <dsp:txXfrm>
        <a:off x="2261322" y="649728"/>
        <a:ext cx="401617" cy="401617"/>
      </dsp:txXfrm>
    </dsp:sp>
    <dsp:sp modelId="{D95DAC25-2CE5-4AE5-8B87-C915B86E65E1}">
      <dsp:nvSpPr>
        <dsp:cNvPr id="0" name=""/>
        <dsp:cNvSpPr/>
      </dsp:nvSpPr>
      <dsp:spPr>
        <a:xfrm rot="1554692">
          <a:off x="664923" y="78416"/>
          <a:ext cx="2084012" cy="2084012"/>
        </a:xfrm>
        <a:prstGeom prst="circularArrow">
          <a:avLst>
            <a:gd name="adj1" fmla="val 3758"/>
            <a:gd name="adj2" fmla="val 234443"/>
            <a:gd name="adj3" fmla="val 744310"/>
            <a:gd name="adj4" fmla="val 21097876"/>
            <a:gd name="adj5" fmla="val 4384"/>
          </a:avLst>
        </a:prstGeom>
        <a:gradFill rotWithShape="0">
          <a:gsLst>
            <a:gs pos="0">
              <a:schemeClr val="lt1">
                <a:hueOff val="0"/>
                <a:satOff val="0"/>
                <a:lumOff val="0"/>
                <a:alphaOff val="0"/>
                <a:shade val="40000"/>
                <a:alpha val="100000"/>
                <a:satMod val="150000"/>
                <a:lumMod val="100000"/>
              </a:schemeClr>
            </a:gs>
            <a:gs pos="100000">
              <a:schemeClr val="lt1">
                <a:hueOff val="0"/>
                <a:satOff val="0"/>
                <a:lumOff val="0"/>
                <a:alphaOff val="0"/>
                <a:tint val="70000"/>
                <a:shade val="100000"/>
                <a:alpha val="100000"/>
                <a:satMod val="200000"/>
                <a:lumMod val="100000"/>
              </a:schemeClr>
            </a:gs>
          </a:gsLst>
          <a:lin ang="5400000" scaled="1"/>
        </a:gradFill>
        <a:ln>
          <a:noFill/>
        </a:ln>
        <a:effectLst>
          <a:innerShdw blurRad="50800" dist="25400" dir="13500000">
            <a:srgbClr val="FFFFFF">
              <a:alpha val="75000"/>
            </a:srgbClr>
          </a:innerShdw>
          <a:outerShdw blurRad="63500" dist="25400" dir="5400000" rotWithShape="0">
            <a:srgbClr val="808080">
              <a:alpha val="75000"/>
            </a:srgbClr>
          </a:outerShdw>
        </a:effectLst>
      </dsp:spPr>
      <dsp:style>
        <a:lnRef idx="0">
          <a:scrgbClr r="0" g="0" b="0"/>
        </a:lnRef>
        <a:fillRef idx="3">
          <a:scrgbClr r="0" g="0" b="0"/>
        </a:fillRef>
        <a:effectRef idx="2">
          <a:scrgbClr r="0" g="0" b="0"/>
        </a:effectRef>
        <a:fontRef idx="minor">
          <a:schemeClr val="lt1"/>
        </a:fontRef>
      </dsp:style>
    </dsp:sp>
    <dsp:sp modelId="{278A277E-77BB-4BA0-AD73-492018365287}">
      <dsp:nvSpPr>
        <dsp:cNvPr id="0" name=""/>
        <dsp:cNvSpPr/>
      </dsp:nvSpPr>
      <dsp:spPr>
        <a:xfrm>
          <a:off x="2135393" y="1459499"/>
          <a:ext cx="401617" cy="4016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1750" tIns="31750" rIns="31750" bIns="31750" numCol="1" spcCol="1270" anchor="ctr" anchorCtr="0">
          <a:noAutofit/>
        </a:bodyPr>
        <a:lstStyle/>
        <a:p>
          <a:pPr lvl="0" algn="ctr" defTabSz="1111250">
            <a:lnSpc>
              <a:spcPct val="90000"/>
            </a:lnSpc>
            <a:spcBef>
              <a:spcPct val="0"/>
            </a:spcBef>
            <a:spcAft>
              <a:spcPct val="35000"/>
            </a:spcAft>
          </a:pPr>
          <a:r>
            <a:rPr lang="en-US" sz="2500" kern="1200" dirty="0" smtClean="0"/>
            <a:t> </a:t>
          </a:r>
          <a:endParaRPr lang="en-US" sz="2500" kern="1200" dirty="0"/>
        </a:p>
      </dsp:txBody>
      <dsp:txXfrm>
        <a:off x="2135393" y="1459499"/>
        <a:ext cx="401617" cy="401617"/>
      </dsp:txXfrm>
    </dsp:sp>
    <dsp:sp modelId="{227EC268-402A-4A74-A672-D5C127FC3AA8}">
      <dsp:nvSpPr>
        <dsp:cNvPr id="0" name=""/>
        <dsp:cNvSpPr/>
      </dsp:nvSpPr>
      <dsp:spPr>
        <a:xfrm rot="1383626">
          <a:off x="757423" y="-23474"/>
          <a:ext cx="2084012" cy="2084012"/>
        </a:xfrm>
        <a:prstGeom prst="circularArrow">
          <a:avLst>
            <a:gd name="adj1" fmla="val 3758"/>
            <a:gd name="adj2" fmla="val 234443"/>
            <a:gd name="adj3" fmla="val 4438936"/>
            <a:gd name="adj4" fmla="val 3306460"/>
            <a:gd name="adj5" fmla="val 4384"/>
          </a:avLst>
        </a:prstGeom>
        <a:gradFill rotWithShape="0">
          <a:gsLst>
            <a:gs pos="0">
              <a:schemeClr val="lt1">
                <a:hueOff val="0"/>
                <a:satOff val="0"/>
                <a:lumOff val="0"/>
                <a:alphaOff val="0"/>
                <a:shade val="40000"/>
                <a:alpha val="100000"/>
                <a:satMod val="150000"/>
                <a:lumMod val="100000"/>
              </a:schemeClr>
            </a:gs>
            <a:gs pos="100000">
              <a:schemeClr val="lt1">
                <a:hueOff val="0"/>
                <a:satOff val="0"/>
                <a:lumOff val="0"/>
                <a:alphaOff val="0"/>
                <a:tint val="70000"/>
                <a:shade val="100000"/>
                <a:alpha val="100000"/>
                <a:satMod val="200000"/>
                <a:lumMod val="100000"/>
              </a:schemeClr>
            </a:gs>
          </a:gsLst>
          <a:lin ang="5400000" scaled="1"/>
        </a:gradFill>
        <a:ln>
          <a:noFill/>
        </a:ln>
        <a:effectLst>
          <a:innerShdw blurRad="50800" dist="25400" dir="13500000">
            <a:srgbClr val="FFFFFF">
              <a:alpha val="75000"/>
            </a:srgbClr>
          </a:innerShdw>
          <a:outerShdw blurRad="63500" dist="25400" dir="5400000" rotWithShape="0">
            <a:srgbClr val="808080">
              <a:alpha val="75000"/>
            </a:srgbClr>
          </a:outerShdw>
        </a:effectLst>
      </dsp:spPr>
      <dsp:style>
        <a:lnRef idx="0">
          <a:scrgbClr r="0" g="0" b="0"/>
        </a:lnRef>
        <a:fillRef idx="3">
          <a:scrgbClr r="0" g="0" b="0"/>
        </a:fillRef>
        <a:effectRef idx="2">
          <a:scrgbClr r="0" g="0" b="0"/>
        </a:effectRef>
        <a:fontRef idx="minor">
          <a:schemeClr val="lt1"/>
        </a:fontRef>
      </dsp:style>
    </dsp:sp>
    <dsp:sp modelId="{E7B3363F-CF21-40AC-961C-CF484C88BD45}">
      <dsp:nvSpPr>
        <dsp:cNvPr id="0" name=""/>
        <dsp:cNvSpPr/>
      </dsp:nvSpPr>
      <dsp:spPr>
        <a:xfrm>
          <a:off x="1387052" y="1819881"/>
          <a:ext cx="401617" cy="4016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1750" tIns="31750" rIns="31750" bIns="31750" numCol="1" spcCol="1270" anchor="ctr" anchorCtr="0">
          <a:noAutofit/>
        </a:bodyPr>
        <a:lstStyle/>
        <a:p>
          <a:pPr lvl="0" algn="ctr" defTabSz="1111250">
            <a:lnSpc>
              <a:spcPct val="90000"/>
            </a:lnSpc>
            <a:spcBef>
              <a:spcPct val="0"/>
            </a:spcBef>
            <a:spcAft>
              <a:spcPct val="35000"/>
            </a:spcAft>
          </a:pPr>
          <a:r>
            <a:rPr lang="en-US" sz="2500" kern="1200" dirty="0" smtClean="0"/>
            <a:t> </a:t>
          </a:r>
          <a:endParaRPr lang="en-US" sz="2500" kern="1200" dirty="0"/>
        </a:p>
      </dsp:txBody>
      <dsp:txXfrm>
        <a:off x="1387052" y="1819881"/>
        <a:ext cx="401617" cy="401617"/>
      </dsp:txXfrm>
    </dsp:sp>
    <dsp:sp modelId="{53050F25-7580-4579-830F-60D7341E80D1}">
      <dsp:nvSpPr>
        <dsp:cNvPr id="0" name=""/>
        <dsp:cNvSpPr/>
      </dsp:nvSpPr>
      <dsp:spPr>
        <a:xfrm rot="1662196">
          <a:off x="802938" y="21519"/>
          <a:ext cx="2084012" cy="2084012"/>
        </a:xfrm>
        <a:prstGeom prst="circularArrow">
          <a:avLst>
            <a:gd name="adj1" fmla="val 3758"/>
            <a:gd name="adj2" fmla="val 234443"/>
            <a:gd name="adj3" fmla="val 7259098"/>
            <a:gd name="adj4" fmla="val 6126621"/>
            <a:gd name="adj5" fmla="val 4384"/>
          </a:avLst>
        </a:prstGeom>
        <a:gradFill rotWithShape="0">
          <a:gsLst>
            <a:gs pos="0">
              <a:schemeClr val="lt1">
                <a:hueOff val="0"/>
                <a:satOff val="0"/>
                <a:lumOff val="0"/>
                <a:alphaOff val="0"/>
                <a:shade val="40000"/>
                <a:alpha val="100000"/>
                <a:satMod val="150000"/>
                <a:lumMod val="100000"/>
              </a:schemeClr>
            </a:gs>
            <a:gs pos="100000">
              <a:schemeClr val="lt1">
                <a:hueOff val="0"/>
                <a:satOff val="0"/>
                <a:lumOff val="0"/>
                <a:alphaOff val="0"/>
                <a:tint val="70000"/>
                <a:shade val="100000"/>
                <a:alpha val="100000"/>
                <a:satMod val="200000"/>
                <a:lumMod val="100000"/>
              </a:schemeClr>
            </a:gs>
          </a:gsLst>
          <a:lin ang="5400000" scaled="1"/>
        </a:gradFill>
        <a:ln>
          <a:noFill/>
        </a:ln>
        <a:effectLst>
          <a:innerShdw blurRad="50800" dist="25400" dir="13500000">
            <a:srgbClr val="FFFFFF">
              <a:alpha val="75000"/>
            </a:srgbClr>
          </a:innerShdw>
          <a:outerShdw blurRad="63500" dist="25400" dir="5400000" rotWithShape="0">
            <a:srgbClr val="808080">
              <a:alpha val="75000"/>
            </a:srgbClr>
          </a:outerShdw>
        </a:effectLst>
      </dsp:spPr>
      <dsp:style>
        <a:lnRef idx="0">
          <a:scrgbClr r="0" g="0" b="0"/>
        </a:lnRef>
        <a:fillRef idx="3">
          <a:scrgbClr r="0" g="0" b="0"/>
        </a:fillRef>
        <a:effectRef idx="2">
          <a:scrgbClr r="0" g="0" b="0"/>
        </a:effectRef>
        <a:fontRef idx="minor">
          <a:schemeClr val="lt1"/>
        </a:fontRef>
      </dsp:style>
    </dsp:sp>
    <dsp:sp modelId="{E0A18ADD-3EFB-4105-90FA-5906B0460BE1}">
      <dsp:nvSpPr>
        <dsp:cNvPr id="0" name=""/>
        <dsp:cNvSpPr/>
      </dsp:nvSpPr>
      <dsp:spPr>
        <a:xfrm>
          <a:off x="638710" y="1459499"/>
          <a:ext cx="401617" cy="4016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1750" tIns="31750" rIns="31750" bIns="31750" numCol="1" spcCol="1270" anchor="ctr" anchorCtr="0">
          <a:noAutofit/>
        </a:bodyPr>
        <a:lstStyle/>
        <a:p>
          <a:pPr lvl="0" algn="ctr" defTabSz="1111250">
            <a:lnSpc>
              <a:spcPct val="90000"/>
            </a:lnSpc>
            <a:spcBef>
              <a:spcPct val="0"/>
            </a:spcBef>
            <a:spcAft>
              <a:spcPct val="35000"/>
            </a:spcAft>
          </a:pPr>
          <a:r>
            <a:rPr lang="en-US" sz="2500" kern="1200" dirty="0" smtClean="0"/>
            <a:t> </a:t>
          </a:r>
          <a:endParaRPr lang="en-US" sz="2500" kern="1200" dirty="0"/>
        </a:p>
      </dsp:txBody>
      <dsp:txXfrm>
        <a:off x="638710" y="1459499"/>
        <a:ext cx="401617" cy="401617"/>
      </dsp:txXfrm>
    </dsp:sp>
    <dsp:sp modelId="{B07A723E-ED8B-4440-B8C7-CEC979FF9BC1}">
      <dsp:nvSpPr>
        <dsp:cNvPr id="0" name=""/>
        <dsp:cNvSpPr/>
      </dsp:nvSpPr>
      <dsp:spPr>
        <a:xfrm rot="1486533">
          <a:off x="849474" y="46277"/>
          <a:ext cx="2084012" cy="2084012"/>
        </a:xfrm>
        <a:prstGeom prst="circularArrow">
          <a:avLst>
            <a:gd name="adj1" fmla="val 3758"/>
            <a:gd name="adj2" fmla="val 234443"/>
            <a:gd name="adj3" fmla="val 10609306"/>
            <a:gd name="adj4" fmla="val 9333772"/>
            <a:gd name="adj5" fmla="val 4384"/>
          </a:avLst>
        </a:prstGeom>
        <a:gradFill rotWithShape="0">
          <a:gsLst>
            <a:gs pos="0">
              <a:schemeClr val="lt1">
                <a:hueOff val="0"/>
                <a:satOff val="0"/>
                <a:lumOff val="0"/>
                <a:alphaOff val="0"/>
                <a:shade val="40000"/>
                <a:alpha val="100000"/>
                <a:satMod val="150000"/>
                <a:lumMod val="100000"/>
              </a:schemeClr>
            </a:gs>
            <a:gs pos="100000">
              <a:schemeClr val="lt1">
                <a:hueOff val="0"/>
                <a:satOff val="0"/>
                <a:lumOff val="0"/>
                <a:alphaOff val="0"/>
                <a:tint val="70000"/>
                <a:shade val="100000"/>
                <a:alpha val="100000"/>
                <a:satMod val="200000"/>
                <a:lumMod val="100000"/>
              </a:schemeClr>
            </a:gs>
          </a:gsLst>
          <a:lin ang="5400000" scaled="1"/>
        </a:gradFill>
        <a:ln>
          <a:noFill/>
        </a:ln>
        <a:effectLst>
          <a:innerShdw blurRad="50800" dist="25400" dir="13500000">
            <a:srgbClr val="FFFFFF">
              <a:alpha val="75000"/>
            </a:srgbClr>
          </a:innerShdw>
          <a:outerShdw blurRad="63500" dist="25400" dir="5400000" rotWithShape="0">
            <a:srgbClr val="808080">
              <a:alpha val="75000"/>
            </a:srgbClr>
          </a:outerShdw>
        </a:effectLst>
      </dsp:spPr>
      <dsp:style>
        <a:lnRef idx="0">
          <a:scrgbClr r="0" g="0" b="0"/>
        </a:lnRef>
        <a:fillRef idx="3">
          <a:scrgbClr r="0" g="0" b="0"/>
        </a:fillRef>
        <a:effectRef idx="2">
          <a:scrgbClr r="0" g="0" b="0"/>
        </a:effectRef>
        <a:fontRef idx="minor">
          <a:schemeClr val="lt1"/>
        </a:fontRef>
      </dsp:style>
    </dsp:sp>
    <dsp:sp modelId="{E91279A0-1C5F-4A3F-A8B2-C2ED77871024}">
      <dsp:nvSpPr>
        <dsp:cNvPr id="0" name=""/>
        <dsp:cNvSpPr/>
      </dsp:nvSpPr>
      <dsp:spPr>
        <a:xfrm>
          <a:off x="453885" y="649728"/>
          <a:ext cx="401617" cy="4016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1750" tIns="31750" rIns="31750" bIns="31750" numCol="1" spcCol="1270" anchor="ctr" anchorCtr="0">
          <a:noAutofit/>
        </a:bodyPr>
        <a:lstStyle/>
        <a:p>
          <a:pPr lvl="0" algn="ctr" defTabSz="1111250">
            <a:lnSpc>
              <a:spcPct val="90000"/>
            </a:lnSpc>
            <a:spcBef>
              <a:spcPct val="0"/>
            </a:spcBef>
            <a:spcAft>
              <a:spcPct val="35000"/>
            </a:spcAft>
          </a:pPr>
          <a:endParaRPr lang="en-US" sz="2500" kern="1200" dirty="0"/>
        </a:p>
      </dsp:txBody>
      <dsp:txXfrm>
        <a:off x="453885" y="649728"/>
        <a:ext cx="401617" cy="401617"/>
      </dsp:txXfrm>
    </dsp:sp>
    <dsp:sp modelId="{A18216F8-B9C8-42A4-A3EC-47B681FBA105}">
      <dsp:nvSpPr>
        <dsp:cNvPr id="0" name=""/>
        <dsp:cNvSpPr/>
      </dsp:nvSpPr>
      <dsp:spPr>
        <a:xfrm rot="1618128">
          <a:off x="791768" y="87082"/>
          <a:ext cx="2084012" cy="2084012"/>
        </a:xfrm>
        <a:prstGeom prst="circularArrow">
          <a:avLst>
            <a:gd name="adj1" fmla="val 3758"/>
            <a:gd name="adj2" fmla="val 234443"/>
            <a:gd name="adj3" fmla="val 13561555"/>
            <a:gd name="adj4" fmla="val 12336878"/>
            <a:gd name="adj5" fmla="val 4384"/>
          </a:avLst>
        </a:prstGeom>
        <a:gradFill rotWithShape="0">
          <a:gsLst>
            <a:gs pos="0">
              <a:schemeClr val="lt1">
                <a:hueOff val="0"/>
                <a:satOff val="0"/>
                <a:lumOff val="0"/>
                <a:alphaOff val="0"/>
                <a:shade val="40000"/>
                <a:alpha val="100000"/>
                <a:satMod val="150000"/>
                <a:lumMod val="100000"/>
              </a:schemeClr>
            </a:gs>
            <a:gs pos="100000">
              <a:schemeClr val="lt1">
                <a:hueOff val="0"/>
                <a:satOff val="0"/>
                <a:lumOff val="0"/>
                <a:alphaOff val="0"/>
                <a:tint val="70000"/>
                <a:shade val="100000"/>
                <a:alpha val="100000"/>
                <a:satMod val="200000"/>
                <a:lumMod val="100000"/>
              </a:schemeClr>
            </a:gs>
          </a:gsLst>
          <a:lin ang="5400000" scaled="1"/>
        </a:gradFill>
        <a:ln>
          <a:noFill/>
        </a:ln>
        <a:effectLst>
          <a:innerShdw blurRad="50800" dist="25400" dir="13500000">
            <a:srgbClr val="FFFFFF">
              <a:alpha val="75000"/>
            </a:srgbClr>
          </a:innerShdw>
          <a:outerShdw blurRad="63500" dist="25400" dir="5400000" rotWithShape="0">
            <a:srgbClr val="808080">
              <a:alpha val="75000"/>
            </a:srgbClr>
          </a:outerShdw>
        </a:effectLst>
      </dsp:spPr>
      <dsp:style>
        <a:lnRef idx="0">
          <a:scrgbClr r="0" g="0" b="0"/>
        </a:lnRef>
        <a:fillRef idx="3">
          <a:scrgbClr r="0" g="0" b="0"/>
        </a:fillRef>
        <a:effectRef idx="2">
          <a:scrgbClr r="0" g="0" b="0"/>
        </a:effectRef>
        <a:fontRef idx="minor">
          <a:schemeClr val="lt1"/>
        </a:fontRef>
      </dsp:style>
    </dsp:sp>
    <dsp:sp modelId="{3CE3BA64-C345-4496-9679-055FF14199E5}">
      <dsp:nvSpPr>
        <dsp:cNvPr id="0" name=""/>
        <dsp:cNvSpPr/>
      </dsp:nvSpPr>
      <dsp:spPr>
        <a:xfrm>
          <a:off x="971754" y="341"/>
          <a:ext cx="401617" cy="4016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1750" tIns="31750" rIns="31750" bIns="31750" numCol="1" spcCol="1270" anchor="ctr" anchorCtr="0">
          <a:noAutofit/>
        </a:bodyPr>
        <a:lstStyle/>
        <a:p>
          <a:pPr lvl="0" algn="ctr" defTabSz="1111250">
            <a:lnSpc>
              <a:spcPct val="90000"/>
            </a:lnSpc>
            <a:spcBef>
              <a:spcPct val="0"/>
            </a:spcBef>
            <a:spcAft>
              <a:spcPct val="35000"/>
            </a:spcAft>
          </a:pPr>
          <a:endParaRPr lang="en-US" sz="2500" kern="1200" dirty="0"/>
        </a:p>
      </dsp:txBody>
      <dsp:txXfrm>
        <a:off x="971754" y="341"/>
        <a:ext cx="401617" cy="401617"/>
      </dsp:txXfrm>
    </dsp:sp>
    <dsp:sp modelId="{88D2D0A4-4B42-4806-AB4A-212F59817370}">
      <dsp:nvSpPr>
        <dsp:cNvPr id="0" name=""/>
        <dsp:cNvSpPr/>
      </dsp:nvSpPr>
      <dsp:spPr>
        <a:xfrm rot="1620108">
          <a:off x="715826" y="103713"/>
          <a:ext cx="2084012" cy="2084012"/>
        </a:xfrm>
        <a:prstGeom prst="circularArrow">
          <a:avLst>
            <a:gd name="adj1" fmla="val 3758"/>
            <a:gd name="adj2" fmla="val 234443"/>
            <a:gd name="adj3" fmla="val 16742514"/>
            <a:gd name="adj4" fmla="val 15423043"/>
            <a:gd name="adj5" fmla="val 4384"/>
          </a:avLst>
        </a:prstGeom>
        <a:gradFill rotWithShape="0">
          <a:gsLst>
            <a:gs pos="0">
              <a:schemeClr val="lt1">
                <a:hueOff val="0"/>
                <a:satOff val="0"/>
                <a:lumOff val="0"/>
                <a:alphaOff val="0"/>
                <a:shade val="40000"/>
                <a:alpha val="100000"/>
                <a:satMod val="150000"/>
                <a:lumMod val="100000"/>
              </a:schemeClr>
            </a:gs>
            <a:gs pos="100000">
              <a:schemeClr val="lt1">
                <a:hueOff val="0"/>
                <a:satOff val="0"/>
                <a:lumOff val="0"/>
                <a:alphaOff val="0"/>
                <a:tint val="70000"/>
                <a:shade val="100000"/>
                <a:alpha val="100000"/>
                <a:satMod val="200000"/>
                <a:lumMod val="100000"/>
              </a:schemeClr>
            </a:gs>
          </a:gsLst>
          <a:lin ang="5400000" scaled="1"/>
        </a:gradFill>
        <a:ln>
          <a:noFill/>
        </a:ln>
        <a:effectLst>
          <a:innerShdw blurRad="50800" dist="25400" dir="13500000">
            <a:srgbClr val="FFFFFF">
              <a:alpha val="75000"/>
            </a:srgbClr>
          </a:innerShdw>
          <a:outerShdw blurRad="63500" dist="25400" dir="5400000" rotWithShape="0">
            <a:srgbClr val="808080">
              <a:alpha val="75000"/>
            </a:srgbClr>
          </a:outerShdw>
        </a:effectLst>
      </dsp:spPr>
      <dsp:style>
        <a:lnRef idx="0">
          <a:scrgbClr r="0" g="0" b="0"/>
        </a:lnRef>
        <a:fillRef idx="3">
          <a:scrgbClr r="0" g="0" b="0"/>
        </a:fillRef>
        <a:effectRef idx="2">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radial3">
  <dgm:title val=""/>
  <dgm:desc val=""/>
  <dgm:catLst>
    <dgm:cat type="relationship" pri="31000"/>
    <dgm:cat type="cycle" pri="1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omposite">
    <dgm:varLst>
      <dgm:chMax val="1"/>
      <dgm:dir/>
      <dgm:resizeHandles val="exact"/>
    </dgm:varLst>
    <dgm:alg type="composite">
      <dgm:param type="ar" val="1"/>
    </dgm:alg>
    <dgm:shape xmlns:r="http://schemas.openxmlformats.org/officeDocument/2006/relationships" r:blip="">
      <dgm:adjLst/>
    </dgm:shape>
    <dgm:presOf/>
    <dgm:constrLst/>
    <dgm:ruleLst/>
    <dgm:layoutNode name="radial">
      <dgm:varLst>
        <dgm:animLvl val="ctr"/>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h" for="ch" forName="centerShape" refType="h"/>
        <dgm:constr type="w" for="ch" forName="node" refType="w" fact="0.5"/>
        <dgm:constr type="h" for="ch" forName="node" refType="h" fact="0.5"/>
        <dgm:constr type="sp" refType="w" refFor="ch" refForName="node" fact="-0.2"/>
        <dgm:constr type="sibSp" refType="w" refFor="ch" refForName="node" fact="-0.2"/>
        <dgm:constr type="primFontSz" for="ch" forName="centerShape" val="65"/>
        <dgm:constr type="primFontSz" for="des" forName="node" val="65"/>
        <dgm:constr type="primFontSz" for="ch" forName="node" refType="primFontSz" refFor="ch" refForName="centerShape" op="lte"/>
      </dgm:constrLst>
      <dgm:ruleLst/>
      <dgm:forEach name="Name6" axis="ch" ptType="node" cnt="1">
        <dgm:layoutNode name="centerShape" styleLbl="vennNode1">
          <dgm:alg type="tx"/>
          <dgm:shape xmlns:r="http://schemas.openxmlformats.org/officeDocument/2006/relationships" type="ellipse"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7" axis="ch" ptType="node">
          <dgm:layoutNode name="node" styleLbl="vennNode1">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cycle1">
  <dgm:title val=""/>
  <dgm:desc val=""/>
  <dgm:catLst>
    <dgm:cat type="cycle" pri="2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alg type="cycle">
          <dgm:param type="stAng" val="0"/>
          <dgm:param type="spanAng" val="360"/>
        </dgm:alg>
      </dgm:if>
      <dgm:else name="Name2">
        <dgm:alg type="cycle">
          <dgm:param type="stAng" val="0"/>
          <dgm:param type="spanAng" val="-360"/>
        </dgm:alg>
      </dgm:else>
    </dgm:choose>
    <dgm:shape xmlns:r="http://schemas.openxmlformats.org/officeDocument/2006/relationships" r:blip="">
      <dgm:adjLst/>
    </dgm:shape>
    <dgm:presOf/>
    <dgm:choose name="Name3">
      <dgm:if name="Name4" func="var" arg="dir" op="equ" val="norm">
        <dgm:constrLst>
          <dgm:constr type="diam" val="1"/>
          <dgm:constr type="w" for="ch" forName="node" refType="w"/>
          <dgm:constr type="w" for="ch" ptType="sibTrans" refType="w" refFor="ch" refForName="node" fact="0.5"/>
          <dgm:constr type="h" for="ch" ptType="sibTrans" op="equ"/>
          <dgm:constr type="diam" for="ch" ptType="sibTrans" refType="diam" op="equ"/>
          <dgm:constr type="sibSp" refType="w" refFor="ch" refForName="node" fact="0.15"/>
          <dgm:constr type="w" for="ch" forName="dummy" refType="sibSp" fact="2.8"/>
          <dgm:constr type="primFontSz" for="ch" forName="node" op="equ" val="65"/>
        </dgm:constrLst>
      </dgm:if>
      <dgm:else name="Name5">
        <dgm:constrLst>
          <dgm:constr type="diam" val="1"/>
          <dgm:constr type="w" for="ch" forName="node" refType="w"/>
          <dgm:constr type="w" for="ch" ptType="sibTrans" refType="w" refFor="ch" refForName="node" fact="0.5"/>
          <dgm:constr type="h" for="ch" ptType="sibTrans" op="equ"/>
          <dgm:constr type="diam" for="ch" ptType="sibTrans" refType="diam" op="equ" fact="-1"/>
          <dgm:constr type="sibSp" refType="w" refFor="ch" refForName="node" fact="0.15"/>
          <dgm:constr type="w" for="ch" forName="dummy" refType="sibSp" fact="2.8"/>
          <dgm:constr type="primFontSz" for="ch" forName="node" op="equ" val="65"/>
        </dgm:constrLst>
      </dgm:else>
    </dgm:choose>
    <dgm:ruleLst>
      <dgm:rule type="diam" val="INF" fact="NaN" max="NaN"/>
    </dgm:ruleLst>
    <dgm:forEach name="nodesForEach" axis="ch" ptType="node">
      <dgm:choose name="Name6">
        <dgm:if name="Name7" axis="par ch" ptType="doc node" func="cnt" op="gt" val="1">
          <dgm:layoutNode name="dummy">
            <dgm:alg type="sp"/>
            <dgm:shape xmlns:r="http://schemas.openxmlformats.org/officeDocument/2006/relationships" r:blip="">
              <dgm:adjLst/>
            </dgm:shape>
            <dgm:presOf/>
            <dgm:constrLst>
              <dgm:constr type="h" refType="w"/>
            </dgm:constrLst>
            <dgm:ruleLst/>
          </dgm:layoutNode>
        </dgm:if>
        <dgm:else name="Name8"/>
      </dgm:choose>
      <dgm:layoutNode name="node" styleLbl="revTx">
        <dgm:varLst>
          <dgm:bulletEnabled val="1"/>
        </dgm:varLst>
        <dgm:alg type="tx">
          <dgm:param type="txAnchorVertCh" val="mid"/>
        </dgm:alg>
        <dgm:shape xmlns:r="http://schemas.openxmlformats.org/officeDocument/2006/relationships" type="rect"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Name11" axis="followSib" ptType="sibTrans" hideLastTrans="0" cnt="1">
            <dgm:layoutNode name="sibTrans" styleLbl="node1">
              <dgm:alg type="conn">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begPad"/>
                <dgm:constr type="endPad"/>
              </dgm:constrLst>
              <dgm:ruleLst/>
            </dgm:layoutNode>
          </dgm:forEach>
        </dgm:if>
        <dgm:else name="Name12"/>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0.25361</cdr:x>
      <cdr:y>0.78788</cdr:y>
    </cdr:from>
    <cdr:to>
      <cdr:x>0.75438</cdr:x>
      <cdr:y>0.92319</cdr:y>
    </cdr:to>
    <cdr:sp macro="" textlink="">
      <cdr:nvSpPr>
        <cdr:cNvPr id="2" name="TextBox 1"/>
        <cdr:cNvSpPr txBox="1"/>
      </cdr:nvSpPr>
      <cdr:spPr>
        <a:xfrm xmlns:a="http://schemas.openxmlformats.org/drawingml/2006/main">
          <a:off x="1337542" y="1981200"/>
          <a:ext cx="2641068" cy="340250"/>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600" b="1" dirty="0"/>
            <a:t>%</a:t>
          </a:r>
          <a:r>
            <a:rPr lang="en-US" sz="1800" b="1" dirty="0"/>
            <a:t> </a:t>
          </a:r>
          <a:r>
            <a:rPr lang="en-US" sz="1400" b="1" dirty="0"/>
            <a:t>= Needs</a:t>
          </a:r>
          <a:r>
            <a:rPr lang="en-US" sz="1400" b="1" baseline="0" dirty="0"/>
            <a:t> Satisfied by Scenario</a:t>
          </a:r>
          <a:endParaRPr lang="en-US" sz="1400" b="1" dirty="0"/>
        </a:p>
      </cdr:txBody>
    </cdr:sp>
  </cdr:relSizeAnchor>
  <cdr:relSizeAnchor xmlns:cdr="http://schemas.openxmlformats.org/drawingml/2006/chartDrawing">
    <cdr:from>
      <cdr:x>0.37769</cdr:x>
      <cdr:y>0.72316</cdr:y>
    </cdr:from>
    <cdr:to>
      <cdr:x>0.42828</cdr:x>
      <cdr:y>0.78297</cdr:y>
    </cdr:to>
    <cdr:sp macro="" textlink="">
      <cdr:nvSpPr>
        <cdr:cNvPr id="3" name="TextBox 1"/>
        <cdr:cNvSpPr txBox="1"/>
      </cdr:nvSpPr>
      <cdr:spPr>
        <a:xfrm xmlns:a="http://schemas.openxmlformats.org/drawingml/2006/main">
          <a:off x="2389393" y="2211215"/>
          <a:ext cx="320040" cy="182880"/>
        </a:xfrm>
        <a:prstGeom xmlns:a="http://schemas.openxmlformats.org/drawingml/2006/main" prst="rect">
          <a:avLst/>
        </a:prstGeom>
        <a:noFill xmlns:a="http://schemas.openxmlformats.org/drawingml/2006/main"/>
      </cdr:spPr>
      <cdr:txBody>
        <a:bodyPr xmlns:a="http://schemas.openxmlformats.org/drawingml/2006/main" wrap="square" lIns="0" tIns="0" rIns="0" bIns="0"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US" sz="1200" b="1" dirty="0"/>
            <a:t>59%</a:t>
          </a:r>
        </a:p>
      </cdr:txBody>
    </cdr:sp>
  </cdr:relSizeAnchor>
  <cdr:relSizeAnchor xmlns:cdr="http://schemas.openxmlformats.org/drawingml/2006/chartDrawing">
    <cdr:from>
      <cdr:x>0.45464</cdr:x>
      <cdr:y>0.72316</cdr:y>
    </cdr:from>
    <cdr:to>
      <cdr:x>0.50523</cdr:x>
      <cdr:y>0.78297</cdr:y>
    </cdr:to>
    <cdr:sp macro="" textlink="">
      <cdr:nvSpPr>
        <cdr:cNvPr id="4" name="TextBox 1"/>
        <cdr:cNvSpPr txBox="1"/>
      </cdr:nvSpPr>
      <cdr:spPr>
        <a:xfrm xmlns:a="http://schemas.openxmlformats.org/drawingml/2006/main">
          <a:off x="2876187" y="2211215"/>
          <a:ext cx="320040" cy="182880"/>
        </a:xfrm>
        <a:prstGeom xmlns:a="http://schemas.openxmlformats.org/drawingml/2006/main" prst="rect">
          <a:avLst/>
        </a:prstGeom>
        <a:noFill xmlns:a="http://schemas.openxmlformats.org/drawingml/2006/main"/>
      </cdr:spPr>
      <cdr:txBody>
        <a:bodyPr xmlns:a="http://schemas.openxmlformats.org/drawingml/2006/main" wrap="square" lIns="0" tIns="0" rIns="0" bIns="0"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US" sz="1200" b="1" dirty="0"/>
            <a:t>58%</a:t>
          </a:r>
        </a:p>
      </cdr:txBody>
    </cdr:sp>
  </cdr:relSizeAnchor>
  <cdr:relSizeAnchor xmlns:cdr="http://schemas.openxmlformats.org/drawingml/2006/chartDrawing">
    <cdr:from>
      <cdr:x>0.30074</cdr:x>
      <cdr:y>0.72316</cdr:y>
    </cdr:from>
    <cdr:to>
      <cdr:x>0.35133</cdr:x>
      <cdr:y>0.78297</cdr:y>
    </cdr:to>
    <cdr:sp macro="" textlink="">
      <cdr:nvSpPr>
        <cdr:cNvPr id="5" name="TextBox 1"/>
        <cdr:cNvSpPr txBox="1"/>
      </cdr:nvSpPr>
      <cdr:spPr>
        <a:xfrm xmlns:a="http://schemas.openxmlformats.org/drawingml/2006/main">
          <a:off x="1902599" y="2211215"/>
          <a:ext cx="320040" cy="182880"/>
        </a:xfrm>
        <a:prstGeom xmlns:a="http://schemas.openxmlformats.org/drawingml/2006/main" prst="rect">
          <a:avLst/>
        </a:prstGeom>
        <a:noFill xmlns:a="http://schemas.openxmlformats.org/drawingml/2006/main"/>
      </cdr:spPr>
      <cdr:txBody>
        <a:bodyPr xmlns:a="http://schemas.openxmlformats.org/drawingml/2006/main" wrap="square" lIns="0" tIns="0" rIns="0" bIns="0"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US" sz="1200" b="1" dirty="0"/>
            <a:t>66%</a:t>
          </a:r>
        </a:p>
      </cdr:txBody>
    </cdr:sp>
  </cdr:relSizeAnchor>
  <cdr:relSizeAnchor xmlns:cdr="http://schemas.openxmlformats.org/drawingml/2006/chartDrawing">
    <cdr:from>
      <cdr:x>0.53159</cdr:x>
      <cdr:y>0.72316</cdr:y>
    </cdr:from>
    <cdr:to>
      <cdr:x>0.58218</cdr:x>
      <cdr:y>0.78297</cdr:y>
    </cdr:to>
    <cdr:sp macro="" textlink="">
      <cdr:nvSpPr>
        <cdr:cNvPr id="6" name="TextBox 1"/>
        <cdr:cNvSpPr txBox="1"/>
      </cdr:nvSpPr>
      <cdr:spPr>
        <a:xfrm xmlns:a="http://schemas.openxmlformats.org/drawingml/2006/main">
          <a:off x="3362981" y="2211215"/>
          <a:ext cx="320040" cy="182880"/>
        </a:xfrm>
        <a:prstGeom xmlns:a="http://schemas.openxmlformats.org/drawingml/2006/main" prst="rect">
          <a:avLst/>
        </a:prstGeom>
        <a:noFill xmlns:a="http://schemas.openxmlformats.org/drawingml/2006/main"/>
      </cdr:spPr>
      <cdr:txBody>
        <a:bodyPr xmlns:a="http://schemas.openxmlformats.org/drawingml/2006/main" wrap="square" lIns="0" tIns="0" rIns="0" bIns="0"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US" sz="1200" b="1" dirty="0"/>
            <a:t>33%</a:t>
          </a:r>
        </a:p>
      </cdr:txBody>
    </cdr:sp>
  </cdr:relSizeAnchor>
  <cdr:relSizeAnchor xmlns:cdr="http://schemas.openxmlformats.org/drawingml/2006/chartDrawing">
    <cdr:from>
      <cdr:x>0.60854</cdr:x>
      <cdr:y>0.72316</cdr:y>
    </cdr:from>
    <cdr:to>
      <cdr:x>0.65912</cdr:x>
      <cdr:y>0.78297</cdr:y>
    </cdr:to>
    <cdr:sp macro="" textlink="">
      <cdr:nvSpPr>
        <cdr:cNvPr id="7" name="TextBox 1"/>
        <cdr:cNvSpPr txBox="1"/>
      </cdr:nvSpPr>
      <cdr:spPr>
        <a:xfrm xmlns:a="http://schemas.openxmlformats.org/drawingml/2006/main">
          <a:off x="3849775" y="2211215"/>
          <a:ext cx="320040" cy="182880"/>
        </a:xfrm>
        <a:prstGeom xmlns:a="http://schemas.openxmlformats.org/drawingml/2006/main" prst="rect">
          <a:avLst/>
        </a:prstGeom>
        <a:noFill xmlns:a="http://schemas.openxmlformats.org/drawingml/2006/main"/>
      </cdr:spPr>
      <cdr:txBody>
        <a:bodyPr xmlns:a="http://schemas.openxmlformats.org/drawingml/2006/main" wrap="square" lIns="0" tIns="0" rIns="0" bIns="0"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US" sz="1200" b="1" dirty="0"/>
            <a:t>30%</a:t>
          </a:r>
        </a:p>
      </cdr:txBody>
    </cdr:sp>
  </cdr:relSizeAnchor>
  <cdr:relSizeAnchor xmlns:cdr="http://schemas.openxmlformats.org/drawingml/2006/chartDrawing">
    <cdr:from>
      <cdr:x>0.68548</cdr:x>
      <cdr:y>0.72316</cdr:y>
    </cdr:from>
    <cdr:to>
      <cdr:x>0.73607</cdr:x>
      <cdr:y>0.78297</cdr:y>
    </cdr:to>
    <cdr:sp macro="" textlink="">
      <cdr:nvSpPr>
        <cdr:cNvPr id="8" name="TextBox 1"/>
        <cdr:cNvSpPr txBox="1"/>
      </cdr:nvSpPr>
      <cdr:spPr>
        <a:xfrm xmlns:a="http://schemas.openxmlformats.org/drawingml/2006/main">
          <a:off x="4336569" y="2211215"/>
          <a:ext cx="320040" cy="182880"/>
        </a:xfrm>
        <a:prstGeom xmlns:a="http://schemas.openxmlformats.org/drawingml/2006/main" prst="rect">
          <a:avLst/>
        </a:prstGeom>
        <a:noFill xmlns:a="http://schemas.openxmlformats.org/drawingml/2006/main"/>
      </cdr:spPr>
      <cdr:txBody>
        <a:bodyPr xmlns:a="http://schemas.openxmlformats.org/drawingml/2006/main" wrap="square" lIns="0" tIns="0" rIns="0" bIns="0"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US" sz="1200" b="1" dirty="0"/>
            <a:t>30%</a:t>
          </a:r>
        </a:p>
      </cdr:txBody>
    </cdr:sp>
  </cdr:relSizeAnchor>
  <cdr:relSizeAnchor xmlns:cdr="http://schemas.openxmlformats.org/drawingml/2006/chartDrawing">
    <cdr:from>
      <cdr:x>0.76243</cdr:x>
      <cdr:y>0.72316</cdr:y>
    </cdr:from>
    <cdr:to>
      <cdr:x>0.81302</cdr:x>
      <cdr:y>0.78297</cdr:y>
    </cdr:to>
    <cdr:sp macro="" textlink="">
      <cdr:nvSpPr>
        <cdr:cNvPr id="9" name="TextBox 1"/>
        <cdr:cNvSpPr txBox="1"/>
      </cdr:nvSpPr>
      <cdr:spPr>
        <a:xfrm xmlns:a="http://schemas.openxmlformats.org/drawingml/2006/main">
          <a:off x="4823363" y="2211215"/>
          <a:ext cx="320040" cy="182880"/>
        </a:xfrm>
        <a:prstGeom xmlns:a="http://schemas.openxmlformats.org/drawingml/2006/main" prst="rect">
          <a:avLst/>
        </a:prstGeom>
        <a:solidFill xmlns:a="http://schemas.openxmlformats.org/drawingml/2006/main">
          <a:schemeClr val="bg1"/>
        </a:solidFill>
      </cdr:spPr>
      <cdr:txBody>
        <a:bodyPr xmlns:a="http://schemas.openxmlformats.org/drawingml/2006/main" wrap="square" lIns="0" tIns="0" rIns="0" bIns="0"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US" sz="1200" b="1" dirty="0"/>
            <a:t>22%</a:t>
          </a:r>
        </a:p>
      </cdr:txBody>
    </cdr:sp>
  </cdr:relSizeAnchor>
  <cdr:relSizeAnchor xmlns:cdr="http://schemas.openxmlformats.org/drawingml/2006/chartDrawing">
    <cdr:from>
      <cdr:x>0.83938</cdr:x>
      <cdr:y>0.72219</cdr:y>
    </cdr:from>
    <cdr:to>
      <cdr:x>0.88997</cdr:x>
      <cdr:y>0.782</cdr:y>
    </cdr:to>
    <cdr:sp macro="" textlink="">
      <cdr:nvSpPr>
        <cdr:cNvPr id="10" name="TextBox 1"/>
        <cdr:cNvSpPr txBox="1"/>
      </cdr:nvSpPr>
      <cdr:spPr>
        <a:xfrm xmlns:a="http://schemas.openxmlformats.org/drawingml/2006/main">
          <a:off x="5310161" y="2208237"/>
          <a:ext cx="320040" cy="182880"/>
        </a:xfrm>
        <a:prstGeom xmlns:a="http://schemas.openxmlformats.org/drawingml/2006/main" prst="rect">
          <a:avLst/>
        </a:prstGeom>
        <a:noFill xmlns:a="http://schemas.openxmlformats.org/drawingml/2006/main"/>
      </cdr:spPr>
      <cdr:txBody>
        <a:bodyPr xmlns:a="http://schemas.openxmlformats.org/drawingml/2006/main" wrap="square" lIns="0" tIns="0" rIns="0" bIns="0"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US" sz="1200" b="1" dirty="0"/>
            <a:t>13%</a:t>
          </a:r>
        </a:p>
      </cdr:txBody>
    </cdr:sp>
  </cdr:relSizeAnchor>
  <cdr:relSizeAnchor xmlns:cdr="http://schemas.openxmlformats.org/drawingml/2006/chartDrawing">
    <cdr:from>
      <cdr:x>0.2238</cdr:x>
      <cdr:y>0.72316</cdr:y>
    </cdr:from>
    <cdr:to>
      <cdr:x>0.27439</cdr:x>
      <cdr:y>0.78297</cdr:y>
    </cdr:to>
    <cdr:sp macro="" textlink="">
      <cdr:nvSpPr>
        <cdr:cNvPr id="13" name="TextBox 1"/>
        <cdr:cNvSpPr txBox="1"/>
      </cdr:nvSpPr>
      <cdr:spPr>
        <a:xfrm xmlns:a="http://schemas.openxmlformats.org/drawingml/2006/main">
          <a:off x="1415805" y="2211215"/>
          <a:ext cx="320040" cy="182880"/>
        </a:xfrm>
        <a:prstGeom xmlns:a="http://schemas.openxmlformats.org/drawingml/2006/main" prst="rect">
          <a:avLst/>
        </a:prstGeom>
        <a:noFill xmlns:a="http://schemas.openxmlformats.org/drawingml/2006/main"/>
      </cdr:spPr>
      <cdr:txBody>
        <a:bodyPr xmlns:a="http://schemas.openxmlformats.org/drawingml/2006/main" wrap="square" lIns="0" tIns="0" rIns="0" bIns="0"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US" sz="1200" b="1" dirty="0"/>
            <a:t>71%</a:t>
          </a:r>
        </a:p>
      </cdr:txBody>
    </cdr:sp>
  </cdr:relSizeAnchor>
  <cdr:relSizeAnchor xmlns:cdr="http://schemas.openxmlformats.org/drawingml/2006/chartDrawing">
    <cdr:from>
      <cdr:x>0.14685</cdr:x>
      <cdr:y>0.72219</cdr:y>
    </cdr:from>
    <cdr:to>
      <cdr:x>0.19744</cdr:x>
      <cdr:y>0.782</cdr:y>
    </cdr:to>
    <cdr:sp macro="" textlink="">
      <cdr:nvSpPr>
        <cdr:cNvPr id="14" name="TextBox 1"/>
        <cdr:cNvSpPr txBox="1"/>
      </cdr:nvSpPr>
      <cdr:spPr>
        <a:xfrm xmlns:a="http://schemas.openxmlformats.org/drawingml/2006/main">
          <a:off x="929011" y="2208237"/>
          <a:ext cx="320040" cy="182880"/>
        </a:xfrm>
        <a:prstGeom xmlns:a="http://schemas.openxmlformats.org/drawingml/2006/main" prst="rect">
          <a:avLst/>
        </a:prstGeom>
        <a:noFill xmlns:a="http://schemas.openxmlformats.org/drawingml/2006/main"/>
      </cdr:spPr>
      <cdr:txBody>
        <a:bodyPr xmlns:a="http://schemas.openxmlformats.org/drawingml/2006/main" wrap="square" lIns="0" tIns="0" rIns="0" bIns="0"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US" sz="1200" b="1" dirty="0"/>
            <a:t>98%</a:t>
          </a:r>
        </a:p>
      </cdr:txBody>
    </cdr:sp>
  </cdr:relSizeAnchor>
</c:userShapes>
</file>

<file path=ppt/handoutMasters/_rels/handoutMaster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descr="USGSid.bmp"/>
          <p:cNvPicPr>
            <a:picLocks noChangeAspect="1"/>
          </p:cNvPicPr>
          <p:nvPr/>
        </p:nvPicPr>
        <p:blipFill>
          <a:blip r:embed="rId2" cstate="print"/>
          <a:stretch>
            <a:fillRect/>
          </a:stretch>
        </p:blipFill>
        <p:spPr>
          <a:xfrm>
            <a:off x="2889584" y="198204"/>
            <a:ext cx="1152560" cy="421274"/>
          </a:xfrm>
          <a:prstGeom prst="rect">
            <a:avLst/>
          </a:prstGeom>
        </p:spPr>
      </p:pic>
      <p:sp>
        <p:nvSpPr>
          <p:cNvPr id="3" name="Slide Number Placeholder 3"/>
          <p:cNvSpPr>
            <a:spLocks noGrp="1"/>
          </p:cNvSpPr>
          <p:nvPr>
            <p:ph type="sldNum" sz="quarter" idx="3"/>
          </p:nvPr>
        </p:nvSpPr>
        <p:spPr>
          <a:xfrm>
            <a:off x="5970396" y="8484404"/>
            <a:ext cx="560126" cy="367636"/>
          </a:xfrm>
          <a:prstGeom prst="rect">
            <a:avLst/>
          </a:prstGeom>
        </p:spPr>
        <p:txBody>
          <a:bodyPr lIns="92221" tIns="46111" rIns="92221" bIns="46111"/>
          <a:lstStyle/>
          <a:p>
            <a:fld id="{6D65F54B-58B9-4CE3-B3D6-5A5A9797808F}" type="slidenum">
              <a:rPr lang="en-US" smtClean="0"/>
              <a:pPr/>
              <a:t>‹#›</a:t>
            </a:fld>
            <a:endParaRPr lang="en-US" dirty="0"/>
          </a:p>
        </p:txBody>
      </p:sp>
    </p:spTree>
    <p:extLst>
      <p:ext uri="{BB962C8B-B14F-4D97-AF65-F5344CB8AC3E}">
        <p14:creationId xmlns:p14="http://schemas.microsoft.com/office/powerpoint/2010/main" val="1157898548"/>
      </p:ext>
    </p:extLst>
  </p:cSld>
  <p:clrMap bg1="lt1" tx1="dk1" bg2="lt2" tx2="dk2" accent1="accent1" accent2="accent2" accent3="accent3" accent4="accent4" accent5="accent5" accent6="accent6" hlink="hlink" folHlink="folHlink"/>
  <p:hf hdr="0"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body" sz="quarter" idx="3"/>
          </p:nvPr>
        </p:nvSpPr>
        <p:spPr bwMode="auto">
          <a:xfrm>
            <a:off x="931481" y="4416865"/>
            <a:ext cx="5147451" cy="4180591"/>
          </a:xfrm>
          <a:prstGeom prst="rect">
            <a:avLst/>
          </a:prstGeom>
          <a:noFill/>
          <a:ln w="12700">
            <a:noFill/>
            <a:miter lim="800000"/>
            <a:headEnd/>
            <a:tailEnd/>
          </a:ln>
        </p:spPr>
        <p:txBody>
          <a:bodyPr vert="horz" wrap="square" lIns="92643" tIns="45510" rIns="92643" bIns="4551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19459" name="Rectangle 3"/>
          <p:cNvSpPr>
            <a:spLocks noGrp="1" noRot="1" noChangeAspect="1" noChangeArrowheads="1" noTextEdit="1"/>
          </p:cNvSpPr>
          <p:nvPr>
            <p:ph type="sldImg" idx="2"/>
          </p:nvPr>
        </p:nvSpPr>
        <p:spPr bwMode="auto">
          <a:xfrm>
            <a:off x="1187450" y="698500"/>
            <a:ext cx="4648200" cy="348615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sp>
      <p:sp>
        <p:nvSpPr>
          <p:cNvPr id="2" name="Footer Placeholder 1"/>
          <p:cNvSpPr>
            <a:spLocks noGrp="1"/>
          </p:cNvSpPr>
          <p:nvPr>
            <p:ph type="ftr" sz="quarter" idx="4"/>
          </p:nvPr>
        </p:nvSpPr>
        <p:spPr>
          <a:xfrm>
            <a:off x="2" y="8829662"/>
            <a:ext cx="3038161" cy="465140"/>
          </a:xfrm>
          <a:prstGeom prst="rect">
            <a:avLst/>
          </a:prstGeom>
        </p:spPr>
        <p:txBody>
          <a:bodyPr vert="horz" lIns="92221" tIns="46111" rIns="92221" bIns="46111" rtlCol="0" anchor="b"/>
          <a:lstStyle>
            <a:lvl1pPr algn="l">
              <a:defRPr sz="1200"/>
            </a:lvl1pPr>
          </a:lstStyle>
          <a:p>
            <a:endParaRPr lang="en-US" dirty="0"/>
          </a:p>
        </p:txBody>
      </p:sp>
      <p:sp>
        <p:nvSpPr>
          <p:cNvPr id="3" name="Slide Number Placeholder 2"/>
          <p:cNvSpPr>
            <a:spLocks noGrp="1"/>
          </p:cNvSpPr>
          <p:nvPr>
            <p:ph type="sldNum" sz="quarter" idx="5"/>
          </p:nvPr>
        </p:nvSpPr>
        <p:spPr>
          <a:xfrm>
            <a:off x="3970637" y="8829662"/>
            <a:ext cx="3038161" cy="465140"/>
          </a:xfrm>
          <a:prstGeom prst="rect">
            <a:avLst/>
          </a:prstGeom>
        </p:spPr>
        <p:txBody>
          <a:bodyPr vert="horz" lIns="92221" tIns="46111" rIns="92221" bIns="46111" rtlCol="0" anchor="b"/>
          <a:lstStyle>
            <a:lvl1pPr algn="r">
              <a:defRPr sz="1200"/>
            </a:lvl1pPr>
          </a:lstStyle>
          <a:p>
            <a:fld id="{25E59CED-0EFA-422B-8048-F11A2941AD09}" type="slidenum">
              <a:rPr lang="en-US" smtClean="0"/>
              <a:pPr/>
              <a:t>‹#›</a:t>
            </a:fld>
            <a:endParaRPr lang="en-US" dirty="0"/>
          </a:p>
        </p:txBody>
      </p:sp>
    </p:spTree>
    <p:extLst>
      <p:ext uri="{BB962C8B-B14F-4D97-AF65-F5344CB8AC3E}">
        <p14:creationId xmlns:p14="http://schemas.microsoft.com/office/powerpoint/2010/main" val="1529687282"/>
      </p:ext>
    </p:extLst>
  </p:cSld>
  <p:clrMap bg1="lt1" tx1="dk1" bg2="lt2" tx2="dk2" accent1="accent1" accent2="accent2" accent3="accent3" accent4="accent4" accent5="accent5" accent6="accent6" hlink="hlink" folHlink="folHlink"/>
  <p:hf hdr="0" ftr="0"/>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77863" y="698500"/>
            <a:ext cx="5646737" cy="423545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a:xfrm>
            <a:off x="3970340" y="8829676"/>
            <a:ext cx="3038475" cy="465138"/>
          </a:xfrm>
          <a:prstGeom prst="rect">
            <a:avLst/>
          </a:prstGeom>
        </p:spPr>
        <p:txBody>
          <a:bodyPr lIns="91429" tIns="45715" rIns="91429" bIns="45715"/>
          <a:lstStyle/>
          <a:p>
            <a:fld id="{D198E547-19B0-8546-8DBA-8BDF4E7F42DC}" type="slidenum">
              <a:rPr lang="en-US" smtClean="0">
                <a:solidFill>
                  <a:prstClr val="black"/>
                </a:solidFill>
              </a:rPr>
              <a:pPr/>
              <a:t>1</a:t>
            </a:fld>
            <a:endParaRPr lang="en-US" dirty="0">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5E59CED-0EFA-422B-8048-F11A2941AD09}" type="slidenum">
              <a:rPr lang="en-US" smtClean="0"/>
              <a:pPr/>
              <a:t>2</a:t>
            </a:fld>
            <a:endParaRPr lang="en-US" dirty="0"/>
          </a:p>
        </p:txBody>
      </p:sp>
    </p:spTree>
    <p:extLst>
      <p:ext uri="{BB962C8B-B14F-4D97-AF65-F5344CB8AC3E}">
        <p14:creationId xmlns:p14="http://schemas.microsoft.com/office/powerpoint/2010/main" val="27523160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5E59CED-0EFA-422B-8048-F11A2941AD09}" type="slidenum">
              <a:rPr lang="en-US" smtClean="0"/>
              <a:pPr/>
              <a:t>3</a:t>
            </a:fld>
            <a:endParaRPr lang="en-US" dirty="0"/>
          </a:p>
        </p:txBody>
      </p:sp>
    </p:spTree>
    <p:extLst>
      <p:ext uri="{BB962C8B-B14F-4D97-AF65-F5344CB8AC3E}">
        <p14:creationId xmlns:p14="http://schemas.microsoft.com/office/powerpoint/2010/main" val="19708471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5E59CED-0EFA-422B-8048-F11A2941AD09}" type="slidenum">
              <a:rPr lang="en-US" smtClean="0"/>
              <a:pPr/>
              <a:t>4</a:t>
            </a:fld>
            <a:endParaRPr lang="en-US" dirty="0"/>
          </a:p>
        </p:txBody>
      </p:sp>
    </p:spTree>
    <p:extLst>
      <p:ext uri="{BB962C8B-B14F-4D97-AF65-F5344CB8AC3E}">
        <p14:creationId xmlns:p14="http://schemas.microsoft.com/office/powerpoint/2010/main" val="8143462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5E59CED-0EFA-422B-8048-F11A2941AD09}" type="slidenum">
              <a:rPr lang="en-US" smtClean="0"/>
              <a:pPr/>
              <a:t>5</a:t>
            </a:fld>
            <a:endParaRPr lang="en-US" dirty="0"/>
          </a:p>
        </p:txBody>
      </p:sp>
    </p:spTree>
    <p:extLst>
      <p:ext uri="{BB962C8B-B14F-4D97-AF65-F5344CB8AC3E}">
        <p14:creationId xmlns:p14="http://schemas.microsoft.com/office/powerpoint/2010/main" val="29752268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Rot="1" noChangeAspect="1" noChangeArrowheads="1" noTextEdit="1"/>
          </p:cNvSpPr>
          <p:nvPr>
            <p:ph type="sldImg"/>
          </p:nvPr>
        </p:nvSpPr>
        <p:spPr>
          <a:xfrm>
            <a:off x="1181100" y="698500"/>
            <a:ext cx="4648200" cy="3486150"/>
          </a:xfrm>
          <a:ln/>
        </p:spPr>
      </p:sp>
      <p:sp>
        <p:nvSpPr>
          <p:cNvPr id="23555" name="Rectangle 3"/>
          <p:cNvSpPr>
            <a:spLocks noGrp="1" noChangeArrowheads="1"/>
          </p:cNvSpPr>
          <p:nvPr>
            <p:ph type="body" idx="1"/>
          </p:nvPr>
        </p:nvSpPr>
        <p:spPr>
          <a:xfrm>
            <a:off x="701041" y="4416430"/>
            <a:ext cx="5608320" cy="4181475"/>
          </a:xfrm>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661" tIns="48330" rIns="96661" bIns="48330"/>
          <a:lstStyle/>
          <a:p>
            <a:pPr eaLnBrk="1" hangingPunct="1"/>
            <a:r>
              <a:rPr lang="en-US" b="0" i="0" baseline="0" dirty="0" smtClean="0"/>
              <a:t>High-resolution LiDAR has captured the attention of conservation planners at the NRCS.  The left panel depicts limited landscape detail available in the USGS traditional DEM, contrasted with the detailed farm field depiction on the right, using 2-meter LiDAR on the right.  Both the farm terracing and water catchment areas are clearly visible.  NRCS is able to utilize this data to provide farm planning assistance, often without site visits.</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Here are a series of cross sections derived from different</a:t>
            </a:r>
            <a:r>
              <a:rPr lang="en-US" baseline="0" dirty="0" smtClean="0"/>
              <a:t> Digital Elevation Model resolutions, starting with the coarsest, which we used to describe in arc-seconds. </a:t>
            </a:r>
            <a:r>
              <a:rPr lang="en-US" baseline="0" dirty="0" err="1" smtClean="0"/>
              <a:t>Ahhhh</a:t>
            </a:r>
            <a:r>
              <a:rPr lang="en-US" baseline="0" dirty="0" smtClean="0"/>
              <a:t> those were the days.</a:t>
            </a:r>
            <a:endParaRPr lang="en-US" dirty="0"/>
          </a:p>
        </p:txBody>
      </p:sp>
      <p:sp>
        <p:nvSpPr>
          <p:cNvPr id="4" name="Slide Number Placeholder 3"/>
          <p:cNvSpPr>
            <a:spLocks noGrp="1"/>
          </p:cNvSpPr>
          <p:nvPr>
            <p:ph type="sldNum" sz="quarter" idx="10"/>
          </p:nvPr>
        </p:nvSpPr>
        <p:spPr/>
        <p:txBody>
          <a:bodyPr/>
          <a:lstStyle/>
          <a:p>
            <a:fld id="{25E59CED-0EFA-422B-8048-F11A2941AD09}" type="slidenum">
              <a:rPr lang="en-US" smtClean="0"/>
              <a:pPr/>
              <a:t>7</a:t>
            </a:fld>
            <a:endParaRPr lang="en-US" dirty="0"/>
          </a:p>
        </p:txBody>
      </p:sp>
    </p:spTree>
    <p:extLst>
      <p:ext uri="{BB962C8B-B14F-4D97-AF65-F5344CB8AC3E}">
        <p14:creationId xmlns:p14="http://schemas.microsoft.com/office/powerpoint/2010/main" val="386064891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 noticeable improvement from 30-meter DEM, the 10-meter DEM is commensurate with the 1;24,000-scale map data now known as US Topo. US Topo does use </a:t>
            </a:r>
            <a:r>
              <a:rPr lang="en-US" dirty="0" err="1" smtClean="0"/>
              <a:t>lidar</a:t>
            </a:r>
            <a:r>
              <a:rPr lang="en-US" dirty="0" smtClean="0"/>
              <a:t> data to update contours.</a:t>
            </a:r>
            <a:endParaRPr lang="en-US" dirty="0"/>
          </a:p>
        </p:txBody>
      </p:sp>
      <p:sp>
        <p:nvSpPr>
          <p:cNvPr id="4" name="Slide Number Placeholder 3"/>
          <p:cNvSpPr>
            <a:spLocks noGrp="1"/>
          </p:cNvSpPr>
          <p:nvPr>
            <p:ph type="sldNum" sz="quarter" idx="10"/>
          </p:nvPr>
        </p:nvSpPr>
        <p:spPr/>
        <p:txBody>
          <a:bodyPr/>
          <a:lstStyle/>
          <a:p>
            <a:fld id="{25E59CED-0EFA-422B-8048-F11A2941AD09}" type="slidenum">
              <a:rPr lang="en-US" smtClean="0"/>
              <a:pPr/>
              <a:t>8</a:t>
            </a:fld>
            <a:endParaRPr lang="en-US" dirty="0"/>
          </a:p>
        </p:txBody>
      </p:sp>
    </p:spTree>
    <p:extLst>
      <p:ext uri="{BB962C8B-B14F-4D97-AF65-F5344CB8AC3E}">
        <p14:creationId xmlns:p14="http://schemas.microsoft.com/office/powerpoint/2010/main" val="162435320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graphic shows a typical Quality</a:t>
            </a:r>
            <a:r>
              <a:rPr lang="en-US" baseline="0" dirty="0" smtClean="0"/>
              <a:t> Level 3 </a:t>
            </a:r>
            <a:r>
              <a:rPr lang="en-US" baseline="0" dirty="0" err="1" smtClean="0"/>
              <a:t>lidar</a:t>
            </a:r>
            <a:r>
              <a:rPr lang="en-US" baseline="0" dirty="0" smtClean="0"/>
              <a:t>, with a normal 1 point per square meter point density. Earlier QL-3 data had less than 1 point/</a:t>
            </a:r>
            <a:r>
              <a:rPr lang="en-US" baseline="0" dirty="0" err="1" smtClean="0"/>
              <a:t>sq</a:t>
            </a:r>
            <a:r>
              <a:rPr lang="en-US" baseline="0" dirty="0" smtClean="0"/>
              <a:t> meter, particularly before the USGS draft </a:t>
            </a:r>
            <a:r>
              <a:rPr lang="en-US" baseline="0" dirty="0" err="1" smtClean="0"/>
              <a:t>lidar</a:t>
            </a:r>
            <a:r>
              <a:rPr lang="en-US" baseline="0" dirty="0" smtClean="0"/>
              <a:t> standard was published. The </a:t>
            </a:r>
            <a:r>
              <a:rPr lang="en-US" baseline="0" dirty="0" err="1" smtClean="0"/>
              <a:t>lidar</a:t>
            </a:r>
            <a:r>
              <a:rPr lang="en-US" baseline="0" dirty="0" smtClean="0"/>
              <a:t> draft standards were instrumental in advancing the expectations of both customers and contractors, and made review of data more quantitative.</a:t>
            </a:r>
            <a:endParaRPr lang="en-US" dirty="0"/>
          </a:p>
        </p:txBody>
      </p:sp>
      <p:sp>
        <p:nvSpPr>
          <p:cNvPr id="4" name="Slide Number Placeholder 3"/>
          <p:cNvSpPr>
            <a:spLocks noGrp="1"/>
          </p:cNvSpPr>
          <p:nvPr>
            <p:ph type="sldNum" sz="quarter" idx="10"/>
          </p:nvPr>
        </p:nvSpPr>
        <p:spPr/>
        <p:txBody>
          <a:bodyPr/>
          <a:lstStyle/>
          <a:p>
            <a:fld id="{25E59CED-0EFA-422B-8048-F11A2941AD09}" type="slidenum">
              <a:rPr lang="en-US" smtClean="0"/>
              <a:pPr/>
              <a:t>9</a:t>
            </a:fld>
            <a:endParaRPr lang="en-US" dirty="0"/>
          </a:p>
        </p:txBody>
      </p:sp>
    </p:spTree>
    <p:extLst>
      <p:ext uri="{BB962C8B-B14F-4D97-AF65-F5344CB8AC3E}">
        <p14:creationId xmlns:p14="http://schemas.microsoft.com/office/powerpoint/2010/main" val="235782972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graphic shows Quality Level 2 </a:t>
            </a:r>
            <a:r>
              <a:rPr lang="en-US" dirty="0" err="1" smtClean="0"/>
              <a:t>lidar</a:t>
            </a:r>
            <a:r>
              <a:rPr lang="en-US" dirty="0" smtClean="0"/>
              <a:t> which has a point density standard of 2 points per square</a:t>
            </a:r>
            <a:r>
              <a:rPr lang="en-US" baseline="0" dirty="0" smtClean="0"/>
              <a:t> meter.</a:t>
            </a:r>
            <a:endParaRPr lang="en-US" dirty="0"/>
          </a:p>
        </p:txBody>
      </p:sp>
      <p:sp>
        <p:nvSpPr>
          <p:cNvPr id="4" name="Slide Number Placeholder 3"/>
          <p:cNvSpPr>
            <a:spLocks noGrp="1"/>
          </p:cNvSpPr>
          <p:nvPr>
            <p:ph type="sldNum" sz="quarter" idx="10"/>
          </p:nvPr>
        </p:nvSpPr>
        <p:spPr/>
        <p:txBody>
          <a:bodyPr/>
          <a:lstStyle/>
          <a:p>
            <a:fld id="{25E59CED-0EFA-422B-8048-F11A2941AD09}" type="slidenum">
              <a:rPr lang="en-US" smtClean="0"/>
              <a:pPr/>
              <a:t>10</a:t>
            </a:fld>
            <a:endParaRPr lang="en-US" dirty="0"/>
          </a:p>
        </p:txBody>
      </p:sp>
    </p:spTree>
    <p:extLst>
      <p:ext uri="{BB962C8B-B14F-4D97-AF65-F5344CB8AC3E}">
        <p14:creationId xmlns:p14="http://schemas.microsoft.com/office/powerpoint/2010/main" val="113690601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77863" y="698500"/>
            <a:ext cx="5646737" cy="4235450"/>
          </a:xfrm>
        </p:spPr>
      </p:sp>
      <p:sp>
        <p:nvSpPr>
          <p:cNvPr id="3" name="Notes Placeholder 2"/>
          <p:cNvSpPr>
            <a:spLocks noGrp="1"/>
          </p:cNvSpPr>
          <p:nvPr>
            <p:ph type="body" idx="1"/>
          </p:nvPr>
        </p:nvSpPr>
        <p:spPr/>
        <p:txBody>
          <a:bodyPr>
            <a:normAutofit/>
          </a:bodyPr>
          <a:lstStyle/>
          <a:p>
            <a:r>
              <a:rPr lang="en-US" dirty="0"/>
              <a:t>The National Enhanced Elevation Assessment (NEEA) was initiated in August of 2010 and completed in December of </a:t>
            </a:r>
            <a:r>
              <a:rPr lang="en-US" dirty="0" smtClean="0"/>
              <a:t>2011. </a:t>
            </a:r>
            <a:r>
              <a:rPr lang="en-US" dirty="0"/>
              <a:t>The project was sponsored by the National Digital Elevation Program member agencies. USGS conducted the assessment with assistance from Dewberry Inc. Project partners included NGA, FEMA, NRCS and NOAA.</a:t>
            </a:r>
          </a:p>
          <a:p>
            <a:endParaRPr lang="en-US" dirty="0"/>
          </a:p>
          <a:p>
            <a:r>
              <a:rPr lang="en-US" dirty="0"/>
              <a:t>The assessment documented 602 functional activities with requirements for enhanced elevation data. 34 Federal agencies; all 50 states and Territories; and select non-profit, industry, local governments, and tribes participated in the assessment. The assessment identified data quality, update frequency, geographic area requirements and expected benefits assuming that a need could be met by a national program. The functional activities were summarized into 27 business use categories.</a:t>
            </a:r>
          </a:p>
          <a:p>
            <a:endParaRPr lang="en-US" baseline="0" dirty="0" smtClean="0"/>
          </a:p>
        </p:txBody>
      </p:sp>
      <p:sp>
        <p:nvSpPr>
          <p:cNvPr id="4" name="Slide Number Placeholder 3"/>
          <p:cNvSpPr>
            <a:spLocks noGrp="1"/>
          </p:cNvSpPr>
          <p:nvPr>
            <p:ph type="sldNum" sz="quarter" idx="10"/>
          </p:nvPr>
        </p:nvSpPr>
        <p:spPr>
          <a:xfrm>
            <a:off x="3970341" y="8829676"/>
            <a:ext cx="3038475" cy="465138"/>
          </a:xfrm>
          <a:prstGeom prst="rect">
            <a:avLst/>
          </a:prstGeom>
        </p:spPr>
        <p:txBody>
          <a:bodyPr lIns="91424" tIns="45713" rIns="91424" bIns="45713"/>
          <a:lstStyle/>
          <a:p>
            <a:fld id="{D198E547-19B0-8546-8DBA-8BDF4E7F42DC}" type="slidenum">
              <a:rPr lang="en-US" smtClean="0">
                <a:solidFill>
                  <a:prstClr val="black"/>
                </a:solidFill>
              </a:rPr>
              <a:pPr/>
              <a:t>11</a:t>
            </a:fld>
            <a:endParaRPr lang="en-US" dirty="0">
              <a:solidFill>
                <a:prstClr val="black"/>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77863" y="698500"/>
            <a:ext cx="5646737" cy="4235450"/>
          </a:xfrm>
        </p:spPr>
      </p:sp>
      <p:sp>
        <p:nvSpPr>
          <p:cNvPr id="3" name="Notes Placeholder 2"/>
          <p:cNvSpPr>
            <a:spLocks noGrp="1"/>
          </p:cNvSpPr>
          <p:nvPr>
            <p:ph type="body" idx="1"/>
          </p:nvPr>
        </p:nvSpPr>
        <p:spPr>
          <a:xfrm>
            <a:off x="685802" y="4953000"/>
            <a:ext cx="5638800" cy="3886200"/>
          </a:xfrm>
        </p:spPr>
        <p:txBody>
          <a:bodyPr/>
          <a:lstStyle/>
          <a:p>
            <a:pPr defTabSz="914349">
              <a:defRPr/>
            </a:pPr>
            <a:r>
              <a:rPr lang="en-US" b="1" dirty="0" smtClean="0"/>
              <a:t>READ-AHEAD</a:t>
            </a:r>
            <a:r>
              <a:rPr lang="en-US" b="1" baseline="0" dirty="0" smtClean="0"/>
              <a:t> BACKGROUND SLIDE</a:t>
            </a:r>
          </a:p>
          <a:p>
            <a:r>
              <a:rPr lang="en-US" dirty="0" smtClean="0"/>
              <a:t>This set of three functional activities is one example of an agency</a:t>
            </a:r>
            <a:r>
              <a:rPr lang="en-US" baseline="0" dirty="0" smtClean="0"/>
              <a:t> requirement for quality level 1 </a:t>
            </a:r>
            <a:r>
              <a:rPr lang="en-US" dirty="0" smtClean="0"/>
              <a:t>LiDAR</a:t>
            </a:r>
            <a:r>
              <a:rPr lang="en-US" baseline="0" dirty="0" smtClean="0"/>
              <a:t> data to address the needs of geologic hazards. The expected benefit is $31.25 million per year for operational efficiencies and hazard loss reduction to citizens as a result of improved building/development codes and better planning to avoid hazard prone areas.</a:t>
            </a:r>
          </a:p>
          <a:p>
            <a:pPr>
              <a:spcBef>
                <a:spcPts val="600"/>
              </a:spcBef>
            </a:pPr>
            <a:r>
              <a:rPr lang="en-US" baseline="0" dirty="0" smtClean="0"/>
              <a:t>Other examples</a:t>
            </a:r>
            <a:r>
              <a:rPr lang="en-US" dirty="0" smtClean="0"/>
              <a:t> of business uses and associate activities </a:t>
            </a:r>
            <a:r>
              <a:rPr lang="en-US" baseline="0" dirty="0" smtClean="0"/>
              <a:t>include:</a:t>
            </a:r>
          </a:p>
          <a:p>
            <a:pPr>
              <a:spcBef>
                <a:spcPts val="0"/>
              </a:spcBef>
            </a:pPr>
            <a:r>
              <a:rPr lang="en-US" sz="1100" b="1" dirty="0"/>
              <a:t>Agriculture and Precision Farming</a:t>
            </a:r>
            <a:r>
              <a:rPr lang="en-US" sz="1100" dirty="0"/>
              <a:t>: optimizing yields and reducing harmful runoff by site-specific application of fertilizer and pesticides, optimizing farm practices.</a:t>
            </a:r>
          </a:p>
          <a:p>
            <a:pPr>
              <a:spcBef>
                <a:spcPts val="0"/>
              </a:spcBef>
            </a:pPr>
            <a:r>
              <a:rPr lang="en-US" sz="1100" b="1" dirty="0"/>
              <a:t>Land Navigation and Safety</a:t>
            </a:r>
            <a:r>
              <a:rPr lang="en-US" sz="1100" dirty="0"/>
              <a:t>: railroad grade safety and asset management, in-car navigation products and services, future intelligent navigation innovations to increase fuel efficiency.</a:t>
            </a:r>
          </a:p>
          <a:p>
            <a:pPr defTabSz="457141" eaLnBrk="1" fontAlgn="auto" hangingPunct="1">
              <a:spcBef>
                <a:spcPts val="0"/>
              </a:spcBef>
              <a:spcAft>
                <a:spcPts val="0"/>
              </a:spcAft>
              <a:defRPr/>
            </a:pPr>
            <a:r>
              <a:rPr lang="en-US" sz="1100" b="1" dirty="0"/>
              <a:t>Geologic Resource Assessment and Hazard Mitigation</a:t>
            </a:r>
            <a:r>
              <a:rPr lang="en-US" sz="1100" dirty="0"/>
              <a:t>: detailed geologic mapping to understand and mitigate landslide, seismic and volcano risks to infrastructure and populations.</a:t>
            </a:r>
          </a:p>
          <a:p>
            <a:pPr defTabSz="457141" eaLnBrk="1" fontAlgn="auto" hangingPunct="1">
              <a:spcBef>
                <a:spcPts val="0"/>
              </a:spcBef>
              <a:spcAft>
                <a:spcPts val="0"/>
              </a:spcAft>
              <a:defRPr/>
            </a:pPr>
            <a:r>
              <a:rPr lang="en-US" sz="1100" b="1" dirty="0"/>
              <a:t>Natural Resource Conservation</a:t>
            </a:r>
            <a:r>
              <a:rPr lang="en-US" sz="1100" dirty="0"/>
              <a:t>: conservation engineering, soils mapping, wetlands mapping and characterization, assessment of biological carbon stocks. </a:t>
            </a:r>
          </a:p>
          <a:p>
            <a:pPr>
              <a:spcBef>
                <a:spcPts val="0"/>
              </a:spcBef>
            </a:pPr>
            <a:r>
              <a:rPr lang="en-US" sz="1100" b="1" dirty="0"/>
              <a:t>Infrastructure and Construction Management</a:t>
            </a:r>
            <a:r>
              <a:rPr lang="en-US" sz="1100" dirty="0"/>
              <a:t>: military base and facility feasibility and planning, design and placement of infrastructure, transmission line vegetation management.</a:t>
            </a:r>
          </a:p>
          <a:p>
            <a:pPr>
              <a:spcBef>
                <a:spcPts val="0"/>
              </a:spcBef>
            </a:pPr>
            <a:r>
              <a:rPr lang="en-US" sz="1100" b="1" dirty="0"/>
              <a:t>Flood Risk Management</a:t>
            </a:r>
            <a:r>
              <a:rPr lang="en-US" sz="1100" dirty="0"/>
              <a:t>: flood risk analysis and flood plain mapping, emergency management, levee safety, flood forecasts, hydrologic and hydraulic modeling.</a:t>
            </a:r>
          </a:p>
          <a:p>
            <a:endParaRPr lang="en-US" baseline="0" dirty="0" smtClean="0"/>
          </a:p>
        </p:txBody>
      </p:sp>
    </p:spTree>
    <p:extLst>
      <p:ext uri="{BB962C8B-B14F-4D97-AF65-F5344CB8AC3E}">
        <p14:creationId xmlns:p14="http://schemas.microsoft.com/office/powerpoint/2010/main" val="129927493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a:t>
            </a:r>
            <a:r>
              <a:rPr lang="en-US" baseline="0" dirty="0" smtClean="0"/>
              <a:t> functional activity benefits were aggregated into 27 business uses. This slide shows the top business uses ranked by the total benefits identified by assessment participants. When benefits were identified as a range, the conservative number represents the lower end of the range and the potential number represents the high end of the range. With the exception of the potential benefit of $7 billion associated with Land Navigation and Safety, all of the dollar benefits represent immediate needs. The land navigation benefit is realized from vehicle fuel reductions that can be achieved by intelligent vehicle navigation systems that could begin to appear in the market place as early as 2014.</a:t>
            </a:r>
            <a:endParaRPr lang="en-US" dirty="0"/>
          </a:p>
        </p:txBody>
      </p:sp>
      <p:sp>
        <p:nvSpPr>
          <p:cNvPr id="4" name="Slide Number Placeholder 3"/>
          <p:cNvSpPr>
            <a:spLocks noGrp="1"/>
          </p:cNvSpPr>
          <p:nvPr>
            <p:ph type="sldNum" sz="quarter" idx="10"/>
          </p:nvPr>
        </p:nvSpPr>
        <p:spPr>
          <a:xfrm>
            <a:off x="3970342" y="8829678"/>
            <a:ext cx="3038475" cy="465138"/>
          </a:xfrm>
          <a:prstGeom prst="rect">
            <a:avLst/>
          </a:prstGeom>
        </p:spPr>
        <p:txBody>
          <a:bodyPr lIns="91417" tIns="45709" rIns="91417" bIns="45709"/>
          <a:lstStyle/>
          <a:p>
            <a:fld id="{D198E547-19B0-8546-8DBA-8BDF4E7F42DC}" type="slidenum">
              <a:rPr lang="en-US" smtClean="0">
                <a:solidFill>
                  <a:prstClr val="black"/>
                </a:solidFill>
              </a:rPr>
              <a:pPr/>
              <a:t>13</a:t>
            </a:fld>
            <a:endParaRPr lang="en-US" dirty="0">
              <a:solidFill>
                <a:prstClr val="black"/>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77863" y="698500"/>
            <a:ext cx="5646737" cy="4235450"/>
          </a:xfrm>
        </p:spPr>
      </p:sp>
      <p:sp>
        <p:nvSpPr>
          <p:cNvPr id="3" name="Notes Placeholder 2"/>
          <p:cNvSpPr>
            <a:spLocks noGrp="1"/>
          </p:cNvSpPr>
          <p:nvPr>
            <p:ph type="body" idx="1"/>
          </p:nvPr>
        </p:nvSpPr>
        <p:spPr/>
        <p:txBody>
          <a:bodyPr>
            <a:normAutofit/>
          </a:bodyPr>
          <a:lstStyle/>
          <a:p>
            <a:pPr defTabSz="914299">
              <a:defRPr/>
            </a:pPr>
            <a:r>
              <a:rPr lang="en-US" sz="1100" dirty="0"/>
              <a:t>The recommended program would collect data at Quality Level 2 (one level above the level of current data quality) on an 8 year acquisition schedule. The program has the potential to address 58% of the benefits associated with the NEEA-identified requirements. The program recommendation includes “buy up” options for partner organizations to fund higher quality data.  </a:t>
            </a:r>
          </a:p>
          <a:p>
            <a:pPr>
              <a:spcBef>
                <a:spcPts val="1200"/>
              </a:spcBef>
            </a:pPr>
            <a:r>
              <a:rPr lang="en-US" sz="1100" dirty="0"/>
              <a:t>BACKGROUND</a:t>
            </a:r>
          </a:p>
          <a:p>
            <a:pPr marL="171430" indent="-171430">
              <a:buFont typeface="Arial" pitchFamily="34" charset="0"/>
              <a:buChar char="•"/>
            </a:pPr>
            <a:r>
              <a:rPr lang="en-US" sz="1100" dirty="0"/>
              <a:t>Ten enhanced elevation data program scenarios were evaluated. The scenarios would each implement a national data collection strategy. </a:t>
            </a:r>
          </a:p>
          <a:p>
            <a:pPr marL="171430" indent="-171430">
              <a:buFont typeface="Arial" pitchFamily="34" charset="0"/>
              <a:buChar char="•"/>
            </a:pPr>
            <a:r>
              <a:rPr lang="en-US" sz="1100" dirty="0"/>
              <a:t>With the exception of the scenario of the highest quality (quality level 1) on an annual cycle (far left column on the chart above), all scenarios result in a positive benefit cost ratio. </a:t>
            </a:r>
          </a:p>
          <a:p>
            <a:pPr marL="171430" indent="-171430">
              <a:buFont typeface="Arial" pitchFamily="34" charset="0"/>
              <a:buChar char="•"/>
            </a:pPr>
            <a:r>
              <a:rPr lang="en-US" sz="1100" dirty="0"/>
              <a:t>However, not all of the scenarios significantly address the identified needs. While cost effective, the 13% scenario is most like the current (status quo) program.  On the opposite end of the chart, the 98% scenario produces more costs than benefits.  The recommended program is a mid-range option that provides QL2 nationally on an eight year cycle.</a:t>
            </a:r>
          </a:p>
          <a:p>
            <a:pPr marL="171430" indent="-171430">
              <a:buFont typeface="Arial" pitchFamily="34" charset="0"/>
              <a:buChar char="•"/>
            </a:pPr>
            <a:r>
              <a:rPr lang="en-US" sz="1100" dirty="0"/>
              <a:t>All scenarios include a recommendation to acquire Quality Level 5 (IfSAR) data in Alaska where cloud cover and remoteness preclude consideration for LiDAR over much of the state. </a:t>
            </a:r>
          </a:p>
          <a:p>
            <a:endParaRPr lang="en-US" sz="1100" dirty="0"/>
          </a:p>
        </p:txBody>
      </p:sp>
      <p:sp>
        <p:nvSpPr>
          <p:cNvPr id="4" name="Slide Number Placeholder 3"/>
          <p:cNvSpPr>
            <a:spLocks noGrp="1"/>
          </p:cNvSpPr>
          <p:nvPr>
            <p:ph type="sldNum" sz="quarter" idx="10"/>
          </p:nvPr>
        </p:nvSpPr>
        <p:spPr/>
        <p:txBody>
          <a:bodyPr/>
          <a:lstStyle/>
          <a:p>
            <a:fld id="{D198E547-19B0-8546-8DBA-8BDF4E7F42DC}" type="slidenum">
              <a:rPr lang="en-US" smtClean="0"/>
              <a:pPr/>
              <a:t>14</a:t>
            </a:fld>
            <a:endParaRPr 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77863" y="698500"/>
            <a:ext cx="5646737" cy="423545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97177535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Other</a:t>
            </a:r>
            <a:r>
              <a:rPr lang="en-US" baseline="0" dirty="0" smtClean="0"/>
              <a:t> </a:t>
            </a:r>
            <a:r>
              <a:rPr lang="en-US" baseline="0" dirty="0" err="1" smtClean="0"/>
              <a:t>lidar</a:t>
            </a:r>
            <a:r>
              <a:rPr lang="en-US" baseline="0" dirty="0" smtClean="0"/>
              <a:t> data that may become available at some point in the future are: </a:t>
            </a:r>
            <a:r>
              <a:rPr lang="en-US" baseline="0" dirty="0" err="1" smtClean="0"/>
              <a:t>breaklines</a:t>
            </a:r>
            <a:r>
              <a:rPr lang="en-US" baseline="0" dirty="0" smtClean="0"/>
              <a:t>, slope, aspect, intensity returns, possibly 24K contours. </a:t>
            </a:r>
            <a:r>
              <a:rPr lang="en-US" baseline="0" dirty="0" err="1" smtClean="0"/>
              <a:t>Lidar</a:t>
            </a:r>
            <a:r>
              <a:rPr lang="en-US" baseline="0" dirty="0" smtClean="0"/>
              <a:t> data is currently available from the Eastern Shore Regional GIS Consortium. Contact Erin Silva at elsilva@salisbury.edu</a:t>
            </a:r>
          </a:p>
          <a:p>
            <a:r>
              <a:rPr lang="en-US" baseline="0" dirty="0" smtClean="0"/>
              <a:t>It should be noted that one product is not mentioned here that IS available, and that is metadata. ESRGC has all metadata for Maryland </a:t>
            </a:r>
            <a:r>
              <a:rPr lang="en-US" baseline="0" dirty="0" err="1" smtClean="0"/>
              <a:t>lidar</a:t>
            </a:r>
            <a:r>
              <a:rPr lang="en-US" baseline="0" dirty="0" smtClean="0"/>
              <a:t>. </a:t>
            </a:r>
            <a:endParaRPr lang="en-US" dirty="0"/>
          </a:p>
        </p:txBody>
      </p:sp>
      <p:sp>
        <p:nvSpPr>
          <p:cNvPr id="4" name="Slide Number Placeholder 3"/>
          <p:cNvSpPr>
            <a:spLocks noGrp="1"/>
          </p:cNvSpPr>
          <p:nvPr>
            <p:ph type="sldNum" sz="quarter" idx="10"/>
          </p:nvPr>
        </p:nvSpPr>
        <p:spPr/>
        <p:txBody>
          <a:bodyPr/>
          <a:lstStyle/>
          <a:p>
            <a:fld id="{25E59CED-0EFA-422B-8048-F11A2941AD09}" type="slidenum">
              <a:rPr lang="en-US" smtClean="0"/>
              <a:pPr/>
              <a:t>16</a:t>
            </a:fld>
            <a:endParaRPr lang="en-US" dirty="0"/>
          </a:p>
        </p:txBody>
      </p:sp>
    </p:spTree>
    <p:extLst>
      <p:ext uri="{BB962C8B-B14F-4D97-AF65-F5344CB8AC3E}">
        <p14:creationId xmlns:p14="http://schemas.microsoft.com/office/powerpoint/2010/main" val="179402422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Please note that I will not be covering details of the revision of USGS </a:t>
            </a:r>
            <a:r>
              <a:rPr lang="en-US" dirty="0" err="1" smtClean="0"/>
              <a:t>Lidar</a:t>
            </a:r>
            <a:r>
              <a:rPr lang="en-US" dirty="0" smtClean="0"/>
              <a:t> Base Specifications here today. That work is being ably done by USGS’s Karl </a:t>
            </a:r>
            <a:r>
              <a:rPr lang="en-US" dirty="0" err="1" smtClean="0"/>
              <a:t>Heidemann</a:t>
            </a:r>
            <a:r>
              <a:rPr lang="en-US" dirty="0" smtClean="0"/>
              <a:t> and others. It is expected that the release of the USGS </a:t>
            </a:r>
            <a:r>
              <a:rPr lang="en-US" dirty="0" err="1" smtClean="0"/>
              <a:t>LiDAR</a:t>
            </a:r>
            <a:r>
              <a:rPr lang="en-US" dirty="0" smtClean="0"/>
              <a:t> Base Specifications announced at the International </a:t>
            </a:r>
            <a:r>
              <a:rPr lang="en-US" dirty="0" err="1" smtClean="0"/>
              <a:t>Lidar</a:t>
            </a:r>
            <a:r>
              <a:rPr lang="en-US" dirty="0" smtClean="0"/>
              <a:t> Mapping Forum in February 2014 as version 1.1 may skip ahead to version 2.0, and is planned to be released later</a:t>
            </a:r>
            <a:r>
              <a:rPr lang="en-US" baseline="0" dirty="0" smtClean="0"/>
              <a:t> this fiscal year. </a:t>
            </a:r>
            <a:endParaRPr lang="en-US" dirty="0"/>
          </a:p>
        </p:txBody>
      </p:sp>
      <p:sp>
        <p:nvSpPr>
          <p:cNvPr id="4" name="Slide Number Placeholder 3"/>
          <p:cNvSpPr>
            <a:spLocks noGrp="1"/>
          </p:cNvSpPr>
          <p:nvPr>
            <p:ph type="sldNum" sz="quarter" idx="10"/>
          </p:nvPr>
        </p:nvSpPr>
        <p:spPr/>
        <p:txBody>
          <a:bodyPr/>
          <a:lstStyle/>
          <a:p>
            <a:fld id="{25E59CED-0EFA-422B-8048-F11A2941AD09}" type="slidenum">
              <a:rPr lang="en-US" smtClean="0"/>
              <a:pPr/>
              <a:t>17</a:t>
            </a:fld>
            <a:endParaRPr lang="en-US" dirty="0"/>
          </a:p>
        </p:txBody>
      </p:sp>
    </p:spTree>
    <p:extLst>
      <p:ext uri="{BB962C8B-B14F-4D97-AF65-F5344CB8AC3E}">
        <p14:creationId xmlns:p14="http://schemas.microsoft.com/office/powerpoint/2010/main" val="233355338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5E59CED-0EFA-422B-8048-F11A2941AD09}" type="slidenum">
              <a:rPr lang="en-US" smtClean="0"/>
              <a:pPr/>
              <a:t>18</a:t>
            </a:fld>
            <a:endParaRPr lang="en-US" dirty="0"/>
          </a:p>
        </p:txBody>
      </p:sp>
    </p:spTree>
    <p:extLst>
      <p:ext uri="{BB962C8B-B14F-4D97-AF65-F5344CB8AC3E}">
        <p14:creationId xmlns:p14="http://schemas.microsoft.com/office/powerpoint/2010/main" val="321546505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5E59CED-0EFA-422B-8048-F11A2941AD09}" type="slidenum">
              <a:rPr lang="en-US" smtClean="0"/>
              <a:pPr/>
              <a:t>19</a:t>
            </a:fld>
            <a:endParaRPr lang="en-US" dirty="0"/>
          </a:p>
        </p:txBody>
      </p:sp>
    </p:spTree>
    <p:extLst>
      <p:ext uri="{BB962C8B-B14F-4D97-AF65-F5344CB8AC3E}">
        <p14:creationId xmlns:p14="http://schemas.microsoft.com/office/powerpoint/2010/main" val="132814086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BAA replaces the coordination and partnership activities previously carried on by USGS Geospatial Liaisons and partners. The goal is to expand this activity to a national forum with nationally developed resources. USGS Geospatial Liaisons are to be role players in the state or regional 3DEP</a:t>
            </a:r>
            <a:r>
              <a:rPr lang="en-US" baseline="0" dirty="0" smtClean="0"/>
              <a:t> coordination meetings.</a:t>
            </a:r>
            <a:endParaRPr lang="en-US" dirty="0"/>
          </a:p>
        </p:txBody>
      </p:sp>
      <p:sp>
        <p:nvSpPr>
          <p:cNvPr id="4" name="Slide Number Placeholder 3"/>
          <p:cNvSpPr>
            <a:spLocks noGrp="1"/>
          </p:cNvSpPr>
          <p:nvPr>
            <p:ph type="sldNum" sz="quarter" idx="10"/>
          </p:nvPr>
        </p:nvSpPr>
        <p:spPr/>
        <p:txBody>
          <a:bodyPr/>
          <a:lstStyle/>
          <a:p>
            <a:fld id="{25E59CED-0EFA-422B-8048-F11A2941AD09}" type="slidenum">
              <a:rPr lang="en-US" smtClean="0"/>
              <a:pPr/>
              <a:t>20</a:t>
            </a:fld>
            <a:endParaRPr lang="en-US" dirty="0"/>
          </a:p>
        </p:txBody>
      </p:sp>
    </p:spTree>
    <p:extLst>
      <p:ext uri="{BB962C8B-B14F-4D97-AF65-F5344CB8AC3E}">
        <p14:creationId xmlns:p14="http://schemas.microsoft.com/office/powerpoint/2010/main" val="271118974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5E59CED-0EFA-422B-8048-F11A2941AD09}" type="slidenum">
              <a:rPr lang="en-US" smtClean="0"/>
              <a:pPr/>
              <a:t>22</a:t>
            </a:fld>
            <a:endParaRPr lang="en-US" dirty="0"/>
          </a:p>
        </p:txBody>
      </p:sp>
    </p:spTree>
    <p:extLst>
      <p:ext uri="{BB962C8B-B14F-4D97-AF65-F5344CB8AC3E}">
        <p14:creationId xmlns:p14="http://schemas.microsoft.com/office/powerpoint/2010/main" val="126374451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5E59CED-0EFA-422B-8048-F11A2941AD09}" type="slidenum">
              <a:rPr lang="en-US" smtClean="0"/>
              <a:pPr/>
              <a:t>23</a:t>
            </a:fld>
            <a:endParaRPr lang="en-US" dirty="0"/>
          </a:p>
        </p:txBody>
      </p:sp>
    </p:spTree>
    <p:extLst>
      <p:ext uri="{BB962C8B-B14F-4D97-AF65-F5344CB8AC3E}">
        <p14:creationId xmlns:p14="http://schemas.microsoft.com/office/powerpoint/2010/main" val="243325839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5E59CED-0EFA-422B-8048-F11A2941AD09}" type="slidenum">
              <a:rPr lang="en-US" smtClean="0"/>
              <a:pPr/>
              <a:t>24</a:t>
            </a:fld>
            <a:endParaRPr lang="en-US" dirty="0"/>
          </a:p>
        </p:txBody>
      </p:sp>
    </p:spTree>
    <p:extLst>
      <p:ext uri="{BB962C8B-B14F-4D97-AF65-F5344CB8AC3E}">
        <p14:creationId xmlns:p14="http://schemas.microsoft.com/office/powerpoint/2010/main" val="80777591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5E59CED-0EFA-422B-8048-F11A2941AD09}" type="slidenum">
              <a:rPr lang="en-US" smtClean="0"/>
              <a:pPr/>
              <a:t>25</a:t>
            </a:fld>
            <a:endParaRPr lang="en-US" dirty="0"/>
          </a:p>
        </p:txBody>
      </p:sp>
    </p:spTree>
    <p:extLst>
      <p:ext uri="{BB962C8B-B14F-4D97-AF65-F5344CB8AC3E}">
        <p14:creationId xmlns:p14="http://schemas.microsoft.com/office/powerpoint/2010/main" val="195308712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5E59CED-0EFA-422B-8048-F11A2941AD09}" type="slidenum">
              <a:rPr lang="en-US" smtClean="0"/>
              <a:pPr/>
              <a:t>26</a:t>
            </a:fld>
            <a:endParaRPr lang="en-US" dirty="0"/>
          </a:p>
        </p:txBody>
      </p:sp>
    </p:spTree>
    <p:extLst>
      <p:ext uri="{BB962C8B-B14F-4D97-AF65-F5344CB8AC3E}">
        <p14:creationId xmlns:p14="http://schemas.microsoft.com/office/powerpoint/2010/main" val="310785546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5E59CED-0EFA-422B-8048-F11A2941AD09}" type="slidenum">
              <a:rPr lang="en-US" smtClean="0"/>
              <a:pPr/>
              <a:t>27</a:t>
            </a:fld>
            <a:endParaRPr lang="en-US" dirty="0"/>
          </a:p>
        </p:txBody>
      </p:sp>
    </p:spTree>
    <p:extLst>
      <p:ext uri="{BB962C8B-B14F-4D97-AF65-F5344CB8AC3E}">
        <p14:creationId xmlns:p14="http://schemas.microsoft.com/office/powerpoint/2010/main" val="247327008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77863" y="698500"/>
            <a:ext cx="5646737" cy="4235450"/>
          </a:xfrm>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25E59CED-0EFA-422B-8048-F11A2941AD09}" type="slidenum">
              <a:rPr lang="en-US" smtClean="0"/>
              <a:pPr/>
              <a:t>28</a:t>
            </a:fld>
            <a:endParaRPr lang="en-US" dirty="0"/>
          </a:p>
        </p:txBody>
      </p:sp>
    </p:spTree>
    <p:extLst>
      <p:ext uri="{BB962C8B-B14F-4D97-AF65-F5344CB8AC3E}">
        <p14:creationId xmlns:p14="http://schemas.microsoft.com/office/powerpoint/2010/main" val="72353598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Slide Image Placeholder 1"/>
          <p:cNvSpPr>
            <a:spLocks noGrp="1" noRot="1" noChangeAspect="1" noTextEdit="1"/>
          </p:cNvSpPr>
          <p:nvPr>
            <p:ph type="sldImg"/>
          </p:nvPr>
        </p:nvSpPr>
        <p:spPr>
          <a:ln/>
        </p:spPr>
      </p:sp>
      <p:sp>
        <p:nvSpPr>
          <p:cNvPr id="12288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latin typeface="Arial" pitchFamily="34" charset="0"/>
              </a:rPr>
              <a:t>Infrastructure applications abound, Delaware Dept. of Natural Resources &amp; Environmental Control has already estimated a loss of about 100 </a:t>
            </a:r>
            <a:r>
              <a:rPr lang="en-US" dirty="0" err="1" smtClean="0">
                <a:latin typeface="Arial" pitchFamily="34" charset="0"/>
              </a:rPr>
              <a:t>sq</a:t>
            </a:r>
            <a:r>
              <a:rPr lang="en-US" dirty="0" smtClean="0">
                <a:latin typeface="Arial" pitchFamily="34" charset="0"/>
              </a:rPr>
              <a:t> miles of land by 2100, and accompanying road miles are expected to be</a:t>
            </a:r>
            <a:r>
              <a:rPr lang="en-US" baseline="0" dirty="0" smtClean="0">
                <a:latin typeface="Arial" pitchFamily="34" charset="0"/>
              </a:rPr>
              <a:t> lost in those same areas. Using </a:t>
            </a:r>
            <a:r>
              <a:rPr lang="en-US" baseline="0" dirty="0" err="1" smtClean="0">
                <a:latin typeface="Arial" pitchFamily="34" charset="0"/>
              </a:rPr>
              <a:t>lidar</a:t>
            </a:r>
            <a:r>
              <a:rPr lang="en-US" baseline="0" dirty="0" smtClean="0">
                <a:latin typeface="Arial" pitchFamily="34" charset="0"/>
              </a:rPr>
              <a:t> generated shoreline data, this inundation can be forecast based on monitored rates of sea level rise and subsidence. This photo I snapped was taken 3 days before Hurricane Sandy struck here, Atlantic City, NJ. We knew it was coming, and the NJ GIS Conference ended the day after this picture was taken. As you may recall the then mayor contradicted State officials, and said it was safe for people to stay in their homes. For many areas in A.C. that was not good advice. </a:t>
            </a:r>
            <a:endParaRPr lang="en-US" dirty="0" smtClean="0">
              <a:latin typeface="Arial" pitchFamily="34" charset="0"/>
            </a:endParaRPr>
          </a:p>
        </p:txBody>
      </p:sp>
      <p:sp>
        <p:nvSpPr>
          <p:cNvPr id="12288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57066" indent="-291179" eaLnBrk="0" hangingPunct="0">
              <a:defRPr>
                <a:solidFill>
                  <a:schemeClr val="tx1"/>
                </a:solidFill>
                <a:latin typeface="Arial" pitchFamily="34" charset="0"/>
              </a:defRPr>
            </a:lvl2pPr>
            <a:lvl3pPr marL="1164717" indent="-232943" eaLnBrk="0" hangingPunct="0">
              <a:defRPr>
                <a:solidFill>
                  <a:schemeClr val="tx1"/>
                </a:solidFill>
                <a:latin typeface="Arial" pitchFamily="34" charset="0"/>
              </a:defRPr>
            </a:lvl3pPr>
            <a:lvl4pPr marL="1630604" indent="-232943" eaLnBrk="0" hangingPunct="0">
              <a:defRPr>
                <a:solidFill>
                  <a:schemeClr val="tx1"/>
                </a:solidFill>
                <a:latin typeface="Arial" pitchFamily="34" charset="0"/>
              </a:defRPr>
            </a:lvl4pPr>
            <a:lvl5pPr marL="2096491" indent="-232943" eaLnBrk="0" hangingPunct="0">
              <a:defRPr>
                <a:solidFill>
                  <a:schemeClr val="tx1"/>
                </a:solidFill>
                <a:latin typeface="Arial" pitchFamily="34" charset="0"/>
              </a:defRPr>
            </a:lvl5pPr>
            <a:lvl6pPr marL="2562377" indent="-232943" eaLnBrk="0" fontAlgn="base" hangingPunct="0">
              <a:spcBef>
                <a:spcPct val="0"/>
              </a:spcBef>
              <a:spcAft>
                <a:spcPct val="0"/>
              </a:spcAft>
              <a:defRPr>
                <a:solidFill>
                  <a:schemeClr val="tx1"/>
                </a:solidFill>
                <a:latin typeface="Arial" pitchFamily="34" charset="0"/>
              </a:defRPr>
            </a:lvl6pPr>
            <a:lvl7pPr marL="3028264" indent="-232943" eaLnBrk="0" fontAlgn="base" hangingPunct="0">
              <a:spcBef>
                <a:spcPct val="0"/>
              </a:spcBef>
              <a:spcAft>
                <a:spcPct val="0"/>
              </a:spcAft>
              <a:defRPr>
                <a:solidFill>
                  <a:schemeClr val="tx1"/>
                </a:solidFill>
                <a:latin typeface="Arial" pitchFamily="34" charset="0"/>
              </a:defRPr>
            </a:lvl7pPr>
            <a:lvl8pPr marL="3494151" indent="-232943" eaLnBrk="0" fontAlgn="base" hangingPunct="0">
              <a:spcBef>
                <a:spcPct val="0"/>
              </a:spcBef>
              <a:spcAft>
                <a:spcPct val="0"/>
              </a:spcAft>
              <a:defRPr>
                <a:solidFill>
                  <a:schemeClr val="tx1"/>
                </a:solidFill>
                <a:latin typeface="Arial" pitchFamily="34" charset="0"/>
              </a:defRPr>
            </a:lvl8pPr>
            <a:lvl9pPr marL="3960038" indent="-232943" eaLnBrk="0" fontAlgn="base" hangingPunct="0">
              <a:spcBef>
                <a:spcPct val="0"/>
              </a:spcBef>
              <a:spcAft>
                <a:spcPct val="0"/>
              </a:spcAft>
              <a:defRPr>
                <a:solidFill>
                  <a:schemeClr val="tx1"/>
                </a:solidFill>
                <a:latin typeface="Arial" pitchFamily="34" charset="0"/>
              </a:defRPr>
            </a:lvl9pPr>
          </a:lstStyle>
          <a:p>
            <a:pPr eaLnBrk="1" hangingPunct="1"/>
            <a:fld id="{21C2A42C-9C1F-460E-A18A-FA24D95DFAF5}" type="slidenum">
              <a:rPr lang="en-US" smtClean="0">
                <a:solidFill>
                  <a:prstClr val="black"/>
                </a:solidFill>
              </a:rPr>
              <a:pPr eaLnBrk="1" hangingPunct="1"/>
              <a:t>29</a:t>
            </a:fld>
            <a:endParaRPr lang="en-US" smtClean="0">
              <a:solidFill>
                <a:prstClr val="black"/>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slide illustrates how 3DEP </a:t>
            </a:r>
            <a:r>
              <a:rPr lang="en-US" dirty="0" err="1" smtClean="0"/>
              <a:t>lidar</a:t>
            </a:r>
            <a:r>
              <a:rPr lang="en-US" dirty="0" smtClean="0"/>
              <a:t> can be used as a reliable tool to quickly review Elevation Certificates for permits or</a:t>
            </a:r>
            <a:r>
              <a:rPr lang="en-US" baseline="0" dirty="0" smtClean="0"/>
              <a:t> insurance purposes. Credit for this slide to the State of North Carolina</a:t>
            </a:r>
            <a:endParaRPr lang="en-US" dirty="0"/>
          </a:p>
        </p:txBody>
      </p:sp>
      <p:sp>
        <p:nvSpPr>
          <p:cNvPr id="4" name="Slide Number Placeholder 3"/>
          <p:cNvSpPr>
            <a:spLocks noGrp="1"/>
          </p:cNvSpPr>
          <p:nvPr>
            <p:ph type="sldNum" sz="quarter" idx="10"/>
          </p:nvPr>
        </p:nvSpPr>
        <p:spPr/>
        <p:txBody>
          <a:bodyPr/>
          <a:lstStyle/>
          <a:p>
            <a:fld id="{25E59CED-0EFA-422B-8048-F11A2941AD09}" type="slidenum">
              <a:rPr lang="en-US" smtClean="0"/>
              <a:pPr/>
              <a:t>30</a:t>
            </a:fld>
            <a:endParaRPr lang="en-US" dirty="0"/>
          </a:p>
        </p:txBody>
      </p:sp>
    </p:spTree>
    <p:extLst>
      <p:ext uri="{BB962C8B-B14F-4D97-AF65-F5344CB8AC3E}">
        <p14:creationId xmlns:p14="http://schemas.microsoft.com/office/powerpoint/2010/main" val="96405136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It should be noted that best practice for automated building footprint generation is derived from QL-1 </a:t>
            </a:r>
            <a:r>
              <a:rPr lang="en-US" dirty="0" err="1" smtClean="0"/>
              <a:t>Lidar</a:t>
            </a:r>
            <a:r>
              <a:rPr lang="en-US" dirty="0" smtClean="0"/>
              <a:t> data which</a:t>
            </a:r>
            <a:r>
              <a:rPr lang="en-US" baseline="0" dirty="0" smtClean="0"/>
              <a:t> collects 8 points per square meter. QL-2 </a:t>
            </a:r>
            <a:r>
              <a:rPr lang="en-US" baseline="0" dirty="0" err="1" smtClean="0"/>
              <a:t>lidar</a:t>
            </a:r>
            <a:r>
              <a:rPr lang="en-US" baseline="0" dirty="0" smtClean="0"/>
              <a:t> combined with </a:t>
            </a:r>
            <a:r>
              <a:rPr lang="en-US" baseline="0" dirty="0" err="1" smtClean="0"/>
              <a:t>Marylands</a:t>
            </a:r>
            <a:r>
              <a:rPr lang="en-US" baseline="0" dirty="0" smtClean="0"/>
              <a:t> 6-inch pixel resolution </a:t>
            </a:r>
            <a:r>
              <a:rPr lang="en-US" baseline="0" dirty="0" err="1" smtClean="0"/>
              <a:t>orthoimagery</a:t>
            </a:r>
            <a:r>
              <a:rPr lang="en-US" baseline="0" dirty="0" smtClean="0"/>
              <a:t> would be an interesting experiment. FEMA Region 2 is mapping structures shoreline of the Q3 (100-year flood) line. Credit this slide to State of North Carolina.</a:t>
            </a:r>
            <a:endParaRPr lang="en-US" dirty="0"/>
          </a:p>
        </p:txBody>
      </p:sp>
      <p:sp>
        <p:nvSpPr>
          <p:cNvPr id="4" name="Slide Number Placeholder 3"/>
          <p:cNvSpPr>
            <a:spLocks noGrp="1"/>
          </p:cNvSpPr>
          <p:nvPr>
            <p:ph type="sldNum" sz="quarter" idx="10"/>
          </p:nvPr>
        </p:nvSpPr>
        <p:spPr/>
        <p:txBody>
          <a:bodyPr/>
          <a:lstStyle/>
          <a:p>
            <a:fld id="{25E59CED-0EFA-422B-8048-F11A2941AD09}" type="slidenum">
              <a:rPr lang="en-US" smtClean="0"/>
              <a:pPr/>
              <a:t>31</a:t>
            </a:fld>
            <a:endParaRPr lang="en-US" dirty="0"/>
          </a:p>
        </p:txBody>
      </p:sp>
    </p:spTree>
    <p:extLst>
      <p:ext uri="{BB962C8B-B14F-4D97-AF65-F5344CB8AC3E}">
        <p14:creationId xmlns:p14="http://schemas.microsoft.com/office/powerpoint/2010/main" val="216059104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Please</a:t>
            </a:r>
            <a:r>
              <a:rPr lang="en-US" baseline="0" dirty="0" smtClean="0"/>
              <a:t> note that Maryland’s </a:t>
            </a:r>
            <a:r>
              <a:rPr lang="en-US" baseline="0" dirty="0" err="1" smtClean="0"/>
              <a:t>lidar</a:t>
            </a:r>
            <a:r>
              <a:rPr lang="en-US" baseline="0" dirty="0" smtClean="0"/>
              <a:t> coverage is soon to be excellent, and coordination between local, state, and Federal agencies has been excellent. Note that Maryland has had a number of local government funded acquisitions in Montgomery, Baltimore, Harford, Cecil, Queen Anne’s, Howard, Anne Arundel, and Calvert Counties. FEMA funded the 2012 collection of Allegany, Washington, and parts of Frederick and Worcester counties, NRCS has funded most of Worcester, Wicomico, Somerset, Garrett, and the majority of Frederick counties. USGS has funded Dorchester, Caroline, Talbot, Kent, St. Mary’s, Charles, Prince George’s, Carroll,  and the City of Baltimore. All Federal </a:t>
            </a:r>
            <a:r>
              <a:rPr lang="en-US" baseline="0" dirty="0" err="1" smtClean="0"/>
              <a:t>acquistions</a:t>
            </a:r>
            <a:r>
              <a:rPr lang="en-US" baseline="0" dirty="0" smtClean="0"/>
              <a:t> were contracted through USGS. Note many of these areas are to be collected this coming leaf-off season. Also note that Maryland has been in the transition phase from QL-3 specification to 3DEP QL-2 specs. Note that all Sandy Supplemental funding has been conducted as the beta test for QL-2 </a:t>
            </a:r>
            <a:r>
              <a:rPr lang="en-US" baseline="0" dirty="0" err="1" smtClean="0"/>
              <a:t>lidar</a:t>
            </a:r>
            <a:r>
              <a:rPr lang="en-US" baseline="0" dirty="0" smtClean="0"/>
              <a:t> collection, with tide coordination.</a:t>
            </a:r>
            <a:endParaRPr lang="en-US" dirty="0"/>
          </a:p>
        </p:txBody>
      </p:sp>
      <p:sp>
        <p:nvSpPr>
          <p:cNvPr id="4" name="Slide Number Placeholder 3"/>
          <p:cNvSpPr>
            <a:spLocks noGrp="1"/>
          </p:cNvSpPr>
          <p:nvPr>
            <p:ph type="sldNum" sz="quarter" idx="10"/>
          </p:nvPr>
        </p:nvSpPr>
        <p:spPr/>
        <p:txBody>
          <a:bodyPr/>
          <a:lstStyle/>
          <a:p>
            <a:fld id="{25E59CED-0EFA-422B-8048-F11A2941AD09}" type="slidenum">
              <a:rPr lang="en-US" smtClean="0"/>
              <a:pPr/>
              <a:t>33</a:t>
            </a:fld>
            <a:endParaRPr lang="en-US" dirty="0"/>
          </a:p>
        </p:txBody>
      </p:sp>
    </p:spTree>
    <p:extLst>
      <p:ext uri="{BB962C8B-B14F-4D97-AF65-F5344CB8AC3E}">
        <p14:creationId xmlns:p14="http://schemas.microsoft.com/office/powerpoint/2010/main" val="382990602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 Id="rId5" Type="http://schemas.openxmlformats.org/officeDocument/2006/relationships/image" Target="../media/image1.png"/><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14" name="Picture 4" descr="resolution10m_2mL_12k"/>
          <p:cNvPicPr>
            <a:picLocks noChangeAspect="1" noChangeArrowheads="1"/>
          </p:cNvPicPr>
          <p:nvPr userDrawn="1"/>
        </p:nvPicPr>
        <p:blipFill rotWithShape="1">
          <a:blip r:embed="rId2" cstate="print"/>
          <a:srcRect l="37537" t="-1" r="-115" b="2934"/>
          <a:stretch/>
        </p:blipFill>
        <p:spPr bwMode="auto">
          <a:xfrm>
            <a:off x="212029" y="228600"/>
            <a:ext cx="4233672" cy="4187952"/>
          </a:xfrm>
          <a:prstGeom prst="rect">
            <a:avLst/>
          </a:prstGeom>
          <a:ln>
            <a:noFill/>
          </a:ln>
          <a:effectLst>
            <a:outerShdw blurRad="292100" dist="139700" dir="2700000" algn="tl" rotWithShape="0">
              <a:srgbClr val="333333">
                <a:alpha val="65000"/>
              </a:srgbClr>
            </a:outerShdw>
          </a:effectLst>
        </p:spPr>
      </p:pic>
      <p:sp>
        <p:nvSpPr>
          <p:cNvPr id="2" name="Title 1"/>
          <p:cNvSpPr>
            <a:spLocks noGrp="1"/>
          </p:cNvSpPr>
          <p:nvPr>
            <p:ph type="ctrTitle" hasCustomPrompt="1"/>
          </p:nvPr>
        </p:nvSpPr>
        <p:spPr>
          <a:xfrm>
            <a:off x="4800600" y="4624668"/>
            <a:ext cx="4038600" cy="933450"/>
          </a:xfrm>
        </p:spPr>
        <p:txBody>
          <a:bodyPr>
            <a:normAutofit/>
          </a:bodyPr>
          <a:lstStyle>
            <a:lvl1pPr>
              <a:defRPr sz="2800">
                <a:solidFill>
                  <a:srgbClr val="00577E"/>
                </a:solidFill>
              </a:defRPr>
            </a:lvl1pPr>
          </a:lstStyle>
          <a:p>
            <a:r>
              <a:rPr lang="en-US" dirty="0" smtClean="0"/>
              <a:t>Title</a:t>
            </a:r>
            <a:endParaRPr dirty="0"/>
          </a:p>
        </p:txBody>
      </p:sp>
      <p:sp>
        <p:nvSpPr>
          <p:cNvPr id="3" name="Subtitle 2"/>
          <p:cNvSpPr>
            <a:spLocks noGrp="1"/>
          </p:cNvSpPr>
          <p:nvPr>
            <p:ph type="subTitle" idx="1" hasCustomPrompt="1"/>
          </p:nvPr>
        </p:nvSpPr>
        <p:spPr>
          <a:xfrm>
            <a:off x="4800600" y="5562599"/>
            <a:ext cx="4038600" cy="748553"/>
          </a:xfrm>
        </p:spPr>
        <p:txBody>
          <a:bodyPr>
            <a:normAutofit/>
          </a:bodyPr>
          <a:lstStyle>
            <a:lvl1pPr marL="0" indent="0" algn="l">
              <a:spcBef>
                <a:spcPts val="300"/>
              </a:spcBef>
              <a:buNone/>
              <a:defRPr sz="1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Sub</a:t>
            </a:r>
            <a:endParaRPr dirty="0"/>
          </a:p>
        </p:txBody>
      </p:sp>
      <p:sp>
        <p:nvSpPr>
          <p:cNvPr id="4" name="Date Placeholder 3"/>
          <p:cNvSpPr>
            <a:spLocks noGrp="1"/>
          </p:cNvSpPr>
          <p:nvPr>
            <p:ph type="dt" sz="half" idx="10"/>
          </p:nvPr>
        </p:nvSpPr>
        <p:spPr>
          <a:xfrm>
            <a:off x="4800600" y="6425640"/>
            <a:ext cx="1232647" cy="365125"/>
          </a:xfrm>
        </p:spPr>
        <p:txBody>
          <a:bodyPr/>
          <a:lstStyle>
            <a:lvl1pPr algn="l">
              <a:defRPr/>
            </a:lvl1pPr>
          </a:lstStyle>
          <a:p>
            <a:fld id="{29840CEA-2C3B-4ADC-9073-D21CA12B0787}" type="datetime1">
              <a:rPr lang="en-US" smtClean="0">
                <a:solidFill>
                  <a:prstClr val="black">
                    <a:lumMod val="65000"/>
                    <a:lumOff val="35000"/>
                  </a:prstClr>
                </a:solidFill>
              </a:rPr>
              <a:pPr/>
              <a:t>10/10/2014</a:t>
            </a:fld>
            <a:endParaRPr lang="en-US" dirty="0">
              <a:solidFill>
                <a:prstClr val="black">
                  <a:lumMod val="65000"/>
                  <a:lumOff val="35000"/>
                </a:prstClr>
              </a:solidFill>
            </a:endParaRPr>
          </a:p>
        </p:txBody>
      </p:sp>
      <p:sp>
        <p:nvSpPr>
          <p:cNvPr id="5" name="Footer Placeholder 4"/>
          <p:cNvSpPr>
            <a:spLocks noGrp="1"/>
          </p:cNvSpPr>
          <p:nvPr>
            <p:ph type="ftr" sz="quarter" idx="11"/>
          </p:nvPr>
        </p:nvSpPr>
        <p:spPr>
          <a:xfrm>
            <a:off x="6311153" y="6425640"/>
            <a:ext cx="2617694" cy="365125"/>
          </a:xfrm>
        </p:spPr>
        <p:txBody>
          <a:bodyPr/>
          <a:lstStyle>
            <a:lvl1pPr algn="r">
              <a:defRPr/>
            </a:lvl1pPr>
          </a:lstStyle>
          <a:p>
            <a:endParaRPr lang="en-US" dirty="0">
              <a:solidFill>
                <a:prstClr val="black">
                  <a:lumMod val="65000"/>
                  <a:lumOff val="35000"/>
                </a:prstClr>
              </a:solidFill>
            </a:endParaRPr>
          </a:p>
        </p:txBody>
      </p:sp>
      <p:sp>
        <p:nvSpPr>
          <p:cNvPr id="8" name="Rectangle 7"/>
          <p:cNvSpPr/>
          <p:nvPr/>
        </p:nvSpPr>
        <p:spPr>
          <a:xfrm>
            <a:off x="6802438" y="228600"/>
            <a:ext cx="2057400" cy="2039112"/>
          </a:xfrm>
          <a:prstGeom prst="rect">
            <a:avLst/>
          </a:prstGeom>
          <a:solidFill>
            <a:srgbClr val="493A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endParaRPr dirty="0">
              <a:solidFill>
                <a:prstClr val="white"/>
              </a:solidFill>
            </a:endParaRPr>
          </a:p>
        </p:txBody>
      </p:sp>
      <p:sp>
        <p:nvSpPr>
          <p:cNvPr id="10" name="Rectangle 9"/>
          <p:cNvSpPr/>
          <p:nvPr/>
        </p:nvSpPr>
        <p:spPr>
          <a:xfrm>
            <a:off x="4624388" y="2377440"/>
            <a:ext cx="2057400" cy="203911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dirty="0">
              <a:solidFill>
                <a:prstClr val="white"/>
              </a:solidFill>
            </a:endParaRPr>
          </a:p>
        </p:txBody>
      </p:sp>
      <p:sp>
        <p:nvSpPr>
          <p:cNvPr id="15" name="TextBox 14"/>
          <p:cNvSpPr txBox="1"/>
          <p:nvPr/>
        </p:nvSpPr>
        <p:spPr>
          <a:xfrm>
            <a:off x="424891" y="174812"/>
            <a:ext cx="413309" cy="1661994"/>
          </a:xfrm>
          <a:prstGeom prst="rect">
            <a:avLst/>
          </a:prstGeom>
          <a:noFill/>
        </p:spPr>
        <p:txBody>
          <a:bodyPr wrap="square" lIns="0" tIns="0" rIns="0" bIns="0" rtlCol="0">
            <a:spAutoFit/>
          </a:bodyPr>
          <a:lstStyle/>
          <a:p>
            <a:pPr defTabSz="457200" fontAlgn="auto">
              <a:spcBef>
                <a:spcPts val="0"/>
              </a:spcBef>
              <a:spcAft>
                <a:spcPts val="0"/>
              </a:spcAft>
            </a:pPr>
            <a:r>
              <a:rPr sz="5400" b="1" dirty="0">
                <a:solidFill>
                  <a:schemeClr val="bg1"/>
                </a:solidFill>
                <a:latin typeface="Rockwell"/>
              </a:rPr>
              <a:t>+</a:t>
            </a:r>
          </a:p>
        </p:txBody>
      </p:sp>
      <p:sp>
        <p:nvSpPr>
          <p:cNvPr id="11" name="Rectangle 10"/>
          <p:cNvSpPr/>
          <p:nvPr/>
        </p:nvSpPr>
        <p:spPr>
          <a:xfrm>
            <a:off x="4624388" y="228600"/>
            <a:ext cx="2057400" cy="2039112"/>
          </a:xfrm>
          <a:prstGeom prst="rect">
            <a:avLst/>
          </a:prstGeom>
          <a:blipFill rotWithShape="1">
            <a:blip r:embed="rId3"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endParaRPr dirty="0">
              <a:solidFill>
                <a:prstClr val="white"/>
              </a:solidFill>
            </a:endParaRPr>
          </a:p>
        </p:txBody>
      </p:sp>
      <p:sp>
        <p:nvSpPr>
          <p:cNvPr id="12" name="Rectangle 11"/>
          <p:cNvSpPr/>
          <p:nvPr/>
        </p:nvSpPr>
        <p:spPr>
          <a:xfrm>
            <a:off x="6802438" y="2377440"/>
            <a:ext cx="2057400" cy="2039112"/>
          </a:xfrm>
          <a:prstGeom prst="rect">
            <a:avLst/>
          </a:prstGeom>
          <a:blipFill rotWithShape="1">
            <a:blip r:embed="rId4"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endParaRPr dirty="0">
              <a:solidFill>
                <a:prstClr val="white"/>
              </a:solidFill>
            </a:endParaRPr>
          </a:p>
        </p:txBody>
      </p:sp>
      <p:pic>
        <p:nvPicPr>
          <p:cNvPr id="13" name="Picture 12" descr="USGSid.bmp"/>
          <p:cNvPicPr>
            <a:picLocks noChangeAspect="1"/>
          </p:cNvPicPr>
          <p:nvPr userDrawn="1"/>
        </p:nvPicPr>
        <p:blipFill>
          <a:blip r:embed="rId5" cstate="print"/>
          <a:stretch>
            <a:fillRect/>
          </a:stretch>
        </p:blipFill>
        <p:spPr>
          <a:xfrm>
            <a:off x="300010" y="6301812"/>
            <a:ext cx="1140032" cy="418396"/>
          </a:xfrm>
          <a:prstGeom prst="rect">
            <a:avLst/>
          </a:prstGeom>
        </p:spPr>
      </p:pic>
      <p:sp>
        <p:nvSpPr>
          <p:cNvPr id="16" name="Rectangle 15"/>
          <p:cNvSpPr/>
          <p:nvPr userDrawn="1"/>
        </p:nvSpPr>
        <p:spPr>
          <a:xfrm>
            <a:off x="282575" y="6633440"/>
            <a:ext cx="1310772" cy="125773"/>
          </a:xfrm>
          <a:prstGeom prst="rect">
            <a:avLst/>
          </a:prstGeom>
          <a:solidFill>
            <a:srgbClr val="FFFFFF"/>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fontAlgn="auto">
              <a:spcBef>
                <a:spcPts val="0"/>
              </a:spcBef>
              <a:spcAft>
                <a:spcPts val="0"/>
              </a:spcAft>
            </a:pPr>
            <a:endParaRPr lang="en-US" dirty="0">
              <a:solidFill>
                <a:prstClr val="white"/>
              </a:solidFill>
            </a:endParaRPr>
          </a:p>
        </p:txBody>
      </p:sp>
    </p:spTree>
    <p:extLst>
      <p:ext uri="{BB962C8B-B14F-4D97-AF65-F5344CB8AC3E}">
        <p14:creationId xmlns:p14="http://schemas.microsoft.com/office/powerpoint/2010/main" val="4075817434"/>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Alt.">
    <p:spTree>
      <p:nvGrpSpPr>
        <p:cNvPr id="1" name=""/>
        <p:cNvGrpSpPr/>
        <p:nvPr/>
      </p:nvGrpSpPr>
      <p:grpSpPr>
        <a:xfrm>
          <a:off x="0" y="0"/>
          <a:ext cx="0" cy="0"/>
          <a:chOff x="0" y="0"/>
          <a:chExt cx="0" cy="0"/>
        </a:xfrm>
      </p:grpSpPr>
      <p:sp>
        <p:nvSpPr>
          <p:cNvPr id="7" name="Rectangle 6"/>
          <p:cNvSpPr/>
          <p:nvPr/>
        </p:nvSpPr>
        <p:spPr>
          <a:xfrm>
            <a:off x="8166847" y="282574"/>
            <a:ext cx="685800" cy="1600200"/>
          </a:xfrm>
          <a:prstGeom prst="rect">
            <a:avLst/>
          </a:prstGeom>
          <a:solidFill>
            <a:srgbClr val="0057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endParaRPr dirty="0">
              <a:solidFill>
                <a:prstClr val="white"/>
              </a:solidFill>
            </a:endParaRPr>
          </a:p>
        </p:txBody>
      </p:sp>
      <p:sp>
        <p:nvSpPr>
          <p:cNvPr id="2" name="Title 1"/>
          <p:cNvSpPr>
            <a:spLocks noGrp="1"/>
          </p:cNvSpPr>
          <p:nvPr>
            <p:ph type="title"/>
          </p:nvPr>
        </p:nvSpPr>
        <p:spPr>
          <a:xfrm>
            <a:off x="498474" y="134471"/>
            <a:ext cx="7556313" cy="995082"/>
          </a:xfrm>
        </p:spPr>
        <p:txBody>
          <a:bodyPr anchor="b" anchorCtr="0"/>
          <a:lstStyle/>
          <a:p>
            <a:r>
              <a:rPr lang="en-US" smtClean="0"/>
              <a:t>Click to edit Master title style</a:t>
            </a:r>
            <a:endParaRP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13F6E5F2-1814-4731-87C9-C85702366D50}" type="datetime1">
              <a:rPr lang="en-US" smtClean="0">
                <a:solidFill>
                  <a:prstClr val="black">
                    <a:lumMod val="65000"/>
                    <a:lumOff val="35000"/>
                  </a:prstClr>
                </a:solidFill>
              </a:rPr>
              <a:pPr/>
              <a:t>10/10/2014</a:t>
            </a:fld>
            <a:endParaRPr lang="en-US" dirty="0">
              <a:solidFill>
                <a:prstClr val="black">
                  <a:lumMod val="65000"/>
                  <a:lumOff val="35000"/>
                </a:prstClr>
              </a:solidFill>
            </a:endParaRPr>
          </a:p>
        </p:txBody>
      </p:sp>
      <p:sp>
        <p:nvSpPr>
          <p:cNvPr id="5" name="Footer Placeholder 4"/>
          <p:cNvSpPr>
            <a:spLocks noGrp="1"/>
          </p:cNvSpPr>
          <p:nvPr>
            <p:ph type="ftr" sz="quarter" idx="11"/>
          </p:nvPr>
        </p:nvSpPr>
        <p:spPr/>
        <p:txBody>
          <a:bodyPr/>
          <a:lstStyle/>
          <a:p>
            <a:endParaRPr lang="en-US" dirty="0">
              <a:solidFill>
                <a:prstClr val="black">
                  <a:lumMod val="65000"/>
                  <a:lumOff val="35000"/>
                </a:prstClr>
              </a:solidFill>
            </a:endParaRPr>
          </a:p>
        </p:txBody>
      </p:sp>
      <p:sp>
        <p:nvSpPr>
          <p:cNvPr id="6" name="Slide Number Placeholder 5"/>
          <p:cNvSpPr>
            <a:spLocks noGrp="1"/>
          </p:cNvSpPr>
          <p:nvPr>
            <p:ph type="sldNum" sz="quarter" idx="12"/>
          </p:nvPr>
        </p:nvSpPr>
        <p:spPr/>
        <p:txBody>
          <a:bodyPr/>
          <a:lstStyle/>
          <a:p>
            <a:fld id="{68163C60-CA09-0A47-B3C1-9EE18D99318D}" type="slidenum">
              <a:rPr lang="en-US" smtClean="0">
                <a:solidFill>
                  <a:prstClr val="white"/>
                </a:solidFill>
              </a:rPr>
              <a:pPr/>
              <a:t>‹#›</a:t>
            </a:fld>
            <a:endParaRPr lang="en-US" dirty="0">
              <a:solidFill>
                <a:prstClr val="white"/>
              </a:solidFill>
            </a:endParaRPr>
          </a:p>
        </p:txBody>
      </p:sp>
      <p:sp>
        <p:nvSpPr>
          <p:cNvPr id="9" name="TextBox 8"/>
          <p:cNvSpPr txBox="1"/>
          <p:nvPr/>
        </p:nvSpPr>
        <p:spPr>
          <a:xfrm>
            <a:off x="223185" y="228600"/>
            <a:ext cx="260909" cy="1107996"/>
          </a:xfrm>
          <a:prstGeom prst="rect">
            <a:avLst/>
          </a:prstGeom>
          <a:noFill/>
        </p:spPr>
        <p:txBody>
          <a:bodyPr wrap="square" lIns="0" tIns="0" rIns="0" bIns="0" rtlCol="0">
            <a:spAutoFit/>
          </a:bodyPr>
          <a:lstStyle/>
          <a:p>
            <a:pPr defTabSz="457200" fontAlgn="auto">
              <a:spcBef>
                <a:spcPts val="0"/>
              </a:spcBef>
              <a:spcAft>
                <a:spcPts val="0"/>
              </a:spcAft>
            </a:pPr>
            <a:r>
              <a:rPr sz="3600" b="1" dirty="0">
                <a:solidFill>
                  <a:srgbClr val="5395BE"/>
                </a:solidFill>
                <a:latin typeface="Rockwell"/>
              </a:rPr>
              <a:t>+</a:t>
            </a:r>
          </a:p>
        </p:txBody>
      </p:sp>
      <p:sp>
        <p:nvSpPr>
          <p:cNvPr id="10" name="Text Placeholder 3"/>
          <p:cNvSpPr>
            <a:spLocks noGrp="1"/>
          </p:cNvSpPr>
          <p:nvPr>
            <p:ph type="body" sz="half" idx="2"/>
          </p:nvPr>
        </p:nvSpPr>
        <p:spPr>
          <a:xfrm>
            <a:off x="498518" y="1129553"/>
            <a:ext cx="7558960" cy="774700"/>
          </a:xfrm>
        </p:spPr>
        <p:txBody>
          <a:bodyPr vert="horz" lIns="91440" tIns="45720" rIns="91440" bIns="45720" rtlCol="0" anchor="t" anchorCtr="0">
            <a:noAutofit/>
          </a:bodyPr>
          <a:lstStyle>
            <a:lvl1pPr marL="0" indent="0">
              <a:buNone/>
              <a:defRPr kumimoji="0" sz="2400" b="0" i="0" u="none" strike="noStrike" kern="1200" cap="none" spc="0" normalizeH="0" baseline="0">
                <a:ln>
                  <a:noFill/>
                </a:ln>
                <a:solidFill>
                  <a:srgbClr val="493A13"/>
                </a:solidFill>
                <a:effectLst/>
                <a:uLnTx/>
                <a:uFillTx/>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dirty="0" smtClean="0"/>
              <a:t>Click to edit Master text styles</a:t>
            </a:r>
          </a:p>
        </p:txBody>
      </p:sp>
      <p:pic>
        <p:nvPicPr>
          <p:cNvPr id="11" name="Picture 10" descr="USGSid.bmp"/>
          <p:cNvPicPr>
            <a:picLocks noChangeAspect="1"/>
          </p:cNvPicPr>
          <p:nvPr userDrawn="1"/>
        </p:nvPicPr>
        <p:blipFill>
          <a:blip r:embed="rId2" cstate="print"/>
          <a:stretch>
            <a:fillRect/>
          </a:stretch>
        </p:blipFill>
        <p:spPr>
          <a:xfrm>
            <a:off x="300010" y="6301812"/>
            <a:ext cx="1140032" cy="418396"/>
          </a:xfrm>
          <a:prstGeom prst="rect">
            <a:avLst/>
          </a:prstGeom>
        </p:spPr>
      </p:pic>
    </p:spTree>
    <p:extLst>
      <p:ext uri="{BB962C8B-B14F-4D97-AF65-F5344CB8AC3E}">
        <p14:creationId xmlns:p14="http://schemas.microsoft.com/office/powerpoint/2010/main" val="870358156"/>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cSld name="1_Title and Content, Alt.">
    <p:spTree>
      <p:nvGrpSpPr>
        <p:cNvPr id="1" name=""/>
        <p:cNvGrpSpPr/>
        <p:nvPr/>
      </p:nvGrpSpPr>
      <p:grpSpPr>
        <a:xfrm>
          <a:off x="0" y="0"/>
          <a:ext cx="0" cy="0"/>
          <a:chOff x="0" y="0"/>
          <a:chExt cx="0" cy="0"/>
        </a:xfrm>
      </p:grpSpPr>
      <p:sp>
        <p:nvSpPr>
          <p:cNvPr id="2" name="Title 1"/>
          <p:cNvSpPr>
            <a:spLocks noGrp="1"/>
          </p:cNvSpPr>
          <p:nvPr>
            <p:ph type="title"/>
          </p:nvPr>
        </p:nvSpPr>
        <p:spPr>
          <a:xfrm>
            <a:off x="498474" y="152400"/>
            <a:ext cx="7556313" cy="703729"/>
          </a:xfrm>
        </p:spPr>
        <p:txBody>
          <a:bodyPr anchor="b" anchorCtr="0"/>
          <a:lstStyle/>
          <a:p>
            <a:r>
              <a:rPr lang="en-US" dirty="0" smtClean="0"/>
              <a:t>Click to edit Master title style</a:t>
            </a:r>
            <a:endParaRPr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13F6E5F2-1814-4731-87C9-C85702366D50}" type="datetime1">
              <a:rPr lang="en-US" smtClean="0">
                <a:solidFill>
                  <a:prstClr val="black">
                    <a:lumMod val="65000"/>
                    <a:lumOff val="35000"/>
                  </a:prstClr>
                </a:solidFill>
              </a:rPr>
              <a:pPr/>
              <a:t>10/10/2014</a:t>
            </a:fld>
            <a:endParaRPr lang="en-US" dirty="0">
              <a:solidFill>
                <a:prstClr val="black">
                  <a:lumMod val="65000"/>
                  <a:lumOff val="35000"/>
                </a:prstClr>
              </a:solidFill>
            </a:endParaRPr>
          </a:p>
        </p:txBody>
      </p:sp>
      <p:sp>
        <p:nvSpPr>
          <p:cNvPr id="5" name="Footer Placeholder 4"/>
          <p:cNvSpPr>
            <a:spLocks noGrp="1"/>
          </p:cNvSpPr>
          <p:nvPr>
            <p:ph type="ftr" sz="quarter" idx="11"/>
          </p:nvPr>
        </p:nvSpPr>
        <p:spPr/>
        <p:txBody>
          <a:bodyPr/>
          <a:lstStyle/>
          <a:p>
            <a:endParaRPr lang="en-US" dirty="0">
              <a:solidFill>
                <a:prstClr val="black">
                  <a:lumMod val="65000"/>
                  <a:lumOff val="35000"/>
                </a:prstClr>
              </a:solidFill>
            </a:endParaRPr>
          </a:p>
        </p:txBody>
      </p:sp>
      <p:sp>
        <p:nvSpPr>
          <p:cNvPr id="6" name="Slide Number Placeholder 5"/>
          <p:cNvSpPr>
            <a:spLocks noGrp="1"/>
          </p:cNvSpPr>
          <p:nvPr>
            <p:ph type="sldNum" sz="quarter" idx="12"/>
          </p:nvPr>
        </p:nvSpPr>
        <p:spPr>
          <a:xfrm>
            <a:off x="8513762" y="242234"/>
            <a:ext cx="554038" cy="365125"/>
          </a:xfrm>
        </p:spPr>
        <p:txBody>
          <a:bodyPr/>
          <a:lstStyle>
            <a:lvl1pPr>
              <a:defRPr>
                <a:solidFill>
                  <a:srgbClr val="00577E"/>
                </a:solidFill>
              </a:defRPr>
            </a:lvl1pPr>
          </a:lstStyle>
          <a:p>
            <a:fld id="{68163C60-CA09-0A47-B3C1-9EE18D99318D}" type="slidenum">
              <a:rPr lang="en-US" smtClean="0"/>
              <a:pPr/>
              <a:t>‹#›</a:t>
            </a:fld>
            <a:endParaRPr lang="en-US" dirty="0"/>
          </a:p>
        </p:txBody>
      </p:sp>
      <p:sp>
        <p:nvSpPr>
          <p:cNvPr id="9" name="TextBox 8"/>
          <p:cNvSpPr txBox="1"/>
          <p:nvPr/>
        </p:nvSpPr>
        <p:spPr>
          <a:xfrm>
            <a:off x="223185" y="228600"/>
            <a:ext cx="260909" cy="1107996"/>
          </a:xfrm>
          <a:prstGeom prst="rect">
            <a:avLst/>
          </a:prstGeom>
          <a:noFill/>
        </p:spPr>
        <p:txBody>
          <a:bodyPr wrap="square" lIns="0" tIns="0" rIns="0" bIns="0" rtlCol="0">
            <a:spAutoFit/>
          </a:bodyPr>
          <a:lstStyle/>
          <a:p>
            <a:pPr defTabSz="457200" fontAlgn="auto">
              <a:spcBef>
                <a:spcPts val="0"/>
              </a:spcBef>
              <a:spcAft>
                <a:spcPts val="0"/>
              </a:spcAft>
            </a:pPr>
            <a:r>
              <a:rPr sz="3600" b="1" dirty="0">
                <a:solidFill>
                  <a:srgbClr val="5395BE"/>
                </a:solidFill>
                <a:latin typeface="Rockwell"/>
              </a:rPr>
              <a:t>+</a:t>
            </a:r>
          </a:p>
        </p:txBody>
      </p:sp>
      <p:sp>
        <p:nvSpPr>
          <p:cNvPr id="10" name="Text Placeholder 3"/>
          <p:cNvSpPr>
            <a:spLocks noGrp="1"/>
          </p:cNvSpPr>
          <p:nvPr>
            <p:ph type="body" sz="half" idx="2"/>
          </p:nvPr>
        </p:nvSpPr>
        <p:spPr>
          <a:xfrm>
            <a:off x="498518" y="990600"/>
            <a:ext cx="7558960" cy="774700"/>
          </a:xfrm>
        </p:spPr>
        <p:txBody>
          <a:bodyPr vert="horz" lIns="91440" tIns="45720" rIns="91440" bIns="45720" rtlCol="0" anchor="t" anchorCtr="0">
            <a:noAutofit/>
          </a:bodyPr>
          <a:lstStyle>
            <a:lvl1pPr marL="0" indent="0">
              <a:buNone/>
              <a:defRPr kumimoji="0" sz="2400" b="0" i="0" u="none" strike="noStrike" kern="1200" cap="none" spc="0" normalizeH="0" baseline="0">
                <a:ln>
                  <a:noFill/>
                </a:ln>
                <a:solidFill>
                  <a:srgbClr val="493A13"/>
                </a:solidFill>
                <a:effectLst/>
                <a:uLnTx/>
                <a:uFillTx/>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dirty="0" smtClean="0"/>
              <a:t>Click to edit Master text styles</a:t>
            </a:r>
          </a:p>
        </p:txBody>
      </p:sp>
      <p:pic>
        <p:nvPicPr>
          <p:cNvPr id="11" name="Picture 10" descr="USGSid.bmp"/>
          <p:cNvPicPr>
            <a:picLocks noChangeAspect="1"/>
          </p:cNvPicPr>
          <p:nvPr userDrawn="1"/>
        </p:nvPicPr>
        <p:blipFill>
          <a:blip r:embed="rId2" cstate="print"/>
          <a:stretch>
            <a:fillRect/>
          </a:stretch>
        </p:blipFill>
        <p:spPr>
          <a:xfrm>
            <a:off x="300010" y="6301812"/>
            <a:ext cx="1140032" cy="418396"/>
          </a:xfrm>
          <a:prstGeom prst="rect">
            <a:avLst/>
          </a:prstGeom>
        </p:spPr>
      </p:pic>
    </p:spTree>
    <p:extLst>
      <p:ext uri="{BB962C8B-B14F-4D97-AF65-F5344CB8AC3E}">
        <p14:creationId xmlns:p14="http://schemas.microsoft.com/office/powerpoint/2010/main" val="2834421593"/>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81000" y="1371600"/>
            <a:ext cx="4076700" cy="4495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076700" cy="4495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4"/>
          <p:cNvSpPr>
            <a:spLocks noGrp="1"/>
          </p:cNvSpPr>
          <p:nvPr>
            <p:ph type="sldNum" sz="quarter" idx="10"/>
          </p:nvPr>
        </p:nvSpPr>
        <p:spPr/>
        <p:txBody>
          <a:bodyPr/>
          <a:lstStyle/>
          <a:p>
            <a:fld id="{6D65F54B-58B9-4CE3-B3D6-5A5A9797808F}" type="slidenum">
              <a:rPr lang="en-US" smtClean="0"/>
              <a:pPr/>
              <a:t>‹#›</a:t>
            </a:fld>
            <a:endParaRPr lang="en-US" dirty="0"/>
          </a:p>
        </p:txBody>
      </p:sp>
      <p:sp>
        <p:nvSpPr>
          <p:cNvPr id="7" name="Rectangle 6"/>
          <p:cNvSpPr/>
          <p:nvPr userDrawn="1"/>
        </p:nvSpPr>
        <p:spPr>
          <a:xfrm>
            <a:off x="8166847" y="282574"/>
            <a:ext cx="685800" cy="1600200"/>
          </a:xfrm>
          <a:prstGeom prst="rect">
            <a:avLst/>
          </a:prstGeom>
          <a:solidFill>
            <a:srgbClr val="0057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endParaRPr dirty="0">
              <a:solidFill>
                <a:prstClr val="white"/>
              </a:solidFill>
            </a:endParaRPr>
          </a:p>
        </p:txBody>
      </p:sp>
      <p:sp>
        <p:nvSpPr>
          <p:cNvPr id="8" name="TextBox 7"/>
          <p:cNvSpPr txBox="1"/>
          <p:nvPr userDrawn="1"/>
        </p:nvSpPr>
        <p:spPr>
          <a:xfrm>
            <a:off x="223185" y="228600"/>
            <a:ext cx="260909" cy="1107996"/>
          </a:xfrm>
          <a:prstGeom prst="rect">
            <a:avLst/>
          </a:prstGeom>
          <a:noFill/>
        </p:spPr>
        <p:txBody>
          <a:bodyPr wrap="square" lIns="0" tIns="0" rIns="0" bIns="0" rtlCol="0">
            <a:spAutoFit/>
          </a:bodyPr>
          <a:lstStyle/>
          <a:p>
            <a:pPr defTabSz="457200" fontAlgn="auto">
              <a:spcBef>
                <a:spcPts val="0"/>
              </a:spcBef>
              <a:spcAft>
                <a:spcPts val="0"/>
              </a:spcAft>
            </a:pPr>
            <a:r>
              <a:rPr sz="3600" b="1" dirty="0">
                <a:solidFill>
                  <a:srgbClr val="5395BE"/>
                </a:solidFill>
                <a:latin typeface="Rockwell"/>
              </a:rPr>
              <a:t>+</a:t>
            </a:r>
          </a:p>
        </p:txBody>
      </p:sp>
    </p:spTree>
    <p:extLst>
      <p:ext uri="{BB962C8B-B14F-4D97-AF65-F5344CB8AC3E}">
        <p14:creationId xmlns:p14="http://schemas.microsoft.com/office/powerpoint/2010/main" val="3244587716"/>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fld id="{6D65F54B-58B9-4CE3-B3D6-5A5A9797808F}" type="slidenum">
              <a:rPr lang="en-US" smtClean="0"/>
              <a:pPr/>
              <a:t>‹#›</a:t>
            </a:fld>
            <a:endParaRPr lang="en-US" dirty="0"/>
          </a:p>
        </p:txBody>
      </p:sp>
      <p:sp>
        <p:nvSpPr>
          <p:cNvPr id="3" name="Rectangle 2"/>
          <p:cNvSpPr/>
          <p:nvPr userDrawn="1"/>
        </p:nvSpPr>
        <p:spPr>
          <a:xfrm>
            <a:off x="8166847" y="282574"/>
            <a:ext cx="685800" cy="1600200"/>
          </a:xfrm>
          <a:prstGeom prst="rect">
            <a:avLst/>
          </a:prstGeom>
          <a:solidFill>
            <a:srgbClr val="0057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endParaRPr dirty="0">
              <a:solidFill>
                <a:prstClr val="white"/>
              </a:solidFill>
            </a:endParaRPr>
          </a:p>
        </p:txBody>
      </p:sp>
      <p:sp>
        <p:nvSpPr>
          <p:cNvPr id="4" name="TextBox 3"/>
          <p:cNvSpPr txBox="1"/>
          <p:nvPr userDrawn="1"/>
        </p:nvSpPr>
        <p:spPr>
          <a:xfrm>
            <a:off x="223185" y="228600"/>
            <a:ext cx="260909" cy="1107996"/>
          </a:xfrm>
          <a:prstGeom prst="rect">
            <a:avLst/>
          </a:prstGeom>
          <a:noFill/>
        </p:spPr>
        <p:txBody>
          <a:bodyPr wrap="square" lIns="0" tIns="0" rIns="0" bIns="0" rtlCol="0">
            <a:spAutoFit/>
          </a:bodyPr>
          <a:lstStyle/>
          <a:p>
            <a:pPr defTabSz="457200" fontAlgn="auto">
              <a:spcBef>
                <a:spcPts val="0"/>
              </a:spcBef>
              <a:spcAft>
                <a:spcPts val="0"/>
              </a:spcAft>
            </a:pPr>
            <a:r>
              <a:rPr sz="3600" b="1" dirty="0">
                <a:solidFill>
                  <a:srgbClr val="5395BE"/>
                </a:solidFill>
                <a:latin typeface="Rockwell"/>
              </a:rPr>
              <a:t>+</a:t>
            </a:r>
          </a:p>
        </p:txBody>
      </p:sp>
    </p:spTree>
    <p:extLst>
      <p:ext uri="{BB962C8B-B14F-4D97-AF65-F5344CB8AC3E}">
        <p14:creationId xmlns:p14="http://schemas.microsoft.com/office/powerpoint/2010/main" val="979661150"/>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42D0F3E-AF78-45A5-8FCE-951C5F97AC2F}" type="datetimeFigureOut">
              <a:rPr lang="en-US" smtClean="0"/>
              <a:pPr/>
              <a:t>10/10/2014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B5E3935-6C70-4075-A538-0A96BF6592EE}" type="slidenum">
              <a:rPr lang="en-US" smtClean="0"/>
              <a:pPr/>
              <a:t>‹#›</a:t>
            </a:fld>
            <a:endParaRPr lang="en-US"/>
          </a:p>
        </p:txBody>
      </p:sp>
    </p:spTree>
    <p:extLst>
      <p:ext uri="{BB962C8B-B14F-4D97-AF65-F5344CB8AC3E}">
        <p14:creationId xmlns:p14="http://schemas.microsoft.com/office/powerpoint/2010/main" val="39570181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98474" y="484094"/>
            <a:ext cx="7556313" cy="1116106"/>
          </a:xfrm>
          <a:prstGeom prst="rect">
            <a:avLst/>
          </a:prstGeom>
        </p:spPr>
        <p:txBody>
          <a:bodyPr vert="horz" lIns="91440" tIns="45720" rIns="91440" bIns="45720" rtlCol="0" anchor="t" anchorCtr="0">
            <a:noAutofit/>
          </a:bodyPr>
          <a:lstStyle/>
          <a:p>
            <a:r>
              <a:rPr lang="en-US" dirty="0" smtClean="0"/>
              <a:t>Click to edit Master title style</a:t>
            </a:r>
            <a:endParaRPr dirty="0"/>
          </a:p>
        </p:txBody>
      </p:sp>
      <p:sp>
        <p:nvSpPr>
          <p:cNvPr id="3" name="Text Placeholder 2"/>
          <p:cNvSpPr>
            <a:spLocks noGrp="1"/>
          </p:cNvSpPr>
          <p:nvPr>
            <p:ph type="body" idx="1"/>
          </p:nvPr>
        </p:nvSpPr>
        <p:spPr>
          <a:xfrm>
            <a:off x="498474" y="1981200"/>
            <a:ext cx="7556313" cy="4144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dirty="0"/>
          </a:p>
        </p:txBody>
      </p:sp>
      <p:sp>
        <p:nvSpPr>
          <p:cNvPr id="4" name="Date Placeholder 3"/>
          <p:cNvSpPr>
            <a:spLocks noGrp="1"/>
          </p:cNvSpPr>
          <p:nvPr>
            <p:ph type="dt" sz="half" idx="2"/>
          </p:nvPr>
        </p:nvSpPr>
        <p:spPr>
          <a:xfrm>
            <a:off x="6795247" y="6423585"/>
            <a:ext cx="2133600" cy="365125"/>
          </a:xfrm>
          <a:prstGeom prst="rect">
            <a:avLst/>
          </a:prstGeom>
        </p:spPr>
        <p:txBody>
          <a:bodyPr vert="horz" lIns="91440" tIns="45720" rIns="91440" bIns="45720" rtlCol="0" anchor="ctr"/>
          <a:lstStyle>
            <a:lvl1pPr algn="r">
              <a:defRPr sz="1100">
                <a:solidFill>
                  <a:schemeClr val="tx1">
                    <a:lumMod val="65000"/>
                    <a:lumOff val="35000"/>
                  </a:schemeClr>
                </a:solidFill>
              </a:defRPr>
            </a:lvl1pPr>
          </a:lstStyle>
          <a:p>
            <a:pPr defTabSz="457200" fontAlgn="auto">
              <a:spcBef>
                <a:spcPts val="0"/>
              </a:spcBef>
              <a:spcAft>
                <a:spcPts val="0"/>
              </a:spcAft>
            </a:pPr>
            <a:fld id="{9CB6A6FE-C058-4C2D-A8A0-D95CD2B6A621}" type="datetime1">
              <a:rPr lang="en-US" smtClean="0">
                <a:solidFill>
                  <a:prstClr val="black">
                    <a:lumMod val="65000"/>
                    <a:lumOff val="35000"/>
                  </a:prstClr>
                </a:solidFill>
                <a:latin typeface="Rockwell"/>
              </a:rPr>
              <a:pPr defTabSz="457200" fontAlgn="auto">
                <a:spcBef>
                  <a:spcPts val="0"/>
                </a:spcBef>
                <a:spcAft>
                  <a:spcPts val="0"/>
                </a:spcAft>
              </a:pPr>
              <a:t>10/10/2014</a:t>
            </a:fld>
            <a:endParaRPr lang="en-US" dirty="0">
              <a:solidFill>
                <a:prstClr val="black">
                  <a:lumMod val="65000"/>
                  <a:lumOff val="35000"/>
                </a:prstClr>
              </a:solidFill>
              <a:latin typeface="Rockwell"/>
            </a:endParaRPr>
          </a:p>
        </p:txBody>
      </p:sp>
      <p:sp>
        <p:nvSpPr>
          <p:cNvPr id="5" name="Footer Placeholder 4"/>
          <p:cNvSpPr>
            <a:spLocks noGrp="1"/>
          </p:cNvSpPr>
          <p:nvPr>
            <p:ph type="ftr" sz="quarter" idx="3"/>
          </p:nvPr>
        </p:nvSpPr>
        <p:spPr>
          <a:xfrm>
            <a:off x="201706" y="6423585"/>
            <a:ext cx="6122894" cy="365125"/>
          </a:xfrm>
          <a:prstGeom prst="rect">
            <a:avLst/>
          </a:prstGeom>
        </p:spPr>
        <p:txBody>
          <a:bodyPr vert="horz" lIns="91440" tIns="45720" rIns="91440" bIns="45720" rtlCol="0" anchor="ctr"/>
          <a:lstStyle>
            <a:lvl1pPr algn="l">
              <a:defRPr sz="1100">
                <a:solidFill>
                  <a:schemeClr val="tx1">
                    <a:lumMod val="65000"/>
                    <a:lumOff val="35000"/>
                  </a:schemeClr>
                </a:solidFill>
              </a:defRPr>
            </a:lvl1pPr>
          </a:lstStyle>
          <a:p>
            <a:pPr defTabSz="457200" fontAlgn="auto">
              <a:spcBef>
                <a:spcPts val="0"/>
              </a:spcBef>
              <a:spcAft>
                <a:spcPts val="0"/>
              </a:spcAft>
            </a:pPr>
            <a:endParaRPr lang="en-US" dirty="0">
              <a:solidFill>
                <a:prstClr val="black">
                  <a:lumMod val="65000"/>
                  <a:lumOff val="35000"/>
                </a:prstClr>
              </a:solidFill>
              <a:latin typeface="Rockwell"/>
            </a:endParaRPr>
          </a:p>
        </p:txBody>
      </p:sp>
      <p:sp>
        <p:nvSpPr>
          <p:cNvPr id="6" name="Slide Number Placeholder 5"/>
          <p:cNvSpPr>
            <a:spLocks noGrp="1"/>
          </p:cNvSpPr>
          <p:nvPr>
            <p:ph type="sldNum" sz="quarter" idx="4"/>
          </p:nvPr>
        </p:nvSpPr>
        <p:spPr>
          <a:xfrm>
            <a:off x="8305800" y="242234"/>
            <a:ext cx="554038" cy="365125"/>
          </a:xfrm>
          <a:prstGeom prst="rect">
            <a:avLst/>
          </a:prstGeom>
        </p:spPr>
        <p:txBody>
          <a:bodyPr vert="horz" lIns="91440" tIns="45720" rIns="91440" bIns="45720" rtlCol="0" anchor="ctr"/>
          <a:lstStyle>
            <a:lvl1pPr algn="r">
              <a:defRPr sz="1400">
                <a:solidFill>
                  <a:schemeClr val="bg1"/>
                </a:solidFill>
              </a:defRPr>
            </a:lvl1pPr>
          </a:lstStyle>
          <a:p>
            <a:pPr defTabSz="457200" fontAlgn="auto">
              <a:spcBef>
                <a:spcPts val="0"/>
              </a:spcBef>
              <a:spcAft>
                <a:spcPts val="0"/>
              </a:spcAft>
            </a:pPr>
            <a:fld id="{68163C60-CA09-0A47-B3C1-9EE18D99318D}" type="slidenum">
              <a:rPr lang="en-US" smtClean="0">
                <a:solidFill>
                  <a:prstClr val="white"/>
                </a:solidFill>
                <a:latin typeface="Rockwell"/>
              </a:rPr>
              <a:pPr defTabSz="457200" fontAlgn="auto">
                <a:spcBef>
                  <a:spcPts val="0"/>
                </a:spcBef>
                <a:spcAft>
                  <a:spcPts val="0"/>
                </a:spcAft>
              </a:pPr>
              <a:t>‹#›</a:t>
            </a:fld>
            <a:endParaRPr lang="en-US" dirty="0">
              <a:solidFill>
                <a:prstClr val="white"/>
              </a:solidFill>
              <a:latin typeface="Rockwell"/>
            </a:endParaRPr>
          </a:p>
        </p:txBody>
      </p:sp>
      <p:pic>
        <p:nvPicPr>
          <p:cNvPr id="7" name="Picture 6" descr="USGSid.bmp"/>
          <p:cNvPicPr>
            <a:picLocks noChangeAspect="1"/>
          </p:cNvPicPr>
          <p:nvPr userDrawn="1"/>
        </p:nvPicPr>
        <p:blipFill>
          <a:blip r:embed="rId8" cstate="print"/>
          <a:stretch>
            <a:fillRect/>
          </a:stretch>
        </p:blipFill>
        <p:spPr>
          <a:xfrm>
            <a:off x="300010" y="6301812"/>
            <a:ext cx="1140032" cy="418396"/>
          </a:xfrm>
          <a:prstGeom prst="rect">
            <a:avLst/>
          </a:prstGeom>
        </p:spPr>
      </p:pic>
    </p:spTree>
    <p:extLst>
      <p:ext uri="{BB962C8B-B14F-4D97-AF65-F5344CB8AC3E}">
        <p14:creationId xmlns:p14="http://schemas.microsoft.com/office/powerpoint/2010/main" val="2151505477"/>
      </p:ext>
    </p:extLst>
  </p:cSld>
  <p:clrMap bg1="lt1" tx1="dk1" bg2="lt2" tx2="dk2" accent1="accent1" accent2="accent2" accent3="accent3" accent4="accent4" accent5="accent5" accent6="accent6" hlink="hlink" folHlink="folHlink"/>
  <p:sldLayoutIdLst>
    <p:sldLayoutId id="2147483763" r:id="rId1"/>
    <p:sldLayoutId id="2147483764" r:id="rId2"/>
    <p:sldLayoutId id="2147483765" r:id="rId3"/>
    <p:sldLayoutId id="2147483766" r:id="rId4"/>
    <p:sldLayoutId id="2147483767" r:id="rId5"/>
    <p:sldLayoutId id="2147483768" r:id="rId6"/>
  </p:sldLayoutIdLst>
  <p:hf hdr="0" ftr="0" dt="0"/>
  <p:txStyles>
    <p:titleStyle>
      <a:lvl1pPr algn="l" defTabSz="914400" rtl="0" eaLnBrk="1" latinLnBrk="0" hangingPunct="1">
        <a:spcBef>
          <a:spcPct val="0"/>
        </a:spcBef>
        <a:buNone/>
        <a:defRPr sz="3600" b="0" kern="1200">
          <a:solidFill>
            <a:srgbClr val="00577E"/>
          </a:solidFill>
          <a:latin typeface="+mj-lt"/>
          <a:ea typeface="+mj-ea"/>
          <a:cs typeface="+mj-cs"/>
        </a:defRPr>
      </a:lvl1pPr>
    </p:titleStyle>
    <p:bodyStyle>
      <a:lvl1pPr marL="228600" indent="-228600" algn="l" defTabSz="914400" rtl="0" eaLnBrk="1" latinLnBrk="0" hangingPunct="1">
        <a:spcBef>
          <a:spcPts val="2000"/>
        </a:spcBef>
        <a:buClr>
          <a:srgbClr val="493A13"/>
        </a:buClr>
        <a:buSzPct val="75000"/>
        <a:buFont typeface="Wingdings" pitchFamily="2" charset="2"/>
        <a:buChar char="n"/>
        <a:defRPr sz="2000" kern="1200">
          <a:solidFill>
            <a:schemeClr val="tx1">
              <a:lumMod val="65000"/>
              <a:lumOff val="35000"/>
            </a:schemeClr>
          </a:solidFill>
          <a:latin typeface="+mn-lt"/>
          <a:ea typeface="+mn-ea"/>
          <a:cs typeface="+mn-cs"/>
        </a:defRPr>
      </a:lvl1pPr>
      <a:lvl2pPr marL="457200" indent="-228600" algn="l" defTabSz="914400" rtl="0" eaLnBrk="1" latinLnBrk="0" hangingPunct="1">
        <a:spcBef>
          <a:spcPts val="600"/>
        </a:spcBef>
        <a:buClr>
          <a:srgbClr val="5395BE"/>
        </a:buClr>
        <a:buSzPct val="75000"/>
        <a:buFont typeface="Wingdings" pitchFamily="2" charset="2"/>
        <a:buChar char="n"/>
        <a:defRPr sz="1800" kern="1200">
          <a:solidFill>
            <a:schemeClr val="tx1">
              <a:lumMod val="65000"/>
              <a:lumOff val="35000"/>
            </a:schemeClr>
          </a:solidFill>
          <a:latin typeface="+mn-lt"/>
          <a:ea typeface="+mn-ea"/>
          <a:cs typeface="+mn-cs"/>
        </a:defRPr>
      </a:lvl2pPr>
      <a:lvl3pPr marL="685800" indent="-228600" algn="l" defTabSz="914400" rtl="0" eaLnBrk="1" latinLnBrk="0" hangingPunct="1">
        <a:spcBef>
          <a:spcPts val="600"/>
        </a:spcBef>
        <a:buClr>
          <a:srgbClr val="493A13"/>
        </a:buClr>
        <a:buSzPct val="75000"/>
        <a:buFont typeface="Wingdings" pitchFamily="2" charset="2"/>
        <a:buChar char="n"/>
        <a:defRPr sz="1800" kern="1200">
          <a:solidFill>
            <a:schemeClr val="tx1">
              <a:lumMod val="65000"/>
              <a:lumOff val="35000"/>
            </a:schemeClr>
          </a:solidFill>
          <a:latin typeface="+mn-lt"/>
          <a:ea typeface="+mn-ea"/>
          <a:cs typeface="+mn-cs"/>
        </a:defRPr>
      </a:lvl3pPr>
      <a:lvl4pPr marL="914400" indent="-228600" algn="l" defTabSz="914400" rtl="0" eaLnBrk="1" latinLnBrk="0" hangingPunct="1">
        <a:spcBef>
          <a:spcPts val="600"/>
        </a:spcBef>
        <a:buClr>
          <a:srgbClr val="5395BE"/>
        </a:buClr>
        <a:buSzPct val="75000"/>
        <a:buFont typeface="Wingdings" pitchFamily="2" charset="2"/>
        <a:buChar char="n"/>
        <a:defRPr sz="1800" kern="1200">
          <a:solidFill>
            <a:schemeClr val="tx1">
              <a:lumMod val="65000"/>
              <a:lumOff val="35000"/>
            </a:schemeClr>
          </a:solidFill>
          <a:latin typeface="+mn-lt"/>
          <a:ea typeface="+mn-ea"/>
          <a:cs typeface="+mn-cs"/>
        </a:defRPr>
      </a:lvl4pPr>
      <a:lvl5pPr marL="1143000" indent="-228600" algn="l" defTabSz="914400" rtl="0" eaLnBrk="1" latinLnBrk="0" hangingPunct="1">
        <a:spcBef>
          <a:spcPts val="600"/>
        </a:spcBef>
        <a:buClr>
          <a:srgbClr val="493A13"/>
        </a:buClr>
        <a:buSzPct val="75000"/>
        <a:buFont typeface="Wingdings" pitchFamily="2" charset="2"/>
        <a:buChar char="n"/>
        <a:defRPr sz="1800"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jpe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8" Type="http://schemas.openxmlformats.org/officeDocument/2006/relationships/diagramData" Target="../diagrams/data2.xml"/><Relationship Id="rId3" Type="http://schemas.openxmlformats.org/officeDocument/2006/relationships/diagramData" Target="../diagrams/data1.xml"/><Relationship Id="rId7" Type="http://schemas.microsoft.com/office/2007/relationships/diagramDrawing" Target="../diagrams/drawing1.xml"/><Relationship Id="rId12" Type="http://schemas.microsoft.com/office/2007/relationships/diagramDrawing" Target="../diagrams/drawing2.xml"/><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diagramColors" Target="../diagrams/colors1.xml"/><Relationship Id="rId11" Type="http://schemas.openxmlformats.org/officeDocument/2006/relationships/diagramColors" Target="../diagrams/colors2.xml"/><Relationship Id="rId5" Type="http://schemas.openxmlformats.org/officeDocument/2006/relationships/diagramQuickStyle" Target="../diagrams/quickStyle1.xml"/><Relationship Id="rId10" Type="http://schemas.openxmlformats.org/officeDocument/2006/relationships/diagramQuickStyle" Target="../diagrams/quickStyle2.xml"/><Relationship Id="rId4" Type="http://schemas.openxmlformats.org/officeDocument/2006/relationships/diagramLayout" Target="../diagrams/layout1.xml"/><Relationship Id="rId9" Type="http://schemas.openxmlformats.org/officeDocument/2006/relationships/diagramLayout" Target="../diagrams/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12.tiff"/></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2.xml"/><Relationship Id="rId1" Type="http://schemas.openxmlformats.org/officeDocument/2006/relationships/slideLayout" Target="../slideLayouts/slideLayout5.xml"/><Relationship Id="rId6" Type="http://schemas.openxmlformats.org/officeDocument/2006/relationships/image" Target="../media/image21.png"/><Relationship Id="rId5" Type="http://schemas.openxmlformats.org/officeDocument/2006/relationships/image" Target="../media/image20.jpeg"/><Relationship Id="rId4" Type="http://schemas.openxmlformats.org/officeDocument/2006/relationships/image" Target="../media/image19.jpe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hyperlink" Target="https://www.fbo.gov/" TargetMode="Externa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2.xml"/><Relationship Id="rId1" Type="http://schemas.openxmlformats.org/officeDocument/2006/relationships/slideLayout" Target="../slideLayouts/slideLayout3.xml"/><Relationship Id="rId4" Type="http://schemas.openxmlformats.org/officeDocument/2006/relationships/image" Target="../media/image25.png"/></Relationships>
</file>

<file path=ppt/slides/_rels/slide24.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3.xml"/><Relationship Id="rId1" Type="http://schemas.openxmlformats.org/officeDocument/2006/relationships/slideLayout" Target="../slideLayouts/slideLayout3.xml"/><Relationship Id="rId4" Type="http://schemas.openxmlformats.org/officeDocument/2006/relationships/hyperlink" Target="http://coast.noaa.gov/digitalcoast/tools/inventory" TargetMode="Externa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8.gif"/><Relationship Id="rId2" Type="http://schemas.openxmlformats.org/officeDocument/2006/relationships/notesSlide" Target="../notesSlides/notesSlide27.xml"/><Relationship Id="rId1" Type="http://schemas.openxmlformats.org/officeDocument/2006/relationships/slideLayout" Target="../slideLayouts/slideLayout2.xml"/><Relationship Id="rId5" Type="http://schemas.openxmlformats.org/officeDocument/2006/relationships/image" Target="../media/image30.gif"/><Relationship Id="rId4" Type="http://schemas.openxmlformats.org/officeDocument/2006/relationships/image" Target="../media/image29.jpg"/></Relationships>
</file>

<file path=ppt/slides/_rels/slide29.xml.rels><?xml version="1.0" encoding="UTF-8" standalone="yes"?>
<Relationships xmlns="http://schemas.openxmlformats.org/package/2006/relationships"><Relationship Id="rId8" Type="http://schemas.openxmlformats.org/officeDocument/2006/relationships/image" Target="../media/image36.jpeg"/><Relationship Id="rId3" Type="http://schemas.openxmlformats.org/officeDocument/2006/relationships/image" Target="../media/image31.jpeg"/><Relationship Id="rId7" Type="http://schemas.openxmlformats.org/officeDocument/2006/relationships/image" Target="../media/image35.jpeg"/><Relationship Id="rId2" Type="http://schemas.openxmlformats.org/officeDocument/2006/relationships/notesSlide" Target="../notesSlides/notesSlide28.xml"/><Relationship Id="rId1" Type="http://schemas.openxmlformats.org/officeDocument/2006/relationships/slideLayout" Target="../slideLayouts/slideLayout6.xml"/><Relationship Id="rId6" Type="http://schemas.openxmlformats.org/officeDocument/2006/relationships/image" Target="../media/image34.png"/><Relationship Id="rId5" Type="http://schemas.openxmlformats.org/officeDocument/2006/relationships/image" Target="../media/image33.png"/><Relationship Id="rId10" Type="http://schemas.openxmlformats.org/officeDocument/2006/relationships/image" Target="../media/image37.jpeg"/><Relationship Id="rId4" Type="http://schemas.openxmlformats.org/officeDocument/2006/relationships/image" Target="../media/image32.jpeg"/><Relationship Id="rId9" Type="http://schemas.microsoft.com/office/2007/relationships/hdphoto" Target="../media/hdphoto1.wdp"/></Relationships>
</file>

<file path=ppt/slides/_rels/slide3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3" Type="http://schemas.openxmlformats.org/officeDocument/2006/relationships/image" Target="../media/image39.png"/><Relationship Id="rId7" Type="http://schemas.openxmlformats.org/officeDocument/2006/relationships/image" Target="../media/image43.png"/><Relationship Id="rId2" Type="http://schemas.openxmlformats.org/officeDocument/2006/relationships/notesSlide" Target="../notesSlides/notesSlide30.xml"/><Relationship Id="rId1" Type="http://schemas.openxmlformats.org/officeDocument/2006/relationships/slideLayout" Target="../slideLayouts/slideLayout6.xml"/><Relationship Id="rId6" Type="http://schemas.openxmlformats.org/officeDocument/2006/relationships/image" Target="../media/image42.png"/><Relationship Id="rId5" Type="http://schemas.openxmlformats.org/officeDocument/2006/relationships/image" Target="../media/image41.jpeg"/><Relationship Id="rId4" Type="http://schemas.openxmlformats.org/officeDocument/2006/relationships/image" Target="../media/image40.png"/></Relationships>
</file>

<file path=ppt/slides/_rels/slide32.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4.jpeg"/><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hyperlink" Target="mailto:rbarlow@usgs.gov" TargetMode="External"/><Relationship Id="rId2" Type="http://schemas.openxmlformats.org/officeDocument/2006/relationships/image" Target="../media/image47.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981200" y="4857750"/>
            <a:ext cx="7010400" cy="1238250"/>
          </a:xfrm>
        </p:spPr>
        <p:txBody>
          <a:bodyPr>
            <a:noAutofit/>
          </a:bodyPr>
          <a:lstStyle/>
          <a:p>
            <a:r>
              <a:rPr lang="en-US" sz="3000" dirty="0" smtClean="0"/>
              <a:t>3D Elevation Program </a:t>
            </a:r>
            <a:r>
              <a:rPr lang="en-US" sz="3200" dirty="0" smtClean="0"/>
              <a:t/>
            </a:r>
            <a:br>
              <a:rPr lang="en-US" sz="3200" dirty="0" smtClean="0"/>
            </a:br>
            <a:r>
              <a:rPr lang="en-US" sz="3200" dirty="0" smtClean="0"/>
              <a:t>Maryland Society of Surveyors</a:t>
            </a:r>
            <a:r>
              <a:rPr lang="en-US" sz="2000" smtClean="0"/>
              <a:t/>
            </a:r>
            <a:br>
              <a:rPr lang="en-US" sz="2000" smtClean="0"/>
            </a:br>
            <a:r>
              <a:rPr lang="en-US" sz="2000" smtClean="0"/>
              <a:t>October 17, </a:t>
            </a:r>
            <a:r>
              <a:rPr lang="en-US" sz="2000" dirty="0" smtClean="0"/>
              <a:t>2014</a:t>
            </a:r>
            <a:endParaRPr lang="en-US" sz="2000" dirty="0"/>
          </a:p>
        </p:txBody>
      </p:sp>
      <p:sp>
        <p:nvSpPr>
          <p:cNvPr id="3" name="Subtitle 2"/>
          <p:cNvSpPr>
            <a:spLocks noGrp="1"/>
          </p:cNvSpPr>
          <p:nvPr>
            <p:ph type="subTitle" idx="1"/>
          </p:nvPr>
        </p:nvSpPr>
        <p:spPr>
          <a:xfrm>
            <a:off x="6629400" y="6248400"/>
            <a:ext cx="2286000" cy="381000"/>
          </a:xfrm>
        </p:spPr>
        <p:txBody>
          <a:bodyPr>
            <a:normAutofit fontScale="25000" lnSpcReduction="20000"/>
          </a:bodyPr>
          <a:lstStyle/>
          <a:p>
            <a:endParaRPr lang="en-US" sz="2400" dirty="0" smtClean="0">
              <a:solidFill>
                <a:srgbClr val="595959"/>
              </a:solidFill>
              <a:latin typeface="+mj-lt"/>
            </a:endParaRPr>
          </a:p>
          <a:p>
            <a:r>
              <a:rPr lang="en-US" sz="8000" dirty="0" smtClean="0">
                <a:solidFill>
                  <a:srgbClr val="595959"/>
                </a:solidFill>
                <a:latin typeface="+mj-lt"/>
              </a:rPr>
              <a:t>The National Map</a:t>
            </a:r>
            <a:endParaRPr lang="en-US" sz="8000" dirty="0">
              <a:solidFill>
                <a:srgbClr val="595959"/>
              </a:solidFill>
              <a:latin typeface="+mj-lt"/>
            </a:endParaRPr>
          </a:p>
        </p:txBody>
      </p:sp>
      <p:sp>
        <p:nvSpPr>
          <p:cNvPr id="4" name="Subtitle 2"/>
          <p:cNvSpPr txBox="1">
            <a:spLocks/>
          </p:cNvSpPr>
          <p:nvPr/>
        </p:nvSpPr>
        <p:spPr>
          <a:xfrm>
            <a:off x="2438400" y="5638800"/>
            <a:ext cx="4724400" cy="762000"/>
          </a:xfrm>
          <a:prstGeom prst="rect">
            <a:avLst/>
          </a:prstGeom>
        </p:spPr>
        <p:txBody>
          <a:bodyPr vert="horz" lIns="91440" tIns="45720" rIns="91440" bIns="45720" rtlCol="0">
            <a:normAutofit/>
          </a:bodyPr>
          <a:lstStyle>
            <a:lvl1pPr marL="0" indent="0" algn="l" defTabSz="914400" rtl="0" eaLnBrk="1" latinLnBrk="0" hangingPunct="1">
              <a:spcBef>
                <a:spcPts val="300"/>
              </a:spcBef>
              <a:buClr>
                <a:srgbClr val="493A13"/>
              </a:buClr>
              <a:buSzPct val="75000"/>
              <a:buFont typeface="Wingdings" pitchFamily="2" charset="2"/>
              <a:buNone/>
              <a:defRPr sz="1400" kern="1200">
                <a:solidFill>
                  <a:schemeClr val="tx1">
                    <a:tint val="75000"/>
                  </a:schemeClr>
                </a:solidFill>
                <a:latin typeface="+mn-lt"/>
                <a:ea typeface="+mn-ea"/>
                <a:cs typeface="+mn-cs"/>
              </a:defRPr>
            </a:lvl1pPr>
            <a:lvl2pPr marL="457200" indent="0" algn="ctr" defTabSz="914400" rtl="0" eaLnBrk="1" latinLnBrk="0" hangingPunct="1">
              <a:spcBef>
                <a:spcPts val="600"/>
              </a:spcBef>
              <a:buClr>
                <a:srgbClr val="5395BE"/>
              </a:buClr>
              <a:buSzPct val="75000"/>
              <a:buFont typeface="Wingdings" pitchFamily="2" charset="2"/>
              <a:buNone/>
              <a:defRPr sz="1800" kern="1200">
                <a:solidFill>
                  <a:schemeClr val="tx1">
                    <a:tint val="75000"/>
                  </a:schemeClr>
                </a:solidFill>
                <a:latin typeface="+mn-lt"/>
                <a:ea typeface="+mn-ea"/>
                <a:cs typeface="+mn-cs"/>
              </a:defRPr>
            </a:lvl2pPr>
            <a:lvl3pPr marL="914400" indent="0" algn="ctr" defTabSz="914400" rtl="0" eaLnBrk="1" latinLnBrk="0" hangingPunct="1">
              <a:spcBef>
                <a:spcPts val="600"/>
              </a:spcBef>
              <a:buClr>
                <a:srgbClr val="493A13"/>
              </a:buClr>
              <a:buSzPct val="75000"/>
              <a:buFont typeface="Wingdings" pitchFamily="2" charset="2"/>
              <a:buNone/>
              <a:defRPr sz="1800" kern="1200">
                <a:solidFill>
                  <a:schemeClr val="tx1">
                    <a:tint val="75000"/>
                  </a:schemeClr>
                </a:solidFill>
                <a:latin typeface="+mn-lt"/>
                <a:ea typeface="+mn-ea"/>
                <a:cs typeface="+mn-cs"/>
              </a:defRPr>
            </a:lvl3pPr>
            <a:lvl4pPr marL="1371600" indent="0" algn="ctr" defTabSz="914400" rtl="0" eaLnBrk="1" latinLnBrk="0" hangingPunct="1">
              <a:spcBef>
                <a:spcPts val="600"/>
              </a:spcBef>
              <a:buClr>
                <a:srgbClr val="5395BE"/>
              </a:buClr>
              <a:buSzPct val="75000"/>
              <a:buFont typeface="Wingdings" pitchFamily="2" charset="2"/>
              <a:buNone/>
              <a:defRPr sz="1800" kern="1200">
                <a:solidFill>
                  <a:schemeClr val="tx1">
                    <a:tint val="75000"/>
                  </a:schemeClr>
                </a:solidFill>
                <a:latin typeface="+mn-lt"/>
                <a:ea typeface="+mn-ea"/>
                <a:cs typeface="+mn-cs"/>
              </a:defRPr>
            </a:lvl4pPr>
            <a:lvl5pPr marL="1828800" indent="0" algn="ctr" defTabSz="914400" rtl="0" eaLnBrk="1" latinLnBrk="0" hangingPunct="1">
              <a:spcBef>
                <a:spcPts val="600"/>
              </a:spcBef>
              <a:buClr>
                <a:srgbClr val="493A13"/>
              </a:buClr>
              <a:buSzPct val="75000"/>
              <a:buFont typeface="Wingdings" pitchFamily="2" charset="2"/>
              <a:buNone/>
              <a:defRPr sz="18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endParaRPr lang="en-US" sz="2400" dirty="0" smtClean="0">
              <a:solidFill>
                <a:srgbClr val="595959"/>
              </a:solidFill>
              <a:latin typeface="+mj-lt"/>
            </a:endParaRPr>
          </a:p>
        </p:txBody>
      </p:sp>
    </p:spTree>
    <p:extLst>
      <p:ext uri="{BB962C8B-B14F-4D97-AF65-F5344CB8AC3E}">
        <p14:creationId xmlns:p14="http://schemas.microsoft.com/office/powerpoint/2010/main" val="73031268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3D Elevation Program (3DEP)</a:t>
            </a:r>
            <a:endParaRPr lang="en-US" dirty="0"/>
          </a:p>
        </p:txBody>
      </p:sp>
      <p:sp>
        <p:nvSpPr>
          <p:cNvPr id="3" name="Content Placeholder 2"/>
          <p:cNvSpPr>
            <a:spLocks noGrp="1"/>
          </p:cNvSpPr>
          <p:nvPr>
            <p:ph idx="1"/>
          </p:nvPr>
        </p:nvSpPr>
        <p:spPr/>
        <p:txBody>
          <a:bodyPr/>
          <a:lstStyle/>
          <a:p>
            <a:r>
              <a:rPr lang="en-US" dirty="0" smtClean="0"/>
              <a:t>What is the 3DEP? – Overview and background:</a:t>
            </a:r>
          </a:p>
          <a:p>
            <a:pPr lvl="1"/>
            <a:r>
              <a:rPr lang="en-US" dirty="0" smtClean="0"/>
              <a:t>National Elevation Dataset</a:t>
            </a:r>
          </a:p>
          <a:p>
            <a:pPr lvl="1"/>
            <a:r>
              <a:rPr lang="en-US" dirty="0" smtClean="0"/>
              <a:t>National Enhanced Elevation Assessment</a:t>
            </a:r>
          </a:p>
          <a:p>
            <a:r>
              <a:rPr lang="en-US" dirty="0"/>
              <a:t>3DEP products and </a:t>
            </a:r>
            <a:r>
              <a:rPr lang="en-US" dirty="0" smtClean="0"/>
              <a:t>services</a:t>
            </a:r>
            <a:endParaRPr lang="en-US" dirty="0"/>
          </a:p>
          <a:p>
            <a:r>
              <a:rPr lang="en-US" dirty="0" smtClean="0"/>
              <a:t>Data </a:t>
            </a:r>
            <a:r>
              <a:rPr lang="en-US" dirty="0"/>
              <a:t>acquisition and inventory</a:t>
            </a:r>
          </a:p>
          <a:p>
            <a:r>
              <a:rPr lang="en-US" dirty="0" smtClean="0"/>
              <a:t>Budget outlook</a:t>
            </a:r>
          </a:p>
          <a:p>
            <a:r>
              <a:rPr lang="en-US" dirty="0" smtClean="0"/>
              <a:t>Resources</a:t>
            </a:r>
            <a:endParaRPr lang="en-US" dirty="0"/>
          </a:p>
        </p:txBody>
      </p:sp>
      <p:sp>
        <p:nvSpPr>
          <p:cNvPr id="4" name="Slide Number Placeholder 3"/>
          <p:cNvSpPr>
            <a:spLocks noGrp="1"/>
          </p:cNvSpPr>
          <p:nvPr>
            <p:ph type="sldNum" sz="quarter" idx="12"/>
          </p:nvPr>
        </p:nvSpPr>
        <p:spPr/>
        <p:txBody>
          <a:bodyPr/>
          <a:lstStyle/>
          <a:p>
            <a:fld id="{68163C60-CA09-0A47-B3C1-9EE18D99318D}" type="slidenum">
              <a:rPr lang="en-US" smtClean="0">
                <a:solidFill>
                  <a:prstClr val="white"/>
                </a:solidFill>
              </a:rPr>
              <a:pPr/>
              <a:t>2</a:t>
            </a:fld>
            <a:endParaRPr lang="en-US" dirty="0">
              <a:solidFill>
                <a:prstClr val="white"/>
              </a:solidFill>
            </a:endParaRPr>
          </a:p>
        </p:txBody>
      </p:sp>
      <p:sp>
        <p:nvSpPr>
          <p:cNvPr id="5" name="Text Placeholder 4"/>
          <p:cNvSpPr>
            <a:spLocks noGrp="1"/>
          </p:cNvSpPr>
          <p:nvPr>
            <p:ph type="body" sz="half" idx="2"/>
          </p:nvPr>
        </p:nvSpPr>
        <p:spPr/>
        <p:txBody>
          <a:bodyPr/>
          <a:lstStyle/>
          <a:p>
            <a:r>
              <a:rPr lang="en-US" dirty="0" smtClean="0"/>
              <a:t>Topics</a:t>
            </a:r>
            <a:endParaRPr lang="en-US" dirty="0"/>
          </a:p>
        </p:txBody>
      </p:sp>
    </p:spTree>
    <p:extLst>
      <p:ext uri="{BB962C8B-B14F-4D97-AF65-F5344CB8AC3E}">
        <p14:creationId xmlns:p14="http://schemas.microsoft.com/office/powerpoint/2010/main" val="360347906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8474" y="71718"/>
            <a:ext cx="7556313" cy="995082"/>
          </a:xfrm>
        </p:spPr>
        <p:txBody>
          <a:bodyPr/>
          <a:lstStyle/>
          <a:p>
            <a:r>
              <a:rPr lang="en-US" dirty="0" smtClean="0"/>
              <a:t>What is the 3D Elevation Program?</a:t>
            </a:r>
            <a:endParaRPr lang="en-US" dirty="0"/>
          </a:p>
        </p:txBody>
      </p:sp>
      <p:sp>
        <p:nvSpPr>
          <p:cNvPr id="3" name="Content Placeholder 2"/>
          <p:cNvSpPr>
            <a:spLocks noGrp="1"/>
          </p:cNvSpPr>
          <p:nvPr>
            <p:ph idx="1"/>
          </p:nvPr>
        </p:nvSpPr>
        <p:spPr>
          <a:xfrm>
            <a:off x="522426" y="1447800"/>
            <a:ext cx="8112126" cy="4343400"/>
          </a:xfrm>
        </p:spPr>
        <p:txBody>
          <a:bodyPr>
            <a:noAutofit/>
          </a:bodyPr>
          <a:lstStyle/>
          <a:p>
            <a:pPr>
              <a:lnSpc>
                <a:spcPct val="120000"/>
              </a:lnSpc>
              <a:spcBef>
                <a:spcPts val="600"/>
              </a:spcBef>
            </a:pPr>
            <a:r>
              <a:rPr lang="en-US" sz="1600" dirty="0"/>
              <a:t>A</a:t>
            </a:r>
            <a:r>
              <a:rPr lang="en-US" sz="1600" dirty="0" smtClean="0"/>
              <a:t>ccelerate </a:t>
            </a:r>
            <a:r>
              <a:rPr lang="en-US" sz="1600" dirty="0"/>
              <a:t>the </a:t>
            </a:r>
            <a:r>
              <a:rPr lang="en-US" sz="1600" dirty="0" smtClean="0"/>
              <a:t>acquisition of </a:t>
            </a:r>
            <a:r>
              <a:rPr lang="en-US" sz="1600" dirty="0"/>
              <a:t>high quality light detection and ranging (</a:t>
            </a:r>
            <a:r>
              <a:rPr lang="en-US" sz="1600" dirty="0" err="1"/>
              <a:t>lidar</a:t>
            </a:r>
            <a:r>
              <a:rPr lang="en-US" sz="1600" dirty="0"/>
              <a:t>) data </a:t>
            </a:r>
            <a:r>
              <a:rPr lang="en-US" sz="1600" dirty="0" smtClean="0"/>
              <a:t>in </a:t>
            </a:r>
            <a:r>
              <a:rPr lang="en-US" sz="1600" dirty="0"/>
              <a:t>the conterminous U.S. (CONUS), Hawaii, and the U.S. Territories; and </a:t>
            </a:r>
            <a:r>
              <a:rPr lang="en-US" sz="1600" dirty="0" err="1"/>
              <a:t>interferometric</a:t>
            </a:r>
            <a:r>
              <a:rPr lang="en-US" sz="1600" dirty="0"/>
              <a:t> synthetic aperture radar (</a:t>
            </a:r>
            <a:r>
              <a:rPr lang="en-US" sz="1600" dirty="0" err="1"/>
              <a:t>ifsar</a:t>
            </a:r>
            <a:r>
              <a:rPr lang="en-US" sz="1600" dirty="0"/>
              <a:t>) data in </a:t>
            </a:r>
            <a:r>
              <a:rPr lang="en-US" sz="1600" dirty="0" smtClean="0"/>
              <a:t>Alaska</a:t>
            </a:r>
          </a:p>
          <a:p>
            <a:pPr>
              <a:lnSpc>
                <a:spcPct val="120000"/>
              </a:lnSpc>
              <a:spcBef>
                <a:spcPts val="600"/>
              </a:spcBef>
            </a:pPr>
            <a:r>
              <a:rPr lang="en-US" sz="1600" dirty="0"/>
              <a:t>C</a:t>
            </a:r>
            <a:r>
              <a:rPr lang="en-US" sz="1600" dirty="0" smtClean="0"/>
              <a:t>ompletely refresh the </a:t>
            </a:r>
            <a:r>
              <a:rPr lang="en-US" sz="1600" dirty="0"/>
              <a:t>National Elevation Dataset (NED) </a:t>
            </a:r>
            <a:r>
              <a:rPr lang="en-US" sz="1600" dirty="0" smtClean="0"/>
              <a:t>with </a:t>
            </a:r>
            <a:r>
              <a:rPr lang="en-US" sz="1600" dirty="0"/>
              <a:t>new </a:t>
            </a:r>
            <a:r>
              <a:rPr lang="en-US" sz="1600" dirty="0" err="1" smtClean="0"/>
              <a:t>lidar</a:t>
            </a:r>
            <a:r>
              <a:rPr lang="en-US" sz="1600" dirty="0" smtClean="0"/>
              <a:t> and </a:t>
            </a:r>
            <a:r>
              <a:rPr lang="en-US" sz="1600" dirty="0" err="1" smtClean="0"/>
              <a:t>ifsar</a:t>
            </a:r>
            <a:r>
              <a:rPr lang="en-US" sz="1600" dirty="0" smtClean="0"/>
              <a:t> elevation </a:t>
            </a:r>
            <a:r>
              <a:rPr lang="en-US" sz="1600" dirty="0"/>
              <a:t>data products and </a:t>
            </a:r>
            <a:r>
              <a:rPr lang="en-US" sz="1600" dirty="0" smtClean="0"/>
              <a:t>services</a:t>
            </a:r>
          </a:p>
          <a:p>
            <a:pPr>
              <a:lnSpc>
                <a:spcPct val="120000"/>
              </a:lnSpc>
              <a:spcBef>
                <a:spcPts val="600"/>
              </a:spcBef>
            </a:pPr>
            <a:r>
              <a:rPr lang="en-US" sz="1600" dirty="0" smtClean="0"/>
              <a:t>Leverage collaboration among federal, states, local and tribal partners to systematically </a:t>
            </a:r>
            <a:r>
              <a:rPr lang="en-US" sz="1600" dirty="0"/>
              <a:t>complete national 3D elevation data coverage in eight </a:t>
            </a:r>
            <a:r>
              <a:rPr lang="en-US" sz="1600" dirty="0" smtClean="0"/>
              <a:t>years</a:t>
            </a:r>
          </a:p>
          <a:p>
            <a:pPr>
              <a:lnSpc>
                <a:spcPct val="120000"/>
              </a:lnSpc>
              <a:spcBef>
                <a:spcPts val="600"/>
              </a:spcBef>
            </a:pPr>
            <a:r>
              <a:rPr lang="en-US" sz="1600" dirty="0" smtClean="0"/>
              <a:t>Raise governance to the executive level and build on the structure </a:t>
            </a:r>
            <a:r>
              <a:rPr lang="en-US" sz="1600" dirty="0"/>
              <a:t>already in place </a:t>
            </a:r>
            <a:r>
              <a:rPr lang="en-US" sz="1600" dirty="0" smtClean="0"/>
              <a:t>at the operational level under </a:t>
            </a:r>
            <a:r>
              <a:rPr lang="en-US" sz="1600" dirty="0"/>
              <a:t>the National Digital Elevation Program (NDEP</a:t>
            </a:r>
            <a:r>
              <a:rPr lang="en-US" sz="1600" dirty="0" smtClean="0"/>
              <a:t>)</a:t>
            </a:r>
          </a:p>
          <a:p>
            <a:pPr>
              <a:lnSpc>
                <a:spcPct val="120000"/>
              </a:lnSpc>
              <a:spcBef>
                <a:spcPts val="600"/>
              </a:spcBef>
            </a:pPr>
            <a:r>
              <a:rPr lang="en-US" sz="1600" dirty="0" smtClean="0"/>
              <a:t>Increase the overall investment in 3D elevation to $146 </a:t>
            </a:r>
            <a:r>
              <a:rPr lang="en-US" sz="1600" dirty="0"/>
              <a:t>million </a:t>
            </a:r>
            <a:r>
              <a:rPr lang="en-US" sz="1600" dirty="0" smtClean="0"/>
              <a:t>annually to return </a:t>
            </a:r>
            <a:r>
              <a:rPr lang="en-US" sz="1600" dirty="0"/>
              <a:t>more than $690 million annually in new </a:t>
            </a:r>
            <a:r>
              <a:rPr lang="en-US" sz="1600" dirty="0" smtClean="0"/>
              <a:t>benefits</a:t>
            </a:r>
            <a:endParaRPr lang="en-US" sz="1600" dirty="0"/>
          </a:p>
        </p:txBody>
      </p:sp>
      <p:sp>
        <p:nvSpPr>
          <p:cNvPr id="4" name="Slide Number Placeholder 3"/>
          <p:cNvSpPr>
            <a:spLocks noGrp="1"/>
          </p:cNvSpPr>
          <p:nvPr>
            <p:ph type="sldNum" sz="quarter" idx="12"/>
          </p:nvPr>
        </p:nvSpPr>
        <p:spPr/>
        <p:txBody>
          <a:bodyPr/>
          <a:lstStyle/>
          <a:p>
            <a:fld id="{68163C60-CA09-0A47-B3C1-9EE18D99318D}" type="slidenum">
              <a:rPr lang="en-US" smtClean="0">
                <a:solidFill>
                  <a:prstClr val="white"/>
                </a:solidFill>
              </a:rPr>
              <a:pPr/>
              <a:t>3</a:t>
            </a:fld>
            <a:endParaRPr lang="en-US" dirty="0">
              <a:solidFill>
                <a:prstClr val="white"/>
              </a:solidFill>
            </a:endParaRPr>
          </a:p>
        </p:txBody>
      </p:sp>
      <p:sp>
        <p:nvSpPr>
          <p:cNvPr id="5" name="Text Placeholder 4"/>
          <p:cNvSpPr>
            <a:spLocks noGrp="1"/>
          </p:cNvSpPr>
          <p:nvPr>
            <p:ph type="body" sz="half" idx="2"/>
          </p:nvPr>
        </p:nvSpPr>
        <p:spPr>
          <a:xfrm>
            <a:off x="498518" y="977900"/>
            <a:ext cx="7558960" cy="774700"/>
          </a:xfrm>
        </p:spPr>
        <p:txBody>
          <a:bodyPr/>
          <a:lstStyle/>
          <a:p>
            <a:r>
              <a:rPr lang="en-US" dirty="0"/>
              <a:t>A call for action </a:t>
            </a:r>
            <a:r>
              <a:rPr lang="en-US" dirty="0" smtClean="0"/>
              <a:t>to…</a:t>
            </a:r>
            <a:endParaRPr lang="en-US" dirty="0"/>
          </a:p>
        </p:txBody>
      </p:sp>
      <p:grpSp>
        <p:nvGrpSpPr>
          <p:cNvPr id="48" name="Group 47"/>
          <p:cNvGrpSpPr/>
          <p:nvPr/>
        </p:nvGrpSpPr>
        <p:grpSpPr>
          <a:xfrm>
            <a:off x="228600" y="5181600"/>
            <a:ext cx="4388673" cy="1117860"/>
            <a:chOff x="613926" y="4442431"/>
            <a:chExt cx="6661464" cy="2137550"/>
          </a:xfrm>
        </p:grpSpPr>
        <p:grpSp>
          <p:nvGrpSpPr>
            <p:cNvPr id="49" name="Group 48"/>
            <p:cNvGrpSpPr/>
            <p:nvPr/>
          </p:nvGrpSpPr>
          <p:grpSpPr>
            <a:xfrm>
              <a:off x="613926" y="5796800"/>
              <a:ext cx="6661464" cy="783181"/>
              <a:chOff x="613926" y="6138532"/>
              <a:chExt cx="6661464" cy="783181"/>
            </a:xfrm>
          </p:grpSpPr>
          <p:sp>
            <p:nvSpPr>
              <p:cNvPr id="55" name="TextBox 54"/>
              <p:cNvSpPr txBox="1"/>
              <p:nvPr/>
            </p:nvSpPr>
            <p:spPr>
              <a:xfrm>
                <a:off x="613926" y="6156631"/>
                <a:ext cx="2340788" cy="765082"/>
              </a:xfrm>
              <a:prstGeom prst="rect">
                <a:avLst/>
              </a:prstGeom>
              <a:noFill/>
            </p:spPr>
            <p:txBody>
              <a:bodyPr wrap="square" rtlCol="0">
                <a:spAutoFit/>
              </a:bodyPr>
              <a:lstStyle/>
              <a:p>
                <a:pPr algn="ctr"/>
                <a:r>
                  <a:rPr lang="en-US" sz="1000" dirty="0" smtClean="0">
                    <a:solidFill>
                      <a:schemeClr val="bg1">
                        <a:lumMod val="50000"/>
                      </a:schemeClr>
                    </a:solidFill>
                  </a:rPr>
                  <a:t>Natural Resource Conservation</a:t>
                </a:r>
                <a:endParaRPr lang="en-US" sz="1000" dirty="0">
                  <a:solidFill>
                    <a:schemeClr val="bg1">
                      <a:lumMod val="50000"/>
                    </a:schemeClr>
                  </a:solidFill>
                </a:endParaRPr>
              </a:p>
            </p:txBody>
          </p:sp>
          <p:sp>
            <p:nvSpPr>
              <p:cNvPr id="56" name="TextBox 55"/>
              <p:cNvSpPr txBox="1"/>
              <p:nvPr/>
            </p:nvSpPr>
            <p:spPr>
              <a:xfrm>
                <a:off x="2811508" y="6156631"/>
                <a:ext cx="2340787" cy="765082"/>
              </a:xfrm>
              <a:prstGeom prst="rect">
                <a:avLst/>
              </a:prstGeom>
              <a:noFill/>
            </p:spPr>
            <p:txBody>
              <a:bodyPr wrap="square" rtlCol="0">
                <a:spAutoFit/>
              </a:bodyPr>
              <a:lstStyle/>
              <a:p>
                <a:pPr algn="ctr"/>
                <a:r>
                  <a:rPr lang="en-US" sz="1000" dirty="0" smtClean="0">
                    <a:solidFill>
                      <a:schemeClr val="bg1">
                        <a:lumMod val="50000"/>
                      </a:schemeClr>
                    </a:solidFill>
                  </a:rPr>
                  <a:t>Infrastructure Management</a:t>
                </a:r>
                <a:endParaRPr lang="en-US" sz="1000" dirty="0">
                  <a:solidFill>
                    <a:schemeClr val="bg1">
                      <a:lumMod val="50000"/>
                    </a:schemeClr>
                  </a:solidFill>
                </a:endParaRPr>
              </a:p>
            </p:txBody>
          </p:sp>
          <p:sp>
            <p:nvSpPr>
              <p:cNvPr id="57" name="TextBox 56"/>
              <p:cNvSpPr txBox="1"/>
              <p:nvPr/>
            </p:nvSpPr>
            <p:spPr>
              <a:xfrm>
                <a:off x="4934601" y="6138532"/>
                <a:ext cx="2340789" cy="470819"/>
              </a:xfrm>
              <a:prstGeom prst="rect">
                <a:avLst/>
              </a:prstGeom>
              <a:noFill/>
            </p:spPr>
            <p:txBody>
              <a:bodyPr wrap="square" rtlCol="0">
                <a:spAutoFit/>
              </a:bodyPr>
              <a:lstStyle/>
              <a:p>
                <a:pPr algn="ctr"/>
                <a:r>
                  <a:rPr lang="en-US" sz="1000" dirty="0" smtClean="0">
                    <a:solidFill>
                      <a:schemeClr val="bg1">
                        <a:lumMod val="50000"/>
                      </a:schemeClr>
                    </a:solidFill>
                  </a:rPr>
                  <a:t>Flood Risk Mitigation</a:t>
                </a:r>
                <a:endParaRPr lang="en-US" sz="1000" dirty="0">
                  <a:solidFill>
                    <a:schemeClr val="bg1">
                      <a:lumMod val="50000"/>
                    </a:schemeClr>
                  </a:solidFill>
                </a:endParaRPr>
              </a:p>
            </p:txBody>
          </p:sp>
        </p:grpSp>
        <p:grpSp>
          <p:nvGrpSpPr>
            <p:cNvPr id="50" name="Group 49"/>
            <p:cNvGrpSpPr/>
            <p:nvPr/>
          </p:nvGrpSpPr>
          <p:grpSpPr>
            <a:xfrm>
              <a:off x="1059917" y="4442431"/>
              <a:ext cx="6039234" cy="1374432"/>
              <a:chOff x="1059917" y="4839579"/>
              <a:chExt cx="6039234" cy="1374432"/>
            </a:xfrm>
          </p:grpSpPr>
          <p:grpSp>
            <p:nvGrpSpPr>
              <p:cNvPr id="51" name="Group 50"/>
              <p:cNvGrpSpPr/>
              <p:nvPr/>
            </p:nvGrpSpPr>
            <p:grpSpPr>
              <a:xfrm>
                <a:off x="1059917" y="4839579"/>
                <a:ext cx="6039234" cy="1368672"/>
                <a:chOff x="1005575" y="2988983"/>
                <a:chExt cx="5303375" cy="1368672"/>
              </a:xfrm>
            </p:grpSpPr>
            <p:pic>
              <p:nvPicPr>
                <p:cNvPr id="53" name="Picture 52" descr="Screen shot 2012-01-12 at 7.51.25 PM.png"/>
                <p:cNvPicPr>
                  <a:picLocks noChangeAspect="1"/>
                </p:cNvPicPr>
                <p:nvPr/>
              </p:nvPicPr>
              <p:blipFill rotWithShape="1">
                <a:blip r:embed="rId3" cstate="print"/>
                <a:srcRect l="18588"/>
                <a:stretch/>
              </p:blipFill>
              <p:spPr>
                <a:xfrm>
                  <a:off x="4635469" y="3009631"/>
                  <a:ext cx="1673481" cy="1316948"/>
                </a:xfrm>
                <a:prstGeom prst="rect">
                  <a:avLst/>
                </a:prstGeom>
                <a:ln>
                  <a:noFill/>
                </a:ln>
                <a:effectLst>
                  <a:outerShdw blurRad="292100" dist="139700" dir="2700000" algn="tl" rotWithShape="0">
                    <a:srgbClr val="333333">
                      <a:alpha val="65000"/>
                    </a:srgbClr>
                  </a:outerShdw>
                </a:effectLst>
              </p:spPr>
            </p:pic>
            <p:pic>
              <p:nvPicPr>
                <p:cNvPr id="54" name="Picture 53" descr="Screen shot 2012-01-12 at 7.50.10 PM.png"/>
                <p:cNvPicPr>
                  <a:picLocks noChangeAspect="1"/>
                </p:cNvPicPr>
                <p:nvPr/>
              </p:nvPicPr>
              <p:blipFill rotWithShape="1">
                <a:blip r:embed="rId4" cstate="print"/>
                <a:srcRect l="19053"/>
                <a:stretch/>
              </p:blipFill>
              <p:spPr>
                <a:xfrm>
                  <a:off x="1005575" y="2988983"/>
                  <a:ext cx="1663921" cy="1368672"/>
                </a:xfrm>
                <a:prstGeom prst="rect">
                  <a:avLst/>
                </a:prstGeom>
                <a:ln>
                  <a:noFill/>
                </a:ln>
                <a:effectLst>
                  <a:outerShdw blurRad="292100" dist="139700" dir="2700000" algn="tl" rotWithShape="0">
                    <a:srgbClr val="333333">
                      <a:alpha val="65000"/>
                    </a:srgbClr>
                  </a:outerShdw>
                </a:effectLst>
              </p:spPr>
            </p:pic>
          </p:grpSp>
          <p:pic>
            <p:nvPicPr>
              <p:cNvPr id="52" name="Picture 51" descr="philly-residential"/>
              <p:cNvPicPr/>
              <p:nvPr/>
            </p:nvPicPr>
            <p:blipFill rotWithShape="1">
              <a:blip r:embed="rId5" cstate="print"/>
              <a:srcRect l="-1" r="20711" b="19945"/>
              <a:stretch/>
            </p:blipFill>
            <p:spPr bwMode="auto">
              <a:xfrm>
                <a:off x="3166740" y="4839579"/>
                <a:ext cx="1855978" cy="1374432"/>
              </a:xfrm>
              <a:prstGeom prst="rect">
                <a:avLst/>
              </a:prstGeom>
              <a:ln>
                <a:noFill/>
              </a:ln>
              <a:effectLst>
                <a:outerShdw blurRad="292100" dist="139700" dir="2700000" algn="tl" rotWithShape="0">
                  <a:srgbClr val="333333">
                    <a:alpha val="65000"/>
                  </a:srgbClr>
                </a:outerShdw>
              </a:effectLst>
            </p:spPr>
          </p:pic>
        </p:grpSp>
      </p:grpSp>
      <p:grpSp>
        <p:nvGrpSpPr>
          <p:cNvPr id="58" name="Group 57"/>
          <p:cNvGrpSpPr/>
          <p:nvPr/>
        </p:nvGrpSpPr>
        <p:grpSpPr>
          <a:xfrm>
            <a:off x="4464873" y="5181601"/>
            <a:ext cx="4361547" cy="1089284"/>
            <a:chOff x="1349072" y="2446225"/>
            <a:chExt cx="6620288" cy="2268038"/>
          </a:xfrm>
        </p:grpSpPr>
        <p:grpSp>
          <p:nvGrpSpPr>
            <p:cNvPr id="59" name="Group 58"/>
            <p:cNvGrpSpPr/>
            <p:nvPr/>
          </p:nvGrpSpPr>
          <p:grpSpPr>
            <a:xfrm>
              <a:off x="1349072" y="3881179"/>
              <a:ext cx="6620288" cy="833084"/>
              <a:chOff x="1349072" y="4306035"/>
              <a:chExt cx="6620288" cy="833084"/>
            </a:xfrm>
          </p:grpSpPr>
          <p:sp>
            <p:nvSpPr>
              <p:cNvPr id="65" name="TextBox 64"/>
              <p:cNvSpPr txBox="1"/>
              <p:nvPr/>
            </p:nvSpPr>
            <p:spPr>
              <a:xfrm>
                <a:off x="1349072" y="4306035"/>
                <a:ext cx="2340788" cy="512666"/>
              </a:xfrm>
              <a:prstGeom prst="rect">
                <a:avLst/>
              </a:prstGeom>
              <a:noFill/>
            </p:spPr>
            <p:txBody>
              <a:bodyPr wrap="square" rtlCol="0">
                <a:spAutoFit/>
              </a:bodyPr>
              <a:lstStyle/>
              <a:p>
                <a:pPr algn="ctr"/>
                <a:r>
                  <a:rPr lang="en-US" sz="1000" dirty="0" smtClean="0">
                    <a:solidFill>
                      <a:schemeClr val="bg1">
                        <a:lumMod val="50000"/>
                      </a:schemeClr>
                    </a:solidFill>
                  </a:rPr>
                  <a:t>Precision Farming</a:t>
                </a:r>
                <a:endParaRPr lang="en-US" sz="1000" dirty="0">
                  <a:solidFill>
                    <a:schemeClr val="bg1">
                      <a:lumMod val="50000"/>
                    </a:schemeClr>
                  </a:solidFill>
                </a:endParaRPr>
              </a:p>
            </p:txBody>
          </p:sp>
          <p:sp>
            <p:nvSpPr>
              <p:cNvPr id="66" name="TextBox 65"/>
              <p:cNvSpPr txBox="1"/>
              <p:nvPr/>
            </p:nvSpPr>
            <p:spPr>
              <a:xfrm>
                <a:off x="3519109" y="4306035"/>
                <a:ext cx="2340788" cy="833084"/>
              </a:xfrm>
              <a:prstGeom prst="rect">
                <a:avLst/>
              </a:prstGeom>
              <a:noFill/>
            </p:spPr>
            <p:txBody>
              <a:bodyPr wrap="square" rtlCol="0">
                <a:spAutoFit/>
              </a:bodyPr>
              <a:lstStyle/>
              <a:p>
                <a:pPr algn="ctr"/>
                <a:r>
                  <a:rPr lang="en-US" sz="1000" dirty="0" smtClean="0">
                    <a:solidFill>
                      <a:schemeClr val="bg1">
                        <a:lumMod val="50000"/>
                      </a:schemeClr>
                    </a:solidFill>
                  </a:rPr>
                  <a:t>Land Navigation </a:t>
                </a:r>
              </a:p>
              <a:p>
                <a:pPr algn="ctr"/>
                <a:r>
                  <a:rPr lang="en-US" sz="1000" dirty="0" smtClean="0">
                    <a:solidFill>
                      <a:schemeClr val="bg1">
                        <a:lumMod val="50000"/>
                      </a:schemeClr>
                    </a:solidFill>
                  </a:rPr>
                  <a:t>and Safety</a:t>
                </a:r>
                <a:endParaRPr lang="en-US" sz="1000" dirty="0">
                  <a:solidFill>
                    <a:schemeClr val="bg1">
                      <a:lumMod val="50000"/>
                    </a:schemeClr>
                  </a:solidFill>
                </a:endParaRPr>
              </a:p>
            </p:txBody>
          </p:sp>
          <p:sp>
            <p:nvSpPr>
              <p:cNvPr id="67" name="TextBox 66"/>
              <p:cNvSpPr txBox="1"/>
              <p:nvPr/>
            </p:nvSpPr>
            <p:spPr>
              <a:xfrm>
                <a:off x="5628572" y="4306035"/>
                <a:ext cx="2340788" cy="833084"/>
              </a:xfrm>
              <a:prstGeom prst="rect">
                <a:avLst/>
              </a:prstGeom>
              <a:noFill/>
            </p:spPr>
            <p:txBody>
              <a:bodyPr wrap="square" rtlCol="0">
                <a:spAutoFit/>
              </a:bodyPr>
              <a:lstStyle/>
              <a:p>
                <a:pPr algn="ctr"/>
                <a:r>
                  <a:rPr lang="en-US" sz="1000" dirty="0" smtClean="0">
                    <a:solidFill>
                      <a:schemeClr val="bg1">
                        <a:lumMod val="50000"/>
                      </a:schemeClr>
                    </a:solidFill>
                  </a:rPr>
                  <a:t>Geologic Resources and Hazards Mitigation</a:t>
                </a:r>
                <a:endParaRPr lang="en-US" sz="1000" dirty="0">
                  <a:solidFill>
                    <a:schemeClr val="bg1">
                      <a:lumMod val="50000"/>
                    </a:schemeClr>
                  </a:solidFill>
                </a:endParaRPr>
              </a:p>
            </p:txBody>
          </p:sp>
        </p:grpSp>
        <p:grpSp>
          <p:nvGrpSpPr>
            <p:cNvPr id="60" name="Group 59"/>
            <p:cNvGrpSpPr/>
            <p:nvPr/>
          </p:nvGrpSpPr>
          <p:grpSpPr>
            <a:xfrm>
              <a:off x="1520364" y="2446225"/>
              <a:ext cx="6249428" cy="1444184"/>
              <a:chOff x="1520364" y="2760249"/>
              <a:chExt cx="6249428" cy="1444184"/>
            </a:xfrm>
          </p:grpSpPr>
          <p:grpSp>
            <p:nvGrpSpPr>
              <p:cNvPr id="61" name="Group 60"/>
              <p:cNvGrpSpPr/>
              <p:nvPr/>
            </p:nvGrpSpPr>
            <p:grpSpPr>
              <a:xfrm>
                <a:off x="1520364" y="2760249"/>
                <a:ext cx="6249428" cy="1444184"/>
                <a:chOff x="1409918" y="2926497"/>
                <a:chExt cx="5487960" cy="1444184"/>
              </a:xfrm>
            </p:grpSpPr>
            <p:pic>
              <p:nvPicPr>
                <p:cNvPr id="63" name="Picture 62" descr="Screen shot 2012-01-12 at 7.51.47 PM.png"/>
                <p:cNvPicPr>
                  <a:picLocks noChangeAspect="1"/>
                </p:cNvPicPr>
                <p:nvPr/>
              </p:nvPicPr>
              <p:blipFill rotWithShape="1">
                <a:blip r:embed="rId6" cstate="print"/>
                <a:srcRect l="7318" t="-3782" r="6212"/>
                <a:stretch/>
              </p:blipFill>
              <p:spPr>
                <a:xfrm>
                  <a:off x="1409918" y="2926497"/>
                  <a:ext cx="1777462" cy="1431160"/>
                </a:xfrm>
                <a:prstGeom prst="rect">
                  <a:avLst/>
                </a:prstGeom>
                <a:ln>
                  <a:noFill/>
                </a:ln>
                <a:effectLst>
                  <a:outerShdw blurRad="292100" dist="139700" dir="2700000" algn="tl" rotWithShape="0">
                    <a:srgbClr val="333333">
                      <a:alpha val="65000"/>
                    </a:srgbClr>
                  </a:outerShdw>
                </a:effectLst>
              </p:spPr>
            </p:pic>
            <p:pic>
              <p:nvPicPr>
                <p:cNvPr id="64" name="Picture 63" descr="Screen shot 2012-01-12 at 7.51.25 PM.png"/>
                <p:cNvPicPr>
                  <a:picLocks noChangeAspect="1"/>
                </p:cNvPicPr>
                <p:nvPr/>
              </p:nvPicPr>
              <p:blipFill rotWithShape="1">
                <a:blip r:embed="rId7" cstate="print"/>
                <a:srcRect l="18046"/>
                <a:stretch/>
              </p:blipFill>
              <p:spPr>
                <a:xfrm>
                  <a:off x="5220696" y="2989086"/>
                  <a:ext cx="1677182" cy="1381595"/>
                </a:xfrm>
                <a:prstGeom prst="rect">
                  <a:avLst/>
                </a:prstGeom>
                <a:ln>
                  <a:noFill/>
                </a:ln>
                <a:effectLst>
                  <a:outerShdw blurRad="292100" dist="139700" dir="2700000" algn="tl" rotWithShape="0">
                    <a:srgbClr val="333333">
                      <a:alpha val="65000"/>
                    </a:srgbClr>
                  </a:outerShdw>
                </a:effectLst>
              </p:spPr>
            </p:pic>
          </p:grpSp>
          <p:pic>
            <p:nvPicPr>
              <p:cNvPr id="62" name="Content Placeholder 5"/>
              <p:cNvPicPr>
                <a:picLocks/>
              </p:cNvPicPr>
              <p:nvPr/>
            </p:nvPicPr>
            <p:blipFill rotWithShape="1">
              <a:blip r:embed="rId8" cstate="print"/>
              <a:srcRect l="51929" t="33881" r="22432" b="37605"/>
              <a:stretch/>
            </p:blipFill>
            <p:spPr bwMode="auto">
              <a:xfrm>
                <a:off x="3713601" y="2812411"/>
                <a:ext cx="1951799" cy="139202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grpSp>
      </p:grpSp>
    </p:spTree>
    <p:extLst>
      <p:ext uri="{BB962C8B-B14F-4D97-AF65-F5344CB8AC3E}">
        <p14:creationId xmlns:p14="http://schemas.microsoft.com/office/powerpoint/2010/main" val="297365452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8474" y="304800"/>
            <a:ext cx="8340726" cy="856129"/>
          </a:xfrm>
        </p:spPr>
        <p:txBody>
          <a:bodyPr anchor="ctr" anchorCtr="0"/>
          <a:lstStyle/>
          <a:p>
            <a:r>
              <a:rPr lang="en-US" sz="3200" dirty="0" smtClean="0"/>
              <a:t>USGS Lead Agency for Terrestrial Elevation</a:t>
            </a:r>
            <a:endParaRPr lang="en-US" sz="3200" dirty="0"/>
          </a:p>
        </p:txBody>
      </p:sp>
      <p:graphicFrame>
        <p:nvGraphicFramePr>
          <p:cNvPr id="10" name="Content Placeholder 9"/>
          <p:cNvGraphicFramePr>
            <a:graphicFrameLocks noGrp="1" noChangeAspect="1"/>
          </p:cNvGraphicFramePr>
          <p:nvPr>
            <p:ph idx="1"/>
            <p:extLst>
              <p:ext uri="{D42A27DB-BD31-4B8C-83A1-F6EECF244321}">
                <p14:modId xmlns:p14="http://schemas.microsoft.com/office/powerpoint/2010/main" val="2591661137"/>
              </p:ext>
            </p:extLst>
          </p:nvPr>
        </p:nvGraphicFramePr>
        <p:xfrm>
          <a:off x="3225990" y="1752600"/>
          <a:ext cx="7442010" cy="40821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Slide Number Placeholder 3"/>
          <p:cNvSpPr>
            <a:spLocks noGrp="1"/>
          </p:cNvSpPr>
          <p:nvPr>
            <p:ph type="sldNum" sz="quarter" idx="12"/>
          </p:nvPr>
        </p:nvSpPr>
        <p:spPr/>
        <p:txBody>
          <a:bodyPr/>
          <a:lstStyle/>
          <a:p>
            <a:fld id="{68163C60-CA09-0A47-B3C1-9EE18D99318D}" type="slidenum">
              <a:rPr lang="en-US" smtClean="0"/>
              <a:pPr/>
              <a:t>4</a:t>
            </a:fld>
            <a:endParaRPr lang="en-US" dirty="0"/>
          </a:p>
        </p:txBody>
      </p:sp>
      <p:sp>
        <p:nvSpPr>
          <p:cNvPr id="5" name="Text Placeholder 4"/>
          <p:cNvSpPr>
            <a:spLocks noGrp="1"/>
          </p:cNvSpPr>
          <p:nvPr>
            <p:ph type="body" sz="half" idx="2"/>
          </p:nvPr>
        </p:nvSpPr>
        <p:spPr>
          <a:xfrm>
            <a:off x="5166440" y="5930153"/>
            <a:ext cx="3977560" cy="470647"/>
          </a:xfrm>
        </p:spPr>
        <p:txBody>
          <a:bodyPr/>
          <a:lstStyle/>
          <a:p>
            <a:r>
              <a:rPr lang="en-US" dirty="0" smtClean="0"/>
              <a:t>Geospatial Data Lifecycle</a:t>
            </a:r>
            <a:endParaRPr lang="en-US" dirty="0"/>
          </a:p>
        </p:txBody>
      </p:sp>
      <p:graphicFrame>
        <p:nvGraphicFramePr>
          <p:cNvPr id="11" name="Diagram 10"/>
          <p:cNvGraphicFramePr>
            <a:graphicFrameLocks noChangeAspect="1"/>
          </p:cNvGraphicFramePr>
          <p:nvPr>
            <p:extLst>
              <p:ext uri="{D42A27DB-BD31-4B8C-83A1-F6EECF244321}">
                <p14:modId xmlns:p14="http://schemas.microsoft.com/office/powerpoint/2010/main" val="3529044039"/>
              </p:ext>
            </p:extLst>
          </p:nvPr>
        </p:nvGraphicFramePr>
        <p:xfrm>
          <a:off x="5130078" y="2786763"/>
          <a:ext cx="3175722" cy="2221841"/>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8" name="Text Placeholder 4"/>
          <p:cNvSpPr txBox="1">
            <a:spLocks/>
          </p:cNvSpPr>
          <p:nvPr/>
        </p:nvSpPr>
        <p:spPr>
          <a:xfrm>
            <a:off x="498518" y="990600"/>
            <a:ext cx="8188282" cy="609600"/>
          </a:xfrm>
          <a:prstGeom prst="rect">
            <a:avLst/>
          </a:prstGeom>
        </p:spPr>
        <p:txBody>
          <a:bodyPr vert="horz" lIns="91440" tIns="45720" rIns="91440" bIns="45720" rtlCol="0" anchor="t" anchorCtr="0">
            <a:noAutofit/>
          </a:bodyPr>
          <a:lstStyle>
            <a:lvl1pPr marL="0" indent="0" algn="l" defTabSz="914400" rtl="0" eaLnBrk="1" latinLnBrk="0" hangingPunct="1">
              <a:spcBef>
                <a:spcPts val="2000"/>
              </a:spcBef>
              <a:buClr>
                <a:srgbClr val="493A13"/>
              </a:buClr>
              <a:buSzPct val="75000"/>
              <a:buFont typeface="Wingdings" pitchFamily="2" charset="2"/>
              <a:buNone/>
              <a:defRPr kumimoji="0" sz="2400" b="0" i="0" u="none" strike="noStrike" kern="1200" cap="none" spc="0" normalizeH="0" baseline="0">
                <a:ln>
                  <a:noFill/>
                </a:ln>
                <a:solidFill>
                  <a:srgbClr val="493A13"/>
                </a:solidFill>
                <a:effectLst/>
                <a:uLnTx/>
                <a:uFillTx/>
                <a:latin typeface="+mj-lt"/>
                <a:ea typeface="+mj-ea"/>
                <a:cs typeface="+mj-cs"/>
              </a:defRPr>
            </a:lvl1pPr>
            <a:lvl2pPr marL="457200" indent="0" algn="l" defTabSz="914400" rtl="0" eaLnBrk="1" latinLnBrk="0" hangingPunct="1">
              <a:spcBef>
                <a:spcPts val="600"/>
              </a:spcBef>
              <a:buClr>
                <a:srgbClr val="5395BE"/>
              </a:buClr>
              <a:buSzPct val="75000"/>
              <a:buFont typeface="Wingdings" pitchFamily="2" charset="2"/>
              <a:buNone/>
              <a:defRPr sz="1200" kern="1200">
                <a:solidFill>
                  <a:schemeClr val="tx1">
                    <a:lumMod val="65000"/>
                    <a:lumOff val="35000"/>
                  </a:schemeClr>
                </a:solidFill>
                <a:latin typeface="+mn-lt"/>
                <a:ea typeface="+mn-ea"/>
                <a:cs typeface="+mn-cs"/>
              </a:defRPr>
            </a:lvl2pPr>
            <a:lvl3pPr marL="914400" indent="0" algn="l" defTabSz="914400" rtl="0" eaLnBrk="1" latinLnBrk="0" hangingPunct="1">
              <a:spcBef>
                <a:spcPts val="600"/>
              </a:spcBef>
              <a:buClr>
                <a:srgbClr val="493A13"/>
              </a:buClr>
              <a:buSzPct val="75000"/>
              <a:buFont typeface="Wingdings" pitchFamily="2" charset="2"/>
              <a:buNone/>
              <a:defRPr sz="1000" kern="1200">
                <a:solidFill>
                  <a:schemeClr val="tx1">
                    <a:lumMod val="65000"/>
                    <a:lumOff val="35000"/>
                  </a:schemeClr>
                </a:solidFill>
                <a:latin typeface="+mn-lt"/>
                <a:ea typeface="+mn-ea"/>
                <a:cs typeface="+mn-cs"/>
              </a:defRPr>
            </a:lvl3pPr>
            <a:lvl4pPr marL="1371600" indent="0" algn="l" defTabSz="914400" rtl="0" eaLnBrk="1" latinLnBrk="0" hangingPunct="1">
              <a:spcBef>
                <a:spcPts val="600"/>
              </a:spcBef>
              <a:buClr>
                <a:srgbClr val="5395BE"/>
              </a:buClr>
              <a:buSzPct val="75000"/>
              <a:buFont typeface="Wingdings" pitchFamily="2" charset="2"/>
              <a:buNone/>
              <a:defRPr sz="900" kern="1200">
                <a:solidFill>
                  <a:schemeClr val="tx1">
                    <a:lumMod val="65000"/>
                    <a:lumOff val="35000"/>
                  </a:schemeClr>
                </a:solidFill>
                <a:latin typeface="+mn-lt"/>
                <a:ea typeface="+mn-ea"/>
                <a:cs typeface="+mn-cs"/>
              </a:defRPr>
            </a:lvl4pPr>
            <a:lvl5pPr marL="1828800" indent="0" algn="l" defTabSz="914400" rtl="0" eaLnBrk="1" latinLnBrk="0" hangingPunct="1">
              <a:spcBef>
                <a:spcPts val="600"/>
              </a:spcBef>
              <a:buClr>
                <a:srgbClr val="493A13"/>
              </a:buClr>
              <a:buSzPct val="75000"/>
              <a:buFont typeface="Wingdings" pitchFamily="2" charset="2"/>
              <a:buNone/>
              <a:defRPr sz="900" kern="1200">
                <a:solidFill>
                  <a:schemeClr val="tx1">
                    <a:lumMod val="65000"/>
                    <a:lumOff val="35000"/>
                  </a:schemeClr>
                </a:solidFill>
                <a:latin typeface="+mn-lt"/>
                <a:ea typeface="+mn-ea"/>
                <a:cs typeface="+mn-cs"/>
              </a:defRPr>
            </a:lvl5pPr>
            <a:lvl6pPr marL="22860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6pPr>
            <a:lvl7pPr marL="27432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7pPr>
            <a:lvl8pPr marL="32004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8pPr>
            <a:lvl9pPr marL="36576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9pPr>
          </a:lstStyle>
          <a:p>
            <a:pPr fontAlgn="auto">
              <a:spcAft>
                <a:spcPts val="0"/>
              </a:spcAft>
            </a:pPr>
            <a:r>
              <a:rPr lang="en-US" sz="2000" dirty="0" smtClean="0"/>
              <a:t>Office of Management and Budget Circular A-16</a:t>
            </a:r>
            <a:endParaRPr lang="en-US" sz="2000" dirty="0"/>
          </a:p>
        </p:txBody>
      </p:sp>
      <p:sp>
        <p:nvSpPr>
          <p:cNvPr id="3" name="TextBox 2"/>
          <p:cNvSpPr txBox="1"/>
          <p:nvPr/>
        </p:nvSpPr>
        <p:spPr>
          <a:xfrm>
            <a:off x="498518" y="1828800"/>
            <a:ext cx="4302081" cy="4231928"/>
          </a:xfrm>
          <a:prstGeom prst="rect">
            <a:avLst/>
          </a:prstGeom>
          <a:noFill/>
        </p:spPr>
        <p:txBody>
          <a:bodyPr wrap="square" rtlCol="0">
            <a:spAutoFit/>
          </a:bodyPr>
          <a:lstStyle/>
          <a:p>
            <a:pPr marL="228600" indent="-228600">
              <a:lnSpc>
                <a:spcPct val="120000"/>
              </a:lnSpc>
              <a:spcBef>
                <a:spcPts val="600"/>
              </a:spcBef>
              <a:buClr>
                <a:srgbClr val="493A13"/>
              </a:buClr>
              <a:buSzPct val="75000"/>
              <a:buFont typeface="Wingdings" pitchFamily="2" charset="2"/>
              <a:buChar char="n"/>
            </a:pPr>
            <a:r>
              <a:rPr lang="en-US" sz="2000" dirty="0">
                <a:solidFill>
                  <a:schemeClr val="tx1">
                    <a:lumMod val="65000"/>
                    <a:lumOff val="35000"/>
                  </a:schemeClr>
                </a:solidFill>
                <a:latin typeface="+mn-lt"/>
              </a:rPr>
              <a:t>For more than 15 years, the </a:t>
            </a:r>
            <a:r>
              <a:rPr lang="en-US" sz="2000" dirty="0" smtClean="0">
                <a:solidFill>
                  <a:schemeClr val="tx1">
                    <a:lumMod val="65000"/>
                    <a:lumOff val="35000"/>
                  </a:schemeClr>
                </a:solidFill>
                <a:latin typeface="+mn-lt"/>
              </a:rPr>
              <a:t>USGS has </a:t>
            </a:r>
            <a:r>
              <a:rPr lang="en-US" sz="2000" dirty="0">
                <a:solidFill>
                  <a:schemeClr val="tx1">
                    <a:lumMod val="65000"/>
                    <a:lumOff val="35000"/>
                  </a:schemeClr>
                </a:solidFill>
                <a:latin typeface="+mn-lt"/>
              </a:rPr>
              <a:t>managed the National Elevation Dataset (NED) and coordinated </a:t>
            </a:r>
            <a:r>
              <a:rPr lang="en-US" sz="2000" dirty="0" smtClean="0">
                <a:solidFill>
                  <a:schemeClr val="tx1">
                    <a:lumMod val="65000"/>
                    <a:lumOff val="35000"/>
                  </a:schemeClr>
                </a:solidFill>
                <a:latin typeface="+mn-lt"/>
              </a:rPr>
              <a:t>acquisition </a:t>
            </a:r>
            <a:r>
              <a:rPr lang="en-US" sz="2000" dirty="0">
                <a:solidFill>
                  <a:schemeClr val="tx1">
                    <a:lumMod val="65000"/>
                    <a:lumOff val="35000"/>
                  </a:schemeClr>
                </a:solidFill>
                <a:latin typeface="+mn-lt"/>
              </a:rPr>
              <a:t>through the National Digital Elevation Program (NDEP) on a project-by-project basis</a:t>
            </a:r>
          </a:p>
          <a:p>
            <a:pPr marL="228600" indent="-228600">
              <a:lnSpc>
                <a:spcPct val="120000"/>
              </a:lnSpc>
              <a:spcBef>
                <a:spcPts val="600"/>
              </a:spcBef>
              <a:buClr>
                <a:srgbClr val="493A13"/>
              </a:buClr>
              <a:buSzPct val="75000"/>
              <a:buFont typeface="Wingdings" pitchFamily="2" charset="2"/>
              <a:buChar char="n"/>
            </a:pPr>
            <a:r>
              <a:rPr lang="en-US" sz="2000" dirty="0" smtClean="0">
                <a:solidFill>
                  <a:schemeClr val="tx1">
                    <a:lumMod val="65000"/>
                    <a:lumOff val="35000"/>
                  </a:schemeClr>
                </a:solidFill>
                <a:latin typeface="+mn-lt"/>
              </a:rPr>
              <a:t>We are at a point in the data lifecycle of defining the next generation national elevation program</a:t>
            </a:r>
            <a:endParaRPr lang="en-US" sz="2000" dirty="0">
              <a:solidFill>
                <a:schemeClr val="tx1">
                  <a:lumMod val="65000"/>
                  <a:lumOff val="35000"/>
                </a:schemeClr>
              </a:solidFill>
              <a:latin typeface="+mn-lt"/>
            </a:endParaRPr>
          </a:p>
        </p:txBody>
      </p:sp>
    </p:spTree>
    <p:extLst>
      <p:ext uri="{BB962C8B-B14F-4D97-AF65-F5344CB8AC3E}">
        <p14:creationId xmlns:p14="http://schemas.microsoft.com/office/powerpoint/2010/main" val="193242833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8166847" y="282574"/>
            <a:ext cx="685800" cy="1600200"/>
          </a:xfrm>
          <a:prstGeom prst="rect">
            <a:avLst/>
          </a:prstGeom>
          <a:solidFill>
            <a:srgbClr val="0057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endParaRPr dirty="0">
              <a:solidFill>
                <a:prstClr val="white"/>
              </a:solidFill>
            </a:endParaRPr>
          </a:p>
        </p:txBody>
      </p:sp>
      <p:sp>
        <p:nvSpPr>
          <p:cNvPr id="2" name="Title 1"/>
          <p:cNvSpPr>
            <a:spLocks noGrp="1"/>
          </p:cNvSpPr>
          <p:nvPr>
            <p:ph type="title"/>
          </p:nvPr>
        </p:nvSpPr>
        <p:spPr>
          <a:xfrm>
            <a:off x="498474" y="228600"/>
            <a:ext cx="7556313" cy="703729"/>
          </a:xfrm>
        </p:spPr>
        <p:txBody>
          <a:bodyPr/>
          <a:lstStyle/>
          <a:p>
            <a:r>
              <a:rPr lang="en-US" sz="3200" dirty="0" smtClean="0"/>
              <a:t>The National Elevation Dataset</a:t>
            </a:r>
            <a:endParaRPr lang="en-US" sz="3200" dirty="0"/>
          </a:p>
        </p:txBody>
      </p:sp>
      <p:sp>
        <p:nvSpPr>
          <p:cNvPr id="4" name="Slide Number Placeholder 3"/>
          <p:cNvSpPr>
            <a:spLocks noGrp="1"/>
          </p:cNvSpPr>
          <p:nvPr>
            <p:ph type="sldNum" sz="quarter" idx="12"/>
          </p:nvPr>
        </p:nvSpPr>
        <p:spPr/>
        <p:txBody>
          <a:bodyPr/>
          <a:lstStyle/>
          <a:p>
            <a:fld id="{68163C60-CA09-0A47-B3C1-9EE18D99318D}" type="slidenum">
              <a:rPr lang="en-US" smtClean="0">
                <a:solidFill>
                  <a:prstClr val="white"/>
                </a:solidFill>
              </a:rPr>
              <a:pPr/>
              <a:t>5</a:t>
            </a:fld>
            <a:endParaRPr lang="en-US" dirty="0">
              <a:solidFill>
                <a:prstClr val="white"/>
              </a:solidFill>
            </a:endParaRPr>
          </a:p>
        </p:txBody>
      </p:sp>
      <p:pic>
        <p:nvPicPr>
          <p:cNvPr id="102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88231" t="66877" r="3110" b="21718"/>
          <a:stretch/>
        </p:blipFill>
        <p:spPr bwMode="auto">
          <a:xfrm>
            <a:off x="6705600" y="4239161"/>
            <a:ext cx="1295727" cy="1323439"/>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Pictur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85800" y="1465460"/>
            <a:ext cx="7315527" cy="4724349"/>
          </a:xfrm>
          <a:prstGeom prst="rect">
            <a:avLst/>
          </a:prstGeom>
          <a:ln>
            <a:noFill/>
          </a:ln>
          <a:effectLst>
            <a:outerShdw blurRad="292100" dist="139700" dir="2700000" algn="tl" rotWithShape="0">
              <a:srgbClr val="333333">
                <a:alpha val="65000"/>
              </a:srgbClr>
            </a:outerShdw>
          </a:effectLst>
        </p:spPr>
      </p:pic>
      <p:sp>
        <p:nvSpPr>
          <p:cNvPr id="10" name="TextBox 9"/>
          <p:cNvSpPr txBox="1"/>
          <p:nvPr/>
        </p:nvSpPr>
        <p:spPr>
          <a:xfrm>
            <a:off x="5791200" y="6248400"/>
            <a:ext cx="2628143" cy="307777"/>
          </a:xfrm>
          <a:prstGeom prst="rect">
            <a:avLst/>
          </a:prstGeom>
          <a:noFill/>
        </p:spPr>
        <p:txBody>
          <a:bodyPr wrap="square" rtlCol="0">
            <a:spAutoFit/>
          </a:bodyPr>
          <a:lstStyle/>
          <a:p>
            <a:r>
              <a:rPr lang="en-US" sz="1400" dirty="0" smtClean="0"/>
              <a:t>Current as of December, 2013</a:t>
            </a:r>
            <a:endParaRPr lang="en-US" sz="1400" dirty="0"/>
          </a:p>
        </p:txBody>
      </p:sp>
      <p:sp>
        <p:nvSpPr>
          <p:cNvPr id="8" name="Slide Number Placeholder 5"/>
          <p:cNvSpPr txBox="1">
            <a:spLocks/>
          </p:cNvSpPr>
          <p:nvPr/>
        </p:nvSpPr>
        <p:spPr>
          <a:xfrm>
            <a:off x="8305800" y="242234"/>
            <a:ext cx="554038" cy="365125"/>
          </a:xfrm>
          <a:prstGeom prst="rect">
            <a:avLst/>
          </a:prstGeom>
        </p:spPr>
        <p:txBody>
          <a:bodyPr vert="horz" lIns="91440" tIns="45720" rIns="91440" bIns="45720" rtlCol="0" anchor="ctr"/>
          <a:lstStyle>
            <a:defPPr>
              <a:defRPr lang="en-US"/>
            </a:defPPr>
            <a:lvl1pPr algn="r" rtl="0" fontAlgn="base">
              <a:spcBef>
                <a:spcPct val="0"/>
              </a:spcBef>
              <a:spcAft>
                <a:spcPct val="0"/>
              </a:spcAft>
              <a:defRPr sz="1400" kern="1200">
                <a:solidFill>
                  <a:srgbClr val="00577E"/>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fld id="{68163C60-CA09-0A47-B3C1-9EE18D99318D}" type="slidenum">
              <a:rPr lang="en-US" smtClean="0">
                <a:solidFill>
                  <a:prstClr val="white"/>
                </a:solidFill>
              </a:rPr>
              <a:pPr/>
              <a:t>5</a:t>
            </a:fld>
            <a:endParaRPr lang="en-US" dirty="0">
              <a:solidFill>
                <a:prstClr val="white"/>
              </a:solidFill>
            </a:endParaRPr>
          </a:p>
        </p:txBody>
      </p:sp>
      <p:sp>
        <p:nvSpPr>
          <p:cNvPr id="5" name="Text Placeholder 4"/>
          <p:cNvSpPr>
            <a:spLocks noGrp="1"/>
          </p:cNvSpPr>
          <p:nvPr>
            <p:ph type="body" sz="half" idx="2"/>
          </p:nvPr>
        </p:nvSpPr>
        <p:spPr>
          <a:xfrm>
            <a:off x="498518" y="856129"/>
            <a:ext cx="7558960" cy="774700"/>
          </a:xfrm>
        </p:spPr>
        <p:txBody>
          <a:bodyPr/>
          <a:lstStyle/>
          <a:p>
            <a:r>
              <a:rPr lang="en-US" dirty="0"/>
              <a:t>S</a:t>
            </a:r>
            <a:r>
              <a:rPr lang="en-US" dirty="0" smtClean="0"/>
              <a:t>tatus</a:t>
            </a:r>
            <a:endParaRPr lang="en-US" dirty="0"/>
          </a:p>
        </p:txBody>
      </p:sp>
    </p:spTree>
    <p:extLst>
      <p:ext uri="{BB962C8B-B14F-4D97-AF65-F5344CB8AC3E}">
        <p14:creationId xmlns:p14="http://schemas.microsoft.com/office/powerpoint/2010/main" val="26976465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idx="4294967295"/>
          </p:nvPr>
        </p:nvSpPr>
        <p:spPr>
          <a:xfrm>
            <a:off x="457200" y="533400"/>
            <a:ext cx="7315200" cy="544512"/>
          </a:xfrm>
        </p:spPr>
        <p:txBody>
          <a:bodyPr/>
          <a:lstStyle/>
          <a:p>
            <a:pPr eaLnBrk="1" hangingPunct="1">
              <a:defRPr/>
            </a:pPr>
            <a:r>
              <a:rPr lang="en-US" dirty="0" smtClean="0"/>
              <a:t>Lidar Improves Data Quality</a:t>
            </a:r>
          </a:p>
        </p:txBody>
      </p:sp>
      <p:pic>
        <p:nvPicPr>
          <p:cNvPr id="17412" name="Picture 4" descr="resolution10m_2mL_12k"/>
          <p:cNvPicPr>
            <a:picLocks noChangeAspect="1" noChangeArrowheads="1"/>
          </p:cNvPicPr>
          <p:nvPr/>
        </p:nvPicPr>
        <p:blipFill>
          <a:blip r:embed="rId3" cstate="print"/>
          <a:srcRect/>
          <a:stretch>
            <a:fillRect/>
          </a:stretch>
        </p:blipFill>
        <p:spPr bwMode="auto">
          <a:xfrm>
            <a:off x="1087085" y="1447800"/>
            <a:ext cx="6963175" cy="4495800"/>
          </a:xfrm>
          <a:prstGeom prst="rect">
            <a:avLst/>
          </a:prstGeom>
          <a:ln>
            <a:noFill/>
          </a:ln>
          <a:effectLst>
            <a:outerShdw blurRad="292100" dist="139700" dir="2700000" algn="tl" rotWithShape="0">
              <a:srgbClr val="333333">
                <a:alpha val="65000"/>
              </a:srgbClr>
            </a:outerShdw>
          </a:effectLst>
        </p:spPr>
      </p:pic>
      <p:sp>
        <p:nvSpPr>
          <p:cNvPr id="11269" name="Text Box 5"/>
          <p:cNvSpPr txBox="1">
            <a:spLocks noChangeArrowheads="1"/>
          </p:cNvSpPr>
          <p:nvPr/>
        </p:nvSpPr>
        <p:spPr bwMode="auto">
          <a:xfrm>
            <a:off x="1219200" y="5528846"/>
            <a:ext cx="2286000" cy="338554"/>
          </a:xfrm>
          <a:prstGeom prst="rect">
            <a:avLst/>
          </a:prstGeom>
          <a:solidFill>
            <a:schemeClr val="tx1">
              <a:lumMod val="65000"/>
              <a:lumOff val="35000"/>
            </a:schemeClr>
          </a:solidFill>
          <a:ln w="9525">
            <a:noFill/>
            <a:miter lim="800000"/>
            <a:headEnd/>
            <a:tailEnd/>
          </a:ln>
          <a:effectLst>
            <a:outerShdw blurRad="50800" dist="38100" dir="2700000" algn="tl" rotWithShape="0">
              <a:schemeClr val="bg1">
                <a:lumMod val="50000"/>
                <a:alpha val="40000"/>
              </a:schemeClr>
            </a:outerShdw>
          </a:effectLst>
        </p:spPr>
        <p:txBody>
          <a:bodyPr wrap="square">
            <a:spAutoFit/>
          </a:bodyPr>
          <a:lstStyle/>
          <a:p>
            <a:pPr algn="ctr">
              <a:defRPr/>
            </a:pPr>
            <a:r>
              <a:rPr lang="en-US" sz="1600" b="1" dirty="0">
                <a:solidFill>
                  <a:schemeClr val="bg1"/>
                </a:solidFill>
                <a:latin typeface="+mj-lt"/>
              </a:rPr>
              <a:t>Ten meter resolution</a:t>
            </a:r>
          </a:p>
        </p:txBody>
      </p:sp>
      <p:sp>
        <p:nvSpPr>
          <p:cNvPr id="7175" name="Rectangle 7"/>
          <p:cNvSpPr>
            <a:spLocks noChangeArrowheads="1"/>
          </p:cNvSpPr>
          <p:nvPr/>
        </p:nvSpPr>
        <p:spPr bwMode="auto">
          <a:xfrm>
            <a:off x="5943600" y="5940623"/>
            <a:ext cx="173797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spcBef>
                <a:spcPct val="50000"/>
              </a:spcBef>
            </a:pPr>
            <a:r>
              <a:rPr lang="en-US" sz="1400" b="1" dirty="0">
                <a:solidFill>
                  <a:srgbClr val="7F7F7F"/>
                </a:solidFill>
              </a:rPr>
              <a:t>Courtesy of NRCS</a:t>
            </a:r>
          </a:p>
        </p:txBody>
      </p:sp>
      <p:sp>
        <p:nvSpPr>
          <p:cNvPr id="8" name="Text Box 5"/>
          <p:cNvSpPr txBox="1">
            <a:spLocks noChangeArrowheads="1"/>
          </p:cNvSpPr>
          <p:nvPr/>
        </p:nvSpPr>
        <p:spPr bwMode="auto">
          <a:xfrm>
            <a:off x="4594301" y="5562600"/>
            <a:ext cx="2416099" cy="338554"/>
          </a:xfrm>
          <a:prstGeom prst="rect">
            <a:avLst/>
          </a:prstGeom>
          <a:solidFill>
            <a:schemeClr val="tx1">
              <a:lumMod val="65000"/>
              <a:lumOff val="35000"/>
            </a:schemeClr>
          </a:solidFill>
          <a:ln w="9525">
            <a:noFill/>
            <a:miter lim="800000"/>
            <a:headEnd/>
            <a:tailEnd/>
          </a:ln>
          <a:effectLst>
            <a:outerShdw blurRad="50800" dist="38100" dir="2700000" algn="tl" rotWithShape="0">
              <a:prstClr val="black">
                <a:alpha val="40000"/>
              </a:prstClr>
            </a:outerShdw>
          </a:effectLst>
        </p:spPr>
        <p:txBody>
          <a:bodyPr wrap="square">
            <a:spAutoFit/>
          </a:bodyPr>
          <a:lstStyle/>
          <a:p>
            <a:pPr algn="ctr">
              <a:defRPr/>
            </a:pPr>
            <a:r>
              <a:rPr lang="en-US" sz="1600" b="1" dirty="0">
                <a:solidFill>
                  <a:schemeClr val="bg1"/>
                </a:solidFill>
                <a:latin typeface="+mj-lt"/>
              </a:rPr>
              <a:t>Two meter resolution</a:t>
            </a:r>
          </a:p>
        </p:txBody>
      </p:sp>
      <p:sp>
        <p:nvSpPr>
          <p:cNvPr id="9" name="Slide Number Placeholder 3"/>
          <p:cNvSpPr txBox="1">
            <a:spLocks/>
          </p:cNvSpPr>
          <p:nvPr/>
        </p:nvSpPr>
        <p:spPr>
          <a:xfrm>
            <a:off x="8285162" y="304800"/>
            <a:ext cx="554038" cy="365125"/>
          </a:xfrm>
          <a:prstGeom prst="rect">
            <a:avLst/>
          </a:prstGeom>
        </p:spPr>
        <p:txBody>
          <a:bodyPr/>
          <a:ls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r"/>
            <a:fld id="{68163C60-CA09-0A47-B3C1-9EE18D99318D}" type="slidenum">
              <a:rPr lang="en-US" sz="1400" smtClean="0">
                <a:solidFill>
                  <a:schemeClr val="bg1"/>
                </a:solidFill>
              </a:rPr>
              <a:pPr algn="r"/>
              <a:t>6</a:t>
            </a:fld>
            <a:endParaRPr lang="en-US" sz="1400" dirty="0">
              <a:solidFill>
                <a:schemeClr val="bg1"/>
              </a:solidFill>
            </a:endParaRPr>
          </a:p>
        </p:txBody>
      </p:sp>
    </p:spTree>
    <p:extLst>
      <p:ext uri="{BB962C8B-B14F-4D97-AF65-F5344CB8AC3E}">
        <p14:creationId xmlns:p14="http://schemas.microsoft.com/office/powerpoint/2010/main" val="255543524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990600"/>
            <a:ext cx="9144000" cy="3903277"/>
          </a:xfrm>
          <a:prstGeom prst="rect">
            <a:avLst/>
          </a:prstGeom>
        </p:spPr>
      </p:pic>
      <p:sp>
        <p:nvSpPr>
          <p:cNvPr id="6" name="Subtitle 2"/>
          <p:cNvSpPr txBox="1">
            <a:spLocks/>
          </p:cNvSpPr>
          <p:nvPr/>
        </p:nvSpPr>
        <p:spPr>
          <a:xfrm>
            <a:off x="-10586" y="152400"/>
            <a:ext cx="9144000" cy="838200"/>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spcBef>
                <a:spcPts val="0"/>
              </a:spcBef>
            </a:pPr>
            <a:r>
              <a:rPr lang="en-US" dirty="0" smtClean="0">
                <a:solidFill>
                  <a:schemeClr val="bg1"/>
                </a:solidFill>
              </a:rPr>
              <a:t>30 Meter Elevation Model</a:t>
            </a:r>
          </a:p>
        </p:txBody>
      </p:sp>
      <p:pic>
        <p:nvPicPr>
          <p:cNvPr id="3074" name="Picture 2"/>
          <p:cNvPicPr>
            <a:picLocks noChangeArrowheads="1"/>
          </p:cNvPicPr>
          <p:nvPr/>
        </p:nvPicPr>
        <p:blipFill rotWithShape="1">
          <a:blip r:embed="rId4" cstate="email">
            <a:extLst>
              <a:ext uri="{28A0092B-C50C-407E-A947-70E740481C1C}">
                <a14:useLocalDpi xmlns:a14="http://schemas.microsoft.com/office/drawing/2010/main"/>
              </a:ext>
            </a:extLst>
          </a:blip>
          <a:srcRect/>
          <a:stretch/>
        </p:blipFill>
        <p:spPr bwMode="auto">
          <a:xfrm>
            <a:off x="-25371" y="3505200"/>
            <a:ext cx="9144000" cy="3352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4" name="TextBox 13"/>
          <p:cNvSpPr txBox="1"/>
          <p:nvPr/>
        </p:nvSpPr>
        <p:spPr>
          <a:xfrm>
            <a:off x="457200" y="6324600"/>
            <a:ext cx="2779415" cy="400110"/>
          </a:xfrm>
          <a:prstGeom prst="rect">
            <a:avLst/>
          </a:prstGeom>
          <a:noFill/>
        </p:spPr>
        <p:txBody>
          <a:bodyPr wrap="none" rtlCol="0">
            <a:spAutoFit/>
          </a:bodyPr>
          <a:lstStyle/>
          <a:p>
            <a:r>
              <a:rPr lang="en-US" sz="2000" b="1" i="1" dirty="0" smtClean="0">
                <a:solidFill>
                  <a:prstClr val="white"/>
                </a:solidFill>
              </a:rPr>
              <a:t>Actual Survey Elevations</a:t>
            </a:r>
            <a:endParaRPr lang="en-US" sz="2000" b="1" i="1" dirty="0">
              <a:solidFill>
                <a:prstClr val="white"/>
              </a:solidFill>
            </a:endParaRPr>
          </a:p>
        </p:txBody>
      </p:sp>
      <p:cxnSp>
        <p:nvCxnSpPr>
          <p:cNvPr id="10" name="Straight Arrow Connector 9"/>
          <p:cNvCxnSpPr/>
          <p:nvPr/>
        </p:nvCxnSpPr>
        <p:spPr>
          <a:xfrm flipV="1">
            <a:off x="3236615" y="6324600"/>
            <a:ext cx="878185" cy="200055"/>
          </a:xfrm>
          <a:prstGeom prst="straightConnector1">
            <a:avLst/>
          </a:prstGeom>
          <a:ln>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19" name="TextBox 18"/>
          <p:cNvSpPr txBox="1"/>
          <p:nvPr/>
        </p:nvSpPr>
        <p:spPr>
          <a:xfrm rot="917469">
            <a:off x="1417518" y="3728486"/>
            <a:ext cx="1160895" cy="338554"/>
          </a:xfrm>
          <a:prstGeom prst="rect">
            <a:avLst/>
          </a:prstGeom>
          <a:noFill/>
        </p:spPr>
        <p:txBody>
          <a:bodyPr wrap="none" rtlCol="0">
            <a:spAutoFit/>
          </a:bodyPr>
          <a:lstStyle/>
          <a:p>
            <a:r>
              <a:rPr lang="en-US" sz="1600" b="1" i="1" dirty="0" smtClean="0">
                <a:solidFill>
                  <a:prstClr val="white"/>
                </a:solidFill>
              </a:rPr>
              <a:t>30m Profile</a:t>
            </a:r>
            <a:endParaRPr lang="en-US" sz="1600" b="1" i="1" dirty="0">
              <a:solidFill>
                <a:prstClr val="white"/>
              </a:solidFill>
            </a:endParaRPr>
          </a:p>
        </p:txBody>
      </p:sp>
      <p:sp>
        <p:nvSpPr>
          <p:cNvPr id="17" name="Freeform 16"/>
          <p:cNvSpPr/>
          <p:nvPr/>
        </p:nvSpPr>
        <p:spPr>
          <a:xfrm>
            <a:off x="402771" y="3635829"/>
            <a:ext cx="8675915" cy="1654628"/>
          </a:xfrm>
          <a:custGeom>
            <a:avLst/>
            <a:gdLst>
              <a:gd name="connsiteX0" fmla="*/ 0 w 8675915"/>
              <a:gd name="connsiteY0" fmla="*/ 0 h 1654628"/>
              <a:gd name="connsiteX1" fmla="*/ 6302829 w 8675915"/>
              <a:gd name="connsiteY1" fmla="*/ 1654628 h 1654628"/>
              <a:gd name="connsiteX2" fmla="*/ 8675915 w 8675915"/>
              <a:gd name="connsiteY2" fmla="*/ 1262742 h 1654628"/>
            </a:gdLst>
            <a:ahLst/>
            <a:cxnLst>
              <a:cxn ang="0">
                <a:pos x="connsiteX0" y="connsiteY0"/>
              </a:cxn>
              <a:cxn ang="0">
                <a:pos x="connsiteX1" y="connsiteY1"/>
              </a:cxn>
              <a:cxn ang="0">
                <a:pos x="connsiteX2" y="connsiteY2"/>
              </a:cxn>
            </a:cxnLst>
            <a:rect l="l" t="t" r="r" b="b"/>
            <a:pathLst>
              <a:path w="8675915" h="1654628">
                <a:moveTo>
                  <a:pt x="0" y="0"/>
                </a:moveTo>
                <a:lnTo>
                  <a:pt x="6302829" y="1654628"/>
                </a:lnTo>
                <a:lnTo>
                  <a:pt x="8675915" y="1262742"/>
                </a:lnTo>
              </a:path>
            </a:pathLst>
          </a:cu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Tree>
    <p:extLst>
      <p:ext uri="{BB962C8B-B14F-4D97-AF65-F5344CB8AC3E}">
        <p14:creationId xmlns:p14="http://schemas.microsoft.com/office/powerpoint/2010/main" val="38191723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990600"/>
            <a:ext cx="9144000" cy="3903276"/>
          </a:xfrm>
          <a:prstGeom prst="rect">
            <a:avLst/>
          </a:prstGeom>
        </p:spPr>
      </p:pic>
      <p:pic>
        <p:nvPicPr>
          <p:cNvPr id="3074" name="Picture 2"/>
          <p:cNvPicPr>
            <a:picLocks noChangeArrowheads="1"/>
          </p:cNvPicPr>
          <p:nvPr/>
        </p:nvPicPr>
        <p:blipFill rotWithShape="1">
          <a:blip r:embed="rId4" cstate="email">
            <a:extLst>
              <a:ext uri="{28A0092B-C50C-407E-A947-70E740481C1C}">
                <a14:useLocalDpi xmlns:a14="http://schemas.microsoft.com/office/drawing/2010/main"/>
              </a:ext>
            </a:extLst>
          </a:blip>
          <a:srcRect/>
          <a:stretch/>
        </p:blipFill>
        <p:spPr bwMode="auto">
          <a:xfrm>
            <a:off x="-25371" y="3505200"/>
            <a:ext cx="9144000" cy="3352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4" name="TextBox 13"/>
          <p:cNvSpPr txBox="1"/>
          <p:nvPr/>
        </p:nvSpPr>
        <p:spPr>
          <a:xfrm>
            <a:off x="457200" y="6324600"/>
            <a:ext cx="2779415" cy="400110"/>
          </a:xfrm>
          <a:prstGeom prst="rect">
            <a:avLst/>
          </a:prstGeom>
          <a:noFill/>
        </p:spPr>
        <p:txBody>
          <a:bodyPr wrap="none" rtlCol="0">
            <a:spAutoFit/>
          </a:bodyPr>
          <a:lstStyle/>
          <a:p>
            <a:r>
              <a:rPr lang="en-US" sz="2000" b="1" i="1" dirty="0" smtClean="0">
                <a:solidFill>
                  <a:prstClr val="white"/>
                </a:solidFill>
              </a:rPr>
              <a:t>Actual Survey Elevations</a:t>
            </a:r>
            <a:endParaRPr lang="en-US" sz="2000" b="1" i="1" dirty="0">
              <a:solidFill>
                <a:prstClr val="white"/>
              </a:solidFill>
            </a:endParaRPr>
          </a:p>
        </p:txBody>
      </p:sp>
      <p:cxnSp>
        <p:nvCxnSpPr>
          <p:cNvPr id="10" name="Straight Arrow Connector 9"/>
          <p:cNvCxnSpPr/>
          <p:nvPr/>
        </p:nvCxnSpPr>
        <p:spPr>
          <a:xfrm flipV="1">
            <a:off x="3236615" y="6324600"/>
            <a:ext cx="878185" cy="200055"/>
          </a:xfrm>
          <a:prstGeom prst="straightConnector1">
            <a:avLst/>
          </a:prstGeom>
          <a:ln>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12" name="Freeform 11"/>
          <p:cNvSpPr/>
          <p:nvPr/>
        </p:nvSpPr>
        <p:spPr>
          <a:xfrm>
            <a:off x="413658" y="4637314"/>
            <a:ext cx="8643258" cy="1197429"/>
          </a:xfrm>
          <a:custGeom>
            <a:avLst/>
            <a:gdLst>
              <a:gd name="connsiteX0" fmla="*/ 6531429 w 6531429"/>
              <a:gd name="connsiteY0" fmla="*/ 827315 h 1197429"/>
              <a:gd name="connsiteX1" fmla="*/ 5421086 w 6531429"/>
              <a:gd name="connsiteY1" fmla="*/ 740229 h 1197429"/>
              <a:gd name="connsiteX2" fmla="*/ 4125686 w 6531429"/>
              <a:gd name="connsiteY2" fmla="*/ 1197429 h 1197429"/>
              <a:gd name="connsiteX3" fmla="*/ 2862943 w 6531429"/>
              <a:gd name="connsiteY3" fmla="*/ 990600 h 1197429"/>
              <a:gd name="connsiteX4" fmla="*/ 1469572 w 6531429"/>
              <a:gd name="connsiteY4" fmla="*/ 566057 h 1197429"/>
              <a:gd name="connsiteX5" fmla="*/ 0 w 6531429"/>
              <a:gd name="connsiteY5" fmla="*/ 0 h 1197429"/>
              <a:gd name="connsiteX0" fmla="*/ 8643258 w 8643258"/>
              <a:gd name="connsiteY0" fmla="*/ 772886 h 1197429"/>
              <a:gd name="connsiteX1" fmla="*/ 5421086 w 8643258"/>
              <a:gd name="connsiteY1" fmla="*/ 740229 h 1197429"/>
              <a:gd name="connsiteX2" fmla="*/ 4125686 w 8643258"/>
              <a:gd name="connsiteY2" fmla="*/ 1197429 h 1197429"/>
              <a:gd name="connsiteX3" fmla="*/ 2862943 w 8643258"/>
              <a:gd name="connsiteY3" fmla="*/ 990600 h 1197429"/>
              <a:gd name="connsiteX4" fmla="*/ 1469572 w 8643258"/>
              <a:gd name="connsiteY4" fmla="*/ 566057 h 1197429"/>
              <a:gd name="connsiteX5" fmla="*/ 0 w 8643258"/>
              <a:gd name="connsiteY5" fmla="*/ 0 h 1197429"/>
              <a:gd name="connsiteX0" fmla="*/ 8643258 w 8643258"/>
              <a:gd name="connsiteY0" fmla="*/ 772886 h 1197429"/>
              <a:gd name="connsiteX1" fmla="*/ 6498771 w 8643258"/>
              <a:gd name="connsiteY1" fmla="*/ 751115 h 1197429"/>
              <a:gd name="connsiteX2" fmla="*/ 5421086 w 8643258"/>
              <a:gd name="connsiteY2" fmla="*/ 740229 h 1197429"/>
              <a:gd name="connsiteX3" fmla="*/ 4125686 w 8643258"/>
              <a:gd name="connsiteY3" fmla="*/ 1197429 h 1197429"/>
              <a:gd name="connsiteX4" fmla="*/ 2862943 w 8643258"/>
              <a:gd name="connsiteY4" fmla="*/ 990600 h 1197429"/>
              <a:gd name="connsiteX5" fmla="*/ 1469572 w 8643258"/>
              <a:gd name="connsiteY5" fmla="*/ 566057 h 1197429"/>
              <a:gd name="connsiteX6" fmla="*/ 0 w 8643258"/>
              <a:gd name="connsiteY6" fmla="*/ 0 h 1197429"/>
              <a:gd name="connsiteX0" fmla="*/ 8643258 w 8643258"/>
              <a:gd name="connsiteY0" fmla="*/ 772886 h 1197429"/>
              <a:gd name="connsiteX1" fmla="*/ 6487885 w 8643258"/>
              <a:gd name="connsiteY1" fmla="*/ 838200 h 1197429"/>
              <a:gd name="connsiteX2" fmla="*/ 5421086 w 8643258"/>
              <a:gd name="connsiteY2" fmla="*/ 740229 h 1197429"/>
              <a:gd name="connsiteX3" fmla="*/ 4125686 w 8643258"/>
              <a:gd name="connsiteY3" fmla="*/ 1197429 h 1197429"/>
              <a:gd name="connsiteX4" fmla="*/ 2862943 w 8643258"/>
              <a:gd name="connsiteY4" fmla="*/ 990600 h 1197429"/>
              <a:gd name="connsiteX5" fmla="*/ 1469572 w 8643258"/>
              <a:gd name="connsiteY5" fmla="*/ 566057 h 1197429"/>
              <a:gd name="connsiteX6" fmla="*/ 0 w 8643258"/>
              <a:gd name="connsiteY6" fmla="*/ 0 h 11974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643258" h="1197429">
                <a:moveTo>
                  <a:pt x="8643258" y="772886"/>
                </a:moveTo>
                <a:lnTo>
                  <a:pt x="6487885" y="838200"/>
                </a:lnTo>
                <a:lnTo>
                  <a:pt x="5421086" y="740229"/>
                </a:lnTo>
                <a:lnTo>
                  <a:pt x="4125686" y="1197429"/>
                </a:lnTo>
                <a:lnTo>
                  <a:pt x="2862943" y="990600"/>
                </a:lnTo>
                <a:lnTo>
                  <a:pt x="1469572" y="566057"/>
                </a:lnTo>
                <a:lnTo>
                  <a:pt x="0" y="0"/>
                </a:lnTo>
              </a:path>
            </a:pathLst>
          </a:custGeom>
          <a:no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7" name="TextBox 16"/>
          <p:cNvSpPr txBox="1"/>
          <p:nvPr/>
        </p:nvSpPr>
        <p:spPr>
          <a:xfrm rot="917469">
            <a:off x="1417518" y="3728486"/>
            <a:ext cx="1160895" cy="338554"/>
          </a:xfrm>
          <a:prstGeom prst="rect">
            <a:avLst/>
          </a:prstGeom>
          <a:noFill/>
        </p:spPr>
        <p:txBody>
          <a:bodyPr wrap="none" rtlCol="0">
            <a:spAutoFit/>
          </a:bodyPr>
          <a:lstStyle/>
          <a:p>
            <a:r>
              <a:rPr lang="en-US" sz="1600" b="1" i="1" dirty="0" smtClean="0">
                <a:solidFill>
                  <a:prstClr val="white"/>
                </a:solidFill>
              </a:rPr>
              <a:t>30m Profile</a:t>
            </a:r>
            <a:endParaRPr lang="en-US" sz="1600" b="1" i="1" dirty="0">
              <a:solidFill>
                <a:prstClr val="white"/>
              </a:solidFill>
            </a:endParaRPr>
          </a:p>
        </p:txBody>
      </p:sp>
      <p:sp>
        <p:nvSpPr>
          <p:cNvPr id="18" name="Freeform 17"/>
          <p:cNvSpPr/>
          <p:nvPr/>
        </p:nvSpPr>
        <p:spPr>
          <a:xfrm>
            <a:off x="402771" y="3635829"/>
            <a:ext cx="8675915" cy="1654628"/>
          </a:xfrm>
          <a:custGeom>
            <a:avLst/>
            <a:gdLst>
              <a:gd name="connsiteX0" fmla="*/ 0 w 8675915"/>
              <a:gd name="connsiteY0" fmla="*/ 0 h 1654628"/>
              <a:gd name="connsiteX1" fmla="*/ 6302829 w 8675915"/>
              <a:gd name="connsiteY1" fmla="*/ 1654628 h 1654628"/>
              <a:gd name="connsiteX2" fmla="*/ 8675915 w 8675915"/>
              <a:gd name="connsiteY2" fmla="*/ 1262742 h 1654628"/>
            </a:gdLst>
            <a:ahLst/>
            <a:cxnLst>
              <a:cxn ang="0">
                <a:pos x="connsiteX0" y="connsiteY0"/>
              </a:cxn>
              <a:cxn ang="0">
                <a:pos x="connsiteX1" y="connsiteY1"/>
              </a:cxn>
              <a:cxn ang="0">
                <a:pos x="connsiteX2" y="connsiteY2"/>
              </a:cxn>
            </a:cxnLst>
            <a:rect l="l" t="t" r="r" b="b"/>
            <a:pathLst>
              <a:path w="8675915" h="1654628">
                <a:moveTo>
                  <a:pt x="0" y="0"/>
                </a:moveTo>
                <a:lnTo>
                  <a:pt x="6302829" y="1654628"/>
                </a:lnTo>
                <a:lnTo>
                  <a:pt x="8675915" y="1262742"/>
                </a:lnTo>
              </a:path>
            </a:pathLst>
          </a:cu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0" name="TextBox 19"/>
          <p:cNvSpPr txBox="1"/>
          <p:nvPr/>
        </p:nvSpPr>
        <p:spPr>
          <a:xfrm rot="1387538">
            <a:off x="343263" y="4552478"/>
            <a:ext cx="1160895" cy="338554"/>
          </a:xfrm>
          <a:prstGeom prst="rect">
            <a:avLst/>
          </a:prstGeom>
          <a:noFill/>
        </p:spPr>
        <p:txBody>
          <a:bodyPr wrap="none" rtlCol="0">
            <a:spAutoFit/>
          </a:bodyPr>
          <a:lstStyle/>
          <a:p>
            <a:r>
              <a:rPr lang="en-US" sz="1600" b="1" i="1" dirty="0">
                <a:solidFill>
                  <a:prstClr val="white"/>
                </a:solidFill>
              </a:rPr>
              <a:t>1</a:t>
            </a:r>
            <a:r>
              <a:rPr lang="en-US" sz="1600" b="1" i="1" dirty="0" smtClean="0">
                <a:solidFill>
                  <a:prstClr val="white"/>
                </a:solidFill>
              </a:rPr>
              <a:t>0m Profile</a:t>
            </a:r>
            <a:endParaRPr lang="en-US" sz="1600" b="1" i="1" dirty="0">
              <a:solidFill>
                <a:prstClr val="white"/>
              </a:solidFill>
            </a:endParaRPr>
          </a:p>
        </p:txBody>
      </p:sp>
      <p:sp>
        <p:nvSpPr>
          <p:cNvPr id="16" name="Subtitle 2"/>
          <p:cNvSpPr txBox="1">
            <a:spLocks/>
          </p:cNvSpPr>
          <p:nvPr/>
        </p:nvSpPr>
        <p:spPr>
          <a:xfrm>
            <a:off x="-10586" y="152400"/>
            <a:ext cx="9144000" cy="838200"/>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spcBef>
                <a:spcPts val="0"/>
              </a:spcBef>
            </a:pPr>
            <a:r>
              <a:rPr lang="en-US" dirty="0" smtClean="0">
                <a:solidFill>
                  <a:schemeClr val="bg1"/>
                </a:solidFill>
              </a:rPr>
              <a:t>10 Meter Elevation Model</a:t>
            </a:r>
          </a:p>
        </p:txBody>
      </p:sp>
    </p:spTree>
    <p:extLst>
      <p:ext uri="{BB962C8B-B14F-4D97-AF65-F5344CB8AC3E}">
        <p14:creationId xmlns:p14="http://schemas.microsoft.com/office/powerpoint/2010/main" val="338187041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8"/>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990600"/>
            <a:ext cx="9144000" cy="3903276"/>
          </a:xfrm>
          <a:prstGeom prst="rect">
            <a:avLst/>
          </a:prstGeom>
        </p:spPr>
      </p:pic>
      <p:pic>
        <p:nvPicPr>
          <p:cNvPr id="3074" name="Picture 2"/>
          <p:cNvPicPr>
            <a:picLocks noChangeArrowheads="1"/>
          </p:cNvPicPr>
          <p:nvPr/>
        </p:nvPicPr>
        <p:blipFill rotWithShape="1">
          <a:blip r:embed="rId4" cstate="email">
            <a:extLst>
              <a:ext uri="{28A0092B-C50C-407E-A947-70E740481C1C}">
                <a14:useLocalDpi xmlns:a14="http://schemas.microsoft.com/office/drawing/2010/main"/>
              </a:ext>
            </a:extLst>
          </a:blip>
          <a:srcRect/>
          <a:stretch/>
        </p:blipFill>
        <p:spPr bwMode="auto">
          <a:xfrm>
            <a:off x="-25371" y="3505200"/>
            <a:ext cx="9144000" cy="3352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4" name="TextBox 13"/>
          <p:cNvSpPr txBox="1"/>
          <p:nvPr/>
        </p:nvSpPr>
        <p:spPr>
          <a:xfrm>
            <a:off x="457200" y="6324600"/>
            <a:ext cx="2779415" cy="400110"/>
          </a:xfrm>
          <a:prstGeom prst="rect">
            <a:avLst/>
          </a:prstGeom>
          <a:noFill/>
        </p:spPr>
        <p:txBody>
          <a:bodyPr wrap="none" rtlCol="0">
            <a:spAutoFit/>
          </a:bodyPr>
          <a:lstStyle/>
          <a:p>
            <a:r>
              <a:rPr lang="en-US" sz="2000" b="1" i="1" dirty="0" smtClean="0">
                <a:solidFill>
                  <a:prstClr val="white"/>
                </a:solidFill>
              </a:rPr>
              <a:t>Actual Survey Elevations</a:t>
            </a:r>
            <a:endParaRPr lang="en-US" sz="2000" b="1" i="1" dirty="0">
              <a:solidFill>
                <a:prstClr val="white"/>
              </a:solidFill>
            </a:endParaRPr>
          </a:p>
        </p:txBody>
      </p:sp>
      <p:cxnSp>
        <p:nvCxnSpPr>
          <p:cNvPr id="10" name="Straight Arrow Connector 9"/>
          <p:cNvCxnSpPr/>
          <p:nvPr/>
        </p:nvCxnSpPr>
        <p:spPr>
          <a:xfrm flipV="1">
            <a:off x="3236615" y="6324600"/>
            <a:ext cx="878185" cy="200055"/>
          </a:xfrm>
          <a:prstGeom prst="straightConnector1">
            <a:avLst/>
          </a:prstGeom>
          <a:ln>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12" name="Freeform 11"/>
          <p:cNvSpPr/>
          <p:nvPr/>
        </p:nvSpPr>
        <p:spPr>
          <a:xfrm>
            <a:off x="413658" y="4637314"/>
            <a:ext cx="8643258" cy="1197429"/>
          </a:xfrm>
          <a:custGeom>
            <a:avLst/>
            <a:gdLst>
              <a:gd name="connsiteX0" fmla="*/ 6531429 w 6531429"/>
              <a:gd name="connsiteY0" fmla="*/ 827315 h 1197429"/>
              <a:gd name="connsiteX1" fmla="*/ 5421086 w 6531429"/>
              <a:gd name="connsiteY1" fmla="*/ 740229 h 1197429"/>
              <a:gd name="connsiteX2" fmla="*/ 4125686 w 6531429"/>
              <a:gd name="connsiteY2" fmla="*/ 1197429 h 1197429"/>
              <a:gd name="connsiteX3" fmla="*/ 2862943 w 6531429"/>
              <a:gd name="connsiteY3" fmla="*/ 990600 h 1197429"/>
              <a:gd name="connsiteX4" fmla="*/ 1469572 w 6531429"/>
              <a:gd name="connsiteY4" fmla="*/ 566057 h 1197429"/>
              <a:gd name="connsiteX5" fmla="*/ 0 w 6531429"/>
              <a:gd name="connsiteY5" fmla="*/ 0 h 1197429"/>
              <a:gd name="connsiteX0" fmla="*/ 8643258 w 8643258"/>
              <a:gd name="connsiteY0" fmla="*/ 772886 h 1197429"/>
              <a:gd name="connsiteX1" fmla="*/ 5421086 w 8643258"/>
              <a:gd name="connsiteY1" fmla="*/ 740229 h 1197429"/>
              <a:gd name="connsiteX2" fmla="*/ 4125686 w 8643258"/>
              <a:gd name="connsiteY2" fmla="*/ 1197429 h 1197429"/>
              <a:gd name="connsiteX3" fmla="*/ 2862943 w 8643258"/>
              <a:gd name="connsiteY3" fmla="*/ 990600 h 1197429"/>
              <a:gd name="connsiteX4" fmla="*/ 1469572 w 8643258"/>
              <a:gd name="connsiteY4" fmla="*/ 566057 h 1197429"/>
              <a:gd name="connsiteX5" fmla="*/ 0 w 8643258"/>
              <a:gd name="connsiteY5" fmla="*/ 0 h 1197429"/>
              <a:gd name="connsiteX0" fmla="*/ 8643258 w 8643258"/>
              <a:gd name="connsiteY0" fmla="*/ 772886 h 1197429"/>
              <a:gd name="connsiteX1" fmla="*/ 6498771 w 8643258"/>
              <a:gd name="connsiteY1" fmla="*/ 751115 h 1197429"/>
              <a:gd name="connsiteX2" fmla="*/ 5421086 w 8643258"/>
              <a:gd name="connsiteY2" fmla="*/ 740229 h 1197429"/>
              <a:gd name="connsiteX3" fmla="*/ 4125686 w 8643258"/>
              <a:gd name="connsiteY3" fmla="*/ 1197429 h 1197429"/>
              <a:gd name="connsiteX4" fmla="*/ 2862943 w 8643258"/>
              <a:gd name="connsiteY4" fmla="*/ 990600 h 1197429"/>
              <a:gd name="connsiteX5" fmla="*/ 1469572 w 8643258"/>
              <a:gd name="connsiteY5" fmla="*/ 566057 h 1197429"/>
              <a:gd name="connsiteX6" fmla="*/ 0 w 8643258"/>
              <a:gd name="connsiteY6" fmla="*/ 0 h 1197429"/>
              <a:gd name="connsiteX0" fmla="*/ 8643258 w 8643258"/>
              <a:gd name="connsiteY0" fmla="*/ 772886 h 1197429"/>
              <a:gd name="connsiteX1" fmla="*/ 6487885 w 8643258"/>
              <a:gd name="connsiteY1" fmla="*/ 838200 h 1197429"/>
              <a:gd name="connsiteX2" fmla="*/ 5421086 w 8643258"/>
              <a:gd name="connsiteY2" fmla="*/ 740229 h 1197429"/>
              <a:gd name="connsiteX3" fmla="*/ 4125686 w 8643258"/>
              <a:gd name="connsiteY3" fmla="*/ 1197429 h 1197429"/>
              <a:gd name="connsiteX4" fmla="*/ 2862943 w 8643258"/>
              <a:gd name="connsiteY4" fmla="*/ 990600 h 1197429"/>
              <a:gd name="connsiteX5" fmla="*/ 1469572 w 8643258"/>
              <a:gd name="connsiteY5" fmla="*/ 566057 h 1197429"/>
              <a:gd name="connsiteX6" fmla="*/ 0 w 8643258"/>
              <a:gd name="connsiteY6" fmla="*/ 0 h 11974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643258" h="1197429">
                <a:moveTo>
                  <a:pt x="8643258" y="772886"/>
                </a:moveTo>
                <a:lnTo>
                  <a:pt x="6487885" y="838200"/>
                </a:lnTo>
                <a:lnTo>
                  <a:pt x="5421086" y="740229"/>
                </a:lnTo>
                <a:lnTo>
                  <a:pt x="4125686" y="1197429"/>
                </a:lnTo>
                <a:lnTo>
                  <a:pt x="2862943" y="990600"/>
                </a:lnTo>
                <a:lnTo>
                  <a:pt x="1469572" y="566057"/>
                </a:lnTo>
                <a:lnTo>
                  <a:pt x="0" y="0"/>
                </a:lnTo>
              </a:path>
            </a:pathLst>
          </a:custGeom>
          <a:no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7" name="TextBox 16"/>
          <p:cNvSpPr txBox="1"/>
          <p:nvPr/>
        </p:nvSpPr>
        <p:spPr>
          <a:xfrm rot="917469">
            <a:off x="1417518" y="3728486"/>
            <a:ext cx="1160895" cy="338554"/>
          </a:xfrm>
          <a:prstGeom prst="rect">
            <a:avLst/>
          </a:prstGeom>
          <a:noFill/>
        </p:spPr>
        <p:txBody>
          <a:bodyPr wrap="none" rtlCol="0">
            <a:spAutoFit/>
          </a:bodyPr>
          <a:lstStyle/>
          <a:p>
            <a:r>
              <a:rPr lang="en-US" sz="1600" b="1" i="1" dirty="0" smtClean="0">
                <a:solidFill>
                  <a:prstClr val="white"/>
                </a:solidFill>
              </a:rPr>
              <a:t>30m Profile</a:t>
            </a:r>
            <a:endParaRPr lang="en-US" sz="1600" b="1" i="1" dirty="0">
              <a:solidFill>
                <a:prstClr val="white"/>
              </a:solidFill>
            </a:endParaRPr>
          </a:p>
        </p:txBody>
      </p:sp>
      <p:sp>
        <p:nvSpPr>
          <p:cNvPr id="18" name="Freeform 17"/>
          <p:cNvSpPr/>
          <p:nvPr/>
        </p:nvSpPr>
        <p:spPr>
          <a:xfrm>
            <a:off x="402771" y="3635829"/>
            <a:ext cx="8675915" cy="1654628"/>
          </a:xfrm>
          <a:custGeom>
            <a:avLst/>
            <a:gdLst>
              <a:gd name="connsiteX0" fmla="*/ 0 w 8675915"/>
              <a:gd name="connsiteY0" fmla="*/ 0 h 1654628"/>
              <a:gd name="connsiteX1" fmla="*/ 6302829 w 8675915"/>
              <a:gd name="connsiteY1" fmla="*/ 1654628 h 1654628"/>
              <a:gd name="connsiteX2" fmla="*/ 8675915 w 8675915"/>
              <a:gd name="connsiteY2" fmla="*/ 1262742 h 1654628"/>
            </a:gdLst>
            <a:ahLst/>
            <a:cxnLst>
              <a:cxn ang="0">
                <a:pos x="connsiteX0" y="connsiteY0"/>
              </a:cxn>
              <a:cxn ang="0">
                <a:pos x="connsiteX1" y="connsiteY1"/>
              </a:cxn>
              <a:cxn ang="0">
                <a:pos x="connsiteX2" y="connsiteY2"/>
              </a:cxn>
            </a:cxnLst>
            <a:rect l="l" t="t" r="r" b="b"/>
            <a:pathLst>
              <a:path w="8675915" h="1654628">
                <a:moveTo>
                  <a:pt x="0" y="0"/>
                </a:moveTo>
                <a:lnTo>
                  <a:pt x="6302829" y="1654628"/>
                </a:lnTo>
                <a:lnTo>
                  <a:pt x="8675915" y="1262742"/>
                </a:lnTo>
              </a:path>
            </a:pathLst>
          </a:cu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0" name="TextBox 19"/>
          <p:cNvSpPr txBox="1"/>
          <p:nvPr/>
        </p:nvSpPr>
        <p:spPr>
          <a:xfrm rot="1387538">
            <a:off x="343263" y="4552478"/>
            <a:ext cx="1160895" cy="338554"/>
          </a:xfrm>
          <a:prstGeom prst="rect">
            <a:avLst/>
          </a:prstGeom>
          <a:noFill/>
        </p:spPr>
        <p:txBody>
          <a:bodyPr wrap="none" rtlCol="0">
            <a:spAutoFit/>
          </a:bodyPr>
          <a:lstStyle/>
          <a:p>
            <a:r>
              <a:rPr lang="en-US" sz="1600" b="1" i="1" dirty="0">
                <a:solidFill>
                  <a:prstClr val="white"/>
                </a:solidFill>
              </a:rPr>
              <a:t>1</a:t>
            </a:r>
            <a:r>
              <a:rPr lang="en-US" sz="1600" b="1" i="1" dirty="0" smtClean="0">
                <a:solidFill>
                  <a:prstClr val="white"/>
                </a:solidFill>
              </a:rPr>
              <a:t>0m Profile</a:t>
            </a:r>
            <a:endParaRPr lang="en-US" sz="1600" b="1" i="1" dirty="0">
              <a:solidFill>
                <a:prstClr val="white"/>
              </a:solidFill>
            </a:endParaRPr>
          </a:p>
        </p:txBody>
      </p:sp>
      <p:sp>
        <p:nvSpPr>
          <p:cNvPr id="15" name="Subtitle 2"/>
          <p:cNvSpPr txBox="1">
            <a:spLocks/>
          </p:cNvSpPr>
          <p:nvPr/>
        </p:nvSpPr>
        <p:spPr>
          <a:xfrm>
            <a:off x="-3600" y="228600"/>
            <a:ext cx="9144000" cy="990600"/>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spcBef>
                <a:spcPts val="0"/>
              </a:spcBef>
            </a:pPr>
            <a:r>
              <a:rPr lang="en-US" dirty="0" smtClean="0">
                <a:solidFill>
                  <a:prstClr val="white"/>
                </a:solidFill>
              </a:rPr>
              <a:t>3 Meter </a:t>
            </a:r>
            <a:r>
              <a:rPr lang="en-US" dirty="0" err="1" smtClean="0">
                <a:solidFill>
                  <a:prstClr val="white"/>
                </a:solidFill>
              </a:rPr>
              <a:t>Lidar</a:t>
            </a:r>
            <a:r>
              <a:rPr lang="en-US" dirty="0" smtClean="0">
                <a:solidFill>
                  <a:prstClr val="white"/>
                </a:solidFill>
              </a:rPr>
              <a:t> Topography </a:t>
            </a:r>
            <a:r>
              <a:rPr lang="en-US" sz="2000" dirty="0" smtClean="0">
                <a:solidFill>
                  <a:prstClr val="white"/>
                </a:solidFill>
              </a:rPr>
              <a:t>(2000-2005)</a:t>
            </a:r>
          </a:p>
        </p:txBody>
      </p:sp>
      <p:sp>
        <p:nvSpPr>
          <p:cNvPr id="2" name="Freeform 1"/>
          <p:cNvSpPr/>
          <p:nvPr/>
        </p:nvSpPr>
        <p:spPr>
          <a:xfrm>
            <a:off x="478971" y="4778829"/>
            <a:ext cx="8599715" cy="1284514"/>
          </a:xfrm>
          <a:custGeom>
            <a:avLst/>
            <a:gdLst>
              <a:gd name="connsiteX0" fmla="*/ 0 w 8599715"/>
              <a:gd name="connsiteY0" fmla="*/ 0 h 1284514"/>
              <a:gd name="connsiteX1" fmla="*/ 794658 w 8599715"/>
              <a:gd name="connsiteY1" fmla="*/ 228600 h 1284514"/>
              <a:gd name="connsiteX2" fmla="*/ 827315 w 8599715"/>
              <a:gd name="connsiteY2" fmla="*/ 337457 h 1284514"/>
              <a:gd name="connsiteX3" fmla="*/ 1251858 w 8599715"/>
              <a:gd name="connsiteY3" fmla="*/ 555171 h 1284514"/>
              <a:gd name="connsiteX4" fmla="*/ 1338943 w 8599715"/>
              <a:gd name="connsiteY4" fmla="*/ 500742 h 1284514"/>
              <a:gd name="connsiteX5" fmla="*/ 1828800 w 8599715"/>
              <a:gd name="connsiteY5" fmla="*/ 457200 h 1284514"/>
              <a:gd name="connsiteX6" fmla="*/ 2209800 w 8599715"/>
              <a:gd name="connsiteY6" fmla="*/ 642257 h 1284514"/>
              <a:gd name="connsiteX7" fmla="*/ 2264229 w 8599715"/>
              <a:gd name="connsiteY7" fmla="*/ 729342 h 1284514"/>
              <a:gd name="connsiteX8" fmla="*/ 2688772 w 8599715"/>
              <a:gd name="connsiteY8" fmla="*/ 587828 h 1284514"/>
              <a:gd name="connsiteX9" fmla="*/ 3167743 w 8599715"/>
              <a:gd name="connsiteY9" fmla="*/ 631371 h 1284514"/>
              <a:gd name="connsiteX10" fmla="*/ 3603172 w 8599715"/>
              <a:gd name="connsiteY10" fmla="*/ 620485 h 1284514"/>
              <a:gd name="connsiteX11" fmla="*/ 4049486 w 8599715"/>
              <a:gd name="connsiteY11" fmla="*/ 1284514 h 1284514"/>
              <a:gd name="connsiteX12" fmla="*/ 4539343 w 8599715"/>
              <a:gd name="connsiteY12" fmla="*/ 1099457 h 1284514"/>
              <a:gd name="connsiteX13" fmla="*/ 4898572 w 8599715"/>
              <a:gd name="connsiteY13" fmla="*/ 979714 h 1284514"/>
              <a:gd name="connsiteX14" fmla="*/ 5029200 w 8599715"/>
              <a:gd name="connsiteY14" fmla="*/ 816428 h 1284514"/>
              <a:gd name="connsiteX15" fmla="*/ 5246915 w 8599715"/>
              <a:gd name="connsiteY15" fmla="*/ 435428 h 1284514"/>
              <a:gd name="connsiteX16" fmla="*/ 5323115 w 8599715"/>
              <a:gd name="connsiteY16" fmla="*/ 500742 h 1284514"/>
              <a:gd name="connsiteX17" fmla="*/ 5682343 w 8599715"/>
              <a:gd name="connsiteY17" fmla="*/ 544285 h 1284514"/>
              <a:gd name="connsiteX18" fmla="*/ 5747658 w 8599715"/>
              <a:gd name="connsiteY18" fmla="*/ 544285 h 1284514"/>
              <a:gd name="connsiteX19" fmla="*/ 6172200 w 8599715"/>
              <a:gd name="connsiteY19" fmla="*/ 696685 h 1284514"/>
              <a:gd name="connsiteX20" fmla="*/ 6368143 w 8599715"/>
              <a:gd name="connsiteY20" fmla="*/ 718457 h 1284514"/>
              <a:gd name="connsiteX21" fmla="*/ 6651172 w 8599715"/>
              <a:gd name="connsiteY21" fmla="*/ 576942 h 1284514"/>
              <a:gd name="connsiteX22" fmla="*/ 7021286 w 8599715"/>
              <a:gd name="connsiteY22" fmla="*/ 718457 h 1284514"/>
              <a:gd name="connsiteX23" fmla="*/ 7108372 w 8599715"/>
              <a:gd name="connsiteY23" fmla="*/ 653142 h 1284514"/>
              <a:gd name="connsiteX24" fmla="*/ 7609115 w 8599715"/>
              <a:gd name="connsiteY24" fmla="*/ 522514 h 1284514"/>
              <a:gd name="connsiteX25" fmla="*/ 7663543 w 8599715"/>
              <a:gd name="connsiteY25" fmla="*/ 587828 h 1284514"/>
              <a:gd name="connsiteX26" fmla="*/ 8088086 w 8599715"/>
              <a:gd name="connsiteY26" fmla="*/ 707571 h 1284514"/>
              <a:gd name="connsiteX27" fmla="*/ 8599715 w 8599715"/>
              <a:gd name="connsiteY27" fmla="*/ 478971 h 12845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599715" h="1284514">
                <a:moveTo>
                  <a:pt x="0" y="0"/>
                </a:moveTo>
                <a:lnTo>
                  <a:pt x="794658" y="228600"/>
                </a:lnTo>
                <a:lnTo>
                  <a:pt x="827315" y="337457"/>
                </a:lnTo>
                <a:lnTo>
                  <a:pt x="1251858" y="555171"/>
                </a:lnTo>
                <a:lnTo>
                  <a:pt x="1338943" y="500742"/>
                </a:lnTo>
                <a:lnTo>
                  <a:pt x="1828800" y="457200"/>
                </a:lnTo>
                <a:lnTo>
                  <a:pt x="2209800" y="642257"/>
                </a:lnTo>
                <a:lnTo>
                  <a:pt x="2264229" y="729342"/>
                </a:lnTo>
                <a:lnTo>
                  <a:pt x="2688772" y="587828"/>
                </a:lnTo>
                <a:lnTo>
                  <a:pt x="3167743" y="631371"/>
                </a:lnTo>
                <a:lnTo>
                  <a:pt x="3603172" y="620485"/>
                </a:lnTo>
                <a:lnTo>
                  <a:pt x="4049486" y="1284514"/>
                </a:lnTo>
                <a:lnTo>
                  <a:pt x="4539343" y="1099457"/>
                </a:lnTo>
                <a:lnTo>
                  <a:pt x="4898572" y="979714"/>
                </a:lnTo>
                <a:lnTo>
                  <a:pt x="5029200" y="816428"/>
                </a:lnTo>
                <a:lnTo>
                  <a:pt x="5246915" y="435428"/>
                </a:lnTo>
                <a:lnTo>
                  <a:pt x="5323115" y="500742"/>
                </a:lnTo>
                <a:lnTo>
                  <a:pt x="5682343" y="544285"/>
                </a:lnTo>
                <a:lnTo>
                  <a:pt x="5747658" y="544285"/>
                </a:lnTo>
                <a:lnTo>
                  <a:pt x="6172200" y="696685"/>
                </a:lnTo>
                <a:lnTo>
                  <a:pt x="6368143" y="718457"/>
                </a:lnTo>
                <a:lnTo>
                  <a:pt x="6651172" y="576942"/>
                </a:lnTo>
                <a:lnTo>
                  <a:pt x="7021286" y="718457"/>
                </a:lnTo>
                <a:lnTo>
                  <a:pt x="7108372" y="653142"/>
                </a:lnTo>
                <a:lnTo>
                  <a:pt x="7609115" y="522514"/>
                </a:lnTo>
                <a:lnTo>
                  <a:pt x="7663543" y="587828"/>
                </a:lnTo>
                <a:lnTo>
                  <a:pt x="8088086" y="707571"/>
                </a:lnTo>
                <a:lnTo>
                  <a:pt x="8599715" y="478971"/>
                </a:lnTo>
              </a:path>
            </a:pathLst>
          </a:cu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1" name="TextBox 20"/>
          <p:cNvSpPr txBox="1"/>
          <p:nvPr/>
        </p:nvSpPr>
        <p:spPr>
          <a:xfrm rot="795703">
            <a:off x="239502" y="4853041"/>
            <a:ext cx="1056700" cy="338554"/>
          </a:xfrm>
          <a:prstGeom prst="rect">
            <a:avLst/>
          </a:prstGeom>
          <a:noFill/>
        </p:spPr>
        <p:txBody>
          <a:bodyPr wrap="none" rtlCol="0">
            <a:spAutoFit/>
          </a:bodyPr>
          <a:lstStyle/>
          <a:p>
            <a:r>
              <a:rPr lang="en-US" sz="1600" b="1" i="1" dirty="0">
                <a:solidFill>
                  <a:prstClr val="white"/>
                </a:solidFill>
              </a:rPr>
              <a:t>4</a:t>
            </a:r>
            <a:r>
              <a:rPr lang="en-US" sz="1600" b="1" i="1" dirty="0" smtClean="0">
                <a:solidFill>
                  <a:prstClr val="white"/>
                </a:solidFill>
              </a:rPr>
              <a:t>m Profile</a:t>
            </a:r>
            <a:endParaRPr lang="en-US" sz="1600" b="1" i="1" dirty="0">
              <a:solidFill>
                <a:prstClr val="white"/>
              </a:solidFill>
            </a:endParaRPr>
          </a:p>
        </p:txBody>
      </p:sp>
      <p:cxnSp>
        <p:nvCxnSpPr>
          <p:cNvPr id="22" name="Straight Arrow Connector 21"/>
          <p:cNvCxnSpPr/>
          <p:nvPr/>
        </p:nvCxnSpPr>
        <p:spPr>
          <a:xfrm flipH="1" flipV="1">
            <a:off x="4546629" y="6063343"/>
            <a:ext cx="1527600" cy="261256"/>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3" name="TextBox 22"/>
          <p:cNvSpPr txBox="1"/>
          <p:nvPr/>
        </p:nvSpPr>
        <p:spPr>
          <a:xfrm>
            <a:off x="6074228" y="6001434"/>
            <a:ext cx="2947293" cy="646331"/>
          </a:xfrm>
          <a:prstGeom prst="rect">
            <a:avLst/>
          </a:prstGeom>
          <a:solidFill>
            <a:schemeClr val="bg1">
              <a:alpha val="81000"/>
            </a:schemeClr>
          </a:solidFill>
        </p:spPr>
        <p:txBody>
          <a:bodyPr wrap="square" rtlCol="0">
            <a:spAutoFit/>
          </a:bodyPr>
          <a:lstStyle/>
          <a:p>
            <a:pPr algn="ctr"/>
            <a:r>
              <a:rPr lang="en-US" b="1" i="1" dirty="0" smtClean="0">
                <a:solidFill>
                  <a:prstClr val="black"/>
                </a:solidFill>
              </a:rPr>
              <a:t>5 ½ Foot Vertical Error in Stream Bed Elevation</a:t>
            </a:r>
            <a:endParaRPr lang="en-US" b="1" i="1" dirty="0">
              <a:solidFill>
                <a:prstClr val="black"/>
              </a:solidFill>
            </a:endParaRPr>
          </a:p>
        </p:txBody>
      </p:sp>
    </p:spTree>
    <p:extLst>
      <p:ext uri="{BB962C8B-B14F-4D97-AF65-F5344CB8AC3E}">
        <p14:creationId xmlns:p14="http://schemas.microsoft.com/office/powerpoint/2010/main" val="382277955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2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990600"/>
            <a:ext cx="9144000" cy="3903276"/>
          </a:xfrm>
          <a:prstGeom prst="rect">
            <a:avLst/>
          </a:prstGeom>
        </p:spPr>
      </p:pic>
      <p:pic>
        <p:nvPicPr>
          <p:cNvPr id="3074" name="Picture 2"/>
          <p:cNvPicPr>
            <a:picLocks noChangeArrowheads="1"/>
          </p:cNvPicPr>
          <p:nvPr/>
        </p:nvPicPr>
        <p:blipFill rotWithShape="1">
          <a:blip r:embed="rId4" cstate="email">
            <a:extLst>
              <a:ext uri="{28A0092B-C50C-407E-A947-70E740481C1C}">
                <a14:useLocalDpi xmlns:a14="http://schemas.microsoft.com/office/drawing/2010/main"/>
              </a:ext>
            </a:extLst>
          </a:blip>
          <a:srcRect/>
          <a:stretch/>
        </p:blipFill>
        <p:spPr bwMode="auto">
          <a:xfrm>
            <a:off x="-25371" y="3505200"/>
            <a:ext cx="9144000" cy="3352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4" name="TextBox 13"/>
          <p:cNvSpPr txBox="1"/>
          <p:nvPr/>
        </p:nvSpPr>
        <p:spPr>
          <a:xfrm>
            <a:off x="457200" y="6324600"/>
            <a:ext cx="2779415" cy="400110"/>
          </a:xfrm>
          <a:prstGeom prst="rect">
            <a:avLst/>
          </a:prstGeom>
          <a:noFill/>
        </p:spPr>
        <p:txBody>
          <a:bodyPr wrap="none" rtlCol="0">
            <a:spAutoFit/>
          </a:bodyPr>
          <a:lstStyle/>
          <a:p>
            <a:r>
              <a:rPr lang="en-US" sz="2000" b="1" i="1" dirty="0" smtClean="0">
                <a:solidFill>
                  <a:prstClr val="white"/>
                </a:solidFill>
              </a:rPr>
              <a:t>Actual Survey Elevations</a:t>
            </a:r>
            <a:endParaRPr lang="en-US" sz="2000" b="1" i="1" dirty="0">
              <a:solidFill>
                <a:prstClr val="white"/>
              </a:solidFill>
            </a:endParaRPr>
          </a:p>
        </p:txBody>
      </p:sp>
      <p:cxnSp>
        <p:nvCxnSpPr>
          <p:cNvPr id="10" name="Straight Arrow Connector 9"/>
          <p:cNvCxnSpPr/>
          <p:nvPr/>
        </p:nvCxnSpPr>
        <p:spPr>
          <a:xfrm flipV="1">
            <a:off x="3236615" y="6324600"/>
            <a:ext cx="878185" cy="200055"/>
          </a:xfrm>
          <a:prstGeom prst="straightConnector1">
            <a:avLst/>
          </a:prstGeom>
          <a:ln>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12" name="Freeform 11"/>
          <p:cNvSpPr/>
          <p:nvPr/>
        </p:nvSpPr>
        <p:spPr>
          <a:xfrm>
            <a:off x="413658" y="4637314"/>
            <a:ext cx="8643258" cy="1197429"/>
          </a:xfrm>
          <a:custGeom>
            <a:avLst/>
            <a:gdLst>
              <a:gd name="connsiteX0" fmla="*/ 6531429 w 6531429"/>
              <a:gd name="connsiteY0" fmla="*/ 827315 h 1197429"/>
              <a:gd name="connsiteX1" fmla="*/ 5421086 w 6531429"/>
              <a:gd name="connsiteY1" fmla="*/ 740229 h 1197429"/>
              <a:gd name="connsiteX2" fmla="*/ 4125686 w 6531429"/>
              <a:gd name="connsiteY2" fmla="*/ 1197429 h 1197429"/>
              <a:gd name="connsiteX3" fmla="*/ 2862943 w 6531429"/>
              <a:gd name="connsiteY3" fmla="*/ 990600 h 1197429"/>
              <a:gd name="connsiteX4" fmla="*/ 1469572 w 6531429"/>
              <a:gd name="connsiteY4" fmla="*/ 566057 h 1197429"/>
              <a:gd name="connsiteX5" fmla="*/ 0 w 6531429"/>
              <a:gd name="connsiteY5" fmla="*/ 0 h 1197429"/>
              <a:gd name="connsiteX0" fmla="*/ 8643258 w 8643258"/>
              <a:gd name="connsiteY0" fmla="*/ 772886 h 1197429"/>
              <a:gd name="connsiteX1" fmla="*/ 5421086 w 8643258"/>
              <a:gd name="connsiteY1" fmla="*/ 740229 h 1197429"/>
              <a:gd name="connsiteX2" fmla="*/ 4125686 w 8643258"/>
              <a:gd name="connsiteY2" fmla="*/ 1197429 h 1197429"/>
              <a:gd name="connsiteX3" fmla="*/ 2862943 w 8643258"/>
              <a:gd name="connsiteY3" fmla="*/ 990600 h 1197429"/>
              <a:gd name="connsiteX4" fmla="*/ 1469572 w 8643258"/>
              <a:gd name="connsiteY4" fmla="*/ 566057 h 1197429"/>
              <a:gd name="connsiteX5" fmla="*/ 0 w 8643258"/>
              <a:gd name="connsiteY5" fmla="*/ 0 h 1197429"/>
              <a:gd name="connsiteX0" fmla="*/ 8643258 w 8643258"/>
              <a:gd name="connsiteY0" fmla="*/ 772886 h 1197429"/>
              <a:gd name="connsiteX1" fmla="*/ 6498771 w 8643258"/>
              <a:gd name="connsiteY1" fmla="*/ 751115 h 1197429"/>
              <a:gd name="connsiteX2" fmla="*/ 5421086 w 8643258"/>
              <a:gd name="connsiteY2" fmla="*/ 740229 h 1197429"/>
              <a:gd name="connsiteX3" fmla="*/ 4125686 w 8643258"/>
              <a:gd name="connsiteY3" fmla="*/ 1197429 h 1197429"/>
              <a:gd name="connsiteX4" fmla="*/ 2862943 w 8643258"/>
              <a:gd name="connsiteY4" fmla="*/ 990600 h 1197429"/>
              <a:gd name="connsiteX5" fmla="*/ 1469572 w 8643258"/>
              <a:gd name="connsiteY5" fmla="*/ 566057 h 1197429"/>
              <a:gd name="connsiteX6" fmla="*/ 0 w 8643258"/>
              <a:gd name="connsiteY6" fmla="*/ 0 h 1197429"/>
              <a:gd name="connsiteX0" fmla="*/ 8643258 w 8643258"/>
              <a:gd name="connsiteY0" fmla="*/ 772886 h 1197429"/>
              <a:gd name="connsiteX1" fmla="*/ 6487885 w 8643258"/>
              <a:gd name="connsiteY1" fmla="*/ 838200 h 1197429"/>
              <a:gd name="connsiteX2" fmla="*/ 5421086 w 8643258"/>
              <a:gd name="connsiteY2" fmla="*/ 740229 h 1197429"/>
              <a:gd name="connsiteX3" fmla="*/ 4125686 w 8643258"/>
              <a:gd name="connsiteY3" fmla="*/ 1197429 h 1197429"/>
              <a:gd name="connsiteX4" fmla="*/ 2862943 w 8643258"/>
              <a:gd name="connsiteY4" fmla="*/ 990600 h 1197429"/>
              <a:gd name="connsiteX5" fmla="*/ 1469572 w 8643258"/>
              <a:gd name="connsiteY5" fmla="*/ 566057 h 1197429"/>
              <a:gd name="connsiteX6" fmla="*/ 0 w 8643258"/>
              <a:gd name="connsiteY6" fmla="*/ 0 h 11974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643258" h="1197429">
                <a:moveTo>
                  <a:pt x="8643258" y="772886"/>
                </a:moveTo>
                <a:lnTo>
                  <a:pt x="6487885" y="838200"/>
                </a:lnTo>
                <a:lnTo>
                  <a:pt x="5421086" y="740229"/>
                </a:lnTo>
                <a:lnTo>
                  <a:pt x="4125686" y="1197429"/>
                </a:lnTo>
                <a:lnTo>
                  <a:pt x="2862943" y="990600"/>
                </a:lnTo>
                <a:lnTo>
                  <a:pt x="1469572" y="566057"/>
                </a:lnTo>
                <a:lnTo>
                  <a:pt x="0" y="0"/>
                </a:lnTo>
              </a:path>
            </a:pathLst>
          </a:custGeom>
          <a:no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7" name="TextBox 16"/>
          <p:cNvSpPr txBox="1"/>
          <p:nvPr/>
        </p:nvSpPr>
        <p:spPr>
          <a:xfrm rot="917469">
            <a:off x="1417518" y="3728486"/>
            <a:ext cx="1160895" cy="338554"/>
          </a:xfrm>
          <a:prstGeom prst="rect">
            <a:avLst/>
          </a:prstGeom>
          <a:noFill/>
        </p:spPr>
        <p:txBody>
          <a:bodyPr wrap="none" rtlCol="0">
            <a:spAutoFit/>
          </a:bodyPr>
          <a:lstStyle/>
          <a:p>
            <a:r>
              <a:rPr lang="en-US" sz="1600" b="1" i="1" dirty="0" smtClean="0">
                <a:solidFill>
                  <a:prstClr val="white"/>
                </a:solidFill>
              </a:rPr>
              <a:t>30m Profile</a:t>
            </a:r>
            <a:endParaRPr lang="en-US" sz="1600" b="1" i="1" dirty="0">
              <a:solidFill>
                <a:prstClr val="white"/>
              </a:solidFill>
            </a:endParaRPr>
          </a:p>
        </p:txBody>
      </p:sp>
      <p:sp>
        <p:nvSpPr>
          <p:cNvPr id="18" name="Freeform 17"/>
          <p:cNvSpPr/>
          <p:nvPr/>
        </p:nvSpPr>
        <p:spPr>
          <a:xfrm>
            <a:off x="402771" y="3635829"/>
            <a:ext cx="8675915" cy="1654628"/>
          </a:xfrm>
          <a:custGeom>
            <a:avLst/>
            <a:gdLst>
              <a:gd name="connsiteX0" fmla="*/ 0 w 8675915"/>
              <a:gd name="connsiteY0" fmla="*/ 0 h 1654628"/>
              <a:gd name="connsiteX1" fmla="*/ 6302829 w 8675915"/>
              <a:gd name="connsiteY1" fmla="*/ 1654628 h 1654628"/>
              <a:gd name="connsiteX2" fmla="*/ 8675915 w 8675915"/>
              <a:gd name="connsiteY2" fmla="*/ 1262742 h 1654628"/>
            </a:gdLst>
            <a:ahLst/>
            <a:cxnLst>
              <a:cxn ang="0">
                <a:pos x="connsiteX0" y="connsiteY0"/>
              </a:cxn>
              <a:cxn ang="0">
                <a:pos x="connsiteX1" y="connsiteY1"/>
              </a:cxn>
              <a:cxn ang="0">
                <a:pos x="connsiteX2" y="connsiteY2"/>
              </a:cxn>
            </a:cxnLst>
            <a:rect l="l" t="t" r="r" b="b"/>
            <a:pathLst>
              <a:path w="8675915" h="1654628">
                <a:moveTo>
                  <a:pt x="0" y="0"/>
                </a:moveTo>
                <a:lnTo>
                  <a:pt x="6302829" y="1654628"/>
                </a:lnTo>
                <a:lnTo>
                  <a:pt x="8675915" y="1262742"/>
                </a:lnTo>
              </a:path>
            </a:pathLst>
          </a:cu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0" name="TextBox 19"/>
          <p:cNvSpPr txBox="1"/>
          <p:nvPr/>
        </p:nvSpPr>
        <p:spPr>
          <a:xfrm rot="1387538">
            <a:off x="343263" y="4552478"/>
            <a:ext cx="1160895" cy="338554"/>
          </a:xfrm>
          <a:prstGeom prst="rect">
            <a:avLst/>
          </a:prstGeom>
          <a:noFill/>
        </p:spPr>
        <p:txBody>
          <a:bodyPr wrap="none" rtlCol="0">
            <a:spAutoFit/>
          </a:bodyPr>
          <a:lstStyle/>
          <a:p>
            <a:r>
              <a:rPr lang="en-US" sz="1600" b="1" i="1" dirty="0">
                <a:solidFill>
                  <a:prstClr val="white"/>
                </a:solidFill>
              </a:rPr>
              <a:t>1</a:t>
            </a:r>
            <a:r>
              <a:rPr lang="en-US" sz="1600" b="1" i="1" dirty="0" smtClean="0">
                <a:solidFill>
                  <a:prstClr val="white"/>
                </a:solidFill>
              </a:rPr>
              <a:t>0m Profile</a:t>
            </a:r>
            <a:endParaRPr lang="en-US" sz="1600" b="1" i="1" dirty="0">
              <a:solidFill>
                <a:prstClr val="white"/>
              </a:solidFill>
            </a:endParaRPr>
          </a:p>
        </p:txBody>
      </p:sp>
      <p:sp>
        <p:nvSpPr>
          <p:cNvPr id="2" name="Freeform 1"/>
          <p:cNvSpPr/>
          <p:nvPr/>
        </p:nvSpPr>
        <p:spPr>
          <a:xfrm>
            <a:off x="424542" y="4778829"/>
            <a:ext cx="8654144" cy="1284514"/>
          </a:xfrm>
          <a:custGeom>
            <a:avLst/>
            <a:gdLst>
              <a:gd name="connsiteX0" fmla="*/ 0 w 8599715"/>
              <a:gd name="connsiteY0" fmla="*/ 0 h 1284514"/>
              <a:gd name="connsiteX1" fmla="*/ 794658 w 8599715"/>
              <a:gd name="connsiteY1" fmla="*/ 228600 h 1284514"/>
              <a:gd name="connsiteX2" fmla="*/ 827315 w 8599715"/>
              <a:gd name="connsiteY2" fmla="*/ 337457 h 1284514"/>
              <a:gd name="connsiteX3" fmla="*/ 1251858 w 8599715"/>
              <a:gd name="connsiteY3" fmla="*/ 555171 h 1284514"/>
              <a:gd name="connsiteX4" fmla="*/ 1338943 w 8599715"/>
              <a:gd name="connsiteY4" fmla="*/ 500742 h 1284514"/>
              <a:gd name="connsiteX5" fmla="*/ 1828800 w 8599715"/>
              <a:gd name="connsiteY5" fmla="*/ 457200 h 1284514"/>
              <a:gd name="connsiteX6" fmla="*/ 2209800 w 8599715"/>
              <a:gd name="connsiteY6" fmla="*/ 642257 h 1284514"/>
              <a:gd name="connsiteX7" fmla="*/ 2264229 w 8599715"/>
              <a:gd name="connsiteY7" fmla="*/ 729342 h 1284514"/>
              <a:gd name="connsiteX8" fmla="*/ 2688772 w 8599715"/>
              <a:gd name="connsiteY8" fmla="*/ 587828 h 1284514"/>
              <a:gd name="connsiteX9" fmla="*/ 3167743 w 8599715"/>
              <a:gd name="connsiteY9" fmla="*/ 631371 h 1284514"/>
              <a:gd name="connsiteX10" fmla="*/ 3603172 w 8599715"/>
              <a:gd name="connsiteY10" fmla="*/ 620485 h 1284514"/>
              <a:gd name="connsiteX11" fmla="*/ 4049486 w 8599715"/>
              <a:gd name="connsiteY11" fmla="*/ 1284514 h 1284514"/>
              <a:gd name="connsiteX12" fmla="*/ 4539343 w 8599715"/>
              <a:gd name="connsiteY12" fmla="*/ 1099457 h 1284514"/>
              <a:gd name="connsiteX13" fmla="*/ 4898572 w 8599715"/>
              <a:gd name="connsiteY13" fmla="*/ 979714 h 1284514"/>
              <a:gd name="connsiteX14" fmla="*/ 5029200 w 8599715"/>
              <a:gd name="connsiteY14" fmla="*/ 816428 h 1284514"/>
              <a:gd name="connsiteX15" fmla="*/ 5246915 w 8599715"/>
              <a:gd name="connsiteY15" fmla="*/ 435428 h 1284514"/>
              <a:gd name="connsiteX16" fmla="*/ 5323115 w 8599715"/>
              <a:gd name="connsiteY16" fmla="*/ 500742 h 1284514"/>
              <a:gd name="connsiteX17" fmla="*/ 5682343 w 8599715"/>
              <a:gd name="connsiteY17" fmla="*/ 544285 h 1284514"/>
              <a:gd name="connsiteX18" fmla="*/ 5747658 w 8599715"/>
              <a:gd name="connsiteY18" fmla="*/ 544285 h 1284514"/>
              <a:gd name="connsiteX19" fmla="*/ 6172200 w 8599715"/>
              <a:gd name="connsiteY19" fmla="*/ 696685 h 1284514"/>
              <a:gd name="connsiteX20" fmla="*/ 6368143 w 8599715"/>
              <a:gd name="connsiteY20" fmla="*/ 718457 h 1284514"/>
              <a:gd name="connsiteX21" fmla="*/ 6651172 w 8599715"/>
              <a:gd name="connsiteY21" fmla="*/ 576942 h 1284514"/>
              <a:gd name="connsiteX22" fmla="*/ 7021286 w 8599715"/>
              <a:gd name="connsiteY22" fmla="*/ 718457 h 1284514"/>
              <a:gd name="connsiteX23" fmla="*/ 7108372 w 8599715"/>
              <a:gd name="connsiteY23" fmla="*/ 653142 h 1284514"/>
              <a:gd name="connsiteX24" fmla="*/ 7609115 w 8599715"/>
              <a:gd name="connsiteY24" fmla="*/ 522514 h 1284514"/>
              <a:gd name="connsiteX25" fmla="*/ 7663543 w 8599715"/>
              <a:gd name="connsiteY25" fmla="*/ 587828 h 1284514"/>
              <a:gd name="connsiteX26" fmla="*/ 8088086 w 8599715"/>
              <a:gd name="connsiteY26" fmla="*/ 707571 h 1284514"/>
              <a:gd name="connsiteX27" fmla="*/ 8599715 w 8599715"/>
              <a:gd name="connsiteY27" fmla="*/ 478971 h 1284514"/>
              <a:gd name="connsiteX0" fmla="*/ 0 w 8654144"/>
              <a:gd name="connsiteY0" fmla="*/ 0 h 1284514"/>
              <a:gd name="connsiteX1" fmla="*/ 849087 w 8654144"/>
              <a:gd name="connsiteY1" fmla="*/ 228600 h 1284514"/>
              <a:gd name="connsiteX2" fmla="*/ 881744 w 8654144"/>
              <a:gd name="connsiteY2" fmla="*/ 337457 h 1284514"/>
              <a:gd name="connsiteX3" fmla="*/ 1306287 w 8654144"/>
              <a:gd name="connsiteY3" fmla="*/ 555171 h 1284514"/>
              <a:gd name="connsiteX4" fmla="*/ 1393372 w 8654144"/>
              <a:gd name="connsiteY4" fmla="*/ 500742 h 1284514"/>
              <a:gd name="connsiteX5" fmla="*/ 1883229 w 8654144"/>
              <a:gd name="connsiteY5" fmla="*/ 457200 h 1284514"/>
              <a:gd name="connsiteX6" fmla="*/ 2264229 w 8654144"/>
              <a:gd name="connsiteY6" fmla="*/ 642257 h 1284514"/>
              <a:gd name="connsiteX7" fmla="*/ 2318658 w 8654144"/>
              <a:gd name="connsiteY7" fmla="*/ 729342 h 1284514"/>
              <a:gd name="connsiteX8" fmla="*/ 2743201 w 8654144"/>
              <a:gd name="connsiteY8" fmla="*/ 587828 h 1284514"/>
              <a:gd name="connsiteX9" fmla="*/ 3222172 w 8654144"/>
              <a:gd name="connsiteY9" fmla="*/ 631371 h 1284514"/>
              <a:gd name="connsiteX10" fmla="*/ 3657601 w 8654144"/>
              <a:gd name="connsiteY10" fmla="*/ 620485 h 1284514"/>
              <a:gd name="connsiteX11" fmla="*/ 4103915 w 8654144"/>
              <a:gd name="connsiteY11" fmla="*/ 1284514 h 1284514"/>
              <a:gd name="connsiteX12" fmla="*/ 4593772 w 8654144"/>
              <a:gd name="connsiteY12" fmla="*/ 1099457 h 1284514"/>
              <a:gd name="connsiteX13" fmla="*/ 4953001 w 8654144"/>
              <a:gd name="connsiteY13" fmla="*/ 979714 h 1284514"/>
              <a:gd name="connsiteX14" fmla="*/ 5083629 w 8654144"/>
              <a:gd name="connsiteY14" fmla="*/ 816428 h 1284514"/>
              <a:gd name="connsiteX15" fmla="*/ 5301344 w 8654144"/>
              <a:gd name="connsiteY15" fmla="*/ 435428 h 1284514"/>
              <a:gd name="connsiteX16" fmla="*/ 5377544 w 8654144"/>
              <a:gd name="connsiteY16" fmla="*/ 500742 h 1284514"/>
              <a:gd name="connsiteX17" fmla="*/ 5736772 w 8654144"/>
              <a:gd name="connsiteY17" fmla="*/ 544285 h 1284514"/>
              <a:gd name="connsiteX18" fmla="*/ 5802087 w 8654144"/>
              <a:gd name="connsiteY18" fmla="*/ 544285 h 1284514"/>
              <a:gd name="connsiteX19" fmla="*/ 6226629 w 8654144"/>
              <a:gd name="connsiteY19" fmla="*/ 696685 h 1284514"/>
              <a:gd name="connsiteX20" fmla="*/ 6422572 w 8654144"/>
              <a:gd name="connsiteY20" fmla="*/ 718457 h 1284514"/>
              <a:gd name="connsiteX21" fmla="*/ 6705601 w 8654144"/>
              <a:gd name="connsiteY21" fmla="*/ 576942 h 1284514"/>
              <a:gd name="connsiteX22" fmla="*/ 7075715 w 8654144"/>
              <a:gd name="connsiteY22" fmla="*/ 718457 h 1284514"/>
              <a:gd name="connsiteX23" fmla="*/ 7162801 w 8654144"/>
              <a:gd name="connsiteY23" fmla="*/ 653142 h 1284514"/>
              <a:gd name="connsiteX24" fmla="*/ 7663544 w 8654144"/>
              <a:gd name="connsiteY24" fmla="*/ 522514 h 1284514"/>
              <a:gd name="connsiteX25" fmla="*/ 7717972 w 8654144"/>
              <a:gd name="connsiteY25" fmla="*/ 587828 h 1284514"/>
              <a:gd name="connsiteX26" fmla="*/ 8142515 w 8654144"/>
              <a:gd name="connsiteY26" fmla="*/ 707571 h 1284514"/>
              <a:gd name="connsiteX27" fmla="*/ 8654144 w 8654144"/>
              <a:gd name="connsiteY27" fmla="*/ 478971 h 12845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654144" h="1284514">
                <a:moveTo>
                  <a:pt x="0" y="0"/>
                </a:moveTo>
                <a:lnTo>
                  <a:pt x="849087" y="228600"/>
                </a:lnTo>
                <a:lnTo>
                  <a:pt x="881744" y="337457"/>
                </a:lnTo>
                <a:lnTo>
                  <a:pt x="1306287" y="555171"/>
                </a:lnTo>
                <a:lnTo>
                  <a:pt x="1393372" y="500742"/>
                </a:lnTo>
                <a:lnTo>
                  <a:pt x="1883229" y="457200"/>
                </a:lnTo>
                <a:lnTo>
                  <a:pt x="2264229" y="642257"/>
                </a:lnTo>
                <a:lnTo>
                  <a:pt x="2318658" y="729342"/>
                </a:lnTo>
                <a:lnTo>
                  <a:pt x="2743201" y="587828"/>
                </a:lnTo>
                <a:lnTo>
                  <a:pt x="3222172" y="631371"/>
                </a:lnTo>
                <a:lnTo>
                  <a:pt x="3657601" y="620485"/>
                </a:lnTo>
                <a:lnTo>
                  <a:pt x="4103915" y="1284514"/>
                </a:lnTo>
                <a:lnTo>
                  <a:pt x="4593772" y="1099457"/>
                </a:lnTo>
                <a:lnTo>
                  <a:pt x="4953001" y="979714"/>
                </a:lnTo>
                <a:lnTo>
                  <a:pt x="5083629" y="816428"/>
                </a:lnTo>
                <a:lnTo>
                  <a:pt x="5301344" y="435428"/>
                </a:lnTo>
                <a:lnTo>
                  <a:pt x="5377544" y="500742"/>
                </a:lnTo>
                <a:lnTo>
                  <a:pt x="5736772" y="544285"/>
                </a:lnTo>
                <a:lnTo>
                  <a:pt x="5802087" y="544285"/>
                </a:lnTo>
                <a:lnTo>
                  <a:pt x="6226629" y="696685"/>
                </a:lnTo>
                <a:lnTo>
                  <a:pt x="6422572" y="718457"/>
                </a:lnTo>
                <a:lnTo>
                  <a:pt x="6705601" y="576942"/>
                </a:lnTo>
                <a:lnTo>
                  <a:pt x="7075715" y="718457"/>
                </a:lnTo>
                <a:lnTo>
                  <a:pt x="7162801" y="653142"/>
                </a:lnTo>
                <a:lnTo>
                  <a:pt x="7663544" y="522514"/>
                </a:lnTo>
                <a:lnTo>
                  <a:pt x="7717972" y="587828"/>
                </a:lnTo>
                <a:lnTo>
                  <a:pt x="8142515" y="707571"/>
                </a:lnTo>
                <a:lnTo>
                  <a:pt x="8654144" y="478971"/>
                </a:lnTo>
              </a:path>
            </a:pathLst>
          </a:cu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1" name="TextBox 20"/>
          <p:cNvSpPr txBox="1"/>
          <p:nvPr/>
        </p:nvSpPr>
        <p:spPr>
          <a:xfrm rot="795703">
            <a:off x="239502" y="4853041"/>
            <a:ext cx="1056700" cy="338554"/>
          </a:xfrm>
          <a:prstGeom prst="rect">
            <a:avLst/>
          </a:prstGeom>
          <a:noFill/>
        </p:spPr>
        <p:txBody>
          <a:bodyPr wrap="none" rtlCol="0">
            <a:spAutoFit/>
          </a:bodyPr>
          <a:lstStyle/>
          <a:p>
            <a:r>
              <a:rPr lang="en-US" sz="1600" b="1" i="1" dirty="0">
                <a:solidFill>
                  <a:prstClr val="white"/>
                </a:solidFill>
              </a:rPr>
              <a:t>4</a:t>
            </a:r>
            <a:r>
              <a:rPr lang="en-US" sz="1600" b="1" i="1" dirty="0" smtClean="0">
                <a:solidFill>
                  <a:prstClr val="white"/>
                </a:solidFill>
              </a:rPr>
              <a:t>m Profile</a:t>
            </a:r>
            <a:endParaRPr lang="en-US" sz="1600" b="1" i="1" dirty="0">
              <a:solidFill>
                <a:prstClr val="white"/>
              </a:solidFill>
            </a:endParaRPr>
          </a:p>
        </p:txBody>
      </p:sp>
      <p:sp>
        <p:nvSpPr>
          <p:cNvPr id="19" name="Subtitle 2"/>
          <p:cNvSpPr txBox="1">
            <a:spLocks/>
          </p:cNvSpPr>
          <p:nvPr/>
        </p:nvSpPr>
        <p:spPr>
          <a:xfrm>
            <a:off x="-3600" y="228600"/>
            <a:ext cx="9144000" cy="647699"/>
          </a:xfrm>
          <a:prstGeom prst="rect">
            <a:avLst/>
          </a:prstGeom>
        </p:spPr>
        <p:txBody>
          <a:bodyPr vert="horz" lIns="91440" tIns="45720" rIns="91440" bIns="45720" rtlCol="0">
            <a:normAutofit fontScale="85000" lnSpcReduction="10000"/>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spcBef>
                <a:spcPts val="0"/>
              </a:spcBef>
            </a:pPr>
            <a:r>
              <a:rPr lang="en-US" dirty="0" smtClean="0">
                <a:solidFill>
                  <a:prstClr val="white"/>
                </a:solidFill>
              </a:rPr>
              <a:t>3DEP – Next Generation Flood Hazard Accuracy </a:t>
            </a:r>
            <a:r>
              <a:rPr lang="en-US" sz="2000" dirty="0" smtClean="0">
                <a:solidFill>
                  <a:prstClr val="white"/>
                </a:solidFill>
              </a:rPr>
              <a:t>(2014)</a:t>
            </a:r>
          </a:p>
        </p:txBody>
      </p:sp>
      <p:sp>
        <p:nvSpPr>
          <p:cNvPr id="3" name="Freeform 2"/>
          <p:cNvSpPr/>
          <p:nvPr/>
        </p:nvSpPr>
        <p:spPr>
          <a:xfrm>
            <a:off x="413657" y="4931229"/>
            <a:ext cx="8654143" cy="1349828"/>
          </a:xfrm>
          <a:custGeom>
            <a:avLst/>
            <a:gdLst>
              <a:gd name="connsiteX0" fmla="*/ 0 w 8654143"/>
              <a:gd name="connsiteY0" fmla="*/ 0 h 1349828"/>
              <a:gd name="connsiteX1" fmla="*/ 1001486 w 8654143"/>
              <a:gd name="connsiteY1" fmla="*/ 152400 h 1349828"/>
              <a:gd name="connsiteX2" fmla="*/ 1284514 w 8654143"/>
              <a:gd name="connsiteY2" fmla="*/ 195942 h 1349828"/>
              <a:gd name="connsiteX3" fmla="*/ 1284514 w 8654143"/>
              <a:gd name="connsiteY3" fmla="*/ 195942 h 1349828"/>
              <a:gd name="connsiteX4" fmla="*/ 1458686 w 8654143"/>
              <a:gd name="connsiteY4" fmla="*/ 206828 h 1349828"/>
              <a:gd name="connsiteX5" fmla="*/ 1556657 w 8654143"/>
              <a:gd name="connsiteY5" fmla="*/ 228600 h 1349828"/>
              <a:gd name="connsiteX6" fmla="*/ 1665514 w 8654143"/>
              <a:gd name="connsiteY6" fmla="*/ 261257 h 1349828"/>
              <a:gd name="connsiteX7" fmla="*/ 1850572 w 8654143"/>
              <a:gd name="connsiteY7" fmla="*/ 337457 h 1349828"/>
              <a:gd name="connsiteX8" fmla="*/ 2046514 w 8654143"/>
              <a:gd name="connsiteY8" fmla="*/ 381000 h 1349828"/>
              <a:gd name="connsiteX9" fmla="*/ 2209800 w 8654143"/>
              <a:gd name="connsiteY9" fmla="*/ 391885 h 1349828"/>
              <a:gd name="connsiteX10" fmla="*/ 2318657 w 8654143"/>
              <a:gd name="connsiteY10" fmla="*/ 424542 h 1349828"/>
              <a:gd name="connsiteX11" fmla="*/ 2471057 w 8654143"/>
              <a:gd name="connsiteY11" fmla="*/ 424542 h 1349828"/>
              <a:gd name="connsiteX12" fmla="*/ 2786743 w 8654143"/>
              <a:gd name="connsiteY12" fmla="*/ 435428 h 1349828"/>
              <a:gd name="connsiteX13" fmla="*/ 2982686 w 8654143"/>
              <a:gd name="connsiteY13" fmla="*/ 435428 h 1349828"/>
              <a:gd name="connsiteX14" fmla="*/ 3200400 w 8654143"/>
              <a:gd name="connsiteY14" fmla="*/ 413657 h 1349828"/>
              <a:gd name="connsiteX15" fmla="*/ 3385457 w 8654143"/>
              <a:gd name="connsiteY15" fmla="*/ 424542 h 1349828"/>
              <a:gd name="connsiteX16" fmla="*/ 3505200 w 8654143"/>
              <a:gd name="connsiteY16" fmla="*/ 424542 h 1349828"/>
              <a:gd name="connsiteX17" fmla="*/ 3537857 w 8654143"/>
              <a:gd name="connsiteY17" fmla="*/ 500742 h 1349828"/>
              <a:gd name="connsiteX18" fmla="*/ 3537857 w 8654143"/>
              <a:gd name="connsiteY18" fmla="*/ 664028 h 1349828"/>
              <a:gd name="connsiteX19" fmla="*/ 3570514 w 8654143"/>
              <a:gd name="connsiteY19" fmla="*/ 827314 h 1349828"/>
              <a:gd name="connsiteX20" fmla="*/ 3570514 w 8654143"/>
              <a:gd name="connsiteY20" fmla="*/ 1034142 h 1349828"/>
              <a:gd name="connsiteX21" fmla="*/ 3624943 w 8654143"/>
              <a:gd name="connsiteY21" fmla="*/ 1175657 h 1349828"/>
              <a:gd name="connsiteX22" fmla="*/ 3668486 w 8654143"/>
              <a:gd name="connsiteY22" fmla="*/ 1251857 h 1349828"/>
              <a:gd name="connsiteX23" fmla="*/ 3722914 w 8654143"/>
              <a:gd name="connsiteY23" fmla="*/ 1328057 h 1349828"/>
              <a:gd name="connsiteX24" fmla="*/ 3810000 w 8654143"/>
              <a:gd name="connsiteY24" fmla="*/ 1349828 h 1349828"/>
              <a:gd name="connsiteX25" fmla="*/ 3918857 w 8654143"/>
              <a:gd name="connsiteY25" fmla="*/ 1328057 h 1349828"/>
              <a:gd name="connsiteX26" fmla="*/ 4016829 w 8654143"/>
              <a:gd name="connsiteY26" fmla="*/ 1306285 h 1349828"/>
              <a:gd name="connsiteX27" fmla="*/ 4016829 w 8654143"/>
              <a:gd name="connsiteY27" fmla="*/ 1306285 h 1349828"/>
              <a:gd name="connsiteX28" fmla="*/ 4147457 w 8654143"/>
              <a:gd name="connsiteY28" fmla="*/ 1197428 h 1349828"/>
              <a:gd name="connsiteX29" fmla="*/ 4245429 w 8654143"/>
              <a:gd name="connsiteY29" fmla="*/ 1132114 h 1349828"/>
              <a:gd name="connsiteX30" fmla="*/ 4245429 w 8654143"/>
              <a:gd name="connsiteY30" fmla="*/ 1132114 h 1349828"/>
              <a:gd name="connsiteX31" fmla="*/ 4408714 w 8654143"/>
              <a:gd name="connsiteY31" fmla="*/ 968828 h 1349828"/>
              <a:gd name="connsiteX32" fmla="*/ 4637314 w 8654143"/>
              <a:gd name="connsiteY32" fmla="*/ 859971 h 1349828"/>
              <a:gd name="connsiteX33" fmla="*/ 4778829 w 8654143"/>
              <a:gd name="connsiteY33" fmla="*/ 827314 h 1349828"/>
              <a:gd name="connsiteX34" fmla="*/ 4887686 w 8654143"/>
              <a:gd name="connsiteY34" fmla="*/ 718457 h 1349828"/>
              <a:gd name="connsiteX35" fmla="*/ 4996543 w 8654143"/>
              <a:gd name="connsiteY35" fmla="*/ 631371 h 1349828"/>
              <a:gd name="connsiteX36" fmla="*/ 5040086 w 8654143"/>
              <a:gd name="connsiteY36" fmla="*/ 522514 h 1349828"/>
              <a:gd name="connsiteX37" fmla="*/ 5236029 w 8654143"/>
              <a:gd name="connsiteY37" fmla="*/ 424542 h 1349828"/>
              <a:gd name="connsiteX38" fmla="*/ 5355772 w 8654143"/>
              <a:gd name="connsiteY38" fmla="*/ 370114 h 1349828"/>
              <a:gd name="connsiteX39" fmla="*/ 5562600 w 8654143"/>
              <a:gd name="connsiteY39" fmla="*/ 359228 h 1349828"/>
              <a:gd name="connsiteX40" fmla="*/ 5649686 w 8654143"/>
              <a:gd name="connsiteY40" fmla="*/ 359228 h 1349828"/>
              <a:gd name="connsiteX41" fmla="*/ 5943600 w 8654143"/>
              <a:gd name="connsiteY41" fmla="*/ 413657 h 1349828"/>
              <a:gd name="connsiteX42" fmla="*/ 6085114 w 8654143"/>
              <a:gd name="connsiteY42" fmla="*/ 446314 h 1349828"/>
              <a:gd name="connsiteX43" fmla="*/ 6183086 w 8654143"/>
              <a:gd name="connsiteY43" fmla="*/ 446314 h 1349828"/>
              <a:gd name="connsiteX44" fmla="*/ 6324600 w 8654143"/>
              <a:gd name="connsiteY44" fmla="*/ 446314 h 1349828"/>
              <a:gd name="connsiteX45" fmla="*/ 6455229 w 8654143"/>
              <a:gd name="connsiteY45" fmla="*/ 413657 h 1349828"/>
              <a:gd name="connsiteX46" fmla="*/ 6596743 w 8654143"/>
              <a:gd name="connsiteY46" fmla="*/ 413657 h 1349828"/>
              <a:gd name="connsiteX47" fmla="*/ 6825343 w 8654143"/>
              <a:gd name="connsiteY47" fmla="*/ 446314 h 1349828"/>
              <a:gd name="connsiteX48" fmla="*/ 6988629 w 8654143"/>
              <a:gd name="connsiteY48" fmla="*/ 489857 h 1349828"/>
              <a:gd name="connsiteX49" fmla="*/ 7064829 w 8654143"/>
              <a:gd name="connsiteY49" fmla="*/ 489857 h 1349828"/>
              <a:gd name="connsiteX50" fmla="*/ 7260772 w 8654143"/>
              <a:gd name="connsiteY50" fmla="*/ 544285 h 1349828"/>
              <a:gd name="connsiteX51" fmla="*/ 7380514 w 8654143"/>
              <a:gd name="connsiteY51" fmla="*/ 555171 h 1349828"/>
              <a:gd name="connsiteX52" fmla="*/ 7478486 w 8654143"/>
              <a:gd name="connsiteY52" fmla="*/ 555171 h 1349828"/>
              <a:gd name="connsiteX53" fmla="*/ 7587343 w 8654143"/>
              <a:gd name="connsiteY53" fmla="*/ 522514 h 1349828"/>
              <a:gd name="connsiteX54" fmla="*/ 7641772 w 8654143"/>
              <a:gd name="connsiteY54" fmla="*/ 511628 h 1349828"/>
              <a:gd name="connsiteX55" fmla="*/ 7728857 w 8654143"/>
              <a:gd name="connsiteY55" fmla="*/ 435428 h 1349828"/>
              <a:gd name="connsiteX56" fmla="*/ 7794172 w 8654143"/>
              <a:gd name="connsiteY56" fmla="*/ 402771 h 1349828"/>
              <a:gd name="connsiteX57" fmla="*/ 7794172 w 8654143"/>
              <a:gd name="connsiteY57" fmla="*/ 402771 h 1349828"/>
              <a:gd name="connsiteX58" fmla="*/ 7957457 w 8654143"/>
              <a:gd name="connsiteY58" fmla="*/ 391885 h 1349828"/>
              <a:gd name="connsiteX59" fmla="*/ 8044543 w 8654143"/>
              <a:gd name="connsiteY59" fmla="*/ 391885 h 1349828"/>
              <a:gd name="connsiteX60" fmla="*/ 8109857 w 8654143"/>
              <a:gd name="connsiteY60" fmla="*/ 391885 h 1349828"/>
              <a:gd name="connsiteX61" fmla="*/ 8142514 w 8654143"/>
              <a:gd name="connsiteY61" fmla="*/ 413657 h 1349828"/>
              <a:gd name="connsiteX62" fmla="*/ 8240486 w 8654143"/>
              <a:gd name="connsiteY62" fmla="*/ 435428 h 1349828"/>
              <a:gd name="connsiteX63" fmla="*/ 8327572 w 8654143"/>
              <a:gd name="connsiteY63" fmla="*/ 435428 h 1349828"/>
              <a:gd name="connsiteX64" fmla="*/ 8327572 w 8654143"/>
              <a:gd name="connsiteY64" fmla="*/ 435428 h 1349828"/>
              <a:gd name="connsiteX65" fmla="*/ 8469086 w 8654143"/>
              <a:gd name="connsiteY65" fmla="*/ 391885 h 1349828"/>
              <a:gd name="connsiteX66" fmla="*/ 8556172 w 8654143"/>
              <a:gd name="connsiteY66" fmla="*/ 391885 h 1349828"/>
              <a:gd name="connsiteX67" fmla="*/ 8654143 w 8654143"/>
              <a:gd name="connsiteY67" fmla="*/ 435428 h 13498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8654143" h="1349828">
                <a:moveTo>
                  <a:pt x="0" y="0"/>
                </a:moveTo>
                <a:lnTo>
                  <a:pt x="1001486" y="152400"/>
                </a:lnTo>
                <a:lnTo>
                  <a:pt x="1284514" y="195942"/>
                </a:lnTo>
                <a:lnTo>
                  <a:pt x="1284514" y="195942"/>
                </a:lnTo>
                <a:lnTo>
                  <a:pt x="1458686" y="206828"/>
                </a:lnTo>
                <a:lnTo>
                  <a:pt x="1556657" y="228600"/>
                </a:lnTo>
                <a:lnTo>
                  <a:pt x="1665514" y="261257"/>
                </a:lnTo>
                <a:lnTo>
                  <a:pt x="1850572" y="337457"/>
                </a:lnTo>
                <a:lnTo>
                  <a:pt x="2046514" y="381000"/>
                </a:lnTo>
                <a:lnTo>
                  <a:pt x="2209800" y="391885"/>
                </a:lnTo>
                <a:lnTo>
                  <a:pt x="2318657" y="424542"/>
                </a:lnTo>
                <a:lnTo>
                  <a:pt x="2471057" y="424542"/>
                </a:lnTo>
                <a:lnTo>
                  <a:pt x="2786743" y="435428"/>
                </a:lnTo>
                <a:lnTo>
                  <a:pt x="2982686" y="435428"/>
                </a:lnTo>
                <a:lnTo>
                  <a:pt x="3200400" y="413657"/>
                </a:lnTo>
                <a:lnTo>
                  <a:pt x="3385457" y="424542"/>
                </a:lnTo>
                <a:lnTo>
                  <a:pt x="3505200" y="424542"/>
                </a:lnTo>
                <a:lnTo>
                  <a:pt x="3537857" y="500742"/>
                </a:lnTo>
                <a:lnTo>
                  <a:pt x="3537857" y="664028"/>
                </a:lnTo>
                <a:lnTo>
                  <a:pt x="3570514" y="827314"/>
                </a:lnTo>
                <a:lnTo>
                  <a:pt x="3570514" y="1034142"/>
                </a:lnTo>
                <a:lnTo>
                  <a:pt x="3624943" y="1175657"/>
                </a:lnTo>
                <a:lnTo>
                  <a:pt x="3668486" y="1251857"/>
                </a:lnTo>
                <a:lnTo>
                  <a:pt x="3722914" y="1328057"/>
                </a:lnTo>
                <a:lnTo>
                  <a:pt x="3810000" y="1349828"/>
                </a:lnTo>
                <a:lnTo>
                  <a:pt x="3918857" y="1328057"/>
                </a:lnTo>
                <a:lnTo>
                  <a:pt x="4016829" y="1306285"/>
                </a:lnTo>
                <a:lnTo>
                  <a:pt x="4016829" y="1306285"/>
                </a:lnTo>
                <a:lnTo>
                  <a:pt x="4147457" y="1197428"/>
                </a:lnTo>
                <a:lnTo>
                  <a:pt x="4245429" y="1132114"/>
                </a:lnTo>
                <a:lnTo>
                  <a:pt x="4245429" y="1132114"/>
                </a:lnTo>
                <a:lnTo>
                  <a:pt x="4408714" y="968828"/>
                </a:lnTo>
                <a:lnTo>
                  <a:pt x="4637314" y="859971"/>
                </a:lnTo>
                <a:lnTo>
                  <a:pt x="4778829" y="827314"/>
                </a:lnTo>
                <a:lnTo>
                  <a:pt x="4887686" y="718457"/>
                </a:lnTo>
                <a:lnTo>
                  <a:pt x="4996543" y="631371"/>
                </a:lnTo>
                <a:lnTo>
                  <a:pt x="5040086" y="522514"/>
                </a:lnTo>
                <a:lnTo>
                  <a:pt x="5236029" y="424542"/>
                </a:lnTo>
                <a:lnTo>
                  <a:pt x="5355772" y="370114"/>
                </a:lnTo>
                <a:lnTo>
                  <a:pt x="5562600" y="359228"/>
                </a:lnTo>
                <a:lnTo>
                  <a:pt x="5649686" y="359228"/>
                </a:lnTo>
                <a:lnTo>
                  <a:pt x="5943600" y="413657"/>
                </a:lnTo>
                <a:lnTo>
                  <a:pt x="6085114" y="446314"/>
                </a:lnTo>
                <a:lnTo>
                  <a:pt x="6183086" y="446314"/>
                </a:lnTo>
                <a:lnTo>
                  <a:pt x="6324600" y="446314"/>
                </a:lnTo>
                <a:lnTo>
                  <a:pt x="6455229" y="413657"/>
                </a:lnTo>
                <a:lnTo>
                  <a:pt x="6596743" y="413657"/>
                </a:lnTo>
                <a:lnTo>
                  <a:pt x="6825343" y="446314"/>
                </a:lnTo>
                <a:lnTo>
                  <a:pt x="6988629" y="489857"/>
                </a:lnTo>
                <a:lnTo>
                  <a:pt x="7064829" y="489857"/>
                </a:lnTo>
                <a:lnTo>
                  <a:pt x="7260772" y="544285"/>
                </a:lnTo>
                <a:lnTo>
                  <a:pt x="7380514" y="555171"/>
                </a:lnTo>
                <a:lnTo>
                  <a:pt x="7478486" y="555171"/>
                </a:lnTo>
                <a:lnTo>
                  <a:pt x="7587343" y="522514"/>
                </a:lnTo>
                <a:lnTo>
                  <a:pt x="7641772" y="511628"/>
                </a:lnTo>
                <a:lnTo>
                  <a:pt x="7728857" y="435428"/>
                </a:lnTo>
                <a:lnTo>
                  <a:pt x="7794172" y="402771"/>
                </a:lnTo>
                <a:lnTo>
                  <a:pt x="7794172" y="402771"/>
                </a:lnTo>
                <a:lnTo>
                  <a:pt x="7957457" y="391885"/>
                </a:lnTo>
                <a:lnTo>
                  <a:pt x="8044543" y="391885"/>
                </a:lnTo>
                <a:lnTo>
                  <a:pt x="8109857" y="391885"/>
                </a:lnTo>
                <a:lnTo>
                  <a:pt x="8142514" y="413657"/>
                </a:lnTo>
                <a:lnTo>
                  <a:pt x="8240486" y="435428"/>
                </a:lnTo>
                <a:lnTo>
                  <a:pt x="8327572" y="435428"/>
                </a:lnTo>
                <a:lnTo>
                  <a:pt x="8327572" y="435428"/>
                </a:lnTo>
                <a:lnTo>
                  <a:pt x="8469086" y="391885"/>
                </a:lnTo>
                <a:lnTo>
                  <a:pt x="8556172" y="391885"/>
                </a:lnTo>
                <a:lnTo>
                  <a:pt x="8654143" y="435428"/>
                </a:lnTo>
              </a:path>
            </a:pathLst>
          </a:cu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4" name="TextBox 23"/>
          <p:cNvSpPr txBox="1"/>
          <p:nvPr/>
        </p:nvSpPr>
        <p:spPr>
          <a:xfrm>
            <a:off x="1879564" y="5611038"/>
            <a:ext cx="1229824" cy="338554"/>
          </a:xfrm>
          <a:prstGeom prst="rect">
            <a:avLst/>
          </a:prstGeom>
          <a:noFill/>
        </p:spPr>
        <p:txBody>
          <a:bodyPr wrap="none" rtlCol="0">
            <a:spAutoFit/>
          </a:bodyPr>
          <a:lstStyle/>
          <a:p>
            <a:r>
              <a:rPr lang="en-US" sz="1600" b="1" i="1" dirty="0" smtClean="0">
                <a:solidFill>
                  <a:prstClr val="white"/>
                </a:solidFill>
              </a:rPr>
              <a:t>3DEP Profile</a:t>
            </a:r>
            <a:endParaRPr lang="en-US" sz="1600" b="1" i="1" dirty="0">
              <a:solidFill>
                <a:prstClr val="white"/>
              </a:solidFill>
            </a:endParaRPr>
          </a:p>
        </p:txBody>
      </p:sp>
      <p:cxnSp>
        <p:nvCxnSpPr>
          <p:cNvPr id="25" name="Straight Arrow Connector 24"/>
          <p:cNvCxnSpPr>
            <a:endCxn id="3" idx="19"/>
          </p:cNvCxnSpPr>
          <p:nvPr/>
        </p:nvCxnSpPr>
        <p:spPr>
          <a:xfrm flipV="1">
            <a:off x="2949922" y="5758543"/>
            <a:ext cx="1034249" cy="47656"/>
          </a:xfrm>
          <a:prstGeom prst="straightConnector1">
            <a:avLst/>
          </a:prstGeom>
          <a:ln>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4" name="Rectangle 3"/>
          <p:cNvSpPr/>
          <p:nvPr/>
        </p:nvSpPr>
        <p:spPr>
          <a:xfrm>
            <a:off x="5344886" y="5882256"/>
            <a:ext cx="2808514" cy="646331"/>
          </a:xfrm>
          <a:prstGeom prst="rect">
            <a:avLst/>
          </a:prstGeom>
          <a:solidFill>
            <a:srgbClr val="FFFF00"/>
          </a:solidFill>
        </p:spPr>
        <p:txBody>
          <a:bodyPr wrap="square">
            <a:spAutoFit/>
          </a:bodyPr>
          <a:lstStyle/>
          <a:p>
            <a:r>
              <a:rPr lang="en-US" b="1" dirty="0" smtClean="0">
                <a:solidFill>
                  <a:prstClr val="black"/>
                </a:solidFill>
              </a:rPr>
              <a:t>Nearly </a:t>
            </a:r>
            <a:r>
              <a:rPr lang="en-US" b="1" dirty="0">
                <a:solidFill>
                  <a:prstClr val="black"/>
                </a:solidFill>
              </a:rPr>
              <a:t>mirrors existing high precision survey data.</a:t>
            </a:r>
          </a:p>
        </p:txBody>
      </p:sp>
    </p:spTree>
    <p:extLst>
      <p:ext uri="{BB962C8B-B14F-4D97-AF65-F5344CB8AC3E}">
        <p14:creationId xmlns:p14="http://schemas.microsoft.com/office/powerpoint/2010/main" val="362130474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8474" y="494886"/>
            <a:ext cx="7556313" cy="577247"/>
          </a:xfrm>
        </p:spPr>
        <p:txBody>
          <a:bodyPr/>
          <a:lstStyle/>
          <a:p>
            <a:r>
              <a:rPr lang="en-US" sz="2800" dirty="0" smtClean="0"/>
              <a:t>National Enhanced Elevation Assessment</a:t>
            </a:r>
            <a:endParaRPr lang="en-US" sz="2800" dirty="0"/>
          </a:p>
        </p:txBody>
      </p:sp>
      <p:sp>
        <p:nvSpPr>
          <p:cNvPr id="3" name="Content Placeholder 2"/>
          <p:cNvSpPr>
            <a:spLocks noGrp="1"/>
          </p:cNvSpPr>
          <p:nvPr>
            <p:ph idx="1"/>
          </p:nvPr>
        </p:nvSpPr>
        <p:spPr>
          <a:xfrm>
            <a:off x="457200" y="1676400"/>
            <a:ext cx="8077199" cy="4572000"/>
          </a:xfrm>
        </p:spPr>
        <p:txBody>
          <a:bodyPr>
            <a:normAutofit fontScale="47500" lnSpcReduction="20000"/>
          </a:bodyPr>
          <a:lstStyle/>
          <a:p>
            <a:pPr marL="344488" indent="-344488">
              <a:lnSpc>
                <a:spcPct val="120000"/>
              </a:lnSpc>
            </a:pPr>
            <a:r>
              <a:rPr lang="en-US" sz="4200" dirty="0"/>
              <a:t>S</a:t>
            </a:r>
            <a:r>
              <a:rPr lang="en-US" sz="4200" dirty="0" smtClean="0"/>
              <a:t>ponsored </a:t>
            </a:r>
            <a:r>
              <a:rPr lang="en-US" sz="4200" dirty="0"/>
              <a:t>by the </a:t>
            </a:r>
            <a:r>
              <a:rPr lang="en-US" sz="4200" dirty="0" smtClean="0"/>
              <a:t>National Digital Elevation Program (NDEP) and funded by USGS, NGA,FEMA, NRCS and NOAA to:</a:t>
            </a:r>
          </a:p>
          <a:p>
            <a:pPr marL="685800" lvl="3" indent="-338138">
              <a:lnSpc>
                <a:spcPct val="120000"/>
              </a:lnSpc>
            </a:pPr>
            <a:r>
              <a:rPr lang="en-US" sz="3400" dirty="0"/>
              <a:t>D</a:t>
            </a:r>
            <a:r>
              <a:rPr lang="en-US" sz="3400" dirty="0" smtClean="0"/>
              <a:t>ocument </a:t>
            </a:r>
            <a:r>
              <a:rPr lang="en-US" sz="3400" dirty="0"/>
              <a:t>national requirements for </a:t>
            </a:r>
            <a:r>
              <a:rPr lang="en-US" sz="3400" dirty="0" err="1" smtClean="0"/>
              <a:t>lidar</a:t>
            </a:r>
            <a:r>
              <a:rPr lang="en-US" sz="3400" dirty="0" smtClean="0"/>
              <a:t> and </a:t>
            </a:r>
            <a:r>
              <a:rPr lang="en-US" sz="3400" dirty="0" err="1" smtClean="0"/>
              <a:t>ifsar</a:t>
            </a:r>
            <a:r>
              <a:rPr lang="en-US" sz="3400" dirty="0" smtClean="0"/>
              <a:t> data</a:t>
            </a:r>
          </a:p>
          <a:p>
            <a:pPr marL="685800" lvl="3" indent="-338138">
              <a:lnSpc>
                <a:spcPct val="120000"/>
              </a:lnSpc>
            </a:pPr>
            <a:r>
              <a:rPr lang="en-US" sz="3400" dirty="0"/>
              <a:t>E</a:t>
            </a:r>
            <a:r>
              <a:rPr lang="en-US" sz="3400" dirty="0" smtClean="0"/>
              <a:t>stimate </a:t>
            </a:r>
            <a:r>
              <a:rPr lang="en-US" sz="3400" dirty="0"/>
              <a:t>the benefits and costs of meeting these </a:t>
            </a:r>
            <a:r>
              <a:rPr lang="en-US" sz="3400" dirty="0" smtClean="0"/>
              <a:t>requirements</a:t>
            </a:r>
          </a:p>
          <a:p>
            <a:pPr marL="685800" lvl="3" indent="-338138">
              <a:lnSpc>
                <a:spcPct val="120000"/>
              </a:lnSpc>
            </a:pPr>
            <a:r>
              <a:rPr lang="en-US" sz="3400" dirty="0"/>
              <a:t>E</a:t>
            </a:r>
            <a:r>
              <a:rPr lang="en-US" sz="3400" dirty="0" smtClean="0"/>
              <a:t>valuate </a:t>
            </a:r>
            <a:r>
              <a:rPr lang="en-US" sz="3400" dirty="0"/>
              <a:t>multiple national </a:t>
            </a:r>
            <a:r>
              <a:rPr lang="en-US" sz="3400" dirty="0" smtClean="0"/>
              <a:t>program scenarios considering data quality, update frequency, and geographic coverage to optimize benefits   </a:t>
            </a:r>
          </a:p>
          <a:p>
            <a:pPr marL="344488" lvl="2" indent="-344488">
              <a:lnSpc>
                <a:spcPct val="120000"/>
              </a:lnSpc>
              <a:spcBef>
                <a:spcPts val="1200"/>
              </a:spcBef>
            </a:pPr>
            <a:r>
              <a:rPr lang="en-US" sz="4200" dirty="0" smtClean="0"/>
              <a:t>602 mission-critical activities that require enhanced elevation data were identified by:</a:t>
            </a:r>
          </a:p>
          <a:p>
            <a:pPr marL="801688" lvl="3" indent="-344488">
              <a:lnSpc>
                <a:spcPct val="120000"/>
              </a:lnSpc>
            </a:pPr>
            <a:r>
              <a:rPr lang="en-US" sz="3400" dirty="0" smtClean="0"/>
              <a:t>34 Federal agencies and 50 states </a:t>
            </a:r>
          </a:p>
          <a:p>
            <a:pPr marL="801688" lvl="3" indent="-344488">
              <a:lnSpc>
                <a:spcPct val="120000"/>
              </a:lnSpc>
            </a:pPr>
            <a:r>
              <a:rPr lang="en-US" sz="3400" dirty="0" smtClean="0"/>
              <a:t>A </a:t>
            </a:r>
            <a:r>
              <a:rPr lang="en-US" sz="3400" dirty="0"/>
              <a:t>sampling </a:t>
            </a:r>
            <a:r>
              <a:rPr lang="en-US" sz="3400" dirty="0" smtClean="0"/>
              <a:t>of local </a:t>
            </a:r>
            <a:r>
              <a:rPr lang="en-US" sz="3400" dirty="0"/>
              <a:t>governments, tribes, private and not‐for profit organizations </a:t>
            </a:r>
            <a:endParaRPr lang="en-US" sz="3400" dirty="0" smtClean="0"/>
          </a:p>
          <a:p>
            <a:pPr marL="344488" indent="-344488">
              <a:lnSpc>
                <a:spcPct val="120000"/>
              </a:lnSpc>
              <a:spcBef>
                <a:spcPts val="1200"/>
              </a:spcBef>
            </a:pPr>
            <a:r>
              <a:rPr lang="en-US" sz="4200" b="1" dirty="0" smtClean="0"/>
              <a:t>A </a:t>
            </a:r>
            <a:r>
              <a:rPr lang="en-US" sz="4200" b="1" dirty="0"/>
              <a:t>national program has the potential to generate $1.2 billion to $13 billion in new benefits each </a:t>
            </a:r>
            <a:r>
              <a:rPr lang="en-US" sz="4200" b="1" dirty="0" smtClean="0"/>
              <a:t>year</a:t>
            </a:r>
            <a:endParaRPr lang="en-US" sz="4200" dirty="0" smtClean="0"/>
          </a:p>
        </p:txBody>
      </p:sp>
      <p:sp>
        <p:nvSpPr>
          <p:cNvPr id="5" name="Text Placeholder 4"/>
          <p:cNvSpPr>
            <a:spLocks noGrp="1"/>
          </p:cNvSpPr>
          <p:nvPr>
            <p:ph type="body" sz="half" idx="2"/>
          </p:nvPr>
        </p:nvSpPr>
        <p:spPr>
          <a:xfrm>
            <a:off x="498518" y="995933"/>
            <a:ext cx="7558960" cy="528067"/>
          </a:xfrm>
        </p:spPr>
        <p:txBody>
          <a:bodyPr/>
          <a:lstStyle/>
          <a:p>
            <a:r>
              <a:rPr lang="en-US" dirty="0" smtClean="0"/>
              <a:t>At a Glance</a:t>
            </a:r>
            <a:endParaRPr lang="en-US" dirty="0"/>
          </a:p>
        </p:txBody>
      </p:sp>
      <p:sp>
        <p:nvSpPr>
          <p:cNvPr id="4" name="Slide Number Placeholder 3"/>
          <p:cNvSpPr>
            <a:spLocks noGrp="1"/>
          </p:cNvSpPr>
          <p:nvPr>
            <p:ph type="sldNum" sz="quarter" idx="12"/>
          </p:nvPr>
        </p:nvSpPr>
        <p:spPr/>
        <p:txBody>
          <a:bodyPr/>
          <a:lstStyle/>
          <a:p>
            <a:fld id="{68163C60-CA09-0A47-B3C1-9EE18D99318D}" type="slidenum">
              <a:rPr lang="en-US" smtClean="0">
                <a:solidFill>
                  <a:prstClr val="white"/>
                </a:solidFill>
              </a:rPr>
              <a:pPr/>
              <a:t>11</a:t>
            </a:fld>
            <a:endParaRPr lang="en-US" dirty="0">
              <a:solidFill>
                <a:prstClr val="white"/>
              </a:solidFill>
            </a:endParaRPr>
          </a:p>
        </p:txBody>
      </p:sp>
    </p:spTree>
    <p:extLst>
      <p:ext uri="{BB962C8B-B14F-4D97-AF65-F5344CB8AC3E}">
        <p14:creationId xmlns:p14="http://schemas.microsoft.com/office/powerpoint/2010/main" val="242511643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228600" y="1066800"/>
            <a:ext cx="5029201" cy="5135081"/>
          </a:xfrm>
          <a:prstGeom prst="rect">
            <a:avLst/>
          </a:prstGeom>
        </p:spPr>
        <p:txBody>
          <a:bodyPr wrap="square">
            <a:noAutofit/>
          </a:bodyPr>
          <a:lstStyle/>
          <a:p>
            <a:r>
              <a:rPr lang="en-US" sz="1600" b="1" dirty="0" smtClean="0">
                <a:solidFill>
                  <a:srgbClr val="595959"/>
                </a:solidFill>
                <a:latin typeface="+mn-lt"/>
              </a:rPr>
              <a:t>Mission </a:t>
            </a:r>
            <a:r>
              <a:rPr lang="en-US" sz="1600" b="1" dirty="0">
                <a:solidFill>
                  <a:srgbClr val="595959"/>
                </a:solidFill>
                <a:latin typeface="+mn-lt"/>
              </a:rPr>
              <a:t>c</a:t>
            </a:r>
            <a:r>
              <a:rPr lang="en-US" sz="1600" b="1" dirty="0" smtClean="0">
                <a:solidFill>
                  <a:srgbClr val="595959"/>
                </a:solidFill>
                <a:latin typeface="+mn-lt"/>
              </a:rPr>
              <a:t>ritical use:    </a:t>
            </a:r>
            <a:r>
              <a:rPr lang="en-US" sz="1600" dirty="0" smtClean="0">
                <a:solidFill>
                  <a:srgbClr val="595959"/>
                </a:solidFill>
                <a:latin typeface="+mn-lt"/>
              </a:rPr>
              <a:t>Identify areas,</a:t>
            </a:r>
            <a:br>
              <a:rPr lang="en-US" sz="1600" dirty="0" smtClean="0">
                <a:solidFill>
                  <a:srgbClr val="595959"/>
                </a:solidFill>
                <a:latin typeface="+mn-lt"/>
              </a:rPr>
            </a:br>
            <a:r>
              <a:rPr lang="en-US" sz="1600" dirty="0" smtClean="0">
                <a:solidFill>
                  <a:srgbClr val="595959"/>
                </a:solidFill>
                <a:latin typeface="+mn-lt"/>
              </a:rPr>
              <a:t>level of activity and risk associated with earth hazards to reduce losses and increase public safety</a:t>
            </a:r>
          </a:p>
          <a:p>
            <a:pPr>
              <a:spcBef>
                <a:spcPts val="600"/>
              </a:spcBef>
            </a:pPr>
            <a:r>
              <a:rPr lang="en-US" sz="1600" b="1" dirty="0">
                <a:solidFill>
                  <a:srgbClr val="595959"/>
                </a:solidFill>
                <a:latin typeface="+mn-lt"/>
              </a:rPr>
              <a:t>Data requirement</a:t>
            </a:r>
            <a:r>
              <a:rPr lang="en-US" sz="1600" b="1" dirty="0">
                <a:solidFill>
                  <a:srgbClr val="595959"/>
                </a:solidFill>
              </a:rPr>
              <a:t>:   </a:t>
            </a:r>
            <a:r>
              <a:rPr lang="en-US" sz="1600" dirty="0">
                <a:solidFill>
                  <a:srgbClr val="595959"/>
                </a:solidFill>
                <a:latin typeface="+mn-lt"/>
              </a:rPr>
              <a:t>Predominantly quality level 1</a:t>
            </a:r>
          </a:p>
          <a:p>
            <a:pPr>
              <a:spcBef>
                <a:spcPts val="600"/>
              </a:spcBef>
            </a:pPr>
            <a:r>
              <a:rPr lang="en-US" sz="1600" b="1" dirty="0" smtClean="0">
                <a:solidFill>
                  <a:srgbClr val="595959"/>
                </a:solidFill>
                <a:latin typeface="+mn-lt"/>
              </a:rPr>
              <a:t>Update frequencies:   </a:t>
            </a:r>
            <a:r>
              <a:rPr lang="en-US" sz="1600" dirty="0" smtClean="0">
                <a:solidFill>
                  <a:srgbClr val="595959"/>
                </a:solidFill>
                <a:latin typeface="+mn-lt"/>
              </a:rPr>
              <a:t>4-10 </a:t>
            </a:r>
            <a:r>
              <a:rPr lang="en-US" sz="1600" dirty="0">
                <a:solidFill>
                  <a:srgbClr val="595959"/>
                </a:solidFill>
                <a:latin typeface="+mn-lt"/>
              </a:rPr>
              <a:t>years</a:t>
            </a:r>
          </a:p>
          <a:p>
            <a:pPr>
              <a:spcBef>
                <a:spcPts val="600"/>
              </a:spcBef>
            </a:pPr>
            <a:r>
              <a:rPr lang="en-US" sz="1600" b="1" dirty="0" smtClean="0">
                <a:solidFill>
                  <a:srgbClr val="595959"/>
                </a:solidFill>
                <a:latin typeface="+mn-lt"/>
              </a:rPr>
              <a:t>Expected combined benefits</a:t>
            </a:r>
            <a:r>
              <a:rPr lang="en-US" sz="1600" dirty="0" smtClean="0">
                <a:solidFill>
                  <a:srgbClr val="595959"/>
                </a:solidFill>
                <a:latin typeface="+mn-lt"/>
              </a:rPr>
              <a:t>:   $31.25M/year</a:t>
            </a:r>
            <a:endParaRPr lang="en-US" sz="1600" dirty="0">
              <a:solidFill>
                <a:srgbClr val="595959"/>
              </a:solidFill>
              <a:latin typeface="+mn-lt"/>
            </a:endParaRPr>
          </a:p>
          <a:p>
            <a:pPr>
              <a:spcBef>
                <a:spcPts val="600"/>
              </a:spcBef>
            </a:pPr>
            <a:r>
              <a:rPr lang="en-US" sz="1600" b="1" dirty="0" smtClean="0">
                <a:solidFill>
                  <a:srgbClr val="595959"/>
                </a:solidFill>
                <a:latin typeface="+mn-lt"/>
              </a:rPr>
              <a:t>Example applications:</a:t>
            </a:r>
            <a:endParaRPr lang="en-US" sz="1600" b="1" dirty="0">
              <a:solidFill>
                <a:srgbClr val="595959"/>
              </a:solidFill>
              <a:latin typeface="+mn-lt"/>
            </a:endParaRPr>
          </a:p>
          <a:p>
            <a:pPr marL="285750" indent="-285750">
              <a:buClr>
                <a:srgbClr val="00577E"/>
              </a:buClr>
              <a:buFont typeface="Wingdings" pitchFamily="2" charset="2"/>
              <a:buChar char="§"/>
            </a:pPr>
            <a:r>
              <a:rPr lang="en-US" sz="1400" dirty="0" smtClean="0">
                <a:solidFill>
                  <a:srgbClr val="595959"/>
                </a:solidFill>
                <a:latin typeface="+mn-lt"/>
              </a:rPr>
              <a:t>Identify faults/landslides </a:t>
            </a:r>
            <a:r>
              <a:rPr lang="en-US" sz="1400" dirty="0">
                <a:solidFill>
                  <a:srgbClr val="595959"/>
                </a:solidFill>
                <a:latin typeface="+mn-lt"/>
              </a:rPr>
              <a:t>under thick vegetation</a:t>
            </a:r>
          </a:p>
          <a:p>
            <a:pPr marL="285750" indent="-285750">
              <a:buClr>
                <a:srgbClr val="00577E"/>
              </a:buClr>
              <a:buFont typeface="Wingdings" pitchFamily="2" charset="2"/>
              <a:buChar char="§"/>
            </a:pPr>
            <a:r>
              <a:rPr lang="en-US" sz="1400" dirty="0" smtClean="0">
                <a:solidFill>
                  <a:srgbClr val="595959"/>
                </a:solidFill>
                <a:latin typeface="+mn-lt"/>
              </a:rPr>
              <a:t>Enhance </a:t>
            </a:r>
            <a:r>
              <a:rPr lang="en-US" sz="1400" dirty="0">
                <a:solidFill>
                  <a:srgbClr val="595959"/>
                </a:solidFill>
                <a:latin typeface="+mn-lt"/>
              </a:rPr>
              <a:t>i</a:t>
            </a:r>
            <a:r>
              <a:rPr lang="en-US" sz="1400" dirty="0" smtClean="0">
                <a:solidFill>
                  <a:srgbClr val="595959"/>
                </a:solidFill>
                <a:latin typeface="+mn-lt"/>
              </a:rPr>
              <a:t>nfrastructure engineering design</a:t>
            </a:r>
            <a:endParaRPr lang="en-US" sz="1400" dirty="0">
              <a:solidFill>
                <a:srgbClr val="595959"/>
              </a:solidFill>
              <a:latin typeface="+mn-lt"/>
            </a:endParaRPr>
          </a:p>
          <a:p>
            <a:pPr marL="285750" indent="-285750">
              <a:buClr>
                <a:srgbClr val="00577E"/>
              </a:buClr>
              <a:buFont typeface="Wingdings" pitchFamily="2" charset="2"/>
              <a:buChar char="§"/>
            </a:pPr>
            <a:r>
              <a:rPr lang="en-US" sz="1400" dirty="0" smtClean="0">
                <a:solidFill>
                  <a:srgbClr val="595959"/>
                </a:solidFill>
                <a:latin typeface="+mn-lt"/>
              </a:rPr>
              <a:t>Estimate size, speed and effects of landslides</a:t>
            </a:r>
          </a:p>
          <a:p>
            <a:pPr marL="285750" indent="-285750">
              <a:buClr>
                <a:srgbClr val="00577E"/>
              </a:buClr>
              <a:buFont typeface="Wingdings" pitchFamily="2" charset="2"/>
              <a:buChar char="§"/>
            </a:pPr>
            <a:r>
              <a:rPr lang="en-US" sz="1400" dirty="0" smtClean="0">
                <a:solidFill>
                  <a:srgbClr val="595959"/>
                </a:solidFill>
                <a:latin typeface="+mn-lt"/>
              </a:rPr>
              <a:t>Create loss mitigation strategies</a:t>
            </a:r>
          </a:p>
          <a:p>
            <a:pPr marL="285750" indent="-285750">
              <a:buClr>
                <a:srgbClr val="00577E"/>
              </a:buClr>
              <a:buFont typeface="Wingdings" pitchFamily="2" charset="2"/>
              <a:buChar char="§"/>
            </a:pPr>
            <a:r>
              <a:rPr lang="en-US" sz="1400" dirty="0" smtClean="0">
                <a:solidFill>
                  <a:srgbClr val="595959"/>
                </a:solidFill>
                <a:latin typeface="+mn-lt"/>
              </a:rPr>
              <a:t>Provide maps and models to emergency planners</a:t>
            </a:r>
            <a:endParaRPr lang="en-US" sz="1400" dirty="0">
              <a:solidFill>
                <a:srgbClr val="595959"/>
              </a:solidFill>
              <a:latin typeface="+mn-lt"/>
            </a:endParaRPr>
          </a:p>
          <a:p>
            <a:endParaRPr lang="en-US" sz="2000" dirty="0">
              <a:solidFill>
                <a:srgbClr val="595959"/>
              </a:solidFill>
              <a:latin typeface="+mn-lt"/>
            </a:endParaRPr>
          </a:p>
        </p:txBody>
      </p:sp>
      <p:sp>
        <p:nvSpPr>
          <p:cNvPr id="7" name="Title 1"/>
          <p:cNvSpPr txBox="1">
            <a:spLocks/>
          </p:cNvSpPr>
          <p:nvPr/>
        </p:nvSpPr>
        <p:spPr>
          <a:xfrm>
            <a:off x="1772" y="0"/>
            <a:ext cx="9142228" cy="609600"/>
          </a:xfrm>
          <a:prstGeom prst="rect">
            <a:avLst/>
          </a:prstGeom>
        </p:spPr>
        <p:txBody>
          <a:bodyPr/>
          <a:lstStyle>
            <a:lvl1pPr algn="l" rtl="0" eaLnBrk="0" fontAlgn="base" hangingPunct="0">
              <a:spcBef>
                <a:spcPct val="0"/>
              </a:spcBef>
              <a:spcAft>
                <a:spcPct val="0"/>
              </a:spcAft>
              <a:defRPr sz="3600" b="1">
                <a:solidFill>
                  <a:srgbClr val="FFFF99"/>
                </a:solidFill>
                <a:latin typeface="+mj-lt"/>
                <a:ea typeface="+mj-ea"/>
                <a:cs typeface="+mj-cs"/>
              </a:defRPr>
            </a:lvl1pPr>
            <a:lvl2pPr algn="l" rtl="0" eaLnBrk="0" fontAlgn="base" hangingPunct="0">
              <a:spcBef>
                <a:spcPct val="0"/>
              </a:spcBef>
              <a:spcAft>
                <a:spcPct val="0"/>
              </a:spcAft>
              <a:defRPr sz="3600" b="1">
                <a:solidFill>
                  <a:srgbClr val="FFFF99"/>
                </a:solidFill>
                <a:latin typeface="Arial" charset="0"/>
              </a:defRPr>
            </a:lvl2pPr>
            <a:lvl3pPr algn="l" rtl="0" eaLnBrk="0" fontAlgn="base" hangingPunct="0">
              <a:spcBef>
                <a:spcPct val="0"/>
              </a:spcBef>
              <a:spcAft>
                <a:spcPct val="0"/>
              </a:spcAft>
              <a:defRPr sz="3600" b="1">
                <a:solidFill>
                  <a:srgbClr val="FFFF99"/>
                </a:solidFill>
                <a:latin typeface="Arial" charset="0"/>
              </a:defRPr>
            </a:lvl3pPr>
            <a:lvl4pPr algn="l" rtl="0" eaLnBrk="0" fontAlgn="base" hangingPunct="0">
              <a:spcBef>
                <a:spcPct val="0"/>
              </a:spcBef>
              <a:spcAft>
                <a:spcPct val="0"/>
              </a:spcAft>
              <a:defRPr sz="3600" b="1">
                <a:solidFill>
                  <a:srgbClr val="FFFF99"/>
                </a:solidFill>
                <a:latin typeface="Arial" charset="0"/>
              </a:defRPr>
            </a:lvl4pPr>
            <a:lvl5pPr algn="l" rtl="0" eaLnBrk="0" fontAlgn="base" hangingPunct="0">
              <a:spcBef>
                <a:spcPct val="0"/>
              </a:spcBef>
              <a:spcAft>
                <a:spcPct val="0"/>
              </a:spcAft>
              <a:defRPr sz="3600" b="1">
                <a:solidFill>
                  <a:srgbClr val="FFFF99"/>
                </a:solidFill>
                <a:latin typeface="Arial" charset="0"/>
              </a:defRPr>
            </a:lvl5pPr>
            <a:lvl6pPr marL="457200" algn="l" rtl="0" eaLnBrk="0" fontAlgn="base" hangingPunct="0">
              <a:spcBef>
                <a:spcPct val="0"/>
              </a:spcBef>
              <a:spcAft>
                <a:spcPct val="0"/>
              </a:spcAft>
              <a:defRPr sz="3600" b="1">
                <a:solidFill>
                  <a:srgbClr val="FFFF99"/>
                </a:solidFill>
                <a:latin typeface="Arial" charset="0"/>
              </a:defRPr>
            </a:lvl6pPr>
            <a:lvl7pPr marL="914400" algn="l" rtl="0" eaLnBrk="0" fontAlgn="base" hangingPunct="0">
              <a:spcBef>
                <a:spcPct val="0"/>
              </a:spcBef>
              <a:spcAft>
                <a:spcPct val="0"/>
              </a:spcAft>
              <a:defRPr sz="3600" b="1">
                <a:solidFill>
                  <a:srgbClr val="FFFF99"/>
                </a:solidFill>
                <a:latin typeface="Arial" charset="0"/>
              </a:defRPr>
            </a:lvl7pPr>
            <a:lvl8pPr marL="1371600" algn="l" rtl="0" eaLnBrk="0" fontAlgn="base" hangingPunct="0">
              <a:spcBef>
                <a:spcPct val="0"/>
              </a:spcBef>
              <a:spcAft>
                <a:spcPct val="0"/>
              </a:spcAft>
              <a:defRPr sz="3600" b="1">
                <a:solidFill>
                  <a:srgbClr val="FFFF99"/>
                </a:solidFill>
                <a:latin typeface="Arial" charset="0"/>
              </a:defRPr>
            </a:lvl8pPr>
            <a:lvl9pPr marL="1828800" algn="l" rtl="0" eaLnBrk="0" fontAlgn="base" hangingPunct="0">
              <a:spcBef>
                <a:spcPct val="0"/>
              </a:spcBef>
              <a:spcAft>
                <a:spcPct val="0"/>
              </a:spcAft>
              <a:defRPr sz="3600" b="1">
                <a:solidFill>
                  <a:srgbClr val="FFFF99"/>
                </a:solidFill>
                <a:latin typeface="Arial" charset="0"/>
              </a:defRPr>
            </a:lvl9pPr>
          </a:lstStyle>
          <a:p>
            <a:pPr algn="ctr">
              <a:lnSpc>
                <a:spcPct val="115000"/>
              </a:lnSpc>
              <a:spcBef>
                <a:spcPts val="0"/>
              </a:spcBef>
              <a:spcAft>
                <a:spcPts val="600"/>
              </a:spcAft>
            </a:pPr>
            <a:endParaRPr lang="en-US" sz="2200" dirty="0">
              <a:solidFill>
                <a:srgbClr val="F8D03E"/>
              </a:solidFill>
              <a:effectLst>
                <a:outerShdw blurRad="38100" dist="38100" dir="2700000" algn="tl">
                  <a:srgbClr val="000000">
                    <a:alpha val="43137"/>
                  </a:srgbClr>
                </a:outerShdw>
              </a:effectLst>
            </a:endParaRPr>
          </a:p>
        </p:txBody>
      </p:sp>
      <p:sp>
        <p:nvSpPr>
          <p:cNvPr id="9" name="Slide Number Placeholder 3"/>
          <p:cNvSpPr txBox="1">
            <a:spLocks noGrp="1"/>
          </p:cNvSpPr>
          <p:nvPr/>
        </p:nvSpPr>
        <p:spPr bwMode="auto">
          <a:xfrm>
            <a:off x="8229600" y="6381750"/>
            <a:ext cx="609600"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fld id="{4D00C265-B507-4865-9CDF-EA9FEF0569AB}" type="slidenum">
              <a:rPr lang="en-US" sz="1600">
                <a:solidFill>
                  <a:schemeClr val="bg1"/>
                </a:solidFill>
              </a:rPr>
              <a:pPr algn="r" eaLnBrk="1" hangingPunct="1"/>
              <a:t>12</a:t>
            </a:fld>
            <a:endParaRPr lang="en-US" sz="1600" dirty="0">
              <a:solidFill>
                <a:schemeClr val="bg1"/>
              </a:solidFill>
            </a:endParaRPr>
          </a:p>
        </p:txBody>
      </p:sp>
      <p:sp>
        <p:nvSpPr>
          <p:cNvPr id="2" name="TextBox 1"/>
          <p:cNvSpPr txBox="1"/>
          <p:nvPr/>
        </p:nvSpPr>
        <p:spPr>
          <a:xfrm>
            <a:off x="535172" y="228600"/>
            <a:ext cx="8227828" cy="830997"/>
          </a:xfrm>
          <a:prstGeom prst="rect">
            <a:avLst/>
          </a:prstGeom>
          <a:noFill/>
        </p:spPr>
        <p:txBody>
          <a:bodyPr wrap="square" rtlCol="0">
            <a:spAutoFit/>
          </a:bodyPr>
          <a:lstStyle/>
          <a:p>
            <a:r>
              <a:rPr lang="en-US" sz="2400" dirty="0" smtClean="0">
                <a:solidFill>
                  <a:srgbClr val="00577E"/>
                </a:solidFill>
                <a:latin typeface="+mj-lt"/>
                <a:ea typeface="+mj-ea"/>
                <a:cs typeface="+mj-cs"/>
              </a:rPr>
              <a:t>Example:  USGS Geologic Resource Assessment</a:t>
            </a:r>
            <a:br>
              <a:rPr lang="en-US" sz="2400" dirty="0" smtClean="0">
                <a:solidFill>
                  <a:srgbClr val="00577E"/>
                </a:solidFill>
                <a:latin typeface="+mj-lt"/>
                <a:ea typeface="+mj-ea"/>
                <a:cs typeface="+mj-cs"/>
              </a:rPr>
            </a:br>
            <a:r>
              <a:rPr lang="en-US" sz="2400" dirty="0" smtClean="0">
                <a:solidFill>
                  <a:srgbClr val="00577E"/>
                </a:solidFill>
                <a:latin typeface="+mj-lt"/>
                <a:ea typeface="+mj-ea"/>
                <a:cs typeface="+mj-cs"/>
              </a:rPr>
              <a:t>and </a:t>
            </a:r>
            <a:r>
              <a:rPr lang="en-US" sz="2400" dirty="0">
                <a:solidFill>
                  <a:srgbClr val="00577E"/>
                </a:solidFill>
                <a:latin typeface="+mj-lt"/>
                <a:ea typeface="+mj-ea"/>
                <a:cs typeface="+mj-cs"/>
              </a:rPr>
              <a:t>Hazards </a:t>
            </a:r>
            <a:r>
              <a:rPr lang="en-US" sz="2400" dirty="0" smtClean="0">
                <a:solidFill>
                  <a:srgbClr val="00577E"/>
                </a:solidFill>
                <a:latin typeface="+mj-lt"/>
                <a:ea typeface="+mj-ea"/>
                <a:cs typeface="+mj-cs"/>
              </a:rPr>
              <a:t>Mitigation</a:t>
            </a:r>
            <a:endParaRPr lang="en-US" sz="2400" dirty="0">
              <a:solidFill>
                <a:srgbClr val="00577E"/>
              </a:solidFill>
              <a:latin typeface="+mj-lt"/>
              <a:ea typeface="+mj-ea"/>
              <a:cs typeface="+mj-cs"/>
            </a:endParaRPr>
          </a:p>
        </p:txBody>
      </p:sp>
      <p:pic>
        <p:nvPicPr>
          <p:cNvPr id="17" name="Picture 16" descr="\\pelican.mcs.local\1463_Data\63_Projects\Federal\USGS\GPSC2_Task_Orders\TO_9_Enhanced_National_Elevation_Data\Dewberry\Information Gathering\Survey\Results\FunctionalActivitiesMaps_AgencyLevel\USGS_SeismicHazards.jpg"/>
          <p:cNvPicPr preferRelativeResize="0">
            <a:picLocks noChangeAspect="1"/>
          </p:cNvPicPr>
          <p:nvPr/>
        </p:nvPicPr>
        <p:blipFill>
          <a:blip r:embed="rId3" cstate="print"/>
          <a:stretch>
            <a:fillRect/>
          </a:stretch>
        </p:blipFill>
        <p:spPr bwMode="auto">
          <a:xfrm>
            <a:off x="5542383" y="1371600"/>
            <a:ext cx="2838865" cy="2194560"/>
          </a:xfrm>
          <a:prstGeom prst="rect">
            <a:avLst/>
          </a:prstGeom>
          <a:ln>
            <a:noFill/>
          </a:ln>
          <a:effectLst>
            <a:outerShdw blurRad="292100" dist="139700" dir="2700000" algn="tl" rotWithShape="0">
              <a:srgbClr val="333333">
                <a:alpha val="65000"/>
              </a:srgbClr>
            </a:outerShdw>
          </a:effectLst>
        </p:spPr>
      </p:pic>
      <p:pic>
        <p:nvPicPr>
          <p:cNvPr id="19" name="Picture 18" descr="\\pelican.mcs.local\1463_Data\63_Projects\Federal\USGS\GPSC2_Task_Orders\TO_9_Enhanced_National_Elevation_Data\Dewberry\Information Gathering\Survey\Results\FunctionalActivitiesMaps_AgencyLevel\USGS_VolcanoHazards.jpg"/>
          <p:cNvPicPr>
            <a:picLocks noChangeAspect="1"/>
          </p:cNvPicPr>
          <p:nvPr/>
        </p:nvPicPr>
        <p:blipFill>
          <a:blip r:embed="rId4" cstate="print"/>
          <a:srcRect/>
          <a:stretch>
            <a:fillRect/>
          </a:stretch>
        </p:blipFill>
        <p:spPr bwMode="auto">
          <a:xfrm>
            <a:off x="2233580" y="4279463"/>
            <a:ext cx="2851602" cy="2194560"/>
          </a:xfrm>
          <a:prstGeom prst="rect">
            <a:avLst/>
          </a:prstGeom>
          <a:ln>
            <a:noFill/>
          </a:ln>
          <a:effectLst>
            <a:outerShdw blurRad="292100" dist="139700" dir="2700000" algn="tl" rotWithShape="0">
              <a:srgbClr val="333333">
                <a:alpha val="65000"/>
              </a:srgbClr>
            </a:outerShdw>
          </a:effectLst>
        </p:spPr>
      </p:pic>
      <p:pic>
        <p:nvPicPr>
          <p:cNvPr id="18" name="Picture 17" descr="A:\Federal\USGS\GPSC2_Task_Orders\TO_9_Enhanced_National_Elevation_Data\Dewberry\Information Gathering\Survey\Results\FunctionalActivitiesMaps_AgencyLevel\USGS_LandslideHazardV3.jpg"/>
          <p:cNvPicPr preferRelativeResize="0">
            <a:picLocks noChangeAspect="1"/>
          </p:cNvPicPr>
          <p:nvPr/>
        </p:nvPicPr>
        <p:blipFill>
          <a:blip r:embed="rId5" cstate="print"/>
          <a:stretch>
            <a:fillRect/>
          </a:stretch>
        </p:blipFill>
        <p:spPr bwMode="auto">
          <a:xfrm>
            <a:off x="5542382" y="4279463"/>
            <a:ext cx="2839618" cy="2194560"/>
          </a:xfrm>
          <a:prstGeom prst="rect">
            <a:avLst/>
          </a:prstGeom>
          <a:ln>
            <a:noFill/>
          </a:ln>
          <a:effectLst>
            <a:outerShdw blurRad="292100" dist="139700" dir="2700000" algn="tl" rotWithShape="0">
              <a:srgbClr val="333333">
                <a:alpha val="65000"/>
              </a:srgbClr>
            </a:outerShdw>
          </a:effectLst>
        </p:spPr>
      </p:pic>
      <p:sp>
        <p:nvSpPr>
          <p:cNvPr id="26" name="TextBox 25"/>
          <p:cNvSpPr txBox="1"/>
          <p:nvPr/>
        </p:nvSpPr>
        <p:spPr>
          <a:xfrm>
            <a:off x="2494382" y="6474023"/>
            <a:ext cx="2133600" cy="307777"/>
          </a:xfrm>
          <a:prstGeom prst="rect">
            <a:avLst/>
          </a:prstGeom>
          <a:noFill/>
        </p:spPr>
        <p:txBody>
          <a:bodyPr wrap="square" rtlCol="0">
            <a:spAutoFit/>
          </a:bodyPr>
          <a:lstStyle/>
          <a:p>
            <a:pPr algn="ctr"/>
            <a:r>
              <a:rPr lang="en-US" sz="1400" dirty="0" smtClean="0">
                <a:solidFill>
                  <a:srgbClr val="595959"/>
                </a:solidFill>
                <a:latin typeface="+mn-lt"/>
              </a:rPr>
              <a:t>Volcanos</a:t>
            </a:r>
            <a:endParaRPr lang="en-US" sz="1400" dirty="0">
              <a:solidFill>
                <a:srgbClr val="595959"/>
              </a:solidFill>
              <a:latin typeface="+mn-lt"/>
            </a:endParaRPr>
          </a:p>
        </p:txBody>
      </p:sp>
      <p:sp>
        <p:nvSpPr>
          <p:cNvPr id="28" name="TextBox 27"/>
          <p:cNvSpPr txBox="1"/>
          <p:nvPr/>
        </p:nvSpPr>
        <p:spPr>
          <a:xfrm>
            <a:off x="6380582" y="6474023"/>
            <a:ext cx="1414404" cy="307777"/>
          </a:xfrm>
          <a:prstGeom prst="rect">
            <a:avLst/>
          </a:prstGeom>
          <a:noFill/>
        </p:spPr>
        <p:txBody>
          <a:bodyPr wrap="square" rtlCol="0">
            <a:spAutoFit/>
          </a:bodyPr>
          <a:lstStyle/>
          <a:p>
            <a:pPr algn="ctr"/>
            <a:r>
              <a:rPr lang="en-US" sz="1400" dirty="0" smtClean="0">
                <a:solidFill>
                  <a:srgbClr val="595959"/>
                </a:solidFill>
                <a:latin typeface="+mn-lt"/>
              </a:rPr>
              <a:t>Landslides</a:t>
            </a:r>
            <a:endParaRPr lang="en-US" sz="1400" dirty="0">
              <a:solidFill>
                <a:srgbClr val="595959"/>
              </a:solidFill>
              <a:latin typeface="+mn-lt"/>
            </a:endParaRPr>
          </a:p>
        </p:txBody>
      </p:sp>
      <p:pic>
        <p:nvPicPr>
          <p:cNvPr id="29" name="Picture 1"/>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4230" t="17857" r="4230" b="-1430"/>
          <a:stretch/>
        </p:blipFill>
        <p:spPr bwMode="auto">
          <a:xfrm>
            <a:off x="589382" y="4721352"/>
            <a:ext cx="1280160" cy="106984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3" name="Slide Number Placeholder 2"/>
          <p:cNvSpPr>
            <a:spLocks noGrp="1"/>
          </p:cNvSpPr>
          <p:nvPr>
            <p:ph type="sldNum" sz="quarter" idx="10"/>
          </p:nvPr>
        </p:nvSpPr>
        <p:spPr/>
        <p:txBody>
          <a:bodyPr/>
          <a:lstStyle/>
          <a:p>
            <a:fld id="{6D65F54B-58B9-4CE3-B3D6-5A5A9797808F}" type="slidenum">
              <a:rPr lang="en-US" smtClean="0"/>
              <a:pPr/>
              <a:t>12</a:t>
            </a:fld>
            <a:endParaRPr lang="en-US" dirty="0"/>
          </a:p>
        </p:txBody>
      </p:sp>
      <p:sp>
        <p:nvSpPr>
          <p:cNvPr id="15" name="TextBox 14"/>
          <p:cNvSpPr txBox="1"/>
          <p:nvPr/>
        </p:nvSpPr>
        <p:spPr>
          <a:xfrm>
            <a:off x="6413978" y="3581400"/>
            <a:ext cx="1414404" cy="307777"/>
          </a:xfrm>
          <a:prstGeom prst="rect">
            <a:avLst/>
          </a:prstGeom>
          <a:noFill/>
        </p:spPr>
        <p:txBody>
          <a:bodyPr wrap="square" rtlCol="0">
            <a:spAutoFit/>
          </a:bodyPr>
          <a:lstStyle/>
          <a:p>
            <a:pPr algn="ctr"/>
            <a:r>
              <a:rPr lang="en-US" sz="1400" dirty="0" smtClean="0">
                <a:solidFill>
                  <a:srgbClr val="595959"/>
                </a:solidFill>
                <a:latin typeface="+mn-lt"/>
              </a:rPr>
              <a:t>Seismic</a:t>
            </a:r>
            <a:endParaRPr lang="en-US" sz="1400" dirty="0">
              <a:solidFill>
                <a:srgbClr val="595959"/>
              </a:solidFill>
              <a:latin typeface="+mn-lt"/>
            </a:endParaRPr>
          </a:p>
        </p:txBody>
      </p:sp>
    </p:spTree>
    <p:extLst>
      <p:ext uri="{BB962C8B-B14F-4D97-AF65-F5344CB8AC3E}">
        <p14:creationId xmlns:p14="http://schemas.microsoft.com/office/powerpoint/2010/main" val="22047760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8474" y="473364"/>
            <a:ext cx="7556313" cy="517236"/>
          </a:xfrm>
        </p:spPr>
        <p:txBody>
          <a:bodyPr/>
          <a:lstStyle/>
          <a:p>
            <a:r>
              <a:rPr lang="en-US" sz="3000" dirty="0" smtClean="0"/>
              <a:t>Benefits for Top Business Uses</a:t>
            </a:r>
            <a:endParaRPr lang="en-US" sz="3000" dirty="0"/>
          </a:p>
        </p:txBody>
      </p:sp>
      <p:graphicFrame>
        <p:nvGraphicFramePr>
          <p:cNvPr id="8" name="Table 7"/>
          <p:cNvGraphicFramePr>
            <a:graphicFrameLocks noGrp="1"/>
          </p:cNvGraphicFramePr>
          <p:nvPr>
            <p:extLst>
              <p:ext uri="{D42A27DB-BD31-4B8C-83A1-F6EECF244321}">
                <p14:modId xmlns:p14="http://schemas.microsoft.com/office/powerpoint/2010/main" val="809162550"/>
              </p:ext>
            </p:extLst>
          </p:nvPr>
        </p:nvGraphicFramePr>
        <p:xfrm>
          <a:off x="457200" y="1102196"/>
          <a:ext cx="7527881" cy="5070004"/>
        </p:xfrm>
        <a:graphic>
          <a:graphicData uri="http://schemas.openxmlformats.org/drawingml/2006/table">
            <a:tbl>
              <a:tblPr firstRow="1" firstCol="1" bandRow="1">
                <a:tableStyleId>{5C22544A-7EE6-4342-B048-85BDC9FD1C3A}</a:tableStyleId>
              </a:tblPr>
              <a:tblGrid>
                <a:gridCol w="579828"/>
                <a:gridCol w="4770408"/>
                <a:gridCol w="1181819"/>
                <a:gridCol w="995826"/>
              </a:tblGrid>
              <a:tr h="718948">
                <a:tc>
                  <a:txBody>
                    <a:bodyPr/>
                    <a:lstStyle/>
                    <a:p>
                      <a:endParaRPr lang="en-US" dirty="0"/>
                    </a:p>
                  </a:txBody>
                  <a:tcPr marL="57472" marR="57472" marT="0" marB="0" anchor="ctr">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15000"/>
                        </a:lnSpc>
                        <a:spcBef>
                          <a:spcPts val="0"/>
                        </a:spcBef>
                        <a:spcAft>
                          <a:spcPts val="0"/>
                        </a:spcAft>
                      </a:pPr>
                      <a:endParaRPr lang="en-US" sz="1400" b="0" dirty="0">
                        <a:solidFill>
                          <a:schemeClr val="bg1"/>
                        </a:solidFill>
                        <a:effectLst/>
                        <a:latin typeface="Rockwella (Body)"/>
                        <a:ea typeface="Times New Roman"/>
                        <a:cs typeface="Rockwella (Body)"/>
                      </a:endParaRPr>
                    </a:p>
                  </a:txBody>
                  <a:tcPr marL="57472" marR="57472" marT="0" marB="0" anchor="ctr">
                    <a:lnL w="28575"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gridSpan="2">
                  <a:txBody>
                    <a:bodyPr/>
                    <a:lstStyle/>
                    <a:p>
                      <a:pPr marL="0" marR="0" algn="ctr">
                        <a:lnSpc>
                          <a:spcPct val="115000"/>
                        </a:lnSpc>
                        <a:spcBef>
                          <a:spcPts val="0"/>
                        </a:spcBef>
                        <a:spcAft>
                          <a:spcPts val="0"/>
                        </a:spcAft>
                      </a:pPr>
                      <a:r>
                        <a:rPr lang="en-US" sz="1300" dirty="0" smtClean="0">
                          <a:effectLst/>
                          <a:latin typeface="Rockwella (Body)"/>
                          <a:cs typeface="Rockwella (Body)"/>
                        </a:rPr>
                        <a:t>Annual </a:t>
                      </a:r>
                      <a:r>
                        <a:rPr lang="en-US" sz="1300" dirty="0">
                          <a:effectLst/>
                          <a:latin typeface="Rockwella (Body)"/>
                          <a:cs typeface="Rockwella (Body)"/>
                        </a:rPr>
                        <a:t>Benefits</a:t>
                      </a:r>
                      <a:endParaRPr lang="en-US" sz="1300" dirty="0">
                        <a:effectLst/>
                        <a:latin typeface="Rockwella (Body)"/>
                        <a:ea typeface="Times New Roman"/>
                        <a:cs typeface="Rockwella (Body)"/>
                      </a:endParaRPr>
                    </a:p>
                  </a:txBody>
                  <a:tcPr marL="57472" marR="57472" marT="0" marB="0" anchor="ctr">
                    <a:lnL w="28575" cap="flat" cmpd="sng" algn="ctr">
                      <a:solidFill>
                        <a:schemeClr val="bg1"/>
                      </a:solid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577E"/>
                    </a:solidFill>
                  </a:tcPr>
                </a:tc>
                <a:tc hMerge="1">
                  <a:txBody>
                    <a:bodyPr/>
                    <a:lstStyle/>
                    <a:p>
                      <a:endParaRPr lang="en-US"/>
                    </a:p>
                  </a:txBody>
                  <a:tcPr/>
                </a:tc>
              </a:tr>
              <a:tr h="271652">
                <a:tc>
                  <a:txBody>
                    <a:bodyPr/>
                    <a:lstStyle/>
                    <a:p>
                      <a:r>
                        <a:rPr lang="en-US" sz="1400" b="0" dirty="0" smtClean="0">
                          <a:solidFill>
                            <a:schemeClr val="bg1"/>
                          </a:solidFill>
                        </a:rPr>
                        <a:t>Rank</a:t>
                      </a:r>
                      <a:endParaRPr lang="en-US" sz="1400" b="0" dirty="0">
                        <a:solidFill>
                          <a:schemeClr val="bg1"/>
                        </a:solidFill>
                      </a:endParaRPr>
                    </a:p>
                  </a:txBody>
                  <a:tcPr marL="57472" marR="57472" marT="0" marB="0" anchor="b">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c>
                  <a:txBody>
                    <a:bodyPr/>
                    <a:lstStyle/>
                    <a:p>
                      <a:endParaRPr lang="en-US" dirty="0"/>
                    </a:p>
                  </a:txBody>
                  <a:tcPr marL="57472" marR="57472" marT="0" marB="0" anchor="b">
                    <a:lnL w="28575" cap="flat" cmpd="sng" algn="ctr">
                      <a:no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c>
                  <a:txBody>
                    <a:bodyPr/>
                    <a:lstStyle/>
                    <a:p>
                      <a:pPr marL="0" marR="0" algn="r">
                        <a:lnSpc>
                          <a:spcPct val="115000"/>
                        </a:lnSpc>
                        <a:spcBef>
                          <a:spcPts val="0"/>
                        </a:spcBef>
                        <a:spcAft>
                          <a:spcPts val="0"/>
                        </a:spcAft>
                      </a:pPr>
                      <a:r>
                        <a:rPr lang="en-US" sz="1400" dirty="0" smtClean="0">
                          <a:solidFill>
                            <a:schemeClr val="bg1"/>
                          </a:solidFill>
                          <a:effectLst/>
                          <a:latin typeface="Rockwella (Body)"/>
                          <a:cs typeface="Rockwella (Body)"/>
                        </a:rPr>
                        <a:t>Conservative</a:t>
                      </a:r>
                      <a:endParaRPr lang="en-US" sz="1400" dirty="0">
                        <a:solidFill>
                          <a:schemeClr val="bg1"/>
                        </a:solidFill>
                        <a:effectLst/>
                        <a:latin typeface="Rockwella (Body)"/>
                        <a:ea typeface="Times New Roman"/>
                        <a:cs typeface="Rockwella (Body)"/>
                      </a:endParaRPr>
                    </a:p>
                  </a:txBody>
                  <a:tcPr marL="57472" marR="57472" marT="0" marB="0" anchor="b">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c>
                  <a:txBody>
                    <a:bodyPr/>
                    <a:lstStyle/>
                    <a:p>
                      <a:pPr marL="0" marR="0" algn="r">
                        <a:lnSpc>
                          <a:spcPct val="115000"/>
                        </a:lnSpc>
                        <a:spcBef>
                          <a:spcPts val="0"/>
                        </a:spcBef>
                        <a:spcAft>
                          <a:spcPts val="0"/>
                        </a:spcAft>
                      </a:pPr>
                      <a:r>
                        <a:rPr lang="en-US" sz="1400" dirty="0" smtClean="0">
                          <a:solidFill>
                            <a:schemeClr val="bg1"/>
                          </a:solidFill>
                          <a:effectLst/>
                          <a:latin typeface="Rockwella (Body)"/>
                          <a:cs typeface="Rockwella (Body)"/>
                        </a:rPr>
                        <a:t>Potential</a:t>
                      </a:r>
                      <a:endParaRPr lang="en-US" sz="1400" dirty="0">
                        <a:solidFill>
                          <a:schemeClr val="bg1"/>
                        </a:solidFill>
                        <a:effectLst/>
                        <a:latin typeface="Rockwella (Body)"/>
                        <a:ea typeface="Times New Roman"/>
                        <a:cs typeface="Rockwella (Body)"/>
                      </a:endParaRPr>
                    </a:p>
                  </a:txBody>
                  <a:tcPr marL="57472" marR="57472" marT="0" marB="0" anchor="b">
                    <a:lnL w="28575" cap="flat" cmpd="sng" algn="ctr">
                      <a:solidFill>
                        <a:schemeClr val="bg1"/>
                      </a:solidFill>
                      <a:prstDash val="solid"/>
                      <a:round/>
                      <a:headEnd type="none" w="med" len="med"/>
                      <a:tailEnd type="none" w="med" len="med"/>
                    </a:lnL>
                    <a:lnR w="28575"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r>
              <a:tr h="324151">
                <a:tc>
                  <a:txBody>
                    <a:bodyPr/>
                    <a:lstStyle/>
                    <a:p>
                      <a:pPr marL="0" marR="0" algn="ctr">
                        <a:lnSpc>
                          <a:spcPct val="115000"/>
                        </a:lnSpc>
                        <a:spcBef>
                          <a:spcPts val="0"/>
                        </a:spcBef>
                        <a:spcAft>
                          <a:spcPts val="0"/>
                        </a:spcAft>
                      </a:pPr>
                      <a:r>
                        <a:rPr lang="en-US" sz="1400" b="0" dirty="0" smtClean="0">
                          <a:solidFill>
                            <a:schemeClr val="bg1"/>
                          </a:solidFill>
                          <a:effectLst/>
                          <a:latin typeface="Rockwella (Body)"/>
                          <a:ea typeface="Times New Roman"/>
                          <a:cs typeface="Rockwella (Body)"/>
                        </a:rPr>
                        <a:t>1</a:t>
                      </a:r>
                      <a:endParaRPr lang="en-US" sz="1400" b="0" dirty="0">
                        <a:solidFill>
                          <a:schemeClr val="bg1"/>
                        </a:solidFill>
                        <a:effectLst/>
                        <a:latin typeface="Rockwella (Body)"/>
                        <a:ea typeface="Times New Roman"/>
                        <a:cs typeface="Rockwella (Body)"/>
                      </a:endParaRPr>
                    </a:p>
                  </a:txBody>
                  <a:tcPr marL="57472" marR="57472" marT="0" marB="0" anchor="ctr">
                    <a:lnL w="12700" cmpd="sng">
                      <a:noFill/>
                    </a:lnL>
                    <a:lnR w="12700" cmpd="sng">
                      <a:noFill/>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577E"/>
                    </a:solidFill>
                  </a:tcPr>
                </a:tc>
                <a:tc>
                  <a:txBody>
                    <a:bodyPr/>
                    <a:lstStyle/>
                    <a:p>
                      <a:pPr marL="0" marR="0">
                        <a:lnSpc>
                          <a:spcPct val="115000"/>
                        </a:lnSpc>
                        <a:spcBef>
                          <a:spcPts val="0"/>
                        </a:spcBef>
                        <a:spcAft>
                          <a:spcPts val="0"/>
                        </a:spcAft>
                      </a:pPr>
                      <a:r>
                        <a:rPr lang="en-US" sz="1400" b="0" dirty="0">
                          <a:solidFill>
                            <a:schemeClr val="bg1"/>
                          </a:solidFill>
                          <a:effectLst/>
                          <a:latin typeface="Rockwella (Body)"/>
                          <a:cs typeface="Rockwella (Body)"/>
                        </a:rPr>
                        <a:t>Flood Risk Management</a:t>
                      </a:r>
                      <a:endParaRPr lang="en-US" sz="1400" b="0" dirty="0">
                        <a:solidFill>
                          <a:schemeClr val="bg1"/>
                        </a:solidFill>
                        <a:effectLst/>
                        <a:latin typeface="Rockwella (Body)"/>
                        <a:ea typeface="Times New Roman"/>
                        <a:cs typeface="Rockwella (Body)"/>
                      </a:endParaRPr>
                    </a:p>
                  </a:txBody>
                  <a:tcPr marL="57472" marR="57472" marT="0" marB="0" anchor="ctr">
                    <a:lnL w="12700" cmpd="sng">
                      <a:noFill/>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577E"/>
                    </a:solidFill>
                  </a:tcPr>
                </a:tc>
                <a:tc>
                  <a:txBody>
                    <a:bodyPr/>
                    <a:lstStyle/>
                    <a:p>
                      <a:pPr marL="0" marR="0" algn="r">
                        <a:lnSpc>
                          <a:spcPct val="115000"/>
                        </a:lnSpc>
                        <a:spcBef>
                          <a:spcPts val="0"/>
                        </a:spcBef>
                        <a:spcAft>
                          <a:spcPts val="0"/>
                        </a:spcAft>
                      </a:pPr>
                      <a:r>
                        <a:rPr lang="en-US" sz="1400" dirty="0">
                          <a:effectLst/>
                          <a:latin typeface="Rockwella (Body)"/>
                          <a:ea typeface="Times New Roman"/>
                          <a:cs typeface="Rockwella (Body)"/>
                        </a:rPr>
                        <a:t>$</a:t>
                      </a:r>
                      <a:r>
                        <a:rPr lang="en-US" sz="1400" dirty="0" smtClean="0">
                          <a:effectLst/>
                          <a:latin typeface="Rockwella (Body)"/>
                          <a:ea typeface="Times New Roman"/>
                          <a:cs typeface="Rockwella (Body)"/>
                        </a:rPr>
                        <a:t>295M</a:t>
                      </a:r>
                      <a:endParaRPr lang="en-US" sz="1400" dirty="0">
                        <a:effectLst/>
                        <a:latin typeface="Rockwella (Body)"/>
                        <a:ea typeface="Times New Roman"/>
                        <a:cs typeface="Rockwella (Body)"/>
                      </a:endParaRPr>
                    </a:p>
                  </a:txBody>
                  <a:tcPr marL="60492" marR="60492" marT="0"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8EA"/>
                    </a:solidFill>
                  </a:tcPr>
                </a:tc>
                <a:tc>
                  <a:txBody>
                    <a:bodyPr/>
                    <a:lstStyle/>
                    <a:p>
                      <a:pPr marL="0" marR="0" algn="r">
                        <a:lnSpc>
                          <a:spcPct val="115000"/>
                        </a:lnSpc>
                        <a:spcBef>
                          <a:spcPts val="0"/>
                        </a:spcBef>
                        <a:spcAft>
                          <a:spcPts val="0"/>
                        </a:spcAft>
                      </a:pPr>
                      <a:r>
                        <a:rPr lang="en-US" sz="1400" dirty="0">
                          <a:effectLst/>
                          <a:latin typeface="Rockwella (Body)"/>
                          <a:ea typeface="Times New Roman"/>
                          <a:cs typeface="Rockwella (Body)"/>
                        </a:rPr>
                        <a:t>$</a:t>
                      </a:r>
                      <a:r>
                        <a:rPr lang="en-US" sz="1400" dirty="0" smtClean="0">
                          <a:effectLst/>
                          <a:latin typeface="Rockwella (Body)"/>
                          <a:ea typeface="Times New Roman"/>
                          <a:cs typeface="Rockwella (Body)"/>
                        </a:rPr>
                        <a:t>502M</a:t>
                      </a:r>
                      <a:endParaRPr lang="en-US" sz="1400" dirty="0">
                        <a:effectLst/>
                        <a:latin typeface="Rockwella (Body)"/>
                        <a:ea typeface="Times New Roman"/>
                        <a:cs typeface="Rockwella (Body)"/>
                      </a:endParaRPr>
                    </a:p>
                  </a:txBody>
                  <a:tcPr marL="60492" marR="60492" marT="0" marB="0" anchor="ctr">
                    <a:lnL w="28575" cap="flat" cmpd="sng" algn="ctr">
                      <a:solidFill>
                        <a:schemeClr val="bg1"/>
                      </a:solidFill>
                      <a:prstDash val="solid"/>
                      <a:round/>
                      <a:headEnd type="none" w="med" len="med"/>
                      <a:tailEnd type="none" w="med" len="med"/>
                    </a:lnL>
                    <a:lnR w="12700" cmpd="sng">
                      <a:noFill/>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r h="308586">
                <a:tc>
                  <a:txBody>
                    <a:bodyPr/>
                    <a:lstStyle/>
                    <a:p>
                      <a:pPr marL="0" marR="0" algn="ctr">
                        <a:lnSpc>
                          <a:spcPct val="115000"/>
                        </a:lnSpc>
                        <a:spcBef>
                          <a:spcPts val="0"/>
                        </a:spcBef>
                        <a:spcAft>
                          <a:spcPts val="0"/>
                        </a:spcAft>
                      </a:pPr>
                      <a:r>
                        <a:rPr lang="en-US" sz="1400" b="0" dirty="0" smtClean="0">
                          <a:solidFill>
                            <a:schemeClr val="bg1"/>
                          </a:solidFill>
                          <a:effectLst/>
                          <a:latin typeface="Rockwella (Body)"/>
                          <a:ea typeface="Times New Roman"/>
                          <a:cs typeface="Rockwella (Body)"/>
                        </a:rPr>
                        <a:t>2</a:t>
                      </a:r>
                      <a:endParaRPr lang="en-US" sz="1400" b="0" dirty="0">
                        <a:solidFill>
                          <a:schemeClr val="bg1"/>
                        </a:solidFill>
                        <a:effectLst/>
                        <a:latin typeface="Rockwella (Body)"/>
                        <a:ea typeface="Times New Roman"/>
                        <a:cs typeface="Rockwella (Body)"/>
                      </a:endParaRPr>
                    </a:p>
                  </a:txBody>
                  <a:tcPr marL="57472" marR="57472" marT="0" marB="0" anchor="ctr">
                    <a:lnL w="12700" cmpd="sng">
                      <a:noFill/>
                    </a:lnL>
                    <a:lnR w="12700" cmpd="sng">
                      <a:noFill/>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577E"/>
                    </a:solidFill>
                  </a:tcPr>
                </a:tc>
                <a:tc>
                  <a:txBody>
                    <a:bodyPr/>
                    <a:lstStyle/>
                    <a:p>
                      <a:pPr marL="0" marR="0">
                        <a:lnSpc>
                          <a:spcPct val="115000"/>
                        </a:lnSpc>
                        <a:spcBef>
                          <a:spcPts val="0"/>
                        </a:spcBef>
                        <a:spcAft>
                          <a:spcPts val="0"/>
                        </a:spcAft>
                      </a:pPr>
                      <a:r>
                        <a:rPr lang="en-US" sz="1400" b="0" dirty="0">
                          <a:solidFill>
                            <a:schemeClr val="bg1"/>
                          </a:solidFill>
                          <a:effectLst/>
                          <a:latin typeface="Rockwella (Body)"/>
                          <a:cs typeface="Rockwella (Body)"/>
                        </a:rPr>
                        <a:t>Infrastructure and Construction Management</a:t>
                      </a:r>
                      <a:endParaRPr lang="en-US" sz="1400" b="0" dirty="0">
                        <a:solidFill>
                          <a:schemeClr val="bg1"/>
                        </a:solidFill>
                        <a:effectLst/>
                        <a:latin typeface="Rockwella (Body)"/>
                        <a:ea typeface="Times New Roman"/>
                        <a:cs typeface="Rockwella (Body)"/>
                      </a:endParaRPr>
                    </a:p>
                  </a:txBody>
                  <a:tcPr marL="57472" marR="57472" marT="0" marB="0" anchor="ctr">
                    <a:lnL w="12700" cmpd="sng">
                      <a:noFill/>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577E"/>
                    </a:solidFill>
                  </a:tcPr>
                </a:tc>
                <a:tc>
                  <a:txBody>
                    <a:bodyPr/>
                    <a:lstStyle/>
                    <a:p>
                      <a:pPr marL="0" marR="0" algn="r">
                        <a:lnSpc>
                          <a:spcPct val="115000"/>
                        </a:lnSpc>
                        <a:spcBef>
                          <a:spcPts val="0"/>
                        </a:spcBef>
                        <a:spcAft>
                          <a:spcPts val="0"/>
                        </a:spcAft>
                      </a:pPr>
                      <a:r>
                        <a:rPr lang="en-US" sz="1400" dirty="0">
                          <a:effectLst/>
                          <a:latin typeface="Rockwella (Body)"/>
                          <a:ea typeface="Times New Roman"/>
                          <a:cs typeface="Rockwella (Body)"/>
                        </a:rPr>
                        <a:t>$</a:t>
                      </a:r>
                      <a:r>
                        <a:rPr lang="en-US" sz="1400" dirty="0" smtClean="0">
                          <a:effectLst/>
                          <a:latin typeface="Rockwella (Body)"/>
                          <a:ea typeface="Times New Roman"/>
                          <a:cs typeface="Rockwella (Body)"/>
                        </a:rPr>
                        <a:t>206M</a:t>
                      </a:r>
                      <a:endParaRPr lang="en-US" sz="1400" dirty="0">
                        <a:effectLst/>
                        <a:latin typeface="Rockwella (Body)"/>
                        <a:ea typeface="Times New Roman"/>
                        <a:cs typeface="Rockwella (Body)"/>
                      </a:endParaRPr>
                    </a:p>
                  </a:txBody>
                  <a:tcPr marL="60492" marR="60492" marT="0"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r">
                        <a:lnSpc>
                          <a:spcPct val="115000"/>
                        </a:lnSpc>
                        <a:spcBef>
                          <a:spcPts val="0"/>
                        </a:spcBef>
                        <a:spcAft>
                          <a:spcPts val="0"/>
                        </a:spcAft>
                      </a:pPr>
                      <a:r>
                        <a:rPr lang="en-US" sz="1400" dirty="0">
                          <a:effectLst/>
                          <a:latin typeface="Rockwella (Body)"/>
                          <a:ea typeface="Times New Roman"/>
                          <a:cs typeface="Rockwella (Body)"/>
                        </a:rPr>
                        <a:t>$</a:t>
                      </a:r>
                      <a:r>
                        <a:rPr lang="en-US" sz="1400" dirty="0" smtClean="0">
                          <a:effectLst/>
                          <a:latin typeface="Rockwella (Body)"/>
                          <a:ea typeface="Times New Roman"/>
                          <a:cs typeface="Rockwella (Body)"/>
                        </a:rPr>
                        <a:t>942M</a:t>
                      </a:r>
                      <a:endParaRPr lang="en-US" sz="1400" dirty="0">
                        <a:effectLst/>
                        <a:latin typeface="Rockwella (Body)"/>
                        <a:ea typeface="Times New Roman"/>
                        <a:cs typeface="Rockwella (Body)"/>
                      </a:endParaRPr>
                    </a:p>
                  </a:txBody>
                  <a:tcPr marL="60492" marR="60492" marT="0" marB="0" anchor="ctr">
                    <a:lnL w="28575" cap="flat" cmpd="sng" algn="ctr">
                      <a:solidFill>
                        <a:schemeClr val="bg1"/>
                      </a:solidFill>
                      <a:prstDash val="solid"/>
                      <a:round/>
                      <a:headEnd type="none" w="med" len="med"/>
                      <a:tailEnd type="none" w="med" len="med"/>
                    </a:lnL>
                    <a:lnR w="12700" cmpd="sng">
                      <a:noFill/>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r h="308586">
                <a:tc>
                  <a:txBody>
                    <a:bodyPr/>
                    <a:lstStyle/>
                    <a:p>
                      <a:pPr marL="0" marR="0" algn="ctr">
                        <a:lnSpc>
                          <a:spcPct val="115000"/>
                        </a:lnSpc>
                        <a:spcBef>
                          <a:spcPts val="0"/>
                        </a:spcBef>
                        <a:spcAft>
                          <a:spcPts val="0"/>
                        </a:spcAft>
                      </a:pPr>
                      <a:r>
                        <a:rPr lang="en-US" sz="1400" b="0" dirty="0" smtClean="0">
                          <a:solidFill>
                            <a:schemeClr val="bg1"/>
                          </a:solidFill>
                          <a:effectLst/>
                          <a:latin typeface="Rockwella (Body)"/>
                          <a:ea typeface="Times New Roman"/>
                          <a:cs typeface="Rockwella (Body)"/>
                        </a:rPr>
                        <a:t>3</a:t>
                      </a:r>
                      <a:endParaRPr lang="en-US" sz="1400" b="0" dirty="0">
                        <a:solidFill>
                          <a:schemeClr val="bg1"/>
                        </a:solidFill>
                        <a:effectLst/>
                        <a:latin typeface="Rockwella (Body)"/>
                        <a:ea typeface="Times New Roman"/>
                        <a:cs typeface="Rockwella (Body)"/>
                      </a:endParaRPr>
                    </a:p>
                  </a:txBody>
                  <a:tcPr marL="57472" marR="57472" marT="0" marB="0" anchor="ctr">
                    <a:lnL w="12700" cmpd="sng">
                      <a:noFill/>
                    </a:lnL>
                    <a:lnR w="12700" cmpd="sng">
                      <a:noFill/>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577E"/>
                    </a:solidFill>
                  </a:tcPr>
                </a:tc>
                <a:tc>
                  <a:txBody>
                    <a:bodyPr/>
                    <a:lstStyle/>
                    <a:p>
                      <a:pPr marL="0" marR="0">
                        <a:lnSpc>
                          <a:spcPct val="115000"/>
                        </a:lnSpc>
                        <a:spcBef>
                          <a:spcPts val="0"/>
                        </a:spcBef>
                        <a:spcAft>
                          <a:spcPts val="0"/>
                        </a:spcAft>
                      </a:pPr>
                      <a:r>
                        <a:rPr lang="en-US" sz="1400" b="0" dirty="0">
                          <a:solidFill>
                            <a:schemeClr val="bg1"/>
                          </a:solidFill>
                          <a:effectLst/>
                          <a:latin typeface="Rockwella (Body)"/>
                          <a:cs typeface="Rockwella (Body)"/>
                        </a:rPr>
                        <a:t>Natural Resources Conservation</a:t>
                      </a:r>
                      <a:endParaRPr lang="en-US" sz="1400" b="0" dirty="0">
                        <a:solidFill>
                          <a:schemeClr val="bg1"/>
                        </a:solidFill>
                        <a:effectLst/>
                        <a:latin typeface="Rockwella (Body)"/>
                        <a:ea typeface="Times New Roman"/>
                        <a:cs typeface="Rockwella (Body)"/>
                      </a:endParaRPr>
                    </a:p>
                  </a:txBody>
                  <a:tcPr marL="57472" marR="57472" marT="0" marB="0" anchor="ctr">
                    <a:lnL w="12700" cmpd="sng">
                      <a:noFill/>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577E"/>
                    </a:solidFill>
                  </a:tcPr>
                </a:tc>
                <a:tc>
                  <a:txBody>
                    <a:bodyPr/>
                    <a:lstStyle/>
                    <a:p>
                      <a:pPr marL="0" marR="0" algn="r">
                        <a:lnSpc>
                          <a:spcPct val="115000"/>
                        </a:lnSpc>
                        <a:spcBef>
                          <a:spcPts val="0"/>
                        </a:spcBef>
                        <a:spcAft>
                          <a:spcPts val="0"/>
                        </a:spcAft>
                      </a:pPr>
                      <a:r>
                        <a:rPr lang="en-US" sz="1400" dirty="0">
                          <a:effectLst/>
                          <a:latin typeface="Rockwella (Body)"/>
                          <a:ea typeface="Times New Roman"/>
                          <a:cs typeface="Rockwella (Body)"/>
                        </a:rPr>
                        <a:t>$</a:t>
                      </a:r>
                      <a:r>
                        <a:rPr lang="en-US" sz="1400" dirty="0" smtClean="0">
                          <a:effectLst/>
                          <a:latin typeface="Rockwella (Body)"/>
                          <a:ea typeface="Times New Roman"/>
                          <a:cs typeface="Rockwella (Body)"/>
                        </a:rPr>
                        <a:t>159M</a:t>
                      </a:r>
                      <a:endParaRPr lang="en-US" sz="1400" dirty="0">
                        <a:effectLst/>
                        <a:latin typeface="Rockwella (Body)"/>
                        <a:ea typeface="Times New Roman"/>
                        <a:cs typeface="Rockwella (Body)"/>
                      </a:endParaRPr>
                    </a:p>
                  </a:txBody>
                  <a:tcPr marL="60492" marR="60492" marT="0"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r">
                        <a:lnSpc>
                          <a:spcPct val="115000"/>
                        </a:lnSpc>
                        <a:spcBef>
                          <a:spcPts val="0"/>
                        </a:spcBef>
                        <a:spcAft>
                          <a:spcPts val="0"/>
                        </a:spcAft>
                      </a:pPr>
                      <a:r>
                        <a:rPr lang="en-US" sz="1400" dirty="0">
                          <a:effectLst/>
                          <a:latin typeface="Rockwella (Body)"/>
                          <a:ea typeface="Times New Roman"/>
                          <a:cs typeface="Rockwella (Body)"/>
                        </a:rPr>
                        <a:t>$</a:t>
                      </a:r>
                      <a:r>
                        <a:rPr lang="en-US" sz="1400" dirty="0" smtClean="0">
                          <a:effectLst/>
                          <a:latin typeface="Rockwella (Body)"/>
                          <a:ea typeface="Times New Roman"/>
                          <a:cs typeface="Rockwella (Body)"/>
                        </a:rPr>
                        <a:t>335M</a:t>
                      </a:r>
                      <a:endParaRPr lang="en-US" sz="1400" dirty="0">
                        <a:effectLst/>
                        <a:latin typeface="Rockwella (Body)"/>
                        <a:ea typeface="Times New Roman"/>
                        <a:cs typeface="Rockwella (Body)"/>
                      </a:endParaRPr>
                    </a:p>
                  </a:txBody>
                  <a:tcPr marL="60492" marR="60492" marT="0" marB="0" anchor="ctr">
                    <a:lnL w="28575" cap="flat" cmpd="sng" algn="ctr">
                      <a:solidFill>
                        <a:schemeClr val="bg1"/>
                      </a:solidFill>
                      <a:prstDash val="solid"/>
                      <a:round/>
                      <a:headEnd type="none" w="med" len="med"/>
                      <a:tailEnd type="none" w="med" len="med"/>
                    </a:lnL>
                    <a:lnR w="12700" cmpd="sng">
                      <a:noFill/>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r h="308586">
                <a:tc>
                  <a:txBody>
                    <a:bodyPr/>
                    <a:lstStyle/>
                    <a:p>
                      <a:pPr marL="0" marR="0" algn="ctr">
                        <a:lnSpc>
                          <a:spcPct val="115000"/>
                        </a:lnSpc>
                        <a:spcBef>
                          <a:spcPts val="0"/>
                        </a:spcBef>
                        <a:spcAft>
                          <a:spcPts val="0"/>
                        </a:spcAft>
                      </a:pPr>
                      <a:r>
                        <a:rPr lang="en-US" sz="1400" b="0" dirty="0" smtClean="0">
                          <a:solidFill>
                            <a:schemeClr val="bg1"/>
                          </a:solidFill>
                          <a:effectLst/>
                          <a:latin typeface="Rockwella (Body)"/>
                          <a:ea typeface="Times New Roman"/>
                          <a:cs typeface="Rockwella (Body)"/>
                        </a:rPr>
                        <a:t>4</a:t>
                      </a:r>
                      <a:endParaRPr lang="en-US" sz="1400" b="0" dirty="0">
                        <a:solidFill>
                          <a:schemeClr val="bg1"/>
                        </a:solidFill>
                        <a:effectLst/>
                        <a:latin typeface="Rockwella (Body)"/>
                        <a:ea typeface="Times New Roman"/>
                        <a:cs typeface="Rockwella (Body)"/>
                      </a:endParaRPr>
                    </a:p>
                  </a:txBody>
                  <a:tcPr marL="57472" marR="57472" marT="0" marB="0" anchor="ctr">
                    <a:lnL w="12700" cmpd="sng">
                      <a:noFill/>
                    </a:lnL>
                    <a:lnR w="12700" cmpd="sng">
                      <a:noFill/>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577E"/>
                    </a:solidFill>
                  </a:tcPr>
                </a:tc>
                <a:tc>
                  <a:txBody>
                    <a:bodyPr/>
                    <a:lstStyle/>
                    <a:p>
                      <a:pPr marL="0" marR="0">
                        <a:lnSpc>
                          <a:spcPct val="115000"/>
                        </a:lnSpc>
                        <a:spcBef>
                          <a:spcPts val="0"/>
                        </a:spcBef>
                        <a:spcAft>
                          <a:spcPts val="0"/>
                        </a:spcAft>
                      </a:pPr>
                      <a:r>
                        <a:rPr lang="en-US" sz="1400" b="0" dirty="0">
                          <a:solidFill>
                            <a:schemeClr val="bg1"/>
                          </a:solidFill>
                          <a:effectLst/>
                          <a:latin typeface="Rockwella (Body)"/>
                          <a:cs typeface="Rockwella (Body)"/>
                        </a:rPr>
                        <a:t>Agriculture and Precision Farming</a:t>
                      </a:r>
                      <a:endParaRPr lang="en-US" sz="1400" b="0" dirty="0">
                        <a:solidFill>
                          <a:schemeClr val="bg1"/>
                        </a:solidFill>
                        <a:effectLst/>
                        <a:latin typeface="Rockwella (Body)"/>
                        <a:ea typeface="Times New Roman"/>
                        <a:cs typeface="Rockwella (Body)"/>
                      </a:endParaRPr>
                    </a:p>
                  </a:txBody>
                  <a:tcPr marL="57472" marR="57472" marT="0" marB="0" anchor="ctr">
                    <a:lnL w="12700" cmpd="sng">
                      <a:noFill/>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577E"/>
                    </a:solidFill>
                  </a:tcPr>
                </a:tc>
                <a:tc>
                  <a:txBody>
                    <a:bodyPr/>
                    <a:lstStyle/>
                    <a:p>
                      <a:pPr marL="0" marR="0" algn="r">
                        <a:lnSpc>
                          <a:spcPct val="115000"/>
                        </a:lnSpc>
                        <a:spcBef>
                          <a:spcPts val="0"/>
                        </a:spcBef>
                        <a:spcAft>
                          <a:spcPts val="0"/>
                        </a:spcAft>
                      </a:pPr>
                      <a:r>
                        <a:rPr lang="en-US" sz="1400" dirty="0">
                          <a:effectLst/>
                          <a:latin typeface="Rockwella (Body)"/>
                          <a:ea typeface="Times New Roman"/>
                          <a:cs typeface="Rockwella (Body)"/>
                        </a:rPr>
                        <a:t>$</a:t>
                      </a:r>
                      <a:r>
                        <a:rPr lang="en-US" sz="1400" dirty="0" smtClean="0">
                          <a:effectLst/>
                          <a:latin typeface="Rockwella (Body)"/>
                          <a:ea typeface="Times New Roman"/>
                          <a:cs typeface="Rockwella (Body)"/>
                        </a:rPr>
                        <a:t>122M</a:t>
                      </a:r>
                      <a:endParaRPr lang="en-US" sz="1400" dirty="0">
                        <a:effectLst/>
                        <a:latin typeface="Rockwella (Body)"/>
                        <a:ea typeface="Times New Roman"/>
                        <a:cs typeface="Rockwella (Body)"/>
                      </a:endParaRPr>
                    </a:p>
                  </a:txBody>
                  <a:tcPr marL="60492" marR="60492" marT="0"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r">
                        <a:lnSpc>
                          <a:spcPct val="115000"/>
                        </a:lnSpc>
                        <a:spcBef>
                          <a:spcPts val="0"/>
                        </a:spcBef>
                        <a:spcAft>
                          <a:spcPts val="0"/>
                        </a:spcAft>
                      </a:pPr>
                      <a:r>
                        <a:rPr lang="en-US" sz="1400" dirty="0">
                          <a:effectLst/>
                          <a:latin typeface="Rockwella (Body)"/>
                          <a:ea typeface="Times New Roman"/>
                          <a:cs typeface="Rockwella (Body)"/>
                        </a:rPr>
                        <a:t>$</a:t>
                      </a:r>
                      <a:r>
                        <a:rPr lang="en-US" sz="1400" dirty="0" smtClean="0">
                          <a:effectLst/>
                          <a:latin typeface="Rockwella (Body)"/>
                          <a:ea typeface="Times New Roman"/>
                          <a:cs typeface="Rockwella (Body)"/>
                        </a:rPr>
                        <a:t>2,011M</a:t>
                      </a:r>
                      <a:endParaRPr lang="en-US" sz="1400" dirty="0">
                        <a:effectLst/>
                        <a:latin typeface="Rockwella (Body)"/>
                        <a:ea typeface="Times New Roman"/>
                        <a:cs typeface="Rockwella (Body)"/>
                      </a:endParaRPr>
                    </a:p>
                  </a:txBody>
                  <a:tcPr marL="60492" marR="60492" marT="0" marB="0" anchor="ctr">
                    <a:lnL w="28575" cap="flat" cmpd="sng" algn="ctr">
                      <a:solidFill>
                        <a:schemeClr val="bg1"/>
                      </a:solidFill>
                      <a:prstDash val="solid"/>
                      <a:round/>
                      <a:headEnd type="none" w="med" len="med"/>
                      <a:tailEnd type="none" w="med" len="med"/>
                    </a:lnL>
                    <a:lnR w="12700" cmpd="sng">
                      <a:noFill/>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r h="308586">
                <a:tc>
                  <a:txBody>
                    <a:bodyPr/>
                    <a:lstStyle/>
                    <a:p>
                      <a:pPr marL="0" marR="0" algn="ctr">
                        <a:lnSpc>
                          <a:spcPct val="115000"/>
                        </a:lnSpc>
                        <a:spcBef>
                          <a:spcPts val="0"/>
                        </a:spcBef>
                        <a:spcAft>
                          <a:spcPts val="0"/>
                        </a:spcAft>
                      </a:pPr>
                      <a:r>
                        <a:rPr lang="en-US" sz="1400" b="0" dirty="0" smtClean="0">
                          <a:solidFill>
                            <a:schemeClr val="bg1"/>
                          </a:solidFill>
                          <a:effectLst/>
                          <a:latin typeface="Rockwella (Body)"/>
                          <a:ea typeface="Times New Roman"/>
                          <a:cs typeface="Rockwella (Body)"/>
                        </a:rPr>
                        <a:t>5</a:t>
                      </a:r>
                      <a:endParaRPr lang="en-US" sz="1400" b="0" dirty="0">
                        <a:solidFill>
                          <a:schemeClr val="bg1"/>
                        </a:solidFill>
                        <a:effectLst/>
                        <a:latin typeface="Rockwella (Body)"/>
                        <a:ea typeface="Times New Roman"/>
                        <a:cs typeface="Rockwella (Body)"/>
                      </a:endParaRPr>
                    </a:p>
                  </a:txBody>
                  <a:tcPr marL="57472" marR="57472" marT="0" marB="0" anchor="ctr">
                    <a:lnL w="12700" cmpd="sng">
                      <a:noFill/>
                    </a:lnL>
                    <a:lnR w="12700" cmpd="sng">
                      <a:noFill/>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577E"/>
                    </a:solidFill>
                  </a:tcPr>
                </a:tc>
                <a:tc>
                  <a:txBody>
                    <a:bodyPr/>
                    <a:lstStyle/>
                    <a:p>
                      <a:pPr marL="0" marR="0">
                        <a:lnSpc>
                          <a:spcPct val="115000"/>
                        </a:lnSpc>
                        <a:spcBef>
                          <a:spcPts val="0"/>
                        </a:spcBef>
                        <a:spcAft>
                          <a:spcPts val="0"/>
                        </a:spcAft>
                      </a:pPr>
                      <a:r>
                        <a:rPr lang="en-US" sz="1400" b="0" dirty="0">
                          <a:solidFill>
                            <a:schemeClr val="bg1"/>
                          </a:solidFill>
                          <a:effectLst/>
                          <a:latin typeface="Rockwella (Body)"/>
                          <a:cs typeface="Rockwella (Body)"/>
                        </a:rPr>
                        <a:t>Water Supply and Quality</a:t>
                      </a:r>
                      <a:endParaRPr lang="en-US" sz="1400" b="0" dirty="0">
                        <a:solidFill>
                          <a:schemeClr val="bg1"/>
                        </a:solidFill>
                        <a:effectLst/>
                        <a:latin typeface="Rockwella (Body)"/>
                        <a:ea typeface="Times New Roman"/>
                        <a:cs typeface="Rockwella (Body)"/>
                      </a:endParaRPr>
                    </a:p>
                  </a:txBody>
                  <a:tcPr marL="57472" marR="57472" marT="0" marB="0" anchor="ctr">
                    <a:lnL w="12700" cmpd="sng">
                      <a:noFill/>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577E"/>
                    </a:solidFill>
                  </a:tcPr>
                </a:tc>
                <a:tc>
                  <a:txBody>
                    <a:bodyPr/>
                    <a:lstStyle/>
                    <a:p>
                      <a:pPr marL="0" marR="0" algn="r">
                        <a:lnSpc>
                          <a:spcPct val="115000"/>
                        </a:lnSpc>
                        <a:spcBef>
                          <a:spcPts val="0"/>
                        </a:spcBef>
                        <a:spcAft>
                          <a:spcPts val="0"/>
                        </a:spcAft>
                      </a:pPr>
                      <a:r>
                        <a:rPr lang="en-US" sz="1400" dirty="0">
                          <a:effectLst/>
                          <a:latin typeface="Rockwella (Body)"/>
                          <a:ea typeface="Times New Roman"/>
                          <a:cs typeface="Rockwella (Body)"/>
                        </a:rPr>
                        <a:t>$</a:t>
                      </a:r>
                      <a:r>
                        <a:rPr lang="en-US" sz="1400" dirty="0" smtClean="0">
                          <a:effectLst/>
                          <a:latin typeface="Rockwella (Body)"/>
                          <a:ea typeface="Times New Roman"/>
                          <a:cs typeface="Rockwella (Body)"/>
                        </a:rPr>
                        <a:t>85M</a:t>
                      </a:r>
                      <a:endParaRPr lang="en-US" sz="1400" dirty="0">
                        <a:effectLst/>
                        <a:latin typeface="Rockwella (Body)"/>
                        <a:ea typeface="Times New Roman"/>
                        <a:cs typeface="Rockwella (Body)"/>
                      </a:endParaRPr>
                    </a:p>
                  </a:txBody>
                  <a:tcPr marL="60492" marR="60492" marT="0"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r">
                        <a:lnSpc>
                          <a:spcPct val="115000"/>
                        </a:lnSpc>
                        <a:spcBef>
                          <a:spcPts val="0"/>
                        </a:spcBef>
                        <a:spcAft>
                          <a:spcPts val="0"/>
                        </a:spcAft>
                      </a:pPr>
                      <a:r>
                        <a:rPr lang="en-US" sz="1400" dirty="0">
                          <a:effectLst/>
                          <a:latin typeface="Rockwella (Body)"/>
                          <a:ea typeface="Times New Roman"/>
                          <a:cs typeface="Rockwella (Body)"/>
                        </a:rPr>
                        <a:t>$</a:t>
                      </a:r>
                      <a:r>
                        <a:rPr lang="en-US" sz="1400" dirty="0" smtClean="0">
                          <a:effectLst/>
                          <a:latin typeface="Rockwella (Body)"/>
                          <a:ea typeface="Times New Roman"/>
                          <a:cs typeface="Rockwella (Body)"/>
                        </a:rPr>
                        <a:t>156M</a:t>
                      </a:r>
                      <a:endParaRPr lang="en-US" sz="1400" dirty="0">
                        <a:effectLst/>
                        <a:latin typeface="Rockwella (Body)"/>
                        <a:ea typeface="Times New Roman"/>
                        <a:cs typeface="Rockwella (Body)"/>
                      </a:endParaRPr>
                    </a:p>
                  </a:txBody>
                  <a:tcPr marL="60492" marR="60492" marT="0" marB="0" anchor="ctr">
                    <a:lnL w="28575" cap="flat" cmpd="sng" algn="ctr">
                      <a:solidFill>
                        <a:schemeClr val="bg1"/>
                      </a:solidFill>
                      <a:prstDash val="solid"/>
                      <a:round/>
                      <a:headEnd type="none" w="med" len="med"/>
                      <a:tailEnd type="none" w="med" len="med"/>
                    </a:lnL>
                    <a:lnR w="12700" cmpd="sng">
                      <a:noFill/>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r h="308586">
                <a:tc>
                  <a:txBody>
                    <a:bodyPr/>
                    <a:lstStyle/>
                    <a:p>
                      <a:pPr marL="0" marR="0" algn="ctr">
                        <a:lnSpc>
                          <a:spcPct val="115000"/>
                        </a:lnSpc>
                        <a:spcBef>
                          <a:spcPts val="0"/>
                        </a:spcBef>
                        <a:spcAft>
                          <a:spcPts val="0"/>
                        </a:spcAft>
                      </a:pPr>
                      <a:r>
                        <a:rPr lang="en-US" sz="1400" b="0" dirty="0" smtClean="0">
                          <a:solidFill>
                            <a:schemeClr val="bg1"/>
                          </a:solidFill>
                          <a:effectLst/>
                          <a:latin typeface="Rockwella (Body)"/>
                          <a:ea typeface="Times New Roman"/>
                          <a:cs typeface="Rockwella (Body)"/>
                        </a:rPr>
                        <a:t>6</a:t>
                      </a:r>
                      <a:endParaRPr lang="en-US" sz="1400" b="0" dirty="0">
                        <a:solidFill>
                          <a:schemeClr val="bg1"/>
                        </a:solidFill>
                        <a:effectLst/>
                        <a:latin typeface="Rockwella (Body)"/>
                        <a:ea typeface="Times New Roman"/>
                        <a:cs typeface="Rockwella (Body)"/>
                      </a:endParaRPr>
                    </a:p>
                  </a:txBody>
                  <a:tcPr marL="57472" marR="57472" marT="0" marB="0" anchor="ctr">
                    <a:lnL w="12700" cmpd="sng">
                      <a:noFill/>
                    </a:lnL>
                    <a:lnR w="12700" cmpd="sng">
                      <a:noFill/>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577E"/>
                    </a:solidFill>
                  </a:tcPr>
                </a:tc>
                <a:tc>
                  <a:txBody>
                    <a:bodyPr/>
                    <a:lstStyle/>
                    <a:p>
                      <a:pPr marL="0" marR="0">
                        <a:lnSpc>
                          <a:spcPct val="115000"/>
                        </a:lnSpc>
                        <a:spcBef>
                          <a:spcPts val="0"/>
                        </a:spcBef>
                        <a:spcAft>
                          <a:spcPts val="0"/>
                        </a:spcAft>
                      </a:pPr>
                      <a:r>
                        <a:rPr lang="en-US" sz="1400" b="0" dirty="0">
                          <a:solidFill>
                            <a:schemeClr val="bg1"/>
                          </a:solidFill>
                          <a:effectLst/>
                          <a:latin typeface="Rockwella (Body)"/>
                          <a:cs typeface="Rockwella (Body)"/>
                        </a:rPr>
                        <a:t>Wildfire Management, Planning and Response</a:t>
                      </a:r>
                      <a:endParaRPr lang="en-US" sz="1400" b="0" dirty="0">
                        <a:solidFill>
                          <a:schemeClr val="bg1"/>
                        </a:solidFill>
                        <a:effectLst/>
                        <a:latin typeface="Rockwella (Body)"/>
                        <a:ea typeface="Times New Roman"/>
                        <a:cs typeface="Rockwella (Body)"/>
                      </a:endParaRPr>
                    </a:p>
                  </a:txBody>
                  <a:tcPr marL="57472" marR="57472" marT="0" marB="0" anchor="ctr">
                    <a:lnL w="12700" cmpd="sng">
                      <a:noFill/>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577E"/>
                    </a:solidFill>
                  </a:tcPr>
                </a:tc>
                <a:tc>
                  <a:txBody>
                    <a:bodyPr/>
                    <a:lstStyle/>
                    <a:p>
                      <a:pPr marL="0" marR="0" algn="r">
                        <a:lnSpc>
                          <a:spcPct val="115000"/>
                        </a:lnSpc>
                        <a:spcBef>
                          <a:spcPts val="0"/>
                        </a:spcBef>
                        <a:spcAft>
                          <a:spcPts val="0"/>
                        </a:spcAft>
                      </a:pPr>
                      <a:r>
                        <a:rPr lang="en-US" sz="1400" dirty="0">
                          <a:effectLst/>
                          <a:latin typeface="Rockwella (Body)"/>
                          <a:ea typeface="Times New Roman"/>
                          <a:cs typeface="Rockwella (Body)"/>
                        </a:rPr>
                        <a:t>$</a:t>
                      </a:r>
                      <a:r>
                        <a:rPr lang="en-US" sz="1400" dirty="0" smtClean="0">
                          <a:effectLst/>
                          <a:latin typeface="Rockwella (Body)"/>
                          <a:ea typeface="Times New Roman"/>
                          <a:cs typeface="Rockwella (Body)"/>
                        </a:rPr>
                        <a:t>76M</a:t>
                      </a:r>
                      <a:endParaRPr lang="en-US" sz="1400" dirty="0">
                        <a:effectLst/>
                        <a:latin typeface="Rockwella (Body)"/>
                        <a:ea typeface="Times New Roman"/>
                        <a:cs typeface="Rockwella (Body)"/>
                      </a:endParaRPr>
                    </a:p>
                  </a:txBody>
                  <a:tcPr marL="60492" marR="60492" marT="0"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r">
                        <a:lnSpc>
                          <a:spcPct val="115000"/>
                        </a:lnSpc>
                        <a:spcBef>
                          <a:spcPts val="0"/>
                        </a:spcBef>
                        <a:spcAft>
                          <a:spcPts val="0"/>
                        </a:spcAft>
                      </a:pPr>
                      <a:r>
                        <a:rPr lang="en-US" sz="1400" dirty="0">
                          <a:effectLst/>
                          <a:latin typeface="Rockwella (Body)"/>
                          <a:ea typeface="Times New Roman"/>
                          <a:cs typeface="Rockwella (Body)"/>
                        </a:rPr>
                        <a:t>$</a:t>
                      </a:r>
                      <a:r>
                        <a:rPr lang="en-US" sz="1400" dirty="0" smtClean="0">
                          <a:effectLst/>
                          <a:latin typeface="Rockwella (Body)"/>
                          <a:ea typeface="Times New Roman"/>
                          <a:cs typeface="Rockwella (Body)"/>
                        </a:rPr>
                        <a:t>159M</a:t>
                      </a:r>
                      <a:endParaRPr lang="en-US" sz="1400" dirty="0">
                        <a:effectLst/>
                        <a:latin typeface="Rockwella (Body)"/>
                        <a:ea typeface="Times New Roman"/>
                        <a:cs typeface="Rockwella (Body)"/>
                      </a:endParaRPr>
                    </a:p>
                  </a:txBody>
                  <a:tcPr marL="60492" marR="60492" marT="0" marB="0" anchor="ctr">
                    <a:lnL w="28575" cap="flat" cmpd="sng" algn="ctr">
                      <a:solidFill>
                        <a:schemeClr val="bg1"/>
                      </a:solidFill>
                      <a:prstDash val="solid"/>
                      <a:round/>
                      <a:headEnd type="none" w="med" len="med"/>
                      <a:tailEnd type="none" w="med" len="med"/>
                    </a:lnL>
                    <a:lnR w="12700" cmpd="sng">
                      <a:noFill/>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r h="262481">
                <a:tc>
                  <a:txBody>
                    <a:bodyPr/>
                    <a:lstStyle/>
                    <a:p>
                      <a:pPr marL="0" marR="0" algn="ctr">
                        <a:lnSpc>
                          <a:spcPct val="115000"/>
                        </a:lnSpc>
                        <a:spcBef>
                          <a:spcPts val="0"/>
                        </a:spcBef>
                        <a:spcAft>
                          <a:spcPts val="0"/>
                        </a:spcAft>
                      </a:pPr>
                      <a:r>
                        <a:rPr lang="en-US" sz="1400" b="0" dirty="0" smtClean="0">
                          <a:solidFill>
                            <a:schemeClr val="bg1"/>
                          </a:solidFill>
                          <a:effectLst/>
                          <a:latin typeface="Rockwella (Body)"/>
                          <a:ea typeface="Times New Roman"/>
                          <a:cs typeface="Rockwella (Body)"/>
                        </a:rPr>
                        <a:t>7</a:t>
                      </a:r>
                      <a:endParaRPr lang="en-US" sz="1400" b="0" dirty="0">
                        <a:solidFill>
                          <a:schemeClr val="bg1"/>
                        </a:solidFill>
                        <a:effectLst/>
                        <a:latin typeface="Rockwella (Body)"/>
                        <a:ea typeface="Times New Roman"/>
                        <a:cs typeface="Rockwella (Body)"/>
                      </a:endParaRPr>
                    </a:p>
                  </a:txBody>
                  <a:tcPr marL="57472" marR="57472" marT="0" marB="0" anchor="ctr">
                    <a:lnL w="12700" cmpd="sng">
                      <a:noFill/>
                    </a:lnL>
                    <a:lnR w="12700" cmpd="sng">
                      <a:noFill/>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577E"/>
                    </a:solidFill>
                  </a:tcPr>
                </a:tc>
                <a:tc>
                  <a:txBody>
                    <a:bodyPr/>
                    <a:lstStyle/>
                    <a:p>
                      <a:pPr marL="0" marR="0">
                        <a:lnSpc>
                          <a:spcPct val="115000"/>
                        </a:lnSpc>
                        <a:spcBef>
                          <a:spcPts val="0"/>
                        </a:spcBef>
                        <a:spcAft>
                          <a:spcPts val="0"/>
                        </a:spcAft>
                      </a:pPr>
                      <a:r>
                        <a:rPr lang="en-US" sz="1400" b="0" dirty="0">
                          <a:solidFill>
                            <a:schemeClr val="bg1"/>
                          </a:solidFill>
                          <a:effectLst/>
                          <a:latin typeface="Rockwella (Body)"/>
                          <a:cs typeface="Rockwella (Body)"/>
                        </a:rPr>
                        <a:t>Geologic Resource Assessment and Hazard Mitigation</a:t>
                      </a:r>
                      <a:endParaRPr lang="en-US" sz="1400" b="0" dirty="0">
                        <a:solidFill>
                          <a:schemeClr val="bg1"/>
                        </a:solidFill>
                        <a:effectLst/>
                        <a:latin typeface="Rockwella (Body)"/>
                        <a:ea typeface="Times New Roman"/>
                        <a:cs typeface="Rockwella (Body)"/>
                      </a:endParaRPr>
                    </a:p>
                  </a:txBody>
                  <a:tcPr marL="57472" marR="57472" marT="0" marB="0" anchor="ctr">
                    <a:lnL w="12700" cmpd="sng">
                      <a:noFill/>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577E"/>
                    </a:solidFill>
                  </a:tcPr>
                </a:tc>
                <a:tc>
                  <a:txBody>
                    <a:bodyPr/>
                    <a:lstStyle/>
                    <a:p>
                      <a:pPr marL="0" marR="0" algn="r">
                        <a:lnSpc>
                          <a:spcPct val="115000"/>
                        </a:lnSpc>
                        <a:spcBef>
                          <a:spcPts val="0"/>
                        </a:spcBef>
                        <a:spcAft>
                          <a:spcPts val="0"/>
                        </a:spcAft>
                      </a:pPr>
                      <a:r>
                        <a:rPr lang="en-US" sz="1400" dirty="0">
                          <a:effectLst/>
                          <a:latin typeface="Rockwella (Body)"/>
                          <a:ea typeface="Times New Roman"/>
                          <a:cs typeface="Rockwella (Body)"/>
                        </a:rPr>
                        <a:t>$</a:t>
                      </a:r>
                      <a:r>
                        <a:rPr lang="en-US" sz="1400" dirty="0" smtClean="0">
                          <a:effectLst/>
                          <a:latin typeface="Rockwella (Body)"/>
                          <a:ea typeface="Times New Roman"/>
                          <a:cs typeface="Rockwella (Body)"/>
                        </a:rPr>
                        <a:t>52M</a:t>
                      </a:r>
                      <a:endParaRPr lang="en-US" sz="1400" dirty="0">
                        <a:effectLst/>
                        <a:latin typeface="Rockwella (Body)"/>
                        <a:ea typeface="Times New Roman"/>
                        <a:cs typeface="Rockwella (Body)"/>
                      </a:endParaRPr>
                    </a:p>
                  </a:txBody>
                  <a:tcPr marL="60492" marR="60492" marT="0"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r">
                        <a:lnSpc>
                          <a:spcPct val="115000"/>
                        </a:lnSpc>
                        <a:spcBef>
                          <a:spcPts val="0"/>
                        </a:spcBef>
                        <a:spcAft>
                          <a:spcPts val="0"/>
                        </a:spcAft>
                      </a:pPr>
                      <a:r>
                        <a:rPr lang="en-US" sz="1400" dirty="0">
                          <a:effectLst/>
                          <a:latin typeface="Rockwella (Body)"/>
                          <a:ea typeface="Times New Roman"/>
                          <a:cs typeface="Rockwella (Body)"/>
                        </a:rPr>
                        <a:t>$</a:t>
                      </a:r>
                      <a:r>
                        <a:rPr lang="en-US" sz="1400" dirty="0" smtClean="0">
                          <a:effectLst/>
                          <a:latin typeface="Rockwella (Body)"/>
                          <a:ea typeface="Times New Roman"/>
                          <a:cs typeface="Rockwella (Body)"/>
                        </a:rPr>
                        <a:t>1,067M</a:t>
                      </a:r>
                      <a:endParaRPr lang="en-US" sz="1400" dirty="0">
                        <a:effectLst/>
                        <a:latin typeface="Rockwella (Body)"/>
                        <a:ea typeface="Times New Roman"/>
                        <a:cs typeface="Rockwella (Body)"/>
                      </a:endParaRPr>
                    </a:p>
                  </a:txBody>
                  <a:tcPr marL="60492" marR="60492" marT="0" marB="0" anchor="ctr">
                    <a:lnL w="28575" cap="flat" cmpd="sng" algn="ctr">
                      <a:solidFill>
                        <a:schemeClr val="bg1"/>
                      </a:solidFill>
                      <a:prstDash val="solid"/>
                      <a:round/>
                      <a:headEnd type="none" w="med" len="med"/>
                      <a:tailEnd type="none" w="med" len="med"/>
                    </a:lnL>
                    <a:lnR w="12700" cmpd="sng">
                      <a:noFill/>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r h="308586">
                <a:tc>
                  <a:txBody>
                    <a:bodyPr/>
                    <a:lstStyle/>
                    <a:p>
                      <a:pPr marL="0" marR="0" algn="ctr">
                        <a:lnSpc>
                          <a:spcPct val="115000"/>
                        </a:lnSpc>
                        <a:spcBef>
                          <a:spcPts val="0"/>
                        </a:spcBef>
                        <a:spcAft>
                          <a:spcPts val="0"/>
                        </a:spcAft>
                      </a:pPr>
                      <a:r>
                        <a:rPr lang="en-US" sz="1400" b="0" dirty="0" smtClean="0">
                          <a:solidFill>
                            <a:schemeClr val="bg1"/>
                          </a:solidFill>
                          <a:effectLst/>
                          <a:latin typeface="Rockwella (Body)"/>
                          <a:ea typeface="Times New Roman"/>
                          <a:cs typeface="Rockwella (Body)"/>
                        </a:rPr>
                        <a:t>8</a:t>
                      </a:r>
                      <a:endParaRPr lang="en-US" sz="1400" b="0" dirty="0">
                        <a:solidFill>
                          <a:schemeClr val="bg1"/>
                        </a:solidFill>
                        <a:effectLst/>
                        <a:latin typeface="Rockwella (Body)"/>
                        <a:ea typeface="Times New Roman"/>
                        <a:cs typeface="Rockwella (Body)"/>
                      </a:endParaRPr>
                    </a:p>
                  </a:txBody>
                  <a:tcPr marL="57472" marR="57472" marT="0" marB="0" anchor="ctr">
                    <a:lnL w="12700" cmpd="sng">
                      <a:noFill/>
                    </a:lnL>
                    <a:lnR w="12700" cmpd="sng">
                      <a:noFill/>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577E"/>
                    </a:solidFill>
                  </a:tcPr>
                </a:tc>
                <a:tc>
                  <a:txBody>
                    <a:bodyPr/>
                    <a:lstStyle/>
                    <a:p>
                      <a:pPr marL="0" marR="0">
                        <a:lnSpc>
                          <a:spcPct val="115000"/>
                        </a:lnSpc>
                        <a:spcBef>
                          <a:spcPts val="0"/>
                        </a:spcBef>
                        <a:spcAft>
                          <a:spcPts val="0"/>
                        </a:spcAft>
                      </a:pPr>
                      <a:r>
                        <a:rPr lang="en-US" sz="1400" b="0" dirty="0">
                          <a:solidFill>
                            <a:schemeClr val="bg1"/>
                          </a:solidFill>
                          <a:effectLst/>
                          <a:latin typeface="Rockwella (Body)"/>
                          <a:cs typeface="Rockwella (Body)"/>
                        </a:rPr>
                        <a:t>Forest Resources Management</a:t>
                      </a:r>
                      <a:endParaRPr lang="en-US" sz="1400" b="0" dirty="0">
                        <a:solidFill>
                          <a:schemeClr val="bg1"/>
                        </a:solidFill>
                        <a:effectLst/>
                        <a:latin typeface="Rockwella (Body)"/>
                        <a:ea typeface="Times New Roman"/>
                        <a:cs typeface="Rockwella (Body)"/>
                      </a:endParaRPr>
                    </a:p>
                  </a:txBody>
                  <a:tcPr marL="57472" marR="57472" marT="0" marB="0" anchor="ctr">
                    <a:lnL w="12700" cmpd="sng">
                      <a:noFill/>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577E"/>
                    </a:solidFill>
                  </a:tcPr>
                </a:tc>
                <a:tc>
                  <a:txBody>
                    <a:bodyPr/>
                    <a:lstStyle/>
                    <a:p>
                      <a:pPr marL="0" marR="0" algn="r">
                        <a:lnSpc>
                          <a:spcPct val="115000"/>
                        </a:lnSpc>
                        <a:spcBef>
                          <a:spcPts val="0"/>
                        </a:spcBef>
                        <a:spcAft>
                          <a:spcPts val="0"/>
                        </a:spcAft>
                      </a:pPr>
                      <a:r>
                        <a:rPr lang="en-US" sz="1400" dirty="0">
                          <a:effectLst/>
                          <a:latin typeface="Rockwella (Body)"/>
                          <a:ea typeface="Times New Roman"/>
                          <a:cs typeface="Rockwella (Body)"/>
                        </a:rPr>
                        <a:t>$</a:t>
                      </a:r>
                      <a:r>
                        <a:rPr lang="en-US" sz="1400" dirty="0" smtClean="0">
                          <a:effectLst/>
                          <a:latin typeface="Rockwella (Body)"/>
                          <a:ea typeface="Times New Roman"/>
                          <a:cs typeface="Rockwella (Body)"/>
                        </a:rPr>
                        <a:t>44M</a:t>
                      </a:r>
                      <a:endParaRPr lang="en-US" sz="1400" dirty="0">
                        <a:effectLst/>
                        <a:latin typeface="Rockwella (Body)"/>
                        <a:ea typeface="Times New Roman"/>
                        <a:cs typeface="Rockwella (Body)"/>
                      </a:endParaRPr>
                    </a:p>
                  </a:txBody>
                  <a:tcPr marL="60492" marR="60492" marT="0"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r">
                        <a:lnSpc>
                          <a:spcPct val="115000"/>
                        </a:lnSpc>
                        <a:spcBef>
                          <a:spcPts val="0"/>
                        </a:spcBef>
                        <a:spcAft>
                          <a:spcPts val="0"/>
                        </a:spcAft>
                      </a:pPr>
                      <a:r>
                        <a:rPr lang="en-US" sz="1400" dirty="0">
                          <a:effectLst/>
                          <a:latin typeface="Rockwella (Body)"/>
                          <a:ea typeface="Times New Roman"/>
                          <a:cs typeface="Rockwella (Body)"/>
                        </a:rPr>
                        <a:t>$</a:t>
                      </a:r>
                      <a:r>
                        <a:rPr lang="en-US" sz="1400" dirty="0" smtClean="0">
                          <a:effectLst/>
                          <a:latin typeface="Rockwella (Body)"/>
                          <a:ea typeface="Times New Roman"/>
                          <a:cs typeface="Rockwella (Body)"/>
                        </a:rPr>
                        <a:t>62M</a:t>
                      </a:r>
                      <a:endParaRPr lang="en-US" sz="1400" dirty="0">
                        <a:effectLst/>
                        <a:latin typeface="Rockwella (Body)"/>
                        <a:ea typeface="Times New Roman"/>
                        <a:cs typeface="Rockwella (Body)"/>
                      </a:endParaRPr>
                    </a:p>
                  </a:txBody>
                  <a:tcPr marL="60492" marR="60492" marT="0" marB="0" anchor="ctr">
                    <a:lnL w="28575" cap="flat" cmpd="sng" algn="ctr">
                      <a:solidFill>
                        <a:schemeClr val="bg1"/>
                      </a:solidFill>
                      <a:prstDash val="solid"/>
                      <a:round/>
                      <a:headEnd type="none" w="med" len="med"/>
                      <a:tailEnd type="none" w="med" len="med"/>
                    </a:lnL>
                    <a:lnR w="12700" cmpd="sng">
                      <a:noFill/>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r h="308586">
                <a:tc>
                  <a:txBody>
                    <a:bodyPr/>
                    <a:lstStyle/>
                    <a:p>
                      <a:pPr marL="0" marR="0" algn="ctr">
                        <a:lnSpc>
                          <a:spcPct val="115000"/>
                        </a:lnSpc>
                        <a:spcBef>
                          <a:spcPts val="0"/>
                        </a:spcBef>
                        <a:spcAft>
                          <a:spcPts val="0"/>
                        </a:spcAft>
                      </a:pPr>
                      <a:r>
                        <a:rPr lang="en-US" sz="1400" b="0" dirty="0" smtClean="0">
                          <a:solidFill>
                            <a:schemeClr val="bg1"/>
                          </a:solidFill>
                          <a:effectLst/>
                          <a:latin typeface="Rockwella (Body)"/>
                          <a:ea typeface="Times New Roman"/>
                          <a:cs typeface="Rockwella (Body)"/>
                        </a:rPr>
                        <a:t>9</a:t>
                      </a:r>
                      <a:endParaRPr lang="en-US" sz="1400" b="0" dirty="0">
                        <a:solidFill>
                          <a:schemeClr val="bg1"/>
                        </a:solidFill>
                        <a:effectLst/>
                        <a:latin typeface="Rockwella (Body)"/>
                        <a:ea typeface="Times New Roman"/>
                        <a:cs typeface="Rockwella (Body)"/>
                      </a:endParaRPr>
                    </a:p>
                  </a:txBody>
                  <a:tcPr marL="57472" marR="57472" marT="0" marB="0" anchor="ctr">
                    <a:lnL w="12700" cmpd="sng">
                      <a:noFill/>
                    </a:lnL>
                    <a:lnR w="12700" cmpd="sng">
                      <a:noFill/>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577E"/>
                    </a:solidFill>
                  </a:tcPr>
                </a:tc>
                <a:tc>
                  <a:txBody>
                    <a:bodyPr/>
                    <a:lstStyle/>
                    <a:p>
                      <a:pPr marL="0" marR="0">
                        <a:lnSpc>
                          <a:spcPct val="115000"/>
                        </a:lnSpc>
                        <a:spcBef>
                          <a:spcPts val="0"/>
                        </a:spcBef>
                        <a:spcAft>
                          <a:spcPts val="0"/>
                        </a:spcAft>
                      </a:pPr>
                      <a:r>
                        <a:rPr lang="en-US" sz="1400" b="0" dirty="0">
                          <a:solidFill>
                            <a:schemeClr val="bg1"/>
                          </a:solidFill>
                          <a:effectLst/>
                          <a:latin typeface="Rockwella (Body)"/>
                          <a:cs typeface="Rockwella (Body)"/>
                        </a:rPr>
                        <a:t>River and Stream Resource Management</a:t>
                      </a:r>
                      <a:endParaRPr lang="en-US" sz="1400" b="0" dirty="0">
                        <a:solidFill>
                          <a:schemeClr val="bg1"/>
                        </a:solidFill>
                        <a:effectLst/>
                        <a:latin typeface="Rockwella (Body)"/>
                        <a:ea typeface="Times New Roman"/>
                        <a:cs typeface="Rockwella (Body)"/>
                      </a:endParaRPr>
                    </a:p>
                  </a:txBody>
                  <a:tcPr marL="57472" marR="57472" marT="0" marB="0" anchor="ctr">
                    <a:lnL w="12700" cmpd="sng">
                      <a:noFill/>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577E"/>
                    </a:solidFill>
                  </a:tcPr>
                </a:tc>
                <a:tc>
                  <a:txBody>
                    <a:bodyPr/>
                    <a:lstStyle/>
                    <a:p>
                      <a:pPr marL="0" marR="0" algn="r">
                        <a:lnSpc>
                          <a:spcPct val="115000"/>
                        </a:lnSpc>
                        <a:spcBef>
                          <a:spcPts val="0"/>
                        </a:spcBef>
                        <a:spcAft>
                          <a:spcPts val="0"/>
                        </a:spcAft>
                      </a:pPr>
                      <a:r>
                        <a:rPr lang="en-US" sz="1400" dirty="0">
                          <a:effectLst/>
                          <a:latin typeface="Rockwella (Body)"/>
                          <a:ea typeface="Times New Roman"/>
                          <a:cs typeface="Rockwella (Body)"/>
                        </a:rPr>
                        <a:t>$</a:t>
                      </a:r>
                      <a:r>
                        <a:rPr lang="en-US" sz="1400" dirty="0" smtClean="0">
                          <a:effectLst/>
                          <a:latin typeface="Rockwella (Body)"/>
                          <a:ea typeface="Times New Roman"/>
                          <a:cs typeface="Rockwella (Body)"/>
                        </a:rPr>
                        <a:t>38M</a:t>
                      </a:r>
                      <a:endParaRPr lang="en-US" sz="1400" dirty="0">
                        <a:effectLst/>
                        <a:latin typeface="Rockwella (Body)"/>
                        <a:ea typeface="Times New Roman"/>
                        <a:cs typeface="Rockwella (Body)"/>
                      </a:endParaRPr>
                    </a:p>
                  </a:txBody>
                  <a:tcPr marL="60492" marR="60492" marT="0"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r">
                        <a:lnSpc>
                          <a:spcPct val="115000"/>
                        </a:lnSpc>
                        <a:spcBef>
                          <a:spcPts val="0"/>
                        </a:spcBef>
                        <a:spcAft>
                          <a:spcPts val="0"/>
                        </a:spcAft>
                      </a:pPr>
                      <a:r>
                        <a:rPr lang="en-US" sz="1400" dirty="0">
                          <a:effectLst/>
                          <a:latin typeface="Rockwella (Body)"/>
                          <a:ea typeface="Times New Roman"/>
                          <a:cs typeface="Rockwella (Body)"/>
                        </a:rPr>
                        <a:t>$</a:t>
                      </a:r>
                      <a:r>
                        <a:rPr lang="en-US" sz="1400" dirty="0" smtClean="0">
                          <a:effectLst/>
                          <a:latin typeface="Rockwella (Body)"/>
                          <a:ea typeface="Times New Roman"/>
                          <a:cs typeface="Rockwella (Body)"/>
                        </a:rPr>
                        <a:t>87M</a:t>
                      </a:r>
                      <a:endParaRPr lang="en-US" sz="1400" dirty="0">
                        <a:effectLst/>
                        <a:latin typeface="Rockwella (Body)"/>
                        <a:ea typeface="Times New Roman"/>
                        <a:cs typeface="Rockwella (Body)"/>
                      </a:endParaRPr>
                    </a:p>
                  </a:txBody>
                  <a:tcPr marL="60492" marR="60492" marT="0" marB="0" anchor="ctr">
                    <a:lnL w="28575" cap="flat" cmpd="sng" algn="ctr">
                      <a:solidFill>
                        <a:schemeClr val="bg1"/>
                      </a:solidFill>
                      <a:prstDash val="solid"/>
                      <a:round/>
                      <a:headEnd type="none" w="med" len="med"/>
                      <a:tailEnd type="none" w="med" len="med"/>
                    </a:lnL>
                    <a:lnR w="12700" cmpd="sng">
                      <a:noFill/>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r h="358308">
                <a:tc>
                  <a:txBody>
                    <a:bodyPr/>
                    <a:lstStyle/>
                    <a:p>
                      <a:pPr marL="0" marR="0" algn="ctr">
                        <a:lnSpc>
                          <a:spcPct val="115000"/>
                        </a:lnSpc>
                        <a:spcBef>
                          <a:spcPts val="0"/>
                        </a:spcBef>
                        <a:spcAft>
                          <a:spcPts val="0"/>
                        </a:spcAft>
                      </a:pPr>
                      <a:r>
                        <a:rPr lang="en-US" sz="1400" b="0" dirty="0" smtClean="0">
                          <a:solidFill>
                            <a:schemeClr val="bg1"/>
                          </a:solidFill>
                          <a:effectLst/>
                          <a:latin typeface="Rockwella (Body)"/>
                          <a:ea typeface="Times New Roman"/>
                          <a:cs typeface="Rockwella (Body)"/>
                        </a:rPr>
                        <a:t>10</a:t>
                      </a:r>
                      <a:endParaRPr lang="en-US" sz="1400" b="0" dirty="0">
                        <a:solidFill>
                          <a:schemeClr val="bg1"/>
                        </a:solidFill>
                        <a:effectLst/>
                        <a:latin typeface="Rockwella (Body)"/>
                        <a:ea typeface="Times New Roman"/>
                        <a:cs typeface="Rockwella (Body)"/>
                      </a:endParaRPr>
                    </a:p>
                  </a:txBody>
                  <a:tcPr marL="57472" marR="57472" marT="0" marB="0" anchor="ctr">
                    <a:lnL w="12700" cmpd="sng">
                      <a:noFill/>
                    </a:lnL>
                    <a:lnR w="12700" cmpd="sng">
                      <a:noFill/>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577E"/>
                    </a:solidFill>
                  </a:tcPr>
                </a:tc>
                <a:tc>
                  <a:txBody>
                    <a:bodyPr/>
                    <a:lstStyle/>
                    <a:p>
                      <a:pPr marL="0" marR="0">
                        <a:lnSpc>
                          <a:spcPct val="115000"/>
                        </a:lnSpc>
                        <a:spcBef>
                          <a:spcPts val="0"/>
                        </a:spcBef>
                        <a:spcAft>
                          <a:spcPts val="0"/>
                        </a:spcAft>
                      </a:pPr>
                      <a:r>
                        <a:rPr lang="en-US" sz="1400" b="0" dirty="0">
                          <a:solidFill>
                            <a:schemeClr val="bg1"/>
                          </a:solidFill>
                          <a:effectLst/>
                          <a:latin typeface="Rockwella (Body)"/>
                          <a:cs typeface="Rockwella (Body)"/>
                        </a:rPr>
                        <a:t>Aviation Navigation and Safety</a:t>
                      </a:r>
                      <a:endParaRPr lang="en-US" sz="1400" b="0" dirty="0">
                        <a:solidFill>
                          <a:schemeClr val="bg1"/>
                        </a:solidFill>
                        <a:effectLst/>
                        <a:latin typeface="Rockwella (Body)"/>
                        <a:ea typeface="Times New Roman"/>
                        <a:cs typeface="Rockwella (Body)"/>
                      </a:endParaRPr>
                    </a:p>
                  </a:txBody>
                  <a:tcPr marL="57472" marR="57472" marT="0" marB="0" anchor="ctr">
                    <a:lnL w="12700" cmpd="sng">
                      <a:noFill/>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577E"/>
                    </a:solidFill>
                  </a:tcPr>
                </a:tc>
                <a:tc>
                  <a:txBody>
                    <a:bodyPr/>
                    <a:lstStyle/>
                    <a:p>
                      <a:pPr marL="0" marR="0" algn="r">
                        <a:lnSpc>
                          <a:spcPct val="115000"/>
                        </a:lnSpc>
                        <a:spcBef>
                          <a:spcPts val="0"/>
                        </a:spcBef>
                        <a:spcAft>
                          <a:spcPts val="0"/>
                        </a:spcAft>
                      </a:pPr>
                      <a:r>
                        <a:rPr lang="en-US" sz="1400" dirty="0">
                          <a:effectLst/>
                          <a:latin typeface="Rockwella (Body)"/>
                          <a:ea typeface="Times New Roman"/>
                          <a:cs typeface="Rockwella (Body)"/>
                        </a:rPr>
                        <a:t>$</a:t>
                      </a:r>
                      <a:r>
                        <a:rPr lang="en-US" sz="1400" dirty="0" smtClean="0">
                          <a:effectLst/>
                          <a:latin typeface="Rockwella (Body)"/>
                          <a:ea typeface="Times New Roman"/>
                          <a:cs typeface="Rockwella (Body)"/>
                        </a:rPr>
                        <a:t>35M</a:t>
                      </a:r>
                      <a:endParaRPr lang="en-US" sz="1400" dirty="0">
                        <a:effectLst/>
                        <a:latin typeface="Rockwella (Body)"/>
                        <a:ea typeface="Times New Roman"/>
                        <a:cs typeface="Rockwella (Body)"/>
                      </a:endParaRPr>
                    </a:p>
                  </a:txBody>
                  <a:tcPr marL="60492" marR="60492" marT="0"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r">
                        <a:lnSpc>
                          <a:spcPct val="115000"/>
                        </a:lnSpc>
                        <a:spcBef>
                          <a:spcPts val="0"/>
                        </a:spcBef>
                        <a:spcAft>
                          <a:spcPts val="0"/>
                        </a:spcAft>
                      </a:pPr>
                      <a:r>
                        <a:rPr lang="en-US" sz="1400" dirty="0">
                          <a:effectLst/>
                          <a:latin typeface="Rockwella (Body)"/>
                          <a:ea typeface="Times New Roman"/>
                          <a:cs typeface="Rockwella (Body)"/>
                        </a:rPr>
                        <a:t>$</a:t>
                      </a:r>
                      <a:r>
                        <a:rPr lang="en-US" sz="1400" dirty="0" smtClean="0">
                          <a:effectLst/>
                          <a:latin typeface="Rockwella (Body)"/>
                          <a:ea typeface="Times New Roman"/>
                          <a:cs typeface="Rockwella (Body)"/>
                        </a:rPr>
                        <a:t>56M </a:t>
                      </a:r>
                      <a:endParaRPr lang="en-US" sz="1400" dirty="0">
                        <a:effectLst/>
                        <a:latin typeface="Rockwella (Body)"/>
                        <a:ea typeface="Times New Roman"/>
                        <a:cs typeface="Rockwella (Body)"/>
                      </a:endParaRPr>
                    </a:p>
                  </a:txBody>
                  <a:tcPr marL="60492" marR="60492" marT="0" marB="0" anchor="ctr">
                    <a:lnL w="28575" cap="flat" cmpd="sng" algn="ctr">
                      <a:solidFill>
                        <a:schemeClr val="bg1"/>
                      </a:solidFill>
                      <a:prstDash val="solid"/>
                      <a:round/>
                      <a:headEnd type="none" w="med" len="med"/>
                      <a:tailEnd type="none" w="med" len="med"/>
                    </a:lnL>
                    <a:lnR w="12700" cmpd="sng">
                      <a:noFill/>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r h="354522">
                <a:tc>
                  <a:txBody>
                    <a:bodyPr/>
                    <a:lstStyle/>
                    <a:p>
                      <a:pPr marL="0" marR="0" algn="ctr">
                        <a:lnSpc>
                          <a:spcPct val="115000"/>
                        </a:lnSpc>
                        <a:spcBef>
                          <a:spcPts val="0"/>
                        </a:spcBef>
                        <a:spcAft>
                          <a:spcPts val="0"/>
                        </a:spcAft>
                      </a:pPr>
                      <a:r>
                        <a:rPr lang="en-US" sz="2000" b="1" dirty="0" smtClean="0">
                          <a:solidFill>
                            <a:schemeClr val="bg1"/>
                          </a:solidFill>
                          <a:effectLst/>
                          <a:latin typeface="Rockwella (Body)"/>
                          <a:ea typeface="Times New Roman"/>
                          <a:cs typeface="Rockwella (Body)"/>
                        </a:rPr>
                        <a:t>:</a:t>
                      </a:r>
                      <a:endParaRPr lang="en-US" sz="2000" b="1" dirty="0">
                        <a:solidFill>
                          <a:schemeClr val="bg1"/>
                        </a:solidFill>
                        <a:effectLst/>
                        <a:latin typeface="Rockwella (Body)"/>
                        <a:ea typeface="Times New Roman"/>
                        <a:cs typeface="Rockwella (Body)"/>
                      </a:endParaRPr>
                    </a:p>
                  </a:txBody>
                  <a:tcPr marL="57472" marR="57472" marT="0" marB="0">
                    <a:lnL w="12700" cmpd="sng">
                      <a:noFill/>
                    </a:lnL>
                    <a:lnR w="12700" cmpd="sng">
                      <a:noFill/>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577E"/>
                    </a:solidFill>
                  </a:tcPr>
                </a:tc>
                <a:tc>
                  <a:txBody>
                    <a:bodyPr/>
                    <a:lstStyle/>
                    <a:p>
                      <a:pPr marL="0" marR="0">
                        <a:lnSpc>
                          <a:spcPct val="115000"/>
                        </a:lnSpc>
                        <a:spcBef>
                          <a:spcPts val="0"/>
                        </a:spcBef>
                        <a:spcAft>
                          <a:spcPts val="0"/>
                        </a:spcAft>
                      </a:pPr>
                      <a:endParaRPr lang="en-US" sz="1400" b="0" dirty="0">
                        <a:solidFill>
                          <a:schemeClr val="bg1"/>
                        </a:solidFill>
                        <a:effectLst/>
                        <a:latin typeface="Rockwella (Body)"/>
                        <a:ea typeface="Times New Roman"/>
                        <a:cs typeface="Rockwella (Body)"/>
                      </a:endParaRPr>
                    </a:p>
                  </a:txBody>
                  <a:tcPr marL="57472" marR="57472" marT="0" marB="0" anchor="ctr">
                    <a:lnL w="12700" cmpd="sng">
                      <a:noFill/>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577E"/>
                    </a:solidFill>
                  </a:tcPr>
                </a:tc>
                <a:tc>
                  <a:txBody>
                    <a:bodyPr/>
                    <a:lstStyle/>
                    <a:p>
                      <a:pPr marL="0" marR="0" algn="r">
                        <a:lnSpc>
                          <a:spcPct val="115000"/>
                        </a:lnSpc>
                        <a:spcBef>
                          <a:spcPts val="0"/>
                        </a:spcBef>
                        <a:spcAft>
                          <a:spcPts val="0"/>
                        </a:spcAft>
                      </a:pPr>
                      <a:endParaRPr lang="en-US" sz="1400" dirty="0">
                        <a:effectLst/>
                        <a:latin typeface="Rockwella (Body)"/>
                        <a:ea typeface="Times New Roman"/>
                        <a:cs typeface="Rockwella (Body)"/>
                      </a:endParaRPr>
                    </a:p>
                  </a:txBody>
                  <a:tcPr marL="60492" marR="60492" marT="0"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r">
                        <a:lnSpc>
                          <a:spcPct val="115000"/>
                        </a:lnSpc>
                        <a:spcBef>
                          <a:spcPts val="0"/>
                        </a:spcBef>
                        <a:spcAft>
                          <a:spcPts val="0"/>
                        </a:spcAft>
                      </a:pPr>
                      <a:endParaRPr lang="en-US" sz="1400" dirty="0">
                        <a:effectLst/>
                        <a:latin typeface="Rockwella (Body)"/>
                        <a:ea typeface="Times New Roman"/>
                        <a:cs typeface="Rockwella (Body)"/>
                      </a:endParaRPr>
                    </a:p>
                  </a:txBody>
                  <a:tcPr marL="60492" marR="60492" marT="0" marB="0" anchor="ctr">
                    <a:lnL w="28575" cap="flat" cmpd="sng" algn="ctr">
                      <a:solidFill>
                        <a:schemeClr val="bg1"/>
                      </a:solidFill>
                      <a:prstDash val="solid"/>
                      <a:round/>
                      <a:headEnd type="none" w="med" len="med"/>
                      <a:tailEnd type="none" w="med" len="med"/>
                    </a:lnL>
                    <a:lnR w="12700" cmpd="sng">
                      <a:noFill/>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r h="308586">
                <a:tc>
                  <a:txBody>
                    <a:bodyPr/>
                    <a:lstStyle/>
                    <a:p>
                      <a:pPr marL="0" marR="0" algn="ctr">
                        <a:lnSpc>
                          <a:spcPct val="115000"/>
                        </a:lnSpc>
                        <a:spcBef>
                          <a:spcPts val="0"/>
                        </a:spcBef>
                        <a:spcAft>
                          <a:spcPts val="0"/>
                        </a:spcAft>
                      </a:pPr>
                      <a:r>
                        <a:rPr lang="en-US" sz="1400" b="0" dirty="0" smtClean="0">
                          <a:solidFill>
                            <a:schemeClr val="bg1"/>
                          </a:solidFill>
                          <a:effectLst/>
                          <a:latin typeface="Rockwella (Body)"/>
                          <a:ea typeface="Times New Roman"/>
                          <a:cs typeface="Rockwella (Body)"/>
                        </a:rPr>
                        <a:t>20</a:t>
                      </a:r>
                      <a:endParaRPr lang="en-US" sz="1400" b="0" dirty="0">
                        <a:solidFill>
                          <a:schemeClr val="bg1"/>
                        </a:solidFill>
                        <a:effectLst/>
                        <a:latin typeface="Rockwella (Body)"/>
                        <a:ea typeface="Times New Roman"/>
                        <a:cs typeface="Rockwella (Body)"/>
                      </a:endParaRPr>
                    </a:p>
                  </a:txBody>
                  <a:tcPr marL="57472" marR="57472" marT="0" marB="0" anchor="ctr">
                    <a:lnL w="12700" cmpd="sng">
                      <a:noFill/>
                    </a:lnL>
                    <a:lnR w="12700" cmpd="sng">
                      <a:noFill/>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577E"/>
                    </a:solidFill>
                  </a:tcPr>
                </a:tc>
                <a:tc>
                  <a:txBody>
                    <a:bodyPr/>
                    <a:lstStyle/>
                    <a:p>
                      <a:pPr marL="0" marR="0">
                        <a:lnSpc>
                          <a:spcPct val="115000"/>
                        </a:lnSpc>
                        <a:spcBef>
                          <a:spcPts val="0"/>
                        </a:spcBef>
                        <a:spcAft>
                          <a:spcPts val="0"/>
                        </a:spcAft>
                      </a:pPr>
                      <a:r>
                        <a:rPr lang="en-US" sz="1400" b="0" dirty="0">
                          <a:solidFill>
                            <a:schemeClr val="bg1"/>
                          </a:solidFill>
                          <a:effectLst/>
                          <a:latin typeface="Rockwella (Body)"/>
                          <a:cs typeface="Rockwella (Body)"/>
                        </a:rPr>
                        <a:t>Land Navigation and Safety</a:t>
                      </a:r>
                      <a:endParaRPr lang="en-US" sz="1400" b="0" dirty="0">
                        <a:solidFill>
                          <a:schemeClr val="bg1"/>
                        </a:solidFill>
                        <a:effectLst/>
                        <a:latin typeface="Rockwella (Body)"/>
                        <a:ea typeface="Times New Roman"/>
                        <a:cs typeface="Rockwella (Body)"/>
                      </a:endParaRPr>
                    </a:p>
                  </a:txBody>
                  <a:tcPr marL="57472" marR="57472" marT="0" marB="0" anchor="ctr">
                    <a:lnL w="12700" cmpd="sng">
                      <a:noFill/>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577E"/>
                    </a:solidFill>
                  </a:tcPr>
                </a:tc>
                <a:tc>
                  <a:txBody>
                    <a:bodyPr/>
                    <a:lstStyle/>
                    <a:p>
                      <a:pPr marL="0" marR="0" algn="r">
                        <a:lnSpc>
                          <a:spcPct val="115000"/>
                        </a:lnSpc>
                        <a:spcBef>
                          <a:spcPts val="0"/>
                        </a:spcBef>
                        <a:spcAft>
                          <a:spcPts val="0"/>
                        </a:spcAft>
                      </a:pPr>
                      <a:r>
                        <a:rPr lang="en-US" sz="1400" dirty="0">
                          <a:effectLst/>
                          <a:latin typeface="Rockwella (Body)"/>
                          <a:cs typeface="Rockwella (Body)"/>
                        </a:rPr>
                        <a:t>$</a:t>
                      </a:r>
                      <a:r>
                        <a:rPr lang="en-US" sz="1400" dirty="0" smtClean="0">
                          <a:effectLst/>
                          <a:latin typeface="Rockwella (Body)"/>
                          <a:cs typeface="Rockwella (Body)"/>
                        </a:rPr>
                        <a:t>0.2M</a:t>
                      </a:r>
                      <a:endParaRPr lang="en-US" sz="1400" dirty="0">
                        <a:effectLst/>
                        <a:latin typeface="Rockwella (Body)"/>
                        <a:ea typeface="Times New Roman"/>
                        <a:cs typeface="Rockwella (Body)"/>
                      </a:endParaRPr>
                    </a:p>
                  </a:txBody>
                  <a:tcPr marL="57472" marR="57472" marT="0"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r">
                        <a:lnSpc>
                          <a:spcPct val="115000"/>
                        </a:lnSpc>
                        <a:spcBef>
                          <a:spcPts val="0"/>
                        </a:spcBef>
                        <a:spcAft>
                          <a:spcPts val="0"/>
                        </a:spcAft>
                      </a:pPr>
                      <a:r>
                        <a:rPr lang="en-US" sz="1400" dirty="0">
                          <a:effectLst/>
                          <a:latin typeface="Rockwella (Body)"/>
                          <a:cs typeface="Rockwella (Body)"/>
                        </a:rPr>
                        <a:t>$</a:t>
                      </a:r>
                      <a:r>
                        <a:rPr lang="en-US" sz="1400" dirty="0" smtClean="0">
                          <a:effectLst/>
                          <a:latin typeface="Rockwella (Body)"/>
                          <a:cs typeface="Rockwella (Body)"/>
                        </a:rPr>
                        <a:t>7,125M</a:t>
                      </a:r>
                      <a:endParaRPr lang="en-US" sz="1400" dirty="0">
                        <a:effectLst/>
                        <a:latin typeface="Rockwella (Body)"/>
                        <a:ea typeface="Times New Roman"/>
                        <a:cs typeface="Rockwella (Body)"/>
                      </a:endParaRPr>
                    </a:p>
                  </a:txBody>
                  <a:tcPr marL="57472" marR="57472" marT="0" marB="0" anchor="ctr">
                    <a:lnL w="28575" cap="flat" cmpd="sng" algn="ctr">
                      <a:solidFill>
                        <a:schemeClr val="bg1"/>
                      </a:solidFill>
                      <a:prstDash val="solid"/>
                      <a:round/>
                      <a:headEnd type="none" w="med" len="med"/>
                      <a:tailEnd type="none" w="med" len="med"/>
                    </a:lnL>
                    <a:lnR w="12700" cmpd="sng">
                      <a:noFill/>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r h="308586">
                <a:tc>
                  <a:txBody>
                    <a:bodyPr/>
                    <a:lstStyle/>
                    <a:p>
                      <a:pPr algn="ctr"/>
                      <a:endParaRPr lang="en-US" sz="1400" b="1" dirty="0">
                        <a:solidFill>
                          <a:schemeClr val="bg1"/>
                        </a:solidFill>
                        <a:latin typeface="Rockwella (Body)"/>
                        <a:cs typeface="Rockwella (Body)"/>
                      </a:endParaRPr>
                    </a:p>
                  </a:txBody>
                  <a:tcPr marL="80657" marR="80657" marT="40328" marB="40328" anchor="ctr">
                    <a:lnL w="12700" cmpd="sng">
                      <a:noFill/>
                    </a:lnL>
                    <a:lnR w="12700" cmpd="sng">
                      <a:noFill/>
                    </a:lnR>
                    <a:lnT w="28575"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00577E"/>
                    </a:solidFill>
                  </a:tcPr>
                </a:tc>
                <a:tc>
                  <a:txBody>
                    <a:bodyPr/>
                    <a:lstStyle/>
                    <a:p>
                      <a:pPr algn="l"/>
                      <a:r>
                        <a:rPr lang="en-US" sz="1400" b="1" dirty="0" smtClean="0">
                          <a:solidFill>
                            <a:schemeClr val="bg1"/>
                          </a:solidFill>
                          <a:latin typeface="Rockwella (Body)"/>
                          <a:cs typeface="Rockwella (Body)"/>
                        </a:rPr>
                        <a:t>Total for all Business Uses (1 – 27)</a:t>
                      </a:r>
                      <a:endParaRPr lang="en-US" sz="1400" b="1" dirty="0">
                        <a:solidFill>
                          <a:schemeClr val="bg1"/>
                        </a:solidFill>
                        <a:latin typeface="Rockwella (Body)"/>
                        <a:cs typeface="Rockwella (Body)"/>
                      </a:endParaRPr>
                    </a:p>
                  </a:txBody>
                  <a:tcPr marL="80657" marR="80657" marT="40328" marB="40328" anchor="ctr">
                    <a:lnL w="12700" cmpd="sng">
                      <a:noFill/>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00577E"/>
                    </a:solidFill>
                  </a:tcPr>
                </a:tc>
                <a:tc>
                  <a:txBody>
                    <a:bodyPr/>
                    <a:lstStyle/>
                    <a:p>
                      <a:pPr algn="r"/>
                      <a:r>
                        <a:rPr lang="en-US" sz="1400" b="1" dirty="0" smtClean="0">
                          <a:latin typeface="Rockwella (Body)"/>
                          <a:cs typeface="Rockwella (Body)"/>
                        </a:rPr>
                        <a:t>$1.2B</a:t>
                      </a:r>
                      <a:endParaRPr lang="en-US" sz="1400" b="1" dirty="0">
                        <a:latin typeface="Rockwella (Body)"/>
                        <a:cs typeface="Rockwella (Body)"/>
                      </a:endParaRPr>
                    </a:p>
                  </a:txBody>
                  <a:tcPr marL="80657" marR="80657" marT="40328" marB="40328"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r"/>
                      <a:r>
                        <a:rPr lang="en-US" sz="1400" b="1" dirty="0" smtClean="0">
                          <a:solidFill>
                            <a:schemeClr val="tx1"/>
                          </a:solidFill>
                          <a:latin typeface="Rockwella (Body)"/>
                          <a:cs typeface="Rockwella (Body)"/>
                        </a:rPr>
                        <a:t>$13B</a:t>
                      </a:r>
                      <a:endParaRPr lang="en-US" sz="1400" b="1" dirty="0">
                        <a:solidFill>
                          <a:schemeClr val="tx1"/>
                        </a:solidFill>
                        <a:latin typeface="Rockwella (Body)"/>
                        <a:cs typeface="Rockwella (Body)"/>
                      </a:endParaRPr>
                    </a:p>
                  </a:txBody>
                  <a:tcPr marL="80657" marR="80657" marT="40328" marB="40328" anchor="ctr">
                    <a:lnL w="28575" cap="flat" cmpd="sng" algn="ctr">
                      <a:solidFill>
                        <a:schemeClr val="bg1"/>
                      </a:solidFill>
                      <a:prstDash val="solid"/>
                      <a:round/>
                      <a:headEnd type="none" w="med" len="med"/>
                      <a:tailEnd type="none" w="med" len="med"/>
                    </a:lnL>
                    <a:lnR w="12700" cmpd="sng">
                      <a:noFill/>
                    </a:lnR>
                    <a:lnT w="28575"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tcPr>
                </a:tc>
              </a:tr>
            </a:tbl>
          </a:graphicData>
        </a:graphic>
      </p:graphicFrame>
      <p:sp>
        <p:nvSpPr>
          <p:cNvPr id="3" name="Slide Number Placeholder 2"/>
          <p:cNvSpPr>
            <a:spLocks noGrp="1"/>
          </p:cNvSpPr>
          <p:nvPr>
            <p:ph type="sldNum" sz="quarter" idx="12"/>
          </p:nvPr>
        </p:nvSpPr>
        <p:spPr/>
        <p:txBody>
          <a:bodyPr/>
          <a:lstStyle/>
          <a:p>
            <a:fld id="{68163C60-CA09-0A47-B3C1-9EE18D99318D}" type="slidenum">
              <a:rPr lang="en-US" smtClean="0">
                <a:solidFill>
                  <a:prstClr val="white"/>
                </a:solidFill>
              </a:rPr>
              <a:pPr/>
              <a:t>13</a:t>
            </a:fld>
            <a:endParaRPr lang="en-US" dirty="0">
              <a:solidFill>
                <a:prstClr val="white"/>
              </a:solidFill>
            </a:endParaRPr>
          </a:p>
        </p:txBody>
      </p:sp>
    </p:spTree>
    <p:extLst>
      <p:ext uri="{BB962C8B-B14F-4D97-AF65-F5344CB8AC3E}">
        <p14:creationId xmlns:p14="http://schemas.microsoft.com/office/powerpoint/2010/main" val="160192010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8474" y="381000"/>
            <a:ext cx="7670741" cy="1066800"/>
          </a:xfrm>
        </p:spPr>
        <p:txBody>
          <a:bodyPr/>
          <a:lstStyle/>
          <a:p>
            <a:pPr>
              <a:spcBef>
                <a:spcPts val="2000"/>
              </a:spcBef>
              <a:buClr>
                <a:srgbClr val="493A13"/>
              </a:buClr>
              <a:buSzPct val="75000"/>
            </a:pPr>
            <a:r>
              <a:rPr lang="en-US" sz="3200" dirty="0" smtClean="0"/>
              <a:t>National Program Recommendation  </a:t>
            </a:r>
            <a:br>
              <a:rPr lang="en-US" sz="3200" dirty="0" smtClean="0"/>
            </a:br>
            <a:r>
              <a:rPr lang="en-US" sz="2400" dirty="0">
                <a:solidFill>
                  <a:srgbClr val="493A13"/>
                </a:solidFill>
              </a:rPr>
              <a:t>Multiple Scenarios Considered</a:t>
            </a:r>
          </a:p>
        </p:txBody>
      </p:sp>
      <p:sp>
        <p:nvSpPr>
          <p:cNvPr id="9" name="Slide Number Placeholder 2"/>
          <p:cNvSpPr>
            <a:spLocks noGrp="1"/>
          </p:cNvSpPr>
          <p:nvPr>
            <p:ph type="sldNum" sz="quarter" idx="12"/>
          </p:nvPr>
        </p:nvSpPr>
        <p:spPr>
          <a:xfrm>
            <a:off x="8305800" y="242234"/>
            <a:ext cx="554038" cy="365125"/>
          </a:xfrm>
        </p:spPr>
        <p:txBody>
          <a:bodyPr/>
          <a:lstStyle/>
          <a:p>
            <a:fld id="{68163C60-CA09-0A47-B3C1-9EE18D99318D}" type="slidenum">
              <a:rPr lang="en-US" smtClean="0">
                <a:solidFill>
                  <a:prstClr val="white"/>
                </a:solidFill>
              </a:rPr>
              <a:pPr/>
              <a:t>14</a:t>
            </a:fld>
            <a:endParaRPr lang="en-US" dirty="0">
              <a:solidFill>
                <a:prstClr val="white"/>
              </a:solidFill>
            </a:endParaRPr>
          </a:p>
        </p:txBody>
      </p:sp>
      <p:grpSp>
        <p:nvGrpSpPr>
          <p:cNvPr id="3" name="Group 2"/>
          <p:cNvGrpSpPr/>
          <p:nvPr/>
        </p:nvGrpSpPr>
        <p:grpSpPr>
          <a:xfrm>
            <a:off x="152400" y="3276600"/>
            <a:ext cx="8895316" cy="2895600"/>
            <a:chOff x="152400" y="3124200"/>
            <a:chExt cx="8895316" cy="2895600"/>
          </a:xfrm>
        </p:grpSpPr>
        <p:sp>
          <p:nvSpPr>
            <p:cNvPr id="13" name="TextBox 12"/>
            <p:cNvSpPr txBox="1"/>
            <p:nvPr/>
          </p:nvSpPr>
          <p:spPr>
            <a:xfrm>
              <a:off x="7086600" y="5281136"/>
              <a:ext cx="1961116" cy="738664"/>
            </a:xfrm>
            <a:prstGeom prst="rect">
              <a:avLst/>
            </a:prstGeom>
            <a:noFill/>
          </p:spPr>
          <p:txBody>
            <a:bodyPr wrap="square" rtlCol="0">
              <a:spAutoFit/>
            </a:bodyPr>
            <a:lstStyle/>
            <a:p>
              <a:pPr eaLnBrk="1" hangingPunct="1"/>
              <a:r>
                <a:rPr lang="en-US" sz="1400" dirty="0" smtClean="0">
                  <a:solidFill>
                    <a:srgbClr val="006699"/>
                  </a:solidFill>
                  <a:latin typeface="Rockwell"/>
                </a:rPr>
                <a:t>QL3 on a 25 year cycle (closest to existing program)</a:t>
              </a:r>
              <a:endParaRPr lang="en-US" sz="1400" dirty="0">
                <a:solidFill>
                  <a:srgbClr val="006699"/>
                </a:solidFill>
                <a:latin typeface="Rockwell"/>
              </a:endParaRPr>
            </a:p>
          </p:txBody>
        </p:sp>
        <p:grpSp>
          <p:nvGrpSpPr>
            <p:cNvPr id="4" name="Group 3"/>
            <p:cNvGrpSpPr/>
            <p:nvPr/>
          </p:nvGrpSpPr>
          <p:grpSpPr>
            <a:xfrm>
              <a:off x="152400" y="3124200"/>
              <a:ext cx="8610600" cy="2895600"/>
              <a:chOff x="152400" y="3124200"/>
              <a:chExt cx="8610600" cy="2895600"/>
            </a:xfrm>
          </p:grpSpPr>
          <p:graphicFrame>
            <p:nvGraphicFramePr>
              <p:cNvPr id="6" name="Chart 5"/>
              <p:cNvGraphicFramePr>
                <a:graphicFrameLocks/>
              </p:cNvGraphicFramePr>
              <p:nvPr>
                <p:extLst>
                  <p:ext uri="{D42A27DB-BD31-4B8C-83A1-F6EECF244321}">
                    <p14:modId xmlns:p14="http://schemas.microsoft.com/office/powerpoint/2010/main" val="1571739647"/>
                  </p:ext>
                </p:extLst>
              </p:nvPr>
            </p:nvGraphicFramePr>
            <p:xfrm>
              <a:off x="1676400" y="3124200"/>
              <a:ext cx="5274013" cy="2514600"/>
            </p:xfrm>
            <a:graphic>
              <a:graphicData uri="http://schemas.openxmlformats.org/drawingml/2006/chart">
                <c:chart xmlns:c="http://schemas.openxmlformats.org/drawingml/2006/chart" xmlns:r="http://schemas.openxmlformats.org/officeDocument/2006/relationships" r:id="rId3"/>
              </a:graphicData>
            </a:graphic>
          </p:graphicFrame>
          <p:sp>
            <p:nvSpPr>
              <p:cNvPr id="16" name="TextBox 15"/>
              <p:cNvSpPr txBox="1"/>
              <p:nvPr/>
            </p:nvSpPr>
            <p:spPr>
              <a:xfrm>
                <a:off x="228600" y="5281136"/>
                <a:ext cx="1676400" cy="738664"/>
              </a:xfrm>
              <a:prstGeom prst="rect">
                <a:avLst/>
              </a:prstGeom>
              <a:noFill/>
            </p:spPr>
            <p:txBody>
              <a:bodyPr wrap="square" rtlCol="0">
                <a:spAutoFit/>
              </a:bodyPr>
              <a:lstStyle/>
              <a:p>
                <a:pPr eaLnBrk="1" hangingPunct="1"/>
                <a:r>
                  <a:rPr lang="en-US" sz="1400" dirty="0" smtClean="0">
                    <a:solidFill>
                      <a:srgbClr val="006699"/>
                    </a:solidFill>
                    <a:latin typeface="Rockwell"/>
                  </a:rPr>
                  <a:t>Highest quality level (QL1) on an  annual cycle</a:t>
                </a:r>
                <a:endParaRPr lang="en-US" sz="1400" dirty="0">
                  <a:solidFill>
                    <a:srgbClr val="006699"/>
                  </a:solidFill>
                  <a:latin typeface="Rockwell"/>
                </a:endParaRPr>
              </a:p>
            </p:txBody>
          </p:sp>
          <p:sp>
            <p:nvSpPr>
              <p:cNvPr id="18" name="Line Callout 2 17"/>
              <p:cNvSpPr/>
              <p:nvPr/>
            </p:nvSpPr>
            <p:spPr>
              <a:xfrm rot="10800000">
                <a:off x="152400" y="5270956"/>
                <a:ext cx="1676400" cy="748844"/>
              </a:xfrm>
              <a:prstGeom prst="borderCallout2">
                <a:avLst/>
              </a:prstGeom>
              <a:noFill/>
              <a:ln w="38100">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0" name="Line Callout 2 19"/>
              <p:cNvSpPr/>
              <p:nvPr/>
            </p:nvSpPr>
            <p:spPr>
              <a:xfrm rot="10800000" flipH="1">
                <a:off x="7086600" y="5257800"/>
                <a:ext cx="1676400" cy="748844"/>
              </a:xfrm>
              <a:prstGeom prst="borderCallout2">
                <a:avLst/>
              </a:prstGeom>
              <a:noFill/>
              <a:ln w="38100">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4" name="Line Callout 2 13"/>
              <p:cNvSpPr/>
              <p:nvPr/>
            </p:nvSpPr>
            <p:spPr>
              <a:xfrm rot="10800000" flipH="1">
                <a:off x="5334001" y="3670755"/>
                <a:ext cx="2209799" cy="596445"/>
              </a:xfrm>
              <a:prstGeom prst="borderCallout2">
                <a:avLst>
                  <a:gd name="adj1" fmla="val 18750"/>
                  <a:gd name="adj2" fmla="val -8333"/>
                  <a:gd name="adj3" fmla="val 18750"/>
                  <a:gd name="adj4" fmla="val -16667"/>
                  <a:gd name="adj5" fmla="val -20960"/>
                  <a:gd name="adj6" fmla="val -41166"/>
                </a:avLst>
              </a:prstGeom>
              <a:solidFill>
                <a:schemeClr val="bg1"/>
              </a:solidFill>
              <a:ln w="38100">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5" name="TextBox 14"/>
              <p:cNvSpPr txBox="1"/>
              <p:nvPr/>
            </p:nvSpPr>
            <p:spPr>
              <a:xfrm>
                <a:off x="5334001" y="3667780"/>
                <a:ext cx="2209799" cy="523220"/>
              </a:xfrm>
              <a:prstGeom prst="rect">
                <a:avLst/>
              </a:prstGeom>
              <a:noFill/>
            </p:spPr>
            <p:txBody>
              <a:bodyPr wrap="square" rtlCol="0">
                <a:spAutoFit/>
              </a:bodyPr>
              <a:lstStyle/>
              <a:p>
                <a:pPr eaLnBrk="1" hangingPunct="1"/>
                <a:r>
                  <a:rPr lang="en-US" sz="1400" dirty="0" smtClean="0">
                    <a:solidFill>
                      <a:srgbClr val="006699"/>
                    </a:solidFill>
                    <a:latin typeface="Rockwell"/>
                  </a:rPr>
                  <a:t>Recommended program (QL2) on an 8 year cycle</a:t>
                </a:r>
                <a:endParaRPr lang="en-US" sz="1400" dirty="0">
                  <a:solidFill>
                    <a:srgbClr val="006699"/>
                  </a:solidFill>
                  <a:latin typeface="Rockwell"/>
                </a:endParaRPr>
              </a:p>
            </p:txBody>
          </p:sp>
          <p:sp>
            <p:nvSpPr>
              <p:cNvPr id="7" name="Rectangle 6"/>
              <p:cNvSpPr/>
              <p:nvPr/>
            </p:nvSpPr>
            <p:spPr>
              <a:xfrm>
                <a:off x="3962400" y="4191000"/>
                <a:ext cx="457200" cy="990600"/>
              </a:xfrm>
              <a:prstGeom prst="rect">
                <a:avLst/>
              </a:prstGeom>
              <a:noFill/>
              <a:ln w="38100">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grpSp>
      <p:sp>
        <p:nvSpPr>
          <p:cNvPr id="5" name="Rectangle 4"/>
          <p:cNvSpPr/>
          <p:nvPr/>
        </p:nvSpPr>
        <p:spPr>
          <a:xfrm>
            <a:off x="533400" y="1517888"/>
            <a:ext cx="4572000" cy="1682512"/>
          </a:xfrm>
          <a:prstGeom prst="rect">
            <a:avLst/>
          </a:prstGeom>
        </p:spPr>
        <p:txBody>
          <a:bodyPr>
            <a:spAutoFit/>
          </a:bodyPr>
          <a:lstStyle/>
          <a:p>
            <a:pPr marL="285750" indent="-285750">
              <a:spcAft>
                <a:spcPts val="400"/>
              </a:spcAft>
              <a:buFont typeface="Arial" pitchFamily="34" charset="0"/>
              <a:buChar char="•"/>
            </a:pPr>
            <a:r>
              <a:rPr lang="en-US" dirty="0" smtClean="0">
                <a:solidFill>
                  <a:schemeClr val="tx1">
                    <a:lumMod val="65000"/>
                    <a:lumOff val="35000"/>
                  </a:schemeClr>
                </a:solidFill>
                <a:latin typeface="+mn-lt"/>
              </a:rPr>
              <a:t>Average annual </a:t>
            </a:r>
            <a:r>
              <a:rPr lang="en-US" dirty="0">
                <a:solidFill>
                  <a:schemeClr val="tx1">
                    <a:lumMod val="65000"/>
                    <a:lumOff val="35000"/>
                  </a:schemeClr>
                </a:solidFill>
                <a:latin typeface="+mn-lt"/>
              </a:rPr>
              <a:t>c</a:t>
            </a:r>
            <a:r>
              <a:rPr lang="en-US" dirty="0" smtClean="0">
                <a:solidFill>
                  <a:schemeClr val="tx1">
                    <a:lumMod val="65000"/>
                    <a:lumOff val="35000"/>
                  </a:schemeClr>
                </a:solidFill>
                <a:latin typeface="+mn-lt"/>
              </a:rPr>
              <a:t>osts</a:t>
            </a:r>
            <a:r>
              <a:rPr lang="en-US" dirty="0">
                <a:solidFill>
                  <a:schemeClr val="tx1">
                    <a:lumMod val="65000"/>
                    <a:lumOff val="35000"/>
                  </a:schemeClr>
                </a:solidFill>
                <a:latin typeface="+mn-lt"/>
              </a:rPr>
              <a:t>: $146M</a:t>
            </a:r>
          </a:p>
          <a:p>
            <a:pPr marL="285750" indent="-285750">
              <a:spcAft>
                <a:spcPts val="400"/>
              </a:spcAft>
              <a:buFont typeface="Arial" pitchFamily="34" charset="0"/>
              <a:buChar char="•"/>
            </a:pPr>
            <a:r>
              <a:rPr lang="en-US" dirty="0">
                <a:solidFill>
                  <a:schemeClr val="tx1">
                    <a:lumMod val="65000"/>
                    <a:lumOff val="35000"/>
                  </a:schemeClr>
                </a:solidFill>
                <a:latin typeface="+mn-lt"/>
              </a:rPr>
              <a:t>Average </a:t>
            </a:r>
            <a:r>
              <a:rPr lang="en-US" dirty="0" smtClean="0">
                <a:solidFill>
                  <a:schemeClr val="tx1">
                    <a:lumMod val="65000"/>
                    <a:lumOff val="35000"/>
                  </a:schemeClr>
                </a:solidFill>
                <a:latin typeface="+mn-lt"/>
              </a:rPr>
              <a:t>annual benefits</a:t>
            </a:r>
            <a:r>
              <a:rPr lang="en-US" dirty="0">
                <a:solidFill>
                  <a:schemeClr val="tx1">
                    <a:lumMod val="65000"/>
                    <a:lumOff val="35000"/>
                  </a:schemeClr>
                </a:solidFill>
                <a:latin typeface="+mn-lt"/>
              </a:rPr>
              <a:t>: $690M</a:t>
            </a:r>
          </a:p>
          <a:p>
            <a:pPr marL="285750" indent="-285750">
              <a:spcAft>
                <a:spcPts val="400"/>
              </a:spcAft>
              <a:buFont typeface="Arial" pitchFamily="34" charset="0"/>
              <a:buChar char="•"/>
            </a:pPr>
            <a:r>
              <a:rPr lang="en-US" dirty="0">
                <a:solidFill>
                  <a:schemeClr val="tx1">
                    <a:lumMod val="65000"/>
                    <a:lumOff val="35000"/>
                  </a:schemeClr>
                </a:solidFill>
                <a:latin typeface="+mn-lt"/>
              </a:rPr>
              <a:t>Average </a:t>
            </a:r>
            <a:r>
              <a:rPr lang="en-US" dirty="0" smtClean="0">
                <a:solidFill>
                  <a:schemeClr val="tx1">
                    <a:lumMod val="65000"/>
                    <a:lumOff val="35000"/>
                  </a:schemeClr>
                </a:solidFill>
                <a:latin typeface="+mn-lt"/>
              </a:rPr>
              <a:t>annual net benefits</a:t>
            </a:r>
            <a:r>
              <a:rPr lang="en-US" dirty="0">
                <a:solidFill>
                  <a:schemeClr val="tx1">
                    <a:lumMod val="65000"/>
                    <a:lumOff val="35000"/>
                  </a:schemeClr>
                </a:solidFill>
                <a:latin typeface="+mn-lt"/>
              </a:rPr>
              <a:t>: $544M</a:t>
            </a:r>
          </a:p>
          <a:p>
            <a:pPr marL="285750" indent="-285750">
              <a:spcAft>
                <a:spcPts val="400"/>
              </a:spcAft>
              <a:buFont typeface="Arial" pitchFamily="34" charset="0"/>
              <a:buChar char="•"/>
            </a:pPr>
            <a:r>
              <a:rPr lang="en-US" dirty="0">
                <a:solidFill>
                  <a:schemeClr val="tx1">
                    <a:lumMod val="65000"/>
                    <a:lumOff val="35000"/>
                  </a:schemeClr>
                </a:solidFill>
                <a:latin typeface="+mn-lt"/>
              </a:rPr>
              <a:t>Benefit Cost Ratio -  4.7:1</a:t>
            </a:r>
          </a:p>
          <a:p>
            <a:pPr marL="285750" indent="-285750">
              <a:spcAft>
                <a:spcPts val="400"/>
              </a:spcAft>
              <a:buFont typeface="Arial" pitchFamily="34" charset="0"/>
              <a:buChar char="•"/>
            </a:pPr>
            <a:r>
              <a:rPr lang="en-US" dirty="0">
                <a:solidFill>
                  <a:schemeClr val="tx1">
                    <a:lumMod val="65000"/>
                    <a:lumOff val="35000"/>
                  </a:schemeClr>
                </a:solidFill>
                <a:latin typeface="+mn-lt"/>
              </a:rPr>
              <a:t>Total Benefits Satisfied: 58%</a:t>
            </a:r>
          </a:p>
        </p:txBody>
      </p:sp>
    </p:spTree>
    <p:extLst>
      <p:ext uri="{BB962C8B-B14F-4D97-AF65-F5344CB8AC3E}">
        <p14:creationId xmlns:p14="http://schemas.microsoft.com/office/powerpoint/2010/main" val="398738770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8474" y="457200"/>
            <a:ext cx="7556313" cy="1447800"/>
          </a:xfrm>
        </p:spPr>
        <p:txBody>
          <a:bodyPr/>
          <a:lstStyle/>
          <a:p>
            <a:r>
              <a:rPr lang="en-US" sz="3200" dirty="0" smtClean="0"/>
              <a:t>3D Elevation Program (3DEP)</a:t>
            </a:r>
            <a:br>
              <a:rPr lang="en-US" sz="3200" dirty="0" smtClean="0"/>
            </a:br>
            <a:r>
              <a:rPr lang="en-US" sz="2400" dirty="0">
                <a:solidFill>
                  <a:srgbClr val="493A13"/>
                </a:solidFill>
              </a:rPr>
              <a:t>Recommended Uniform </a:t>
            </a:r>
            <a:r>
              <a:rPr lang="en-US" sz="2400" dirty="0" smtClean="0">
                <a:solidFill>
                  <a:srgbClr val="493A13"/>
                </a:solidFill>
              </a:rPr>
              <a:t>Higher Quality </a:t>
            </a:r>
            <a:endParaRPr lang="en-US" sz="2400" dirty="0">
              <a:solidFill>
                <a:srgbClr val="493A13"/>
              </a:solidFill>
            </a:endParaRPr>
          </a:p>
        </p:txBody>
      </p:sp>
      <p:sp>
        <p:nvSpPr>
          <p:cNvPr id="8" name="Content Placeholder 7"/>
          <p:cNvSpPr>
            <a:spLocks noGrp="1"/>
          </p:cNvSpPr>
          <p:nvPr>
            <p:ph sz="half" idx="1"/>
          </p:nvPr>
        </p:nvSpPr>
        <p:spPr>
          <a:xfrm>
            <a:off x="4257675" y="4038600"/>
            <a:ext cx="4810125" cy="457200"/>
          </a:xfrm>
        </p:spPr>
        <p:txBody>
          <a:bodyPr>
            <a:normAutofit/>
          </a:bodyPr>
          <a:lstStyle/>
          <a:p>
            <a:pPr>
              <a:buNone/>
            </a:pPr>
            <a:r>
              <a:rPr lang="en-US" sz="2000" dirty="0" smtClean="0">
                <a:solidFill>
                  <a:schemeClr val="tx1"/>
                </a:solidFill>
              </a:rPr>
              <a:t>   </a:t>
            </a:r>
            <a:endParaRPr lang="en-US" sz="2000" b="1" dirty="0">
              <a:solidFill>
                <a:srgbClr val="595959"/>
              </a:solidFill>
              <a:latin typeface="+mj-lt"/>
            </a:endParaRPr>
          </a:p>
        </p:txBody>
      </p:sp>
      <p:pic>
        <p:nvPicPr>
          <p:cNvPr id="10" name="Content Placeholder 6"/>
          <p:cNvPicPr preferRelativeResize="0">
            <a:picLocks noChangeAspect="1"/>
          </p:cNvPicPr>
          <p:nvPr/>
        </p:nvPicPr>
        <p:blipFill>
          <a:blip r:embed="rId3" cstate="print"/>
          <a:srcRect l="23613" t="28175" r="25297" b="11111"/>
          <a:stretch>
            <a:fillRect/>
          </a:stretch>
        </p:blipFill>
        <p:spPr bwMode="auto">
          <a:xfrm>
            <a:off x="282943" y="1790102"/>
            <a:ext cx="3222257" cy="240089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3" name="Slide Number Placeholder 2"/>
          <p:cNvSpPr>
            <a:spLocks noGrp="1"/>
          </p:cNvSpPr>
          <p:nvPr>
            <p:ph type="sldNum" sz="quarter" idx="10"/>
          </p:nvPr>
        </p:nvSpPr>
        <p:spPr/>
        <p:txBody>
          <a:bodyPr/>
          <a:lstStyle/>
          <a:p>
            <a:fld id="{6D65F54B-58B9-4CE3-B3D6-5A5A9797808F}" type="slidenum">
              <a:rPr lang="en-US" smtClean="0"/>
              <a:pPr/>
              <a:t>15</a:t>
            </a:fld>
            <a:endParaRPr lang="en-US" dirty="0"/>
          </a:p>
        </p:txBody>
      </p:sp>
      <p:sp>
        <p:nvSpPr>
          <p:cNvPr id="11" name="Content Placeholder 2"/>
          <p:cNvSpPr>
            <a:spLocks noGrp="1"/>
          </p:cNvSpPr>
          <p:nvPr>
            <p:ph idx="1"/>
          </p:nvPr>
        </p:nvSpPr>
        <p:spPr>
          <a:xfrm>
            <a:off x="3352800" y="1905000"/>
            <a:ext cx="5715000" cy="4572000"/>
          </a:xfrm>
        </p:spPr>
        <p:txBody>
          <a:bodyPr>
            <a:normAutofit/>
          </a:bodyPr>
          <a:lstStyle/>
          <a:p>
            <a:pPr marL="573088" lvl="1" indent="-344488"/>
            <a:r>
              <a:rPr lang="en-US" sz="1700" dirty="0" smtClean="0"/>
              <a:t>QL2 </a:t>
            </a:r>
            <a:r>
              <a:rPr lang="en-US" sz="1700" dirty="0" err="1" smtClean="0"/>
              <a:t>lidar</a:t>
            </a:r>
            <a:r>
              <a:rPr lang="en-US" sz="1700" dirty="0" smtClean="0"/>
              <a:t> data for the conterminous United States, Hawaii, and the territories on an 8-year cycle (compared to QL3 commonly acquired to date)</a:t>
            </a:r>
          </a:p>
          <a:p>
            <a:pPr marL="573088" lvl="1" indent="-344488"/>
            <a:r>
              <a:rPr lang="en-US" sz="1700" dirty="0" smtClean="0"/>
              <a:t>QL5 </a:t>
            </a:r>
            <a:r>
              <a:rPr lang="en-US" sz="1700" dirty="0" err="1" smtClean="0"/>
              <a:t>ifsar</a:t>
            </a:r>
            <a:r>
              <a:rPr lang="en-US" sz="1700" dirty="0" smtClean="0"/>
              <a:t> data for Alaska</a:t>
            </a:r>
          </a:p>
          <a:p>
            <a:pPr marL="573088" lvl="1" indent="-344488"/>
            <a:r>
              <a:rPr lang="en-US" sz="1700" dirty="0" err="1" smtClean="0"/>
              <a:t>Lidar</a:t>
            </a:r>
            <a:r>
              <a:rPr lang="en-US" sz="1700" dirty="0" smtClean="0"/>
              <a:t> point cloud data and other products to be publically accessible</a:t>
            </a:r>
          </a:p>
          <a:p>
            <a:pPr marL="573088" lvl="1" indent="-344488"/>
            <a:r>
              <a:rPr lang="en-US" sz="1700" dirty="0" smtClean="0"/>
              <a:t>Goal to be operational in early 2015</a:t>
            </a:r>
          </a:p>
          <a:p>
            <a:pPr marL="801688" lvl="2" indent="-344488"/>
            <a:endParaRPr lang="en-US" sz="1600" dirty="0" smtClean="0"/>
          </a:p>
          <a:p>
            <a:pPr marL="801688" lvl="2" indent="-344488"/>
            <a:endParaRPr lang="en-US" sz="1600" dirty="0" smtClean="0"/>
          </a:p>
          <a:p>
            <a:pPr marL="801688" lvl="2" indent="-344488"/>
            <a:endParaRPr lang="en-US" sz="1600" dirty="0" smtClean="0"/>
          </a:p>
        </p:txBody>
      </p:sp>
      <p:graphicFrame>
        <p:nvGraphicFramePr>
          <p:cNvPr id="7" name="Content Placeholder 6"/>
          <p:cNvGraphicFramePr>
            <a:graphicFrameLocks noGrp="1"/>
          </p:cNvGraphicFramePr>
          <p:nvPr>
            <p:ph idx="1"/>
            <p:extLst>
              <p:ext uri="{D42A27DB-BD31-4B8C-83A1-F6EECF244321}">
                <p14:modId xmlns:p14="http://schemas.microsoft.com/office/powerpoint/2010/main" val="684074932"/>
              </p:ext>
            </p:extLst>
          </p:nvPr>
        </p:nvGraphicFramePr>
        <p:xfrm>
          <a:off x="2133600" y="4484634"/>
          <a:ext cx="6629399" cy="2131431"/>
        </p:xfrm>
        <a:graphic>
          <a:graphicData uri="http://schemas.openxmlformats.org/drawingml/2006/table">
            <a:tbl>
              <a:tblPr firstRow="1" firstCol="1" bandRow="1">
                <a:tableStyleId>{0660B408-B3CF-4A94-85FC-2B1E0A45F4A2}</a:tableStyleId>
              </a:tblPr>
              <a:tblGrid>
                <a:gridCol w="761998"/>
                <a:gridCol w="767864"/>
                <a:gridCol w="908538"/>
                <a:gridCol w="1295400"/>
                <a:gridCol w="1676400"/>
                <a:gridCol w="1219199"/>
              </a:tblGrid>
              <a:tr h="45330">
                <a:tc>
                  <a:txBody>
                    <a:bodyPr/>
                    <a:lstStyle/>
                    <a:p>
                      <a:pPr algn="ctr">
                        <a:lnSpc>
                          <a:spcPct val="115000"/>
                        </a:lnSpc>
                        <a:spcAft>
                          <a:spcPts val="1000"/>
                        </a:spcAft>
                      </a:pPr>
                      <a:r>
                        <a:rPr lang="en-US" sz="1200" dirty="0">
                          <a:effectLst/>
                        </a:rPr>
                        <a:t>Quality Level</a:t>
                      </a:r>
                      <a:endParaRPr lang="en-US" sz="1200" dirty="0">
                        <a:effectLst/>
                        <a:latin typeface="Calibri"/>
                      </a:endParaRPr>
                    </a:p>
                  </a:txBody>
                  <a:tcPr marL="68580" marR="68580" marT="0" marB="0" anchor="ctr"/>
                </a:tc>
                <a:tc>
                  <a:txBody>
                    <a:bodyPr/>
                    <a:lstStyle/>
                    <a:p>
                      <a:pPr algn="ctr">
                        <a:lnSpc>
                          <a:spcPct val="115000"/>
                        </a:lnSpc>
                        <a:spcAft>
                          <a:spcPts val="1000"/>
                        </a:spcAft>
                      </a:pPr>
                      <a:r>
                        <a:rPr lang="en-US" sz="1200" dirty="0">
                          <a:effectLst/>
                        </a:rPr>
                        <a:t>Source</a:t>
                      </a:r>
                      <a:endParaRPr lang="en-US" sz="1200" dirty="0">
                        <a:effectLst/>
                        <a:latin typeface="Calibri"/>
                      </a:endParaRPr>
                    </a:p>
                  </a:txBody>
                  <a:tcPr marL="68580" marR="68580" marT="0" marB="0" anchor="ctr"/>
                </a:tc>
                <a:tc>
                  <a:txBody>
                    <a:bodyPr/>
                    <a:lstStyle/>
                    <a:p>
                      <a:pPr algn="ctr">
                        <a:lnSpc>
                          <a:spcPct val="115000"/>
                        </a:lnSpc>
                        <a:spcAft>
                          <a:spcPts val="1000"/>
                        </a:spcAft>
                      </a:pPr>
                      <a:r>
                        <a:rPr lang="en-US" sz="1200" dirty="0">
                          <a:effectLst/>
                        </a:rPr>
                        <a:t>Vertical Accuracy </a:t>
                      </a:r>
                      <a:r>
                        <a:rPr lang="en-US" sz="1200" dirty="0" err="1">
                          <a:effectLst/>
                        </a:rPr>
                        <a:t>RMSEz</a:t>
                      </a:r>
                      <a:endParaRPr lang="en-US" sz="1200" dirty="0">
                        <a:effectLst/>
                        <a:latin typeface="Calibri"/>
                      </a:endParaRPr>
                    </a:p>
                  </a:txBody>
                  <a:tcPr marL="68580" marR="68580" marT="0" marB="0" anchor="ctr"/>
                </a:tc>
                <a:tc>
                  <a:txBody>
                    <a:bodyPr/>
                    <a:lstStyle/>
                    <a:p>
                      <a:pPr algn="ctr">
                        <a:lnSpc>
                          <a:spcPct val="115000"/>
                        </a:lnSpc>
                        <a:spcAft>
                          <a:spcPts val="1000"/>
                        </a:spcAft>
                      </a:pPr>
                      <a:r>
                        <a:rPr lang="en-US" sz="1200" dirty="0">
                          <a:effectLst/>
                        </a:rPr>
                        <a:t>Nominal Pulse Spacing (NPS)</a:t>
                      </a:r>
                      <a:endParaRPr lang="en-US" sz="1200" dirty="0">
                        <a:effectLst/>
                        <a:latin typeface="Calibri"/>
                      </a:endParaRPr>
                    </a:p>
                  </a:txBody>
                  <a:tcPr marL="68580" marR="68580" marT="0" marB="0" anchor="ctr"/>
                </a:tc>
                <a:tc>
                  <a:txBody>
                    <a:bodyPr/>
                    <a:lstStyle/>
                    <a:p>
                      <a:pPr algn="ctr">
                        <a:lnSpc>
                          <a:spcPct val="115000"/>
                        </a:lnSpc>
                        <a:spcAft>
                          <a:spcPts val="1000"/>
                        </a:spcAft>
                      </a:pPr>
                      <a:r>
                        <a:rPr lang="en-US" sz="1200" dirty="0">
                          <a:effectLst/>
                        </a:rPr>
                        <a:t>Nominal Pulse Density (NPD)</a:t>
                      </a:r>
                      <a:endParaRPr lang="en-US" sz="1200" dirty="0">
                        <a:effectLst/>
                        <a:latin typeface="Calibri"/>
                      </a:endParaRPr>
                    </a:p>
                  </a:txBody>
                  <a:tcPr marL="68580" marR="68580" marT="0" marB="0" anchor="ctr"/>
                </a:tc>
                <a:tc>
                  <a:txBody>
                    <a:bodyPr/>
                    <a:lstStyle/>
                    <a:p>
                      <a:pPr algn="ctr">
                        <a:lnSpc>
                          <a:spcPct val="115000"/>
                        </a:lnSpc>
                        <a:spcAft>
                          <a:spcPts val="1000"/>
                        </a:spcAft>
                      </a:pPr>
                      <a:r>
                        <a:rPr lang="en-US" sz="1200" dirty="0">
                          <a:effectLst/>
                        </a:rPr>
                        <a:t>DEM Post Spacing</a:t>
                      </a:r>
                      <a:endParaRPr lang="en-US" sz="1200" dirty="0">
                        <a:effectLst/>
                        <a:latin typeface="Calibri"/>
                      </a:endParaRPr>
                    </a:p>
                  </a:txBody>
                  <a:tcPr marL="68580" marR="68580" marT="0" marB="0" anchor="ctr"/>
                </a:tc>
              </a:tr>
              <a:tr h="302766">
                <a:tc>
                  <a:txBody>
                    <a:bodyPr/>
                    <a:lstStyle/>
                    <a:p>
                      <a:pPr algn="ctr">
                        <a:lnSpc>
                          <a:spcPct val="100000"/>
                        </a:lnSpc>
                        <a:spcAft>
                          <a:spcPts val="0"/>
                        </a:spcAft>
                      </a:pPr>
                      <a:r>
                        <a:rPr lang="en-US" sz="1200" dirty="0">
                          <a:effectLst/>
                        </a:rPr>
                        <a:t>QL1</a:t>
                      </a:r>
                      <a:endParaRPr lang="en-US" sz="1200" dirty="0">
                        <a:effectLst/>
                        <a:latin typeface="Calibri"/>
                      </a:endParaRPr>
                    </a:p>
                  </a:txBody>
                  <a:tcPr marL="68580" marR="68580" marT="0" marB="0" anchor="ctr"/>
                </a:tc>
                <a:tc>
                  <a:txBody>
                    <a:bodyPr/>
                    <a:lstStyle/>
                    <a:p>
                      <a:pPr algn="ctr">
                        <a:lnSpc>
                          <a:spcPct val="100000"/>
                        </a:lnSpc>
                        <a:spcAft>
                          <a:spcPts val="0"/>
                        </a:spcAft>
                      </a:pPr>
                      <a:r>
                        <a:rPr lang="en-US" sz="1200" dirty="0" err="1">
                          <a:effectLst/>
                        </a:rPr>
                        <a:t>Lidar</a:t>
                      </a:r>
                      <a:endParaRPr lang="en-US" sz="1200" dirty="0">
                        <a:effectLst/>
                        <a:latin typeface="Calibri"/>
                      </a:endParaRPr>
                    </a:p>
                  </a:txBody>
                  <a:tcPr marL="68580" marR="68580" marT="0" marB="0" anchor="ctr"/>
                </a:tc>
                <a:tc>
                  <a:txBody>
                    <a:bodyPr/>
                    <a:lstStyle/>
                    <a:p>
                      <a:pPr algn="ctr">
                        <a:lnSpc>
                          <a:spcPct val="100000"/>
                        </a:lnSpc>
                        <a:spcAft>
                          <a:spcPts val="0"/>
                        </a:spcAft>
                      </a:pPr>
                      <a:r>
                        <a:rPr lang="en-US" sz="1200" dirty="0">
                          <a:effectLst/>
                        </a:rPr>
                        <a:t>10 cm</a:t>
                      </a:r>
                      <a:endParaRPr lang="en-US" sz="1200" dirty="0">
                        <a:effectLst/>
                        <a:latin typeface="Calibri"/>
                      </a:endParaRPr>
                    </a:p>
                  </a:txBody>
                  <a:tcPr marL="68580" marR="68580" marT="0" marB="0" anchor="ctr"/>
                </a:tc>
                <a:tc>
                  <a:txBody>
                    <a:bodyPr/>
                    <a:lstStyle/>
                    <a:p>
                      <a:pPr algn="ctr">
                        <a:lnSpc>
                          <a:spcPct val="100000"/>
                        </a:lnSpc>
                        <a:spcAft>
                          <a:spcPts val="0"/>
                        </a:spcAft>
                      </a:pPr>
                      <a:r>
                        <a:rPr lang="en-US" sz="1200" dirty="0">
                          <a:effectLst/>
                        </a:rPr>
                        <a:t>0.35 m</a:t>
                      </a:r>
                      <a:endParaRPr lang="en-US" sz="1200" dirty="0">
                        <a:effectLst/>
                        <a:latin typeface="Calibri"/>
                      </a:endParaRPr>
                    </a:p>
                  </a:txBody>
                  <a:tcPr marL="68580" marR="68580" marT="0" marB="0" anchor="ctr"/>
                </a:tc>
                <a:tc>
                  <a:txBody>
                    <a:bodyPr/>
                    <a:lstStyle/>
                    <a:p>
                      <a:pPr algn="ctr">
                        <a:lnSpc>
                          <a:spcPct val="100000"/>
                        </a:lnSpc>
                        <a:spcAft>
                          <a:spcPts val="0"/>
                        </a:spcAft>
                      </a:pPr>
                      <a:r>
                        <a:rPr lang="en-US" sz="1200">
                          <a:effectLst/>
                        </a:rPr>
                        <a:t>8 points/sq. meter</a:t>
                      </a:r>
                      <a:endParaRPr lang="en-US" sz="1200">
                        <a:effectLst/>
                        <a:latin typeface="Calibri"/>
                      </a:endParaRPr>
                    </a:p>
                  </a:txBody>
                  <a:tcPr marL="68580" marR="68580" marT="0" marB="0" anchor="ctr"/>
                </a:tc>
                <a:tc>
                  <a:txBody>
                    <a:bodyPr/>
                    <a:lstStyle/>
                    <a:p>
                      <a:pPr algn="ctr">
                        <a:lnSpc>
                          <a:spcPct val="100000"/>
                        </a:lnSpc>
                        <a:spcAft>
                          <a:spcPts val="0"/>
                        </a:spcAft>
                      </a:pPr>
                      <a:r>
                        <a:rPr lang="en-US" sz="1200">
                          <a:effectLst/>
                        </a:rPr>
                        <a:t>1 meter</a:t>
                      </a:r>
                      <a:endParaRPr lang="en-US" sz="1200">
                        <a:effectLst/>
                        <a:latin typeface="Calibri"/>
                      </a:endParaRPr>
                    </a:p>
                  </a:txBody>
                  <a:tcPr marL="68580" marR="68580" marT="0" marB="0" anchor="ctr"/>
                </a:tc>
              </a:tr>
              <a:tr h="302766">
                <a:tc>
                  <a:txBody>
                    <a:bodyPr/>
                    <a:lstStyle/>
                    <a:p>
                      <a:pPr algn="ctr">
                        <a:lnSpc>
                          <a:spcPct val="100000"/>
                        </a:lnSpc>
                        <a:spcAft>
                          <a:spcPts val="0"/>
                        </a:spcAft>
                      </a:pPr>
                      <a:r>
                        <a:rPr lang="en-US" sz="1200">
                          <a:effectLst/>
                        </a:rPr>
                        <a:t>QL2</a:t>
                      </a:r>
                      <a:endParaRPr lang="en-US" sz="1200">
                        <a:effectLst/>
                        <a:latin typeface="Calibri"/>
                      </a:endParaRPr>
                    </a:p>
                  </a:txBody>
                  <a:tcPr marL="68580" marR="68580" marT="0" marB="0" anchor="ctr"/>
                </a:tc>
                <a:tc>
                  <a:txBody>
                    <a:bodyPr/>
                    <a:lstStyle/>
                    <a:p>
                      <a:pPr algn="ctr">
                        <a:lnSpc>
                          <a:spcPct val="100000"/>
                        </a:lnSpc>
                        <a:spcAft>
                          <a:spcPts val="0"/>
                        </a:spcAft>
                      </a:pPr>
                      <a:r>
                        <a:rPr lang="en-US" sz="1200" dirty="0" err="1">
                          <a:effectLst/>
                        </a:rPr>
                        <a:t>Lidar</a:t>
                      </a:r>
                      <a:endParaRPr lang="en-US" sz="1200" dirty="0">
                        <a:effectLst/>
                        <a:latin typeface="Calibri"/>
                      </a:endParaRPr>
                    </a:p>
                  </a:txBody>
                  <a:tcPr marL="68580" marR="68580" marT="0" marB="0" anchor="ctr"/>
                </a:tc>
                <a:tc>
                  <a:txBody>
                    <a:bodyPr/>
                    <a:lstStyle/>
                    <a:p>
                      <a:pPr algn="ctr">
                        <a:lnSpc>
                          <a:spcPct val="100000"/>
                        </a:lnSpc>
                        <a:spcAft>
                          <a:spcPts val="0"/>
                        </a:spcAft>
                      </a:pPr>
                      <a:r>
                        <a:rPr lang="en-US" sz="1200" dirty="0">
                          <a:effectLst/>
                        </a:rPr>
                        <a:t>10 cm</a:t>
                      </a:r>
                      <a:endParaRPr lang="en-US" sz="1200" dirty="0">
                        <a:effectLst/>
                        <a:latin typeface="Calibri"/>
                      </a:endParaRPr>
                    </a:p>
                  </a:txBody>
                  <a:tcPr marL="68580" marR="68580" marT="0" marB="0" anchor="ctr"/>
                </a:tc>
                <a:tc>
                  <a:txBody>
                    <a:bodyPr/>
                    <a:lstStyle/>
                    <a:p>
                      <a:pPr algn="ctr">
                        <a:lnSpc>
                          <a:spcPct val="100000"/>
                        </a:lnSpc>
                        <a:spcAft>
                          <a:spcPts val="0"/>
                        </a:spcAft>
                      </a:pPr>
                      <a:r>
                        <a:rPr lang="en-US" sz="1200" dirty="0">
                          <a:effectLst/>
                        </a:rPr>
                        <a:t>0.7 m</a:t>
                      </a:r>
                      <a:endParaRPr lang="en-US" sz="1200" dirty="0">
                        <a:effectLst/>
                        <a:latin typeface="Calibri"/>
                      </a:endParaRPr>
                    </a:p>
                  </a:txBody>
                  <a:tcPr marL="68580" marR="68580" marT="0" marB="0" anchor="ctr"/>
                </a:tc>
                <a:tc>
                  <a:txBody>
                    <a:bodyPr/>
                    <a:lstStyle/>
                    <a:p>
                      <a:pPr algn="ctr">
                        <a:lnSpc>
                          <a:spcPct val="100000"/>
                        </a:lnSpc>
                        <a:spcAft>
                          <a:spcPts val="0"/>
                        </a:spcAft>
                      </a:pPr>
                      <a:r>
                        <a:rPr lang="en-US" sz="1200" dirty="0">
                          <a:effectLst/>
                        </a:rPr>
                        <a:t>2 points/sq. meter</a:t>
                      </a:r>
                      <a:endParaRPr lang="en-US" sz="1200" dirty="0">
                        <a:effectLst/>
                        <a:latin typeface="Calibri"/>
                      </a:endParaRPr>
                    </a:p>
                  </a:txBody>
                  <a:tcPr marL="68580" marR="68580" marT="0" marB="0" anchor="ctr"/>
                </a:tc>
                <a:tc>
                  <a:txBody>
                    <a:bodyPr/>
                    <a:lstStyle/>
                    <a:p>
                      <a:pPr algn="ctr">
                        <a:lnSpc>
                          <a:spcPct val="100000"/>
                        </a:lnSpc>
                        <a:spcAft>
                          <a:spcPts val="0"/>
                        </a:spcAft>
                      </a:pPr>
                      <a:r>
                        <a:rPr lang="en-US" sz="1200">
                          <a:effectLst/>
                        </a:rPr>
                        <a:t>1 meter</a:t>
                      </a:r>
                      <a:endParaRPr lang="en-US" sz="1200">
                        <a:effectLst/>
                        <a:latin typeface="Calibri"/>
                      </a:endParaRPr>
                    </a:p>
                  </a:txBody>
                  <a:tcPr marL="68580" marR="68580" marT="0" marB="0" anchor="ctr"/>
                </a:tc>
              </a:tr>
              <a:tr h="302766">
                <a:tc>
                  <a:txBody>
                    <a:bodyPr/>
                    <a:lstStyle/>
                    <a:p>
                      <a:pPr algn="ctr">
                        <a:lnSpc>
                          <a:spcPct val="100000"/>
                        </a:lnSpc>
                        <a:spcAft>
                          <a:spcPts val="0"/>
                        </a:spcAft>
                      </a:pPr>
                      <a:r>
                        <a:rPr lang="en-US" sz="1200">
                          <a:effectLst/>
                        </a:rPr>
                        <a:t>QL3</a:t>
                      </a:r>
                      <a:endParaRPr lang="en-US" sz="1200">
                        <a:effectLst/>
                        <a:latin typeface="Calibri"/>
                      </a:endParaRPr>
                    </a:p>
                  </a:txBody>
                  <a:tcPr marL="68580" marR="68580" marT="0" marB="0" anchor="ctr"/>
                </a:tc>
                <a:tc>
                  <a:txBody>
                    <a:bodyPr/>
                    <a:lstStyle/>
                    <a:p>
                      <a:pPr algn="ctr">
                        <a:lnSpc>
                          <a:spcPct val="100000"/>
                        </a:lnSpc>
                        <a:spcAft>
                          <a:spcPts val="0"/>
                        </a:spcAft>
                      </a:pPr>
                      <a:r>
                        <a:rPr lang="en-US" sz="1200">
                          <a:effectLst/>
                        </a:rPr>
                        <a:t>Lidar</a:t>
                      </a:r>
                      <a:endParaRPr lang="en-US" sz="1200">
                        <a:effectLst/>
                        <a:latin typeface="Calibri"/>
                      </a:endParaRPr>
                    </a:p>
                  </a:txBody>
                  <a:tcPr marL="68580" marR="68580" marT="0" marB="0" anchor="ctr"/>
                </a:tc>
                <a:tc>
                  <a:txBody>
                    <a:bodyPr/>
                    <a:lstStyle/>
                    <a:p>
                      <a:pPr algn="ctr">
                        <a:lnSpc>
                          <a:spcPct val="100000"/>
                        </a:lnSpc>
                        <a:spcAft>
                          <a:spcPts val="0"/>
                        </a:spcAft>
                      </a:pPr>
                      <a:r>
                        <a:rPr lang="en-US" sz="1200" dirty="0">
                          <a:effectLst/>
                        </a:rPr>
                        <a:t>20 cm</a:t>
                      </a:r>
                      <a:endParaRPr lang="en-US" sz="1200" dirty="0">
                        <a:effectLst/>
                        <a:latin typeface="Calibri"/>
                      </a:endParaRPr>
                    </a:p>
                  </a:txBody>
                  <a:tcPr marL="68580" marR="68580" marT="0" marB="0" anchor="ctr"/>
                </a:tc>
                <a:tc>
                  <a:txBody>
                    <a:bodyPr/>
                    <a:lstStyle/>
                    <a:p>
                      <a:pPr algn="ctr">
                        <a:lnSpc>
                          <a:spcPct val="100000"/>
                        </a:lnSpc>
                        <a:spcAft>
                          <a:spcPts val="0"/>
                        </a:spcAft>
                      </a:pPr>
                      <a:r>
                        <a:rPr lang="en-US" sz="1200" dirty="0">
                          <a:effectLst/>
                        </a:rPr>
                        <a:t>2.0 m</a:t>
                      </a:r>
                      <a:endParaRPr lang="en-US" sz="1200" dirty="0">
                        <a:effectLst/>
                        <a:latin typeface="Calibri"/>
                      </a:endParaRPr>
                    </a:p>
                  </a:txBody>
                  <a:tcPr marL="68580" marR="68580" marT="0" marB="0" anchor="ctr"/>
                </a:tc>
                <a:tc>
                  <a:txBody>
                    <a:bodyPr/>
                    <a:lstStyle/>
                    <a:p>
                      <a:pPr algn="ctr">
                        <a:lnSpc>
                          <a:spcPct val="100000"/>
                        </a:lnSpc>
                        <a:spcAft>
                          <a:spcPts val="0"/>
                        </a:spcAft>
                      </a:pPr>
                      <a:r>
                        <a:rPr lang="en-US" sz="1200" dirty="0">
                          <a:effectLst/>
                        </a:rPr>
                        <a:t>0.7 points/sq. meter</a:t>
                      </a:r>
                      <a:endParaRPr lang="en-US" sz="1200" dirty="0">
                        <a:effectLst/>
                        <a:latin typeface="Calibri"/>
                      </a:endParaRPr>
                    </a:p>
                  </a:txBody>
                  <a:tcPr marL="68580" marR="68580" marT="0" marB="0" anchor="ctr"/>
                </a:tc>
                <a:tc>
                  <a:txBody>
                    <a:bodyPr/>
                    <a:lstStyle/>
                    <a:p>
                      <a:pPr algn="ctr">
                        <a:lnSpc>
                          <a:spcPct val="100000"/>
                        </a:lnSpc>
                        <a:spcAft>
                          <a:spcPts val="0"/>
                        </a:spcAft>
                      </a:pPr>
                      <a:r>
                        <a:rPr lang="en-US" sz="1200" dirty="0">
                          <a:effectLst/>
                        </a:rPr>
                        <a:t>3 meters</a:t>
                      </a:r>
                      <a:endParaRPr lang="en-US" sz="1200" dirty="0">
                        <a:effectLst/>
                        <a:latin typeface="Calibri"/>
                      </a:endParaRPr>
                    </a:p>
                  </a:txBody>
                  <a:tcPr marL="68580" marR="68580" marT="0" marB="0" anchor="ctr"/>
                </a:tc>
              </a:tr>
              <a:tr h="302766">
                <a:tc>
                  <a:txBody>
                    <a:bodyPr/>
                    <a:lstStyle/>
                    <a:p>
                      <a:pPr algn="ctr">
                        <a:lnSpc>
                          <a:spcPct val="100000"/>
                        </a:lnSpc>
                        <a:spcAft>
                          <a:spcPts val="0"/>
                        </a:spcAft>
                      </a:pPr>
                      <a:r>
                        <a:rPr lang="en-US" sz="1200">
                          <a:effectLst/>
                        </a:rPr>
                        <a:t>QL4</a:t>
                      </a:r>
                      <a:endParaRPr lang="en-US" sz="1200">
                        <a:effectLst/>
                        <a:latin typeface="Calibri"/>
                      </a:endParaRPr>
                    </a:p>
                  </a:txBody>
                  <a:tcPr marL="68580" marR="68580" marT="0" marB="0" anchor="ctr"/>
                </a:tc>
                <a:tc>
                  <a:txBody>
                    <a:bodyPr/>
                    <a:lstStyle/>
                    <a:p>
                      <a:pPr algn="ctr">
                        <a:lnSpc>
                          <a:spcPct val="100000"/>
                        </a:lnSpc>
                        <a:spcAft>
                          <a:spcPts val="0"/>
                        </a:spcAft>
                      </a:pPr>
                      <a:r>
                        <a:rPr lang="en-US" sz="1200">
                          <a:effectLst/>
                        </a:rPr>
                        <a:t>Imagery</a:t>
                      </a:r>
                      <a:endParaRPr lang="en-US" sz="1200">
                        <a:effectLst/>
                        <a:latin typeface="Calibri"/>
                      </a:endParaRPr>
                    </a:p>
                  </a:txBody>
                  <a:tcPr marL="68580" marR="68580" marT="0" marB="0" anchor="ctr"/>
                </a:tc>
                <a:tc>
                  <a:txBody>
                    <a:bodyPr/>
                    <a:lstStyle/>
                    <a:p>
                      <a:pPr algn="ctr">
                        <a:lnSpc>
                          <a:spcPct val="100000"/>
                        </a:lnSpc>
                        <a:spcAft>
                          <a:spcPts val="0"/>
                        </a:spcAft>
                      </a:pPr>
                      <a:r>
                        <a:rPr lang="en-US" sz="1200">
                          <a:effectLst/>
                        </a:rPr>
                        <a:t>139 cm</a:t>
                      </a:r>
                      <a:endParaRPr lang="en-US" sz="1200">
                        <a:effectLst/>
                        <a:latin typeface="Calibri"/>
                      </a:endParaRPr>
                    </a:p>
                  </a:txBody>
                  <a:tcPr marL="68580" marR="68580" marT="0" marB="0" anchor="ctr"/>
                </a:tc>
                <a:tc>
                  <a:txBody>
                    <a:bodyPr/>
                    <a:lstStyle/>
                    <a:p>
                      <a:pPr algn="ctr">
                        <a:lnSpc>
                          <a:spcPct val="100000"/>
                        </a:lnSpc>
                        <a:spcAft>
                          <a:spcPts val="0"/>
                        </a:spcAft>
                      </a:pPr>
                      <a:r>
                        <a:rPr lang="en-US" sz="1200" dirty="0">
                          <a:effectLst/>
                        </a:rPr>
                        <a:t>5 m</a:t>
                      </a:r>
                      <a:endParaRPr lang="en-US" sz="1200" dirty="0">
                        <a:effectLst/>
                        <a:latin typeface="Calibri"/>
                      </a:endParaRPr>
                    </a:p>
                  </a:txBody>
                  <a:tcPr marL="68580" marR="68580" marT="0" marB="0" anchor="ctr"/>
                </a:tc>
                <a:tc>
                  <a:txBody>
                    <a:bodyPr/>
                    <a:lstStyle/>
                    <a:p>
                      <a:pPr algn="ctr">
                        <a:lnSpc>
                          <a:spcPct val="100000"/>
                        </a:lnSpc>
                        <a:spcAft>
                          <a:spcPts val="0"/>
                        </a:spcAft>
                      </a:pPr>
                      <a:r>
                        <a:rPr lang="en-US" sz="1200" dirty="0">
                          <a:effectLst/>
                        </a:rPr>
                        <a:t>0.04 points/sq. meter</a:t>
                      </a:r>
                      <a:endParaRPr lang="en-US" sz="1200" dirty="0">
                        <a:effectLst/>
                        <a:latin typeface="Calibri"/>
                      </a:endParaRPr>
                    </a:p>
                  </a:txBody>
                  <a:tcPr marL="68580" marR="68580" marT="0" marB="0" anchor="ctr"/>
                </a:tc>
                <a:tc>
                  <a:txBody>
                    <a:bodyPr/>
                    <a:lstStyle/>
                    <a:p>
                      <a:pPr algn="ctr">
                        <a:lnSpc>
                          <a:spcPct val="100000"/>
                        </a:lnSpc>
                        <a:spcAft>
                          <a:spcPts val="0"/>
                        </a:spcAft>
                      </a:pPr>
                      <a:r>
                        <a:rPr lang="en-US" sz="1200" dirty="0">
                          <a:effectLst/>
                        </a:rPr>
                        <a:t>5 meters</a:t>
                      </a:r>
                      <a:endParaRPr lang="en-US" sz="1200" dirty="0">
                        <a:effectLst/>
                        <a:latin typeface="Calibri"/>
                      </a:endParaRPr>
                    </a:p>
                  </a:txBody>
                  <a:tcPr marL="68580" marR="68580" marT="0" marB="0" anchor="ctr"/>
                </a:tc>
              </a:tr>
              <a:tr h="302766">
                <a:tc>
                  <a:txBody>
                    <a:bodyPr/>
                    <a:lstStyle/>
                    <a:p>
                      <a:pPr algn="ctr">
                        <a:lnSpc>
                          <a:spcPct val="100000"/>
                        </a:lnSpc>
                        <a:spcAft>
                          <a:spcPts val="0"/>
                        </a:spcAft>
                      </a:pPr>
                      <a:r>
                        <a:rPr lang="en-US" sz="1200">
                          <a:effectLst/>
                        </a:rPr>
                        <a:t>QL5</a:t>
                      </a:r>
                      <a:endParaRPr lang="en-US" sz="1200">
                        <a:effectLst/>
                        <a:latin typeface="Calibri"/>
                      </a:endParaRPr>
                    </a:p>
                  </a:txBody>
                  <a:tcPr marL="68580" marR="68580" marT="0" marB="0" anchor="ctr"/>
                </a:tc>
                <a:tc>
                  <a:txBody>
                    <a:bodyPr/>
                    <a:lstStyle/>
                    <a:p>
                      <a:pPr algn="ctr">
                        <a:lnSpc>
                          <a:spcPct val="100000"/>
                        </a:lnSpc>
                        <a:spcAft>
                          <a:spcPts val="0"/>
                        </a:spcAft>
                      </a:pPr>
                      <a:r>
                        <a:rPr lang="en-US" sz="1200">
                          <a:effectLst/>
                        </a:rPr>
                        <a:t>Ifsar</a:t>
                      </a:r>
                      <a:endParaRPr lang="en-US" sz="1200">
                        <a:effectLst/>
                        <a:latin typeface="Calibri"/>
                      </a:endParaRPr>
                    </a:p>
                  </a:txBody>
                  <a:tcPr marL="68580" marR="68580" marT="0" marB="0" anchor="ctr"/>
                </a:tc>
                <a:tc>
                  <a:txBody>
                    <a:bodyPr/>
                    <a:lstStyle/>
                    <a:p>
                      <a:pPr algn="ctr">
                        <a:lnSpc>
                          <a:spcPct val="100000"/>
                        </a:lnSpc>
                        <a:spcAft>
                          <a:spcPts val="0"/>
                        </a:spcAft>
                      </a:pPr>
                      <a:r>
                        <a:rPr lang="en-US" sz="1200">
                          <a:effectLst/>
                        </a:rPr>
                        <a:t>185 cm</a:t>
                      </a:r>
                      <a:endParaRPr lang="en-US" sz="1200">
                        <a:effectLst/>
                        <a:latin typeface="Calibri"/>
                      </a:endParaRPr>
                    </a:p>
                  </a:txBody>
                  <a:tcPr marL="68580" marR="68580" marT="0" marB="0" anchor="ctr"/>
                </a:tc>
                <a:tc>
                  <a:txBody>
                    <a:bodyPr/>
                    <a:lstStyle/>
                    <a:p>
                      <a:pPr algn="ctr">
                        <a:lnSpc>
                          <a:spcPct val="100000"/>
                        </a:lnSpc>
                        <a:spcAft>
                          <a:spcPts val="0"/>
                        </a:spcAft>
                      </a:pPr>
                      <a:r>
                        <a:rPr lang="en-US" sz="1200">
                          <a:effectLst/>
                        </a:rPr>
                        <a:t>5 m</a:t>
                      </a:r>
                      <a:endParaRPr lang="en-US" sz="1200">
                        <a:effectLst/>
                        <a:latin typeface="Calibri"/>
                      </a:endParaRPr>
                    </a:p>
                  </a:txBody>
                  <a:tcPr marL="68580" marR="68580" marT="0" marB="0" anchor="ctr"/>
                </a:tc>
                <a:tc>
                  <a:txBody>
                    <a:bodyPr/>
                    <a:lstStyle/>
                    <a:p>
                      <a:pPr algn="ctr">
                        <a:lnSpc>
                          <a:spcPct val="100000"/>
                        </a:lnSpc>
                        <a:spcAft>
                          <a:spcPts val="0"/>
                        </a:spcAft>
                      </a:pPr>
                      <a:r>
                        <a:rPr lang="en-US" sz="1200">
                          <a:effectLst/>
                        </a:rPr>
                        <a:t>0.04 points/sq. meter</a:t>
                      </a:r>
                      <a:endParaRPr lang="en-US" sz="1200">
                        <a:effectLst/>
                        <a:latin typeface="Calibri"/>
                      </a:endParaRPr>
                    </a:p>
                  </a:txBody>
                  <a:tcPr marL="68580" marR="68580" marT="0" marB="0" anchor="ctr"/>
                </a:tc>
                <a:tc>
                  <a:txBody>
                    <a:bodyPr/>
                    <a:lstStyle/>
                    <a:p>
                      <a:pPr algn="ctr">
                        <a:lnSpc>
                          <a:spcPct val="100000"/>
                        </a:lnSpc>
                        <a:spcAft>
                          <a:spcPts val="0"/>
                        </a:spcAft>
                      </a:pPr>
                      <a:r>
                        <a:rPr lang="en-US" sz="1200" dirty="0">
                          <a:effectLst/>
                        </a:rPr>
                        <a:t>5 meters</a:t>
                      </a:r>
                      <a:endParaRPr lang="en-US" sz="1200" dirty="0">
                        <a:effectLst/>
                        <a:latin typeface="Calibri"/>
                      </a:endParaRPr>
                    </a:p>
                  </a:txBody>
                  <a:tcPr marL="68580" marR="68580" marT="0" marB="0" anchor="ctr"/>
                </a:tc>
              </a:tr>
            </a:tbl>
          </a:graphicData>
        </a:graphic>
      </p:graphicFrame>
    </p:spTree>
    <p:extLst>
      <p:ext uri="{BB962C8B-B14F-4D97-AF65-F5344CB8AC3E}">
        <p14:creationId xmlns:p14="http://schemas.microsoft.com/office/powerpoint/2010/main" val="412484409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8474" y="-88900"/>
            <a:ext cx="7556313" cy="995082"/>
          </a:xfrm>
        </p:spPr>
        <p:txBody>
          <a:bodyPr/>
          <a:lstStyle/>
          <a:p>
            <a:r>
              <a:rPr lang="en-US" dirty="0" smtClean="0"/>
              <a:t>3DEP Products and Services</a:t>
            </a:r>
            <a:endParaRPr lang="en-US" dirty="0"/>
          </a:p>
        </p:txBody>
      </p:sp>
      <p:sp>
        <p:nvSpPr>
          <p:cNvPr id="4" name="Slide Number Placeholder 3"/>
          <p:cNvSpPr>
            <a:spLocks noGrp="1"/>
          </p:cNvSpPr>
          <p:nvPr>
            <p:ph type="sldNum" sz="quarter" idx="12"/>
          </p:nvPr>
        </p:nvSpPr>
        <p:spPr/>
        <p:txBody>
          <a:bodyPr/>
          <a:lstStyle/>
          <a:p>
            <a:fld id="{68163C60-CA09-0A47-B3C1-9EE18D99318D}" type="slidenum">
              <a:rPr lang="en-US" smtClean="0">
                <a:solidFill>
                  <a:prstClr val="white"/>
                </a:solidFill>
              </a:rPr>
              <a:pPr/>
              <a:t>16</a:t>
            </a:fld>
            <a:endParaRPr lang="en-US" dirty="0">
              <a:solidFill>
                <a:prstClr val="white"/>
              </a:solidFill>
            </a:endParaRPr>
          </a:p>
        </p:txBody>
      </p:sp>
      <p:sp>
        <p:nvSpPr>
          <p:cNvPr id="7" name="Text Placeholder 6"/>
          <p:cNvSpPr>
            <a:spLocks noGrp="1"/>
          </p:cNvSpPr>
          <p:nvPr>
            <p:ph type="body" sz="half" idx="2"/>
          </p:nvPr>
        </p:nvSpPr>
        <p:spPr>
          <a:xfrm>
            <a:off x="498518" y="825500"/>
            <a:ext cx="7558960" cy="774700"/>
          </a:xfrm>
        </p:spPr>
        <p:txBody>
          <a:bodyPr/>
          <a:lstStyle/>
          <a:p>
            <a:r>
              <a:rPr lang="en-US" dirty="0" smtClean="0"/>
              <a:t>Initial Products</a:t>
            </a:r>
            <a:endParaRPr lang="en-US"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2524584439"/>
              </p:ext>
            </p:extLst>
          </p:nvPr>
        </p:nvGraphicFramePr>
        <p:xfrm>
          <a:off x="304801" y="1476054"/>
          <a:ext cx="8458200" cy="4696146"/>
        </p:xfrm>
        <a:graphic>
          <a:graphicData uri="http://schemas.openxmlformats.org/drawingml/2006/table">
            <a:tbl>
              <a:tblPr firstRow="1" firstCol="1" bandRow="1">
                <a:tableStyleId>{0660B408-B3CF-4A94-85FC-2B1E0A45F4A2}</a:tableStyleId>
              </a:tblPr>
              <a:tblGrid>
                <a:gridCol w="1424540"/>
                <a:gridCol w="1691640"/>
                <a:gridCol w="1455819"/>
                <a:gridCol w="1447800"/>
                <a:gridCol w="2438401"/>
              </a:tblGrid>
              <a:tr h="369869">
                <a:tc>
                  <a:txBody>
                    <a:bodyPr/>
                    <a:lstStyle/>
                    <a:p>
                      <a:pPr marL="0" marR="0" algn="ctr">
                        <a:spcBef>
                          <a:spcPts val="0"/>
                        </a:spcBef>
                        <a:spcAft>
                          <a:spcPts val="0"/>
                        </a:spcAft>
                      </a:pPr>
                      <a:r>
                        <a:rPr lang="en-US" sz="1400" dirty="0">
                          <a:effectLst/>
                        </a:rPr>
                        <a:t>Product</a:t>
                      </a:r>
                      <a:endParaRPr lang="en-US" sz="1600" dirty="0">
                        <a:effectLst/>
                        <a:latin typeface="Calibri"/>
                        <a:ea typeface="Calibri"/>
                        <a:cs typeface="Times New Roman"/>
                      </a:endParaRPr>
                    </a:p>
                  </a:txBody>
                  <a:tcPr marL="68580" marR="68580" marT="0" marB="0" anchor="ctr"/>
                </a:tc>
                <a:tc>
                  <a:txBody>
                    <a:bodyPr/>
                    <a:lstStyle/>
                    <a:p>
                      <a:pPr marL="0" marR="0" algn="ctr">
                        <a:spcBef>
                          <a:spcPts val="0"/>
                        </a:spcBef>
                        <a:spcAft>
                          <a:spcPts val="0"/>
                        </a:spcAft>
                      </a:pPr>
                      <a:r>
                        <a:rPr lang="en-US" sz="1400">
                          <a:effectLst/>
                        </a:rPr>
                        <a:t>Planned Coverage on Release Date</a:t>
                      </a:r>
                      <a:endParaRPr lang="en-US" sz="1600">
                        <a:effectLst/>
                        <a:latin typeface="Calibri"/>
                        <a:ea typeface="Calibri"/>
                        <a:cs typeface="Times New Roman"/>
                      </a:endParaRPr>
                    </a:p>
                  </a:txBody>
                  <a:tcPr marL="68580" marR="68580" marT="0" marB="0" anchor="ctr"/>
                </a:tc>
                <a:tc>
                  <a:txBody>
                    <a:bodyPr/>
                    <a:lstStyle/>
                    <a:p>
                      <a:pPr marL="0" marR="0" algn="ctr">
                        <a:spcBef>
                          <a:spcPts val="0"/>
                        </a:spcBef>
                        <a:spcAft>
                          <a:spcPts val="0"/>
                        </a:spcAft>
                      </a:pPr>
                      <a:r>
                        <a:rPr lang="en-US" sz="1400">
                          <a:effectLst/>
                        </a:rPr>
                        <a:t>Source(s)</a:t>
                      </a:r>
                      <a:endParaRPr lang="en-US" sz="1600">
                        <a:effectLst/>
                        <a:latin typeface="Calibri"/>
                        <a:ea typeface="Calibri"/>
                        <a:cs typeface="Times New Roman"/>
                      </a:endParaRPr>
                    </a:p>
                  </a:txBody>
                  <a:tcPr marL="68580" marR="68580" marT="0" marB="0" anchor="ctr"/>
                </a:tc>
                <a:tc>
                  <a:txBody>
                    <a:bodyPr/>
                    <a:lstStyle/>
                    <a:p>
                      <a:pPr marL="0" marR="0" algn="ctr">
                        <a:spcBef>
                          <a:spcPts val="0"/>
                        </a:spcBef>
                        <a:spcAft>
                          <a:spcPts val="0"/>
                        </a:spcAft>
                      </a:pPr>
                      <a:r>
                        <a:rPr lang="en-US" sz="1400" dirty="0">
                          <a:effectLst/>
                        </a:rPr>
                        <a:t>Planned Product</a:t>
                      </a:r>
                      <a:endParaRPr lang="en-US" sz="1600" dirty="0">
                        <a:effectLst/>
                        <a:latin typeface="Calibri"/>
                        <a:ea typeface="Calibri"/>
                        <a:cs typeface="Times New Roman"/>
                      </a:endParaRPr>
                    </a:p>
                  </a:txBody>
                  <a:tcPr marL="68580" marR="68580" marT="0" marB="0" anchor="ctr"/>
                </a:tc>
                <a:tc>
                  <a:txBody>
                    <a:bodyPr/>
                    <a:lstStyle/>
                    <a:p>
                      <a:pPr marL="0" marR="0" algn="ctr">
                        <a:spcBef>
                          <a:spcPts val="0"/>
                        </a:spcBef>
                        <a:spcAft>
                          <a:spcPts val="0"/>
                        </a:spcAft>
                      </a:pPr>
                      <a:r>
                        <a:rPr lang="en-US" sz="1400" dirty="0">
                          <a:effectLst/>
                        </a:rPr>
                        <a:t>Planned Availability and Product Release Dates</a:t>
                      </a:r>
                      <a:endParaRPr lang="en-US" sz="1600" dirty="0">
                        <a:effectLst/>
                        <a:latin typeface="Calibri"/>
                        <a:ea typeface="Calibri"/>
                        <a:cs typeface="Times New Roman"/>
                      </a:endParaRPr>
                    </a:p>
                  </a:txBody>
                  <a:tcPr marL="68580" marR="68580" marT="0" marB="0" anchor="ctr"/>
                </a:tc>
              </a:tr>
              <a:tr h="328773">
                <a:tc>
                  <a:txBody>
                    <a:bodyPr/>
                    <a:lstStyle/>
                    <a:p>
                      <a:pPr marL="0" marR="0">
                        <a:spcBef>
                          <a:spcPts val="0"/>
                        </a:spcBef>
                        <a:spcAft>
                          <a:spcPts val="0"/>
                        </a:spcAft>
                      </a:pPr>
                      <a:r>
                        <a:rPr lang="en-US" sz="1200" dirty="0">
                          <a:effectLst/>
                        </a:rPr>
                        <a:t>1 meter DEM</a:t>
                      </a:r>
                      <a:endParaRPr lang="en-US" sz="1600" dirty="0">
                        <a:effectLst/>
                        <a:latin typeface="Calibri"/>
                        <a:ea typeface="Calibri"/>
                        <a:cs typeface="Times New Roman"/>
                      </a:endParaRPr>
                    </a:p>
                  </a:txBody>
                  <a:tcPr marL="68580" marR="68580" marT="0" marB="0" anchor="ctr"/>
                </a:tc>
                <a:tc>
                  <a:txBody>
                    <a:bodyPr/>
                    <a:lstStyle/>
                    <a:p>
                      <a:pPr marL="0" marR="0">
                        <a:spcBef>
                          <a:spcPts val="0"/>
                        </a:spcBef>
                        <a:spcAft>
                          <a:spcPts val="0"/>
                        </a:spcAft>
                      </a:pPr>
                      <a:r>
                        <a:rPr lang="en-US" sz="1200">
                          <a:effectLst/>
                        </a:rPr>
                        <a:t>Partial Coverage U.S. and some Territories</a:t>
                      </a:r>
                      <a:endParaRPr lang="en-US" sz="1600">
                        <a:effectLst/>
                        <a:latin typeface="Calibri"/>
                        <a:ea typeface="Calibri"/>
                        <a:cs typeface="Times New Roman"/>
                      </a:endParaRPr>
                    </a:p>
                  </a:txBody>
                  <a:tcPr marL="68580" marR="68580" marT="0" marB="0" anchor="ctr"/>
                </a:tc>
                <a:tc>
                  <a:txBody>
                    <a:bodyPr/>
                    <a:lstStyle/>
                    <a:p>
                      <a:pPr marL="0" marR="0">
                        <a:spcBef>
                          <a:spcPts val="0"/>
                        </a:spcBef>
                        <a:spcAft>
                          <a:spcPts val="0"/>
                        </a:spcAft>
                      </a:pPr>
                      <a:r>
                        <a:rPr lang="en-US" sz="1200">
                          <a:effectLst/>
                        </a:rPr>
                        <a:t>Lidar</a:t>
                      </a:r>
                      <a:endParaRPr lang="en-US" sz="1600">
                        <a:effectLst/>
                        <a:latin typeface="Calibri"/>
                        <a:ea typeface="Calibri"/>
                        <a:cs typeface="Times New Roman"/>
                      </a:endParaRPr>
                    </a:p>
                  </a:txBody>
                  <a:tcPr marL="68580" marR="68580" marT="0" marB="0" anchor="ctr"/>
                </a:tc>
                <a:tc>
                  <a:txBody>
                    <a:bodyPr/>
                    <a:lstStyle/>
                    <a:p>
                      <a:pPr marL="0" marR="0">
                        <a:spcBef>
                          <a:spcPts val="0"/>
                        </a:spcBef>
                        <a:spcAft>
                          <a:spcPts val="0"/>
                        </a:spcAft>
                      </a:pPr>
                      <a:r>
                        <a:rPr lang="en-US" sz="1200">
                          <a:effectLst/>
                        </a:rPr>
                        <a:t>Tiles (TBD) by download</a:t>
                      </a:r>
                      <a:endParaRPr lang="en-US" sz="1600">
                        <a:effectLst/>
                        <a:latin typeface="Calibri"/>
                        <a:ea typeface="Calibri"/>
                        <a:cs typeface="Times New Roman"/>
                      </a:endParaRPr>
                    </a:p>
                  </a:txBody>
                  <a:tcPr marL="68580" marR="68580" marT="0" marB="0" anchor="ctr"/>
                </a:tc>
                <a:tc>
                  <a:txBody>
                    <a:bodyPr/>
                    <a:lstStyle/>
                    <a:p>
                      <a:pPr marL="0" marR="0">
                        <a:spcBef>
                          <a:spcPts val="0"/>
                        </a:spcBef>
                        <a:spcAft>
                          <a:spcPts val="0"/>
                        </a:spcAft>
                      </a:pPr>
                      <a:r>
                        <a:rPr lang="en-US" sz="1200">
                          <a:effectLst/>
                        </a:rPr>
                        <a:t>The National Map in January 2015 (new data) and TBD for pre-2014 data </a:t>
                      </a:r>
                      <a:endParaRPr lang="en-US" sz="1600">
                        <a:effectLst/>
                        <a:latin typeface="Calibri"/>
                        <a:ea typeface="Calibri"/>
                        <a:cs typeface="Times New Roman"/>
                      </a:endParaRPr>
                    </a:p>
                  </a:txBody>
                  <a:tcPr marL="68580" marR="68580" marT="0" marB="0" anchor="ctr"/>
                </a:tc>
              </a:tr>
              <a:tr h="352746">
                <a:tc>
                  <a:txBody>
                    <a:bodyPr/>
                    <a:lstStyle/>
                    <a:p>
                      <a:pPr marL="0" marR="0">
                        <a:spcBef>
                          <a:spcPts val="0"/>
                        </a:spcBef>
                        <a:spcAft>
                          <a:spcPts val="0"/>
                        </a:spcAft>
                      </a:pPr>
                      <a:r>
                        <a:rPr lang="en-US" sz="1200" dirty="0">
                          <a:effectLst/>
                        </a:rPr>
                        <a:t>5 meter DEM</a:t>
                      </a:r>
                      <a:endParaRPr lang="en-US" sz="1600" dirty="0">
                        <a:effectLst/>
                        <a:latin typeface="Calibri"/>
                        <a:ea typeface="Calibri"/>
                        <a:cs typeface="Times New Roman"/>
                      </a:endParaRPr>
                    </a:p>
                  </a:txBody>
                  <a:tcPr marL="68580" marR="68580" marT="0" marB="0" anchor="ctr"/>
                </a:tc>
                <a:tc>
                  <a:txBody>
                    <a:bodyPr/>
                    <a:lstStyle/>
                    <a:p>
                      <a:pPr marL="0" marR="0">
                        <a:spcBef>
                          <a:spcPts val="0"/>
                        </a:spcBef>
                        <a:spcAft>
                          <a:spcPts val="0"/>
                        </a:spcAft>
                      </a:pPr>
                      <a:r>
                        <a:rPr lang="en-US" sz="1200" dirty="0">
                          <a:effectLst/>
                        </a:rPr>
                        <a:t>Partial Alaska </a:t>
                      </a:r>
                      <a:endParaRPr lang="en-US" sz="1600" dirty="0">
                        <a:effectLst/>
                        <a:latin typeface="Calibri"/>
                        <a:ea typeface="Calibri"/>
                        <a:cs typeface="Times New Roman"/>
                      </a:endParaRPr>
                    </a:p>
                  </a:txBody>
                  <a:tcPr marL="68580" marR="68580" marT="0" marB="0" anchor="ctr"/>
                </a:tc>
                <a:tc>
                  <a:txBody>
                    <a:bodyPr/>
                    <a:lstStyle/>
                    <a:p>
                      <a:pPr marL="0" marR="0">
                        <a:spcBef>
                          <a:spcPts val="0"/>
                        </a:spcBef>
                        <a:spcAft>
                          <a:spcPts val="0"/>
                        </a:spcAft>
                      </a:pPr>
                      <a:r>
                        <a:rPr lang="en-US" sz="1200">
                          <a:effectLst/>
                        </a:rPr>
                        <a:t>Ifsar</a:t>
                      </a:r>
                      <a:endParaRPr lang="en-US" sz="1600">
                        <a:effectLst/>
                        <a:latin typeface="Calibri"/>
                        <a:ea typeface="Calibri"/>
                        <a:cs typeface="Times New Roman"/>
                      </a:endParaRPr>
                    </a:p>
                  </a:txBody>
                  <a:tcPr marL="68580" marR="68580" marT="0" marB="0" anchor="ctr"/>
                </a:tc>
                <a:tc>
                  <a:txBody>
                    <a:bodyPr/>
                    <a:lstStyle/>
                    <a:p>
                      <a:pPr marL="0" marR="0">
                        <a:spcBef>
                          <a:spcPts val="0"/>
                        </a:spcBef>
                        <a:spcAft>
                          <a:spcPts val="0"/>
                        </a:spcAft>
                      </a:pPr>
                      <a:r>
                        <a:rPr lang="en-US" sz="1200">
                          <a:effectLst/>
                        </a:rPr>
                        <a:t>Tiles (TBD) by download</a:t>
                      </a:r>
                      <a:endParaRPr lang="en-US" sz="1600">
                        <a:effectLst/>
                        <a:latin typeface="Calibri"/>
                        <a:ea typeface="Calibri"/>
                        <a:cs typeface="Times New Roman"/>
                      </a:endParaRPr>
                    </a:p>
                  </a:txBody>
                  <a:tcPr marL="68580" marR="68580" marT="0" marB="0" anchor="ctr"/>
                </a:tc>
                <a:tc>
                  <a:txBody>
                    <a:bodyPr/>
                    <a:lstStyle/>
                    <a:p>
                      <a:pPr marL="0" marR="0">
                        <a:spcBef>
                          <a:spcPts val="0"/>
                        </a:spcBef>
                        <a:spcAft>
                          <a:spcPts val="0"/>
                        </a:spcAft>
                      </a:pPr>
                      <a:r>
                        <a:rPr lang="en-US" sz="1200">
                          <a:effectLst/>
                        </a:rPr>
                        <a:t>Earth Explorer in October 2013, from The National Map in April 2014</a:t>
                      </a:r>
                      <a:endParaRPr lang="en-US" sz="1600">
                        <a:effectLst/>
                        <a:latin typeface="Calibri"/>
                        <a:ea typeface="Calibri"/>
                        <a:cs typeface="Times New Roman"/>
                      </a:endParaRPr>
                    </a:p>
                  </a:txBody>
                  <a:tcPr marL="68580" marR="68580" marT="0" marB="0" anchor="ctr"/>
                </a:tc>
              </a:tr>
              <a:tr h="375863">
                <a:tc>
                  <a:txBody>
                    <a:bodyPr/>
                    <a:lstStyle/>
                    <a:p>
                      <a:pPr marL="0" marR="0">
                        <a:spcBef>
                          <a:spcPts val="0"/>
                        </a:spcBef>
                        <a:spcAft>
                          <a:spcPts val="0"/>
                        </a:spcAft>
                      </a:pPr>
                      <a:r>
                        <a:rPr lang="en-US" sz="1200">
                          <a:effectLst/>
                        </a:rPr>
                        <a:t>1/9 arc-second DEM - legacy</a:t>
                      </a:r>
                      <a:endParaRPr lang="en-US" sz="1600">
                        <a:effectLst/>
                        <a:latin typeface="Calibri"/>
                        <a:ea typeface="Calibri"/>
                        <a:cs typeface="Times New Roman"/>
                      </a:endParaRPr>
                    </a:p>
                  </a:txBody>
                  <a:tcPr marL="68580" marR="68580" marT="0" marB="0" anchor="ctr"/>
                </a:tc>
                <a:tc>
                  <a:txBody>
                    <a:bodyPr/>
                    <a:lstStyle/>
                    <a:p>
                      <a:pPr marL="0" marR="0">
                        <a:spcBef>
                          <a:spcPts val="0"/>
                        </a:spcBef>
                        <a:spcAft>
                          <a:spcPts val="0"/>
                        </a:spcAft>
                      </a:pPr>
                      <a:r>
                        <a:rPr lang="en-US" sz="1200">
                          <a:effectLst/>
                        </a:rPr>
                        <a:t>Partial Coverage U.S. and some Territories</a:t>
                      </a:r>
                      <a:endParaRPr lang="en-US" sz="1600">
                        <a:effectLst/>
                        <a:latin typeface="Calibri"/>
                        <a:ea typeface="Calibri"/>
                        <a:cs typeface="Times New Roman"/>
                      </a:endParaRPr>
                    </a:p>
                  </a:txBody>
                  <a:tcPr marL="68580" marR="68580" marT="0" marB="0" anchor="ctr"/>
                </a:tc>
                <a:tc>
                  <a:txBody>
                    <a:bodyPr/>
                    <a:lstStyle/>
                    <a:p>
                      <a:pPr marL="0" marR="0">
                        <a:spcBef>
                          <a:spcPts val="0"/>
                        </a:spcBef>
                        <a:spcAft>
                          <a:spcPts val="0"/>
                        </a:spcAft>
                      </a:pPr>
                      <a:r>
                        <a:rPr lang="en-US" sz="1200" dirty="0" err="1">
                          <a:effectLst/>
                        </a:rPr>
                        <a:t>Lidar</a:t>
                      </a:r>
                      <a:r>
                        <a:rPr lang="en-US" sz="1200" dirty="0">
                          <a:effectLst/>
                        </a:rPr>
                        <a:t>, </a:t>
                      </a:r>
                      <a:r>
                        <a:rPr lang="en-US" sz="1200" dirty="0" err="1">
                          <a:effectLst/>
                        </a:rPr>
                        <a:t>Ifsar</a:t>
                      </a:r>
                      <a:r>
                        <a:rPr lang="en-US" sz="1200" dirty="0">
                          <a:effectLst/>
                        </a:rPr>
                        <a:t>,</a:t>
                      </a:r>
                      <a:endParaRPr lang="en-US" sz="1600" dirty="0">
                        <a:effectLst/>
                      </a:endParaRPr>
                    </a:p>
                    <a:p>
                      <a:pPr marL="0" marR="0">
                        <a:spcBef>
                          <a:spcPts val="0"/>
                        </a:spcBef>
                        <a:spcAft>
                          <a:spcPts val="0"/>
                        </a:spcAft>
                      </a:pPr>
                      <a:r>
                        <a:rPr lang="en-US" sz="1200" dirty="0" err="1">
                          <a:effectLst/>
                        </a:rPr>
                        <a:t>Photogrammety</a:t>
                      </a:r>
                      <a:endParaRPr lang="en-US" sz="1600" dirty="0">
                        <a:effectLst/>
                        <a:latin typeface="Calibri"/>
                        <a:ea typeface="Calibri"/>
                        <a:cs typeface="Times New Roman"/>
                      </a:endParaRPr>
                    </a:p>
                  </a:txBody>
                  <a:tcPr marL="68580" marR="68580" marT="0" marB="0" anchor="ctr"/>
                </a:tc>
                <a:tc>
                  <a:txBody>
                    <a:bodyPr/>
                    <a:lstStyle/>
                    <a:p>
                      <a:pPr marL="0" marR="0">
                        <a:spcBef>
                          <a:spcPts val="0"/>
                        </a:spcBef>
                        <a:spcAft>
                          <a:spcPts val="0"/>
                        </a:spcAft>
                      </a:pPr>
                      <a:r>
                        <a:rPr lang="en-US" sz="1200">
                          <a:effectLst/>
                        </a:rPr>
                        <a:t>15 min block by download</a:t>
                      </a:r>
                      <a:endParaRPr lang="en-US" sz="1600">
                        <a:effectLst/>
                        <a:latin typeface="Calibri"/>
                        <a:ea typeface="Calibri"/>
                        <a:cs typeface="Times New Roman"/>
                      </a:endParaRPr>
                    </a:p>
                  </a:txBody>
                  <a:tcPr marL="68580" marR="68580" marT="0" marB="0" anchor="ctr"/>
                </a:tc>
                <a:tc>
                  <a:txBody>
                    <a:bodyPr/>
                    <a:lstStyle/>
                    <a:p>
                      <a:pPr marL="0" marR="0">
                        <a:spcBef>
                          <a:spcPts val="0"/>
                        </a:spcBef>
                        <a:spcAft>
                          <a:spcPts val="0"/>
                        </a:spcAft>
                      </a:pPr>
                      <a:r>
                        <a:rPr lang="en-US" sz="1200" dirty="0">
                          <a:effectLst/>
                        </a:rPr>
                        <a:t>The National Map now</a:t>
                      </a:r>
                      <a:endParaRPr lang="en-US" sz="1600" dirty="0">
                        <a:effectLst/>
                        <a:latin typeface="Calibri"/>
                        <a:ea typeface="Calibri"/>
                        <a:cs typeface="Times New Roman"/>
                      </a:endParaRPr>
                    </a:p>
                  </a:txBody>
                  <a:tcPr marL="68580" marR="68580" marT="0" marB="0" anchor="ctr"/>
                </a:tc>
              </a:tr>
              <a:tr h="493159">
                <a:tc>
                  <a:txBody>
                    <a:bodyPr/>
                    <a:lstStyle/>
                    <a:p>
                      <a:pPr marL="0" marR="0">
                        <a:spcBef>
                          <a:spcPts val="0"/>
                        </a:spcBef>
                        <a:spcAft>
                          <a:spcPts val="0"/>
                        </a:spcAft>
                      </a:pPr>
                      <a:r>
                        <a:rPr lang="en-US" sz="1200">
                          <a:effectLst/>
                        </a:rPr>
                        <a:t>1/3 arc-second DEM</a:t>
                      </a:r>
                      <a:endParaRPr lang="en-US" sz="1600">
                        <a:effectLst/>
                        <a:latin typeface="Calibri"/>
                        <a:ea typeface="Calibri"/>
                        <a:cs typeface="Times New Roman"/>
                      </a:endParaRPr>
                    </a:p>
                  </a:txBody>
                  <a:tcPr marL="68580" marR="68580" marT="0" marB="0" anchor="ctr"/>
                </a:tc>
                <a:tc>
                  <a:txBody>
                    <a:bodyPr/>
                    <a:lstStyle/>
                    <a:p>
                      <a:pPr marL="0" marR="0">
                        <a:spcBef>
                          <a:spcPts val="0"/>
                        </a:spcBef>
                        <a:spcAft>
                          <a:spcPts val="0"/>
                        </a:spcAft>
                      </a:pPr>
                      <a:r>
                        <a:rPr lang="en-US" sz="1200">
                          <a:effectLst/>
                        </a:rPr>
                        <a:t>CONUS, HI, some Territories, partial Alaska</a:t>
                      </a:r>
                      <a:endParaRPr lang="en-US" sz="1600">
                        <a:effectLst/>
                        <a:latin typeface="Calibri"/>
                        <a:ea typeface="Calibri"/>
                        <a:cs typeface="Times New Roman"/>
                      </a:endParaRPr>
                    </a:p>
                  </a:txBody>
                  <a:tcPr marL="68580" marR="68580" marT="0" marB="0" anchor="ctr"/>
                </a:tc>
                <a:tc>
                  <a:txBody>
                    <a:bodyPr/>
                    <a:lstStyle/>
                    <a:p>
                      <a:pPr marL="0" marR="0">
                        <a:spcBef>
                          <a:spcPts val="0"/>
                        </a:spcBef>
                        <a:spcAft>
                          <a:spcPts val="0"/>
                        </a:spcAft>
                      </a:pPr>
                      <a:r>
                        <a:rPr lang="en-US" sz="1200" dirty="0" err="1">
                          <a:effectLst/>
                        </a:rPr>
                        <a:t>Lidar</a:t>
                      </a:r>
                      <a:r>
                        <a:rPr lang="en-US" sz="1200" dirty="0">
                          <a:effectLst/>
                        </a:rPr>
                        <a:t>, </a:t>
                      </a:r>
                      <a:r>
                        <a:rPr lang="en-US" sz="1200" dirty="0" err="1">
                          <a:effectLst/>
                        </a:rPr>
                        <a:t>Ifsar</a:t>
                      </a:r>
                      <a:r>
                        <a:rPr lang="en-US" sz="1200" dirty="0">
                          <a:effectLst/>
                        </a:rPr>
                        <a:t>,</a:t>
                      </a:r>
                      <a:endParaRPr lang="en-US" sz="1600" dirty="0">
                        <a:effectLst/>
                      </a:endParaRPr>
                    </a:p>
                    <a:p>
                      <a:pPr marL="0" marR="0">
                        <a:spcBef>
                          <a:spcPts val="0"/>
                        </a:spcBef>
                        <a:spcAft>
                          <a:spcPts val="0"/>
                        </a:spcAft>
                      </a:pPr>
                      <a:r>
                        <a:rPr lang="en-US" sz="1200" dirty="0" err="1">
                          <a:effectLst/>
                        </a:rPr>
                        <a:t>Photogrammety</a:t>
                      </a:r>
                      <a:endParaRPr lang="en-US" sz="1600" dirty="0">
                        <a:effectLst/>
                        <a:latin typeface="Calibri"/>
                        <a:ea typeface="Calibri"/>
                        <a:cs typeface="Times New Roman"/>
                      </a:endParaRPr>
                    </a:p>
                  </a:txBody>
                  <a:tcPr marL="68580" marR="68580" marT="0" marB="0" anchor="ctr"/>
                </a:tc>
                <a:tc>
                  <a:txBody>
                    <a:bodyPr/>
                    <a:lstStyle/>
                    <a:p>
                      <a:pPr marL="0" marR="0">
                        <a:spcBef>
                          <a:spcPts val="0"/>
                        </a:spcBef>
                        <a:spcAft>
                          <a:spcPts val="0"/>
                        </a:spcAft>
                      </a:pPr>
                      <a:r>
                        <a:rPr lang="en-US" sz="1200">
                          <a:effectLst/>
                        </a:rPr>
                        <a:t>1x1 degree block by download</a:t>
                      </a:r>
                      <a:endParaRPr lang="en-US" sz="1600">
                        <a:effectLst/>
                        <a:latin typeface="Calibri"/>
                        <a:ea typeface="Calibri"/>
                        <a:cs typeface="Times New Roman"/>
                      </a:endParaRPr>
                    </a:p>
                  </a:txBody>
                  <a:tcPr marL="68580" marR="68580" marT="0" marB="0" anchor="ctr"/>
                </a:tc>
                <a:tc>
                  <a:txBody>
                    <a:bodyPr/>
                    <a:lstStyle/>
                    <a:p>
                      <a:pPr marL="0" marR="0">
                        <a:spcBef>
                          <a:spcPts val="0"/>
                        </a:spcBef>
                        <a:spcAft>
                          <a:spcPts val="0"/>
                        </a:spcAft>
                      </a:pPr>
                      <a:r>
                        <a:rPr lang="en-US" sz="1200">
                          <a:effectLst/>
                        </a:rPr>
                        <a:t>The National Map now</a:t>
                      </a:r>
                      <a:endParaRPr lang="en-US" sz="1600">
                        <a:effectLst/>
                        <a:latin typeface="Calibri"/>
                        <a:ea typeface="Calibri"/>
                        <a:cs typeface="Times New Roman"/>
                      </a:endParaRPr>
                    </a:p>
                  </a:txBody>
                  <a:tcPr marL="68580" marR="68580" marT="0" marB="0" anchor="ctr"/>
                </a:tc>
              </a:tr>
              <a:tr h="375863">
                <a:tc>
                  <a:txBody>
                    <a:bodyPr/>
                    <a:lstStyle/>
                    <a:p>
                      <a:pPr marL="0" marR="0">
                        <a:spcBef>
                          <a:spcPts val="0"/>
                        </a:spcBef>
                        <a:spcAft>
                          <a:spcPts val="0"/>
                        </a:spcAft>
                      </a:pPr>
                      <a:r>
                        <a:rPr lang="en-US" sz="1200">
                          <a:effectLst/>
                        </a:rPr>
                        <a:t>1 arc-second DEM</a:t>
                      </a:r>
                      <a:endParaRPr lang="en-US" sz="1600">
                        <a:effectLst/>
                        <a:latin typeface="Calibri"/>
                        <a:ea typeface="Calibri"/>
                        <a:cs typeface="Times New Roman"/>
                      </a:endParaRPr>
                    </a:p>
                  </a:txBody>
                  <a:tcPr marL="68580" marR="68580" marT="0" marB="0" anchor="ctr"/>
                </a:tc>
                <a:tc>
                  <a:txBody>
                    <a:bodyPr/>
                    <a:lstStyle/>
                    <a:p>
                      <a:pPr marL="0" marR="0">
                        <a:spcBef>
                          <a:spcPts val="0"/>
                        </a:spcBef>
                        <a:spcAft>
                          <a:spcPts val="0"/>
                        </a:spcAft>
                      </a:pPr>
                      <a:r>
                        <a:rPr lang="en-US" sz="1200">
                          <a:effectLst/>
                        </a:rPr>
                        <a:t>CONUS, HI, AK and U.S. Territories</a:t>
                      </a:r>
                      <a:endParaRPr lang="en-US" sz="1600">
                        <a:effectLst/>
                        <a:latin typeface="Calibri"/>
                        <a:ea typeface="Calibri"/>
                        <a:cs typeface="Times New Roman"/>
                      </a:endParaRPr>
                    </a:p>
                  </a:txBody>
                  <a:tcPr marL="68580" marR="68580" marT="0" marB="0" anchor="ctr"/>
                </a:tc>
                <a:tc>
                  <a:txBody>
                    <a:bodyPr/>
                    <a:lstStyle/>
                    <a:p>
                      <a:pPr marL="0" marR="0">
                        <a:spcBef>
                          <a:spcPts val="0"/>
                        </a:spcBef>
                        <a:spcAft>
                          <a:spcPts val="0"/>
                        </a:spcAft>
                      </a:pPr>
                      <a:r>
                        <a:rPr lang="en-US" sz="1200" dirty="0" err="1">
                          <a:effectLst/>
                        </a:rPr>
                        <a:t>Lidar</a:t>
                      </a:r>
                      <a:r>
                        <a:rPr lang="en-US" sz="1200" dirty="0">
                          <a:effectLst/>
                        </a:rPr>
                        <a:t>, </a:t>
                      </a:r>
                      <a:r>
                        <a:rPr lang="en-US" sz="1200" dirty="0" err="1">
                          <a:effectLst/>
                        </a:rPr>
                        <a:t>Ifsar</a:t>
                      </a:r>
                      <a:r>
                        <a:rPr lang="en-US" sz="1200" dirty="0">
                          <a:effectLst/>
                        </a:rPr>
                        <a:t>,</a:t>
                      </a:r>
                      <a:endParaRPr lang="en-US" sz="1600" dirty="0">
                        <a:effectLst/>
                      </a:endParaRPr>
                    </a:p>
                    <a:p>
                      <a:pPr marL="0" marR="0">
                        <a:spcBef>
                          <a:spcPts val="0"/>
                        </a:spcBef>
                        <a:spcAft>
                          <a:spcPts val="0"/>
                        </a:spcAft>
                      </a:pPr>
                      <a:r>
                        <a:rPr lang="en-US" sz="1200" dirty="0" err="1">
                          <a:effectLst/>
                        </a:rPr>
                        <a:t>Photogrammety</a:t>
                      </a:r>
                      <a:endParaRPr lang="en-US" sz="1600" dirty="0">
                        <a:effectLst/>
                        <a:latin typeface="Calibri"/>
                        <a:ea typeface="Calibri"/>
                        <a:cs typeface="Times New Roman"/>
                      </a:endParaRPr>
                    </a:p>
                  </a:txBody>
                  <a:tcPr marL="68580" marR="68580" marT="0" marB="0" anchor="ctr"/>
                </a:tc>
                <a:tc>
                  <a:txBody>
                    <a:bodyPr/>
                    <a:lstStyle/>
                    <a:p>
                      <a:pPr marL="0" marR="0">
                        <a:spcBef>
                          <a:spcPts val="0"/>
                        </a:spcBef>
                        <a:spcAft>
                          <a:spcPts val="0"/>
                        </a:spcAft>
                      </a:pPr>
                      <a:r>
                        <a:rPr lang="en-US" sz="1200" dirty="0">
                          <a:effectLst/>
                        </a:rPr>
                        <a:t>1x1 degree block by download</a:t>
                      </a:r>
                      <a:endParaRPr lang="en-US" sz="1600" dirty="0">
                        <a:effectLst/>
                        <a:latin typeface="Calibri"/>
                        <a:ea typeface="Calibri"/>
                        <a:cs typeface="Times New Roman"/>
                      </a:endParaRPr>
                    </a:p>
                  </a:txBody>
                  <a:tcPr marL="68580" marR="68580" marT="0" marB="0" anchor="ctr"/>
                </a:tc>
                <a:tc>
                  <a:txBody>
                    <a:bodyPr/>
                    <a:lstStyle/>
                    <a:p>
                      <a:pPr marL="0" marR="0">
                        <a:spcBef>
                          <a:spcPts val="0"/>
                        </a:spcBef>
                        <a:spcAft>
                          <a:spcPts val="0"/>
                        </a:spcAft>
                      </a:pPr>
                      <a:r>
                        <a:rPr lang="en-US" sz="1200">
                          <a:effectLst/>
                        </a:rPr>
                        <a:t>The National Map now</a:t>
                      </a:r>
                      <a:endParaRPr lang="en-US" sz="1600">
                        <a:effectLst/>
                        <a:latin typeface="Calibri"/>
                        <a:ea typeface="Calibri"/>
                        <a:cs typeface="Times New Roman"/>
                      </a:endParaRPr>
                    </a:p>
                  </a:txBody>
                  <a:tcPr marL="68580" marR="68580" marT="0" marB="0" anchor="ctr"/>
                </a:tc>
              </a:tr>
              <a:tr h="368157">
                <a:tc>
                  <a:txBody>
                    <a:bodyPr/>
                    <a:lstStyle/>
                    <a:p>
                      <a:pPr marL="0" marR="0">
                        <a:spcBef>
                          <a:spcPts val="0"/>
                        </a:spcBef>
                        <a:spcAft>
                          <a:spcPts val="0"/>
                        </a:spcAft>
                      </a:pPr>
                      <a:r>
                        <a:rPr lang="en-US" sz="1200">
                          <a:effectLst/>
                        </a:rPr>
                        <a:t>2 arc-second DEM</a:t>
                      </a:r>
                      <a:endParaRPr lang="en-US" sz="1600">
                        <a:effectLst/>
                        <a:latin typeface="Calibri"/>
                        <a:ea typeface="Calibri"/>
                        <a:cs typeface="Times New Roman"/>
                      </a:endParaRPr>
                    </a:p>
                  </a:txBody>
                  <a:tcPr marL="68580" marR="68580" marT="0" marB="0" anchor="ctr"/>
                </a:tc>
                <a:tc>
                  <a:txBody>
                    <a:bodyPr/>
                    <a:lstStyle/>
                    <a:p>
                      <a:pPr marL="0" marR="0">
                        <a:spcBef>
                          <a:spcPts val="0"/>
                        </a:spcBef>
                        <a:spcAft>
                          <a:spcPts val="0"/>
                        </a:spcAft>
                      </a:pPr>
                      <a:r>
                        <a:rPr lang="en-US" sz="1200">
                          <a:effectLst/>
                        </a:rPr>
                        <a:t>Alaska</a:t>
                      </a:r>
                      <a:endParaRPr lang="en-US" sz="1600">
                        <a:effectLst/>
                        <a:latin typeface="Calibri"/>
                        <a:ea typeface="Calibri"/>
                        <a:cs typeface="Times New Roman"/>
                      </a:endParaRPr>
                    </a:p>
                  </a:txBody>
                  <a:tcPr marL="68580" marR="68580" marT="0" marB="0" anchor="ctr"/>
                </a:tc>
                <a:tc>
                  <a:txBody>
                    <a:bodyPr/>
                    <a:lstStyle/>
                    <a:p>
                      <a:pPr marL="0" marR="0">
                        <a:spcBef>
                          <a:spcPts val="0"/>
                        </a:spcBef>
                        <a:spcAft>
                          <a:spcPts val="0"/>
                        </a:spcAft>
                      </a:pPr>
                      <a:r>
                        <a:rPr lang="en-US" sz="1200">
                          <a:effectLst/>
                        </a:rPr>
                        <a:t>Lidar and Ifsar, Photogrammetry </a:t>
                      </a:r>
                      <a:endParaRPr lang="en-US" sz="1600">
                        <a:effectLst/>
                        <a:latin typeface="Calibri"/>
                        <a:ea typeface="Calibri"/>
                        <a:cs typeface="Times New Roman"/>
                      </a:endParaRPr>
                    </a:p>
                  </a:txBody>
                  <a:tcPr marL="68580" marR="68580" marT="0" marB="0" anchor="ctr"/>
                </a:tc>
                <a:tc>
                  <a:txBody>
                    <a:bodyPr/>
                    <a:lstStyle/>
                    <a:p>
                      <a:pPr marL="0" marR="0">
                        <a:spcBef>
                          <a:spcPts val="0"/>
                        </a:spcBef>
                        <a:spcAft>
                          <a:spcPts val="0"/>
                        </a:spcAft>
                      </a:pPr>
                      <a:r>
                        <a:rPr lang="en-US" sz="1200">
                          <a:effectLst/>
                        </a:rPr>
                        <a:t>1x1 degree block by download</a:t>
                      </a:r>
                      <a:endParaRPr lang="en-US" sz="1600">
                        <a:effectLst/>
                        <a:latin typeface="Calibri"/>
                        <a:ea typeface="Calibri"/>
                        <a:cs typeface="Times New Roman"/>
                      </a:endParaRPr>
                    </a:p>
                  </a:txBody>
                  <a:tcPr marL="68580" marR="68580" marT="0" marB="0" anchor="ctr"/>
                </a:tc>
                <a:tc>
                  <a:txBody>
                    <a:bodyPr/>
                    <a:lstStyle/>
                    <a:p>
                      <a:pPr marL="0" marR="0">
                        <a:spcBef>
                          <a:spcPts val="0"/>
                        </a:spcBef>
                        <a:spcAft>
                          <a:spcPts val="0"/>
                        </a:spcAft>
                      </a:pPr>
                      <a:r>
                        <a:rPr lang="en-US" sz="1200" dirty="0">
                          <a:effectLst/>
                        </a:rPr>
                        <a:t>The National Map now</a:t>
                      </a:r>
                      <a:endParaRPr lang="en-US" sz="1600" dirty="0">
                        <a:effectLst/>
                        <a:latin typeface="Calibri"/>
                        <a:ea typeface="Calibri"/>
                        <a:cs typeface="Times New Roman"/>
                      </a:endParaRPr>
                    </a:p>
                  </a:txBody>
                  <a:tcPr marL="68580" marR="68580" marT="0" marB="0" anchor="ctr"/>
                </a:tc>
              </a:tr>
              <a:tr h="352746">
                <a:tc>
                  <a:txBody>
                    <a:bodyPr/>
                    <a:lstStyle/>
                    <a:p>
                      <a:pPr marL="0" marR="0">
                        <a:spcBef>
                          <a:spcPts val="0"/>
                        </a:spcBef>
                        <a:spcAft>
                          <a:spcPts val="0"/>
                        </a:spcAft>
                      </a:pPr>
                      <a:r>
                        <a:rPr lang="en-US" sz="1200" dirty="0">
                          <a:effectLst/>
                        </a:rPr>
                        <a:t>Elevation Point Query</a:t>
                      </a:r>
                      <a:endParaRPr lang="en-US" sz="1600" dirty="0">
                        <a:effectLst/>
                        <a:latin typeface="Calibri"/>
                        <a:ea typeface="Calibri"/>
                        <a:cs typeface="Times New Roman"/>
                      </a:endParaRPr>
                    </a:p>
                  </a:txBody>
                  <a:tcPr marL="68580" marR="68580" marT="0" marB="0" anchor="ctr"/>
                </a:tc>
                <a:tc>
                  <a:txBody>
                    <a:bodyPr/>
                    <a:lstStyle/>
                    <a:p>
                      <a:pPr marL="0" marR="0">
                        <a:spcBef>
                          <a:spcPts val="0"/>
                        </a:spcBef>
                        <a:spcAft>
                          <a:spcPts val="0"/>
                        </a:spcAft>
                      </a:pPr>
                      <a:r>
                        <a:rPr lang="en-US" sz="1200">
                          <a:effectLst/>
                        </a:rPr>
                        <a:t>CONUS, HI, some Territories, AK</a:t>
                      </a:r>
                      <a:endParaRPr lang="en-US" sz="1600">
                        <a:effectLst/>
                        <a:latin typeface="Calibri"/>
                        <a:ea typeface="Calibri"/>
                        <a:cs typeface="Times New Roman"/>
                      </a:endParaRPr>
                    </a:p>
                  </a:txBody>
                  <a:tcPr marL="68580" marR="68580" marT="0" marB="0" anchor="ctr"/>
                </a:tc>
                <a:tc>
                  <a:txBody>
                    <a:bodyPr/>
                    <a:lstStyle/>
                    <a:p>
                      <a:pPr marL="0" marR="0">
                        <a:spcBef>
                          <a:spcPts val="0"/>
                        </a:spcBef>
                        <a:spcAft>
                          <a:spcPts val="0"/>
                        </a:spcAft>
                      </a:pPr>
                      <a:r>
                        <a:rPr lang="en-US" sz="1200">
                          <a:effectLst/>
                        </a:rPr>
                        <a:t>1/3 arc-second, 1 arc-second in AK</a:t>
                      </a:r>
                      <a:endParaRPr lang="en-US" sz="1600">
                        <a:effectLst/>
                        <a:latin typeface="Calibri"/>
                        <a:ea typeface="Calibri"/>
                        <a:cs typeface="Times New Roman"/>
                      </a:endParaRPr>
                    </a:p>
                  </a:txBody>
                  <a:tcPr marL="68580" marR="68580" marT="0" marB="0" anchor="ctr"/>
                </a:tc>
                <a:tc>
                  <a:txBody>
                    <a:bodyPr/>
                    <a:lstStyle/>
                    <a:p>
                      <a:pPr marL="0" marR="0">
                        <a:spcBef>
                          <a:spcPts val="0"/>
                        </a:spcBef>
                        <a:spcAft>
                          <a:spcPts val="0"/>
                        </a:spcAft>
                      </a:pPr>
                      <a:r>
                        <a:rPr lang="en-US" sz="1200">
                          <a:effectLst/>
                        </a:rPr>
                        <a:t>Application service</a:t>
                      </a:r>
                      <a:endParaRPr lang="en-US" sz="1600">
                        <a:effectLst/>
                        <a:latin typeface="Calibri"/>
                        <a:ea typeface="Calibri"/>
                        <a:cs typeface="Times New Roman"/>
                      </a:endParaRPr>
                    </a:p>
                  </a:txBody>
                  <a:tcPr marL="68580" marR="68580" marT="0" marB="0" anchor="ctr"/>
                </a:tc>
                <a:tc>
                  <a:txBody>
                    <a:bodyPr/>
                    <a:lstStyle/>
                    <a:p>
                      <a:pPr marL="0" marR="0">
                        <a:spcBef>
                          <a:spcPts val="0"/>
                        </a:spcBef>
                        <a:spcAft>
                          <a:spcPts val="0"/>
                        </a:spcAft>
                      </a:pPr>
                      <a:r>
                        <a:rPr lang="en-US" sz="1200" dirty="0">
                          <a:effectLst/>
                        </a:rPr>
                        <a:t>The National Map now</a:t>
                      </a:r>
                      <a:endParaRPr lang="en-US" sz="1600" dirty="0">
                        <a:effectLst/>
                        <a:latin typeface="Calibri"/>
                        <a:ea typeface="Calibri"/>
                        <a:cs typeface="Times New Roman"/>
                      </a:endParaRPr>
                    </a:p>
                  </a:txBody>
                  <a:tcPr marL="68580" marR="68580" marT="0" marB="0" anchor="ctr"/>
                </a:tc>
              </a:tr>
              <a:tr h="375863">
                <a:tc>
                  <a:txBody>
                    <a:bodyPr/>
                    <a:lstStyle/>
                    <a:p>
                      <a:pPr marL="0" marR="0">
                        <a:spcBef>
                          <a:spcPts val="0"/>
                        </a:spcBef>
                        <a:spcAft>
                          <a:spcPts val="0"/>
                        </a:spcAft>
                      </a:pPr>
                      <a:r>
                        <a:rPr lang="en-US" sz="1200">
                          <a:effectLst/>
                        </a:rPr>
                        <a:t>Hillshade</a:t>
                      </a:r>
                      <a:endParaRPr lang="en-US" sz="1600">
                        <a:effectLst/>
                        <a:latin typeface="Calibri"/>
                        <a:ea typeface="Calibri"/>
                        <a:cs typeface="Times New Roman"/>
                      </a:endParaRPr>
                    </a:p>
                  </a:txBody>
                  <a:tcPr marL="68580" marR="68580" marT="0" marB="0" anchor="ctr"/>
                </a:tc>
                <a:tc>
                  <a:txBody>
                    <a:bodyPr/>
                    <a:lstStyle/>
                    <a:p>
                      <a:pPr marL="0" marR="0">
                        <a:spcBef>
                          <a:spcPts val="0"/>
                        </a:spcBef>
                        <a:spcAft>
                          <a:spcPts val="0"/>
                        </a:spcAft>
                      </a:pPr>
                      <a:r>
                        <a:rPr lang="en-US" sz="1200">
                          <a:effectLst/>
                        </a:rPr>
                        <a:t>CONUS, HI, some Territories, AK</a:t>
                      </a:r>
                      <a:endParaRPr lang="en-US" sz="1600">
                        <a:effectLst/>
                        <a:latin typeface="Calibri"/>
                        <a:ea typeface="Calibri"/>
                        <a:cs typeface="Times New Roman"/>
                      </a:endParaRPr>
                    </a:p>
                  </a:txBody>
                  <a:tcPr marL="68580" marR="68580" marT="0" marB="0" anchor="ctr"/>
                </a:tc>
                <a:tc>
                  <a:txBody>
                    <a:bodyPr/>
                    <a:lstStyle/>
                    <a:p>
                      <a:pPr marL="0" marR="0">
                        <a:spcBef>
                          <a:spcPts val="0"/>
                        </a:spcBef>
                        <a:spcAft>
                          <a:spcPts val="0"/>
                        </a:spcAft>
                      </a:pPr>
                      <a:r>
                        <a:rPr lang="en-US" sz="1200">
                          <a:effectLst/>
                        </a:rPr>
                        <a:t>1/3 arc-second, 1 arc-second in AK</a:t>
                      </a:r>
                      <a:endParaRPr lang="en-US" sz="1600">
                        <a:effectLst/>
                        <a:latin typeface="Calibri"/>
                        <a:ea typeface="Calibri"/>
                        <a:cs typeface="Times New Roman"/>
                      </a:endParaRPr>
                    </a:p>
                  </a:txBody>
                  <a:tcPr marL="68580" marR="68580" marT="0" marB="0" anchor="ctr"/>
                </a:tc>
                <a:tc>
                  <a:txBody>
                    <a:bodyPr/>
                    <a:lstStyle/>
                    <a:p>
                      <a:pPr marL="0" marR="0">
                        <a:spcBef>
                          <a:spcPts val="0"/>
                        </a:spcBef>
                        <a:spcAft>
                          <a:spcPts val="0"/>
                        </a:spcAft>
                      </a:pPr>
                      <a:r>
                        <a:rPr lang="en-US" sz="1200">
                          <a:effectLst/>
                        </a:rPr>
                        <a:t>Viewing service</a:t>
                      </a:r>
                      <a:endParaRPr lang="en-US" sz="1600">
                        <a:effectLst/>
                        <a:latin typeface="Calibri"/>
                        <a:ea typeface="Calibri"/>
                        <a:cs typeface="Times New Roman"/>
                      </a:endParaRPr>
                    </a:p>
                  </a:txBody>
                  <a:tcPr marL="68580" marR="68580" marT="0" marB="0" anchor="ctr"/>
                </a:tc>
                <a:tc>
                  <a:txBody>
                    <a:bodyPr/>
                    <a:lstStyle/>
                    <a:p>
                      <a:pPr marL="0" marR="0">
                        <a:spcBef>
                          <a:spcPts val="0"/>
                        </a:spcBef>
                        <a:spcAft>
                          <a:spcPts val="0"/>
                        </a:spcAft>
                      </a:pPr>
                      <a:r>
                        <a:rPr lang="en-US" sz="1200" dirty="0">
                          <a:effectLst/>
                        </a:rPr>
                        <a:t>The National Map now</a:t>
                      </a:r>
                      <a:endParaRPr lang="en-US" sz="1600" dirty="0">
                        <a:effectLst/>
                        <a:latin typeface="Calibri"/>
                        <a:ea typeface="Calibri"/>
                        <a:cs typeface="Times New Roman"/>
                      </a:endParaRPr>
                    </a:p>
                  </a:txBody>
                  <a:tcPr marL="68580" marR="68580" marT="0" marB="0" anchor="ctr"/>
                </a:tc>
              </a:tr>
              <a:tr h="493159">
                <a:tc>
                  <a:txBody>
                    <a:bodyPr/>
                    <a:lstStyle/>
                    <a:p>
                      <a:pPr marL="0" marR="0">
                        <a:spcBef>
                          <a:spcPts val="0"/>
                        </a:spcBef>
                        <a:spcAft>
                          <a:spcPts val="0"/>
                        </a:spcAft>
                      </a:pPr>
                      <a:r>
                        <a:rPr lang="en-US" sz="1200" dirty="0">
                          <a:effectLst/>
                        </a:rPr>
                        <a:t>5 to 120 foot Contours</a:t>
                      </a:r>
                      <a:endParaRPr lang="en-US" sz="1600" dirty="0">
                        <a:effectLst/>
                        <a:latin typeface="Calibri"/>
                        <a:ea typeface="Calibri"/>
                        <a:cs typeface="Times New Roman"/>
                      </a:endParaRPr>
                    </a:p>
                  </a:txBody>
                  <a:tcPr marL="68580" marR="68580" marT="0" marB="0" anchor="ctr"/>
                </a:tc>
                <a:tc>
                  <a:txBody>
                    <a:bodyPr/>
                    <a:lstStyle/>
                    <a:p>
                      <a:pPr marL="0" marR="0">
                        <a:spcBef>
                          <a:spcPts val="0"/>
                        </a:spcBef>
                        <a:spcAft>
                          <a:spcPts val="0"/>
                        </a:spcAft>
                      </a:pPr>
                      <a:r>
                        <a:rPr lang="en-US" sz="1200">
                          <a:effectLst/>
                        </a:rPr>
                        <a:t>CONUS, HI, some Territories, AK</a:t>
                      </a:r>
                      <a:endParaRPr lang="en-US" sz="1600">
                        <a:effectLst/>
                        <a:latin typeface="Calibri"/>
                        <a:ea typeface="Calibri"/>
                        <a:cs typeface="Times New Roman"/>
                      </a:endParaRPr>
                    </a:p>
                  </a:txBody>
                  <a:tcPr marL="68580" marR="68580" marT="0" marB="0" anchor="ctr"/>
                </a:tc>
                <a:tc>
                  <a:txBody>
                    <a:bodyPr/>
                    <a:lstStyle/>
                    <a:p>
                      <a:pPr marL="0" marR="0">
                        <a:spcBef>
                          <a:spcPts val="0"/>
                        </a:spcBef>
                        <a:spcAft>
                          <a:spcPts val="0"/>
                        </a:spcAft>
                      </a:pPr>
                      <a:r>
                        <a:rPr lang="en-US" sz="1200">
                          <a:effectLst/>
                        </a:rPr>
                        <a:t>1/3 arc-second, 1 arc-second in AK</a:t>
                      </a:r>
                      <a:endParaRPr lang="en-US" sz="1600">
                        <a:effectLst/>
                        <a:latin typeface="Calibri"/>
                        <a:ea typeface="Calibri"/>
                        <a:cs typeface="Times New Roman"/>
                      </a:endParaRPr>
                    </a:p>
                  </a:txBody>
                  <a:tcPr marL="68580" marR="68580" marT="0" marB="0" anchor="ctr"/>
                </a:tc>
                <a:tc>
                  <a:txBody>
                    <a:bodyPr/>
                    <a:lstStyle/>
                    <a:p>
                      <a:pPr marL="0" marR="0">
                        <a:spcBef>
                          <a:spcPts val="0"/>
                        </a:spcBef>
                        <a:spcAft>
                          <a:spcPts val="0"/>
                        </a:spcAft>
                      </a:pPr>
                      <a:r>
                        <a:rPr lang="en-US" sz="1200" dirty="0">
                          <a:effectLst/>
                        </a:rPr>
                        <a:t>1 degree block by download and viewing service</a:t>
                      </a:r>
                      <a:endParaRPr lang="en-US" sz="1600" dirty="0">
                        <a:effectLst/>
                        <a:latin typeface="Calibri"/>
                        <a:ea typeface="Calibri"/>
                        <a:cs typeface="Times New Roman"/>
                      </a:endParaRPr>
                    </a:p>
                  </a:txBody>
                  <a:tcPr marL="68580" marR="68580" marT="0" marB="0" anchor="ctr"/>
                </a:tc>
                <a:tc>
                  <a:txBody>
                    <a:bodyPr/>
                    <a:lstStyle/>
                    <a:p>
                      <a:pPr marL="0" marR="0">
                        <a:spcBef>
                          <a:spcPts val="0"/>
                        </a:spcBef>
                        <a:spcAft>
                          <a:spcPts val="0"/>
                        </a:spcAft>
                      </a:pPr>
                      <a:r>
                        <a:rPr lang="en-US" sz="1200" dirty="0">
                          <a:effectLst/>
                        </a:rPr>
                        <a:t>The National Map now</a:t>
                      </a:r>
                      <a:endParaRPr lang="en-US" sz="1600" dirty="0">
                        <a:effectLst/>
                        <a:latin typeface="Calibri"/>
                        <a:ea typeface="Calibri"/>
                        <a:cs typeface="Times New Roman"/>
                      </a:endParaRPr>
                    </a:p>
                  </a:txBody>
                  <a:tcPr marL="68580" marR="68580" marT="0" marB="0" anchor="ctr"/>
                </a:tc>
              </a:tr>
            </a:tbl>
          </a:graphicData>
        </a:graphic>
      </p:graphicFrame>
    </p:spTree>
    <p:extLst>
      <p:ext uri="{BB962C8B-B14F-4D97-AF65-F5344CB8AC3E}">
        <p14:creationId xmlns:p14="http://schemas.microsoft.com/office/powerpoint/2010/main" val="53245098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3DEP Products and Services</a:t>
            </a:r>
            <a:endParaRPr lang="en-US" dirty="0"/>
          </a:p>
        </p:txBody>
      </p:sp>
      <p:sp>
        <p:nvSpPr>
          <p:cNvPr id="4" name="Slide Number Placeholder 3"/>
          <p:cNvSpPr>
            <a:spLocks noGrp="1"/>
          </p:cNvSpPr>
          <p:nvPr>
            <p:ph type="sldNum" sz="quarter" idx="12"/>
          </p:nvPr>
        </p:nvSpPr>
        <p:spPr/>
        <p:txBody>
          <a:bodyPr/>
          <a:lstStyle/>
          <a:p>
            <a:fld id="{68163C60-CA09-0A47-B3C1-9EE18D99318D}" type="slidenum">
              <a:rPr lang="en-US" smtClean="0">
                <a:solidFill>
                  <a:prstClr val="white"/>
                </a:solidFill>
              </a:rPr>
              <a:pPr/>
              <a:t>17</a:t>
            </a:fld>
            <a:endParaRPr lang="en-US" dirty="0">
              <a:solidFill>
                <a:prstClr val="white"/>
              </a:solidFill>
            </a:endParaRPr>
          </a:p>
        </p:txBody>
      </p:sp>
      <p:graphicFrame>
        <p:nvGraphicFramePr>
          <p:cNvPr id="8" name="Content Placeholder 7"/>
          <p:cNvGraphicFramePr>
            <a:graphicFrameLocks noGrp="1"/>
          </p:cNvGraphicFramePr>
          <p:nvPr>
            <p:ph idx="1"/>
            <p:extLst>
              <p:ext uri="{D42A27DB-BD31-4B8C-83A1-F6EECF244321}">
                <p14:modId xmlns:p14="http://schemas.microsoft.com/office/powerpoint/2010/main" val="4166925191"/>
              </p:ext>
            </p:extLst>
          </p:nvPr>
        </p:nvGraphicFramePr>
        <p:xfrm>
          <a:off x="609600" y="1903217"/>
          <a:ext cx="8000999" cy="3887983"/>
        </p:xfrm>
        <a:graphic>
          <a:graphicData uri="http://schemas.openxmlformats.org/drawingml/2006/table">
            <a:tbl>
              <a:tblPr firstRow="1" firstCol="1" bandRow="1">
                <a:tableStyleId>{0660B408-B3CF-4A94-85FC-2B1E0A45F4A2}</a:tableStyleId>
              </a:tblPr>
              <a:tblGrid>
                <a:gridCol w="1431758"/>
                <a:gridCol w="1515980"/>
                <a:gridCol w="1091601"/>
                <a:gridCol w="1192084"/>
                <a:gridCol w="2769576"/>
              </a:tblGrid>
              <a:tr h="648905">
                <a:tc>
                  <a:txBody>
                    <a:bodyPr/>
                    <a:lstStyle/>
                    <a:p>
                      <a:pPr marL="0" marR="0" algn="ctr">
                        <a:spcBef>
                          <a:spcPts val="0"/>
                        </a:spcBef>
                        <a:spcAft>
                          <a:spcPts val="0"/>
                        </a:spcAft>
                      </a:pPr>
                      <a:r>
                        <a:rPr lang="en-US" sz="1600" dirty="0">
                          <a:effectLst/>
                        </a:rPr>
                        <a:t>Source Data</a:t>
                      </a:r>
                      <a:endParaRPr lang="en-US" sz="1800" dirty="0">
                        <a:effectLst/>
                        <a:latin typeface="Calibri"/>
                        <a:ea typeface="Calibri"/>
                        <a:cs typeface="Times New Roman"/>
                      </a:endParaRPr>
                    </a:p>
                  </a:txBody>
                  <a:tcPr marL="68580" marR="68580" marT="0" marB="0" anchor="ctr"/>
                </a:tc>
                <a:tc>
                  <a:txBody>
                    <a:bodyPr/>
                    <a:lstStyle/>
                    <a:p>
                      <a:pPr marL="0" marR="0" algn="ctr">
                        <a:spcBef>
                          <a:spcPts val="0"/>
                        </a:spcBef>
                        <a:spcAft>
                          <a:spcPts val="0"/>
                        </a:spcAft>
                      </a:pPr>
                      <a:r>
                        <a:rPr lang="en-US" sz="1600" dirty="0">
                          <a:effectLst/>
                        </a:rPr>
                        <a:t>Planned Coverage on Release Date</a:t>
                      </a:r>
                      <a:endParaRPr lang="en-US" sz="1800" dirty="0">
                        <a:effectLst/>
                        <a:latin typeface="Calibri"/>
                        <a:ea typeface="Calibri"/>
                        <a:cs typeface="Times New Roman"/>
                      </a:endParaRPr>
                    </a:p>
                  </a:txBody>
                  <a:tcPr marL="68580" marR="68580" marT="0" marB="0" anchor="ctr"/>
                </a:tc>
                <a:tc>
                  <a:txBody>
                    <a:bodyPr/>
                    <a:lstStyle/>
                    <a:p>
                      <a:pPr marL="0" marR="0" algn="ctr">
                        <a:spcBef>
                          <a:spcPts val="0"/>
                        </a:spcBef>
                        <a:spcAft>
                          <a:spcPts val="0"/>
                        </a:spcAft>
                      </a:pPr>
                      <a:r>
                        <a:rPr lang="en-US" sz="1600">
                          <a:effectLst/>
                        </a:rPr>
                        <a:t>Source(s)</a:t>
                      </a:r>
                      <a:endParaRPr lang="en-US" sz="1800">
                        <a:effectLst/>
                        <a:latin typeface="Calibri"/>
                        <a:ea typeface="Calibri"/>
                        <a:cs typeface="Times New Roman"/>
                      </a:endParaRPr>
                    </a:p>
                  </a:txBody>
                  <a:tcPr marL="68580" marR="68580" marT="0" marB="0" anchor="ctr"/>
                </a:tc>
                <a:tc>
                  <a:txBody>
                    <a:bodyPr/>
                    <a:lstStyle/>
                    <a:p>
                      <a:pPr marL="0" marR="0" algn="ctr">
                        <a:spcBef>
                          <a:spcPts val="0"/>
                        </a:spcBef>
                        <a:spcAft>
                          <a:spcPts val="0"/>
                        </a:spcAft>
                      </a:pPr>
                      <a:r>
                        <a:rPr lang="en-US" sz="1600">
                          <a:effectLst/>
                        </a:rPr>
                        <a:t>Planned Product</a:t>
                      </a:r>
                      <a:endParaRPr lang="en-US" sz="1800">
                        <a:effectLst/>
                        <a:latin typeface="Calibri"/>
                        <a:ea typeface="Calibri"/>
                        <a:cs typeface="Times New Roman"/>
                      </a:endParaRPr>
                    </a:p>
                  </a:txBody>
                  <a:tcPr marL="68580" marR="68580" marT="0" marB="0" anchor="ctr"/>
                </a:tc>
                <a:tc>
                  <a:txBody>
                    <a:bodyPr/>
                    <a:lstStyle/>
                    <a:p>
                      <a:pPr marL="0" marR="0" algn="ctr">
                        <a:spcBef>
                          <a:spcPts val="0"/>
                        </a:spcBef>
                        <a:spcAft>
                          <a:spcPts val="0"/>
                        </a:spcAft>
                      </a:pPr>
                      <a:r>
                        <a:rPr lang="en-US" sz="1600">
                          <a:effectLst/>
                        </a:rPr>
                        <a:t>Planned Availability and Service Release Dates</a:t>
                      </a:r>
                      <a:endParaRPr lang="en-US" sz="1800">
                        <a:effectLst/>
                        <a:latin typeface="Calibri"/>
                        <a:ea typeface="Calibri"/>
                        <a:cs typeface="Times New Roman"/>
                      </a:endParaRPr>
                    </a:p>
                  </a:txBody>
                  <a:tcPr marL="68580" marR="68580" marT="0" marB="0" anchor="ctr"/>
                </a:tc>
              </a:tr>
              <a:tr h="576804">
                <a:tc>
                  <a:txBody>
                    <a:bodyPr/>
                    <a:lstStyle/>
                    <a:p>
                      <a:pPr marL="0" marR="0">
                        <a:spcBef>
                          <a:spcPts val="0"/>
                        </a:spcBef>
                        <a:spcAft>
                          <a:spcPts val="0"/>
                        </a:spcAft>
                      </a:pPr>
                      <a:r>
                        <a:rPr lang="en-US" sz="1400" dirty="0" err="1">
                          <a:effectLst/>
                        </a:rPr>
                        <a:t>Lidar</a:t>
                      </a:r>
                      <a:r>
                        <a:rPr lang="en-US" sz="1400" dirty="0">
                          <a:effectLst/>
                        </a:rPr>
                        <a:t> Full Point Cloud - Unclassified</a:t>
                      </a:r>
                      <a:endParaRPr lang="en-US" sz="1800" dirty="0">
                        <a:effectLst/>
                        <a:latin typeface="Calibri"/>
                        <a:ea typeface="Calibri"/>
                        <a:cs typeface="Times New Roman"/>
                      </a:endParaRPr>
                    </a:p>
                  </a:txBody>
                  <a:tcPr marL="68580" marR="68580" marT="0" marB="0" anchor="ctr"/>
                </a:tc>
                <a:tc>
                  <a:txBody>
                    <a:bodyPr/>
                    <a:lstStyle/>
                    <a:p>
                      <a:pPr marL="0" marR="0">
                        <a:spcBef>
                          <a:spcPts val="0"/>
                        </a:spcBef>
                        <a:spcAft>
                          <a:spcPts val="0"/>
                        </a:spcAft>
                      </a:pPr>
                      <a:r>
                        <a:rPr lang="en-US" sz="1400" dirty="0">
                          <a:effectLst/>
                        </a:rPr>
                        <a:t>Partial Coverage – U.S.</a:t>
                      </a:r>
                      <a:endParaRPr lang="en-US" sz="1800" dirty="0">
                        <a:effectLst/>
                        <a:latin typeface="Calibri"/>
                        <a:ea typeface="Calibri"/>
                        <a:cs typeface="Times New Roman"/>
                      </a:endParaRPr>
                    </a:p>
                  </a:txBody>
                  <a:tcPr marL="68580" marR="68580" marT="0" marB="0" anchor="ctr"/>
                </a:tc>
                <a:tc>
                  <a:txBody>
                    <a:bodyPr/>
                    <a:lstStyle/>
                    <a:p>
                      <a:pPr marL="0" marR="0">
                        <a:spcBef>
                          <a:spcPts val="0"/>
                        </a:spcBef>
                        <a:spcAft>
                          <a:spcPts val="0"/>
                        </a:spcAft>
                      </a:pPr>
                      <a:r>
                        <a:rPr lang="en-US" sz="1400">
                          <a:effectLst/>
                        </a:rPr>
                        <a:t>Lidar – QL1, QL2, QL3</a:t>
                      </a:r>
                      <a:endParaRPr lang="en-US" sz="1800">
                        <a:effectLst/>
                        <a:latin typeface="Calibri"/>
                        <a:ea typeface="Calibri"/>
                        <a:cs typeface="Times New Roman"/>
                      </a:endParaRPr>
                    </a:p>
                  </a:txBody>
                  <a:tcPr marL="68580" marR="68580" marT="0" marB="0" anchor="ctr"/>
                </a:tc>
                <a:tc>
                  <a:txBody>
                    <a:bodyPr/>
                    <a:lstStyle/>
                    <a:p>
                      <a:pPr marL="0" marR="0">
                        <a:spcBef>
                          <a:spcPts val="0"/>
                        </a:spcBef>
                        <a:spcAft>
                          <a:spcPts val="0"/>
                        </a:spcAft>
                      </a:pPr>
                      <a:r>
                        <a:rPr lang="en-US" sz="1400" dirty="0">
                          <a:effectLst/>
                        </a:rPr>
                        <a:t>Project areas by special request</a:t>
                      </a:r>
                      <a:endParaRPr lang="en-US" sz="1800" dirty="0">
                        <a:effectLst/>
                        <a:latin typeface="Calibri"/>
                        <a:ea typeface="Calibri"/>
                        <a:cs typeface="Times New Roman"/>
                      </a:endParaRPr>
                    </a:p>
                  </a:txBody>
                  <a:tcPr marL="68580" marR="68580" marT="0" marB="0" anchor="ctr"/>
                </a:tc>
                <a:tc>
                  <a:txBody>
                    <a:bodyPr/>
                    <a:lstStyle/>
                    <a:p>
                      <a:pPr marL="0" marR="0">
                        <a:spcBef>
                          <a:spcPts val="0"/>
                        </a:spcBef>
                        <a:spcAft>
                          <a:spcPts val="0"/>
                        </a:spcAft>
                      </a:pPr>
                      <a:r>
                        <a:rPr lang="en-US" sz="1400" dirty="0">
                          <a:effectLst/>
                        </a:rPr>
                        <a:t>EROS by special request now (pre-2014 data) NGTOC now (data acquired 2014 and later)</a:t>
                      </a:r>
                      <a:endParaRPr lang="en-US" sz="1800" dirty="0">
                        <a:effectLst/>
                        <a:latin typeface="Calibri"/>
                        <a:ea typeface="Calibri"/>
                        <a:cs typeface="Times New Roman"/>
                      </a:endParaRPr>
                    </a:p>
                  </a:txBody>
                  <a:tcPr marL="68580" marR="68580" marT="0" marB="0" anchor="ctr"/>
                </a:tc>
              </a:tr>
              <a:tr h="576804">
                <a:tc>
                  <a:txBody>
                    <a:bodyPr/>
                    <a:lstStyle/>
                    <a:p>
                      <a:pPr marL="0" marR="0">
                        <a:spcBef>
                          <a:spcPts val="0"/>
                        </a:spcBef>
                        <a:spcAft>
                          <a:spcPts val="0"/>
                        </a:spcAft>
                      </a:pPr>
                      <a:r>
                        <a:rPr lang="en-US" sz="1400" dirty="0" err="1">
                          <a:effectLst/>
                        </a:rPr>
                        <a:t>Lidar</a:t>
                      </a:r>
                      <a:r>
                        <a:rPr lang="en-US" sz="1400" dirty="0">
                          <a:effectLst/>
                        </a:rPr>
                        <a:t> Full Point Cloud - Classified</a:t>
                      </a:r>
                      <a:endParaRPr lang="en-US" sz="1800" dirty="0">
                        <a:effectLst/>
                        <a:latin typeface="Calibri"/>
                        <a:ea typeface="Calibri"/>
                        <a:cs typeface="Times New Roman"/>
                      </a:endParaRPr>
                    </a:p>
                  </a:txBody>
                  <a:tcPr marL="68580" marR="68580" marT="0" marB="0" anchor="ctr"/>
                </a:tc>
                <a:tc>
                  <a:txBody>
                    <a:bodyPr/>
                    <a:lstStyle/>
                    <a:p>
                      <a:pPr marL="0" marR="0">
                        <a:spcBef>
                          <a:spcPts val="0"/>
                        </a:spcBef>
                        <a:spcAft>
                          <a:spcPts val="0"/>
                        </a:spcAft>
                      </a:pPr>
                      <a:r>
                        <a:rPr lang="en-US" sz="1400" dirty="0">
                          <a:effectLst/>
                        </a:rPr>
                        <a:t>Partial Coverage – U.S.</a:t>
                      </a:r>
                      <a:endParaRPr lang="en-US" sz="1800" dirty="0">
                        <a:effectLst/>
                        <a:latin typeface="Calibri"/>
                        <a:ea typeface="Calibri"/>
                        <a:cs typeface="Times New Roman"/>
                      </a:endParaRPr>
                    </a:p>
                  </a:txBody>
                  <a:tcPr marL="68580" marR="68580" marT="0" marB="0" anchor="ctr"/>
                </a:tc>
                <a:tc>
                  <a:txBody>
                    <a:bodyPr/>
                    <a:lstStyle/>
                    <a:p>
                      <a:pPr marL="0" marR="0">
                        <a:spcBef>
                          <a:spcPts val="0"/>
                        </a:spcBef>
                        <a:spcAft>
                          <a:spcPts val="0"/>
                        </a:spcAft>
                      </a:pPr>
                      <a:r>
                        <a:rPr lang="en-US" sz="1400" dirty="0" err="1">
                          <a:effectLst/>
                        </a:rPr>
                        <a:t>Lidar</a:t>
                      </a:r>
                      <a:r>
                        <a:rPr lang="en-US" sz="1400" dirty="0">
                          <a:effectLst/>
                        </a:rPr>
                        <a:t> - QL1, QL2, QL3</a:t>
                      </a:r>
                      <a:endParaRPr lang="en-US" sz="1800" dirty="0">
                        <a:effectLst/>
                        <a:latin typeface="Calibri"/>
                        <a:ea typeface="Calibri"/>
                        <a:cs typeface="Times New Roman"/>
                      </a:endParaRPr>
                    </a:p>
                  </a:txBody>
                  <a:tcPr marL="68580" marR="68580" marT="0" marB="0" anchor="ctr"/>
                </a:tc>
                <a:tc>
                  <a:txBody>
                    <a:bodyPr/>
                    <a:lstStyle/>
                    <a:p>
                      <a:pPr marL="0" marR="0">
                        <a:spcBef>
                          <a:spcPts val="0"/>
                        </a:spcBef>
                        <a:spcAft>
                          <a:spcPts val="0"/>
                        </a:spcAft>
                      </a:pPr>
                      <a:r>
                        <a:rPr lang="en-US" sz="1400" dirty="0">
                          <a:effectLst/>
                        </a:rPr>
                        <a:t>Project tiles by download</a:t>
                      </a:r>
                      <a:endParaRPr lang="en-US" sz="1800" dirty="0">
                        <a:effectLst/>
                        <a:latin typeface="Calibri"/>
                        <a:ea typeface="Calibri"/>
                        <a:cs typeface="Times New Roman"/>
                      </a:endParaRPr>
                    </a:p>
                  </a:txBody>
                  <a:tcPr marL="68580" marR="68580" marT="0" marB="0" anchor="ctr"/>
                </a:tc>
                <a:tc>
                  <a:txBody>
                    <a:bodyPr/>
                    <a:lstStyle/>
                    <a:p>
                      <a:pPr marL="0" marR="0">
                        <a:spcBef>
                          <a:spcPts val="0"/>
                        </a:spcBef>
                        <a:spcAft>
                          <a:spcPts val="0"/>
                        </a:spcAft>
                      </a:pPr>
                      <a:r>
                        <a:rPr lang="en-US" sz="1400" dirty="0">
                          <a:effectLst/>
                        </a:rPr>
                        <a:t>Earth Explorer now. The National Map in October 2014</a:t>
                      </a:r>
                      <a:endParaRPr lang="en-US" sz="1800" dirty="0">
                        <a:effectLst/>
                        <a:latin typeface="Calibri"/>
                        <a:ea typeface="Calibri"/>
                        <a:cs typeface="Times New Roman"/>
                      </a:endParaRPr>
                    </a:p>
                  </a:txBody>
                  <a:tcPr marL="68580" marR="68580" marT="0" marB="0" anchor="ctr"/>
                </a:tc>
              </a:tr>
              <a:tr h="576804">
                <a:tc>
                  <a:txBody>
                    <a:bodyPr/>
                    <a:lstStyle/>
                    <a:p>
                      <a:pPr marL="0" marR="0">
                        <a:spcBef>
                          <a:spcPts val="0"/>
                        </a:spcBef>
                        <a:spcAft>
                          <a:spcPts val="0"/>
                        </a:spcAft>
                      </a:pPr>
                      <a:r>
                        <a:rPr lang="en-US" sz="1400" dirty="0" err="1">
                          <a:effectLst/>
                        </a:rPr>
                        <a:t>Ifsar</a:t>
                      </a:r>
                      <a:r>
                        <a:rPr lang="en-US" sz="1400" dirty="0">
                          <a:effectLst/>
                        </a:rPr>
                        <a:t> Digital Surface Model</a:t>
                      </a:r>
                      <a:endParaRPr lang="en-US" sz="1800" dirty="0">
                        <a:effectLst/>
                        <a:latin typeface="Calibri"/>
                        <a:ea typeface="Calibri"/>
                        <a:cs typeface="Times New Roman"/>
                      </a:endParaRPr>
                    </a:p>
                  </a:txBody>
                  <a:tcPr marL="68580" marR="68580" marT="0" marB="0" anchor="ctr"/>
                </a:tc>
                <a:tc>
                  <a:txBody>
                    <a:bodyPr/>
                    <a:lstStyle/>
                    <a:p>
                      <a:pPr marL="0" marR="0">
                        <a:spcBef>
                          <a:spcPts val="0"/>
                        </a:spcBef>
                        <a:spcAft>
                          <a:spcPts val="0"/>
                        </a:spcAft>
                      </a:pPr>
                      <a:r>
                        <a:rPr lang="en-US" sz="1400">
                          <a:effectLst/>
                        </a:rPr>
                        <a:t>Partial Coverage – Alaska</a:t>
                      </a:r>
                      <a:endParaRPr lang="en-US" sz="1800">
                        <a:effectLst/>
                        <a:latin typeface="Calibri"/>
                        <a:ea typeface="Calibri"/>
                        <a:cs typeface="Times New Roman"/>
                      </a:endParaRPr>
                    </a:p>
                  </a:txBody>
                  <a:tcPr marL="68580" marR="68580" marT="0" marB="0" anchor="ctr"/>
                </a:tc>
                <a:tc>
                  <a:txBody>
                    <a:bodyPr/>
                    <a:lstStyle/>
                    <a:p>
                      <a:pPr marL="0" marR="0">
                        <a:spcBef>
                          <a:spcPts val="0"/>
                        </a:spcBef>
                        <a:spcAft>
                          <a:spcPts val="0"/>
                        </a:spcAft>
                      </a:pPr>
                      <a:r>
                        <a:rPr lang="en-US" sz="1400" dirty="0" err="1">
                          <a:effectLst/>
                        </a:rPr>
                        <a:t>Ifsar</a:t>
                      </a:r>
                      <a:r>
                        <a:rPr lang="en-US" sz="1400" dirty="0">
                          <a:effectLst/>
                        </a:rPr>
                        <a:t> – QL5 </a:t>
                      </a:r>
                      <a:endParaRPr lang="en-US" sz="1800" dirty="0">
                        <a:effectLst/>
                        <a:latin typeface="Calibri"/>
                        <a:ea typeface="Calibri"/>
                        <a:cs typeface="Times New Roman"/>
                      </a:endParaRPr>
                    </a:p>
                  </a:txBody>
                  <a:tcPr marL="68580" marR="68580" marT="0" marB="0" anchor="ctr"/>
                </a:tc>
                <a:tc>
                  <a:txBody>
                    <a:bodyPr/>
                    <a:lstStyle/>
                    <a:p>
                      <a:pPr marL="0" marR="0">
                        <a:spcBef>
                          <a:spcPts val="0"/>
                        </a:spcBef>
                        <a:spcAft>
                          <a:spcPts val="0"/>
                        </a:spcAft>
                      </a:pPr>
                      <a:r>
                        <a:rPr lang="en-US" sz="1400" dirty="0">
                          <a:effectLst/>
                        </a:rPr>
                        <a:t>Project tiles by download</a:t>
                      </a:r>
                      <a:endParaRPr lang="en-US" sz="1800" dirty="0">
                        <a:effectLst/>
                        <a:latin typeface="Calibri"/>
                        <a:ea typeface="Calibri"/>
                        <a:cs typeface="Times New Roman"/>
                      </a:endParaRPr>
                    </a:p>
                  </a:txBody>
                  <a:tcPr marL="68580" marR="68580" marT="0" marB="0" anchor="ctr"/>
                </a:tc>
                <a:tc>
                  <a:txBody>
                    <a:bodyPr/>
                    <a:lstStyle/>
                    <a:p>
                      <a:pPr marL="0" marR="0">
                        <a:spcBef>
                          <a:spcPts val="0"/>
                        </a:spcBef>
                        <a:spcAft>
                          <a:spcPts val="0"/>
                        </a:spcAft>
                      </a:pPr>
                      <a:r>
                        <a:rPr lang="en-US" sz="1400" dirty="0">
                          <a:effectLst/>
                        </a:rPr>
                        <a:t>Earth Explorer </a:t>
                      </a:r>
                      <a:r>
                        <a:rPr lang="en-US" sz="1400" dirty="0" smtClean="0">
                          <a:effectLst/>
                        </a:rPr>
                        <a:t>now,</a:t>
                      </a:r>
                      <a:r>
                        <a:rPr lang="en-US" sz="1400" baseline="0" dirty="0" smtClean="0">
                          <a:effectLst/>
                        </a:rPr>
                        <a:t> </a:t>
                      </a:r>
                      <a:r>
                        <a:rPr lang="en-US" sz="1400" dirty="0" smtClean="0">
                          <a:effectLst/>
                        </a:rPr>
                        <a:t>The </a:t>
                      </a:r>
                      <a:r>
                        <a:rPr lang="en-US" sz="1400" dirty="0">
                          <a:effectLst/>
                        </a:rPr>
                        <a:t>National Map in January 2015</a:t>
                      </a:r>
                      <a:endParaRPr lang="en-US" sz="1800" dirty="0">
                        <a:effectLst/>
                        <a:latin typeface="Calibri"/>
                        <a:ea typeface="Calibri"/>
                        <a:cs typeface="Times New Roman"/>
                      </a:endParaRPr>
                    </a:p>
                  </a:txBody>
                  <a:tcPr marL="68580" marR="68580" marT="0" marB="0" anchor="ctr"/>
                </a:tc>
              </a:tr>
              <a:tr h="618862">
                <a:tc>
                  <a:txBody>
                    <a:bodyPr/>
                    <a:lstStyle/>
                    <a:p>
                      <a:pPr marL="0" marR="0">
                        <a:spcBef>
                          <a:spcPts val="0"/>
                        </a:spcBef>
                        <a:spcAft>
                          <a:spcPts val="0"/>
                        </a:spcAft>
                      </a:pPr>
                      <a:r>
                        <a:rPr lang="en-US" sz="1400">
                          <a:effectLst/>
                        </a:rPr>
                        <a:t>Orthorectified Ifsar Intensity Image</a:t>
                      </a:r>
                      <a:endParaRPr lang="en-US" sz="1800">
                        <a:effectLst/>
                        <a:latin typeface="Calibri"/>
                        <a:ea typeface="Calibri"/>
                        <a:cs typeface="Times New Roman"/>
                      </a:endParaRPr>
                    </a:p>
                  </a:txBody>
                  <a:tcPr marL="68580" marR="68580" marT="0" marB="0" anchor="ctr"/>
                </a:tc>
                <a:tc>
                  <a:txBody>
                    <a:bodyPr/>
                    <a:lstStyle/>
                    <a:p>
                      <a:pPr marL="0" marR="0">
                        <a:spcBef>
                          <a:spcPts val="0"/>
                        </a:spcBef>
                        <a:spcAft>
                          <a:spcPts val="0"/>
                        </a:spcAft>
                      </a:pPr>
                      <a:r>
                        <a:rPr lang="en-US" sz="1400">
                          <a:effectLst/>
                        </a:rPr>
                        <a:t>Partial Coverage – Alaska</a:t>
                      </a:r>
                      <a:endParaRPr lang="en-US" sz="1800">
                        <a:effectLst/>
                        <a:latin typeface="Calibri"/>
                        <a:ea typeface="Calibri"/>
                        <a:cs typeface="Times New Roman"/>
                      </a:endParaRPr>
                    </a:p>
                  </a:txBody>
                  <a:tcPr marL="68580" marR="68580" marT="0" marB="0" anchor="ctr"/>
                </a:tc>
                <a:tc>
                  <a:txBody>
                    <a:bodyPr/>
                    <a:lstStyle/>
                    <a:p>
                      <a:pPr marL="0" marR="0">
                        <a:spcBef>
                          <a:spcPts val="0"/>
                        </a:spcBef>
                        <a:spcAft>
                          <a:spcPts val="0"/>
                        </a:spcAft>
                      </a:pPr>
                      <a:r>
                        <a:rPr lang="en-US" sz="1400">
                          <a:effectLst/>
                        </a:rPr>
                        <a:t>Ifsar – QL5</a:t>
                      </a:r>
                      <a:endParaRPr lang="en-US" sz="1800">
                        <a:effectLst/>
                        <a:latin typeface="Calibri"/>
                        <a:ea typeface="Calibri"/>
                        <a:cs typeface="Times New Roman"/>
                      </a:endParaRPr>
                    </a:p>
                  </a:txBody>
                  <a:tcPr marL="68580" marR="68580" marT="0" marB="0" anchor="ctr"/>
                </a:tc>
                <a:tc>
                  <a:txBody>
                    <a:bodyPr/>
                    <a:lstStyle/>
                    <a:p>
                      <a:pPr marL="0" marR="0">
                        <a:spcBef>
                          <a:spcPts val="0"/>
                        </a:spcBef>
                        <a:spcAft>
                          <a:spcPts val="0"/>
                        </a:spcAft>
                      </a:pPr>
                      <a:r>
                        <a:rPr lang="en-US" sz="1400" dirty="0">
                          <a:effectLst/>
                        </a:rPr>
                        <a:t>Project tiles by download</a:t>
                      </a:r>
                      <a:endParaRPr lang="en-US" sz="1800" dirty="0">
                        <a:effectLst/>
                        <a:latin typeface="Calibri"/>
                        <a:ea typeface="Calibri"/>
                        <a:cs typeface="Times New Roman"/>
                      </a:endParaRPr>
                    </a:p>
                  </a:txBody>
                  <a:tcPr marL="68580" marR="68580" marT="0" marB="0" anchor="ctr"/>
                </a:tc>
                <a:tc>
                  <a:txBody>
                    <a:bodyPr/>
                    <a:lstStyle/>
                    <a:p>
                      <a:pPr marL="0" marR="0">
                        <a:spcBef>
                          <a:spcPts val="0"/>
                        </a:spcBef>
                        <a:spcAft>
                          <a:spcPts val="0"/>
                        </a:spcAft>
                      </a:pPr>
                      <a:r>
                        <a:rPr lang="en-US" sz="1400" dirty="0" smtClean="0">
                          <a:effectLst/>
                        </a:rPr>
                        <a:t>Earth Explorer now,</a:t>
                      </a:r>
                      <a:r>
                        <a:rPr lang="en-US" sz="1400" baseline="0" dirty="0" smtClean="0">
                          <a:effectLst/>
                        </a:rPr>
                        <a:t> </a:t>
                      </a:r>
                      <a:r>
                        <a:rPr lang="en-US" sz="1400" dirty="0" smtClean="0">
                          <a:effectLst/>
                        </a:rPr>
                        <a:t>The National Map in January 2015</a:t>
                      </a:r>
                      <a:endParaRPr lang="en-US" sz="1800" dirty="0">
                        <a:effectLst/>
                        <a:latin typeface="Calibri"/>
                        <a:ea typeface="Calibri"/>
                        <a:cs typeface="Times New Roman"/>
                      </a:endParaRPr>
                    </a:p>
                  </a:txBody>
                  <a:tcPr marL="68580" marR="68580" marT="0" marB="0" anchor="ctr"/>
                </a:tc>
              </a:tr>
              <a:tr h="659419">
                <a:tc>
                  <a:txBody>
                    <a:bodyPr/>
                    <a:lstStyle/>
                    <a:p>
                      <a:pPr marL="0" marR="0">
                        <a:spcBef>
                          <a:spcPts val="0"/>
                        </a:spcBef>
                        <a:spcAft>
                          <a:spcPts val="0"/>
                        </a:spcAft>
                      </a:pPr>
                      <a:r>
                        <a:rPr lang="en-US" sz="1400">
                          <a:effectLst/>
                        </a:rPr>
                        <a:t>Source resolution DEM</a:t>
                      </a:r>
                      <a:endParaRPr lang="en-US" sz="1800">
                        <a:effectLst/>
                        <a:latin typeface="Calibri"/>
                        <a:ea typeface="Calibri"/>
                        <a:cs typeface="Times New Roman"/>
                      </a:endParaRPr>
                    </a:p>
                  </a:txBody>
                  <a:tcPr marL="68580" marR="68580" marT="0" marB="0" anchor="ctr"/>
                </a:tc>
                <a:tc>
                  <a:txBody>
                    <a:bodyPr/>
                    <a:lstStyle/>
                    <a:p>
                      <a:pPr marL="0" marR="0">
                        <a:spcBef>
                          <a:spcPts val="0"/>
                        </a:spcBef>
                        <a:spcAft>
                          <a:spcPts val="0"/>
                        </a:spcAft>
                      </a:pPr>
                      <a:r>
                        <a:rPr lang="en-US" sz="1400">
                          <a:effectLst/>
                        </a:rPr>
                        <a:t>Partial Coverage U.S. and some Territories</a:t>
                      </a:r>
                      <a:endParaRPr lang="en-US" sz="1800">
                        <a:effectLst/>
                        <a:latin typeface="Calibri"/>
                        <a:ea typeface="Calibri"/>
                        <a:cs typeface="Times New Roman"/>
                      </a:endParaRPr>
                    </a:p>
                  </a:txBody>
                  <a:tcPr marL="68580" marR="68580" marT="0" marB="0" anchor="ctr"/>
                </a:tc>
                <a:tc>
                  <a:txBody>
                    <a:bodyPr/>
                    <a:lstStyle/>
                    <a:p>
                      <a:pPr marL="0" marR="0">
                        <a:spcBef>
                          <a:spcPts val="0"/>
                        </a:spcBef>
                        <a:spcAft>
                          <a:spcPts val="0"/>
                        </a:spcAft>
                      </a:pPr>
                      <a:r>
                        <a:rPr lang="en-US" sz="1400" dirty="0" err="1">
                          <a:effectLst/>
                        </a:rPr>
                        <a:t>Lidar</a:t>
                      </a:r>
                      <a:r>
                        <a:rPr lang="en-US" sz="1400" dirty="0">
                          <a:effectLst/>
                        </a:rPr>
                        <a:t>, </a:t>
                      </a:r>
                      <a:r>
                        <a:rPr lang="en-US" sz="1400" dirty="0" err="1">
                          <a:effectLst/>
                        </a:rPr>
                        <a:t>Ifsar</a:t>
                      </a:r>
                      <a:endParaRPr lang="en-US" sz="1800" dirty="0">
                        <a:effectLst/>
                        <a:latin typeface="Calibri"/>
                        <a:ea typeface="Calibri"/>
                        <a:cs typeface="Times New Roman"/>
                      </a:endParaRPr>
                    </a:p>
                  </a:txBody>
                  <a:tcPr marL="68580" marR="68580" marT="0" marB="0" anchor="ctr"/>
                </a:tc>
                <a:tc>
                  <a:txBody>
                    <a:bodyPr/>
                    <a:lstStyle/>
                    <a:p>
                      <a:pPr marL="0" marR="0">
                        <a:spcBef>
                          <a:spcPts val="0"/>
                        </a:spcBef>
                        <a:spcAft>
                          <a:spcPts val="0"/>
                        </a:spcAft>
                      </a:pPr>
                      <a:r>
                        <a:rPr lang="en-US" sz="1400" dirty="0">
                          <a:effectLst/>
                        </a:rPr>
                        <a:t>Project tiles by download</a:t>
                      </a:r>
                      <a:endParaRPr lang="en-US" sz="1800" dirty="0">
                        <a:effectLst/>
                        <a:latin typeface="Calibri"/>
                        <a:ea typeface="Calibri"/>
                        <a:cs typeface="Times New Roman"/>
                      </a:endParaRPr>
                    </a:p>
                  </a:txBody>
                  <a:tcPr marL="68580" marR="68580" marT="0" marB="0" anchor="ctr"/>
                </a:tc>
                <a:tc>
                  <a:txBody>
                    <a:bodyPr/>
                    <a:lstStyle/>
                    <a:p>
                      <a:pPr marL="0" marR="0">
                        <a:spcBef>
                          <a:spcPts val="0"/>
                        </a:spcBef>
                        <a:spcAft>
                          <a:spcPts val="0"/>
                        </a:spcAft>
                      </a:pPr>
                      <a:r>
                        <a:rPr lang="en-US" sz="1400" dirty="0" smtClean="0">
                          <a:effectLst/>
                        </a:rPr>
                        <a:t>The National Map now (new data) and TBD for pre-2014 data</a:t>
                      </a:r>
                      <a:endParaRPr lang="en-US" sz="1800" dirty="0">
                        <a:effectLst/>
                        <a:latin typeface="Calibri"/>
                        <a:ea typeface="Calibri"/>
                        <a:cs typeface="Times New Roman"/>
                      </a:endParaRPr>
                    </a:p>
                  </a:txBody>
                  <a:tcPr marL="68580" marR="68580" marT="0" marB="0" anchor="ctr"/>
                </a:tc>
              </a:tr>
            </a:tbl>
          </a:graphicData>
        </a:graphic>
      </p:graphicFrame>
      <p:sp>
        <p:nvSpPr>
          <p:cNvPr id="7" name="Text Placeholder 6"/>
          <p:cNvSpPr>
            <a:spLocks noGrp="1"/>
          </p:cNvSpPr>
          <p:nvPr>
            <p:ph type="body" sz="half" idx="2"/>
          </p:nvPr>
        </p:nvSpPr>
        <p:spPr/>
        <p:txBody>
          <a:bodyPr/>
          <a:lstStyle/>
          <a:p>
            <a:r>
              <a:rPr lang="en-US" dirty="0" smtClean="0"/>
              <a:t>Source Data</a:t>
            </a:r>
            <a:endParaRPr lang="en-US" dirty="0"/>
          </a:p>
        </p:txBody>
      </p:sp>
    </p:spTree>
    <p:extLst>
      <p:ext uri="{BB962C8B-B14F-4D97-AF65-F5344CB8AC3E}">
        <p14:creationId xmlns:p14="http://schemas.microsoft.com/office/powerpoint/2010/main" val="11116689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7556313" cy="995082"/>
          </a:xfrm>
        </p:spPr>
        <p:txBody>
          <a:bodyPr/>
          <a:lstStyle/>
          <a:p>
            <a:r>
              <a:rPr lang="en-US" dirty="0" smtClean="0"/>
              <a:t>Specifications </a:t>
            </a:r>
            <a:r>
              <a:rPr lang="en-US" dirty="0"/>
              <a:t>for </a:t>
            </a:r>
            <a:r>
              <a:rPr lang="en-US" dirty="0" smtClean="0"/>
              <a:t>3DEP data</a:t>
            </a:r>
            <a:endParaRPr lang="en-US" dirty="0"/>
          </a:p>
        </p:txBody>
      </p:sp>
      <p:sp>
        <p:nvSpPr>
          <p:cNvPr id="3" name="Content Placeholder 2"/>
          <p:cNvSpPr>
            <a:spLocks noGrp="1"/>
          </p:cNvSpPr>
          <p:nvPr>
            <p:ph idx="1"/>
          </p:nvPr>
        </p:nvSpPr>
        <p:spPr>
          <a:xfrm>
            <a:off x="533400" y="1417637"/>
            <a:ext cx="7620000" cy="4830763"/>
          </a:xfrm>
        </p:spPr>
        <p:txBody>
          <a:bodyPr>
            <a:normAutofit fontScale="85000" lnSpcReduction="10000"/>
          </a:bodyPr>
          <a:lstStyle/>
          <a:p>
            <a:r>
              <a:rPr lang="en-US" b="1" dirty="0" smtClean="0"/>
              <a:t>Version </a:t>
            </a:r>
            <a:r>
              <a:rPr lang="en-US" b="1" dirty="0"/>
              <a:t>1.1 </a:t>
            </a:r>
            <a:r>
              <a:rPr lang="en-US" dirty="0"/>
              <a:t>to be completed in </a:t>
            </a:r>
            <a:r>
              <a:rPr lang="en-US" dirty="0" smtClean="0"/>
              <a:t>FY15 to </a:t>
            </a:r>
            <a:r>
              <a:rPr lang="en-US" dirty="0"/>
              <a:t>define specifications for QL </a:t>
            </a:r>
            <a:r>
              <a:rPr lang="en-US" dirty="0" smtClean="0"/>
              <a:t>0  </a:t>
            </a:r>
            <a:r>
              <a:rPr lang="en-US" dirty="0"/>
              <a:t>data</a:t>
            </a:r>
          </a:p>
          <a:p>
            <a:r>
              <a:rPr lang="en-US" b="1" dirty="0" smtClean="0"/>
              <a:t>Version </a:t>
            </a:r>
            <a:r>
              <a:rPr lang="en-US" b="1" dirty="0"/>
              <a:t>2.0 </a:t>
            </a:r>
            <a:r>
              <a:rPr lang="en-US" dirty="0"/>
              <a:t>will be released in FY15 and will be the "total" 3DEP </a:t>
            </a:r>
            <a:r>
              <a:rPr lang="en-US" dirty="0" smtClean="0"/>
              <a:t>specification</a:t>
            </a:r>
            <a:endParaRPr lang="en-US" dirty="0"/>
          </a:p>
          <a:p>
            <a:pPr lvl="1"/>
            <a:r>
              <a:rPr lang="en-US" dirty="0" smtClean="0"/>
              <a:t>Horizontal </a:t>
            </a:r>
            <a:r>
              <a:rPr lang="en-US" dirty="0"/>
              <a:t>Accuracy </a:t>
            </a:r>
            <a:r>
              <a:rPr lang="en-US" dirty="0" smtClean="0"/>
              <a:t>assessments (ASPRS </a:t>
            </a:r>
            <a:r>
              <a:rPr lang="en-US" dirty="0"/>
              <a:t>Accuracy Standards)</a:t>
            </a:r>
          </a:p>
          <a:p>
            <a:pPr lvl="1"/>
            <a:r>
              <a:rPr lang="en-US" dirty="0" smtClean="0"/>
              <a:t>Revisions </a:t>
            </a:r>
            <a:r>
              <a:rPr lang="en-US" dirty="0"/>
              <a:t>to reflect technological </a:t>
            </a:r>
            <a:r>
              <a:rPr lang="en-US" dirty="0" smtClean="0"/>
              <a:t>developments such as Geiger</a:t>
            </a:r>
            <a:r>
              <a:rPr lang="en-US" dirty="0"/>
              <a:t>, Flash </a:t>
            </a:r>
            <a:r>
              <a:rPr lang="en-US" dirty="0" smtClean="0"/>
              <a:t>lidar</a:t>
            </a:r>
          </a:p>
          <a:p>
            <a:pPr lvl="1"/>
            <a:r>
              <a:rPr lang="en-US" dirty="0"/>
              <a:t>Addition of vector features to support </a:t>
            </a:r>
            <a:r>
              <a:rPr lang="en-US" dirty="0" smtClean="0"/>
              <a:t>lidar </a:t>
            </a:r>
            <a:r>
              <a:rPr lang="en-US" dirty="0"/>
              <a:t>data and derivatives</a:t>
            </a:r>
          </a:p>
          <a:p>
            <a:pPr lvl="1"/>
            <a:r>
              <a:rPr lang="en-US" dirty="0"/>
              <a:t>E</a:t>
            </a:r>
            <a:r>
              <a:rPr lang="en-US" dirty="0" smtClean="0"/>
              <a:t>xpanded hydrography </a:t>
            </a:r>
            <a:r>
              <a:rPr lang="en-US" dirty="0"/>
              <a:t>feature collection </a:t>
            </a:r>
            <a:endParaRPr lang="en-US" dirty="0" smtClean="0"/>
          </a:p>
          <a:p>
            <a:pPr lvl="1"/>
            <a:r>
              <a:rPr lang="en-US" dirty="0" smtClean="0"/>
              <a:t>Low </a:t>
            </a:r>
            <a:r>
              <a:rPr lang="en-US" dirty="0"/>
              <a:t>Confidence polygons</a:t>
            </a:r>
          </a:p>
          <a:p>
            <a:pPr lvl="1"/>
            <a:r>
              <a:rPr lang="en-US" dirty="0" smtClean="0"/>
              <a:t>Incorporation </a:t>
            </a:r>
            <a:r>
              <a:rPr lang="en-US" dirty="0"/>
              <a:t>of a GIS Data </a:t>
            </a:r>
            <a:r>
              <a:rPr lang="en-US" dirty="0" smtClean="0"/>
              <a:t>Dictionary</a:t>
            </a:r>
          </a:p>
          <a:p>
            <a:pPr>
              <a:lnSpc>
                <a:spcPct val="120000"/>
              </a:lnSpc>
            </a:pPr>
            <a:r>
              <a:rPr lang="en-US" b="1" dirty="0"/>
              <a:t>Vertical Reference </a:t>
            </a:r>
            <a:r>
              <a:rPr lang="en-US" b="1" dirty="0" smtClean="0"/>
              <a:t>System</a:t>
            </a:r>
            <a:r>
              <a:rPr lang="en-US" dirty="0" smtClean="0"/>
              <a:t> - </a:t>
            </a:r>
            <a:r>
              <a:rPr lang="en-US" dirty="0"/>
              <a:t>North American Vertical Datum of 1988 (NAVD88</a:t>
            </a:r>
            <a:r>
              <a:rPr lang="en-US" dirty="0" smtClean="0"/>
              <a:t>); the </a:t>
            </a:r>
            <a:r>
              <a:rPr lang="en-US" dirty="0"/>
              <a:t>geoid model used to convert between ellipsoid heights and </a:t>
            </a:r>
            <a:r>
              <a:rPr lang="en-US" dirty="0" err="1"/>
              <a:t>orthometric</a:t>
            </a:r>
            <a:r>
              <a:rPr lang="en-US" dirty="0"/>
              <a:t> heights shall be the latest hybrid geoid model of NGS, supporting the latest realization of NAD 83 (currently GEOID12A)</a:t>
            </a:r>
          </a:p>
          <a:p>
            <a:endParaRPr lang="en-US" dirty="0"/>
          </a:p>
        </p:txBody>
      </p:sp>
      <p:sp>
        <p:nvSpPr>
          <p:cNvPr id="4" name="Slide Number Placeholder 3"/>
          <p:cNvSpPr>
            <a:spLocks noGrp="1"/>
          </p:cNvSpPr>
          <p:nvPr>
            <p:ph type="sldNum" sz="quarter" idx="12"/>
          </p:nvPr>
        </p:nvSpPr>
        <p:spPr/>
        <p:txBody>
          <a:bodyPr/>
          <a:lstStyle/>
          <a:p>
            <a:fld id="{68163C60-CA09-0A47-B3C1-9EE18D99318D}" type="slidenum">
              <a:rPr lang="en-US" smtClean="0">
                <a:solidFill>
                  <a:prstClr val="white"/>
                </a:solidFill>
              </a:rPr>
              <a:pPr/>
              <a:t>18</a:t>
            </a:fld>
            <a:endParaRPr lang="en-US" dirty="0">
              <a:solidFill>
                <a:prstClr val="white"/>
              </a:solidFill>
            </a:endParaRPr>
          </a:p>
        </p:txBody>
      </p:sp>
    </p:spTree>
    <p:extLst>
      <p:ext uri="{BB962C8B-B14F-4D97-AF65-F5344CB8AC3E}">
        <p14:creationId xmlns:p14="http://schemas.microsoft.com/office/powerpoint/2010/main" val="63518917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3DEP Data Acquisition</a:t>
            </a:r>
            <a:endParaRPr lang="en-US" dirty="0"/>
          </a:p>
        </p:txBody>
      </p:sp>
      <p:sp>
        <p:nvSpPr>
          <p:cNvPr id="3" name="Content Placeholder 2"/>
          <p:cNvSpPr>
            <a:spLocks noGrp="1"/>
          </p:cNvSpPr>
          <p:nvPr>
            <p:ph idx="1"/>
          </p:nvPr>
        </p:nvSpPr>
        <p:spPr>
          <a:xfrm>
            <a:off x="498474" y="1828800"/>
            <a:ext cx="7556313" cy="4297363"/>
          </a:xfrm>
        </p:spPr>
        <p:txBody>
          <a:bodyPr>
            <a:normAutofit lnSpcReduction="10000"/>
          </a:bodyPr>
          <a:lstStyle/>
          <a:p>
            <a:pPr marL="0" indent="0">
              <a:lnSpc>
                <a:spcPct val="110000"/>
              </a:lnSpc>
              <a:spcAft>
                <a:spcPts val="1200"/>
              </a:spcAft>
              <a:buNone/>
            </a:pPr>
            <a:r>
              <a:rPr lang="en-US" dirty="0"/>
              <a:t>Implementation of a </a:t>
            </a:r>
            <a:r>
              <a:rPr lang="en-US" dirty="0" smtClean="0"/>
              <a:t>process </a:t>
            </a:r>
            <a:r>
              <a:rPr lang="en-US" dirty="0"/>
              <a:t>where known </a:t>
            </a:r>
            <a:r>
              <a:rPr lang="en-US" dirty="0" smtClean="0"/>
              <a:t>priorities are broadcast </a:t>
            </a:r>
            <a:r>
              <a:rPr lang="en-US" dirty="0"/>
              <a:t>to develop </a:t>
            </a:r>
            <a:r>
              <a:rPr lang="en-US" dirty="0" smtClean="0"/>
              <a:t>partnership opportunities </a:t>
            </a:r>
            <a:r>
              <a:rPr lang="en-US" dirty="0"/>
              <a:t>for </a:t>
            </a:r>
            <a:r>
              <a:rPr lang="en-US" dirty="0" smtClean="0"/>
              <a:t>acquisition:</a:t>
            </a:r>
          </a:p>
          <a:p>
            <a:pPr lvl="1">
              <a:lnSpc>
                <a:spcPct val="110000"/>
              </a:lnSpc>
            </a:pPr>
            <a:r>
              <a:rPr lang="en-US" dirty="0" smtClean="0"/>
              <a:t>Solicit agency priorities from NDEP agencies and state plans; obtain out-year plans and priorities where possible </a:t>
            </a:r>
          </a:p>
          <a:p>
            <a:pPr lvl="1">
              <a:lnSpc>
                <a:spcPct val="110000"/>
              </a:lnSpc>
            </a:pPr>
            <a:r>
              <a:rPr lang="en-US" dirty="0" smtClean="0"/>
              <a:t>Analyze submitted priorities compared </a:t>
            </a:r>
            <a:r>
              <a:rPr lang="en-US" dirty="0"/>
              <a:t>to </a:t>
            </a:r>
            <a:r>
              <a:rPr lang="en-US" dirty="0" smtClean="0"/>
              <a:t>baseline coverage in U.S. Interagency Elevation Inventory (USIEI) and prioritization criteria </a:t>
            </a:r>
            <a:endParaRPr lang="en-US" dirty="0"/>
          </a:p>
          <a:p>
            <a:pPr lvl="1">
              <a:lnSpc>
                <a:spcPct val="110000"/>
              </a:lnSpc>
            </a:pPr>
            <a:r>
              <a:rPr lang="en-US" dirty="0" smtClean="0"/>
              <a:t>Develop joint priorities </a:t>
            </a:r>
            <a:r>
              <a:rPr lang="en-US" dirty="0"/>
              <a:t>for new </a:t>
            </a:r>
            <a:r>
              <a:rPr lang="en-US" dirty="0" smtClean="0"/>
              <a:t>acquisition;  review and approve plan among NDEP/3DEP </a:t>
            </a:r>
            <a:r>
              <a:rPr lang="en-US" dirty="0"/>
              <a:t>agencies</a:t>
            </a:r>
          </a:p>
          <a:p>
            <a:pPr lvl="1">
              <a:lnSpc>
                <a:spcPct val="110000"/>
              </a:lnSpc>
            </a:pPr>
            <a:r>
              <a:rPr lang="en-US" dirty="0" smtClean="0"/>
              <a:t>Issue BAA; review and accept proposals; implement data acquisition strategy;  combination of USGS </a:t>
            </a:r>
            <a:r>
              <a:rPr lang="en-US" dirty="0"/>
              <a:t>data acquisition</a:t>
            </a:r>
            <a:r>
              <a:rPr lang="en-US" dirty="0" smtClean="0"/>
              <a:t>, as well </a:t>
            </a:r>
            <a:r>
              <a:rPr lang="en-US" dirty="0"/>
              <a:t>as partner acquisition </a:t>
            </a:r>
            <a:endParaRPr lang="en-US" dirty="0" smtClean="0"/>
          </a:p>
          <a:p>
            <a:pPr lvl="1">
              <a:lnSpc>
                <a:spcPct val="110000"/>
              </a:lnSpc>
            </a:pPr>
            <a:r>
              <a:rPr lang="en-US" dirty="0" smtClean="0"/>
              <a:t>Acquire </a:t>
            </a:r>
            <a:r>
              <a:rPr lang="en-US" dirty="0"/>
              <a:t>and distribute data</a:t>
            </a:r>
          </a:p>
          <a:p>
            <a:pPr>
              <a:lnSpc>
                <a:spcPct val="110000"/>
              </a:lnSpc>
            </a:pPr>
            <a:endParaRPr lang="en-US" dirty="0" smtClean="0"/>
          </a:p>
        </p:txBody>
      </p:sp>
      <p:sp>
        <p:nvSpPr>
          <p:cNvPr id="4" name="Slide Number Placeholder 3"/>
          <p:cNvSpPr>
            <a:spLocks noGrp="1"/>
          </p:cNvSpPr>
          <p:nvPr>
            <p:ph type="sldNum" sz="quarter" idx="12"/>
          </p:nvPr>
        </p:nvSpPr>
        <p:spPr/>
        <p:txBody>
          <a:bodyPr/>
          <a:lstStyle/>
          <a:p>
            <a:fld id="{68163C60-CA09-0A47-B3C1-9EE18D99318D}" type="slidenum">
              <a:rPr lang="en-US" smtClean="0">
                <a:solidFill>
                  <a:prstClr val="white"/>
                </a:solidFill>
              </a:rPr>
              <a:pPr/>
              <a:t>19</a:t>
            </a:fld>
            <a:endParaRPr lang="en-US" dirty="0">
              <a:solidFill>
                <a:prstClr val="white"/>
              </a:solidFill>
            </a:endParaRPr>
          </a:p>
        </p:txBody>
      </p:sp>
      <p:sp>
        <p:nvSpPr>
          <p:cNvPr id="5" name="Text Placeholder 4"/>
          <p:cNvSpPr>
            <a:spLocks noGrp="1"/>
          </p:cNvSpPr>
          <p:nvPr>
            <p:ph type="body" sz="half" idx="2"/>
          </p:nvPr>
        </p:nvSpPr>
        <p:spPr/>
        <p:txBody>
          <a:bodyPr/>
          <a:lstStyle/>
          <a:p>
            <a:r>
              <a:rPr lang="en-US" dirty="0"/>
              <a:t>Broad Agency Announcement (BAA)</a:t>
            </a:r>
            <a:endParaRPr lang="en-US" b="1" dirty="0"/>
          </a:p>
        </p:txBody>
      </p:sp>
    </p:spTree>
    <p:extLst>
      <p:ext uri="{BB962C8B-B14F-4D97-AF65-F5344CB8AC3E}">
        <p14:creationId xmlns:p14="http://schemas.microsoft.com/office/powerpoint/2010/main" val="221927737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Broad Agency Announcement</a:t>
            </a:r>
            <a:endParaRPr lang="en-US" dirty="0"/>
          </a:p>
        </p:txBody>
      </p:sp>
      <p:sp>
        <p:nvSpPr>
          <p:cNvPr id="3" name="Content Placeholder 2"/>
          <p:cNvSpPr>
            <a:spLocks noGrp="1"/>
          </p:cNvSpPr>
          <p:nvPr>
            <p:ph idx="1"/>
          </p:nvPr>
        </p:nvSpPr>
        <p:spPr/>
        <p:txBody>
          <a:bodyPr/>
          <a:lstStyle/>
          <a:p>
            <a:pPr>
              <a:buFont typeface="Wingdings" panose="05000000000000000000" pitchFamily="2" charset="2"/>
              <a:buChar char="q"/>
            </a:pPr>
            <a:r>
              <a:rPr lang="en-US" dirty="0" smtClean="0"/>
              <a:t>This is the first BAA-  We will adjust and adapt to improve the process</a:t>
            </a:r>
          </a:p>
          <a:p>
            <a:pPr>
              <a:buFont typeface="Wingdings" panose="05000000000000000000" pitchFamily="2" charset="2"/>
              <a:buChar char="q"/>
            </a:pPr>
            <a:r>
              <a:rPr lang="en-US" dirty="0" smtClean="0"/>
              <a:t>Improve BAA Support-</a:t>
            </a:r>
          </a:p>
          <a:p>
            <a:pPr marL="0" indent="0">
              <a:buNone/>
            </a:pPr>
            <a:r>
              <a:rPr lang="en-US" dirty="0"/>
              <a:t>	</a:t>
            </a:r>
            <a:r>
              <a:rPr lang="en-US" dirty="0" smtClean="0"/>
              <a:t>-Coordination: open 3DEP coordination meetings to be 	organized once or twice per year by state or region</a:t>
            </a:r>
          </a:p>
          <a:p>
            <a:pPr marL="0" indent="0">
              <a:buNone/>
            </a:pPr>
            <a:r>
              <a:rPr lang="en-US" dirty="0" smtClean="0"/>
              <a:t>	-Develop Annual and Multi-year Plans: make known 	</a:t>
            </a:r>
            <a:r>
              <a:rPr lang="en-US" dirty="0" err="1" smtClean="0"/>
              <a:t>lidar</a:t>
            </a:r>
            <a:r>
              <a:rPr lang="en-US" dirty="0" smtClean="0"/>
              <a:t> requirements available online in the USIEI 	“Planned” status column</a:t>
            </a:r>
            <a:endParaRPr lang="en-US" dirty="0"/>
          </a:p>
          <a:p>
            <a:pPr>
              <a:buFont typeface="Wingdings" panose="05000000000000000000" pitchFamily="2" charset="2"/>
              <a:buChar char="q"/>
            </a:pPr>
            <a:r>
              <a:rPr lang="en-US" dirty="0" smtClean="0"/>
              <a:t>First BAA opened July 18, 2014. Closing soon</a:t>
            </a:r>
          </a:p>
        </p:txBody>
      </p:sp>
      <p:sp>
        <p:nvSpPr>
          <p:cNvPr id="4" name="Slide Number Placeholder 3"/>
          <p:cNvSpPr>
            <a:spLocks noGrp="1"/>
          </p:cNvSpPr>
          <p:nvPr>
            <p:ph type="sldNum" sz="quarter" idx="12"/>
          </p:nvPr>
        </p:nvSpPr>
        <p:spPr/>
        <p:txBody>
          <a:bodyPr/>
          <a:lstStyle/>
          <a:p>
            <a:fld id="{68163C60-CA09-0A47-B3C1-9EE18D99318D}" type="slidenum">
              <a:rPr lang="en-US" smtClean="0">
                <a:solidFill>
                  <a:prstClr val="white"/>
                </a:solidFill>
              </a:rPr>
              <a:pPr/>
              <a:t>20</a:t>
            </a:fld>
            <a:endParaRPr lang="en-US" dirty="0">
              <a:solidFill>
                <a:prstClr val="white"/>
              </a:solidFill>
            </a:endParaRPr>
          </a:p>
        </p:txBody>
      </p:sp>
      <p:sp>
        <p:nvSpPr>
          <p:cNvPr id="5" name="Text Placeholder 4"/>
          <p:cNvSpPr>
            <a:spLocks noGrp="1"/>
          </p:cNvSpPr>
          <p:nvPr>
            <p:ph type="body" sz="half" idx="2"/>
          </p:nvPr>
        </p:nvSpPr>
        <p:spPr/>
        <p:txBody>
          <a:bodyPr/>
          <a:lstStyle/>
          <a:p>
            <a:r>
              <a:rPr lang="en-US" dirty="0" smtClean="0"/>
              <a:t>Status and Plans</a:t>
            </a:r>
            <a:endParaRPr lang="en-US" dirty="0"/>
          </a:p>
        </p:txBody>
      </p:sp>
    </p:spTree>
    <p:extLst>
      <p:ext uri="{BB962C8B-B14F-4D97-AF65-F5344CB8AC3E}">
        <p14:creationId xmlns:p14="http://schemas.microsoft.com/office/powerpoint/2010/main" val="401373473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Broad Agency Announcement</a:t>
            </a:r>
            <a:endParaRPr lang="en-US" dirty="0"/>
          </a:p>
        </p:txBody>
      </p:sp>
      <p:sp>
        <p:nvSpPr>
          <p:cNvPr id="4" name="Slide Number Placeholder 3"/>
          <p:cNvSpPr>
            <a:spLocks noGrp="1"/>
          </p:cNvSpPr>
          <p:nvPr>
            <p:ph type="sldNum" sz="quarter" idx="12"/>
          </p:nvPr>
        </p:nvSpPr>
        <p:spPr/>
        <p:txBody>
          <a:bodyPr/>
          <a:lstStyle/>
          <a:p>
            <a:fld id="{68163C60-CA09-0A47-B3C1-9EE18D99318D}" type="slidenum">
              <a:rPr lang="en-US" smtClean="0">
                <a:solidFill>
                  <a:prstClr val="white"/>
                </a:solidFill>
              </a:rPr>
              <a:pPr/>
              <a:t>21</a:t>
            </a:fld>
            <a:endParaRPr lang="en-US" dirty="0">
              <a:solidFill>
                <a:prstClr val="white"/>
              </a:solidFill>
            </a:endParaRPr>
          </a:p>
        </p:txBody>
      </p:sp>
      <p:sp>
        <p:nvSpPr>
          <p:cNvPr id="5" name="Text Placeholder 4"/>
          <p:cNvSpPr>
            <a:spLocks noGrp="1"/>
          </p:cNvSpPr>
          <p:nvPr>
            <p:ph type="body" sz="half" idx="2"/>
          </p:nvPr>
        </p:nvSpPr>
        <p:spPr/>
        <p:txBody>
          <a:bodyPr/>
          <a:lstStyle/>
          <a:p>
            <a:r>
              <a:rPr lang="en-US" dirty="0" smtClean="0">
                <a:hlinkClick r:id="rId2"/>
              </a:rPr>
              <a:t>https://www.fbo.gov</a:t>
            </a:r>
            <a:r>
              <a:rPr lang="en-US" dirty="0" smtClean="0"/>
              <a:t>  Solicitation #G14PS00574</a:t>
            </a:r>
            <a:endParaRPr lang="en-US" dirty="0"/>
          </a:p>
        </p:txBody>
      </p:sp>
      <p:sp>
        <p:nvSpPr>
          <p:cNvPr id="6" name="Content Placeholder 5"/>
          <p:cNvSpPr>
            <a:spLocks noGrp="1"/>
          </p:cNvSpPr>
          <p:nvPr>
            <p:ph idx="1"/>
          </p:nvPr>
        </p:nvSpPr>
        <p:spPr/>
        <p:txBody>
          <a:bodyPr>
            <a:normAutofit fontScale="77500" lnSpcReduction="20000"/>
          </a:bodyPr>
          <a:lstStyle/>
          <a:p>
            <a:r>
              <a:rPr lang="en-US" dirty="0"/>
              <a:t>BAA AMENDMENT 4 TERMS AND CONDITIONS:</a:t>
            </a:r>
            <a:br>
              <a:rPr lang="en-US" dirty="0"/>
            </a:br>
            <a:r>
              <a:rPr lang="en-US" dirty="0"/>
              <a:t/>
            </a:r>
            <a:br>
              <a:rPr lang="en-US" dirty="0"/>
            </a:br>
            <a:r>
              <a:rPr lang="en-US" dirty="0"/>
              <a:t>1. The due date for Stage 1 Pre-Proposals is hereby extended from 5:00 PM ET Friday, October 10, 2014 to </a:t>
            </a:r>
            <a:r>
              <a:rPr lang="en-US" dirty="0">
                <a:solidFill>
                  <a:srgbClr val="C00000"/>
                </a:solidFill>
              </a:rPr>
              <a:t>5:00 PM ET Thursday, October 23, 2014</a:t>
            </a:r>
            <a:r>
              <a:rPr lang="en-US" dirty="0"/>
              <a:t>.</a:t>
            </a:r>
            <a:br>
              <a:rPr lang="en-US" dirty="0"/>
            </a:br>
            <a:r>
              <a:rPr lang="en-US" dirty="0"/>
              <a:t/>
            </a:r>
            <a:br>
              <a:rPr lang="en-US" dirty="0"/>
            </a:br>
            <a:r>
              <a:rPr lang="en-US" dirty="0"/>
              <a:t>2. The due date for Stage 2 Proposals is hereby extended from 5:00 PM ET Friday, November 21, 2014 to 5:00 PM ET Wednesday, December 3, 2014.</a:t>
            </a:r>
            <a:br>
              <a:rPr lang="en-US" dirty="0"/>
            </a:br>
            <a:r>
              <a:rPr lang="en-US" dirty="0"/>
              <a:t/>
            </a:r>
            <a:br>
              <a:rPr lang="en-US" dirty="0"/>
            </a:br>
            <a:r>
              <a:rPr lang="en-US" dirty="0"/>
              <a:t>3. Answers to questions and other associated documents will be posted in an upcoming amendment to the BAA as soon as available.</a:t>
            </a:r>
            <a:br>
              <a:rPr lang="en-US" dirty="0"/>
            </a:br>
            <a:r>
              <a:rPr lang="en-US" dirty="0"/>
              <a:t/>
            </a:r>
            <a:br>
              <a:rPr lang="en-US" dirty="0"/>
            </a:br>
            <a:r>
              <a:rPr lang="en-US" dirty="0"/>
              <a:t>4. In the event posting of relevant documentation is delayed, due dates of Stage 1 Pre-Proposals and Stage 2 Proposals will be extended accordingly.</a:t>
            </a:r>
            <a:br>
              <a:rPr lang="en-US" dirty="0"/>
            </a:br>
            <a:r>
              <a:rPr lang="en-US" dirty="0"/>
              <a:t/>
            </a:r>
            <a:br>
              <a:rPr lang="en-US" dirty="0"/>
            </a:br>
            <a:r>
              <a:rPr lang="en-US" dirty="0"/>
              <a:t>5. Questions are due NLT Wednesday, October 16, 2014 at 11AM ET.</a:t>
            </a:r>
            <a:br>
              <a:rPr lang="en-US" dirty="0"/>
            </a:br>
            <a:r>
              <a:rPr lang="en-US" dirty="0"/>
              <a:t/>
            </a:r>
            <a:br>
              <a:rPr lang="en-US" dirty="0"/>
            </a:br>
            <a:r>
              <a:rPr lang="en-US" dirty="0"/>
              <a:t>END OF AMENDMENT 4 </a:t>
            </a:r>
          </a:p>
          <a:p>
            <a:endParaRPr lang="en-US" dirty="0"/>
          </a:p>
        </p:txBody>
      </p:sp>
    </p:spTree>
    <p:extLst>
      <p:ext uri="{BB962C8B-B14F-4D97-AF65-F5344CB8AC3E}">
        <p14:creationId xmlns:p14="http://schemas.microsoft.com/office/powerpoint/2010/main" val="223522714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3DEP Data Acquisition</a:t>
            </a:r>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68163C60-CA09-0A47-B3C1-9EE18D99318D}" type="slidenum">
              <a:rPr lang="en-US" smtClean="0">
                <a:solidFill>
                  <a:prstClr val="white"/>
                </a:solidFill>
              </a:rPr>
              <a:pPr/>
              <a:t>22</a:t>
            </a:fld>
            <a:endParaRPr lang="en-US" dirty="0">
              <a:solidFill>
                <a:prstClr val="white"/>
              </a:solidFill>
            </a:endParaRPr>
          </a:p>
        </p:txBody>
      </p:sp>
      <p:sp>
        <p:nvSpPr>
          <p:cNvPr id="5" name="Text Placeholder 4"/>
          <p:cNvSpPr>
            <a:spLocks noGrp="1"/>
          </p:cNvSpPr>
          <p:nvPr>
            <p:ph type="body" sz="half" idx="2"/>
          </p:nvPr>
        </p:nvSpPr>
        <p:spPr/>
        <p:txBody>
          <a:bodyPr/>
          <a:lstStyle/>
          <a:p>
            <a:endParaRPr lang="en-US"/>
          </a:p>
        </p:txBody>
      </p:sp>
      <p:pic>
        <p:nvPicPr>
          <p:cNvPr id="7"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t="11349" r="18783" b="17888"/>
          <a:stretch/>
        </p:blipFill>
        <p:spPr bwMode="auto">
          <a:xfrm>
            <a:off x="152400" y="1281036"/>
            <a:ext cx="8842157" cy="481496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3747368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72596"/>
            <a:ext cx="7556313" cy="703729"/>
          </a:xfrm>
        </p:spPr>
        <p:txBody>
          <a:bodyPr/>
          <a:lstStyle/>
          <a:p>
            <a:r>
              <a:rPr lang="en-US" sz="3400" dirty="0" smtClean="0"/>
              <a:t>U.S. Interagency Elevation Inventory</a:t>
            </a:r>
            <a:endParaRPr lang="en-US" sz="3400" dirty="0"/>
          </a:p>
        </p:txBody>
      </p:sp>
      <p:sp>
        <p:nvSpPr>
          <p:cNvPr id="4" name="Slide Number Placeholder 3"/>
          <p:cNvSpPr>
            <a:spLocks noGrp="1"/>
          </p:cNvSpPr>
          <p:nvPr>
            <p:ph type="sldNum" sz="quarter" idx="12"/>
          </p:nvPr>
        </p:nvSpPr>
        <p:spPr/>
        <p:txBody>
          <a:bodyPr/>
          <a:lstStyle/>
          <a:p>
            <a:fld id="{68163C60-CA09-0A47-B3C1-9EE18D99318D}" type="slidenum">
              <a:rPr lang="en-US" smtClean="0">
                <a:solidFill>
                  <a:prstClr val="white"/>
                </a:solidFill>
              </a:rPr>
              <a:pPr/>
              <a:t>23</a:t>
            </a:fld>
            <a:endParaRPr lang="en-US" dirty="0">
              <a:solidFill>
                <a:prstClr val="white"/>
              </a:solidFill>
            </a:endParaRPr>
          </a:p>
        </p:txBody>
      </p:sp>
      <p:pic>
        <p:nvPicPr>
          <p:cNvPr id="6" name="Picture 5"/>
          <p:cNvPicPr/>
          <p:nvPr/>
        </p:nvPicPr>
        <p:blipFill rotWithShape="1">
          <a:blip r:embed="rId3" cstate="print">
            <a:extLst>
              <a:ext uri="{28A0092B-C50C-407E-A947-70E740481C1C}">
                <a14:useLocalDpi xmlns:a14="http://schemas.microsoft.com/office/drawing/2010/main" val="0"/>
              </a:ext>
            </a:extLst>
          </a:blip>
          <a:srcRect t="2083" b="1997"/>
          <a:stretch/>
        </p:blipFill>
        <p:spPr>
          <a:xfrm>
            <a:off x="228600" y="1752600"/>
            <a:ext cx="5715000" cy="4114800"/>
          </a:xfrm>
          <a:prstGeom prst="rect">
            <a:avLst/>
          </a:prstGeom>
          <a:ln>
            <a:noFill/>
          </a:ln>
          <a:effectLst>
            <a:outerShdw blurRad="292100" dist="139700" dir="2700000" algn="tl" rotWithShape="0">
              <a:srgbClr val="333333">
                <a:alpha val="65000"/>
              </a:srgbClr>
            </a:outerShdw>
          </a:effectLst>
        </p:spPr>
      </p:pic>
      <p:sp>
        <p:nvSpPr>
          <p:cNvPr id="8" name="Text Placeholder 4"/>
          <p:cNvSpPr txBox="1">
            <a:spLocks/>
          </p:cNvSpPr>
          <p:nvPr/>
        </p:nvSpPr>
        <p:spPr>
          <a:xfrm>
            <a:off x="488077" y="1066800"/>
            <a:ext cx="7558960" cy="609600"/>
          </a:xfrm>
          <a:prstGeom prst="rect">
            <a:avLst/>
          </a:prstGeom>
        </p:spPr>
        <p:txBody>
          <a:bodyPr vert="horz" lIns="91440" tIns="45720" rIns="91440" bIns="45720" rtlCol="0" anchor="t" anchorCtr="0">
            <a:noAutofit/>
          </a:bodyPr>
          <a:lstStyle>
            <a:lvl1pPr marL="0" indent="0" algn="l" defTabSz="914400" rtl="0" eaLnBrk="1" latinLnBrk="0" hangingPunct="1">
              <a:spcBef>
                <a:spcPts val="2000"/>
              </a:spcBef>
              <a:buClr>
                <a:srgbClr val="493A13"/>
              </a:buClr>
              <a:buSzPct val="75000"/>
              <a:buFont typeface="Wingdings" pitchFamily="2" charset="2"/>
              <a:buNone/>
              <a:defRPr kumimoji="0" sz="2400" b="0" i="0" u="none" strike="noStrike" kern="1200" cap="none" spc="0" normalizeH="0" baseline="0">
                <a:ln>
                  <a:noFill/>
                </a:ln>
                <a:solidFill>
                  <a:srgbClr val="493A13"/>
                </a:solidFill>
                <a:effectLst/>
                <a:uLnTx/>
                <a:uFillTx/>
                <a:latin typeface="+mj-lt"/>
                <a:ea typeface="+mj-ea"/>
                <a:cs typeface="+mj-cs"/>
              </a:defRPr>
            </a:lvl1pPr>
            <a:lvl2pPr marL="457200" indent="0" algn="l" defTabSz="914400" rtl="0" eaLnBrk="1" latinLnBrk="0" hangingPunct="1">
              <a:spcBef>
                <a:spcPts val="600"/>
              </a:spcBef>
              <a:buClr>
                <a:srgbClr val="5395BE"/>
              </a:buClr>
              <a:buSzPct val="75000"/>
              <a:buFont typeface="Wingdings" pitchFamily="2" charset="2"/>
              <a:buNone/>
              <a:defRPr sz="1200" kern="1200">
                <a:solidFill>
                  <a:schemeClr val="tx1">
                    <a:lumMod val="65000"/>
                    <a:lumOff val="35000"/>
                  </a:schemeClr>
                </a:solidFill>
                <a:latin typeface="+mn-lt"/>
                <a:ea typeface="+mn-ea"/>
                <a:cs typeface="+mn-cs"/>
              </a:defRPr>
            </a:lvl2pPr>
            <a:lvl3pPr marL="914400" indent="0" algn="l" defTabSz="914400" rtl="0" eaLnBrk="1" latinLnBrk="0" hangingPunct="1">
              <a:spcBef>
                <a:spcPts val="600"/>
              </a:spcBef>
              <a:buClr>
                <a:srgbClr val="493A13"/>
              </a:buClr>
              <a:buSzPct val="75000"/>
              <a:buFont typeface="Wingdings" pitchFamily="2" charset="2"/>
              <a:buNone/>
              <a:defRPr sz="1000" kern="1200">
                <a:solidFill>
                  <a:schemeClr val="tx1">
                    <a:lumMod val="65000"/>
                    <a:lumOff val="35000"/>
                  </a:schemeClr>
                </a:solidFill>
                <a:latin typeface="+mn-lt"/>
                <a:ea typeface="+mn-ea"/>
                <a:cs typeface="+mn-cs"/>
              </a:defRPr>
            </a:lvl3pPr>
            <a:lvl4pPr marL="1371600" indent="0" algn="l" defTabSz="914400" rtl="0" eaLnBrk="1" latinLnBrk="0" hangingPunct="1">
              <a:spcBef>
                <a:spcPts val="600"/>
              </a:spcBef>
              <a:buClr>
                <a:srgbClr val="5395BE"/>
              </a:buClr>
              <a:buSzPct val="75000"/>
              <a:buFont typeface="Wingdings" pitchFamily="2" charset="2"/>
              <a:buNone/>
              <a:defRPr sz="900" kern="1200">
                <a:solidFill>
                  <a:schemeClr val="tx1">
                    <a:lumMod val="65000"/>
                    <a:lumOff val="35000"/>
                  </a:schemeClr>
                </a:solidFill>
                <a:latin typeface="+mn-lt"/>
                <a:ea typeface="+mn-ea"/>
                <a:cs typeface="+mn-cs"/>
              </a:defRPr>
            </a:lvl4pPr>
            <a:lvl5pPr marL="1828800" indent="0" algn="l" defTabSz="914400" rtl="0" eaLnBrk="1" latinLnBrk="0" hangingPunct="1">
              <a:spcBef>
                <a:spcPts val="600"/>
              </a:spcBef>
              <a:buClr>
                <a:srgbClr val="493A13"/>
              </a:buClr>
              <a:buSzPct val="75000"/>
              <a:buFont typeface="Wingdings" pitchFamily="2" charset="2"/>
              <a:buNone/>
              <a:defRPr sz="900" kern="1200">
                <a:solidFill>
                  <a:schemeClr val="tx1">
                    <a:lumMod val="65000"/>
                    <a:lumOff val="35000"/>
                  </a:schemeClr>
                </a:solidFill>
                <a:latin typeface="+mn-lt"/>
                <a:ea typeface="+mn-ea"/>
                <a:cs typeface="+mn-cs"/>
              </a:defRPr>
            </a:lvl5pPr>
            <a:lvl6pPr marL="22860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6pPr>
            <a:lvl7pPr marL="27432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7pPr>
            <a:lvl8pPr marL="32004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8pPr>
            <a:lvl9pPr marL="36576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9pPr>
          </a:lstStyle>
          <a:p>
            <a:pPr fontAlgn="auto">
              <a:spcAft>
                <a:spcPts val="0"/>
              </a:spcAft>
            </a:pPr>
            <a:r>
              <a:rPr lang="en-US" sz="2200" dirty="0" smtClean="0">
                <a:solidFill>
                  <a:schemeClr val="tx1"/>
                </a:solidFill>
              </a:rPr>
              <a:t>2013 Status Map of Publically Available </a:t>
            </a:r>
            <a:r>
              <a:rPr lang="en-US" sz="2200" dirty="0" err="1">
                <a:solidFill>
                  <a:schemeClr val="tx1"/>
                </a:solidFill>
              </a:rPr>
              <a:t>L</a:t>
            </a:r>
            <a:r>
              <a:rPr lang="en-US" sz="2200" dirty="0" err="1" smtClean="0">
                <a:solidFill>
                  <a:schemeClr val="tx1"/>
                </a:solidFill>
              </a:rPr>
              <a:t>idar</a:t>
            </a:r>
            <a:r>
              <a:rPr lang="en-US" sz="2200" dirty="0" smtClean="0">
                <a:solidFill>
                  <a:schemeClr val="tx1"/>
                </a:solidFill>
              </a:rPr>
              <a:t> and </a:t>
            </a:r>
            <a:r>
              <a:rPr lang="en-US" sz="2200" dirty="0" err="1">
                <a:solidFill>
                  <a:schemeClr val="tx1"/>
                </a:solidFill>
              </a:rPr>
              <a:t>I</a:t>
            </a:r>
            <a:r>
              <a:rPr lang="en-US" sz="2200" dirty="0" err="1" smtClean="0">
                <a:solidFill>
                  <a:schemeClr val="tx1"/>
                </a:solidFill>
              </a:rPr>
              <a:t>fsar</a:t>
            </a:r>
            <a:endParaRPr lang="en-US" sz="2200" dirty="0">
              <a:solidFill>
                <a:schemeClr val="tx1"/>
              </a:solidFill>
            </a:endParaRPr>
          </a:p>
        </p:txBody>
      </p:sp>
      <p:sp>
        <p:nvSpPr>
          <p:cNvPr id="10" name="Content Placeholder 2"/>
          <p:cNvSpPr txBox="1">
            <a:spLocks/>
          </p:cNvSpPr>
          <p:nvPr/>
        </p:nvSpPr>
        <p:spPr>
          <a:xfrm>
            <a:off x="6172200" y="1676400"/>
            <a:ext cx="2743200" cy="3276600"/>
          </a:xfrm>
          <a:prstGeom prst="rect">
            <a:avLst/>
          </a:prstGeom>
        </p:spPr>
        <p:txBody>
          <a:bodyPr vert="horz" lIns="91440" tIns="45720" rIns="91440" bIns="45720" rtlCol="0">
            <a:noAutofit/>
          </a:bodyPr>
          <a:lstStyle>
            <a:lvl1pPr marL="228600" indent="-228600" algn="l" defTabSz="914400" rtl="0" eaLnBrk="1" latinLnBrk="0" hangingPunct="1">
              <a:spcBef>
                <a:spcPts val="2000"/>
              </a:spcBef>
              <a:buClr>
                <a:srgbClr val="493A13"/>
              </a:buClr>
              <a:buSzPct val="75000"/>
              <a:buFont typeface="Wingdings" pitchFamily="2" charset="2"/>
              <a:buChar char="n"/>
              <a:defRPr sz="2000" kern="1200">
                <a:solidFill>
                  <a:schemeClr val="tx1">
                    <a:lumMod val="65000"/>
                    <a:lumOff val="35000"/>
                  </a:schemeClr>
                </a:solidFill>
                <a:latin typeface="+mn-lt"/>
                <a:ea typeface="+mn-ea"/>
                <a:cs typeface="+mn-cs"/>
              </a:defRPr>
            </a:lvl1pPr>
            <a:lvl2pPr marL="457200" indent="-228600" algn="l" defTabSz="914400" rtl="0" eaLnBrk="1" latinLnBrk="0" hangingPunct="1">
              <a:spcBef>
                <a:spcPts val="600"/>
              </a:spcBef>
              <a:buClr>
                <a:srgbClr val="5395BE"/>
              </a:buClr>
              <a:buSzPct val="75000"/>
              <a:buFont typeface="Wingdings" pitchFamily="2" charset="2"/>
              <a:buChar char="n"/>
              <a:defRPr sz="1800" kern="1200">
                <a:solidFill>
                  <a:schemeClr val="tx1">
                    <a:lumMod val="65000"/>
                    <a:lumOff val="35000"/>
                  </a:schemeClr>
                </a:solidFill>
                <a:latin typeface="+mn-lt"/>
                <a:ea typeface="+mn-ea"/>
                <a:cs typeface="+mn-cs"/>
              </a:defRPr>
            </a:lvl2pPr>
            <a:lvl3pPr marL="685800" indent="-228600" algn="l" defTabSz="914400" rtl="0" eaLnBrk="1" latinLnBrk="0" hangingPunct="1">
              <a:spcBef>
                <a:spcPts val="600"/>
              </a:spcBef>
              <a:buClr>
                <a:srgbClr val="493A13"/>
              </a:buClr>
              <a:buSzPct val="75000"/>
              <a:buFont typeface="Wingdings" pitchFamily="2" charset="2"/>
              <a:buChar char="n"/>
              <a:defRPr sz="1800" kern="1200">
                <a:solidFill>
                  <a:schemeClr val="tx1">
                    <a:lumMod val="65000"/>
                    <a:lumOff val="35000"/>
                  </a:schemeClr>
                </a:solidFill>
                <a:latin typeface="+mn-lt"/>
                <a:ea typeface="+mn-ea"/>
                <a:cs typeface="+mn-cs"/>
              </a:defRPr>
            </a:lvl3pPr>
            <a:lvl4pPr marL="914400" indent="-228600" algn="l" defTabSz="914400" rtl="0" eaLnBrk="1" latinLnBrk="0" hangingPunct="1">
              <a:spcBef>
                <a:spcPts val="600"/>
              </a:spcBef>
              <a:buClr>
                <a:srgbClr val="5395BE"/>
              </a:buClr>
              <a:buSzPct val="75000"/>
              <a:buFont typeface="Wingdings" pitchFamily="2" charset="2"/>
              <a:buChar char="n"/>
              <a:defRPr sz="1800" kern="1200">
                <a:solidFill>
                  <a:schemeClr val="tx1">
                    <a:lumMod val="65000"/>
                    <a:lumOff val="35000"/>
                  </a:schemeClr>
                </a:solidFill>
                <a:latin typeface="+mn-lt"/>
                <a:ea typeface="+mn-ea"/>
                <a:cs typeface="+mn-cs"/>
              </a:defRPr>
            </a:lvl4pPr>
            <a:lvl5pPr marL="1143000" indent="-228600" algn="l" defTabSz="914400" rtl="0" eaLnBrk="1" latinLnBrk="0" hangingPunct="1">
              <a:spcBef>
                <a:spcPts val="600"/>
              </a:spcBef>
              <a:buClr>
                <a:srgbClr val="493A13"/>
              </a:buClr>
              <a:buSzPct val="75000"/>
              <a:buFont typeface="Wingdings" pitchFamily="2" charset="2"/>
              <a:buChar char="n"/>
              <a:defRPr sz="1800"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fontAlgn="auto">
              <a:spcBef>
                <a:spcPts val="600"/>
              </a:spcBef>
              <a:spcAft>
                <a:spcPts val="0"/>
              </a:spcAft>
              <a:buNone/>
            </a:pPr>
            <a:r>
              <a:rPr lang="en-US" sz="1800" dirty="0" err="1" smtClean="0">
                <a:solidFill>
                  <a:schemeClr val="tx1"/>
                </a:solidFill>
              </a:rPr>
              <a:t>Lidar</a:t>
            </a:r>
            <a:r>
              <a:rPr lang="en-US" sz="1800" dirty="0" smtClean="0">
                <a:solidFill>
                  <a:schemeClr val="tx1"/>
                </a:solidFill>
              </a:rPr>
              <a:t>:  38% of the lower 49 states has coverage </a:t>
            </a:r>
          </a:p>
          <a:p>
            <a:pPr lvl="1">
              <a:buFont typeface="Wingdings" panose="05000000000000000000" pitchFamily="2" charset="2"/>
              <a:buChar char=""/>
            </a:pPr>
            <a:r>
              <a:rPr lang="en-US" b="1" i="1" dirty="0">
                <a:solidFill>
                  <a:schemeClr val="tx1"/>
                </a:solidFill>
              </a:rPr>
              <a:t>O</a:t>
            </a:r>
            <a:r>
              <a:rPr lang="en-US" b="1" i="1" dirty="0" smtClean="0">
                <a:solidFill>
                  <a:schemeClr val="tx1"/>
                </a:solidFill>
              </a:rPr>
              <a:t>nly 4 </a:t>
            </a:r>
            <a:r>
              <a:rPr lang="en-US" b="1" i="1" dirty="0">
                <a:solidFill>
                  <a:schemeClr val="tx1"/>
                </a:solidFill>
              </a:rPr>
              <a:t>percent </a:t>
            </a:r>
            <a:r>
              <a:rPr lang="en-US" b="1" i="1" dirty="0" smtClean="0">
                <a:solidFill>
                  <a:schemeClr val="tx1"/>
                </a:solidFill>
              </a:rPr>
              <a:t>meets the 3DEP goal of QL2 </a:t>
            </a:r>
            <a:r>
              <a:rPr lang="en-US" b="1" i="1" dirty="0">
                <a:solidFill>
                  <a:schemeClr val="tx1"/>
                </a:solidFill>
              </a:rPr>
              <a:t>or </a:t>
            </a:r>
            <a:r>
              <a:rPr lang="en-US" b="1" i="1" dirty="0" smtClean="0">
                <a:solidFill>
                  <a:schemeClr val="tx1"/>
                </a:solidFill>
              </a:rPr>
              <a:t>better</a:t>
            </a:r>
          </a:p>
          <a:p>
            <a:pPr marL="0" indent="0" fontAlgn="auto">
              <a:spcBef>
                <a:spcPts val="1200"/>
              </a:spcBef>
              <a:spcAft>
                <a:spcPts val="0"/>
              </a:spcAft>
              <a:buNone/>
            </a:pPr>
            <a:r>
              <a:rPr lang="en-US" sz="1800" dirty="0" err="1" smtClean="0">
                <a:solidFill>
                  <a:schemeClr val="tx1"/>
                </a:solidFill>
              </a:rPr>
              <a:t>Ifsar</a:t>
            </a:r>
            <a:r>
              <a:rPr lang="en-US" sz="1800" dirty="0" smtClean="0">
                <a:solidFill>
                  <a:schemeClr val="tx1"/>
                </a:solidFill>
              </a:rPr>
              <a:t>:  43.5% of Alaska has coverage </a:t>
            </a:r>
          </a:p>
          <a:p>
            <a:pPr lvl="1">
              <a:buFont typeface="Wingdings" panose="05000000000000000000" pitchFamily="2" charset="2"/>
              <a:buChar char="è"/>
            </a:pPr>
            <a:r>
              <a:rPr lang="en-US" b="1" i="1" dirty="0">
                <a:solidFill>
                  <a:schemeClr val="tx1"/>
                </a:solidFill>
              </a:rPr>
              <a:t>More than half the </a:t>
            </a:r>
            <a:r>
              <a:rPr lang="en-US" b="1" i="1" dirty="0" smtClean="0">
                <a:solidFill>
                  <a:schemeClr val="tx1"/>
                </a:solidFill>
              </a:rPr>
              <a:t>State needs </a:t>
            </a:r>
            <a:r>
              <a:rPr lang="en-US" b="1" i="1" dirty="0" err="1" smtClean="0">
                <a:solidFill>
                  <a:schemeClr val="tx1"/>
                </a:solidFill>
              </a:rPr>
              <a:t>ifsar</a:t>
            </a:r>
            <a:r>
              <a:rPr lang="en-US" b="1" i="1" dirty="0" smtClean="0">
                <a:solidFill>
                  <a:schemeClr val="tx1"/>
                </a:solidFill>
              </a:rPr>
              <a:t> data to complete the 3DEP goal for coverage</a:t>
            </a:r>
            <a:endParaRPr lang="en-US" b="1" i="1" dirty="0">
              <a:solidFill>
                <a:schemeClr val="tx1"/>
              </a:solidFill>
            </a:endParaRPr>
          </a:p>
          <a:p>
            <a:pPr marL="228600" lvl="1" indent="0" fontAlgn="auto">
              <a:spcAft>
                <a:spcPts val="0"/>
              </a:spcAft>
              <a:buNone/>
            </a:pPr>
            <a:endParaRPr lang="en-US" sz="1600" b="1" dirty="0" smtClean="0">
              <a:solidFill>
                <a:schemeClr val="tx1"/>
              </a:solidFill>
            </a:endParaRPr>
          </a:p>
          <a:p>
            <a:pPr lvl="1" fontAlgn="auto">
              <a:spcBef>
                <a:spcPts val="1200"/>
              </a:spcBef>
              <a:spcAft>
                <a:spcPts val="0"/>
              </a:spcAft>
            </a:pPr>
            <a:endParaRPr lang="en-US" sz="1600" b="1" dirty="0">
              <a:solidFill>
                <a:schemeClr val="tx1"/>
              </a:solidFill>
            </a:endParaRPr>
          </a:p>
        </p:txBody>
      </p:sp>
      <p:sp>
        <p:nvSpPr>
          <p:cNvPr id="3" name="Rectangle 2"/>
          <p:cNvSpPr/>
          <p:nvPr/>
        </p:nvSpPr>
        <p:spPr>
          <a:xfrm>
            <a:off x="3352800" y="6197025"/>
            <a:ext cx="3124200" cy="584775"/>
          </a:xfrm>
          <a:prstGeom prst="rect">
            <a:avLst/>
          </a:prstGeom>
        </p:spPr>
        <p:txBody>
          <a:bodyPr wrap="square">
            <a:spAutoFit/>
          </a:bodyPr>
          <a:lstStyle/>
          <a:p>
            <a:r>
              <a:rPr lang="en-US" sz="1600" b="1" dirty="0" smtClean="0">
                <a:solidFill>
                  <a:schemeClr val="tx1">
                    <a:lumMod val="65000"/>
                    <a:lumOff val="35000"/>
                  </a:schemeClr>
                </a:solidFill>
              </a:rPr>
              <a:t>To view the inventory go to: www.csc.noaa.gov/inventory</a:t>
            </a:r>
            <a:endParaRPr lang="en-US" sz="1600" b="1" dirty="0">
              <a:solidFill>
                <a:schemeClr val="tx1">
                  <a:lumMod val="65000"/>
                  <a:lumOff val="35000"/>
                </a:schemeClr>
              </a:solidFill>
            </a:endParaRPr>
          </a:p>
        </p:txBody>
      </p:sp>
      <p:pic>
        <p:nvPicPr>
          <p:cNvPr id="9" name="Picture 2"/>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123" t="16786" r="947" b="28945"/>
          <a:stretch/>
        </p:blipFill>
        <p:spPr bwMode="auto">
          <a:xfrm>
            <a:off x="6400800" y="5717772"/>
            <a:ext cx="2438400" cy="1064028"/>
          </a:xfrm>
          <a:prstGeom prst="rect">
            <a:avLst/>
          </a:prstGeom>
          <a:noFill/>
          <a:ln>
            <a:noFill/>
          </a:ln>
          <a:effectLst>
            <a:outerShdw blurRad="292100" dist="139700" dir="2700000" algn="ctr" rotWithShape="0">
              <a:schemeClr val="tx1">
                <a:alpha val="65000"/>
              </a:scheme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 name="Rectangle 11"/>
          <p:cNvSpPr/>
          <p:nvPr/>
        </p:nvSpPr>
        <p:spPr>
          <a:xfrm>
            <a:off x="8166847" y="282574"/>
            <a:ext cx="685800" cy="1393826"/>
          </a:xfrm>
          <a:prstGeom prst="rect">
            <a:avLst/>
          </a:prstGeom>
          <a:solidFill>
            <a:srgbClr val="0057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endParaRPr dirty="0">
              <a:solidFill>
                <a:prstClr val="white"/>
              </a:solidFill>
            </a:endParaRPr>
          </a:p>
        </p:txBody>
      </p:sp>
      <p:sp>
        <p:nvSpPr>
          <p:cNvPr id="13" name="Slide Number Placeholder 5"/>
          <p:cNvSpPr txBox="1">
            <a:spLocks/>
          </p:cNvSpPr>
          <p:nvPr/>
        </p:nvSpPr>
        <p:spPr>
          <a:xfrm>
            <a:off x="8305800" y="242234"/>
            <a:ext cx="554038" cy="365125"/>
          </a:xfrm>
          <a:prstGeom prst="rect">
            <a:avLst/>
          </a:prstGeom>
        </p:spPr>
        <p:txBody>
          <a:bodyPr vert="horz" lIns="91440" tIns="45720" rIns="91440" bIns="45720" rtlCol="0" anchor="ctr"/>
          <a:lstStyle>
            <a:defPPr>
              <a:defRPr lang="en-US"/>
            </a:defPPr>
            <a:lvl1pPr algn="r" rtl="0" fontAlgn="base">
              <a:spcBef>
                <a:spcPct val="0"/>
              </a:spcBef>
              <a:spcAft>
                <a:spcPct val="0"/>
              </a:spcAft>
              <a:defRPr sz="1400" kern="1200">
                <a:solidFill>
                  <a:srgbClr val="00577E"/>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fld id="{68163C60-CA09-0A47-B3C1-9EE18D99318D}" type="slidenum">
              <a:rPr lang="en-US" smtClean="0">
                <a:solidFill>
                  <a:prstClr val="white"/>
                </a:solidFill>
              </a:rPr>
              <a:pPr/>
              <a:t>23</a:t>
            </a:fld>
            <a:endParaRPr lang="en-US" dirty="0">
              <a:solidFill>
                <a:prstClr val="white"/>
              </a:solidFill>
            </a:endParaRPr>
          </a:p>
        </p:txBody>
      </p:sp>
    </p:spTree>
    <p:extLst>
      <p:ext uri="{BB962C8B-B14F-4D97-AF65-F5344CB8AC3E}">
        <p14:creationId xmlns:p14="http://schemas.microsoft.com/office/powerpoint/2010/main" val="88210312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26571"/>
            <a:ext cx="7556313" cy="703729"/>
          </a:xfrm>
        </p:spPr>
        <p:txBody>
          <a:bodyPr/>
          <a:lstStyle/>
          <a:p>
            <a:r>
              <a:rPr lang="en-US" sz="3400" dirty="0"/>
              <a:t>U.S. Interagency Elevation Inventory</a:t>
            </a:r>
          </a:p>
        </p:txBody>
      </p:sp>
      <p:pic>
        <p:nvPicPr>
          <p:cNvPr id="7" name="Content Placeholder 6"/>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3124200" y="1940744"/>
            <a:ext cx="5870448" cy="4536256"/>
          </a:xfrm>
          <a:prstGeom prst="rect">
            <a:avLst/>
          </a:prstGeom>
          <a:ln>
            <a:noFill/>
          </a:ln>
          <a:effectLst>
            <a:outerShdw blurRad="292100" dist="139700" dir="2700000" algn="tl" rotWithShape="0">
              <a:srgbClr val="333333">
                <a:alpha val="65000"/>
              </a:srgbClr>
            </a:outerShdw>
          </a:effectLst>
        </p:spPr>
      </p:pic>
      <p:sp>
        <p:nvSpPr>
          <p:cNvPr id="4" name="Slide Number Placeholder 3"/>
          <p:cNvSpPr>
            <a:spLocks noGrp="1"/>
          </p:cNvSpPr>
          <p:nvPr>
            <p:ph type="sldNum" sz="quarter" idx="12"/>
          </p:nvPr>
        </p:nvSpPr>
        <p:spPr/>
        <p:txBody>
          <a:bodyPr/>
          <a:lstStyle/>
          <a:p>
            <a:fld id="{68163C60-CA09-0A47-B3C1-9EE18D99318D}" type="slidenum">
              <a:rPr lang="en-US" smtClean="0">
                <a:solidFill>
                  <a:prstClr val="white"/>
                </a:solidFill>
              </a:rPr>
              <a:pPr/>
              <a:t>24</a:t>
            </a:fld>
            <a:endParaRPr lang="en-US" dirty="0">
              <a:solidFill>
                <a:prstClr val="white"/>
              </a:solidFill>
            </a:endParaRPr>
          </a:p>
        </p:txBody>
      </p:sp>
      <p:sp>
        <p:nvSpPr>
          <p:cNvPr id="5" name="Text Placeholder 4"/>
          <p:cNvSpPr>
            <a:spLocks noGrp="1"/>
          </p:cNvSpPr>
          <p:nvPr>
            <p:ph type="body" sz="half" idx="2"/>
          </p:nvPr>
        </p:nvSpPr>
        <p:spPr>
          <a:xfrm>
            <a:off x="518240" y="1054100"/>
            <a:ext cx="7558960" cy="774700"/>
          </a:xfrm>
        </p:spPr>
        <p:txBody>
          <a:bodyPr/>
          <a:lstStyle/>
          <a:p>
            <a:r>
              <a:rPr lang="en-US" sz="2000" dirty="0" smtClean="0">
                <a:hlinkClick r:id="rId4"/>
              </a:rPr>
              <a:t>http://coast.noaa.gov/digitalcoast/tools/inventory</a:t>
            </a:r>
            <a:endParaRPr lang="en-US" sz="2000" dirty="0" smtClean="0"/>
          </a:p>
          <a:p>
            <a:r>
              <a:rPr lang="en-US" sz="2000" dirty="0" smtClean="0"/>
              <a:t>Data Funded for Acquisition FY 13</a:t>
            </a:r>
            <a:endParaRPr lang="en-US" sz="2000" dirty="0"/>
          </a:p>
        </p:txBody>
      </p:sp>
      <p:sp>
        <p:nvSpPr>
          <p:cNvPr id="8" name="Content Placeholder 2"/>
          <p:cNvSpPr txBox="1">
            <a:spLocks/>
          </p:cNvSpPr>
          <p:nvPr/>
        </p:nvSpPr>
        <p:spPr>
          <a:xfrm>
            <a:off x="200025" y="2093144"/>
            <a:ext cx="2743200" cy="2743200"/>
          </a:xfrm>
          <a:prstGeom prst="rect">
            <a:avLst/>
          </a:prstGeom>
        </p:spPr>
        <p:txBody>
          <a:bodyPr vert="horz" lIns="91440" tIns="45720" rIns="91440" bIns="45720" rtlCol="0">
            <a:noAutofit/>
          </a:bodyPr>
          <a:lstStyle>
            <a:lvl1pPr marL="228600" indent="-228600" algn="l" defTabSz="914400" rtl="0" eaLnBrk="1" latinLnBrk="0" hangingPunct="1">
              <a:spcBef>
                <a:spcPts val="2000"/>
              </a:spcBef>
              <a:buClr>
                <a:srgbClr val="493A13"/>
              </a:buClr>
              <a:buSzPct val="75000"/>
              <a:buFont typeface="Wingdings" pitchFamily="2" charset="2"/>
              <a:buChar char="n"/>
              <a:defRPr sz="2000" kern="1200">
                <a:solidFill>
                  <a:schemeClr val="tx1">
                    <a:lumMod val="65000"/>
                    <a:lumOff val="35000"/>
                  </a:schemeClr>
                </a:solidFill>
                <a:latin typeface="+mn-lt"/>
                <a:ea typeface="+mn-ea"/>
                <a:cs typeface="+mn-cs"/>
              </a:defRPr>
            </a:lvl1pPr>
            <a:lvl2pPr marL="457200" indent="-228600" algn="l" defTabSz="914400" rtl="0" eaLnBrk="1" latinLnBrk="0" hangingPunct="1">
              <a:spcBef>
                <a:spcPts val="600"/>
              </a:spcBef>
              <a:buClr>
                <a:srgbClr val="5395BE"/>
              </a:buClr>
              <a:buSzPct val="75000"/>
              <a:buFont typeface="Wingdings" pitchFamily="2" charset="2"/>
              <a:buChar char="n"/>
              <a:defRPr sz="1800" kern="1200">
                <a:solidFill>
                  <a:schemeClr val="tx1">
                    <a:lumMod val="65000"/>
                    <a:lumOff val="35000"/>
                  </a:schemeClr>
                </a:solidFill>
                <a:latin typeface="+mn-lt"/>
                <a:ea typeface="+mn-ea"/>
                <a:cs typeface="+mn-cs"/>
              </a:defRPr>
            </a:lvl2pPr>
            <a:lvl3pPr marL="685800" indent="-228600" algn="l" defTabSz="914400" rtl="0" eaLnBrk="1" latinLnBrk="0" hangingPunct="1">
              <a:spcBef>
                <a:spcPts val="600"/>
              </a:spcBef>
              <a:buClr>
                <a:srgbClr val="493A13"/>
              </a:buClr>
              <a:buSzPct val="75000"/>
              <a:buFont typeface="Wingdings" pitchFamily="2" charset="2"/>
              <a:buChar char="n"/>
              <a:defRPr sz="1800" kern="1200">
                <a:solidFill>
                  <a:schemeClr val="tx1">
                    <a:lumMod val="65000"/>
                    <a:lumOff val="35000"/>
                  </a:schemeClr>
                </a:solidFill>
                <a:latin typeface="+mn-lt"/>
                <a:ea typeface="+mn-ea"/>
                <a:cs typeface="+mn-cs"/>
              </a:defRPr>
            </a:lvl3pPr>
            <a:lvl4pPr marL="914400" indent="-228600" algn="l" defTabSz="914400" rtl="0" eaLnBrk="1" latinLnBrk="0" hangingPunct="1">
              <a:spcBef>
                <a:spcPts val="600"/>
              </a:spcBef>
              <a:buClr>
                <a:srgbClr val="5395BE"/>
              </a:buClr>
              <a:buSzPct val="75000"/>
              <a:buFont typeface="Wingdings" pitchFamily="2" charset="2"/>
              <a:buChar char="n"/>
              <a:defRPr sz="1800" kern="1200">
                <a:solidFill>
                  <a:schemeClr val="tx1">
                    <a:lumMod val="65000"/>
                    <a:lumOff val="35000"/>
                  </a:schemeClr>
                </a:solidFill>
                <a:latin typeface="+mn-lt"/>
                <a:ea typeface="+mn-ea"/>
                <a:cs typeface="+mn-cs"/>
              </a:defRPr>
            </a:lvl4pPr>
            <a:lvl5pPr marL="1143000" indent="-228600" algn="l" defTabSz="914400" rtl="0" eaLnBrk="1" latinLnBrk="0" hangingPunct="1">
              <a:spcBef>
                <a:spcPts val="600"/>
              </a:spcBef>
              <a:buClr>
                <a:srgbClr val="493A13"/>
              </a:buClr>
              <a:buSzPct val="75000"/>
              <a:buFont typeface="Wingdings" pitchFamily="2" charset="2"/>
              <a:buChar char="n"/>
              <a:defRPr sz="1800"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spcBef>
                <a:spcPts val="1200"/>
              </a:spcBef>
            </a:pPr>
            <a:r>
              <a:rPr lang="en-US" b="1" dirty="0" smtClean="0"/>
              <a:t>6 % of the nation </a:t>
            </a:r>
            <a:r>
              <a:rPr lang="en-US" dirty="0" smtClean="0"/>
              <a:t>was acquired (includes all QLs)</a:t>
            </a:r>
          </a:p>
          <a:p>
            <a:pPr>
              <a:spcBef>
                <a:spcPts val="1200"/>
              </a:spcBef>
            </a:pPr>
            <a:r>
              <a:rPr lang="en-US" b="1" dirty="0" smtClean="0"/>
              <a:t>Need to acquire 12% </a:t>
            </a:r>
            <a:r>
              <a:rPr lang="en-US" dirty="0" smtClean="0"/>
              <a:t>each year at QL2 or higher (QL5 in AK) to </a:t>
            </a:r>
            <a:r>
              <a:rPr lang="en-US" dirty="0"/>
              <a:t>meet 3DEP national coverage goals </a:t>
            </a:r>
          </a:p>
        </p:txBody>
      </p:sp>
      <p:sp>
        <p:nvSpPr>
          <p:cNvPr id="9" name="Rectangle 8"/>
          <p:cNvSpPr/>
          <p:nvPr/>
        </p:nvSpPr>
        <p:spPr>
          <a:xfrm>
            <a:off x="8166847" y="282574"/>
            <a:ext cx="685800" cy="1600200"/>
          </a:xfrm>
          <a:prstGeom prst="rect">
            <a:avLst/>
          </a:prstGeom>
          <a:solidFill>
            <a:srgbClr val="0057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endParaRPr dirty="0">
              <a:solidFill>
                <a:prstClr val="white"/>
              </a:solidFill>
            </a:endParaRPr>
          </a:p>
        </p:txBody>
      </p:sp>
      <p:sp>
        <p:nvSpPr>
          <p:cNvPr id="10" name="Slide Number Placeholder 5"/>
          <p:cNvSpPr txBox="1">
            <a:spLocks/>
          </p:cNvSpPr>
          <p:nvPr/>
        </p:nvSpPr>
        <p:spPr>
          <a:xfrm>
            <a:off x="8305800" y="242234"/>
            <a:ext cx="554038" cy="365125"/>
          </a:xfrm>
          <a:prstGeom prst="rect">
            <a:avLst/>
          </a:prstGeom>
        </p:spPr>
        <p:txBody>
          <a:bodyPr vert="horz" lIns="91440" tIns="45720" rIns="91440" bIns="45720" rtlCol="0" anchor="ctr"/>
          <a:lstStyle>
            <a:defPPr>
              <a:defRPr lang="en-US"/>
            </a:defPPr>
            <a:lvl1pPr algn="r" rtl="0" fontAlgn="base">
              <a:spcBef>
                <a:spcPct val="0"/>
              </a:spcBef>
              <a:spcAft>
                <a:spcPct val="0"/>
              </a:spcAft>
              <a:defRPr sz="1400" kern="1200">
                <a:solidFill>
                  <a:srgbClr val="00577E"/>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fld id="{68163C60-CA09-0A47-B3C1-9EE18D99318D}" type="slidenum">
              <a:rPr lang="en-US" smtClean="0">
                <a:solidFill>
                  <a:prstClr val="white"/>
                </a:solidFill>
              </a:rPr>
              <a:pPr/>
              <a:t>24</a:t>
            </a:fld>
            <a:endParaRPr lang="en-US" dirty="0">
              <a:solidFill>
                <a:prstClr val="white"/>
              </a:solidFill>
            </a:endParaRPr>
          </a:p>
        </p:txBody>
      </p:sp>
    </p:spTree>
    <p:extLst>
      <p:ext uri="{BB962C8B-B14F-4D97-AF65-F5344CB8AC3E}">
        <p14:creationId xmlns:p14="http://schemas.microsoft.com/office/powerpoint/2010/main" val="109506190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3DEP Budget Outlook </a:t>
            </a:r>
            <a:endParaRPr lang="en-US" dirty="0"/>
          </a:p>
        </p:txBody>
      </p:sp>
      <p:sp>
        <p:nvSpPr>
          <p:cNvPr id="3" name="Content Placeholder 2"/>
          <p:cNvSpPr>
            <a:spLocks noGrp="1"/>
          </p:cNvSpPr>
          <p:nvPr>
            <p:ph idx="1"/>
          </p:nvPr>
        </p:nvSpPr>
        <p:spPr>
          <a:xfrm>
            <a:off x="498474" y="1676400"/>
            <a:ext cx="8188326" cy="4724400"/>
          </a:xfrm>
        </p:spPr>
        <p:txBody>
          <a:bodyPr numCol="1">
            <a:normAutofit fontScale="77500" lnSpcReduction="20000"/>
          </a:bodyPr>
          <a:lstStyle/>
          <a:p>
            <a:pPr>
              <a:lnSpc>
                <a:spcPct val="120000"/>
              </a:lnSpc>
              <a:spcBef>
                <a:spcPts val="600"/>
              </a:spcBef>
              <a:defRPr/>
            </a:pPr>
            <a:r>
              <a:rPr lang="en-US" b="1" dirty="0" smtClean="0"/>
              <a:t>FY14 </a:t>
            </a:r>
            <a:r>
              <a:rPr lang="en-US" b="1" dirty="0"/>
              <a:t>President’s Budget </a:t>
            </a:r>
            <a:r>
              <a:rPr lang="en-US" dirty="0" smtClean="0"/>
              <a:t>– USGS 3DEP </a:t>
            </a:r>
            <a:r>
              <a:rPr lang="en-US" dirty="0"/>
              <a:t>increase of $9M plus $1M for Alaska </a:t>
            </a:r>
            <a:r>
              <a:rPr lang="en-US" dirty="0" err="1" smtClean="0"/>
              <a:t>ifsar</a:t>
            </a:r>
            <a:r>
              <a:rPr lang="en-US" dirty="0" smtClean="0"/>
              <a:t>;  Omnibus resulted in </a:t>
            </a:r>
            <a:r>
              <a:rPr lang="en-US" dirty="0"/>
              <a:t>$760K </a:t>
            </a:r>
            <a:r>
              <a:rPr lang="en-US" dirty="0" smtClean="0"/>
              <a:t>increase for </a:t>
            </a:r>
            <a:r>
              <a:rPr lang="en-US" dirty="0"/>
              <a:t>Alaska and $1M in USGS Coastal Marine Geology for Coastal National Elevation </a:t>
            </a:r>
            <a:r>
              <a:rPr lang="en-US" dirty="0" smtClean="0"/>
              <a:t>Dataset</a:t>
            </a:r>
          </a:p>
          <a:p>
            <a:pPr>
              <a:lnSpc>
                <a:spcPct val="120000"/>
              </a:lnSpc>
              <a:spcBef>
                <a:spcPts val="600"/>
              </a:spcBef>
              <a:defRPr/>
            </a:pPr>
            <a:r>
              <a:rPr lang="en-US" b="1" dirty="0" smtClean="0"/>
              <a:t>Endorsements</a:t>
            </a:r>
            <a:r>
              <a:rPr lang="en-US" dirty="0" smtClean="0"/>
              <a:t> </a:t>
            </a:r>
            <a:r>
              <a:rPr lang="en-US" dirty="0"/>
              <a:t>– 3DEP was endorsed or received letters of budget support </a:t>
            </a:r>
            <a:r>
              <a:rPr lang="en-US" dirty="0" smtClean="0"/>
              <a:t>from:</a:t>
            </a:r>
            <a:endParaRPr lang="en-US" dirty="0"/>
          </a:p>
          <a:p>
            <a:pPr lvl="1">
              <a:lnSpc>
                <a:spcPct val="120000"/>
              </a:lnSpc>
              <a:spcBef>
                <a:spcPts val="0"/>
              </a:spcBef>
            </a:pPr>
            <a:r>
              <a:rPr lang="en-US" sz="1400" dirty="0"/>
              <a:t>American Association of </a:t>
            </a:r>
            <a:r>
              <a:rPr lang="en-US" sz="1400" dirty="0" smtClean="0"/>
              <a:t>State Geologists (AASG)</a:t>
            </a:r>
            <a:endParaRPr lang="en-US" sz="1400" dirty="0"/>
          </a:p>
          <a:p>
            <a:pPr lvl="1">
              <a:lnSpc>
                <a:spcPct val="120000"/>
              </a:lnSpc>
              <a:spcBef>
                <a:spcPts val="0"/>
              </a:spcBef>
            </a:pPr>
            <a:r>
              <a:rPr lang="en-US" sz="1400" dirty="0"/>
              <a:t>American Association of Photogrammetry and Remote Sensing (ASPRS)</a:t>
            </a:r>
          </a:p>
          <a:p>
            <a:pPr lvl="1">
              <a:lnSpc>
                <a:spcPct val="120000"/>
              </a:lnSpc>
              <a:spcBef>
                <a:spcPts val="0"/>
              </a:spcBef>
            </a:pPr>
            <a:r>
              <a:rPr lang="en-US" sz="1400" dirty="0"/>
              <a:t>Association of State Floodplain Managers</a:t>
            </a:r>
          </a:p>
          <a:p>
            <a:pPr lvl="1">
              <a:lnSpc>
                <a:spcPct val="120000"/>
              </a:lnSpc>
              <a:spcBef>
                <a:spcPts val="0"/>
              </a:spcBef>
            </a:pPr>
            <a:r>
              <a:rPr lang="en-US" sz="1400" dirty="0"/>
              <a:t>Coalition of Geospatial Organizations (COGO)</a:t>
            </a:r>
          </a:p>
          <a:p>
            <a:pPr lvl="1">
              <a:lnSpc>
                <a:spcPct val="120000"/>
              </a:lnSpc>
              <a:spcBef>
                <a:spcPts val="0"/>
              </a:spcBef>
            </a:pPr>
            <a:r>
              <a:rPr lang="en-US" sz="1400" dirty="0"/>
              <a:t>Management Association of Private Photogrammetric Surveyors (MAPPS)</a:t>
            </a:r>
          </a:p>
          <a:p>
            <a:pPr lvl="1">
              <a:lnSpc>
                <a:spcPct val="120000"/>
              </a:lnSpc>
              <a:spcBef>
                <a:spcPts val="0"/>
              </a:spcBef>
            </a:pPr>
            <a:r>
              <a:rPr lang="en-US" sz="1400" dirty="0"/>
              <a:t>National Geospatial Advisory </a:t>
            </a:r>
            <a:r>
              <a:rPr lang="en-US" sz="1400" dirty="0" smtClean="0"/>
              <a:t>Council (NGAC)</a:t>
            </a:r>
            <a:endParaRPr lang="en-US" sz="1400" dirty="0"/>
          </a:p>
          <a:p>
            <a:pPr lvl="1">
              <a:lnSpc>
                <a:spcPct val="120000"/>
              </a:lnSpc>
              <a:spcBef>
                <a:spcPts val="0"/>
              </a:spcBef>
            </a:pPr>
            <a:r>
              <a:rPr lang="en-US" sz="1400" dirty="0"/>
              <a:t>National Society of Professional </a:t>
            </a:r>
            <a:r>
              <a:rPr lang="en-US" sz="1400" dirty="0" smtClean="0"/>
              <a:t>Surveyors (NSPS)</a:t>
            </a:r>
            <a:endParaRPr lang="en-US" sz="1400" dirty="0"/>
          </a:p>
          <a:p>
            <a:pPr lvl="1">
              <a:lnSpc>
                <a:spcPct val="120000"/>
              </a:lnSpc>
              <a:spcBef>
                <a:spcPts val="0"/>
              </a:spcBef>
            </a:pPr>
            <a:r>
              <a:rPr lang="en-US" sz="1400" dirty="0"/>
              <a:t>National States Geographic Information Council (NSGIC</a:t>
            </a:r>
            <a:r>
              <a:rPr lang="en-US" sz="1400" dirty="0" smtClean="0"/>
              <a:t>)</a:t>
            </a:r>
          </a:p>
          <a:p>
            <a:pPr>
              <a:lnSpc>
                <a:spcPct val="120000"/>
              </a:lnSpc>
              <a:spcBef>
                <a:spcPts val="1200"/>
              </a:spcBef>
            </a:pPr>
            <a:r>
              <a:rPr lang="en-US" b="1" dirty="0"/>
              <a:t>FY15 President’s Budget </a:t>
            </a:r>
            <a:r>
              <a:rPr lang="en-US" dirty="0"/>
              <a:t>– USGS 3DEP $5M, Alaska Mapping $236K, </a:t>
            </a:r>
            <a:r>
              <a:rPr lang="pt-BR" dirty="0"/>
              <a:t>Ecosystems: Columbia River $350K and </a:t>
            </a:r>
            <a:r>
              <a:rPr lang="en-US" dirty="0"/>
              <a:t>Puget Sound $</a:t>
            </a:r>
            <a:r>
              <a:rPr lang="en-US" dirty="0" smtClean="0"/>
              <a:t>450K</a:t>
            </a:r>
          </a:p>
          <a:p>
            <a:pPr lvl="0">
              <a:lnSpc>
                <a:spcPct val="120000"/>
              </a:lnSpc>
              <a:spcBef>
                <a:spcPts val="600"/>
              </a:spcBef>
            </a:pPr>
            <a:r>
              <a:rPr lang="en-US" b="1" dirty="0"/>
              <a:t>National Academy of Public Administration (NAPA) report </a:t>
            </a:r>
            <a:r>
              <a:rPr lang="en-US" dirty="0"/>
              <a:t>- The November, 2013 report entitled </a:t>
            </a:r>
            <a:r>
              <a:rPr lang="en-US" b="1" dirty="0"/>
              <a:t>“</a:t>
            </a:r>
            <a:r>
              <a:rPr lang="en-GB" b="1" dirty="0"/>
              <a:t>FEMA Flood Mapping: Enhancing Coordination to Maximize Performance”</a:t>
            </a:r>
            <a:r>
              <a:rPr lang="en-GB" dirty="0"/>
              <a:t> </a:t>
            </a:r>
            <a:r>
              <a:rPr lang="en-US" dirty="0"/>
              <a:t>included the following recommendation:  </a:t>
            </a:r>
          </a:p>
          <a:p>
            <a:pPr marL="228600" lvl="1" indent="0">
              <a:lnSpc>
                <a:spcPct val="120000"/>
              </a:lnSpc>
              <a:buNone/>
            </a:pPr>
            <a:r>
              <a:rPr lang="en-US" i="1" dirty="0"/>
              <a:t>“The Office of Management and Budget should use the 3DEP implementation plan for nationwide elevation data collection to guide the development of the President’s annual budget request.”   </a:t>
            </a:r>
          </a:p>
          <a:p>
            <a:pPr>
              <a:lnSpc>
                <a:spcPct val="120000"/>
              </a:lnSpc>
              <a:spcBef>
                <a:spcPts val="1200"/>
              </a:spcBef>
            </a:pPr>
            <a:endParaRPr lang="en-US" b="1" dirty="0"/>
          </a:p>
          <a:p>
            <a:pPr lvl="1">
              <a:lnSpc>
                <a:spcPct val="120000"/>
              </a:lnSpc>
            </a:pPr>
            <a:endParaRPr lang="en-US" sz="1400" dirty="0"/>
          </a:p>
        </p:txBody>
      </p:sp>
      <p:sp>
        <p:nvSpPr>
          <p:cNvPr id="4" name="Slide Number Placeholder 3"/>
          <p:cNvSpPr>
            <a:spLocks noGrp="1"/>
          </p:cNvSpPr>
          <p:nvPr>
            <p:ph type="sldNum" sz="quarter" idx="12"/>
          </p:nvPr>
        </p:nvSpPr>
        <p:spPr/>
        <p:txBody>
          <a:bodyPr/>
          <a:lstStyle/>
          <a:p>
            <a:fld id="{68163C60-CA09-0A47-B3C1-9EE18D99318D}" type="slidenum">
              <a:rPr lang="en-US" smtClean="0">
                <a:solidFill>
                  <a:prstClr val="white"/>
                </a:solidFill>
              </a:rPr>
              <a:pPr/>
              <a:t>25</a:t>
            </a:fld>
            <a:endParaRPr lang="en-US" dirty="0">
              <a:solidFill>
                <a:prstClr val="white"/>
              </a:solidFill>
            </a:endParaRPr>
          </a:p>
        </p:txBody>
      </p:sp>
      <p:sp>
        <p:nvSpPr>
          <p:cNvPr id="5" name="Text Placeholder 4"/>
          <p:cNvSpPr>
            <a:spLocks noGrp="1"/>
          </p:cNvSpPr>
          <p:nvPr>
            <p:ph type="body" sz="half" idx="2"/>
          </p:nvPr>
        </p:nvSpPr>
        <p:spPr/>
        <p:txBody>
          <a:bodyPr/>
          <a:lstStyle/>
          <a:p>
            <a:r>
              <a:rPr lang="en-US" dirty="0" smtClean="0"/>
              <a:t>USGS Component</a:t>
            </a:r>
            <a:endParaRPr lang="en-US" dirty="0"/>
          </a:p>
        </p:txBody>
      </p:sp>
    </p:spTree>
    <p:extLst>
      <p:ext uri="{BB962C8B-B14F-4D97-AF65-F5344CB8AC3E}">
        <p14:creationId xmlns:p14="http://schemas.microsoft.com/office/powerpoint/2010/main" val="41833186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3DEP Executive Forum</a:t>
            </a:r>
            <a:endParaRPr lang="en-US" dirty="0"/>
          </a:p>
        </p:txBody>
      </p:sp>
      <p:sp>
        <p:nvSpPr>
          <p:cNvPr id="3" name="Content Placeholder 2"/>
          <p:cNvSpPr>
            <a:spLocks noGrp="1"/>
          </p:cNvSpPr>
          <p:nvPr>
            <p:ph idx="1"/>
          </p:nvPr>
        </p:nvSpPr>
        <p:spPr>
          <a:xfrm>
            <a:off x="498474" y="1752600"/>
            <a:ext cx="7959726" cy="4495800"/>
          </a:xfrm>
        </p:spPr>
        <p:txBody>
          <a:bodyPr>
            <a:noAutofit/>
          </a:bodyPr>
          <a:lstStyle/>
          <a:p>
            <a:pPr>
              <a:lnSpc>
                <a:spcPct val="120000"/>
              </a:lnSpc>
              <a:spcBef>
                <a:spcPts val="1200"/>
              </a:spcBef>
            </a:pPr>
            <a:r>
              <a:rPr lang="en-US" sz="1700" b="1" dirty="0" smtClean="0"/>
              <a:t>Purpose</a:t>
            </a:r>
            <a:r>
              <a:rPr lang="en-US" sz="1700" dirty="0" smtClean="0"/>
              <a:t> - to </a:t>
            </a:r>
            <a:r>
              <a:rPr lang="en-US" sz="1700" dirty="0"/>
              <a:t>facilitate executive dialog and collaboration on strategies to implement and sustain 3DEP for the benefit of </a:t>
            </a:r>
            <a:r>
              <a:rPr lang="en-US" sz="1700" dirty="0" smtClean="0"/>
              <a:t>all its stakeholders </a:t>
            </a:r>
          </a:p>
          <a:p>
            <a:pPr>
              <a:lnSpc>
                <a:spcPct val="120000"/>
              </a:lnSpc>
              <a:spcBef>
                <a:spcPts val="900"/>
              </a:spcBef>
            </a:pPr>
            <a:r>
              <a:rPr lang="en-US" sz="1700" b="1" dirty="0" smtClean="0"/>
              <a:t>Leadership</a:t>
            </a:r>
            <a:r>
              <a:rPr lang="en-US" sz="1700" dirty="0" smtClean="0"/>
              <a:t> – Chair is Kevin Gallagher, USGS Associate Director for Core Science Systems</a:t>
            </a:r>
          </a:p>
          <a:p>
            <a:pPr>
              <a:lnSpc>
                <a:spcPct val="120000"/>
              </a:lnSpc>
              <a:spcBef>
                <a:spcPts val="900"/>
              </a:spcBef>
            </a:pPr>
            <a:r>
              <a:rPr lang="en-US" sz="1700" b="1" dirty="0" smtClean="0"/>
              <a:t>Objectives</a:t>
            </a:r>
            <a:r>
              <a:rPr lang="en-US" sz="1700" dirty="0" smtClean="0"/>
              <a:t> </a:t>
            </a:r>
            <a:endParaRPr lang="en-US" sz="1700" dirty="0"/>
          </a:p>
          <a:p>
            <a:pPr lvl="1">
              <a:lnSpc>
                <a:spcPct val="120000"/>
              </a:lnSpc>
              <a:spcBef>
                <a:spcPts val="0"/>
              </a:spcBef>
            </a:pPr>
            <a:r>
              <a:rPr lang="en-US" sz="1700" dirty="0"/>
              <a:t>Monitor status, plans and coordination actions for 3DEP </a:t>
            </a:r>
            <a:r>
              <a:rPr lang="en-US" sz="1700" dirty="0" smtClean="0"/>
              <a:t>implementation </a:t>
            </a:r>
            <a:endParaRPr lang="en-US" sz="1700" dirty="0"/>
          </a:p>
          <a:p>
            <a:pPr lvl="1">
              <a:lnSpc>
                <a:spcPct val="120000"/>
              </a:lnSpc>
              <a:spcBef>
                <a:spcPts val="0"/>
              </a:spcBef>
            </a:pPr>
            <a:r>
              <a:rPr lang="en-US" sz="1700" dirty="0" smtClean="0"/>
              <a:t>Strategize on </a:t>
            </a:r>
            <a:r>
              <a:rPr lang="en-US" sz="1700" dirty="0"/>
              <a:t>significant developments regarding elevation or related geospatial </a:t>
            </a:r>
            <a:r>
              <a:rPr lang="en-US" sz="1700" dirty="0" smtClean="0"/>
              <a:t>activities, for example, legislation, GAO studies, supplemental funding, etc.</a:t>
            </a:r>
            <a:endParaRPr lang="en-US" sz="1700" dirty="0"/>
          </a:p>
          <a:p>
            <a:pPr lvl="1">
              <a:lnSpc>
                <a:spcPct val="120000"/>
              </a:lnSpc>
              <a:spcBef>
                <a:spcPts val="0"/>
              </a:spcBef>
            </a:pPr>
            <a:r>
              <a:rPr lang="en-US" sz="1700" dirty="0"/>
              <a:t>Share insights and develop strategies to communicate with industry and other </a:t>
            </a:r>
            <a:r>
              <a:rPr lang="en-US" sz="1700" dirty="0" smtClean="0"/>
              <a:t>stakeholder </a:t>
            </a:r>
            <a:r>
              <a:rPr lang="en-US" sz="1700" dirty="0"/>
              <a:t>groups that could play a role in 3DEP </a:t>
            </a:r>
            <a:r>
              <a:rPr lang="en-US" sz="1700" dirty="0" smtClean="0"/>
              <a:t>funding</a:t>
            </a:r>
            <a:endParaRPr lang="en-US" sz="1700" dirty="0"/>
          </a:p>
          <a:p>
            <a:pPr lvl="1">
              <a:lnSpc>
                <a:spcPct val="120000"/>
              </a:lnSpc>
              <a:spcBef>
                <a:spcPts val="0"/>
              </a:spcBef>
            </a:pPr>
            <a:r>
              <a:rPr lang="en-US" sz="1700" dirty="0"/>
              <a:t>Provide executive direction and input to NDEP as the operational coordinating </a:t>
            </a:r>
            <a:r>
              <a:rPr lang="en-US" sz="1700" dirty="0" smtClean="0"/>
              <a:t>body</a:t>
            </a:r>
          </a:p>
          <a:p>
            <a:pPr lvl="1">
              <a:lnSpc>
                <a:spcPct val="120000"/>
              </a:lnSpc>
              <a:spcBef>
                <a:spcPts val="0"/>
              </a:spcBef>
            </a:pPr>
            <a:endParaRPr lang="en-US" sz="1500" dirty="0" smtClean="0"/>
          </a:p>
          <a:p>
            <a:pPr>
              <a:lnSpc>
                <a:spcPct val="120000"/>
              </a:lnSpc>
              <a:spcBef>
                <a:spcPts val="1200"/>
              </a:spcBef>
            </a:pPr>
            <a:endParaRPr lang="en-US" sz="1500" dirty="0"/>
          </a:p>
        </p:txBody>
      </p:sp>
      <p:sp>
        <p:nvSpPr>
          <p:cNvPr id="4" name="Slide Number Placeholder 3"/>
          <p:cNvSpPr>
            <a:spLocks noGrp="1"/>
          </p:cNvSpPr>
          <p:nvPr>
            <p:ph type="sldNum" sz="quarter" idx="12"/>
          </p:nvPr>
        </p:nvSpPr>
        <p:spPr/>
        <p:txBody>
          <a:bodyPr/>
          <a:lstStyle/>
          <a:p>
            <a:fld id="{68163C60-CA09-0A47-B3C1-9EE18D99318D}" type="slidenum">
              <a:rPr lang="en-US" smtClean="0">
                <a:solidFill>
                  <a:prstClr val="white"/>
                </a:solidFill>
              </a:rPr>
              <a:pPr/>
              <a:t>26</a:t>
            </a:fld>
            <a:endParaRPr lang="en-US" dirty="0">
              <a:solidFill>
                <a:prstClr val="white"/>
              </a:solidFill>
            </a:endParaRPr>
          </a:p>
        </p:txBody>
      </p:sp>
      <p:sp>
        <p:nvSpPr>
          <p:cNvPr id="5" name="Text Placeholder 4"/>
          <p:cNvSpPr>
            <a:spLocks noGrp="1"/>
          </p:cNvSpPr>
          <p:nvPr>
            <p:ph type="body" sz="half" idx="2"/>
          </p:nvPr>
        </p:nvSpPr>
        <p:spPr>
          <a:xfrm>
            <a:off x="498518" y="1129553"/>
            <a:ext cx="7558960" cy="470647"/>
          </a:xfrm>
        </p:spPr>
        <p:txBody>
          <a:bodyPr/>
          <a:lstStyle/>
          <a:p>
            <a:r>
              <a:rPr lang="en-US" dirty="0" smtClean="0"/>
              <a:t>Governance and Executive Outreach</a:t>
            </a:r>
            <a:endParaRPr lang="en-US" dirty="0"/>
          </a:p>
        </p:txBody>
      </p:sp>
    </p:spTree>
    <p:extLst>
      <p:ext uri="{BB962C8B-B14F-4D97-AF65-F5344CB8AC3E}">
        <p14:creationId xmlns:p14="http://schemas.microsoft.com/office/powerpoint/2010/main" val="4329224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68300"/>
            <a:ext cx="7556313" cy="690282"/>
          </a:xfrm>
        </p:spPr>
        <p:txBody>
          <a:bodyPr/>
          <a:lstStyle/>
          <a:p>
            <a:r>
              <a:rPr lang="en-US" sz="3400" dirty="0" smtClean="0"/>
              <a:t>3DEP Implementation</a:t>
            </a:r>
            <a:endParaRPr lang="en-US" sz="3400" dirty="0"/>
          </a:p>
        </p:txBody>
      </p:sp>
      <p:sp>
        <p:nvSpPr>
          <p:cNvPr id="3" name="Content Placeholder 2"/>
          <p:cNvSpPr>
            <a:spLocks noGrp="1"/>
          </p:cNvSpPr>
          <p:nvPr>
            <p:ph idx="1"/>
          </p:nvPr>
        </p:nvSpPr>
        <p:spPr>
          <a:xfrm>
            <a:off x="498474" y="1905000"/>
            <a:ext cx="3692526" cy="3352800"/>
          </a:xfrm>
        </p:spPr>
        <p:txBody>
          <a:bodyPr>
            <a:normAutofit/>
          </a:bodyPr>
          <a:lstStyle/>
          <a:p>
            <a:pPr>
              <a:lnSpc>
                <a:spcPct val="110000"/>
              </a:lnSpc>
              <a:spcBef>
                <a:spcPts val="600"/>
              </a:spcBef>
            </a:pPr>
            <a:r>
              <a:rPr lang="en-US" dirty="0" smtClean="0"/>
              <a:t>3DEP initiative </a:t>
            </a:r>
            <a:r>
              <a:rPr lang="en-US" dirty="0"/>
              <a:t>p</a:t>
            </a:r>
            <a:r>
              <a:rPr lang="en-US" dirty="0" smtClean="0"/>
              <a:t>lan – final DRAFT in peer review</a:t>
            </a:r>
          </a:p>
          <a:p>
            <a:pPr>
              <a:lnSpc>
                <a:spcPct val="110000"/>
              </a:lnSpc>
              <a:spcBef>
                <a:spcPts val="600"/>
              </a:spcBef>
            </a:pPr>
            <a:r>
              <a:rPr lang="en-US" dirty="0" smtClean="0"/>
              <a:t>System modernization milestones April, October and January 2015</a:t>
            </a:r>
          </a:p>
          <a:p>
            <a:pPr>
              <a:lnSpc>
                <a:spcPct val="110000"/>
              </a:lnSpc>
              <a:spcBef>
                <a:spcPts val="600"/>
              </a:spcBef>
            </a:pPr>
            <a:r>
              <a:rPr lang="en-US" dirty="0" smtClean="0"/>
              <a:t>3DEP Annual Report – in final stages of publication</a:t>
            </a:r>
          </a:p>
          <a:p>
            <a:pPr>
              <a:lnSpc>
                <a:spcPct val="110000"/>
              </a:lnSpc>
              <a:spcBef>
                <a:spcPts val="600"/>
              </a:spcBef>
            </a:pPr>
            <a:r>
              <a:rPr lang="en-US" dirty="0" smtClean="0"/>
              <a:t>3DEP official rollout – January, 2015</a:t>
            </a:r>
            <a:endParaRPr lang="en-US" dirty="0"/>
          </a:p>
        </p:txBody>
      </p:sp>
      <p:sp>
        <p:nvSpPr>
          <p:cNvPr id="4" name="Slide Number Placeholder 3"/>
          <p:cNvSpPr>
            <a:spLocks noGrp="1"/>
          </p:cNvSpPr>
          <p:nvPr>
            <p:ph type="sldNum" sz="quarter" idx="12"/>
          </p:nvPr>
        </p:nvSpPr>
        <p:spPr/>
        <p:txBody>
          <a:bodyPr/>
          <a:lstStyle/>
          <a:p>
            <a:fld id="{68163C60-CA09-0A47-B3C1-9EE18D99318D}" type="slidenum">
              <a:rPr lang="en-US" smtClean="0">
                <a:solidFill>
                  <a:prstClr val="white"/>
                </a:solidFill>
              </a:rPr>
              <a:pPr/>
              <a:t>27</a:t>
            </a:fld>
            <a:endParaRPr lang="en-US" dirty="0">
              <a:solidFill>
                <a:prstClr val="white"/>
              </a:solidFill>
            </a:endParaRPr>
          </a:p>
        </p:txBody>
      </p:sp>
      <p:sp>
        <p:nvSpPr>
          <p:cNvPr id="5" name="Text Placeholder 4"/>
          <p:cNvSpPr>
            <a:spLocks noGrp="1"/>
          </p:cNvSpPr>
          <p:nvPr>
            <p:ph type="body" sz="half" idx="2"/>
          </p:nvPr>
        </p:nvSpPr>
        <p:spPr>
          <a:xfrm>
            <a:off x="498518" y="1054100"/>
            <a:ext cx="7558960" cy="774700"/>
          </a:xfrm>
        </p:spPr>
        <p:txBody>
          <a:bodyPr/>
          <a:lstStyle/>
          <a:p>
            <a:r>
              <a:rPr lang="en-US" dirty="0" smtClean="0"/>
              <a:t>Moving ahead</a:t>
            </a:r>
            <a:endParaRPr lang="en-US" dirty="0"/>
          </a:p>
        </p:txBody>
      </p:sp>
      <p:pic>
        <p:nvPicPr>
          <p:cNvPr id="6" name="Picture 5"/>
          <p:cNvPicPr>
            <a:picLocks noChangeAspect="1"/>
          </p:cNvPicPr>
          <p:nvPr/>
        </p:nvPicPr>
        <p:blipFill rotWithShape="1">
          <a:blip r:embed="rId3">
            <a:extLst>
              <a:ext uri="{28A0092B-C50C-407E-A947-70E740481C1C}">
                <a14:useLocalDpi xmlns:a14="http://schemas.microsoft.com/office/drawing/2010/main" val="0"/>
              </a:ext>
            </a:extLst>
          </a:blip>
          <a:srcRect l="31001" r="17996"/>
          <a:stretch/>
        </p:blipFill>
        <p:spPr>
          <a:xfrm>
            <a:off x="4495800" y="1295400"/>
            <a:ext cx="4197343" cy="4928616"/>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40560372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8474" y="381000"/>
            <a:ext cx="7556313" cy="690282"/>
          </a:xfrm>
        </p:spPr>
        <p:txBody>
          <a:bodyPr/>
          <a:lstStyle/>
          <a:p>
            <a:r>
              <a:rPr lang="en-US" dirty="0" smtClean="0"/>
              <a:t>3DEP Resources</a:t>
            </a:r>
            <a:endParaRPr lang="en-US" dirty="0"/>
          </a:p>
        </p:txBody>
      </p:sp>
      <p:sp>
        <p:nvSpPr>
          <p:cNvPr id="3" name="Content Placeholder 2"/>
          <p:cNvSpPr>
            <a:spLocks noGrp="1"/>
          </p:cNvSpPr>
          <p:nvPr>
            <p:ph idx="1"/>
          </p:nvPr>
        </p:nvSpPr>
        <p:spPr>
          <a:xfrm>
            <a:off x="381000" y="1524000"/>
            <a:ext cx="3297884" cy="4343400"/>
          </a:xfrm>
        </p:spPr>
        <p:txBody>
          <a:bodyPr>
            <a:normAutofit lnSpcReduction="10000"/>
          </a:bodyPr>
          <a:lstStyle/>
          <a:p>
            <a:pPr marL="344488" indent="-344488"/>
            <a:r>
              <a:rPr lang="en-US" dirty="0" smtClean="0">
                <a:solidFill>
                  <a:schemeClr val="tx1">
                    <a:lumMod val="75000"/>
                    <a:lumOff val="25000"/>
                  </a:schemeClr>
                </a:solidFill>
              </a:rPr>
              <a:t>NEEA Report</a:t>
            </a:r>
          </a:p>
          <a:p>
            <a:pPr marL="344488" indent="-344488"/>
            <a:r>
              <a:rPr lang="en-US" dirty="0">
                <a:solidFill>
                  <a:schemeClr val="tx1">
                    <a:lumMod val="75000"/>
                    <a:lumOff val="25000"/>
                  </a:schemeClr>
                </a:solidFill>
              </a:rPr>
              <a:t>3DEP webpage</a:t>
            </a:r>
            <a:endParaRPr lang="en-US" dirty="0" smtClean="0">
              <a:solidFill>
                <a:schemeClr val="tx1">
                  <a:lumMod val="75000"/>
                  <a:lumOff val="25000"/>
                </a:schemeClr>
              </a:solidFill>
            </a:endParaRPr>
          </a:p>
          <a:p>
            <a:pPr marL="344488" indent="-344488"/>
            <a:r>
              <a:rPr lang="en-US" dirty="0" smtClean="0">
                <a:solidFill>
                  <a:schemeClr val="tx1">
                    <a:lumMod val="75000"/>
                    <a:lumOff val="25000"/>
                  </a:schemeClr>
                </a:solidFill>
              </a:rPr>
              <a:t>USGS Fact Sheets</a:t>
            </a:r>
          </a:p>
          <a:p>
            <a:pPr marL="573088" lvl="1" indent="-344488"/>
            <a:r>
              <a:rPr lang="en-US" dirty="0" smtClean="0">
                <a:solidFill>
                  <a:schemeClr val="tx1">
                    <a:lumMod val="75000"/>
                    <a:lumOff val="25000"/>
                  </a:schemeClr>
                </a:solidFill>
              </a:rPr>
              <a:t>NEEA at a glance</a:t>
            </a:r>
          </a:p>
          <a:p>
            <a:pPr marL="573088" lvl="1" indent="-344488"/>
            <a:r>
              <a:rPr lang="en-US" dirty="0" smtClean="0">
                <a:solidFill>
                  <a:schemeClr val="tx1">
                    <a:lumMod val="75000"/>
                    <a:lumOff val="25000"/>
                  </a:schemeClr>
                </a:solidFill>
              </a:rPr>
              <a:t>3D Elevation Program</a:t>
            </a:r>
          </a:p>
          <a:p>
            <a:pPr marL="573088" lvl="1" indent="-344488"/>
            <a:r>
              <a:rPr lang="en-US" dirty="0" smtClean="0">
                <a:solidFill>
                  <a:schemeClr val="tx1">
                    <a:lumMod val="75000"/>
                    <a:lumOff val="25000"/>
                  </a:schemeClr>
                </a:solidFill>
              </a:rPr>
              <a:t>State 3DEP Summaries</a:t>
            </a:r>
          </a:p>
          <a:p>
            <a:r>
              <a:rPr lang="en-US" dirty="0" smtClean="0">
                <a:solidFill>
                  <a:schemeClr val="tx1">
                    <a:lumMod val="75000"/>
                    <a:lumOff val="25000"/>
                  </a:schemeClr>
                </a:solidFill>
              </a:rPr>
              <a:t>Resources in work</a:t>
            </a:r>
          </a:p>
          <a:p>
            <a:pPr lvl="1"/>
            <a:r>
              <a:rPr lang="en-US" dirty="0" smtClean="0">
                <a:solidFill>
                  <a:schemeClr val="tx1">
                    <a:lumMod val="75000"/>
                    <a:lumOff val="25000"/>
                  </a:schemeClr>
                </a:solidFill>
              </a:rPr>
              <a:t>Journal </a:t>
            </a:r>
            <a:r>
              <a:rPr lang="en-US" dirty="0">
                <a:solidFill>
                  <a:schemeClr val="tx1">
                    <a:lumMod val="75000"/>
                    <a:lumOff val="25000"/>
                  </a:schemeClr>
                </a:solidFill>
              </a:rPr>
              <a:t>articles </a:t>
            </a:r>
            <a:endParaRPr lang="en-US" dirty="0" smtClean="0">
              <a:solidFill>
                <a:schemeClr val="tx1">
                  <a:lumMod val="75000"/>
                  <a:lumOff val="25000"/>
                </a:schemeClr>
              </a:solidFill>
            </a:endParaRPr>
          </a:p>
          <a:p>
            <a:pPr lvl="1"/>
            <a:r>
              <a:rPr lang="en-US" dirty="0" smtClean="0">
                <a:solidFill>
                  <a:schemeClr val="tx1">
                    <a:lumMod val="75000"/>
                    <a:lumOff val="25000"/>
                  </a:schemeClr>
                </a:solidFill>
              </a:rPr>
              <a:t>3DEP Plan</a:t>
            </a:r>
          </a:p>
          <a:p>
            <a:pPr lvl="1"/>
            <a:r>
              <a:rPr lang="en-US" dirty="0" smtClean="0">
                <a:solidFill>
                  <a:schemeClr val="tx1">
                    <a:lumMod val="75000"/>
                    <a:lumOff val="25000"/>
                  </a:schemeClr>
                </a:solidFill>
              </a:rPr>
              <a:t>3DEP Annual Report</a:t>
            </a:r>
            <a:r>
              <a:rPr lang="en-US" dirty="0">
                <a:solidFill>
                  <a:schemeClr val="tx1">
                    <a:lumMod val="75000"/>
                    <a:lumOff val="25000"/>
                  </a:schemeClr>
                </a:solidFill>
              </a:rPr>
              <a:t>	</a:t>
            </a:r>
            <a:r>
              <a:rPr lang="en-US" sz="2000" dirty="0" smtClean="0">
                <a:solidFill>
                  <a:schemeClr val="tx1">
                    <a:lumMod val="75000"/>
                    <a:lumOff val="25000"/>
                  </a:schemeClr>
                </a:solidFill>
              </a:rPr>
              <a:t>	</a:t>
            </a:r>
          </a:p>
          <a:p>
            <a:pPr marL="0" indent="0">
              <a:buNone/>
            </a:pPr>
            <a:endParaRPr lang="en-US" dirty="0" smtClean="0">
              <a:solidFill>
                <a:schemeClr val="tx1">
                  <a:lumMod val="75000"/>
                  <a:lumOff val="25000"/>
                </a:schemeClr>
              </a:solidFill>
            </a:endParaRPr>
          </a:p>
          <a:p>
            <a:pPr marL="0" indent="0">
              <a:buNone/>
            </a:pPr>
            <a:endParaRPr lang="en-US" dirty="0" smtClean="0">
              <a:solidFill>
                <a:schemeClr val="tx1">
                  <a:lumMod val="75000"/>
                  <a:lumOff val="25000"/>
                </a:schemeClr>
              </a:solidFill>
            </a:endParaRPr>
          </a:p>
          <a:p>
            <a:pPr marL="0" indent="0">
              <a:buNone/>
            </a:pPr>
            <a:endParaRPr lang="en-US" dirty="0">
              <a:solidFill>
                <a:schemeClr val="tx1">
                  <a:lumMod val="75000"/>
                  <a:lumOff val="25000"/>
                </a:schemeClr>
              </a:solidFill>
            </a:endParaRPr>
          </a:p>
          <a:p>
            <a:pPr marL="0" indent="0">
              <a:buNone/>
            </a:pPr>
            <a:endParaRPr lang="en-US" dirty="0">
              <a:solidFill>
                <a:schemeClr val="tx1">
                  <a:lumMod val="75000"/>
                  <a:lumOff val="25000"/>
                </a:schemeClr>
              </a:solidFill>
            </a:endParaRPr>
          </a:p>
          <a:p>
            <a:pPr marL="344488" indent="-344488"/>
            <a:endParaRPr lang="en-US" dirty="0">
              <a:solidFill>
                <a:schemeClr val="tx1">
                  <a:lumMod val="75000"/>
                  <a:lumOff val="25000"/>
                </a:schemeClr>
              </a:solidFill>
            </a:endParaRPr>
          </a:p>
        </p:txBody>
      </p:sp>
      <p:sp>
        <p:nvSpPr>
          <p:cNvPr id="4" name="Slide Number Placeholder 3"/>
          <p:cNvSpPr>
            <a:spLocks noGrp="1"/>
          </p:cNvSpPr>
          <p:nvPr>
            <p:ph type="sldNum" sz="quarter" idx="12"/>
          </p:nvPr>
        </p:nvSpPr>
        <p:spPr/>
        <p:txBody>
          <a:bodyPr/>
          <a:lstStyle/>
          <a:p>
            <a:fld id="{68163C60-CA09-0A47-B3C1-9EE18D99318D}" type="slidenum">
              <a:rPr lang="en-US" smtClean="0">
                <a:solidFill>
                  <a:prstClr val="white"/>
                </a:solidFill>
              </a:rPr>
              <a:pPr/>
              <a:t>28</a:t>
            </a:fld>
            <a:endParaRPr lang="en-US" dirty="0">
              <a:solidFill>
                <a:prstClr val="white"/>
              </a:solidFill>
            </a:endParaRPr>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57600" y="1143000"/>
            <a:ext cx="2680382" cy="3495220"/>
          </a:xfrm>
          <a:prstGeom prst="rect">
            <a:avLst/>
          </a:prstGeom>
          <a:ln>
            <a:noFill/>
          </a:ln>
          <a:effectLst>
            <a:outerShdw blurRad="292100" dist="139700" dir="2700000" algn="tl" rotWithShape="0">
              <a:srgbClr val="333333">
                <a:alpha val="65000"/>
              </a:srgbClr>
            </a:outerShdw>
          </a:effectLst>
        </p:spPr>
      </p:pic>
      <p:pic>
        <p:nvPicPr>
          <p:cNvPr id="9" name="Picture 8"/>
          <p:cNvPicPr>
            <a:picLocks noChangeAspect="1"/>
          </p:cNvPicPr>
          <p:nvPr/>
        </p:nvPicPr>
        <p:blipFill rotWithShape="1">
          <a:blip r:embed="rId4">
            <a:extLst>
              <a:ext uri="{28A0092B-C50C-407E-A947-70E740481C1C}">
                <a14:useLocalDpi xmlns:a14="http://schemas.microsoft.com/office/drawing/2010/main" val="0"/>
              </a:ext>
            </a:extLst>
          </a:blip>
          <a:srcRect b="18712"/>
          <a:stretch/>
        </p:blipFill>
        <p:spPr>
          <a:xfrm>
            <a:off x="4038600" y="4800600"/>
            <a:ext cx="4290912" cy="1350336"/>
          </a:xfrm>
          <a:prstGeom prst="rect">
            <a:avLst/>
          </a:prstGeom>
        </p:spPr>
      </p:pic>
      <p:sp>
        <p:nvSpPr>
          <p:cNvPr id="11" name="Rectangle 10"/>
          <p:cNvSpPr/>
          <p:nvPr/>
        </p:nvSpPr>
        <p:spPr>
          <a:xfrm>
            <a:off x="2438400" y="6248400"/>
            <a:ext cx="6477000" cy="461665"/>
          </a:xfrm>
          <a:prstGeom prst="rect">
            <a:avLst/>
          </a:prstGeom>
        </p:spPr>
        <p:txBody>
          <a:bodyPr wrap="square">
            <a:spAutoFit/>
          </a:bodyPr>
          <a:lstStyle/>
          <a:p>
            <a:r>
              <a:rPr lang="en-US" sz="2400" dirty="0" smtClean="0">
                <a:solidFill>
                  <a:srgbClr val="0070C0"/>
                </a:solidFill>
                <a:latin typeface="+mn-lt"/>
              </a:rPr>
              <a:t>http</a:t>
            </a:r>
            <a:r>
              <a:rPr lang="en-US" sz="2400" dirty="0">
                <a:solidFill>
                  <a:srgbClr val="0070C0"/>
                </a:solidFill>
                <a:latin typeface="+mn-lt"/>
              </a:rPr>
              <a:t>://</a:t>
            </a:r>
            <a:r>
              <a:rPr lang="en-US" sz="2400" dirty="0" smtClean="0">
                <a:solidFill>
                  <a:srgbClr val="0070C0"/>
                </a:solidFill>
                <a:latin typeface="+mn-lt"/>
              </a:rPr>
              <a:t>nationalmap.gov/3DEP</a:t>
            </a:r>
            <a:endParaRPr lang="en-US" sz="2400" dirty="0">
              <a:solidFill>
                <a:srgbClr val="0070C0"/>
              </a:solidFill>
              <a:latin typeface="+mn-lt"/>
            </a:endParaRPr>
          </a:p>
        </p:txBody>
      </p:sp>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892843" y="533400"/>
            <a:ext cx="2713679" cy="3495219"/>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45329435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Rectangle 2"/>
          <p:cNvSpPr>
            <a:spLocks noGrp="1" noChangeArrowheads="1"/>
          </p:cNvSpPr>
          <p:nvPr>
            <p:ph idx="1"/>
          </p:nvPr>
        </p:nvSpPr>
        <p:spPr>
          <a:xfrm>
            <a:off x="114300" y="1053897"/>
            <a:ext cx="8458200" cy="621789"/>
          </a:xfrm>
        </p:spPr>
        <p:txBody>
          <a:bodyPr>
            <a:normAutofit fontScale="85000" lnSpcReduction="20000"/>
          </a:bodyPr>
          <a:lstStyle/>
          <a:p>
            <a:pPr marL="0" indent="0">
              <a:buNone/>
            </a:pPr>
            <a:r>
              <a:rPr lang="en-US" sz="2300" dirty="0" smtClean="0"/>
              <a:t>Through the acquisition of new 3DEP topographic data, North Carolina will also be able to update and/or support the following areas:</a:t>
            </a:r>
          </a:p>
          <a:p>
            <a:endParaRPr lang="en-US" sz="2200" dirty="0" smtClean="0"/>
          </a:p>
          <a:p>
            <a:endParaRPr lang="en-US" sz="2200" dirty="0" smtClean="0"/>
          </a:p>
        </p:txBody>
      </p:sp>
      <p:sp>
        <p:nvSpPr>
          <p:cNvPr id="107524" name="TextBox 3"/>
          <p:cNvSpPr txBox="1">
            <a:spLocks noChangeArrowheads="1"/>
          </p:cNvSpPr>
          <p:nvPr/>
        </p:nvSpPr>
        <p:spPr bwMode="auto">
          <a:xfrm>
            <a:off x="95250" y="2033567"/>
            <a:ext cx="4095750" cy="4801314"/>
          </a:xfrm>
          <a:prstGeom prst="rect">
            <a:avLst/>
          </a:prstGeom>
          <a:noFill/>
          <a:ln w="9525">
            <a:noFill/>
            <a:miter lim="800000"/>
            <a:headEnd/>
            <a:tailEnd/>
          </a:ln>
        </p:spPr>
        <p:txBody>
          <a:bodyPr wrap="square" numCol="1">
            <a:spAutoFit/>
          </a:bodyPr>
          <a:lstStyle/>
          <a:p>
            <a:pPr marL="166688" lvl="3" indent="-166688">
              <a:buFont typeface="Arial" panose="020B0604020202020204" pitchFamily="34" charset="0"/>
              <a:buChar char="•"/>
              <a:tabLst>
                <a:tab pos="4225925" algn="l"/>
              </a:tabLst>
              <a:defRPr/>
            </a:pPr>
            <a:r>
              <a:rPr lang="en-US" sz="2000" dirty="0" smtClean="0">
                <a:latin typeface="Arial" charset="0"/>
                <a:cs typeface="Arial" charset="0"/>
              </a:rPr>
              <a:t>Storm Surge – Structure Impact</a:t>
            </a:r>
          </a:p>
          <a:p>
            <a:pPr marL="166688" lvl="3" indent="-166688">
              <a:buFont typeface="Arial" panose="020B0604020202020204" pitchFamily="34" charset="0"/>
              <a:buChar char="•"/>
              <a:tabLst>
                <a:tab pos="4225925" algn="l"/>
              </a:tabLst>
              <a:defRPr/>
            </a:pPr>
            <a:r>
              <a:rPr lang="en-US" sz="2000" dirty="0" smtClean="0">
                <a:latin typeface="Arial" charset="0"/>
                <a:cs typeface="Arial" charset="0"/>
              </a:rPr>
              <a:t>Utility Management – Line Detection </a:t>
            </a:r>
          </a:p>
          <a:p>
            <a:pPr marL="166688" lvl="3" indent="-166688">
              <a:buFont typeface="Arial" panose="020B0604020202020204" pitchFamily="34" charset="0"/>
              <a:buChar char="•"/>
              <a:defRPr/>
            </a:pPr>
            <a:r>
              <a:rPr lang="en-US" sz="2000" dirty="0" smtClean="0">
                <a:latin typeface="Arial" charset="0"/>
                <a:cs typeface="Arial" charset="0"/>
              </a:rPr>
              <a:t>Transportation Design / Asset Management</a:t>
            </a:r>
          </a:p>
          <a:p>
            <a:pPr marL="166688" lvl="3" indent="-166688">
              <a:buFont typeface="Arial" panose="020B0604020202020204" pitchFamily="34" charset="0"/>
              <a:buChar char="•"/>
              <a:defRPr/>
            </a:pPr>
            <a:r>
              <a:rPr lang="en-US" sz="2000" dirty="0" smtClean="0">
                <a:latin typeface="Arial" charset="0"/>
                <a:cs typeface="Arial" charset="0"/>
              </a:rPr>
              <a:t>Vegetation / Forestry Management </a:t>
            </a:r>
          </a:p>
          <a:p>
            <a:pPr marL="166688" lvl="3" indent="-166688">
              <a:buFont typeface="Arial" panose="020B0604020202020204" pitchFamily="34" charset="0"/>
              <a:buChar char="•"/>
              <a:defRPr/>
            </a:pPr>
            <a:r>
              <a:rPr lang="en-US" sz="2000" dirty="0" smtClean="0">
                <a:solidFill>
                  <a:srgbClr val="FF0000"/>
                </a:solidFill>
                <a:latin typeface="Arial" charset="0"/>
                <a:cs typeface="Arial" charset="0"/>
              </a:rPr>
              <a:t>Hydrologic / Streambed Detection</a:t>
            </a:r>
          </a:p>
          <a:p>
            <a:pPr marL="166688" lvl="3" indent="-166688">
              <a:buFont typeface="Arial" panose="020B0604020202020204" pitchFamily="34" charset="0"/>
              <a:buChar char="•"/>
              <a:defRPr/>
            </a:pPr>
            <a:r>
              <a:rPr lang="en-US" sz="2000" dirty="0" smtClean="0">
                <a:solidFill>
                  <a:srgbClr val="FF0000"/>
                </a:solidFill>
                <a:latin typeface="Arial" charset="0"/>
                <a:cs typeface="Arial" charset="0"/>
              </a:rPr>
              <a:t>Wetland Identification</a:t>
            </a:r>
            <a:endParaRPr lang="en-US" sz="2000" dirty="0">
              <a:solidFill>
                <a:srgbClr val="FF0000"/>
              </a:solidFill>
              <a:latin typeface="Arial" charset="0"/>
              <a:cs typeface="Arial" charset="0"/>
            </a:endParaRPr>
          </a:p>
          <a:p>
            <a:pPr marL="166688" lvl="3" indent="-166688">
              <a:buFont typeface="Arial" panose="020B0604020202020204" pitchFamily="34" charset="0"/>
              <a:buChar char="•"/>
              <a:defRPr/>
            </a:pPr>
            <a:r>
              <a:rPr lang="en-US" sz="2000" dirty="0" smtClean="0">
                <a:latin typeface="Arial" charset="0"/>
                <a:cs typeface="Arial" charset="0"/>
              </a:rPr>
              <a:t>Aviation Obstruction Assessment</a:t>
            </a:r>
          </a:p>
          <a:p>
            <a:pPr marL="166688" lvl="3" indent="-166688">
              <a:buFont typeface="Arial" panose="020B0604020202020204" pitchFamily="34" charset="0"/>
              <a:buChar char="•"/>
              <a:defRPr/>
            </a:pPr>
            <a:r>
              <a:rPr lang="en-US" sz="2000" dirty="0" smtClean="0">
                <a:latin typeface="Arial" charset="0"/>
                <a:cs typeface="Arial" charset="0"/>
              </a:rPr>
              <a:t>Precision / Efficient Farming</a:t>
            </a:r>
          </a:p>
          <a:p>
            <a:pPr marL="166688" lvl="3" indent="-166688">
              <a:buFont typeface="Arial" panose="020B0604020202020204" pitchFamily="34" charset="0"/>
              <a:buChar char="•"/>
              <a:defRPr/>
            </a:pPr>
            <a:r>
              <a:rPr lang="en-US" sz="2000" dirty="0" smtClean="0">
                <a:solidFill>
                  <a:srgbClr val="FF0000"/>
                </a:solidFill>
                <a:latin typeface="Arial" charset="0"/>
                <a:cs typeface="Arial" charset="0"/>
              </a:rPr>
              <a:t>Structure Delineation</a:t>
            </a:r>
            <a:endParaRPr lang="en-US" sz="2000" dirty="0">
              <a:solidFill>
                <a:srgbClr val="FF0000"/>
              </a:solidFill>
              <a:latin typeface="Arial" charset="0"/>
              <a:cs typeface="Arial" charset="0"/>
            </a:endParaRPr>
          </a:p>
          <a:p>
            <a:pPr marL="344488" lvl="3">
              <a:lnSpc>
                <a:spcPct val="120000"/>
              </a:lnSpc>
              <a:defRPr/>
            </a:pPr>
            <a:r>
              <a:rPr lang="en-US" sz="2000" dirty="0" smtClean="0">
                <a:solidFill>
                  <a:srgbClr val="000000"/>
                </a:solidFill>
                <a:latin typeface="Arial" charset="0"/>
                <a:cs typeface="Arial" charset="0"/>
              </a:rPr>
              <a:t> </a:t>
            </a:r>
            <a:endParaRPr lang="en-US" sz="2000" dirty="0">
              <a:solidFill>
                <a:srgbClr val="0000CC"/>
              </a:solidFill>
              <a:latin typeface="Arial" charset="0"/>
              <a:cs typeface="Arial" charset="0"/>
            </a:endParaRPr>
          </a:p>
          <a:p>
            <a:pPr marL="342900" lvl="3">
              <a:defRPr/>
            </a:pPr>
            <a:endParaRPr lang="en-US" sz="2200" dirty="0">
              <a:solidFill>
                <a:srgbClr val="0000CC"/>
              </a:solidFill>
              <a:latin typeface="Arial" charset="0"/>
              <a:cs typeface="Arial" charset="0"/>
            </a:endParaRPr>
          </a:p>
        </p:txBody>
      </p:sp>
      <p:sp>
        <p:nvSpPr>
          <p:cNvPr id="7" name="Title 7"/>
          <p:cNvSpPr>
            <a:spLocks noGrp="1"/>
          </p:cNvSpPr>
          <p:nvPr>
            <p:ph type="title"/>
          </p:nvPr>
        </p:nvSpPr>
        <p:spPr>
          <a:xfrm>
            <a:off x="0" y="0"/>
            <a:ext cx="9143999" cy="838200"/>
          </a:xfrm>
        </p:spPr>
        <p:txBody>
          <a:bodyPr>
            <a:normAutofit/>
          </a:bodyPr>
          <a:lstStyle/>
          <a:p>
            <a:r>
              <a:rPr lang="en-US" sz="3200" dirty="0" smtClean="0"/>
              <a:t>3DEP – Next Generation Business Value</a:t>
            </a:r>
          </a:p>
        </p:txBody>
      </p:sp>
      <p:pic>
        <p:nvPicPr>
          <p:cNvPr id="5" name="Picture 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405816" y="2093417"/>
            <a:ext cx="4679210" cy="360792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 name="Picture 19" descr="Hurricane Irene_Advisory 27_Structural Count_3 Feet Surge Flooding in Structure_Pamlico Basin_082911.jpg"/>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4397832" y="2052617"/>
            <a:ext cx="4687194" cy="3607922"/>
          </a:xfrm>
          <a:prstGeom prst="rect">
            <a:avLst/>
          </a:prstGeom>
          <a:ln w="12700">
            <a:solidFill>
              <a:schemeClr val="tx1"/>
            </a:solidFill>
          </a:ln>
        </p:spPr>
      </p:pic>
      <p:pic>
        <p:nvPicPr>
          <p:cNvPr id="9" name="Picture 3"/>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4378782" y="2052617"/>
            <a:ext cx="4679210" cy="35958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 name="Picture 9" descr="C:\Lidar\Screencaps\For David 20140715\brdg2.PNG"/>
          <p:cNvPicPr>
            <a:picLocks noChangeAspect="1" noChangeArrowheads="1"/>
          </p:cNvPicPr>
          <p:nvPr/>
        </p:nvPicPr>
        <p:blipFill rotWithShape="1">
          <a:blip r:embed="rId6" cstate="email">
            <a:extLst>
              <a:ext uri="{28A0092B-C50C-407E-A947-70E740481C1C}">
                <a14:useLocalDpi xmlns:a14="http://schemas.microsoft.com/office/drawing/2010/main"/>
              </a:ext>
            </a:extLst>
          </a:blip>
          <a:srcRect/>
          <a:stretch/>
        </p:blipFill>
        <p:spPr bwMode="auto">
          <a:xfrm>
            <a:off x="4388590" y="2033567"/>
            <a:ext cx="4679210" cy="3648722"/>
          </a:xfrm>
          <a:prstGeom prst="rect">
            <a:avLst/>
          </a:prstGeom>
          <a:noFill/>
          <a:extLst>
            <a:ext uri="{909E8E84-426E-40DD-AFC4-6F175D3DCCD1}">
              <a14:hiddenFill xmlns:a14="http://schemas.microsoft.com/office/drawing/2010/main">
                <a:solidFill>
                  <a:srgbClr val="FFFFFF"/>
                </a:solidFill>
              </a14:hiddenFill>
            </a:ext>
          </a:extLst>
        </p:spPr>
      </p:pic>
      <p:grpSp>
        <p:nvGrpSpPr>
          <p:cNvPr id="2" name="Group 1"/>
          <p:cNvGrpSpPr/>
          <p:nvPr/>
        </p:nvGrpSpPr>
        <p:grpSpPr>
          <a:xfrm>
            <a:off x="4378782" y="2052617"/>
            <a:ext cx="4660672" cy="3578695"/>
            <a:chOff x="6172200" y="2416249"/>
            <a:chExt cx="4326426" cy="3156098"/>
          </a:xfrm>
        </p:grpSpPr>
        <p:pic>
          <p:nvPicPr>
            <p:cNvPr id="15" name="Content Placeholder 3"/>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6172200" y="2416249"/>
              <a:ext cx="4326426" cy="3156098"/>
            </a:xfrm>
            <a:prstGeom prst="rect">
              <a:avLst/>
            </a:prstGeom>
            <a:ln w="12700">
              <a:solidFill>
                <a:schemeClr val="tx1"/>
              </a:solidFill>
            </a:ln>
          </p:spPr>
        </p:pic>
        <p:sp>
          <p:nvSpPr>
            <p:cNvPr id="16" name="Title 1"/>
            <p:cNvSpPr txBox="1">
              <a:spLocks/>
            </p:cNvSpPr>
            <p:nvPr/>
          </p:nvSpPr>
          <p:spPr>
            <a:xfrm>
              <a:off x="7242049" y="2529664"/>
              <a:ext cx="2142213" cy="383658"/>
            </a:xfrm>
            <a:prstGeom prst="rect">
              <a:avLst/>
            </a:prstGeom>
            <a:solidFill>
              <a:schemeClr val="bg1">
                <a:lumMod val="85000"/>
                <a:alpha val="74000"/>
              </a:schemeClr>
            </a:solidFill>
            <a:ln w="6350">
              <a:solidFill>
                <a:schemeClr val="tx1"/>
              </a:solidFill>
            </a:ln>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1800" dirty="0" smtClean="0"/>
                <a:t>High – Large Trees</a:t>
              </a:r>
              <a:endParaRPr lang="en-US" sz="1800" dirty="0"/>
            </a:p>
          </p:txBody>
        </p:sp>
        <p:sp>
          <p:nvSpPr>
            <p:cNvPr id="17" name="Right Arrow 16"/>
            <p:cNvSpPr/>
            <p:nvPr/>
          </p:nvSpPr>
          <p:spPr>
            <a:xfrm flipH="1">
              <a:off x="9367036" y="5324252"/>
              <a:ext cx="538964" cy="238347"/>
            </a:xfrm>
            <a:prstGeom prst="rightArrow">
              <a:avLst/>
            </a:prstGeom>
            <a:ln w="12700"/>
          </p:spPr>
          <p:style>
            <a:lnRef idx="0">
              <a:schemeClr val="accent6"/>
            </a:lnRef>
            <a:fillRef idx="3">
              <a:schemeClr val="accent6"/>
            </a:fillRef>
            <a:effectRef idx="3">
              <a:schemeClr val="accent6"/>
            </a:effectRef>
            <a:fontRef idx="minor">
              <a:schemeClr val="lt1"/>
            </a:fontRef>
          </p:style>
          <p:txBody>
            <a:bodyPr rtlCol="0" anchor="ctr"/>
            <a:lstStyle/>
            <a:p>
              <a:pPr algn="ctr"/>
              <a:endParaRPr lang="en-US">
                <a:solidFill>
                  <a:prstClr val="white"/>
                </a:solidFill>
              </a:endParaRPr>
            </a:p>
          </p:txBody>
        </p:sp>
      </p:grpSp>
      <p:pic>
        <p:nvPicPr>
          <p:cNvPr id="18" name="Picture 17"/>
          <p:cNvPicPr>
            <a:picLocks noChangeAspect="1"/>
          </p:cNvPicPr>
          <p:nvPr/>
        </p:nvPicPr>
        <p:blipFill rotWithShape="1">
          <a:blip r:embed="rId8" cstate="email">
            <a:extLst>
              <a:ext uri="{BEBA8EAE-BF5A-486C-A8C5-ECC9F3942E4B}">
                <a14:imgProps xmlns:a14="http://schemas.microsoft.com/office/drawing/2010/main">
                  <a14:imgLayer r:embed="rId9">
                    <a14:imgEffect>
                      <a14:brightnessContrast bright="-20000" contrast="40000"/>
                    </a14:imgEffect>
                  </a14:imgLayer>
                </a14:imgProps>
              </a:ext>
              <a:ext uri="{28A0092B-C50C-407E-A947-70E740481C1C}">
                <a14:useLocalDpi xmlns:a14="http://schemas.microsoft.com/office/drawing/2010/main"/>
              </a:ext>
            </a:extLst>
          </a:blip>
          <a:srcRect/>
          <a:stretch/>
        </p:blipFill>
        <p:spPr>
          <a:xfrm>
            <a:off x="4354805" y="2034608"/>
            <a:ext cx="4660672" cy="3643939"/>
          </a:xfrm>
          <a:prstGeom prst="rect">
            <a:avLst/>
          </a:prstGeom>
          <a:ln w="12700">
            <a:solidFill>
              <a:schemeClr val="tx1"/>
            </a:solidFill>
          </a:ln>
        </p:spPr>
      </p:pic>
      <p:pic>
        <p:nvPicPr>
          <p:cNvPr id="1026" name="Picture 2" descr="C:\Users\rbarlow\Pictures\Atlantic City pre Sandy.JPG"/>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388590" y="1716717"/>
            <a:ext cx="4572000" cy="6096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9997138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2000"/>
                                        <p:tgtEl>
                                          <p:spTgt spid="2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10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10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1000"/>
                                        <p:tgtEl>
                                          <p:spTgt spid="2"/>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fade">
                                      <p:cBhvr>
                                        <p:cTn id="27" dur="1000"/>
                                        <p:tgtEl>
                                          <p:spTgt spid="18"/>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07524">
                                            <p:txEl>
                                              <p:pRg st="8" end="8"/>
                                            </p:txEl>
                                          </p:spTgt>
                                        </p:tgtEl>
                                        <p:attrNameLst>
                                          <p:attrName>style.visibility</p:attrName>
                                        </p:attrNameLst>
                                      </p:cBhvr>
                                      <p:to>
                                        <p:strVal val="visible"/>
                                      </p:to>
                                    </p:set>
                                    <p:animEffect transition="in" filter="fade">
                                      <p:cBhvr>
                                        <p:cTn id="32" dur="1000"/>
                                        <p:tgtEl>
                                          <p:spTgt spid="107524">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p:cNvSpPr txBox="1">
            <a:spLocks/>
          </p:cNvSpPr>
          <p:nvPr/>
        </p:nvSpPr>
        <p:spPr>
          <a:xfrm>
            <a:off x="10885" y="13900"/>
            <a:ext cx="4550229" cy="11430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dirty="0" smtClean="0">
                <a:solidFill>
                  <a:prstClr val="white"/>
                </a:solidFill>
              </a:rPr>
              <a:t>3DEP – </a:t>
            </a:r>
            <a:r>
              <a:rPr lang="en-US" sz="2800" dirty="0" smtClean="0">
                <a:solidFill>
                  <a:schemeClr val="bg1"/>
                </a:solidFill>
              </a:rPr>
              <a:t>Next </a:t>
            </a:r>
            <a:r>
              <a:rPr lang="en-US" sz="2000" dirty="0" smtClean="0">
                <a:solidFill>
                  <a:schemeClr val="bg1"/>
                </a:solidFill>
              </a:rPr>
              <a:t>Generation</a:t>
            </a:r>
            <a:r>
              <a:rPr lang="en-US" sz="2800" dirty="0" smtClean="0">
                <a:solidFill>
                  <a:schemeClr val="bg1"/>
                </a:solidFill>
              </a:rPr>
              <a:t> Letter of Map Amendments</a:t>
            </a:r>
            <a:endParaRPr lang="en-US" sz="2800" dirty="0">
              <a:solidFill>
                <a:schemeClr val="bg1"/>
              </a:solidFill>
            </a:endParaRPr>
          </a:p>
        </p:txBody>
      </p:sp>
      <p:sp>
        <p:nvSpPr>
          <p:cNvPr id="4" name="Rectangle 3"/>
          <p:cNvSpPr/>
          <p:nvPr/>
        </p:nvSpPr>
        <p:spPr>
          <a:xfrm>
            <a:off x="0" y="1090910"/>
            <a:ext cx="4572000" cy="4665893"/>
          </a:xfrm>
          <a:prstGeom prst="rect">
            <a:avLst/>
          </a:prstGeom>
        </p:spPr>
        <p:txBody>
          <a:bodyPr>
            <a:spAutoFit/>
          </a:bodyPr>
          <a:lstStyle/>
          <a:p>
            <a:pPr marL="236538" lvl="1" indent="-236538">
              <a:spcBef>
                <a:spcPct val="20000"/>
              </a:spcBef>
              <a:buFont typeface="Arial" pitchFamily="34" charset="0"/>
              <a:buChar char="•"/>
            </a:pPr>
            <a:r>
              <a:rPr lang="en-US" sz="2000" b="1" dirty="0" smtClean="0">
                <a:solidFill>
                  <a:srgbClr val="FFFF00"/>
                </a:solidFill>
              </a:rPr>
              <a:t>Elevation </a:t>
            </a:r>
            <a:r>
              <a:rPr lang="en-US" sz="2000" b="1" dirty="0">
                <a:solidFill>
                  <a:srgbClr val="FFFF00"/>
                </a:solidFill>
              </a:rPr>
              <a:t>Certificate</a:t>
            </a:r>
          </a:p>
          <a:p>
            <a:pPr marL="458788" lvl="2" indent="-228600">
              <a:buFont typeface="Arial" panose="020B0604020202020204" pitchFamily="34" charset="0"/>
              <a:buChar char="•"/>
            </a:pPr>
            <a:r>
              <a:rPr lang="en-US" dirty="0" smtClean="0">
                <a:solidFill>
                  <a:prstClr val="white"/>
                </a:solidFill>
              </a:rPr>
              <a:t>Costly to Property Owners  </a:t>
            </a:r>
            <a:r>
              <a:rPr lang="en-US" dirty="0">
                <a:solidFill>
                  <a:prstClr val="white"/>
                </a:solidFill>
              </a:rPr>
              <a:t>($500-$1,500)</a:t>
            </a:r>
          </a:p>
          <a:p>
            <a:pPr marL="458788" lvl="2" indent="-228600">
              <a:buFont typeface="Arial" panose="020B0604020202020204" pitchFamily="34" charset="0"/>
              <a:buChar char="•"/>
            </a:pPr>
            <a:r>
              <a:rPr lang="en-US" dirty="0">
                <a:solidFill>
                  <a:prstClr val="white"/>
                </a:solidFill>
              </a:rPr>
              <a:t>High Precision Survey Grade</a:t>
            </a:r>
          </a:p>
          <a:p>
            <a:pPr marL="236538" lvl="1" indent="-236538">
              <a:spcBef>
                <a:spcPts val="1200"/>
              </a:spcBef>
              <a:buFont typeface="Arial" pitchFamily="34" charset="0"/>
              <a:buChar char="•"/>
            </a:pPr>
            <a:r>
              <a:rPr lang="en-US" sz="2000" b="1" dirty="0" smtClean="0">
                <a:solidFill>
                  <a:srgbClr val="66FF33"/>
                </a:solidFill>
              </a:rPr>
              <a:t>3DEP Support LOMA </a:t>
            </a:r>
            <a:endParaRPr lang="en-US" sz="2000" b="1" dirty="0">
              <a:solidFill>
                <a:srgbClr val="66FF33"/>
              </a:solidFill>
            </a:endParaRPr>
          </a:p>
          <a:p>
            <a:pPr marL="458788" lvl="2" indent="-228600">
              <a:spcBef>
                <a:spcPct val="20000"/>
              </a:spcBef>
              <a:buFont typeface="Arial" panose="020B0604020202020204" pitchFamily="34" charset="0"/>
              <a:buChar char="•"/>
            </a:pPr>
            <a:r>
              <a:rPr lang="en-US" dirty="0" smtClean="0">
                <a:solidFill>
                  <a:prstClr val="white"/>
                </a:solidFill>
              </a:rPr>
              <a:t>3DEP Derived Highest </a:t>
            </a:r>
            <a:r>
              <a:rPr lang="en-US" dirty="0">
                <a:solidFill>
                  <a:prstClr val="white"/>
                </a:solidFill>
              </a:rPr>
              <a:t>Adjacent Grade </a:t>
            </a:r>
            <a:r>
              <a:rPr lang="en-US" dirty="0" smtClean="0">
                <a:solidFill>
                  <a:prstClr val="white"/>
                </a:solidFill>
              </a:rPr>
              <a:t>and Lowest Adjacent Grade</a:t>
            </a:r>
            <a:endParaRPr lang="en-US" dirty="0">
              <a:solidFill>
                <a:prstClr val="white"/>
              </a:solidFill>
            </a:endParaRPr>
          </a:p>
          <a:p>
            <a:pPr marL="458788" lvl="2" indent="-228600">
              <a:spcBef>
                <a:spcPct val="20000"/>
              </a:spcBef>
              <a:buFont typeface="Arial" panose="020B0604020202020204" pitchFamily="34" charset="0"/>
              <a:buChar char="•"/>
            </a:pPr>
            <a:r>
              <a:rPr lang="en-US" dirty="0">
                <a:solidFill>
                  <a:prstClr val="white"/>
                </a:solidFill>
              </a:rPr>
              <a:t>Batch routine entire Counties</a:t>
            </a:r>
          </a:p>
          <a:p>
            <a:pPr marL="458788" lvl="2" indent="-228600">
              <a:spcBef>
                <a:spcPct val="20000"/>
              </a:spcBef>
              <a:buFont typeface="Arial" panose="020B0604020202020204" pitchFamily="34" charset="0"/>
              <a:buChar char="•"/>
            </a:pPr>
            <a:r>
              <a:rPr lang="en-US" dirty="0" smtClean="0">
                <a:solidFill>
                  <a:prstClr val="white"/>
                </a:solidFill>
              </a:rPr>
              <a:t>Ac foot</a:t>
            </a:r>
            <a:endParaRPr lang="en-US" dirty="0">
              <a:solidFill>
                <a:prstClr val="white"/>
              </a:solidFill>
            </a:endParaRPr>
          </a:p>
          <a:p>
            <a:pPr marL="458788" lvl="2" indent="-228600">
              <a:spcBef>
                <a:spcPct val="20000"/>
              </a:spcBef>
              <a:buFont typeface="Arial" panose="020B0604020202020204" pitchFamily="34" charset="0"/>
              <a:buChar char="•"/>
            </a:pPr>
            <a:r>
              <a:rPr lang="en-US" dirty="0" smtClean="0">
                <a:solidFill>
                  <a:prstClr val="white"/>
                </a:solidFill>
              </a:rPr>
              <a:t>Petition FEMA to use 3DEP as alternative LOMA to remove properties when above </a:t>
            </a:r>
            <a:r>
              <a:rPr lang="en-US" dirty="0">
                <a:solidFill>
                  <a:prstClr val="white"/>
                </a:solidFill>
              </a:rPr>
              <a:t>the Base Flood Elevation </a:t>
            </a:r>
            <a:endParaRPr lang="en-US" dirty="0" smtClean="0">
              <a:solidFill>
                <a:prstClr val="white"/>
              </a:solidFill>
            </a:endParaRPr>
          </a:p>
          <a:p>
            <a:pPr marL="458788" lvl="2" indent="-228600">
              <a:spcBef>
                <a:spcPct val="20000"/>
              </a:spcBef>
              <a:buFont typeface="Arial" panose="020B0604020202020204" pitchFamily="34" charset="0"/>
              <a:buChar char="•"/>
            </a:pPr>
            <a:r>
              <a:rPr lang="en-US" sz="2400" b="1" dirty="0" smtClean="0">
                <a:solidFill>
                  <a:srgbClr val="66FF33"/>
                </a:solidFill>
              </a:rPr>
              <a:t>Low to no </a:t>
            </a:r>
            <a:r>
              <a:rPr lang="en-US" sz="2400" b="1" dirty="0">
                <a:solidFill>
                  <a:srgbClr val="66FF33"/>
                </a:solidFill>
              </a:rPr>
              <a:t>Cost to Homeowner</a:t>
            </a:r>
          </a:p>
        </p:txBody>
      </p:sp>
      <p:pic>
        <p:nvPicPr>
          <p:cNvPr id="12" name="Picture 11"/>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4631872" y="0"/>
            <a:ext cx="4576102" cy="6844097"/>
          </a:xfrm>
          <a:prstGeom prst="rect">
            <a:avLst/>
          </a:prstGeom>
        </p:spPr>
      </p:pic>
      <p:graphicFrame>
        <p:nvGraphicFramePr>
          <p:cNvPr id="16" name="Table 15"/>
          <p:cNvGraphicFramePr>
            <a:graphicFrameLocks noGrp="1"/>
          </p:cNvGraphicFramePr>
          <p:nvPr>
            <p:extLst>
              <p:ext uri="{D42A27DB-BD31-4B8C-83A1-F6EECF244321}">
                <p14:modId xmlns:p14="http://schemas.microsoft.com/office/powerpoint/2010/main" val="3955113342"/>
              </p:ext>
            </p:extLst>
          </p:nvPr>
        </p:nvGraphicFramePr>
        <p:xfrm>
          <a:off x="4876801" y="4038597"/>
          <a:ext cx="4019548" cy="2590802"/>
        </p:xfrm>
        <a:graphic>
          <a:graphicData uri="http://schemas.openxmlformats.org/drawingml/2006/table">
            <a:tbl>
              <a:tblPr firstRow="1" bandRow="1">
                <a:tableStyleId>{7DF18680-E054-41AD-8BC1-D1AEF772440D}</a:tableStyleId>
              </a:tblPr>
              <a:tblGrid>
                <a:gridCol w="1111116"/>
                <a:gridCol w="872306"/>
                <a:gridCol w="923396"/>
                <a:gridCol w="1112730"/>
              </a:tblGrid>
              <a:tr h="729881">
                <a:tc>
                  <a:txBody>
                    <a:bodyPr/>
                    <a:lstStyle/>
                    <a:p>
                      <a:pPr algn="ctr"/>
                      <a:r>
                        <a:rPr lang="en-US" sz="1100" dirty="0" smtClean="0">
                          <a:solidFill>
                            <a:schemeClr val="tx1"/>
                          </a:solidFill>
                        </a:rPr>
                        <a:t>Quality Level</a:t>
                      </a:r>
                      <a:endParaRPr lang="en-US" sz="1100" dirty="0">
                        <a:solidFill>
                          <a:schemeClr val="tx1"/>
                        </a:solidFill>
                      </a:endParaRPr>
                    </a:p>
                  </a:txBody>
                  <a:tcPr anchor="ctr"/>
                </a:tc>
                <a:tc>
                  <a:txBody>
                    <a:bodyPr/>
                    <a:lstStyle/>
                    <a:p>
                      <a:pPr algn="ctr"/>
                      <a:r>
                        <a:rPr lang="en-US" sz="1100" dirty="0" smtClean="0">
                          <a:solidFill>
                            <a:schemeClr val="tx1"/>
                          </a:solidFill>
                        </a:rPr>
                        <a:t>HAG Elev.</a:t>
                      </a:r>
                    </a:p>
                    <a:p>
                      <a:pPr algn="ctr"/>
                      <a:r>
                        <a:rPr lang="en-US" sz="1100" dirty="0" smtClean="0">
                          <a:solidFill>
                            <a:schemeClr val="tx1"/>
                          </a:solidFill>
                        </a:rPr>
                        <a:t>(ft.)</a:t>
                      </a:r>
                      <a:endParaRPr lang="en-US" sz="1100" dirty="0">
                        <a:solidFill>
                          <a:schemeClr val="tx1"/>
                        </a:solidFill>
                      </a:endParaRPr>
                    </a:p>
                  </a:txBody>
                  <a:tcPr anchor="ctr"/>
                </a:tc>
                <a:tc>
                  <a:txBody>
                    <a:bodyPr/>
                    <a:lstStyle/>
                    <a:p>
                      <a:pPr algn="ctr"/>
                      <a:r>
                        <a:rPr lang="en-US" sz="1100" dirty="0" smtClean="0">
                          <a:solidFill>
                            <a:schemeClr val="tx1"/>
                          </a:solidFill>
                        </a:rPr>
                        <a:t>HAG Delta</a:t>
                      </a:r>
                    </a:p>
                    <a:p>
                      <a:pPr algn="ctr"/>
                      <a:r>
                        <a:rPr lang="en-US" sz="1100" dirty="0" smtClean="0">
                          <a:solidFill>
                            <a:schemeClr val="tx1"/>
                          </a:solidFill>
                        </a:rPr>
                        <a:t>(ft.)</a:t>
                      </a:r>
                    </a:p>
                  </a:txBody>
                  <a:tcPr anchor="ctr"/>
                </a:tc>
                <a:tc>
                  <a:txBody>
                    <a:bodyPr/>
                    <a:lstStyle/>
                    <a:p>
                      <a:pPr algn="ctr"/>
                      <a:r>
                        <a:rPr lang="en-US" sz="1100" dirty="0" smtClean="0">
                          <a:solidFill>
                            <a:schemeClr val="tx1"/>
                          </a:solidFill>
                        </a:rPr>
                        <a:t>In/Out</a:t>
                      </a:r>
                    </a:p>
                    <a:p>
                      <a:pPr algn="ctr"/>
                      <a:r>
                        <a:rPr lang="en-US" sz="1100" dirty="0" smtClean="0">
                          <a:solidFill>
                            <a:schemeClr val="tx1"/>
                          </a:solidFill>
                        </a:rPr>
                        <a:t>of SFHA</a:t>
                      </a:r>
                      <a:endParaRPr lang="en-US" sz="1100" dirty="0">
                        <a:solidFill>
                          <a:schemeClr val="tx1"/>
                        </a:solidFill>
                      </a:endParaRPr>
                    </a:p>
                  </a:txBody>
                  <a:tcPr anchor="ctr"/>
                </a:tc>
              </a:tr>
              <a:tr h="473445">
                <a:tc>
                  <a:txBody>
                    <a:bodyPr/>
                    <a:lstStyle/>
                    <a:p>
                      <a:r>
                        <a:rPr lang="en-US" sz="1400" b="1" dirty="0" smtClean="0"/>
                        <a:t>Survey</a:t>
                      </a:r>
                      <a:endParaRPr lang="en-US" sz="1400" b="1" dirty="0"/>
                    </a:p>
                  </a:txBody>
                  <a:tcPr>
                    <a:solidFill>
                      <a:srgbClr val="66FF33"/>
                    </a:solidFill>
                  </a:tcPr>
                </a:tc>
                <a:tc>
                  <a:txBody>
                    <a:bodyPr/>
                    <a:lstStyle/>
                    <a:p>
                      <a:pPr algn="ctr"/>
                      <a:r>
                        <a:rPr lang="en-US" sz="1400" b="1" dirty="0" smtClean="0"/>
                        <a:t>290.2</a:t>
                      </a:r>
                      <a:endParaRPr lang="en-US" sz="1400" b="1" dirty="0"/>
                    </a:p>
                  </a:txBody>
                  <a:tcPr>
                    <a:solidFill>
                      <a:srgbClr val="66FF33"/>
                    </a:solidFill>
                  </a:tcPr>
                </a:tc>
                <a:tc>
                  <a:txBody>
                    <a:bodyPr/>
                    <a:lstStyle/>
                    <a:p>
                      <a:pPr algn="ctr"/>
                      <a:r>
                        <a:rPr lang="en-US" sz="1400" b="1" dirty="0" smtClean="0"/>
                        <a:t>n/a</a:t>
                      </a:r>
                      <a:endParaRPr lang="en-US" sz="1400" b="1" dirty="0"/>
                    </a:p>
                  </a:txBody>
                  <a:tcPr>
                    <a:solidFill>
                      <a:srgbClr val="66FF33"/>
                    </a:solidFill>
                  </a:tcPr>
                </a:tc>
                <a:tc>
                  <a:txBody>
                    <a:bodyPr/>
                    <a:lstStyle/>
                    <a:p>
                      <a:pPr algn="ctr"/>
                      <a:r>
                        <a:rPr lang="en-US" sz="1400" b="1" dirty="0" smtClean="0"/>
                        <a:t>OUT</a:t>
                      </a:r>
                      <a:endParaRPr lang="en-US" sz="1400" b="1" dirty="0"/>
                    </a:p>
                  </a:txBody>
                  <a:tcPr>
                    <a:solidFill>
                      <a:srgbClr val="66FF33"/>
                    </a:solidFill>
                  </a:tcPr>
                </a:tc>
              </a:tr>
              <a:tr h="346869">
                <a:tc>
                  <a:txBody>
                    <a:bodyPr/>
                    <a:lstStyle/>
                    <a:p>
                      <a:r>
                        <a:rPr lang="en-US" sz="1400" dirty="0" smtClean="0"/>
                        <a:t>30 Meter</a:t>
                      </a:r>
                      <a:endParaRPr lang="en-US" sz="1400" dirty="0"/>
                    </a:p>
                  </a:txBody>
                  <a:tcPr/>
                </a:tc>
                <a:tc>
                  <a:txBody>
                    <a:bodyPr/>
                    <a:lstStyle/>
                    <a:p>
                      <a:pPr algn="ctr"/>
                      <a:r>
                        <a:rPr lang="en-US" sz="1400" dirty="0" smtClean="0"/>
                        <a:t>285.3</a:t>
                      </a:r>
                      <a:endParaRPr lang="en-US" sz="1400" dirty="0"/>
                    </a:p>
                  </a:txBody>
                  <a:tcPr/>
                </a:tc>
                <a:tc>
                  <a:txBody>
                    <a:bodyPr/>
                    <a:lstStyle/>
                    <a:p>
                      <a:pPr algn="ctr"/>
                      <a:r>
                        <a:rPr lang="en-US" sz="1400" dirty="0" smtClean="0"/>
                        <a:t>4.9</a:t>
                      </a:r>
                      <a:endParaRPr lang="en-US" sz="1400" dirty="0"/>
                    </a:p>
                  </a:txBody>
                  <a:tcPr/>
                </a:tc>
                <a:tc>
                  <a:txBody>
                    <a:bodyPr/>
                    <a:lstStyle/>
                    <a:p>
                      <a:pPr algn="ctr"/>
                      <a:r>
                        <a:rPr lang="en-US" sz="1600" b="1" dirty="0" smtClean="0"/>
                        <a:t>In</a:t>
                      </a:r>
                      <a:endParaRPr lang="en-US" sz="1600" b="1" dirty="0"/>
                    </a:p>
                  </a:txBody>
                  <a:tcPr>
                    <a:solidFill>
                      <a:srgbClr val="FFFF00"/>
                    </a:solidFill>
                  </a:tcPr>
                </a:tc>
              </a:tr>
              <a:tr h="346869">
                <a:tc>
                  <a:txBody>
                    <a:bodyPr/>
                    <a:lstStyle/>
                    <a:p>
                      <a:r>
                        <a:rPr lang="en-US" sz="1400" dirty="0" smtClean="0"/>
                        <a:t>10 Meter</a:t>
                      </a:r>
                      <a:endParaRPr lang="en-US" sz="1400" dirty="0"/>
                    </a:p>
                  </a:txBody>
                  <a:tcPr/>
                </a:tc>
                <a:tc>
                  <a:txBody>
                    <a:bodyPr/>
                    <a:lstStyle/>
                    <a:p>
                      <a:pPr algn="ctr"/>
                      <a:r>
                        <a:rPr lang="en-US" sz="1400" dirty="0" smtClean="0"/>
                        <a:t>284.9</a:t>
                      </a:r>
                      <a:endParaRPr lang="en-US" sz="1400" dirty="0"/>
                    </a:p>
                  </a:txBody>
                  <a:tcPr/>
                </a:tc>
                <a:tc>
                  <a:txBody>
                    <a:bodyPr/>
                    <a:lstStyle/>
                    <a:p>
                      <a:pPr algn="ctr"/>
                      <a:r>
                        <a:rPr lang="en-US" sz="1400" dirty="0" smtClean="0"/>
                        <a:t>5.3</a:t>
                      </a:r>
                      <a:endParaRPr lang="en-US" sz="1400" dirty="0"/>
                    </a:p>
                  </a:txBody>
                  <a:tcPr/>
                </a:tc>
                <a:tc>
                  <a:txBody>
                    <a:bodyPr/>
                    <a:lstStyle/>
                    <a:p>
                      <a:pPr algn="ctr"/>
                      <a:r>
                        <a:rPr lang="en-US" sz="1600" b="1" dirty="0" smtClean="0"/>
                        <a:t>In</a:t>
                      </a:r>
                      <a:endParaRPr lang="en-US" sz="1600" b="1" dirty="0"/>
                    </a:p>
                  </a:txBody>
                  <a:tcPr>
                    <a:solidFill>
                      <a:srgbClr val="FFFF00"/>
                    </a:solidFill>
                  </a:tcPr>
                </a:tc>
              </a:tr>
              <a:tr h="346869">
                <a:tc>
                  <a:txBody>
                    <a:bodyPr/>
                    <a:lstStyle/>
                    <a:p>
                      <a:r>
                        <a:rPr lang="en-US" sz="1400" dirty="0" smtClean="0"/>
                        <a:t>3 Meter</a:t>
                      </a:r>
                      <a:endParaRPr lang="en-US" sz="1400" dirty="0"/>
                    </a:p>
                  </a:txBody>
                  <a:tcPr/>
                </a:tc>
                <a:tc>
                  <a:txBody>
                    <a:bodyPr/>
                    <a:lstStyle/>
                    <a:p>
                      <a:pPr algn="ctr"/>
                      <a:r>
                        <a:rPr lang="en-US" sz="1400" dirty="0" smtClean="0"/>
                        <a:t>284.8</a:t>
                      </a:r>
                      <a:endParaRPr lang="en-US" sz="1400" dirty="0"/>
                    </a:p>
                  </a:txBody>
                  <a:tcPr/>
                </a:tc>
                <a:tc>
                  <a:txBody>
                    <a:bodyPr/>
                    <a:lstStyle/>
                    <a:p>
                      <a:pPr algn="ctr"/>
                      <a:r>
                        <a:rPr lang="en-US" sz="1400" dirty="0" smtClean="0"/>
                        <a:t>5.4</a:t>
                      </a:r>
                      <a:endParaRPr lang="en-US" sz="1400" dirty="0"/>
                    </a:p>
                  </a:txBody>
                  <a:tcPr/>
                </a:tc>
                <a:tc>
                  <a:txBody>
                    <a:bodyPr/>
                    <a:lstStyle/>
                    <a:p>
                      <a:pPr algn="ctr"/>
                      <a:r>
                        <a:rPr lang="en-US" sz="1600" b="1" dirty="0" smtClean="0"/>
                        <a:t>In</a:t>
                      </a:r>
                      <a:endParaRPr lang="en-US" sz="1600" b="1" dirty="0"/>
                    </a:p>
                  </a:txBody>
                  <a:tcPr>
                    <a:solidFill>
                      <a:srgbClr val="FFFF00"/>
                    </a:solidFill>
                  </a:tcPr>
                </a:tc>
              </a:tr>
              <a:tr h="346869">
                <a:tc>
                  <a:txBody>
                    <a:bodyPr/>
                    <a:lstStyle/>
                    <a:p>
                      <a:r>
                        <a:rPr lang="en-US" sz="1400" b="1" dirty="0" smtClean="0"/>
                        <a:t>3DEP</a:t>
                      </a:r>
                      <a:endParaRPr lang="en-US" sz="1400" b="1" dirty="0"/>
                    </a:p>
                  </a:txBody>
                  <a:tcPr>
                    <a:solidFill>
                      <a:srgbClr val="66FF33"/>
                    </a:solidFill>
                  </a:tcPr>
                </a:tc>
                <a:tc>
                  <a:txBody>
                    <a:bodyPr/>
                    <a:lstStyle/>
                    <a:p>
                      <a:pPr algn="ctr"/>
                      <a:r>
                        <a:rPr lang="en-US" sz="1400" b="1" dirty="0" smtClean="0"/>
                        <a:t>289.9</a:t>
                      </a:r>
                      <a:endParaRPr lang="en-US" sz="1400" b="1" dirty="0"/>
                    </a:p>
                  </a:txBody>
                  <a:tcPr>
                    <a:solidFill>
                      <a:srgbClr val="66FF33"/>
                    </a:solidFill>
                  </a:tcPr>
                </a:tc>
                <a:tc>
                  <a:txBody>
                    <a:bodyPr/>
                    <a:lstStyle/>
                    <a:p>
                      <a:pPr algn="ctr"/>
                      <a:r>
                        <a:rPr lang="en-US" sz="1400" b="1" dirty="0" smtClean="0"/>
                        <a:t>0.3</a:t>
                      </a:r>
                      <a:endParaRPr lang="en-US" sz="1400" b="1" dirty="0"/>
                    </a:p>
                  </a:txBody>
                  <a:tcPr>
                    <a:solidFill>
                      <a:srgbClr val="66FF33"/>
                    </a:solidFill>
                  </a:tcPr>
                </a:tc>
                <a:tc>
                  <a:txBody>
                    <a:bodyPr/>
                    <a:lstStyle/>
                    <a:p>
                      <a:pPr algn="ctr"/>
                      <a:r>
                        <a:rPr lang="en-US" sz="1400" b="1" dirty="0" smtClean="0"/>
                        <a:t>OUT</a:t>
                      </a:r>
                      <a:endParaRPr lang="en-US" sz="1400" b="1" dirty="0"/>
                    </a:p>
                  </a:txBody>
                  <a:tcPr>
                    <a:solidFill>
                      <a:srgbClr val="66FF33"/>
                    </a:solidFill>
                  </a:tcPr>
                </a:tc>
              </a:tr>
            </a:tbl>
          </a:graphicData>
        </a:graphic>
      </p:graphicFrame>
      <p:sp>
        <p:nvSpPr>
          <p:cNvPr id="18" name="Rounded Rectangular Callout 17"/>
          <p:cNvSpPr/>
          <p:nvPr/>
        </p:nvSpPr>
        <p:spPr>
          <a:xfrm>
            <a:off x="7190814" y="1733550"/>
            <a:ext cx="1705536" cy="381000"/>
          </a:xfrm>
          <a:prstGeom prst="wedgeRoundRectCallout">
            <a:avLst>
              <a:gd name="adj1" fmla="val -37833"/>
              <a:gd name="adj2" fmla="val 248841"/>
              <a:gd name="adj3" fmla="val 16667"/>
            </a:avLst>
          </a:prstGeom>
        </p:spPr>
        <p:style>
          <a:lnRef idx="3">
            <a:schemeClr val="lt1"/>
          </a:lnRef>
          <a:fillRef idx="1">
            <a:schemeClr val="accent5"/>
          </a:fillRef>
          <a:effectRef idx="1">
            <a:schemeClr val="accent5"/>
          </a:effectRef>
          <a:fontRef idx="minor">
            <a:schemeClr val="lt1"/>
          </a:fontRef>
        </p:style>
        <p:txBody>
          <a:bodyPr rtlCol="0" anchor="ctr"/>
          <a:lstStyle/>
          <a:p>
            <a:pPr algn="ctr"/>
            <a:r>
              <a:rPr lang="en-US" dirty="0" smtClean="0">
                <a:solidFill>
                  <a:prstClr val="white"/>
                </a:solidFill>
              </a:rPr>
              <a:t>BFE = 287.1 ft.</a:t>
            </a:r>
            <a:endParaRPr lang="en-US" dirty="0">
              <a:solidFill>
                <a:prstClr val="white"/>
              </a:solidFill>
            </a:endParaRPr>
          </a:p>
        </p:txBody>
      </p:sp>
    </p:spTree>
    <p:extLst>
      <p:ext uri="{BB962C8B-B14F-4D97-AF65-F5344CB8AC3E}">
        <p14:creationId xmlns:p14="http://schemas.microsoft.com/office/powerpoint/2010/main" val="323720712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33399" y="4737372"/>
            <a:ext cx="7968739" cy="20444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2" name="Group 1"/>
          <p:cNvGrpSpPr/>
          <p:nvPr/>
        </p:nvGrpSpPr>
        <p:grpSpPr>
          <a:xfrm>
            <a:off x="226375" y="2141559"/>
            <a:ext cx="8677881" cy="2735241"/>
            <a:chOff x="226375" y="376563"/>
            <a:chExt cx="8677881" cy="2735241"/>
          </a:xfrm>
        </p:grpSpPr>
        <p:pic>
          <p:nvPicPr>
            <p:cNvPr id="4" name="Picture 3"/>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26375" y="376563"/>
              <a:ext cx="2082013" cy="2296296"/>
            </a:xfrm>
            <a:prstGeom prst="rect">
              <a:avLst/>
            </a:prstGeom>
          </p:spPr>
        </p:pic>
        <p:pic>
          <p:nvPicPr>
            <p:cNvPr id="2050" name="Picture 2"/>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2438400" y="386404"/>
              <a:ext cx="1905000" cy="22908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Picture 4"/>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4517769" y="427363"/>
              <a:ext cx="2001951" cy="2266012"/>
            </a:xfrm>
            <a:prstGeom prst="rect">
              <a:avLst/>
            </a:prstGeom>
          </p:spPr>
        </p:pic>
        <p:pic>
          <p:nvPicPr>
            <p:cNvPr id="6" name="Picture 5"/>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6705600" y="427363"/>
              <a:ext cx="2198656" cy="2286000"/>
            </a:xfrm>
            <a:prstGeom prst="rect">
              <a:avLst/>
            </a:prstGeom>
          </p:spPr>
        </p:pic>
        <p:sp>
          <p:nvSpPr>
            <p:cNvPr id="9" name="TextBox 8"/>
            <p:cNvSpPr txBox="1"/>
            <p:nvPr/>
          </p:nvSpPr>
          <p:spPr>
            <a:xfrm>
              <a:off x="381000" y="2714062"/>
              <a:ext cx="1602424" cy="369332"/>
            </a:xfrm>
            <a:prstGeom prst="rect">
              <a:avLst/>
            </a:prstGeom>
            <a:noFill/>
          </p:spPr>
          <p:txBody>
            <a:bodyPr wrap="square" rtlCol="0">
              <a:spAutoFit/>
            </a:bodyPr>
            <a:lstStyle/>
            <a:p>
              <a:pPr algn="ctr"/>
              <a:r>
                <a:rPr lang="en-US" u="sng" dirty="0" smtClean="0">
                  <a:solidFill>
                    <a:prstClr val="white"/>
                  </a:solidFill>
                </a:rPr>
                <a:t>Classification</a:t>
              </a:r>
              <a:endParaRPr lang="en-US" u="sng" dirty="0">
                <a:solidFill>
                  <a:prstClr val="white"/>
                </a:solidFill>
              </a:endParaRPr>
            </a:p>
          </p:txBody>
        </p:sp>
        <p:sp>
          <p:nvSpPr>
            <p:cNvPr id="10" name="TextBox 9"/>
            <p:cNvSpPr txBox="1"/>
            <p:nvPr/>
          </p:nvSpPr>
          <p:spPr>
            <a:xfrm>
              <a:off x="2589688" y="2714062"/>
              <a:ext cx="1602424" cy="369332"/>
            </a:xfrm>
            <a:prstGeom prst="rect">
              <a:avLst/>
            </a:prstGeom>
            <a:noFill/>
          </p:spPr>
          <p:txBody>
            <a:bodyPr wrap="square" rtlCol="0">
              <a:spAutoFit/>
            </a:bodyPr>
            <a:lstStyle/>
            <a:p>
              <a:pPr algn="ctr"/>
              <a:r>
                <a:rPr lang="en-US" u="sng" dirty="0" smtClean="0">
                  <a:solidFill>
                    <a:prstClr val="white"/>
                  </a:solidFill>
                </a:rPr>
                <a:t>Elevation</a:t>
              </a:r>
              <a:endParaRPr lang="en-US" u="sng" dirty="0">
                <a:solidFill>
                  <a:prstClr val="white"/>
                </a:solidFill>
              </a:endParaRPr>
            </a:p>
          </p:txBody>
        </p:sp>
        <p:sp>
          <p:nvSpPr>
            <p:cNvPr id="11" name="TextBox 10"/>
            <p:cNvSpPr txBox="1"/>
            <p:nvPr/>
          </p:nvSpPr>
          <p:spPr>
            <a:xfrm>
              <a:off x="4717532" y="2728267"/>
              <a:ext cx="1602424" cy="369332"/>
            </a:xfrm>
            <a:prstGeom prst="rect">
              <a:avLst/>
            </a:prstGeom>
            <a:noFill/>
          </p:spPr>
          <p:txBody>
            <a:bodyPr wrap="square" rtlCol="0">
              <a:spAutoFit/>
            </a:bodyPr>
            <a:lstStyle/>
            <a:p>
              <a:pPr algn="ctr"/>
              <a:r>
                <a:rPr lang="en-US" u="sng" dirty="0" smtClean="0">
                  <a:solidFill>
                    <a:prstClr val="white"/>
                  </a:solidFill>
                </a:rPr>
                <a:t>Intensity</a:t>
              </a:r>
              <a:endParaRPr lang="en-US" u="sng" dirty="0">
                <a:solidFill>
                  <a:prstClr val="white"/>
                </a:solidFill>
              </a:endParaRPr>
            </a:p>
          </p:txBody>
        </p:sp>
        <p:sp>
          <p:nvSpPr>
            <p:cNvPr id="12" name="TextBox 11"/>
            <p:cNvSpPr txBox="1"/>
            <p:nvPr/>
          </p:nvSpPr>
          <p:spPr>
            <a:xfrm>
              <a:off x="7003716" y="2742472"/>
              <a:ext cx="1602424" cy="369332"/>
            </a:xfrm>
            <a:prstGeom prst="rect">
              <a:avLst/>
            </a:prstGeom>
            <a:noFill/>
          </p:spPr>
          <p:txBody>
            <a:bodyPr wrap="square" rtlCol="0">
              <a:spAutoFit/>
            </a:bodyPr>
            <a:lstStyle/>
            <a:p>
              <a:pPr algn="ctr"/>
              <a:r>
                <a:rPr lang="en-US" u="sng" dirty="0" smtClean="0">
                  <a:solidFill>
                    <a:prstClr val="white"/>
                  </a:solidFill>
                </a:rPr>
                <a:t>Imagery</a:t>
              </a:r>
              <a:endParaRPr lang="en-US" u="sng" dirty="0">
                <a:solidFill>
                  <a:prstClr val="white"/>
                </a:solidFill>
              </a:endParaRPr>
            </a:p>
          </p:txBody>
        </p:sp>
      </p:grpSp>
      <p:sp>
        <p:nvSpPr>
          <p:cNvPr id="13" name="TextBox 12"/>
          <p:cNvSpPr txBox="1"/>
          <p:nvPr/>
        </p:nvSpPr>
        <p:spPr>
          <a:xfrm>
            <a:off x="3542188" y="6248400"/>
            <a:ext cx="1602424" cy="369332"/>
          </a:xfrm>
          <a:prstGeom prst="rect">
            <a:avLst/>
          </a:prstGeom>
          <a:noFill/>
        </p:spPr>
        <p:txBody>
          <a:bodyPr wrap="square" rtlCol="0">
            <a:spAutoFit/>
          </a:bodyPr>
          <a:lstStyle/>
          <a:p>
            <a:pPr algn="ctr"/>
            <a:r>
              <a:rPr lang="en-US" u="sng" dirty="0" smtClean="0">
                <a:solidFill>
                  <a:prstClr val="white"/>
                </a:solidFill>
              </a:rPr>
              <a:t>Profile</a:t>
            </a:r>
            <a:endParaRPr lang="en-US" u="sng" dirty="0">
              <a:solidFill>
                <a:prstClr val="white"/>
              </a:solidFill>
            </a:endParaRPr>
          </a:p>
        </p:txBody>
      </p:sp>
      <p:sp>
        <p:nvSpPr>
          <p:cNvPr id="15" name="Title 1"/>
          <p:cNvSpPr>
            <a:spLocks noGrp="1"/>
          </p:cNvSpPr>
          <p:nvPr>
            <p:ph type="title"/>
          </p:nvPr>
        </p:nvSpPr>
        <p:spPr>
          <a:xfrm>
            <a:off x="152400" y="76200"/>
            <a:ext cx="8839200" cy="1066800"/>
          </a:xfrm>
        </p:spPr>
        <p:txBody>
          <a:bodyPr>
            <a:normAutofit/>
          </a:bodyPr>
          <a:lstStyle/>
          <a:p>
            <a:r>
              <a:rPr lang="en-US" sz="2800" dirty="0" smtClean="0"/>
              <a:t>3DEP - Next Generation Building Footprint Extraction </a:t>
            </a:r>
            <a:endParaRPr lang="en-US" sz="2800" dirty="0"/>
          </a:p>
        </p:txBody>
      </p:sp>
    </p:spTree>
    <p:extLst>
      <p:ext uri="{BB962C8B-B14F-4D97-AF65-F5344CB8AC3E}">
        <p14:creationId xmlns:p14="http://schemas.microsoft.com/office/powerpoint/2010/main" val="404183925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6986" y="-76200"/>
            <a:ext cx="8910814" cy="1143000"/>
          </a:xfrm>
        </p:spPr>
        <p:txBody>
          <a:bodyPr>
            <a:normAutofit/>
          </a:bodyPr>
          <a:lstStyle/>
          <a:p>
            <a:r>
              <a:rPr lang="en-US" sz="3100" dirty="0" smtClean="0"/>
              <a:t>3DEP – Structure Impact Analysis from Hazards </a:t>
            </a:r>
            <a:r>
              <a:rPr lang="en-US" sz="3100" dirty="0"/>
              <a:t/>
            </a:r>
            <a:br>
              <a:rPr lang="en-US" sz="3100" dirty="0"/>
            </a:br>
            <a:r>
              <a:rPr lang="en-US" sz="2200" dirty="0" smtClean="0">
                <a:solidFill>
                  <a:srgbClr val="0000CC"/>
                </a:solidFill>
              </a:rPr>
              <a:t>Analyses Example</a:t>
            </a:r>
            <a:endParaRPr lang="en-US" sz="2200" dirty="0"/>
          </a:p>
        </p:txBody>
      </p:sp>
      <p:pic>
        <p:nvPicPr>
          <p:cNvPr id="4" name="Content Placeholder 3"/>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156986" y="990600"/>
            <a:ext cx="4416136" cy="5715000"/>
          </a:xfrm>
          <a:ln>
            <a:solidFill>
              <a:schemeClr val="tx1"/>
            </a:solidFill>
          </a:ln>
        </p:spPr>
      </p:pic>
      <p:pic>
        <p:nvPicPr>
          <p:cNvPr id="6" name="Picture 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648200" y="986118"/>
            <a:ext cx="4419600" cy="5719482"/>
          </a:xfrm>
          <a:prstGeom prst="rect">
            <a:avLst/>
          </a:prstGeom>
          <a:ln>
            <a:solidFill>
              <a:schemeClr val="tx1"/>
            </a:solidFill>
          </a:ln>
        </p:spPr>
      </p:pic>
    </p:spTree>
    <p:extLst>
      <p:ext uri="{BB962C8B-B14F-4D97-AF65-F5344CB8AC3E}">
        <p14:creationId xmlns:p14="http://schemas.microsoft.com/office/powerpoint/2010/main" val="156658173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2"/>
          </p:nvPr>
        </p:nvSpPr>
        <p:spPr/>
        <p:txBody>
          <a:bodyPr/>
          <a:lstStyle/>
          <a:p>
            <a:fld id="{68163C60-CA09-0A47-B3C1-9EE18D99318D}" type="slidenum">
              <a:rPr lang="en-US" smtClean="0">
                <a:solidFill>
                  <a:prstClr val="white"/>
                </a:solidFill>
              </a:rPr>
              <a:pPr/>
              <a:t>33</a:t>
            </a:fld>
            <a:endParaRPr lang="en-US" dirty="0">
              <a:solidFill>
                <a:prstClr val="white"/>
              </a:solidFill>
            </a:endParaRPr>
          </a:p>
        </p:txBody>
      </p:sp>
      <p:sp>
        <p:nvSpPr>
          <p:cNvPr id="5" name="Text Placeholder 4"/>
          <p:cNvSpPr>
            <a:spLocks noGrp="1"/>
          </p:cNvSpPr>
          <p:nvPr>
            <p:ph type="body" sz="half" idx="2"/>
          </p:nvPr>
        </p:nvSpPr>
        <p:spPr/>
        <p:txBody>
          <a:bodyPr/>
          <a:lstStyle/>
          <a:p>
            <a:endParaRPr lang="en-US"/>
          </a:p>
        </p:txBody>
      </p:sp>
      <p:pic>
        <p:nvPicPr>
          <p:cNvPr id="1026" name="Picture 2" descr="C:\Users\rbarlow\Documents\Maryland\LiDAR Status Fall 2014.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34470" y="0"/>
            <a:ext cx="8875059"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3536753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End Point</a:t>
            </a:r>
            <a:endParaRPr lang="en-US" dirty="0"/>
          </a:p>
        </p:txBody>
      </p:sp>
      <p:pic>
        <p:nvPicPr>
          <p:cNvPr id="6" name="Content Placeholder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513416" y="1981200"/>
            <a:ext cx="5526617" cy="4144963"/>
          </a:xfrm>
        </p:spPr>
      </p:pic>
      <p:sp>
        <p:nvSpPr>
          <p:cNvPr id="4" name="Slide Number Placeholder 3"/>
          <p:cNvSpPr>
            <a:spLocks noGrp="1"/>
          </p:cNvSpPr>
          <p:nvPr>
            <p:ph type="sldNum" sz="quarter" idx="12"/>
          </p:nvPr>
        </p:nvSpPr>
        <p:spPr/>
        <p:txBody>
          <a:bodyPr/>
          <a:lstStyle/>
          <a:p>
            <a:fld id="{68163C60-CA09-0A47-B3C1-9EE18D99318D}" type="slidenum">
              <a:rPr lang="en-US" smtClean="0">
                <a:solidFill>
                  <a:prstClr val="white"/>
                </a:solidFill>
              </a:rPr>
              <a:pPr/>
              <a:t>34</a:t>
            </a:fld>
            <a:endParaRPr lang="en-US" dirty="0">
              <a:solidFill>
                <a:prstClr val="white"/>
              </a:solidFill>
            </a:endParaRPr>
          </a:p>
        </p:txBody>
      </p:sp>
      <p:sp>
        <p:nvSpPr>
          <p:cNvPr id="5" name="Text Placeholder 4"/>
          <p:cNvSpPr>
            <a:spLocks noGrp="1"/>
          </p:cNvSpPr>
          <p:nvPr>
            <p:ph type="body" sz="half" idx="2"/>
          </p:nvPr>
        </p:nvSpPr>
        <p:spPr/>
        <p:txBody>
          <a:bodyPr/>
          <a:lstStyle/>
          <a:p>
            <a:r>
              <a:rPr lang="en-US" dirty="0" smtClean="0"/>
              <a:t>Questions-Discussion-Dialogue are Welcome </a:t>
            </a:r>
            <a:r>
              <a:rPr lang="en-US" sz="2000" dirty="0" smtClean="0">
                <a:hlinkClick r:id="rId3"/>
              </a:rPr>
              <a:t>rbarlow@usgs.gov</a:t>
            </a:r>
            <a:r>
              <a:rPr lang="en-US" sz="2000" dirty="0" smtClean="0"/>
              <a:t>     703-648-5189</a:t>
            </a:r>
            <a:endParaRPr lang="en-US" dirty="0" smtClean="0"/>
          </a:p>
          <a:p>
            <a:endParaRPr lang="en-US" dirty="0" smtClean="0"/>
          </a:p>
          <a:p>
            <a:endParaRPr lang="en-US" dirty="0"/>
          </a:p>
        </p:txBody>
      </p:sp>
    </p:spTree>
    <p:extLst>
      <p:ext uri="{BB962C8B-B14F-4D97-AF65-F5344CB8AC3E}">
        <p14:creationId xmlns:p14="http://schemas.microsoft.com/office/powerpoint/2010/main" val="3718506699"/>
      </p:ext>
    </p:extLst>
  </p:cSld>
  <p:clrMapOvr>
    <a:masterClrMapping/>
  </p:clrMapOvr>
</p:sld>
</file>

<file path=ppt/theme/theme1.xml><?xml version="1.0" encoding="utf-8"?>
<a:theme xmlns:a="http://schemas.openxmlformats.org/drawingml/2006/main" name="5_Advantage">
  <a:themeElements>
    <a:clrScheme name="Advantage">
      <a:dk1>
        <a:sysClr val="windowText" lastClr="000000"/>
      </a:dk1>
      <a:lt1>
        <a:sysClr val="window" lastClr="FFFFFF"/>
      </a:lt1>
      <a:dk2>
        <a:srgbClr val="2B142D"/>
      </a:dk2>
      <a:lt2>
        <a:srgbClr val="C3AFCC"/>
      </a:lt2>
      <a:accent1>
        <a:srgbClr val="663366"/>
      </a:accent1>
      <a:accent2>
        <a:srgbClr val="330F42"/>
      </a:accent2>
      <a:accent3>
        <a:srgbClr val="666699"/>
      </a:accent3>
      <a:accent4>
        <a:srgbClr val="999966"/>
      </a:accent4>
      <a:accent5>
        <a:srgbClr val="F7901E"/>
      </a:accent5>
      <a:accent6>
        <a:srgbClr val="A3A101"/>
      </a:accent6>
      <a:hlink>
        <a:srgbClr val="BC5FBC"/>
      </a:hlink>
      <a:folHlink>
        <a:srgbClr val="9775A7"/>
      </a:folHlink>
    </a:clrScheme>
    <a:fontScheme name="Advantage">
      <a:majorFont>
        <a:latin typeface="Rockwell"/>
        <a:ea typeface=""/>
        <a:cs typeface=""/>
        <a:font script="Jpan" typeface="ＭＳ ゴシック"/>
      </a:majorFont>
      <a:minorFont>
        <a:latin typeface="Rockwell"/>
        <a:ea typeface=""/>
        <a:cs typeface=""/>
        <a:font script="Jpan" typeface="ＭＳ ゴシック"/>
      </a:minorFont>
    </a:fontScheme>
    <a:fmtScheme name="Advantage">
      <a:fillStyleLst>
        <a:solidFill>
          <a:schemeClr val="phClr"/>
        </a:solidFill>
        <a:gradFill rotWithShape="1">
          <a:gsLst>
            <a:gs pos="0">
              <a:schemeClr val="phClr">
                <a:tint val="100000"/>
                <a:shade val="40000"/>
                <a:alpha val="100000"/>
                <a:satMod val="150000"/>
                <a:lumMod val="100000"/>
              </a:schemeClr>
            </a:gs>
            <a:gs pos="100000">
              <a:schemeClr val="phClr">
                <a:tint val="70000"/>
                <a:shade val="100000"/>
                <a:alpha val="100000"/>
                <a:satMod val="200000"/>
                <a:lumMod val="100000"/>
              </a:schemeClr>
            </a:gs>
          </a:gsLst>
          <a:lin ang="6000000" scaled="1"/>
        </a:gradFill>
        <a:gradFill rotWithShape="1">
          <a:gsLst>
            <a:gs pos="0">
              <a:schemeClr val="phClr">
                <a:shade val="40000"/>
                <a:alpha val="100000"/>
                <a:satMod val="150000"/>
                <a:lumMod val="100000"/>
              </a:schemeClr>
            </a:gs>
            <a:gs pos="100000">
              <a:schemeClr val="phClr">
                <a:tint val="70000"/>
                <a:shade val="100000"/>
                <a:alpha val="100000"/>
                <a:satMod val="200000"/>
                <a:lumMod val="100000"/>
              </a:schemeClr>
            </a:gs>
          </a:gsLst>
          <a:lin ang="5400000" scaled="1"/>
        </a:gra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innerShdw blurRad="50800" dist="25400" dir="13500000">
              <a:srgbClr val="FFFFFF">
                <a:alpha val="75000"/>
              </a:srgbClr>
            </a:innerShdw>
            <a:outerShdw blurRad="63500" dist="25400" dir="5400000" rotWithShape="0">
              <a:srgbClr val="808080">
                <a:alpha val="75000"/>
              </a:srgbClr>
            </a:outerShdw>
          </a:effectLst>
        </a:effectStyle>
        <a:effectStyle>
          <a:effectLst/>
          <a:scene3d>
            <a:camera prst="orthographicFront">
              <a:rot lat="0" lon="0" rev="0"/>
            </a:camera>
            <a:lightRig rig="twoPt" dir="tl">
              <a:rot lat="0" lon="0" rev="4500000"/>
            </a:lightRig>
          </a:scene3d>
          <a:sp3d>
            <a:bevelT w="63500" h="50800"/>
          </a:sp3d>
        </a:effectStyle>
      </a:effectStyleLst>
      <a:bgFillStyleLst>
        <a:solidFill>
          <a:schemeClr val="phClr"/>
        </a:solidFill>
        <a:gradFill rotWithShape="1">
          <a:gsLst>
            <a:gs pos="0">
              <a:schemeClr val="phClr">
                <a:tint val="40000"/>
                <a:satMod val="1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
  <TotalTime>46724</TotalTime>
  <Pages>4</Pages>
  <Words>3874</Words>
  <Application>Microsoft Office PowerPoint</Application>
  <PresentationFormat>On-screen Show (4:3)</PresentationFormat>
  <Paragraphs>537</Paragraphs>
  <Slides>34</Slides>
  <Notes>31</Notes>
  <HiddenSlides>0</HiddenSlides>
  <MMClips>0</MMClips>
  <ScaleCrop>false</ScaleCrop>
  <HeadingPairs>
    <vt:vector size="4" baseType="variant">
      <vt:variant>
        <vt:lpstr>Theme</vt:lpstr>
      </vt:variant>
      <vt:variant>
        <vt:i4>1</vt:i4>
      </vt:variant>
      <vt:variant>
        <vt:lpstr>Slide Titles</vt:lpstr>
      </vt:variant>
      <vt:variant>
        <vt:i4>34</vt:i4>
      </vt:variant>
    </vt:vector>
  </HeadingPairs>
  <TitlesOfParts>
    <vt:vector size="35" baseType="lpstr">
      <vt:lpstr>5_Advantage</vt:lpstr>
      <vt:lpstr>3D Elevation Program  Maryland Society of Surveyors October 17, 2014</vt:lpstr>
      <vt:lpstr>3D Elevation Program (3DEP)</vt:lpstr>
      <vt:lpstr>What is the 3D Elevation Program?</vt:lpstr>
      <vt:lpstr>USGS Lead Agency for Terrestrial Elevation</vt:lpstr>
      <vt:lpstr>The National Elevation Dataset</vt:lpstr>
      <vt:lpstr>Lidar Improves Data Quality</vt:lpstr>
      <vt:lpstr>PowerPoint Presentation</vt:lpstr>
      <vt:lpstr>PowerPoint Presentation</vt:lpstr>
      <vt:lpstr>PowerPoint Presentation</vt:lpstr>
      <vt:lpstr>PowerPoint Presentation</vt:lpstr>
      <vt:lpstr>National Enhanced Elevation Assessment</vt:lpstr>
      <vt:lpstr>PowerPoint Presentation</vt:lpstr>
      <vt:lpstr>Benefits for Top Business Uses</vt:lpstr>
      <vt:lpstr>National Program Recommendation   Multiple Scenarios Considered</vt:lpstr>
      <vt:lpstr>3D Elevation Program (3DEP) Recommended Uniform Higher Quality </vt:lpstr>
      <vt:lpstr>3DEP Products and Services</vt:lpstr>
      <vt:lpstr>3DEP Products and Services</vt:lpstr>
      <vt:lpstr>Specifications for 3DEP data</vt:lpstr>
      <vt:lpstr>3DEP Data Acquisition</vt:lpstr>
      <vt:lpstr>Broad Agency Announcement</vt:lpstr>
      <vt:lpstr>Broad Agency Announcement</vt:lpstr>
      <vt:lpstr>3DEP Data Acquisition</vt:lpstr>
      <vt:lpstr>U.S. Interagency Elevation Inventory</vt:lpstr>
      <vt:lpstr>U.S. Interagency Elevation Inventory</vt:lpstr>
      <vt:lpstr>3DEP Budget Outlook </vt:lpstr>
      <vt:lpstr>3DEP Executive Forum</vt:lpstr>
      <vt:lpstr>3DEP Implementation</vt:lpstr>
      <vt:lpstr>3DEP Resources</vt:lpstr>
      <vt:lpstr>3DEP – Next Generation Business Value</vt:lpstr>
      <vt:lpstr>PowerPoint Presentation</vt:lpstr>
      <vt:lpstr>3DEP - Next Generation Building Footprint Extraction </vt:lpstr>
      <vt:lpstr>3DEP – Structure Impact Analysis from Hazards  Analyses Example</vt:lpstr>
      <vt:lpstr>PowerPoint Presentation</vt:lpstr>
      <vt:lpstr>End Point</vt:lpstr>
    </vt:vector>
  </TitlesOfParts>
  <Company>USGS</Company>
  <LinksUpToDate>false</LinksUpToDate>
  <SharedDoc>false</SharedDoc>
  <HyperlinkBase>http://www.usgs.gov/visual-id/specs/slides/slide.html</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dc:title>
  <dc:subject>Presentation format with USGS Visual Identity</dc:subject>
  <dc:creator>Larry</dc:creator>
  <dc:description>Updated to incorporate revised Visual Identity (VID)System guidelines on fonts.  An exception to using the VID fonts is allowed for presentation materials.   The font Arial should be substituted for the VID fonts Univers Condensed Bold and Times Roman</dc:description>
  <cp:lastModifiedBy>Katie Bell</cp:lastModifiedBy>
  <cp:revision>3029</cp:revision>
  <cp:lastPrinted>2014-04-29T16:16:22Z</cp:lastPrinted>
  <dcterms:created xsi:type="dcterms:W3CDTF">2012-02-26T17:04:38Z</dcterms:created>
  <dcterms:modified xsi:type="dcterms:W3CDTF">2014-10-10T20:54:55Z</dcterms:modified>
</cp:coreProperties>
</file>