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0" r:id="rId1"/>
  </p:sldMasterIdLst>
  <p:notesMasterIdLst>
    <p:notesMasterId r:id="rId13"/>
  </p:notesMasterIdLst>
  <p:handoutMasterIdLst>
    <p:handoutMasterId r:id="rId14"/>
  </p:handoutMasterIdLst>
  <p:sldIdLst>
    <p:sldId id="256" r:id="rId2"/>
    <p:sldId id="257" r:id="rId3"/>
    <p:sldId id="258" r:id="rId4"/>
    <p:sldId id="259" r:id="rId5"/>
    <p:sldId id="260" r:id="rId6"/>
    <p:sldId id="261" r:id="rId7"/>
    <p:sldId id="262" r:id="rId8"/>
    <p:sldId id="263" r:id="rId9"/>
    <p:sldId id="265" r:id="rId10"/>
    <p:sldId id="264" r:id="rId11"/>
    <p:sldId id="266" r:id="rId12"/>
  </p:sldIdLst>
  <p:sldSz cx="9144000" cy="6858000" type="screen4x3"/>
  <p:notesSz cx="7315200" cy="9601200"/>
  <p:defaultTextStyle>
    <a:defPPr>
      <a:defRPr lang="en-GB"/>
    </a:defPPr>
    <a:lvl1pPr algn="ctr" defTabSz="457200" rtl="0" fontAlgn="base">
      <a:spcBef>
        <a:spcPct val="50000"/>
      </a:spcBef>
      <a:spcAft>
        <a:spcPct val="0"/>
      </a:spcAft>
      <a:defRPr sz="1600" kern="1200">
        <a:solidFill>
          <a:srgbClr val="FFFF00"/>
        </a:solidFill>
        <a:latin typeface="Trebuchet MS" pitchFamily="34" charset="0"/>
        <a:ea typeface="Lucida Sans Unicode" pitchFamily="34" charset="0"/>
        <a:cs typeface="Lucida Sans Unicode" pitchFamily="34" charset="0"/>
      </a:defRPr>
    </a:lvl1pPr>
    <a:lvl2pPr marL="457200" algn="ctr" defTabSz="457200" rtl="0" fontAlgn="base">
      <a:spcBef>
        <a:spcPct val="50000"/>
      </a:spcBef>
      <a:spcAft>
        <a:spcPct val="0"/>
      </a:spcAft>
      <a:defRPr sz="1600" kern="1200">
        <a:solidFill>
          <a:srgbClr val="FFFF00"/>
        </a:solidFill>
        <a:latin typeface="Trebuchet MS" pitchFamily="34" charset="0"/>
        <a:ea typeface="Lucida Sans Unicode" pitchFamily="34" charset="0"/>
        <a:cs typeface="Lucida Sans Unicode" pitchFamily="34" charset="0"/>
      </a:defRPr>
    </a:lvl2pPr>
    <a:lvl3pPr marL="914400" algn="ctr" defTabSz="457200" rtl="0" fontAlgn="base">
      <a:spcBef>
        <a:spcPct val="50000"/>
      </a:spcBef>
      <a:spcAft>
        <a:spcPct val="0"/>
      </a:spcAft>
      <a:defRPr sz="1600" kern="1200">
        <a:solidFill>
          <a:srgbClr val="FFFF00"/>
        </a:solidFill>
        <a:latin typeface="Trebuchet MS" pitchFamily="34" charset="0"/>
        <a:ea typeface="Lucida Sans Unicode" pitchFamily="34" charset="0"/>
        <a:cs typeface="Lucida Sans Unicode" pitchFamily="34" charset="0"/>
      </a:defRPr>
    </a:lvl3pPr>
    <a:lvl4pPr marL="1371600" algn="ctr" defTabSz="457200" rtl="0" fontAlgn="base">
      <a:spcBef>
        <a:spcPct val="50000"/>
      </a:spcBef>
      <a:spcAft>
        <a:spcPct val="0"/>
      </a:spcAft>
      <a:defRPr sz="1600" kern="1200">
        <a:solidFill>
          <a:srgbClr val="FFFF00"/>
        </a:solidFill>
        <a:latin typeface="Trebuchet MS" pitchFamily="34" charset="0"/>
        <a:ea typeface="Lucida Sans Unicode" pitchFamily="34" charset="0"/>
        <a:cs typeface="Lucida Sans Unicode" pitchFamily="34" charset="0"/>
      </a:defRPr>
    </a:lvl4pPr>
    <a:lvl5pPr marL="1828800" algn="ctr" defTabSz="457200" rtl="0" fontAlgn="base">
      <a:spcBef>
        <a:spcPct val="50000"/>
      </a:spcBef>
      <a:spcAft>
        <a:spcPct val="0"/>
      </a:spcAft>
      <a:defRPr sz="1600" kern="1200">
        <a:solidFill>
          <a:srgbClr val="FFFF00"/>
        </a:solidFill>
        <a:latin typeface="Trebuchet MS" pitchFamily="34" charset="0"/>
        <a:ea typeface="Lucida Sans Unicode" pitchFamily="34" charset="0"/>
        <a:cs typeface="Lucida Sans Unicode" pitchFamily="34" charset="0"/>
      </a:defRPr>
    </a:lvl5pPr>
    <a:lvl6pPr marL="2286000" algn="l" defTabSz="914400" rtl="0" eaLnBrk="1" latinLnBrk="0" hangingPunct="1">
      <a:defRPr sz="1600" kern="1200">
        <a:solidFill>
          <a:srgbClr val="FFFF00"/>
        </a:solidFill>
        <a:latin typeface="Trebuchet MS" pitchFamily="34" charset="0"/>
        <a:ea typeface="Lucida Sans Unicode" pitchFamily="34" charset="0"/>
        <a:cs typeface="Lucida Sans Unicode" pitchFamily="34" charset="0"/>
      </a:defRPr>
    </a:lvl6pPr>
    <a:lvl7pPr marL="2743200" algn="l" defTabSz="914400" rtl="0" eaLnBrk="1" latinLnBrk="0" hangingPunct="1">
      <a:defRPr sz="1600" kern="1200">
        <a:solidFill>
          <a:srgbClr val="FFFF00"/>
        </a:solidFill>
        <a:latin typeface="Trebuchet MS" pitchFamily="34" charset="0"/>
        <a:ea typeface="Lucida Sans Unicode" pitchFamily="34" charset="0"/>
        <a:cs typeface="Lucida Sans Unicode" pitchFamily="34" charset="0"/>
      </a:defRPr>
    </a:lvl7pPr>
    <a:lvl8pPr marL="3200400" algn="l" defTabSz="914400" rtl="0" eaLnBrk="1" latinLnBrk="0" hangingPunct="1">
      <a:defRPr sz="1600" kern="1200">
        <a:solidFill>
          <a:srgbClr val="FFFF00"/>
        </a:solidFill>
        <a:latin typeface="Trebuchet MS" pitchFamily="34" charset="0"/>
        <a:ea typeface="Lucida Sans Unicode" pitchFamily="34" charset="0"/>
        <a:cs typeface="Lucida Sans Unicode" pitchFamily="34" charset="0"/>
      </a:defRPr>
    </a:lvl8pPr>
    <a:lvl9pPr marL="3657600" algn="l" defTabSz="914400" rtl="0" eaLnBrk="1" latinLnBrk="0" hangingPunct="1">
      <a:defRPr sz="1600" kern="1200">
        <a:solidFill>
          <a:srgbClr val="FFFF00"/>
        </a:solidFill>
        <a:latin typeface="Trebuchet MS" pitchFamily="34" charset="0"/>
        <a:ea typeface="Lucida Sans Unicode" pitchFamily="34" charset="0"/>
        <a:cs typeface="Lucida Sans Unicode"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99FFCC"/>
    <a:srgbClr val="006600"/>
    <a:srgbClr val="33CC33"/>
    <a:srgbClr val="66FF66"/>
    <a:srgbClr val="FFFF66"/>
    <a:srgbClr val="FFFF99"/>
    <a:srgbClr val="FF33CC"/>
    <a:srgbClr val="FF3399"/>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971" autoAdjust="0"/>
  </p:normalViewPr>
  <p:slideViewPr>
    <p:cSldViewPr>
      <p:cViewPr>
        <p:scale>
          <a:sx n="85" d="100"/>
          <a:sy n="85" d="100"/>
        </p:scale>
        <p:origin x="-82" y="-58"/>
      </p:cViewPr>
      <p:guideLst>
        <p:guide orient="horz" pos="2160"/>
        <p:guide pos="2880"/>
      </p:guideLst>
    </p:cSldViewPr>
  </p:slideViewPr>
  <p:outlineViewPr>
    <p:cViewPr varScale="1">
      <p:scale>
        <a:sx n="170" d="200"/>
        <a:sy n="170" d="200"/>
      </p:scale>
      <p:origin x="-780" y="-84"/>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59" d="100"/>
          <a:sy n="59" d="100"/>
        </p:scale>
        <p:origin x="-1752" y="-72"/>
      </p:cViewPr>
      <p:guideLst>
        <p:guide orient="horz" pos="2994"/>
        <p:guide pos="227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1298" name="Rectangle 2"/>
          <p:cNvSpPr>
            <a:spLocks noGrp="1" noChangeArrowheads="1"/>
          </p:cNvSpPr>
          <p:nvPr>
            <p:ph type="hdr" sz="quarter"/>
          </p:nvPr>
        </p:nvSpPr>
        <p:spPr bwMode="auto">
          <a:xfrm>
            <a:off x="0" y="0"/>
            <a:ext cx="3170238" cy="481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851" tIns="47425" rIns="94851" bIns="47425" numCol="1" anchor="t" anchorCtr="0" compatLnSpc="1">
            <a:prstTxWarp prst="textNoShape">
              <a:avLst/>
            </a:prstTxWarp>
          </a:bodyPr>
          <a:lstStyle>
            <a:lvl1pPr algn="l" defTabSz="474663" eaLnBrk="0" hangingPunct="0">
              <a:lnSpc>
                <a:spcPct val="78000"/>
              </a:lnSpc>
              <a:spcBef>
                <a:spcPct val="0"/>
              </a:spcBef>
              <a:buClr>
                <a:srgbClr val="000000"/>
              </a:buClr>
              <a:buSzPct val="100000"/>
              <a:buFont typeface="Times New Roman" pitchFamily="18" charset="0"/>
              <a:buNone/>
              <a:defRPr sz="1200">
                <a:solidFill>
                  <a:srgbClr val="000000"/>
                </a:solidFill>
                <a:latin typeface="Times New Roman" pitchFamily="18" charset="0"/>
              </a:defRPr>
            </a:lvl1pPr>
          </a:lstStyle>
          <a:p>
            <a:endParaRPr lang="en-US"/>
          </a:p>
        </p:txBody>
      </p:sp>
      <p:sp>
        <p:nvSpPr>
          <p:cNvPr id="311299" name="Rectangle 3"/>
          <p:cNvSpPr>
            <a:spLocks noGrp="1" noChangeArrowheads="1"/>
          </p:cNvSpPr>
          <p:nvPr>
            <p:ph type="dt" sz="quarter" idx="1"/>
          </p:nvPr>
        </p:nvSpPr>
        <p:spPr bwMode="auto">
          <a:xfrm>
            <a:off x="4143375" y="0"/>
            <a:ext cx="3170238" cy="481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851" tIns="47425" rIns="94851" bIns="47425" numCol="1" anchor="t" anchorCtr="0" compatLnSpc="1">
            <a:prstTxWarp prst="textNoShape">
              <a:avLst/>
            </a:prstTxWarp>
          </a:bodyPr>
          <a:lstStyle>
            <a:lvl1pPr algn="r" defTabSz="474663" eaLnBrk="0" hangingPunct="0">
              <a:lnSpc>
                <a:spcPct val="78000"/>
              </a:lnSpc>
              <a:spcBef>
                <a:spcPct val="0"/>
              </a:spcBef>
              <a:buClr>
                <a:srgbClr val="000000"/>
              </a:buClr>
              <a:buSzPct val="100000"/>
              <a:buFont typeface="Times New Roman" pitchFamily="18" charset="0"/>
              <a:buNone/>
              <a:defRPr sz="1200">
                <a:solidFill>
                  <a:srgbClr val="000000"/>
                </a:solidFill>
                <a:latin typeface="Times New Roman" pitchFamily="18" charset="0"/>
              </a:defRPr>
            </a:lvl1pPr>
          </a:lstStyle>
          <a:p>
            <a:endParaRPr lang="en-US"/>
          </a:p>
        </p:txBody>
      </p:sp>
      <p:sp>
        <p:nvSpPr>
          <p:cNvPr id="311300" name="Rectangle 4"/>
          <p:cNvSpPr>
            <a:spLocks noGrp="1" noChangeArrowheads="1"/>
          </p:cNvSpPr>
          <p:nvPr>
            <p:ph type="ftr" sz="quarter" idx="2"/>
          </p:nvPr>
        </p:nvSpPr>
        <p:spPr bwMode="auto">
          <a:xfrm>
            <a:off x="0" y="9118600"/>
            <a:ext cx="3170238" cy="481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851" tIns="47425" rIns="94851" bIns="47425" numCol="1" anchor="b" anchorCtr="0" compatLnSpc="1">
            <a:prstTxWarp prst="textNoShape">
              <a:avLst/>
            </a:prstTxWarp>
          </a:bodyPr>
          <a:lstStyle>
            <a:lvl1pPr algn="l" defTabSz="474663" eaLnBrk="0" hangingPunct="0">
              <a:lnSpc>
                <a:spcPct val="78000"/>
              </a:lnSpc>
              <a:spcBef>
                <a:spcPct val="0"/>
              </a:spcBef>
              <a:buClr>
                <a:srgbClr val="000000"/>
              </a:buClr>
              <a:buSzPct val="100000"/>
              <a:buFont typeface="Times New Roman" pitchFamily="18" charset="0"/>
              <a:buNone/>
              <a:defRPr sz="1200">
                <a:solidFill>
                  <a:srgbClr val="000000"/>
                </a:solidFill>
                <a:latin typeface="Times New Roman" pitchFamily="18" charset="0"/>
              </a:defRPr>
            </a:lvl1pPr>
          </a:lstStyle>
          <a:p>
            <a:endParaRPr lang="en-US"/>
          </a:p>
        </p:txBody>
      </p:sp>
      <p:sp>
        <p:nvSpPr>
          <p:cNvPr id="311301" name="Rectangle 5"/>
          <p:cNvSpPr>
            <a:spLocks noGrp="1" noChangeArrowheads="1"/>
          </p:cNvSpPr>
          <p:nvPr>
            <p:ph type="sldNum" sz="quarter" idx="3"/>
          </p:nvPr>
        </p:nvSpPr>
        <p:spPr bwMode="auto">
          <a:xfrm>
            <a:off x="4143375" y="9118600"/>
            <a:ext cx="3170238" cy="481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851" tIns="47425" rIns="94851" bIns="47425" numCol="1" anchor="b" anchorCtr="0" compatLnSpc="1">
            <a:prstTxWarp prst="textNoShape">
              <a:avLst/>
            </a:prstTxWarp>
          </a:bodyPr>
          <a:lstStyle>
            <a:lvl1pPr algn="r" defTabSz="474663" eaLnBrk="0" hangingPunct="0">
              <a:lnSpc>
                <a:spcPct val="78000"/>
              </a:lnSpc>
              <a:spcBef>
                <a:spcPct val="0"/>
              </a:spcBef>
              <a:buClr>
                <a:srgbClr val="000000"/>
              </a:buClr>
              <a:buSzPct val="100000"/>
              <a:buFont typeface="Times New Roman" pitchFamily="18" charset="0"/>
              <a:buNone/>
              <a:defRPr sz="1200">
                <a:solidFill>
                  <a:srgbClr val="000000"/>
                </a:solidFill>
                <a:latin typeface="Times New Roman" pitchFamily="18" charset="0"/>
              </a:defRPr>
            </a:lvl1pPr>
          </a:lstStyle>
          <a:p>
            <a:fld id="{EF5B0DEF-9A3D-4BFA-827E-40F463402521}" type="slidenum">
              <a:rPr lang="en-US"/>
              <a:pPr/>
              <a:t>‹#›</a:t>
            </a:fld>
            <a:endParaRPr lang="en-US"/>
          </a:p>
        </p:txBody>
      </p:sp>
    </p:spTree>
    <p:extLst>
      <p:ext uri="{BB962C8B-B14F-4D97-AF65-F5344CB8AC3E}">
        <p14:creationId xmlns:p14="http://schemas.microsoft.com/office/powerpoint/2010/main" val="31993966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3" name="AutoShape 1"/>
          <p:cNvSpPr>
            <a:spLocks noChangeArrowheads="1"/>
          </p:cNvSpPr>
          <p:nvPr/>
        </p:nvSpPr>
        <p:spPr bwMode="auto">
          <a:xfrm>
            <a:off x="0" y="0"/>
            <a:ext cx="7315200" cy="9601200"/>
          </a:xfrm>
          <a:prstGeom prst="roundRect">
            <a:avLst>
              <a:gd name="adj" fmla="val 19"/>
            </a:avLst>
          </a:prstGeom>
          <a:solidFill>
            <a:srgbClr val="FFFFFF"/>
          </a:solidFill>
          <a:ln>
            <a:noFill/>
          </a:ln>
          <a:effectLst/>
          <a:extLst>
            <a:ext uri="{91240B29-F687-4F45-9708-019B960494DF}">
              <a14:hiddenLine xmlns:a14="http://schemas.microsoft.com/office/drawing/2010/main" w="936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3074" name="AutoShape 2"/>
          <p:cNvSpPr>
            <a:spLocks noChangeArrowheads="1"/>
          </p:cNvSpPr>
          <p:nvPr/>
        </p:nvSpPr>
        <p:spPr bwMode="auto">
          <a:xfrm>
            <a:off x="0" y="0"/>
            <a:ext cx="7315200" cy="9601200"/>
          </a:xfrm>
          <a:prstGeom prst="roundRect">
            <a:avLst>
              <a:gd name="adj" fmla="val 19"/>
            </a:avLst>
          </a:prstGeom>
          <a:solidFill>
            <a:srgbClr val="FFFFFF">
              <a:alpha val="39999"/>
            </a:srgbClr>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3075" name="AutoShape 3"/>
          <p:cNvSpPr>
            <a:spLocks noChangeArrowheads="1"/>
          </p:cNvSpPr>
          <p:nvPr/>
        </p:nvSpPr>
        <p:spPr bwMode="auto">
          <a:xfrm>
            <a:off x="0" y="0"/>
            <a:ext cx="7315200" cy="9601200"/>
          </a:xfrm>
          <a:prstGeom prst="roundRect">
            <a:avLst>
              <a:gd name="adj" fmla="val 19"/>
            </a:avLst>
          </a:prstGeom>
          <a:solidFill>
            <a:srgbClr val="FFFFFF">
              <a:alpha val="39999"/>
            </a:srgbClr>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3076" name="AutoShape 4"/>
          <p:cNvSpPr>
            <a:spLocks noChangeArrowheads="1"/>
          </p:cNvSpPr>
          <p:nvPr/>
        </p:nvSpPr>
        <p:spPr bwMode="auto">
          <a:xfrm>
            <a:off x="0" y="0"/>
            <a:ext cx="7315200" cy="9601200"/>
          </a:xfrm>
          <a:prstGeom prst="roundRect">
            <a:avLst>
              <a:gd name="adj" fmla="val 19"/>
            </a:avLst>
          </a:prstGeom>
          <a:solidFill>
            <a:srgbClr val="FFFFFF">
              <a:alpha val="39999"/>
            </a:srgbClr>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3077" name="AutoShape 5"/>
          <p:cNvSpPr>
            <a:spLocks noChangeArrowheads="1"/>
          </p:cNvSpPr>
          <p:nvPr/>
        </p:nvSpPr>
        <p:spPr bwMode="auto">
          <a:xfrm>
            <a:off x="0" y="0"/>
            <a:ext cx="7315200" cy="9601200"/>
          </a:xfrm>
          <a:prstGeom prst="roundRect">
            <a:avLst>
              <a:gd name="adj" fmla="val 19"/>
            </a:avLst>
          </a:prstGeom>
          <a:solidFill>
            <a:srgbClr val="FFFFFF">
              <a:alpha val="39999"/>
            </a:srgbClr>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3078" name="Rectangle 6"/>
          <p:cNvSpPr>
            <a:spLocks noGrp="1" noChangeArrowheads="1"/>
          </p:cNvSpPr>
          <p:nvPr>
            <p:ph type="body"/>
          </p:nvPr>
        </p:nvSpPr>
        <p:spPr bwMode="auto">
          <a:xfrm>
            <a:off x="974725" y="4560888"/>
            <a:ext cx="5356225" cy="43100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547" tIns="46836" rIns="95547" bIns="46836" numCol="1" anchor="t" anchorCtr="0" compatLnSpc="1">
            <a:prstTxWarp prst="textNoShape">
              <a:avLst/>
            </a:prstTxWarp>
          </a:bodyPr>
          <a:lstStyle/>
          <a:p>
            <a:pPr lvl="0"/>
            <a:endParaRPr lang="en-US" smtClean="0"/>
          </a:p>
        </p:txBody>
      </p:sp>
      <p:sp>
        <p:nvSpPr>
          <p:cNvPr id="3079" name="Rectangle 7"/>
          <p:cNvSpPr>
            <a:spLocks noGrp="1" noRot="1" noChangeAspect="1" noChangeArrowheads="1"/>
          </p:cNvSpPr>
          <p:nvPr>
            <p:ph type="sldImg"/>
          </p:nvPr>
        </p:nvSpPr>
        <p:spPr bwMode="auto">
          <a:xfrm>
            <a:off x="1258888" y="719138"/>
            <a:ext cx="4787900" cy="3590925"/>
          </a:xfrm>
          <a:prstGeom prst="rect">
            <a:avLst/>
          </a:prstGeom>
          <a:noFill/>
          <a:ln w="12600">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sp>
    </p:spTree>
    <p:extLst>
      <p:ext uri="{BB962C8B-B14F-4D97-AF65-F5344CB8AC3E}">
        <p14:creationId xmlns:p14="http://schemas.microsoft.com/office/powerpoint/2010/main" val="723746234"/>
      </p:ext>
    </p:extLst>
  </p:cSld>
  <p:clrMap bg1="lt1" tx1="dk1" bg2="lt2" tx2="dk2" accent1="accent1" accent2="accent2" accent3="accent3" accent4="accent4" accent5="accent5" accent6="accent6" hlink="hlink" folHlink="folHlink"/>
  <p:notesStyle>
    <a:lvl1pPr algn="l" defTabSz="457200" rtl="0" fontAlgn="base">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1pPr>
    <a:lvl2pPr marL="742950" indent="-285750" algn="l" defTabSz="457200" rtl="0" fontAlgn="base">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2pPr>
    <a:lvl3pPr marL="1143000" indent="-228600" algn="l" defTabSz="457200" rtl="0" fontAlgn="base">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3pPr>
    <a:lvl4pPr marL="1600200" indent="-228600" algn="l" defTabSz="457200" rtl="0" fontAlgn="base">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4pPr>
    <a:lvl5pPr marL="2057400" indent="-228600" algn="l" defTabSz="457200" rtl="0" fontAlgn="base">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USGS National Geospatial Program is the Federal steward for 2 main geospatial themes, Hydrography and Elevation. These are important</a:t>
            </a:r>
            <a:r>
              <a:rPr lang="en-US" baseline="0" dirty="0" smtClean="0"/>
              <a:t> layers on their own, but integrating them is making each layer more powerful. It’s like peanut butter and chocolate…they belong together!</a:t>
            </a:r>
            <a:endParaRPr lang="en-US" dirty="0"/>
          </a:p>
        </p:txBody>
      </p:sp>
    </p:spTree>
    <p:extLst>
      <p:ext uri="{BB962C8B-B14F-4D97-AF65-F5344CB8AC3E}">
        <p14:creationId xmlns:p14="http://schemas.microsoft.com/office/powerpoint/2010/main" val="13956613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image roughly corresponds to a 10-meter DEM which is commensurate</a:t>
            </a:r>
            <a:r>
              <a:rPr lang="en-US" baseline="0" dirty="0" smtClean="0"/>
              <a:t> with 1:24,000-scale at USGS. Federal data requirements, particularly from FEMA and The Corps of Engineers identify the need for elevation data at large scale for flood studies and engineering projects.</a:t>
            </a:r>
            <a:endParaRPr lang="en-US" dirty="0"/>
          </a:p>
        </p:txBody>
      </p:sp>
    </p:spTree>
    <p:extLst>
      <p:ext uri="{BB962C8B-B14F-4D97-AF65-F5344CB8AC3E}">
        <p14:creationId xmlns:p14="http://schemas.microsoft.com/office/powerpoint/2010/main" val="38423357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USGS and EPA are planning in FY 2015 for the compilation of a nationwide</a:t>
            </a:r>
            <a:r>
              <a:rPr lang="en-US" baseline="0" dirty="0" smtClean="0"/>
              <a:t> open water database. I expect drafty standards to be publicly available later this fiscal year, including minimum water body size to be identified, most likely at 1:24,000-scale.</a:t>
            </a:r>
            <a:endParaRPr lang="en-US" dirty="0"/>
          </a:p>
        </p:txBody>
      </p:sp>
    </p:spTree>
    <p:extLst>
      <p:ext uri="{BB962C8B-B14F-4D97-AF65-F5344CB8AC3E}">
        <p14:creationId xmlns:p14="http://schemas.microsoft.com/office/powerpoint/2010/main" val="9824055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Probably</a:t>
            </a:r>
            <a:r>
              <a:rPr lang="en-US" baseline="0" dirty="0" smtClean="0"/>
              <a:t> the most important aspect of the hydro-flattening is that it makes water features more visually identifiable! As water elevation changes constantly unless specifically there is a specifically managed pool elevation, this is not a terrible handicap. Note that 3DEP Quality Level 2 data is still only 2 points per square meter, so building shape based on </a:t>
            </a:r>
            <a:r>
              <a:rPr lang="en-US" baseline="0" dirty="0" err="1" smtClean="0"/>
              <a:t>lidar</a:t>
            </a:r>
            <a:r>
              <a:rPr lang="en-US" baseline="0" dirty="0" smtClean="0"/>
              <a:t> alone is not recommended. QL-1 </a:t>
            </a:r>
            <a:r>
              <a:rPr lang="en-US" baseline="0" dirty="0" err="1" smtClean="0"/>
              <a:t>lidar</a:t>
            </a:r>
            <a:r>
              <a:rPr lang="en-US" baseline="0" dirty="0" smtClean="0"/>
              <a:t> at 8 points per square meter is the recommended starting point for </a:t>
            </a:r>
            <a:r>
              <a:rPr lang="en-US" baseline="0" dirty="0" err="1" smtClean="0"/>
              <a:t>lidar</a:t>
            </a:r>
            <a:r>
              <a:rPr lang="en-US" baseline="0" dirty="0" smtClean="0"/>
              <a:t> only building delineation.</a:t>
            </a:r>
            <a:endParaRPr lang="en-US" dirty="0"/>
          </a:p>
        </p:txBody>
      </p:sp>
    </p:spTree>
    <p:extLst>
      <p:ext uri="{BB962C8B-B14F-4D97-AF65-F5344CB8AC3E}">
        <p14:creationId xmlns:p14="http://schemas.microsoft.com/office/powerpoint/2010/main" val="1183707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newer 3DEP specification offers partial </a:t>
            </a:r>
            <a:r>
              <a:rPr lang="en-US" dirty="0" err="1" smtClean="0"/>
              <a:t>breaklines</a:t>
            </a:r>
            <a:r>
              <a:rPr lang="en-US" dirty="0" smtClean="0"/>
              <a:t>, the focus is on</a:t>
            </a:r>
            <a:r>
              <a:rPr lang="en-US" baseline="0" dirty="0" smtClean="0"/>
              <a:t> hydrographic features, and not building delineation for USGS. USGS is collecting landmark building information by volunteer crowd-sourcing, for inclusion on US Topo products at 1:24,000-scale.</a:t>
            </a:r>
            <a:endParaRPr lang="en-US" dirty="0"/>
          </a:p>
        </p:txBody>
      </p:sp>
    </p:spTree>
    <p:extLst>
      <p:ext uri="{BB962C8B-B14F-4D97-AF65-F5344CB8AC3E}">
        <p14:creationId xmlns:p14="http://schemas.microsoft.com/office/powerpoint/2010/main" val="19761650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Hydro-enforcement requires two main adjustments to the DEM. 1.</a:t>
            </a:r>
            <a:r>
              <a:rPr lang="en-US" baseline="0" dirty="0" smtClean="0"/>
              <a:t> water must flow, downhill if possible. In some coastal areas water flows as much by wind or tide as it does from the lack of elevation change. 2. Connect all breaks in the watercourse that impede the flow of water such as: culverts, bridges, and dams. </a:t>
            </a:r>
            <a:endParaRPr lang="en-US" dirty="0"/>
          </a:p>
        </p:txBody>
      </p:sp>
    </p:spTree>
    <p:extLst>
      <p:ext uri="{BB962C8B-B14F-4D97-AF65-F5344CB8AC3E}">
        <p14:creationId xmlns:p14="http://schemas.microsoft.com/office/powerpoint/2010/main" val="997136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illustration here certainly focuses on made-made sinks, which are digitally</a:t>
            </a:r>
            <a:r>
              <a:rPr lang="en-US" baseline="0" dirty="0" smtClean="0"/>
              <a:t> filled in to make the model work. However the same applies to a natural setting say in the Great Valley where karst features are abundant. The key is making the model work. If the karst sinks are to be mapped they would not be using this model type.</a:t>
            </a:r>
            <a:endParaRPr lang="en-US" dirty="0"/>
          </a:p>
        </p:txBody>
      </p:sp>
    </p:spTree>
    <p:extLst>
      <p:ext uri="{BB962C8B-B14F-4D97-AF65-F5344CB8AC3E}">
        <p14:creationId xmlns:p14="http://schemas.microsoft.com/office/powerpoint/2010/main" val="7444464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TA_DAAAA!  A stream that flows, the highway isn’t doing so well, but they can make their own darn model if they want traffic to flow!</a:t>
            </a:r>
            <a:endParaRPr lang="en-US" dirty="0"/>
          </a:p>
        </p:txBody>
      </p:sp>
      <p:sp>
        <p:nvSpPr>
          <p:cNvPr id="4" name="Slide Number Placeholder 3"/>
          <p:cNvSpPr>
            <a:spLocks noGrp="1"/>
          </p:cNvSpPr>
          <p:nvPr>
            <p:ph type="sldNum" sz="quarter" idx="10"/>
          </p:nvPr>
        </p:nvSpPr>
        <p:spPr>
          <a:xfrm>
            <a:off x="4143587" y="9119474"/>
            <a:ext cx="3169920" cy="480060"/>
          </a:xfrm>
          <a:prstGeom prst="rect">
            <a:avLst/>
          </a:prstGeom>
        </p:spPr>
        <p:txBody>
          <a:bodyPr lIns="96661" tIns="48331" rIns="96661" bIns="48331"/>
          <a:lstStyle/>
          <a:p>
            <a:fld id="{237DB3B6-F786-4D9A-99B3-0F5988325410}"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that USGS and NRCS most often use 10 and 12 digit hydrologic unit codes. A 12-digit HUC describes watersheds averaging about 40 square miles, and a 10-digit HUC averages</a:t>
            </a:r>
            <a:r>
              <a:rPr lang="en-US" baseline="0" dirty="0" smtClean="0"/>
              <a:t> around 225 square miles. USGS is the primary manager of both the National Hydrography Dataset and the Watershed Boundary Dataset. So modeling catchment area runoff becomes more precise with new </a:t>
            </a:r>
            <a:r>
              <a:rPr lang="en-US" baseline="0" dirty="0" err="1" smtClean="0"/>
              <a:t>lidar</a:t>
            </a:r>
            <a:r>
              <a:rPr lang="en-US" baseline="0" dirty="0" smtClean="0"/>
              <a:t> data and application to large-scale mapping. DC and Fairfax County will be using the new Sandy Supplemental </a:t>
            </a:r>
            <a:r>
              <a:rPr lang="en-US" baseline="0" dirty="0" err="1" smtClean="0"/>
              <a:t>Lidar</a:t>
            </a:r>
            <a:r>
              <a:rPr lang="en-US" baseline="0" dirty="0" smtClean="0"/>
              <a:t> for </a:t>
            </a:r>
            <a:r>
              <a:rPr lang="en-US" baseline="0" dirty="0" err="1" smtClean="0"/>
              <a:t>stormwater</a:t>
            </a:r>
            <a:r>
              <a:rPr lang="en-US" baseline="0" dirty="0" smtClean="0"/>
              <a:t> management. </a:t>
            </a:r>
            <a:endParaRPr lang="en-US" dirty="0"/>
          </a:p>
        </p:txBody>
      </p:sp>
    </p:spTree>
    <p:extLst>
      <p:ext uri="{BB962C8B-B14F-4D97-AF65-F5344CB8AC3E}">
        <p14:creationId xmlns:p14="http://schemas.microsoft.com/office/powerpoint/2010/main" val="21503725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are some USGS</a:t>
            </a:r>
            <a:r>
              <a:rPr lang="en-US" baseline="0" dirty="0" smtClean="0"/>
              <a:t> folks who assembled the graphics seen on this portion of the presentation. Note that </a:t>
            </a:r>
            <a:r>
              <a:rPr lang="en-US" baseline="0" dirty="0" err="1" smtClean="0"/>
              <a:t>LiDAR</a:t>
            </a:r>
            <a:r>
              <a:rPr lang="en-US" baseline="0" dirty="0" smtClean="0"/>
              <a:t> Base Specification 1.0 is now in use, it is quite similar to draft version 13. We do expect version 2.0 out later this fiscal year, which will add a lot of acquisition content leading to increased consistency between and within datasets.</a:t>
            </a:r>
            <a:endParaRPr lang="en-US" dirty="0"/>
          </a:p>
        </p:txBody>
      </p:sp>
    </p:spTree>
    <p:extLst>
      <p:ext uri="{BB962C8B-B14F-4D97-AF65-F5344CB8AC3E}">
        <p14:creationId xmlns:p14="http://schemas.microsoft.com/office/powerpoint/2010/main" val="26103443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you want more information on topics</a:t>
            </a:r>
            <a:r>
              <a:rPr lang="en-US" baseline="0" dirty="0" smtClean="0"/>
              <a:t> in this presentation </a:t>
            </a:r>
            <a:r>
              <a:rPr lang="en-US" dirty="0" smtClean="0"/>
              <a:t>or any other USGS data or science, ask me or contact me.</a:t>
            </a:r>
            <a:endParaRPr lang="en-US" dirty="0"/>
          </a:p>
        </p:txBody>
      </p:sp>
    </p:spTree>
    <p:extLst>
      <p:ext uri="{BB962C8B-B14F-4D97-AF65-F5344CB8AC3E}">
        <p14:creationId xmlns:p14="http://schemas.microsoft.com/office/powerpoint/2010/main" val="386771496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32098" name="Rectangle 2"/>
          <p:cNvSpPr>
            <a:spLocks noGrp="1" noChangeArrowheads="1"/>
          </p:cNvSpPr>
          <p:nvPr>
            <p:ph type="subTitle" idx="1"/>
          </p:nvPr>
        </p:nvSpPr>
        <p:spPr>
          <a:xfrm>
            <a:off x="457200" y="2741613"/>
            <a:ext cx="8229600" cy="3200400"/>
          </a:xfrm>
        </p:spPr>
        <p:txBody>
          <a:bodyPr lIns="90488" rIns="90488"/>
          <a:lstStyle>
            <a:lvl1pPr marL="0" indent="0">
              <a:buFont typeface="Arial Unicode MS" pitchFamily="34" charset="-128"/>
              <a:buNone/>
              <a:defRPr/>
            </a:lvl1pPr>
          </a:lstStyle>
          <a:p>
            <a:pPr lvl="0"/>
            <a:r>
              <a:rPr lang="en-US" noProof="0" smtClean="0"/>
              <a:t>Click to edit Master subtitle style</a:t>
            </a:r>
          </a:p>
        </p:txBody>
      </p:sp>
      <p:sp>
        <p:nvSpPr>
          <p:cNvPr id="132099" name="Rectangle 3"/>
          <p:cNvSpPr>
            <a:spLocks noChangeArrowheads="1"/>
          </p:cNvSpPr>
          <p:nvPr userDrawn="1"/>
        </p:nvSpPr>
        <p:spPr bwMode="auto">
          <a:xfrm>
            <a:off x="457200" y="6108700"/>
            <a:ext cx="2057400" cy="39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44450" rIns="0" bIns="44450">
            <a:spAutoFit/>
          </a:bodyPr>
          <a:lstStyle/>
          <a:p>
            <a:pPr algn="l" defTabSz="885825" eaLnBrk="0" hangingPunct="0">
              <a:spcBef>
                <a:spcPct val="0"/>
              </a:spcBef>
            </a:pPr>
            <a:r>
              <a:rPr lang="en-US" sz="1000" b="1">
                <a:solidFill>
                  <a:schemeClr val="bg1"/>
                </a:solidFill>
              </a:rPr>
              <a:t>U.S. Department of the Interior</a:t>
            </a:r>
          </a:p>
          <a:p>
            <a:pPr algn="l" defTabSz="885825" eaLnBrk="0" hangingPunct="0">
              <a:spcBef>
                <a:spcPct val="0"/>
              </a:spcBef>
            </a:pPr>
            <a:r>
              <a:rPr lang="en-US" sz="1000" b="1">
                <a:solidFill>
                  <a:schemeClr val="bg1"/>
                </a:solidFill>
              </a:rPr>
              <a:t>U.S. Geological Survey</a:t>
            </a:r>
          </a:p>
        </p:txBody>
      </p:sp>
      <p:sp>
        <p:nvSpPr>
          <p:cNvPr id="132100" name="Rectangle 4"/>
          <p:cNvSpPr>
            <a:spLocks noGrp="1" noChangeArrowheads="1"/>
          </p:cNvSpPr>
          <p:nvPr>
            <p:ph type="ctrTitle"/>
          </p:nvPr>
        </p:nvSpPr>
        <p:spPr>
          <a:xfrm>
            <a:off x="457200" y="1370013"/>
            <a:ext cx="8229600" cy="914400"/>
          </a:xfrm>
        </p:spPr>
        <p:txBody>
          <a:bodyPr tIns="0"/>
          <a:lstStyle>
            <a:lvl1pPr>
              <a:defRPr sz="3600"/>
            </a:lvl1pPr>
          </a:lstStyle>
          <a:p>
            <a:pPr lvl="0"/>
            <a:r>
              <a:rPr lang="en-US" noProof="0" smtClean="0"/>
              <a:t>Click to edit Master title style</a:t>
            </a:r>
          </a:p>
        </p:txBody>
      </p:sp>
      <p:pic>
        <p:nvPicPr>
          <p:cNvPr id="132101" name="Picture 5"/>
          <p:cNvPicPr>
            <a:picLocks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0825" cy="914400"/>
          </a:xfrm>
          <a:prstGeom prst="rect">
            <a:avLst/>
          </a:prstGeom>
          <a:blipFill dpi="0" rotWithShape="0">
            <a:blip cstate="print"/>
            <a:srcRect/>
            <a:stretch>
              <a:fillRect/>
            </a:stretch>
          </a:bli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32102" name="Picture 6"/>
          <p:cNvPicPr>
            <a:picLocks noChangeAspect="1" noChangeArrowheads="1"/>
          </p:cNvPicPr>
          <p:nvPr userDrawn="1"/>
        </p:nvPicPr>
        <p:blipFill>
          <a:blip r:embed="rId3" cstate="print">
            <a:lum bright="100000"/>
            <a:extLst>
              <a:ext uri="{28A0092B-C50C-407E-A947-70E740481C1C}">
                <a14:useLocalDpi xmlns:a14="http://schemas.microsoft.com/office/drawing/2010/main" val="0"/>
              </a:ext>
            </a:extLst>
          </a:blip>
          <a:srcRect/>
          <a:stretch>
            <a:fillRect/>
          </a:stretch>
        </p:blipFill>
        <p:spPr bwMode="auto">
          <a:xfrm>
            <a:off x="463550" y="100013"/>
            <a:ext cx="2057400" cy="757237"/>
          </a:xfrm>
          <a:prstGeom prst="rect">
            <a:avLst/>
          </a:prstGeom>
          <a:noFill/>
          <a:ln>
            <a:noFill/>
          </a:ln>
          <a:effectLst/>
          <a:extLst>
            <a:ext uri="{909E8E84-426E-40DD-AFC4-6F175D3DCCD1}">
              <a14:hiddenFill xmlns:a14="http://schemas.microsoft.com/office/drawing/2010/main">
                <a:blipFill dpi="0" rotWithShape="0">
                  <a:blip>
                    <a:lum bright="10000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32103" name="Rectangle 7"/>
          <p:cNvSpPr>
            <a:spLocks noChangeArrowheads="1"/>
          </p:cNvSpPr>
          <p:nvPr userDrawn="1"/>
        </p:nvSpPr>
        <p:spPr bwMode="auto">
          <a:xfrm>
            <a:off x="457200" y="914400"/>
            <a:ext cx="8229600" cy="525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4431558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30226481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912813"/>
            <a:ext cx="4038600" cy="52593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912813"/>
            <a:ext cx="4038600" cy="52593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2098716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730159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5414330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01685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4132554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3384275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4018627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0"/>
            <a:ext cx="2057400" cy="6172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0"/>
            <a:ext cx="6019800" cy="6172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9404669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912813"/>
            <a:ext cx="8229600" cy="5259387"/>
          </a:xfrm>
        </p:spPr>
        <p:txBody>
          <a:bodyPr/>
          <a:lstStyle/>
          <a:p>
            <a:endParaRPr lang="en-US"/>
          </a:p>
        </p:txBody>
      </p:sp>
    </p:spTree>
    <p:extLst>
      <p:ext uri="{BB962C8B-B14F-4D97-AF65-F5344CB8AC3E}">
        <p14:creationId xmlns:p14="http://schemas.microsoft.com/office/powerpoint/2010/main" val="3560078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180F9B">
                <a:gamma/>
                <a:shade val="46275"/>
                <a:invGamma/>
              </a:srgbClr>
            </a:gs>
            <a:gs pos="100000">
              <a:srgbClr val="180F9B"/>
            </a:gs>
          </a:gsLst>
          <a:lin ang="5400000" scaled="1"/>
        </a:gradFill>
        <a:effectLst/>
      </p:bgPr>
    </p:bg>
    <p:spTree>
      <p:nvGrpSpPr>
        <p:cNvPr id="1" name=""/>
        <p:cNvGrpSpPr/>
        <p:nvPr/>
      </p:nvGrpSpPr>
      <p:grpSpPr>
        <a:xfrm>
          <a:off x="0" y="0"/>
          <a:ext cx="0" cy="0"/>
          <a:chOff x="0" y="0"/>
          <a:chExt cx="0" cy="0"/>
        </a:xfrm>
      </p:grpSpPr>
      <p:pic>
        <p:nvPicPr>
          <p:cNvPr id="131074" name="Picture 2"/>
          <p:cNvPicPr>
            <a:picLocks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0" y="6169025"/>
            <a:ext cx="9140825" cy="685800"/>
          </a:xfrm>
          <a:prstGeom prst="rect">
            <a:avLst/>
          </a:prstGeom>
          <a:blipFill dpi="0" rotWithShape="0">
            <a:blip cstate="print"/>
            <a:srcRect/>
            <a:stretch>
              <a:fillRect/>
            </a:stretch>
          </a:bli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31075" name="Rectangle 3"/>
          <p:cNvSpPr>
            <a:spLocks noGrp="1" noChangeArrowheads="1"/>
          </p:cNvSpPr>
          <p:nvPr>
            <p:ph type="title"/>
          </p:nvPr>
        </p:nvSpPr>
        <p:spPr bwMode="auto">
          <a:xfrm>
            <a:off x="457200" y="0"/>
            <a:ext cx="82296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91440" rIns="0" bIns="0" numCol="1" anchor="t" anchorCtr="0" compatLnSpc="1">
            <a:prstTxWarp prst="textNoShape">
              <a:avLst/>
            </a:prstTxWarp>
          </a:bodyPr>
          <a:lstStyle/>
          <a:p>
            <a:pPr lvl="0"/>
            <a:r>
              <a:rPr lang="en-US" smtClean="0"/>
              <a:t>Click to edit Master title style</a:t>
            </a:r>
          </a:p>
        </p:txBody>
      </p:sp>
      <p:sp>
        <p:nvSpPr>
          <p:cNvPr id="131076" name="Rectangle 4"/>
          <p:cNvSpPr>
            <a:spLocks noGrp="1" noChangeArrowheads="1"/>
          </p:cNvSpPr>
          <p:nvPr>
            <p:ph type="body" idx="1"/>
          </p:nvPr>
        </p:nvSpPr>
        <p:spPr bwMode="auto">
          <a:xfrm>
            <a:off x="457200" y="912813"/>
            <a:ext cx="8229600" cy="5259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4450" rIns="0" bIns="4445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31077" name="Rectangle 5"/>
          <p:cNvSpPr>
            <a:spLocks noChangeArrowheads="1"/>
          </p:cNvSpPr>
          <p:nvPr userDrawn="1"/>
        </p:nvSpPr>
        <p:spPr bwMode="auto">
          <a:xfrm>
            <a:off x="457200" y="914400"/>
            <a:ext cx="8229600" cy="525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131078" name="Picture 6"/>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457200" y="6370638"/>
            <a:ext cx="1219200" cy="328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Lst>
  <p:timing>
    <p:tnLst>
      <p:par>
        <p:cTn id="1" dur="indefinite" restart="never" nodeType="tmRoot"/>
      </p:par>
    </p:tnLst>
  </p:timing>
  <p:txStyles>
    <p:titleStyle>
      <a:lvl1pPr algn="l" rtl="0" fontAlgn="base">
        <a:spcBef>
          <a:spcPct val="0"/>
        </a:spcBef>
        <a:spcAft>
          <a:spcPct val="0"/>
        </a:spcAft>
        <a:defRPr sz="3200" b="1">
          <a:solidFill>
            <a:schemeClr val="bg1"/>
          </a:solidFill>
          <a:latin typeface="+mj-lt"/>
          <a:ea typeface="+mj-ea"/>
          <a:cs typeface="+mj-cs"/>
        </a:defRPr>
      </a:lvl1pPr>
      <a:lvl2pPr algn="l" rtl="0" fontAlgn="base">
        <a:spcBef>
          <a:spcPct val="0"/>
        </a:spcBef>
        <a:spcAft>
          <a:spcPct val="0"/>
        </a:spcAft>
        <a:defRPr sz="3200" b="1">
          <a:solidFill>
            <a:schemeClr val="bg1"/>
          </a:solidFill>
          <a:latin typeface="Trebuchet MS" pitchFamily="34" charset="0"/>
        </a:defRPr>
      </a:lvl2pPr>
      <a:lvl3pPr algn="l" rtl="0" fontAlgn="base">
        <a:spcBef>
          <a:spcPct val="0"/>
        </a:spcBef>
        <a:spcAft>
          <a:spcPct val="0"/>
        </a:spcAft>
        <a:defRPr sz="3200" b="1">
          <a:solidFill>
            <a:schemeClr val="bg1"/>
          </a:solidFill>
          <a:latin typeface="Trebuchet MS" pitchFamily="34" charset="0"/>
        </a:defRPr>
      </a:lvl3pPr>
      <a:lvl4pPr algn="l" rtl="0" fontAlgn="base">
        <a:spcBef>
          <a:spcPct val="0"/>
        </a:spcBef>
        <a:spcAft>
          <a:spcPct val="0"/>
        </a:spcAft>
        <a:defRPr sz="3200" b="1">
          <a:solidFill>
            <a:schemeClr val="bg1"/>
          </a:solidFill>
          <a:latin typeface="Trebuchet MS" pitchFamily="34" charset="0"/>
        </a:defRPr>
      </a:lvl4pPr>
      <a:lvl5pPr algn="l" rtl="0" fontAlgn="base">
        <a:spcBef>
          <a:spcPct val="0"/>
        </a:spcBef>
        <a:spcAft>
          <a:spcPct val="0"/>
        </a:spcAft>
        <a:defRPr sz="3200" b="1">
          <a:solidFill>
            <a:schemeClr val="bg1"/>
          </a:solidFill>
          <a:latin typeface="Trebuchet MS" pitchFamily="34" charset="0"/>
        </a:defRPr>
      </a:lvl5pPr>
      <a:lvl6pPr marL="457200" algn="l" rtl="0" fontAlgn="base">
        <a:spcBef>
          <a:spcPct val="0"/>
        </a:spcBef>
        <a:spcAft>
          <a:spcPct val="0"/>
        </a:spcAft>
        <a:defRPr sz="3200" b="1">
          <a:solidFill>
            <a:schemeClr val="bg1"/>
          </a:solidFill>
          <a:latin typeface="Trebuchet MS" pitchFamily="34" charset="0"/>
        </a:defRPr>
      </a:lvl6pPr>
      <a:lvl7pPr marL="914400" algn="l" rtl="0" fontAlgn="base">
        <a:spcBef>
          <a:spcPct val="0"/>
        </a:spcBef>
        <a:spcAft>
          <a:spcPct val="0"/>
        </a:spcAft>
        <a:defRPr sz="3200" b="1">
          <a:solidFill>
            <a:schemeClr val="bg1"/>
          </a:solidFill>
          <a:latin typeface="Trebuchet MS" pitchFamily="34" charset="0"/>
        </a:defRPr>
      </a:lvl7pPr>
      <a:lvl8pPr marL="1371600" algn="l" rtl="0" fontAlgn="base">
        <a:spcBef>
          <a:spcPct val="0"/>
        </a:spcBef>
        <a:spcAft>
          <a:spcPct val="0"/>
        </a:spcAft>
        <a:defRPr sz="3200" b="1">
          <a:solidFill>
            <a:schemeClr val="bg1"/>
          </a:solidFill>
          <a:latin typeface="Trebuchet MS" pitchFamily="34" charset="0"/>
        </a:defRPr>
      </a:lvl8pPr>
      <a:lvl9pPr marL="1828800" algn="l" rtl="0" fontAlgn="base">
        <a:spcBef>
          <a:spcPct val="0"/>
        </a:spcBef>
        <a:spcAft>
          <a:spcPct val="0"/>
        </a:spcAft>
        <a:defRPr sz="3200" b="1">
          <a:solidFill>
            <a:schemeClr val="bg1"/>
          </a:solidFill>
          <a:latin typeface="Trebuchet MS" pitchFamily="34" charset="0"/>
        </a:defRPr>
      </a:lvl9pPr>
    </p:titleStyle>
    <p:bodyStyle>
      <a:lvl1pPr marL="342900" indent="-342900" algn="l" rtl="0" fontAlgn="base">
        <a:spcBef>
          <a:spcPct val="20000"/>
        </a:spcBef>
        <a:spcAft>
          <a:spcPct val="0"/>
        </a:spcAft>
        <a:buClr>
          <a:schemeClr val="bg1"/>
        </a:buClr>
        <a:buSzPct val="80000"/>
        <a:buFont typeface="Arial Unicode MS" pitchFamily="34" charset="-128"/>
        <a:buChar char="☀"/>
        <a:defRPr sz="2800" b="1">
          <a:solidFill>
            <a:schemeClr val="bg1"/>
          </a:solidFill>
          <a:latin typeface="+mn-lt"/>
          <a:ea typeface="+mn-ea"/>
          <a:cs typeface="+mn-cs"/>
        </a:defRPr>
      </a:lvl1pPr>
      <a:lvl2pPr marL="742950" indent="-285750" algn="l" rtl="0" fontAlgn="base">
        <a:spcBef>
          <a:spcPct val="20000"/>
        </a:spcBef>
        <a:spcAft>
          <a:spcPct val="0"/>
        </a:spcAft>
        <a:buClr>
          <a:schemeClr val="bg1"/>
        </a:buClr>
        <a:buSzPct val="80000"/>
        <a:buFont typeface="Arial Unicode MS" pitchFamily="34" charset="-128"/>
        <a:buChar char="☀"/>
        <a:defRPr sz="2400" b="1">
          <a:solidFill>
            <a:schemeClr val="bg1"/>
          </a:solidFill>
          <a:latin typeface="+mn-lt"/>
        </a:defRPr>
      </a:lvl2pPr>
      <a:lvl3pPr marL="1143000" indent="-228600" algn="l" rtl="0" fontAlgn="base">
        <a:spcBef>
          <a:spcPct val="20000"/>
        </a:spcBef>
        <a:spcAft>
          <a:spcPct val="0"/>
        </a:spcAft>
        <a:buClr>
          <a:schemeClr val="bg1"/>
        </a:buClr>
        <a:buSzPct val="80000"/>
        <a:buFont typeface="Arial Unicode MS" pitchFamily="34" charset="-128"/>
        <a:buChar char="☀"/>
        <a:defRPr sz="2000" b="1">
          <a:solidFill>
            <a:schemeClr val="bg1"/>
          </a:solidFill>
          <a:latin typeface="+mn-lt"/>
        </a:defRPr>
      </a:lvl3pPr>
      <a:lvl4pPr marL="1600200" indent="-228600" algn="l" rtl="0" fontAlgn="base">
        <a:spcBef>
          <a:spcPct val="20000"/>
        </a:spcBef>
        <a:spcAft>
          <a:spcPct val="0"/>
        </a:spcAft>
        <a:buClr>
          <a:schemeClr val="bg1"/>
        </a:buClr>
        <a:buSzPct val="80000"/>
        <a:buFont typeface="Arial Unicode MS" pitchFamily="34" charset="-128"/>
        <a:buChar char="☀"/>
        <a:defRPr b="1">
          <a:solidFill>
            <a:schemeClr val="bg1"/>
          </a:solidFill>
          <a:latin typeface="+mn-lt"/>
        </a:defRPr>
      </a:lvl4pPr>
      <a:lvl5pPr marL="2057400" indent="-228600" algn="l" rtl="0" fontAlgn="base">
        <a:spcBef>
          <a:spcPct val="20000"/>
        </a:spcBef>
        <a:spcAft>
          <a:spcPct val="0"/>
        </a:spcAft>
        <a:buClr>
          <a:schemeClr val="bg1"/>
        </a:buClr>
        <a:buSzPct val="80000"/>
        <a:buFont typeface="Arial Unicode MS" pitchFamily="34" charset="-128"/>
        <a:buChar char="☀"/>
        <a:defRPr b="1">
          <a:solidFill>
            <a:schemeClr val="bg1"/>
          </a:solidFill>
          <a:latin typeface="+mn-lt"/>
        </a:defRPr>
      </a:lvl5pPr>
      <a:lvl6pPr marL="2514600" indent="-228600" algn="l" rtl="0" fontAlgn="base">
        <a:spcBef>
          <a:spcPct val="20000"/>
        </a:spcBef>
        <a:spcAft>
          <a:spcPct val="0"/>
        </a:spcAft>
        <a:buClr>
          <a:schemeClr val="bg1"/>
        </a:buClr>
        <a:buSzPct val="80000"/>
        <a:buFont typeface="Arial Unicode MS" pitchFamily="34" charset="-128"/>
        <a:buChar char="☀"/>
        <a:defRPr b="1">
          <a:solidFill>
            <a:schemeClr val="bg1"/>
          </a:solidFill>
          <a:latin typeface="+mn-lt"/>
        </a:defRPr>
      </a:lvl6pPr>
      <a:lvl7pPr marL="2971800" indent="-228600" algn="l" rtl="0" fontAlgn="base">
        <a:spcBef>
          <a:spcPct val="20000"/>
        </a:spcBef>
        <a:spcAft>
          <a:spcPct val="0"/>
        </a:spcAft>
        <a:buClr>
          <a:schemeClr val="bg1"/>
        </a:buClr>
        <a:buSzPct val="80000"/>
        <a:buFont typeface="Arial Unicode MS" pitchFamily="34" charset="-128"/>
        <a:buChar char="☀"/>
        <a:defRPr b="1">
          <a:solidFill>
            <a:schemeClr val="bg1"/>
          </a:solidFill>
          <a:latin typeface="+mn-lt"/>
        </a:defRPr>
      </a:lvl7pPr>
      <a:lvl8pPr marL="3429000" indent="-228600" algn="l" rtl="0" fontAlgn="base">
        <a:spcBef>
          <a:spcPct val="20000"/>
        </a:spcBef>
        <a:spcAft>
          <a:spcPct val="0"/>
        </a:spcAft>
        <a:buClr>
          <a:schemeClr val="bg1"/>
        </a:buClr>
        <a:buSzPct val="80000"/>
        <a:buFont typeface="Arial Unicode MS" pitchFamily="34" charset="-128"/>
        <a:buChar char="☀"/>
        <a:defRPr b="1">
          <a:solidFill>
            <a:schemeClr val="bg1"/>
          </a:solidFill>
          <a:latin typeface="+mn-lt"/>
        </a:defRPr>
      </a:lvl8pPr>
      <a:lvl9pPr marL="3886200" indent="-228600" algn="l" rtl="0" fontAlgn="base">
        <a:spcBef>
          <a:spcPct val="20000"/>
        </a:spcBef>
        <a:spcAft>
          <a:spcPct val="0"/>
        </a:spcAft>
        <a:buClr>
          <a:schemeClr val="bg1"/>
        </a:buClr>
        <a:buSzPct val="80000"/>
        <a:buFont typeface="Arial Unicode MS" pitchFamily="34" charset="-128"/>
        <a:buChar char="☀"/>
        <a:defRPr b="1">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8" Type="http://schemas.openxmlformats.org/officeDocument/2006/relationships/image" Target="../media/image9.gif"/><Relationship Id="rId3" Type="http://schemas.openxmlformats.org/officeDocument/2006/relationships/image" Target="../media/image4.gif"/><Relationship Id="rId7" Type="http://schemas.openxmlformats.org/officeDocument/2006/relationships/image" Target="../media/image8.gif"/><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7.gif"/><Relationship Id="rId5" Type="http://schemas.openxmlformats.org/officeDocument/2006/relationships/image" Target="../media/image6.gif"/><Relationship Id="rId4" Type="http://schemas.openxmlformats.org/officeDocument/2006/relationships/image" Target="../media/image5.gif"/></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133600"/>
            <a:ext cx="8229600" cy="1676400"/>
          </a:xfrm>
          <a:effectLst>
            <a:outerShdw blurRad="50800" dist="38100" dir="2700000" algn="tl" rotWithShape="0">
              <a:schemeClr val="bg1">
                <a:alpha val="40000"/>
              </a:schemeClr>
            </a:outerShdw>
            <a:reflection blurRad="6350" stA="50000" endA="300" endPos="90000" dist="50800" dir="5400000" sy="-100000" algn="bl" rotWithShape="0"/>
          </a:effectLst>
        </p:spPr>
        <p:txBody>
          <a:bodyPr>
            <a:noAutofit/>
          </a:bodyPr>
          <a:lstStyle/>
          <a:p>
            <a:pPr algn="ctr"/>
            <a:r>
              <a:rPr lang="en-US" sz="4800" b="0" cap="all" dirty="0" smtClean="0">
                <a:latin typeface="Times New Roman" pitchFamily="18" charset="0"/>
                <a:cs typeface="Times New Roman" pitchFamily="18" charset="0"/>
              </a:rPr>
              <a:t>Hydro Treatments of</a:t>
            </a:r>
            <a:br>
              <a:rPr lang="en-US" sz="4800" b="0" cap="all" dirty="0" smtClean="0">
                <a:latin typeface="Times New Roman" pitchFamily="18" charset="0"/>
                <a:cs typeface="Times New Roman" pitchFamily="18" charset="0"/>
              </a:rPr>
            </a:br>
            <a:r>
              <a:rPr lang="en-US" sz="4800" b="0" cap="all" dirty="0" smtClean="0">
                <a:latin typeface="Times New Roman" pitchFamily="18" charset="0"/>
                <a:cs typeface="Times New Roman" pitchFamily="18" charset="0"/>
              </a:rPr>
              <a:t>Lidar-Derived DEMs</a:t>
            </a:r>
            <a:endParaRPr lang="en-US" sz="4800" b="0" cap="all" dirty="0">
              <a:latin typeface="Times New Roman" pitchFamily="18" charset="0"/>
              <a:cs typeface="Times New Roman" pitchFamily="18" charset="0"/>
            </a:endParaRPr>
          </a:p>
        </p:txBody>
      </p:sp>
    </p:spTree>
    <p:extLst>
      <p:ext uri="{BB962C8B-B14F-4D97-AF65-F5344CB8AC3E}">
        <p14:creationId xmlns:p14="http://schemas.microsoft.com/office/powerpoint/2010/main" val="6957370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11187"/>
            <a:ext cx="4038600" cy="914400"/>
          </a:xfrm>
        </p:spPr>
        <p:txBody>
          <a:bodyPr>
            <a:noAutofit/>
          </a:bodyPr>
          <a:lstStyle/>
          <a:p>
            <a:pPr algn="ctr"/>
            <a:r>
              <a:rPr lang="en-US" sz="3000" b="0" dirty="0" smtClean="0">
                <a:latin typeface="Times New Roman" pitchFamily="18" charset="0"/>
                <a:cs typeface="Times New Roman" pitchFamily="18" charset="0"/>
              </a:rPr>
              <a:t>Stereo DTM</a:t>
            </a:r>
            <a:br>
              <a:rPr lang="en-US" sz="3000" b="0" dirty="0" smtClean="0">
                <a:latin typeface="Times New Roman" pitchFamily="18" charset="0"/>
                <a:cs typeface="Times New Roman" pitchFamily="18" charset="0"/>
              </a:rPr>
            </a:br>
            <a:r>
              <a:rPr lang="en-US" sz="3000" b="0" dirty="0" smtClean="0">
                <a:latin typeface="Times New Roman" pitchFamily="18" charset="0"/>
                <a:cs typeface="Times New Roman" pitchFamily="18" charset="0"/>
              </a:rPr>
              <a:t>(Topographic Surface)</a:t>
            </a:r>
            <a:endParaRPr lang="en-US" sz="3000" b="0" dirty="0">
              <a:latin typeface="Times New Roman" pitchFamily="18" charset="0"/>
              <a:cs typeface="Times New Roman" pitchFamily="18" charset="0"/>
            </a:endParaRPr>
          </a:p>
        </p:txBody>
      </p:sp>
      <p:pic>
        <p:nvPicPr>
          <p:cNvPr id="5" name="Content Placeholder 4" descr="0_StereoDTM_sm.gif"/>
          <p:cNvPicPr>
            <a:picLocks noGrp="1" noChangeAspect="1"/>
          </p:cNvPicPr>
          <p:nvPr>
            <p:ph sz="half" idx="1"/>
          </p:nvPr>
        </p:nvPicPr>
        <p:blipFill>
          <a:blip r:embed="rId3" cstate="print"/>
          <a:stretch>
            <a:fillRect/>
          </a:stretch>
        </p:blipFill>
        <p:spPr>
          <a:xfrm>
            <a:off x="457200" y="1828800"/>
            <a:ext cx="4038600" cy="3426500"/>
          </a:xfrm>
        </p:spPr>
      </p:pic>
      <p:sp>
        <p:nvSpPr>
          <p:cNvPr id="4" name="Content Placeholder 3"/>
          <p:cNvSpPr>
            <a:spLocks noGrp="1"/>
          </p:cNvSpPr>
          <p:nvPr>
            <p:ph sz="half" idx="2"/>
          </p:nvPr>
        </p:nvSpPr>
        <p:spPr>
          <a:xfrm>
            <a:off x="4800600" y="609600"/>
            <a:ext cx="4038600" cy="5259387"/>
          </a:xfrm>
          <a:ln>
            <a:noFill/>
          </a:ln>
        </p:spPr>
        <p:txBody>
          <a:bodyPr>
            <a:normAutofit/>
          </a:bodyPr>
          <a:lstStyle/>
          <a:p>
            <a:r>
              <a:rPr lang="en-US" sz="2400" b="0" dirty="0">
                <a:latin typeface="Times New Roman" pitchFamily="18" charset="0"/>
                <a:cs typeface="Times New Roman" pitchFamily="18" charset="0"/>
              </a:rPr>
              <a:t>R</a:t>
            </a:r>
            <a:r>
              <a:rPr lang="en-US" sz="2400" b="0" dirty="0" smtClean="0">
                <a:latin typeface="Times New Roman" pitchFamily="18" charset="0"/>
                <a:cs typeface="Times New Roman" pitchFamily="18" charset="0"/>
              </a:rPr>
              <a:t>eference image of the traditional stereo-compiled DTM</a:t>
            </a:r>
          </a:p>
          <a:p>
            <a:r>
              <a:rPr lang="en-US" sz="2400" b="0" dirty="0" smtClean="0">
                <a:latin typeface="Times New Roman" pitchFamily="18" charset="0"/>
                <a:cs typeface="Times New Roman" pitchFamily="18" charset="0"/>
              </a:rPr>
              <a:t>Built from Masspoints and Breaklines </a:t>
            </a:r>
          </a:p>
          <a:p>
            <a:r>
              <a:rPr lang="en-US" sz="2400" b="0" dirty="0" smtClean="0">
                <a:latin typeface="Times New Roman" pitchFamily="18" charset="0"/>
                <a:cs typeface="Times New Roman" pitchFamily="18" charset="0"/>
              </a:rPr>
              <a:t>Much coarser resolution than lidar</a:t>
            </a:r>
          </a:p>
          <a:p>
            <a:r>
              <a:rPr lang="en-US" sz="2400" b="0" dirty="0" smtClean="0">
                <a:latin typeface="Times New Roman" pitchFamily="18" charset="0"/>
                <a:cs typeface="Times New Roman" pitchFamily="18" charset="0"/>
              </a:rPr>
              <a:t>Demonstrates the familiar and usually expected character of a topographic DEM</a:t>
            </a:r>
          </a:p>
          <a:p>
            <a:r>
              <a:rPr lang="en-US" sz="2400" b="0" dirty="0" smtClean="0">
                <a:latin typeface="Times New Roman" pitchFamily="18" charset="0"/>
                <a:cs typeface="Times New Roman" pitchFamily="18" charset="0"/>
              </a:rPr>
              <a:t>Most notably, the “flat” water surfaces</a:t>
            </a:r>
            <a:endParaRPr lang="en-US" sz="2400" b="0" dirty="0">
              <a:latin typeface="Times New Roman" pitchFamily="18" charset="0"/>
              <a:cs typeface="Times New Roman" pitchFamily="18" charset="0"/>
            </a:endParaRPr>
          </a:p>
        </p:txBody>
      </p:sp>
      <p:grpSp>
        <p:nvGrpSpPr>
          <p:cNvPr id="11" name="Group 10"/>
          <p:cNvGrpSpPr/>
          <p:nvPr/>
        </p:nvGrpSpPr>
        <p:grpSpPr>
          <a:xfrm>
            <a:off x="457200" y="3524378"/>
            <a:ext cx="4038600" cy="2026256"/>
            <a:chOff x="457200" y="3524378"/>
            <a:chExt cx="4038600" cy="2026256"/>
          </a:xfrm>
        </p:grpSpPr>
        <p:sp>
          <p:nvSpPr>
            <p:cNvPr id="8" name="Rectangle 7"/>
            <p:cNvSpPr/>
            <p:nvPr/>
          </p:nvSpPr>
          <p:spPr>
            <a:xfrm rot="19825050">
              <a:off x="1500806" y="3576351"/>
              <a:ext cx="274546" cy="77552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rot="20900696">
              <a:off x="1971431" y="3524378"/>
              <a:ext cx="1016357" cy="98556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457200" y="5212080"/>
              <a:ext cx="4038600" cy="338554"/>
            </a:xfrm>
            <a:prstGeom prst="rect">
              <a:avLst/>
            </a:prstGeom>
            <a:noFill/>
          </p:spPr>
          <p:txBody>
            <a:bodyPr wrap="square" rtlCol="0">
              <a:spAutoFit/>
            </a:bodyPr>
            <a:lstStyle/>
            <a:p>
              <a:r>
                <a:rPr lang="en-US" b="1" dirty="0">
                  <a:solidFill>
                    <a:srgbClr val="FF0000"/>
                  </a:solidFill>
                  <a:latin typeface="Times New Roman" pitchFamily="18" charset="0"/>
                  <a:cs typeface="Times New Roman" pitchFamily="18" charset="0"/>
                </a:rPr>
                <a:t>Stream  </a:t>
              </a:r>
              <a:r>
                <a:rPr lang="en-US" b="1" dirty="0" smtClean="0">
                  <a:solidFill>
                    <a:srgbClr val="FF0000"/>
                  </a:solidFill>
                  <a:latin typeface="Times New Roman" pitchFamily="18" charset="0"/>
                  <a:cs typeface="Times New Roman" pitchFamily="18" charset="0"/>
                </a:rPr>
                <a:t>           Waterbody</a:t>
              </a:r>
              <a:endParaRPr lang="en-US" b="1" dirty="0">
                <a:solidFill>
                  <a:srgbClr val="FF0000"/>
                </a:solidFill>
                <a:latin typeface="Times New Roman" pitchFamily="18" charset="0"/>
                <a:cs typeface="Times New Roman" pitchFamily="18" charset="0"/>
              </a:endParaRPr>
            </a:p>
          </p:txBody>
        </p:sp>
        <p:cxnSp>
          <p:nvCxnSpPr>
            <p:cNvPr id="13" name="Straight Arrow Connector 12"/>
            <p:cNvCxnSpPr/>
            <p:nvPr/>
          </p:nvCxnSpPr>
          <p:spPr>
            <a:xfrm flipH="1" flipV="1">
              <a:off x="2819400" y="4497388"/>
              <a:ext cx="257463" cy="785444"/>
            </a:xfrm>
            <a:prstGeom prst="straightConnector1">
              <a:avLst/>
            </a:prstGeom>
            <a:ln w="31750">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1638079" y="4369098"/>
              <a:ext cx="99646" cy="913734"/>
            </a:xfrm>
            <a:prstGeom prst="straightConnector1">
              <a:avLst/>
            </a:prstGeom>
            <a:ln w="31750">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836760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12648"/>
            <a:ext cx="4041648" cy="914400"/>
          </a:xfrm>
        </p:spPr>
        <p:txBody>
          <a:bodyPr>
            <a:noAutofit/>
          </a:bodyPr>
          <a:lstStyle/>
          <a:p>
            <a:pPr algn="ctr"/>
            <a:r>
              <a:rPr lang="en-US" sz="3000" b="0" dirty="0" smtClean="0">
                <a:latin typeface="Times New Roman" pitchFamily="18" charset="0"/>
                <a:cs typeface="Times New Roman" pitchFamily="18" charset="0"/>
              </a:rPr>
              <a:t>Pure LiDAR</a:t>
            </a:r>
            <a:br>
              <a:rPr lang="en-US" sz="3000" b="0" dirty="0" smtClean="0">
                <a:latin typeface="Times New Roman" pitchFamily="18" charset="0"/>
                <a:cs typeface="Times New Roman" pitchFamily="18" charset="0"/>
              </a:rPr>
            </a:br>
            <a:r>
              <a:rPr lang="en-US" sz="3000" b="0" dirty="0" smtClean="0">
                <a:latin typeface="Times New Roman" pitchFamily="18" charset="0"/>
                <a:cs typeface="Times New Roman" pitchFamily="18" charset="0"/>
              </a:rPr>
              <a:t>(Topographic Surface)</a:t>
            </a:r>
            <a:endParaRPr lang="en-US" sz="3000" b="0" dirty="0">
              <a:latin typeface="Times New Roman" pitchFamily="18" charset="0"/>
              <a:cs typeface="Times New Roman" pitchFamily="18" charset="0"/>
            </a:endParaRPr>
          </a:p>
        </p:txBody>
      </p:sp>
      <p:pic>
        <p:nvPicPr>
          <p:cNvPr id="5" name="Content Placeholder 4" descr="1_PureLidar_sm.gif"/>
          <p:cNvPicPr>
            <a:picLocks noGrp="1" noChangeAspect="1"/>
          </p:cNvPicPr>
          <p:nvPr>
            <p:ph sz="half" idx="1"/>
          </p:nvPr>
        </p:nvPicPr>
        <p:blipFill>
          <a:blip r:embed="rId3" cstate="print"/>
          <a:stretch>
            <a:fillRect/>
          </a:stretch>
        </p:blipFill>
        <p:spPr>
          <a:xfrm>
            <a:off x="457200" y="1828800"/>
            <a:ext cx="4038600" cy="3426500"/>
          </a:xfrm>
        </p:spPr>
      </p:pic>
      <p:sp>
        <p:nvSpPr>
          <p:cNvPr id="4" name="Content Placeholder 3"/>
          <p:cNvSpPr>
            <a:spLocks noGrp="1"/>
          </p:cNvSpPr>
          <p:nvPr>
            <p:ph sz="half" idx="2"/>
          </p:nvPr>
        </p:nvSpPr>
        <p:spPr>
          <a:xfrm>
            <a:off x="4800600" y="612648"/>
            <a:ext cx="4038600" cy="5259387"/>
          </a:xfrm>
        </p:spPr>
        <p:txBody>
          <a:bodyPr>
            <a:noAutofit/>
          </a:bodyPr>
          <a:lstStyle/>
          <a:p>
            <a:r>
              <a:rPr lang="en-US" sz="2400" b="0" dirty="0" smtClean="0">
                <a:latin typeface="Times New Roman" pitchFamily="18" charset="0"/>
                <a:cs typeface="Times New Roman" pitchFamily="18" charset="0"/>
              </a:rPr>
              <a:t>DEM created only using Bare-Earth </a:t>
            </a:r>
            <a:r>
              <a:rPr lang="en-US" sz="2400" b="0" dirty="0">
                <a:latin typeface="Times New Roman" pitchFamily="18" charset="0"/>
                <a:cs typeface="Times New Roman" pitchFamily="18" charset="0"/>
              </a:rPr>
              <a:t>l</a:t>
            </a:r>
            <a:r>
              <a:rPr lang="en-US" sz="2400" b="0" dirty="0" smtClean="0">
                <a:latin typeface="Times New Roman" pitchFamily="18" charset="0"/>
                <a:cs typeface="Times New Roman" pitchFamily="18" charset="0"/>
              </a:rPr>
              <a:t>idar points</a:t>
            </a:r>
          </a:p>
          <a:p>
            <a:r>
              <a:rPr lang="en-US" sz="2400" b="0" dirty="0" smtClean="0">
                <a:latin typeface="Times New Roman" pitchFamily="18" charset="0"/>
                <a:cs typeface="Times New Roman" pitchFamily="18" charset="0"/>
              </a:rPr>
              <a:t>Surface contains extensive triangulation artifacts (“tinning”).</a:t>
            </a:r>
          </a:p>
          <a:p>
            <a:r>
              <a:rPr lang="en-US" sz="2400" b="0" dirty="0" smtClean="0">
                <a:latin typeface="Times New Roman" pitchFamily="18" charset="0"/>
                <a:cs typeface="Times New Roman" pitchFamily="18" charset="0"/>
              </a:rPr>
              <a:t>Caused by the absence of:</a:t>
            </a:r>
          </a:p>
          <a:p>
            <a:pPr lvl="1"/>
            <a:r>
              <a:rPr lang="en-US" sz="2000" b="0" dirty="0" smtClean="0">
                <a:latin typeface="Times New Roman" pitchFamily="18" charset="0"/>
                <a:cs typeface="Times New Roman" pitchFamily="18" charset="0"/>
              </a:rPr>
              <a:t>Flattening </a:t>
            </a:r>
            <a:r>
              <a:rPr lang="en-US" sz="2000" b="0" dirty="0" err="1" smtClean="0">
                <a:latin typeface="Times New Roman" pitchFamily="18" charset="0"/>
                <a:cs typeface="Times New Roman" pitchFamily="18" charset="0"/>
              </a:rPr>
              <a:t>lidar</a:t>
            </a:r>
            <a:r>
              <a:rPr lang="en-US" sz="2000" b="0" dirty="0" smtClean="0">
                <a:latin typeface="Times New Roman" pitchFamily="18" charset="0"/>
                <a:cs typeface="Times New Roman" pitchFamily="18" charset="0"/>
              </a:rPr>
              <a:t> returns from water </a:t>
            </a:r>
          </a:p>
          <a:p>
            <a:pPr lvl="1"/>
            <a:r>
              <a:rPr lang="en-US" sz="2000" b="0" dirty="0" smtClean="0">
                <a:latin typeface="Times New Roman" pitchFamily="18" charset="0"/>
                <a:cs typeface="Times New Roman" pitchFamily="18" charset="0"/>
              </a:rPr>
              <a:t>Breakline constraints that would define buildings, water, and other features (as in the Stereo DTM).</a:t>
            </a:r>
          </a:p>
          <a:p>
            <a:r>
              <a:rPr lang="en-US" sz="2400" b="0" dirty="0" smtClean="0">
                <a:latin typeface="Times New Roman" pitchFamily="18" charset="0"/>
                <a:cs typeface="Times New Roman" pitchFamily="18" charset="0"/>
              </a:rPr>
              <a:t>Aesthetically and cartographically unacceptable to most users</a:t>
            </a:r>
          </a:p>
          <a:p>
            <a:endParaRPr lang="en-US" sz="2400" b="0" dirty="0">
              <a:latin typeface="Times New Roman" pitchFamily="18" charset="0"/>
              <a:cs typeface="Times New Roman" pitchFamily="18" charset="0"/>
            </a:endParaRPr>
          </a:p>
        </p:txBody>
      </p:sp>
      <p:grpSp>
        <p:nvGrpSpPr>
          <p:cNvPr id="11" name="Group 10"/>
          <p:cNvGrpSpPr/>
          <p:nvPr/>
        </p:nvGrpSpPr>
        <p:grpSpPr>
          <a:xfrm>
            <a:off x="457200" y="3522791"/>
            <a:ext cx="4038600" cy="2027843"/>
            <a:chOff x="457200" y="3522791"/>
            <a:chExt cx="4038600" cy="2027843"/>
          </a:xfrm>
        </p:grpSpPr>
        <p:sp>
          <p:nvSpPr>
            <p:cNvPr id="6" name="Rectangle 5"/>
            <p:cNvSpPr/>
            <p:nvPr/>
          </p:nvSpPr>
          <p:spPr>
            <a:xfrm rot="19825050">
              <a:off x="1500806" y="3574764"/>
              <a:ext cx="274546" cy="77552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rot="20900696">
              <a:off x="1971431" y="3522791"/>
              <a:ext cx="1016357" cy="98556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457200" y="5212080"/>
              <a:ext cx="4038600" cy="338554"/>
            </a:xfrm>
            <a:prstGeom prst="rect">
              <a:avLst/>
            </a:prstGeom>
            <a:noFill/>
          </p:spPr>
          <p:txBody>
            <a:bodyPr wrap="square" rtlCol="0">
              <a:spAutoFit/>
            </a:bodyPr>
            <a:lstStyle/>
            <a:p>
              <a:pPr algn="ctr"/>
              <a:r>
                <a:rPr lang="en-US" b="1" dirty="0" smtClean="0">
                  <a:solidFill>
                    <a:srgbClr val="FF0000"/>
                  </a:solidFill>
                  <a:latin typeface="Times New Roman" pitchFamily="18" charset="0"/>
                  <a:cs typeface="Times New Roman" pitchFamily="18" charset="0"/>
                </a:rPr>
                <a:t>Tinning in Water Areas</a:t>
              </a:r>
              <a:endParaRPr lang="en-US" b="1" dirty="0">
                <a:solidFill>
                  <a:srgbClr val="FF0000"/>
                </a:solidFill>
                <a:latin typeface="Times New Roman" pitchFamily="18" charset="0"/>
                <a:cs typeface="Times New Roman" pitchFamily="18" charset="0"/>
              </a:endParaRPr>
            </a:p>
          </p:txBody>
        </p:sp>
        <p:cxnSp>
          <p:nvCxnSpPr>
            <p:cNvPr id="9" name="Straight Arrow Connector 8"/>
            <p:cNvCxnSpPr/>
            <p:nvPr/>
          </p:nvCxnSpPr>
          <p:spPr>
            <a:xfrm flipV="1">
              <a:off x="2209800" y="4495802"/>
              <a:ext cx="266700" cy="761998"/>
            </a:xfrm>
            <a:prstGeom prst="straightConnector1">
              <a:avLst/>
            </a:prstGeom>
            <a:ln w="31750">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flipV="1">
              <a:off x="1737726" y="4367512"/>
              <a:ext cx="472074" cy="890288"/>
            </a:xfrm>
            <a:prstGeom prst="straightConnector1">
              <a:avLst/>
            </a:prstGeom>
            <a:ln w="31750">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152329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12648"/>
            <a:ext cx="4038600" cy="914400"/>
          </a:xfrm>
        </p:spPr>
        <p:txBody>
          <a:bodyPr>
            <a:noAutofit/>
          </a:bodyPr>
          <a:lstStyle/>
          <a:p>
            <a:pPr algn="ctr"/>
            <a:r>
              <a:rPr lang="en-US" sz="3000" b="0" dirty="0" smtClean="0">
                <a:latin typeface="Times New Roman" pitchFamily="18" charset="0"/>
                <a:cs typeface="Times New Roman" pitchFamily="18" charset="0"/>
              </a:rPr>
              <a:t>Hydro </a:t>
            </a:r>
            <a:r>
              <a:rPr lang="en-US" sz="3000" b="0" dirty="0">
                <a:latin typeface="Times New Roman" pitchFamily="18" charset="0"/>
                <a:cs typeface="Times New Roman" pitchFamily="18" charset="0"/>
              </a:rPr>
              <a:t>Flattened</a:t>
            </a:r>
            <a:br>
              <a:rPr lang="en-US" sz="3000" b="0" dirty="0">
                <a:latin typeface="Times New Roman" pitchFamily="18" charset="0"/>
                <a:cs typeface="Times New Roman" pitchFamily="18" charset="0"/>
              </a:rPr>
            </a:br>
            <a:r>
              <a:rPr lang="en-US" sz="3000" b="0" dirty="0">
                <a:latin typeface="Times New Roman" pitchFamily="18" charset="0"/>
                <a:cs typeface="Times New Roman" pitchFamily="18" charset="0"/>
              </a:rPr>
              <a:t>(Topographic Surface)</a:t>
            </a:r>
          </a:p>
        </p:txBody>
      </p:sp>
      <p:pic>
        <p:nvPicPr>
          <p:cNvPr id="5" name="Content Placeholder 4" descr="2_HydroFlattened_sm.gif"/>
          <p:cNvPicPr>
            <a:picLocks noGrp="1" noChangeAspect="1"/>
          </p:cNvPicPr>
          <p:nvPr>
            <p:ph sz="half" idx="1"/>
          </p:nvPr>
        </p:nvPicPr>
        <p:blipFill>
          <a:blip r:embed="rId3" cstate="print"/>
          <a:stretch>
            <a:fillRect/>
          </a:stretch>
        </p:blipFill>
        <p:spPr>
          <a:xfrm>
            <a:off x="457200" y="1828800"/>
            <a:ext cx="4038600" cy="3426500"/>
          </a:xfrm>
        </p:spPr>
      </p:pic>
      <p:sp>
        <p:nvSpPr>
          <p:cNvPr id="4" name="Content Placeholder 3"/>
          <p:cNvSpPr>
            <a:spLocks noGrp="1"/>
          </p:cNvSpPr>
          <p:nvPr>
            <p:ph sz="half" idx="2"/>
          </p:nvPr>
        </p:nvSpPr>
        <p:spPr>
          <a:xfrm>
            <a:off x="4800600" y="612648"/>
            <a:ext cx="4038600" cy="5259387"/>
          </a:xfrm>
        </p:spPr>
        <p:txBody>
          <a:bodyPr>
            <a:noAutofit/>
          </a:bodyPr>
          <a:lstStyle/>
          <a:p>
            <a:r>
              <a:rPr lang="en-US" sz="1800" b="0" dirty="0" smtClean="0">
                <a:latin typeface="Times New Roman" pitchFamily="18" charset="0"/>
                <a:cs typeface="Times New Roman" pitchFamily="18" charset="0"/>
              </a:rPr>
              <a:t>The goal of the v13 Spec.</a:t>
            </a:r>
          </a:p>
          <a:p>
            <a:r>
              <a:rPr lang="en-US" sz="1800" b="0" dirty="0" smtClean="0">
                <a:latin typeface="Times New Roman" pitchFamily="18" charset="0"/>
                <a:cs typeface="Times New Roman" pitchFamily="18" charset="0"/>
              </a:rPr>
              <a:t>Intent is to support the development of a </a:t>
            </a:r>
            <a:r>
              <a:rPr lang="en-US" sz="1800" b="0" dirty="0">
                <a:latin typeface="Times New Roman" pitchFamily="18" charset="0"/>
                <a:cs typeface="Times New Roman" pitchFamily="18" charset="0"/>
              </a:rPr>
              <a:t>c</a:t>
            </a:r>
            <a:r>
              <a:rPr lang="en-US" sz="1800" b="0" dirty="0" smtClean="0">
                <a:latin typeface="Times New Roman" pitchFamily="18" charset="0"/>
                <a:cs typeface="Times New Roman" pitchFamily="18" charset="0"/>
              </a:rPr>
              <a:t>onsistent</a:t>
            </a:r>
            <a:r>
              <a:rPr lang="en-US" sz="1800" b="0" dirty="0">
                <a:latin typeface="Times New Roman" pitchFamily="18" charset="0"/>
                <a:cs typeface="Times New Roman" pitchFamily="18" charset="0"/>
              </a:rPr>
              <a:t>, acceptable character within </a:t>
            </a:r>
            <a:r>
              <a:rPr lang="en-US" sz="1800" b="0" dirty="0" smtClean="0">
                <a:latin typeface="Times New Roman" pitchFamily="18" charset="0"/>
                <a:cs typeface="Times New Roman" pitchFamily="18" charset="0"/>
              </a:rPr>
              <a:t>the NED, suitable for contouring.</a:t>
            </a:r>
            <a:endParaRPr lang="en-US" sz="1800" b="0" dirty="0">
              <a:latin typeface="Times New Roman" pitchFamily="18" charset="0"/>
              <a:cs typeface="Times New Roman" pitchFamily="18" charset="0"/>
            </a:endParaRPr>
          </a:p>
          <a:p>
            <a:r>
              <a:rPr lang="en-US" sz="1800" b="0" dirty="0" smtClean="0">
                <a:latin typeface="Times New Roman" pitchFamily="18" charset="0"/>
                <a:cs typeface="Times New Roman" pitchFamily="18" charset="0"/>
              </a:rPr>
              <a:t>Removes the most offensive pure lidar artifacts:  those in the water.</a:t>
            </a:r>
          </a:p>
          <a:p>
            <a:pPr lvl="1"/>
            <a:r>
              <a:rPr lang="en-US" sz="1800" b="0" dirty="0" smtClean="0">
                <a:latin typeface="Times New Roman" pitchFamily="18" charset="0"/>
                <a:cs typeface="Times New Roman" pitchFamily="18" charset="0"/>
              </a:rPr>
              <a:t>Constant elevation for waterbodies.</a:t>
            </a:r>
          </a:p>
          <a:p>
            <a:pPr lvl="1"/>
            <a:r>
              <a:rPr lang="en-US" sz="1800" b="0" dirty="0" smtClean="0">
                <a:latin typeface="Times New Roman" pitchFamily="18" charset="0"/>
                <a:cs typeface="Times New Roman" pitchFamily="18" charset="0"/>
              </a:rPr>
              <a:t>Wide streams and rivers are flattened bank-to-bank and forced to flow downhill (monotonic).</a:t>
            </a:r>
          </a:p>
          <a:p>
            <a:r>
              <a:rPr lang="en-US" sz="1800" b="0" dirty="0" smtClean="0">
                <a:solidFill>
                  <a:srgbClr val="FFFF00"/>
                </a:solidFill>
                <a:latin typeface="Times New Roman" pitchFamily="18" charset="0"/>
                <a:cs typeface="Times New Roman" pitchFamily="18" charset="0"/>
              </a:rPr>
              <a:t>Carries ZERO implicit or explicit accuracy with regards to the represented water surface elevations – It is ONLY a Cartographic/Aesthetic enhancement.</a:t>
            </a:r>
          </a:p>
          <a:p>
            <a:r>
              <a:rPr lang="en-US" sz="1800" b="0" dirty="0" smtClean="0">
                <a:latin typeface="Times New Roman" pitchFamily="18" charset="0"/>
                <a:cs typeface="Times New Roman" pitchFamily="18" charset="0"/>
              </a:rPr>
              <a:t>Building voids are too costly to correct.</a:t>
            </a:r>
          </a:p>
          <a:p>
            <a:r>
              <a:rPr lang="en-US" sz="1800" b="0" dirty="0" smtClean="0">
                <a:latin typeface="Times New Roman" pitchFamily="18" charset="0"/>
                <a:cs typeface="Times New Roman" pitchFamily="18" charset="0"/>
              </a:rPr>
              <a:t>Most often achieved via the development and inclusion of hard breaklines.</a:t>
            </a:r>
          </a:p>
          <a:p>
            <a:endParaRPr lang="en-US" sz="1800" b="0" dirty="0">
              <a:latin typeface="Times New Roman" pitchFamily="18" charset="0"/>
              <a:cs typeface="Times New Roman" pitchFamily="18" charset="0"/>
            </a:endParaRPr>
          </a:p>
        </p:txBody>
      </p:sp>
      <p:grpSp>
        <p:nvGrpSpPr>
          <p:cNvPr id="3" name="Group 2"/>
          <p:cNvGrpSpPr/>
          <p:nvPr/>
        </p:nvGrpSpPr>
        <p:grpSpPr>
          <a:xfrm>
            <a:off x="457200" y="3524378"/>
            <a:ext cx="4038600" cy="2026256"/>
            <a:chOff x="457200" y="3524378"/>
            <a:chExt cx="4038600" cy="2026256"/>
          </a:xfrm>
        </p:grpSpPr>
        <p:sp>
          <p:nvSpPr>
            <p:cNvPr id="21" name="Rectangle 20"/>
            <p:cNvSpPr/>
            <p:nvPr/>
          </p:nvSpPr>
          <p:spPr>
            <a:xfrm rot="19825050">
              <a:off x="1500806" y="3576351"/>
              <a:ext cx="274546" cy="77552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rot="20900696">
              <a:off x="1971431" y="3524378"/>
              <a:ext cx="1016357" cy="98556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p:cNvSpPr txBox="1"/>
            <p:nvPr/>
          </p:nvSpPr>
          <p:spPr>
            <a:xfrm>
              <a:off x="457200" y="5212080"/>
              <a:ext cx="4038600" cy="338554"/>
            </a:xfrm>
            <a:prstGeom prst="rect">
              <a:avLst/>
            </a:prstGeom>
            <a:noFill/>
          </p:spPr>
          <p:txBody>
            <a:bodyPr wrap="square" rtlCol="0">
              <a:spAutoFit/>
            </a:bodyPr>
            <a:lstStyle/>
            <a:p>
              <a:r>
                <a:rPr lang="en-US" b="1" dirty="0">
                  <a:solidFill>
                    <a:srgbClr val="FF0000"/>
                  </a:solidFill>
                  <a:latin typeface="Times New Roman" pitchFamily="18" charset="0"/>
                  <a:cs typeface="Times New Roman" pitchFamily="18" charset="0"/>
                </a:rPr>
                <a:t>Stream  </a:t>
              </a:r>
              <a:r>
                <a:rPr lang="en-US" b="1" dirty="0" smtClean="0">
                  <a:solidFill>
                    <a:srgbClr val="FF0000"/>
                  </a:solidFill>
                  <a:latin typeface="Times New Roman" pitchFamily="18" charset="0"/>
                  <a:cs typeface="Times New Roman" pitchFamily="18" charset="0"/>
                </a:rPr>
                <a:t>           Waterbody</a:t>
              </a:r>
              <a:endParaRPr lang="en-US" b="1" dirty="0">
                <a:solidFill>
                  <a:srgbClr val="FF0000"/>
                </a:solidFill>
                <a:latin typeface="Times New Roman" pitchFamily="18" charset="0"/>
                <a:cs typeface="Times New Roman" pitchFamily="18" charset="0"/>
              </a:endParaRPr>
            </a:p>
          </p:txBody>
        </p:sp>
        <p:cxnSp>
          <p:nvCxnSpPr>
            <p:cNvPr id="24" name="Straight Arrow Connector 23"/>
            <p:cNvCxnSpPr/>
            <p:nvPr/>
          </p:nvCxnSpPr>
          <p:spPr>
            <a:xfrm flipH="1" flipV="1">
              <a:off x="2819400" y="4497388"/>
              <a:ext cx="257463" cy="785444"/>
            </a:xfrm>
            <a:prstGeom prst="straightConnector1">
              <a:avLst/>
            </a:prstGeom>
            <a:ln w="31750">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V="1">
              <a:off x="1638079" y="4369098"/>
              <a:ext cx="99646" cy="913734"/>
            </a:xfrm>
            <a:prstGeom prst="straightConnector1">
              <a:avLst/>
            </a:prstGeom>
            <a:ln w="31750">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366399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12648"/>
            <a:ext cx="4038600" cy="914400"/>
          </a:xfrm>
        </p:spPr>
        <p:txBody>
          <a:bodyPr>
            <a:noAutofit/>
          </a:bodyPr>
          <a:lstStyle/>
          <a:p>
            <a:pPr algn="ctr"/>
            <a:r>
              <a:rPr lang="en-US" sz="3000" b="0" dirty="0" smtClean="0">
                <a:latin typeface="Times New Roman" pitchFamily="18" charset="0"/>
                <a:cs typeface="Times New Roman" pitchFamily="18" charset="0"/>
              </a:rPr>
              <a:t>Full </a:t>
            </a:r>
            <a:r>
              <a:rPr lang="en-US" sz="3000" b="0" dirty="0">
                <a:latin typeface="Times New Roman" pitchFamily="18" charset="0"/>
                <a:cs typeface="Times New Roman" pitchFamily="18" charset="0"/>
              </a:rPr>
              <a:t>Breaklines</a:t>
            </a:r>
            <a:br>
              <a:rPr lang="en-US" sz="3000" b="0" dirty="0">
                <a:latin typeface="Times New Roman" pitchFamily="18" charset="0"/>
                <a:cs typeface="Times New Roman" pitchFamily="18" charset="0"/>
              </a:rPr>
            </a:br>
            <a:r>
              <a:rPr lang="en-US" sz="3000" b="0" dirty="0">
                <a:latin typeface="Times New Roman" pitchFamily="18" charset="0"/>
                <a:cs typeface="Times New Roman" pitchFamily="18" charset="0"/>
              </a:rPr>
              <a:t>(Topographic Surface)</a:t>
            </a:r>
          </a:p>
        </p:txBody>
      </p:sp>
      <p:pic>
        <p:nvPicPr>
          <p:cNvPr id="6" name="Content Placeholder 5" descr="3_FullBreaklines_sm.gif"/>
          <p:cNvPicPr>
            <a:picLocks noGrp="1" noChangeAspect="1"/>
          </p:cNvPicPr>
          <p:nvPr>
            <p:ph sz="half" idx="1"/>
          </p:nvPr>
        </p:nvPicPr>
        <p:blipFill>
          <a:blip r:embed="rId3" cstate="print"/>
          <a:stretch>
            <a:fillRect/>
          </a:stretch>
        </p:blipFill>
        <p:spPr>
          <a:xfrm>
            <a:off x="457200" y="1828800"/>
            <a:ext cx="4038600" cy="3426500"/>
          </a:xfrm>
        </p:spPr>
      </p:pic>
      <p:sp>
        <p:nvSpPr>
          <p:cNvPr id="4" name="Content Placeholder 3"/>
          <p:cNvSpPr>
            <a:spLocks noGrp="1"/>
          </p:cNvSpPr>
          <p:nvPr>
            <p:ph sz="half" idx="2"/>
          </p:nvPr>
        </p:nvSpPr>
        <p:spPr>
          <a:xfrm>
            <a:off x="4800600" y="612648"/>
            <a:ext cx="4038600" cy="5259387"/>
          </a:xfrm>
        </p:spPr>
        <p:txBody>
          <a:bodyPr>
            <a:noAutofit/>
          </a:bodyPr>
          <a:lstStyle/>
          <a:p>
            <a:r>
              <a:rPr lang="en-US" sz="2200" b="0" dirty="0" smtClean="0">
                <a:latin typeface="Times New Roman" pitchFamily="18" charset="0"/>
                <a:cs typeface="Times New Roman" pitchFamily="18" charset="0"/>
              </a:rPr>
              <a:t>A further possible refinement of the Hydro Flattened surface</a:t>
            </a:r>
          </a:p>
          <a:p>
            <a:r>
              <a:rPr lang="en-US" sz="2200" b="0" dirty="0" smtClean="0">
                <a:latin typeface="Times New Roman" pitchFamily="18" charset="0"/>
                <a:cs typeface="Times New Roman" pitchFamily="18" charset="0"/>
              </a:rPr>
              <a:t>Removes artifacts from building voids</a:t>
            </a:r>
          </a:p>
          <a:p>
            <a:r>
              <a:rPr lang="en-US" sz="2200" b="0" dirty="0" smtClean="0">
                <a:latin typeface="Times New Roman" pitchFamily="18" charset="0"/>
                <a:cs typeface="Times New Roman" pitchFamily="18" charset="0"/>
              </a:rPr>
              <a:t>Refines the delineation of roads, single-line drainages, ridges, bridge crossings, etc.</a:t>
            </a:r>
          </a:p>
          <a:p>
            <a:r>
              <a:rPr lang="en-US" sz="2200" b="0" dirty="0" smtClean="0">
                <a:latin typeface="Times New Roman" pitchFamily="18" charset="0"/>
                <a:cs typeface="Times New Roman" pitchFamily="18" charset="0"/>
              </a:rPr>
              <a:t>Requires the development of a large number of additional detailed breaklines</a:t>
            </a:r>
            <a:endParaRPr lang="en-US" sz="2200" b="0" dirty="0">
              <a:latin typeface="Times New Roman" pitchFamily="18" charset="0"/>
              <a:cs typeface="Times New Roman" pitchFamily="18" charset="0"/>
            </a:endParaRPr>
          </a:p>
          <a:p>
            <a:r>
              <a:rPr lang="en-US" sz="2200" b="0" dirty="0" smtClean="0">
                <a:latin typeface="Times New Roman" pitchFamily="18" charset="0"/>
                <a:cs typeface="Times New Roman" pitchFamily="18" charset="0"/>
              </a:rPr>
              <a:t>A higher quality topographic surface, but significantly more expensive.</a:t>
            </a:r>
          </a:p>
          <a:p>
            <a:r>
              <a:rPr lang="en-US" sz="2200" b="0" dirty="0" smtClean="0">
                <a:latin typeface="Times New Roman" pitchFamily="18" charset="0"/>
                <a:cs typeface="Times New Roman" pitchFamily="18" charset="0"/>
              </a:rPr>
              <a:t>Not cost effective for the NED.</a:t>
            </a:r>
          </a:p>
          <a:p>
            <a:endParaRPr lang="en-US" sz="2200" b="0" dirty="0">
              <a:latin typeface="Times New Roman" pitchFamily="18" charset="0"/>
              <a:cs typeface="Times New Roman" pitchFamily="18" charset="0"/>
            </a:endParaRPr>
          </a:p>
        </p:txBody>
      </p:sp>
      <p:grpSp>
        <p:nvGrpSpPr>
          <p:cNvPr id="3" name="Group 2"/>
          <p:cNvGrpSpPr/>
          <p:nvPr/>
        </p:nvGrpSpPr>
        <p:grpSpPr>
          <a:xfrm>
            <a:off x="457200" y="1807305"/>
            <a:ext cx="4038600" cy="3743329"/>
            <a:chOff x="457200" y="1807305"/>
            <a:chExt cx="4038600" cy="3743329"/>
          </a:xfrm>
        </p:grpSpPr>
        <p:sp>
          <p:nvSpPr>
            <p:cNvPr id="7" name="Rectangle 6"/>
            <p:cNvSpPr/>
            <p:nvPr/>
          </p:nvSpPr>
          <p:spPr>
            <a:xfrm rot="6613956">
              <a:off x="3355116" y="3002194"/>
              <a:ext cx="295435" cy="118544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rot="347803">
              <a:off x="2430497" y="1807305"/>
              <a:ext cx="394444" cy="109244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457200" y="5212080"/>
              <a:ext cx="4038600" cy="338554"/>
            </a:xfrm>
            <a:prstGeom prst="rect">
              <a:avLst/>
            </a:prstGeom>
            <a:noFill/>
          </p:spPr>
          <p:txBody>
            <a:bodyPr wrap="square" rtlCol="0">
              <a:spAutoFit/>
            </a:bodyPr>
            <a:lstStyle/>
            <a:p>
              <a:pPr algn="ctr"/>
              <a:r>
                <a:rPr lang="en-US" b="1" dirty="0" smtClean="0">
                  <a:solidFill>
                    <a:srgbClr val="FF0000"/>
                  </a:solidFill>
                  <a:latin typeface="Times New Roman" pitchFamily="18" charset="0"/>
                  <a:cs typeface="Times New Roman" pitchFamily="18" charset="0"/>
                </a:rPr>
                <a:t>Buildings              Roads</a:t>
              </a:r>
              <a:endParaRPr lang="en-US" b="1" dirty="0">
                <a:solidFill>
                  <a:srgbClr val="FF0000"/>
                </a:solidFill>
                <a:latin typeface="Times New Roman" pitchFamily="18" charset="0"/>
                <a:cs typeface="Times New Roman" pitchFamily="18" charset="0"/>
              </a:endParaRPr>
            </a:p>
          </p:txBody>
        </p:sp>
        <p:cxnSp>
          <p:nvCxnSpPr>
            <p:cNvPr id="11" name="Straight Arrow Connector 10"/>
            <p:cNvCxnSpPr/>
            <p:nvPr/>
          </p:nvCxnSpPr>
          <p:spPr>
            <a:xfrm flipV="1">
              <a:off x="3352800" y="3765232"/>
              <a:ext cx="98948" cy="1547273"/>
            </a:xfrm>
            <a:prstGeom prst="straightConnector1">
              <a:avLst/>
            </a:prstGeom>
            <a:ln w="31750">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1828800" y="2916879"/>
              <a:ext cx="659074" cy="2363912"/>
            </a:xfrm>
            <a:prstGeom prst="straightConnector1">
              <a:avLst/>
            </a:prstGeom>
            <a:ln w="31750">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763692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12648"/>
            <a:ext cx="4041648" cy="914400"/>
          </a:xfrm>
        </p:spPr>
        <p:txBody>
          <a:bodyPr>
            <a:noAutofit/>
          </a:bodyPr>
          <a:lstStyle/>
          <a:p>
            <a:pPr algn="ctr"/>
            <a:r>
              <a:rPr lang="en-US" sz="3000" b="0" dirty="0" smtClean="0">
                <a:latin typeface="Times New Roman" pitchFamily="18" charset="0"/>
                <a:cs typeface="Times New Roman" pitchFamily="18" charset="0"/>
              </a:rPr>
              <a:t>Hydro </a:t>
            </a:r>
            <a:r>
              <a:rPr lang="en-US" sz="3000" b="0" dirty="0">
                <a:latin typeface="Times New Roman" pitchFamily="18" charset="0"/>
                <a:cs typeface="Times New Roman" pitchFamily="18" charset="0"/>
              </a:rPr>
              <a:t>Enforced</a:t>
            </a:r>
            <a:br>
              <a:rPr lang="en-US" sz="3000" b="0" dirty="0">
                <a:latin typeface="Times New Roman" pitchFamily="18" charset="0"/>
                <a:cs typeface="Times New Roman" pitchFamily="18" charset="0"/>
              </a:rPr>
            </a:br>
            <a:r>
              <a:rPr lang="en-US" sz="3000" b="0" dirty="0" smtClean="0">
                <a:latin typeface="Times New Roman" pitchFamily="18" charset="0"/>
                <a:cs typeface="Times New Roman" pitchFamily="18" charset="0"/>
              </a:rPr>
              <a:t>(Hydrologic Surface</a:t>
            </a:r>
            <a:r>
              <a:rPr lang="en-US" sz="3000" b="0" dirty="0">
                <a:latin typeface="Times New Roman" pitchFamily="18" charset="0"/>
                <a:cs typeface="Times New Roman" pitchFamily="18" charset="0"/>
              </a:rPr>
              <a:t>)</a:t>
            </a:r>
          </a:p>
        </p:txBody>
      </p:sp>
      <p:pic>
        <p:nvPicPr>
          <p:cNvPr id="5" name="Content Placeholder 4" descr="4_HydroEnforced_sm.gif"/>
          <p:cNvPicPr>
            <a:picLocks noGrp="1" noChangeAspect="1"/>
          </p:cNvPicPr>
          <p:nvPr>
            <p:ph sz="half" idx="1"/>
          </p:nvPr>
        </p:nvPicPr>
        <p:blipFill>
          <a:blip r:embed="rId3" cstate="print"/>
          <a:stretch>
            <a:fillRect/>
          </a:stretch>
        </p:blipFill>
        <p:spPr>
          <a:xfrm>
            <a:off x="457200" y="1828800"/>
            <a:ext cx="4038600" cy="3426500"/>
          </a:xfrm>
        </p:spPr>
      </p:pic>
      <p:sp>
        <p:nvSpPr>
          <p:cNvPr id="4" name="Content Placeholder 3"/>
          <p:cNvSpPr>
            <a:spLocks noGrp="1"/>
          </p:cNvSpPr>
          <p:nvPr>
            <p:ph sz="half" idx="2"/>
          </p:nvPr>
        </p:nvSpPr>
        <p:spPr>
          <a:xfrm>
            <a:off x="4800600" y="612648"/>
            <a:ext cx="4038600" cy="5259387"/>
          </a:xfrm>
        </p:spPr>
        <p:txBody>
          <a:bodyPr>
            <a:noAutofit/>
          </a:bodyPr>
          <a:lstStyle/>
          <a:p>
            <a:r>
              <a:rPr lang="en-US" sz="2200" b="0" dirty="0" smtClean="0">
                <a:latin typeface="Times New Roman" pitchFamily="18" charset="0"/>
                <a:cs typeface="Times New Roman" pitchFamily="18" charset="0"/>
              </a:rPr>
              <a:t>Surface used by engineers in Hydraulic and Hydrologic (H&amp;H) modeling.</a:t>
            </a:r>
          </a:p>
          <a:p>
            <a:r>
              <a:rPr lang="en-US" sz="2200" b="0" dirty="0" smtClean="0">
                <a:latin typeface="Times New Roman" pitchFamily="18" charset="0"/>
                <a:cs typeface="Times New Roman" pitchFamily="18" charset="0"/>
              </a:rPr>
              <a:t>NOT to be used for traditional mapping (contours, etc.)</a:t>
            </a:r>
          </a:p>
          <a:p>
            <a:r>
              <a:rPr lang="en-US" sz="2200" b="0" dirty="0" smtClean="0">
                <a:latin typeface="Times New Roman" pitchFamily="18" charset="0"/>
                <a:cs typeface="Times New Roman" pitchFamily="18" charset="0"/>
              </a:rPr>
              <a:t>Similar to Hydro Flattened with the addition of Single Line </a:t>
            </a:r>
            <a:r>
              <a:rPr lang="en-US" sz="2200" b="0" dirty="0" err="1" smtClean="0">
                <a:latin typeface="Times New Roman" pitchFamily="18" charset="0"/>
                <a:cs typeface="Times New Roman" pitchFamily="18" charset="0"/>
              </a:rPr>
              <a:t>Breaklines</a:t>
            </a:r>
            <a:r>
              <a:rPr lang="en-US" sz="2200" b="0" dirty="0" smtClean="0">
                <a:latin typeface="Times New Roman" pitchFamily="18" charset="0"/>
                <a:cs typeface="Times New Roman" pitchFamily="18" charset="0"/>
              </a:rPr>
              <a:t>: Pipelines, Culverts, Underground Streams, etc…</a:t>
            </a:r>
          </a:p>
          <a:p>
            <a:r>
              <a:rPr lang="en-US" sz="2200" b="0" dirty="0" smtClean="0">
                <a:latin typeface="Times New Roman" pitchFamily="18" charset="0"/>
                <a:cs typeface="Times New Roman" pitchFamily="18" charset="0"/>
              </a:rPr>
              <a:t>Terrain is then cut away at bridges and culverts to model drain connectivity</a:t>
            </a:r>
          </a:p>
          <a:p>
            <a:r>
              <a:rPr lang="en-US" sz="2200" b="0" dirty="0" smtClean="0">
                <a:latin typeface="Times New Roman" pitchFamily="18" charset="0"/>
                <a:cs typeface="Times New Roman" pitchFamily="18" charset="0"/>
              </a:rPr>
              <a:t>Water Surface Elevations (WSEL) are often set to known values (surveyed or historical).</a:t>
            </a:r>
          </a:p>
          <a:p>
            <a:endParaRPr lang="en-US" sz="2200" b="0" dirty="0" smtClean="0">
              <a:latin typeface="Times New Roman" pitchFamily="18" charset="0"/>
              <a:cs typeface="Times New Roman" pitchFamily="18" charset="0"/>
            </a:endParaRPr>
          </a:p>
          <a:p>
            <a:endParaRPr lang="en-US" sz="2200" b="0" dirty="0">
              <a:latin typeface="Times New Roman" pitchFamily="18" charset="0"/>
              <a:cs typeface="Times New Roman" pitchFamily="18" charset="0"/>
            </a:endParaRPr>
          </a:p>
        </p:txBody>
      </p:sp>
      <p:grpSp>
        <p:nvGrpSpPr>
          <p:cNvPr id="3" name="Group 2"/>
          <p:cNvGrpSpPr/>
          <p:nvPr/>
        </p:nvGrpSpPr>
        <p:grpSpPr>
          <a:xfrm>
            <a:off x="457201" y="2117789"/>
            <a:ext cx="4038600" cy="3432845"/>
            <a:chOff x="457201" y="2117789"/>
            <a:chExt cx="4038600" cy="3432845"/>
          </a:xfrm>
        </p:grpSpPr>
        <p:sp>
          <p:nvSpPr>
            <p:cNvPr id="6" name="Rectangle 5"/>
            <p:cNvSpPr/>
            <p:nvPr/>
          </p:nvSpPr>
          <p:spPr>
            <a:xfrm rot="1040273">
              <a:off x="3187131" y="3278780"/>
              <a:ext cx="228600" cy="457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rot="381140">
              <a:off x="3986991" y="3647347"/>
              <a:ext cx="228600" cy="457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rot="190240">
              <a:off x="916495" y="2117789"/>
              <a:ext cx="228600" cy="83234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457201" y="5212080"/>
              <a:ext cx="4038600" cy="338554"/>
            </a:xfrm>
            <a:prstGeom prst="rect">
              <a:avLst/>
            </a:prstGeom>
            <a:noFill/>
          </p:spPr>
          <p:txBody>
            <a:bodyPr wrap="square" rtlCol="0">
              <a:spAutoFit/>
            </a:bodyPr>
            <a:lstStyle/>
            <a:p>
              <a:pPr algn="ctr"/>
              <a:r>
                <a:rPr lang="en-US" b="1" dirty="0" smtClean="0">
                  <a:solidFill>
                    <a:srgbClr val="FF0000"/>
                  </a:solidFill>
                  <a:latin typeface="Times New Roman" pitchFamily="18" charset="0"/>
                  <a:cs typeface="Times New Roman" pitchFamily="18" charset="0"/>
                </a:rPr>
                <a:t>Culverts Cut Through Roads</a:t>
              </a:r>
              <a:endParaRPr lang="en-US" b="1" dirty="0">
                <a:solidFill>
                  <a:srgbClr val="FF0000"/>
                </a:solidFill>
                <a:latin typeface="Times New Roman" pitchFamily="18" charset="0"/>
                <a:cs typeface="Times New Roman" pitchFamily="18" charset="0"/>
              </a:endParaRPr>
            </a:p>
          </p:txBody>
        </p:sp>
        <p:cxnSp>
          <p:nvCxnSpPr>
            <p:cNvPr id="10" name="Straight Arrow Connector 9"/>
            <p:cNvCxnSpPr>
              <a:endCxn id="8" idx="2"/>
            </p:cNvCxnSpPr>
            <p:nvPr/>
          </p:nvCxnSpPr>
          <p:spPr>
            <a:xfrm flipH="1" flipV="1">
              <a:off x="1007776" y="2949499"/>
              <a:ext cx="1278224" cy="2310252"/>
            </a:xfrm>
            <a:prstGeom prst="straightConnector1">
              <a:avLst/>
            </a:prstGeom>
            <a:ln w="31750">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2286000" y="3759656"/>
              <a:ext cx="914400" cy="1500095"/>
            </a:xfrm>
            <a:prstGeom prst="straightConnector1">
              <a:avLst/>
            </a:prstGeom>
            <a:ln w="31750">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2286000" y="4077795"/>
              <a:ext cx="1676399" cy="1181956"/>
            </a:xfrm>
            <a:prstGeom prst="straightConnector1">
              <a:avLst/>
            </a:prstGeom>
            <a:ln w="31750">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529608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12648"/>
            <a:ext cx="4041648" cy="914400"/>
          </a:xfrm>
        </p:spPr>
        <p:txBody>
          <a:bodyPr>
            <a:noAutofit/>
          </a:bodyPr>
          <a:lstStyle/>
          <a:p>
            <a:pPr algn="ctr"/>
            <a:r>
              <a:rPr lang="en-US" sz="3000" b="0" dirty="0" smtClean="0">
                <a:latin typeface="Times New Roman" pitchFamily="18" charset="0"/>
                <a:cs typeface="Times New Roman" pitchFamily="18" charset="0"/>
              </a:rPr>
              <a:t>Hydro </a:t>
            </a:r>
            <a:r>
              <a:rPr lang="en-US" sz="3000" b="0" dirty="0">
                <a:latin typeface="Times New Roman" pitchFamily="18" charset="0"/>
                <a:cs typeface="Times New Roman" pitchFamily="18" charset="0"/>
              </a:rPr>
              <a:t>Conditioned</a:t>
            </a:r>
            <a:br>
              <a:rPr lang="en-US" sz="3000" b="0" dirty="0">
                <a:latin typeface="Times New Roman" pitchFamily="18" charset="0"/>
                <a:cs typeface="Times New Roman" pitchFamily="18" charset="0"/>
              </a:rPr>
            </a:br>
            <a:r>
              <a:rPr lang="en-US" sz="3000" b="0" dirty="0">
                <a:latin typeface="Times New Roman" pitchFamily="18" charset="0"/>
                <a:cs typeface="Times New Roman" pitchFamily="18" charset="0"/>
              </a:rPr>
              <a:t>(Hydrologic Surface)</a:t>
            </a:r>
          </a:p>
        </p:txBody>
      </p:sp>
      <p:pic>
        <p:nvPicPr>
          <p:cNvPr id="5" name="Content Placeholder 4" descr="5_HydroConditioned_sm.gif"/>
          <p:cNvPicPr>
            <a:picLocks noGrp="1" noChangeAspect="1"/>
          </p:cNvPicPr>
          <p:nvPr>
            <p:ph sz="half" idx="1"/>
          </p:nvPr>
        </p:nvPicPr>
        <p:blipFill>
          <a:blip r:embed="rId3" cstate="print"/>
          <a:stretch>
            <a:fillRect/>
          </a:stretch>
        </p:blipFill>
        <p:spPr>
          <a:xfrm>
            <a:off x="457200" y="1828800"/>
            <a:ext cx="4038600" cy="3426500"/>
          </a:xfrm>
        </p:spPr>
      </p:pic>
      <p:sp>
        <p:nvSpPr>
          <p:cNvPr id="4" name="Content Placeholder 3"/>
          <p:cNvSpPr>
            <a:spLocks noGrp="1"/>
          </p:cNvSpPr>
          <p:nvPr>
            <p:ph sz="half" idx="2"/>
          </p:nvPr>
        </p:nvSpPr>
        <p:spPr>
          <a:xfrm>
            <a:off x="4800600" y="612648"/>
            <a:ext cx="4038600" cy="5259387"/>
          </a:xfrm>
        </p:spPr>
        <p:txBody>
          <a:bodyPr>
            <a:normAutofit/>
          </a:bodyPr>
          <a:lstStyle/>
          <a:p>
            <a:r>
              <a:rPr lang="en-US" sz="2400" b="0" dirty="0" smtClean="0">
                <a:latin typeface="Times New Roman" pitchFamily="18" charset="0"/>
                <a:cs typeface="Times New Roman" pitchFamily="18" charset="0"/>
              </a:rPr>
              <a:t>Another type of surface used by engineers for H&amp;H modeling.</a:t>
            </a:r>
          </a:p>
          <a:p>
            <a:r>
              <a:rPr lang="en-US" sz="2400" b="0" dirty="0" smtClean="0">
                <a:latin typeface="Times New Roman" pitchFamily="18" charset="0"/>
                <a:cs typeface="Times New Roman" pitchFamily="18" charset="0"/>
              </a:rPr>
              <a:t>Similar to the Hydro Enforced surface, but with sinks filled</a:t>
            </a:r>
          </a:p>
          <a:p>
            <a:r>
              <a:rPr lang="en-US" sz="2400" b="0" dirty="0" smtClean="0">
                <a:latin typeface="Times New Roman" pitchFamily="18" charset="0"/>
                <a:cs typeface="Times New Roman" pitchFamily="18" charset="0"/>
              </a:rPr>
              <a:t>Flow is continuous across the entire surface – no areas of unconnected internal drainage</a:t>
            </a:r>
          </a:p>
          <a:p>
            <a:r>
              <a:rPr lang="en-US" sz="2400" b="0" dirty="0" smtClean="0">
                <a:latin typeface="Times New Roman" pitchFamily="18" charset="0"/>
                <a:cs typeface="Times New Roman" pitchFamily="18" charset="0"/>
              </a:rPr>
              <a:t>Often Achieved via </a:t>
            </a:r>
            <a:r>
              <a:rPr lang="en-US" sz="2400" b="0" dirty="0" err="1" smtClean="0">
                <a:latin typeface="Times New Roman" pitchFamily="18" charset="0"/>
                <a:cs typeface="Times New Roman" pitchFamily="18" charset="0"/>
              </a:rPr>
              <a:t>ArcHydro</a:t>
            </a:r>
            <a:r>
              <a:rPr lang="en-US" sz="2400" b="0" dirty="0" smtClean="0">
                <a:latin typeface="Times New Roman" pitchFamily="18" charset="0"/>
                <a:cs typeface="Times New Roman" pitchFamily="18" charset="0"/>
              </a:rPr>
              <a:t> or </a:t>
            </a:r>
            <a:r>
              <a:rPr lang="en-US" sz="2400" b="0" dirty="0" err="1" smtClean="0">
                <a:latin typeface="Times New Roman" pitchFamily="18" charset="0"/>
                <a:cs typeface="Times New Roman" pitchFamily="18" charset="0"/>
              </a:rPr>
              <a:t>ArcGIS</a:t>
            </a:r>
            <a:r>
              <a:rPr lang="en-US" sz="2400" b="0" dirty="0" smtClean="0">
                <a:latin typeface="Times New Roman" pitchFamily="18" charset="0"/>
                <a:cs typeface="Times New Roman" pitchFamily="18" charset="0"/>
              </a:rPr>
              <a:t> Spatial </a:t>
            </a:r>
            <a:r>
              <a:rPr lang="en-US" sz="2400" b="0" dirty="0" err="1" smtClean="0">
                <a:latin typeface="Times New Roman" pitchFamily="18" charset="0"/>
                <a:cs typeface="Times New Roman" pitchFamily="18" charset="0"/>
              </a:rPr>
              <a:t>Analyist</a:t>
            </a:r>
            <a:endParaRPr lang="en-US" sz="2400" b="0" dirty="0" smtClean="0">
              <a:latin typeface="Times New Roman" pitchFamily="18" charset="0"/>
              <a:cs typeface="Times New Roman" pitchFamily="18" charset="0"/>
            </a:endParaRPr>
          </a:p>
          <a:p>
            <a:endParaRPr lang="en-US" sz="2400" b="0" dirty="0">
              <a:latin typeface="Times New Roman" pitchFamily="18" charset="0"/>
              <a:cs typeface="Times New Roman" pitchFamily="18" charset="0"/>
            </a:endParaRPr>
          </a:p>
        </p:txBody>
      </p:sp>
      <p:grpSp>
        <p:nvGrpSpPr>
          <p:cNvPr id="3" name="Group 2"/>
          <p:cNvGrpSpPr/>
          <p:nvPr/>
        </p:nvGrpSpPr>
        <p:grpSpPr>
          <a:xfrm>
            <a:off x="457200" y="2667000"/>
            <a:ext cx="4038600" cy="2883634"/>
            <a:chOff x="457200" y="2667000"/>
            <a:chExt cx="4038600" cy="2883634"/>
          </a:xfrm>
        </p:grpSpPr>
        <p:sp>
          <p:nvSpPr>
            <p:cNvPr id="10" name="TextBox 9"/>
            <p:cNvSpPr txBox="1"/>
            <p:nvPr/>
          </p:nvSpPr>
          <p:spPr>
            <a:xfrm>
              <a:off x="457200" y="5212080"/>
              <a:ext cx="4038600" cy="338554"/>
            </a:xfrm>
            <a:prstGeom prst="rect">
              <a:avLst/>
            </a:prstGeom>
            <a:noFill/>
          </p:spPr>
          <p:txBody>
            <a:bodyPr wrap="square" rtlCol="0">
              <a:spAutoFit/>
            </a:bodyPr>
            <a:lstStyle/>
            <a:p>
              <a:pPr algn="ctr"/>
              <a:r>
                <a:rPr lang="en-US" b="1" dirty="0" smtClean="0">
                  <a:solidFill>
                    <a:srgbClr val="FF0000"/>
                  </a:solidFill>
                  <a:latin typeface="Times New Roman" pitchFamily="18" charset="0"/>
                  <a:cs typeface="Times New Roman" pitchFamily="18" charset="0"/>
                </a:rPr>
                <a:t>Filled Sinks</a:t>
              </a:r>
              <a:endParaRPr lang="en-US" b="1" dirty="0">
                <a:solidFill>
                  <a:srgbClr val="FF0000"/>
                </a:solidFill>
                <a:latin typeface="Times New Roman" pitchFamily="18" charset="0"/>
                <a:cs typeface="Times New Roman" pitchFamily="18" charset="0"/>
              </a:endParaRPr>
            </a:p>
          </p:txBody>
        </p:sp>
        <p:sp>
          <p:nvSpPr>
            <p:cNvPr id="8" name="Rectangle 7"/>
            <p:cNvSpPr/>
            <p:nvPr/>
          </p:nvSpPr>
          <p:spPr>
            <a:xfrm rot="2975426">
              <a:off x="3166247" y="4400177"/>
              <a:ext cx="356287" cy="67533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rot="19191813">
              <a:off x="848400" y="4527020"/>
              <a:ext cx="454413" cy="67049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rot="6819589">
              <a:off x="2663481" y="2799977"/>
              <a:ext cx="118109" cy="67533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313873">
              <a:off x="1076047" y="2667000"/>
              <a:ext cx="307771" cy="3461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p:cNvCxnSpPr/>
            <p:nvPr/>
          </p:nvCxnSpPr>
          <p:spPr>
            <a:xfrm flipH="1" flipV="1">
              <a:off x="1465414" y="4992908"/>
              <a:ext cx="820586" cy="252046"/>
            </a:xfrm>
            <a:prstGeom prst="straightConnector1">
              <a:avLst/>
            </a:prstGeom>
            <a:ln w="31750">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endCxn id="11" idx="3"/>
            </p:cNvCxnSpPr>
            <p:nvPr/>
          </p:nvCxnSpPr>
          <p:spPr>
            <a:xfrm flipV="1">
              <a:off x="2286000" y="3191733"/>
              <a:ext cx="412836" cy="2053221"/>
            </a:xfrm>
            <a:prstGeom prst="straightConnector1">
              <a:avLst/>
            </a:prstGeom>
            <a:ln w="31750">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2286000" y="4862268"/>
              <a:ext cx="769518" cy="382686"/>
            </a:xfrm>
            <a:prstGeom prst="straightConnector1">
              <a:avLst/>
            </a:prstGeom>
            <a:ln w="31750">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H="1" flipV="1">
              <a:off x="1398960" y="3026506"/>
              <a:ext cx="887040" cy="2218448"/>
            </a:xfrm>
            <a:prstGeom prst="straightConnector1">
              <a:avLst/>
            </a:prstGeom>
            <a:ln w="31750">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267247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Content Placeholder 13" descr="0_StereoDTM_sm.gif"/>
          <p:cNvPicPr>
            <a:picLocks noGrp="1" noChangeAspect="1"/>
          </p:cNvPicPr>
          <p:nvPr>
            <p:ph idx="1"/>
          </p:nvPr>
        </p:nvPicPr>
        <p:blipFill>
          <a:blip r:embed="rId3" cstate="print"/>
          <a:stretch>
            <a:fillRect/>
          </a:stretch>
        </p:blipFill>
        <p:spPr>
          <a:xfrm>
            <a:off x="304800" y="609599"/>
            <a:ext cx="8458200" cy="4708525"/>
          </a:xfrm>
        </p:spPr>
      </p:pic>
      <p:sp>
        <p:nvSpPr>
          <p:cNvPr id="2" name="Title 1"/>
          <p:cNvSpPr>
            <a:spLocks noGrp="1"/>
          </p:cNvSpPr>
          <p:nvPr>
            <p:ph type="title"/>
          </p:nvPr>
        </p:nvSpPr>
        <p:spPr>
          <a:xfrm>
            <a:off x="457200" y="0"/>
            <a:ext cx="8229600" cy="685800"/>
          </a:xfrm>
        </p:spPr>
        <p:txBody>
          <a:bodyPr>
            <a:normAutofit fontScale="90000"/>
          </a:bodyPr>
          <a:lstStyle/>
          <a:p>
            <a:pPr algn="ctr"/>
            <a:r>
              <a:rPr lang="en-US" b="0" dirty="0" smtClean="0">
                <a:latin typeface="Times New Roman" pitchFamily="18" charset="0"/>
                <a:cs typeface="Times New Roman" pitchFamily="18" charset="0"/>
              </a:rPr>
              <a:t>Active Comparison Slide  </a:t>
            </a:r>
            <a:r>
              <a:rPr lang="en-US" sz="2400" b="0" dirty="0" smtClean="0">
                <a:latin typeface="Times New Roman" pitchFamily="18" charset="0"/>
                <a:cs typeface="Times New Roman" pitchFamily="18" charset="0"/>
              </a:rPr>
              <a:t>(click the buttons below)</a:t>
            </a:r>
            <a:br>
              <a:rPr lang="en-US" sz="2400" b="0" dirty="0" smtClean="0">
                <a:latin typeface="Times New Roman" pitchFamily="18" charset="0"/>
                <a:cs typeface="Times New Roman" pitchFamily="18" charset="0"/>
              </a:rPr>
            </a:br>
            <a:endParaRPr lang="en-US" sz="2400" b="0" dirty="0">
              <a:latin typeface="Times New Roman" pitchFamily="18" charset="0"/>
              <a:cs typeface="Times New Roman" pitchFamily="18" charset="0"/>
            </a:endParaRPr>
          </a:p>
        </p:txBody>
      </p:sp>
      <p:sp>
        <p:nvSpPr>
          <p:cNvPr id="4" name="Rounded Rectangle 3"/>
          <p:cNvSpPr/>
          <p:nvPr/>
        </p:nvSpPr>
        <p:spPr>
          <a:xfrm>
            <a:off x="1600200" y="5380890"/>
            <a:ext cx="1295400" cy="762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0"/>
              </a:spcBef>
            </a:pPr>
            <a:r>
              <a:rPr lang="en-US" b="1" dirty="0" smtClean="0">
                <a:latin typeface="Times New Roman" pitchFamily="18" charset="0"/>
                <a:cs typeface="Times New Roman" pitchFamily="18" charset="0"/>
              </a:rPr>
              <a:t>Pure</a:t>
            </a:r>
          </a:p>
          <a:p>
            <a:pPr algn="ctr">
              <a:spcBef>
                <a:spcPts val="0"/>
              </a:spcBef>
            </a:pPr>
            <a:r>
              <a:rPr lang="en-US" b="1" dirty="0" smtClean="0">
                <a:latin typeface="Times New Roman" pitchFamily="18" charset="0"/>
                <a:cs typeface="Times New Roman" pitchFamily="18" charset="0"/>
              </a:rPr>
              <a:t>Lidar</a:t>
            </a:r>
            <a:endParaRPr lang="en-US" b="1" dirty="0">
              <a:latin typeface="Times New Roman" pitchFamily="18" charset="0"/>
              <a:cs typeface="Times New Roman" pitchFamily="18" charset="0"/>
            </a:endParaRPr>
          </a:p>
        </p:txBody>
      </p:sp>
      <p:sp>
        <p:nvSpPr>
          <p:cNvPr id="5" name="Rounded Rectangle 4"/>
          <p:cNvSpPr/>
          <p:nvPr/>
        </p:nvSpPr>
        <p:spPr>
          <a:xfrm>
            <a:off x="2971800" y="5380890"/>
            <a:ext cx="1295400" cy="762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latin typeface="Times New Roman" pitchFamily="18" charset="0"/>
                <a:cs typeface="Times New Roman" pitchFamily="18" charset="0"/>
              </a:rPr>
              <a:t>Hydro Flattened</a:t>
            </a:r>
            <a:endParaRPr lang="en-US" b="1" dirty="0">
              <a:latin typeface="Times New Roman" pitchFamily="18" charset="0"/>
              <a:cs typeface="Times New Roman" pitchFamily="18" charset="0"/>
            </a:endParaRPr>
          </a:p>
        </p:txBody>
      </p:sp>
      <p:sp>
        <p:nvSpPr>
          <p:cNvPr id="6" name="Rounded Rectangle 5"/>
          <p:cNvSpPr/>
          <p:nvPr/>
        </p:nvSpPr>
        <p:spPr>
          <a:xfrm>
            <a:off x="4343400" y="5380890"/>
            <a:ext cx="1447800" cy="762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latin typeface="Times New Roman" pitchFamily="18" charset="0"/>
                <a:cs typeface="Times New Roman" pitchFamily="18" charset="0"/>
              </a:rPr>
              <a:t>Full Breaklines</a:t>
            </a:r>
            <a:endParaRPr lang="en-US" b="1" dirty="0">
              <a:latin typeface="Times New Roman" pitchFamily="18" charset="0"/>
              <a:cs typeface="Times New Roman" pitchFamily="18" charset="0"/>
            </a:endParaRPr>
          </a:p>
        </p:txBody>
      </p:sp>
      <p:sp>
        <p:nvSpPr>
          <p:cNvPr id="7" name="Rounded Rectangle 6"/>
          <p:cNvSpPr/>
          <p:nvPr/>
        </p:nvSpPr>
        <p:spPr>
          <a:xfrm>
            <a:off x="5867400" y="5380890"/>
            <a:ext cx="1219200" cy="762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latin typeface="Times New Roman" pitchFamily="18" charset="0"/>
                <a:cs typeface="Times New Roman" pitchFamily="18" charset="0"/>
              </a:rPr>
              <a:t>Hydro Enforced</a:t>
            </a:r>
            <a:endParaRPr lang="en-US" b="1" dirty="0">
              <a:latin typeface="Times New Roman" pitchFamily="18" charset="0"/>
              <a:cs typeface="Times New Roman" pitchFamily="18" charset="0"/>
            </a:endParaRPr>
          </a:p>
        </p:txBody>
      </p:sp>
      <p:sp>
        <p:nvSpPr>
          <p:cNvPr id="8" name="Rounded Rectangle 7"/>
          <p:cNvSpPr/>
          <p:nvPr/>
        </p:nvSpPr>
        <p:spPr>
          <a:xfrm>
            <a:off x="7162800" y="5380890"/>
            <a:ext cx="1600200" cy="762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latin typeface="Times New Roman" pitchFamily="18" charset="0"/>
                <a:cs typeface="Times New Roman" pitchFamily="18" charset="0"/>
              </a:rPr>
              <a:t>Hydro Conditioned</a:t>
            </a:r>
            <a:endParaRPr lang="en-US" b="1" dirty="0">
              <a:latin typeface="Times New Roman" pitchFamily="18" charset="0"/>
              <a:cs typeface="Times New Roman" pitchFamily="18" charset="0"/>
            </a:endParaRPr>
          </a:p>
        </p:txBody>
      </p:sp>
      <p:pic>
        <p:nvPicPr>
          <p:cNvPr id="5122" name="Picture 2" descr="D:\BP_Files\Presentations\NHDFiles\1_PureLidar.tif"/>
          <p:cNvPicPr>
            <a:picLocks noChangeAspect="1" noChangeArrowheads="1"/>
          </p:cNvPicPr>
          <p:nvPr/>
        </p:nvPicPr>
        <p:blipFill>
          <a:blip r:embed="rId4" cstate="print"/>
          <a:stretch>
            <a:fillRect/>
          </a:stretch>
        </p:blipFill>
        <p:spPr bwMode="auto">
          <a:xfrm>
            <a:off x="304800" y="609599"/>
            <a:ext cx="8458200" cy="4724399"/>
          </a:xfrm>
          <a:prstGeom prst="rect">
            <a:avLst/>
          </a:prstGeom>
          <a:noFill/>
        </p:spPr>
      </p:pic>
      <p:pic>
        <p:nvPicPr>
          <p:cNvPr id="5123" name="Picture 3" descr="D:\BP_Files\Presentations\NHDFiles\2_HydroFlattened.tif"/>
          <p:cNvPicPr>
            <a:picLocks noChangeAspect="1" noChangeArrowheads="1"/>
          </p:cNvPicPr>
          <p:nvPr/>
        </p:nvPicPr>
        <p:blipFill>
          <a:blip r:embed="rId5" cstate="print"/>
          <a:stretch>
            <a:fillRect/>
          </a:stretch>
        </p:blipFill>
        <p:spPr bwMode="auto">
          <a:xfrm>
            <a:off x="304800" y="609599"/>
            <a:ext cx="8458200" cy="4724399"/>
          </a:xfrm>
          <a:prstGeom prst="rect">
            <a:avLst/>
          </a:prstGeom>
          <a:noFill/>
        </p:spPr>
      </p:pic>
      <p:pic>
        <p:nvPicPr>
          <p:cNvPr id="5124" name="Picture 4" descr="D:\BP_Files\Presentations\NHDFiles\3_FullBreaklines.tif"/>
          <p:cNvPicPr>
            <a:picLocks noChangeAspect="1" noChangeArrowheads="1"/>
          </p:cNvPicPr>
          <p:nvPr/>
        </p:nvPicPr>
        <p:blipFill>
          <a:blip r:embed="rId6" cstate="print"/>
          <a:stretch>
            <a:fillRect/>
          </a:stretch>
        </p:blipFill>
        <p:spPr bwMode="auto">
          <a:xfrm>
            <a:off x="304800" y="609600"/>
            <a:ext cx="8458200" cy="4724400"/>
          </a:xfrm>
          <a:prstGeom prst="rect">
            <a:avLst/>
          </a:prstGeom>
          <a:noFill/>
        </p:spPr>
      </p:pic>
      <p:pic>
        <p:nvPicPr>
          <p:cNvPr id="5125" name="Picture 5" descr="D:\BP_Files\Presentations\NHDFiles\4_HydroEnforced.tif"/>
          <p:cNvPicPr>
            <a:picLocks noChangeAspect="1" noChangeArrowheads="1"/>
          </p:cNvPicPr>
          <p:nvPr/>
        </p:nvPicPr>
        <p:blipFill>
          <a:blip r:embed="rId7" cstate="print"/>
          <a:stretch>
            <a:fillRect/>
          </a:stretch>
        </p:blipFill>
        <p:spPr bwMode="auto">
          <a:xfrm>
            <a:off x="304800" y="609599"/>
            <a:ext cx="8458200" cy="4724399"/>
          </a:xfrm>
          <a:prstGeom prst="rect">
            <a:avLst/>
          </a:prstGeom>
          <a:noFill/>
        </p:spPr>
      </p:pic>
      <p:pic>
        <p:nvPicPr>
          <p:cNvPr id="5126" name="Picture 6" descr="D:\BP_Files\Presentations\NHDFiles\5_HydroConditioned.tif"/>
          <p:cNvPicPr>
            <a:picLocks noChangeAspect="1" noChangeArrowheads="1"/>
          </p:cNvPicPr>
          <p:nvPr/>
        </p:nvPicPr>
        <p:blipFill>
          <a:blip r:embed="rId8" cstate="print"/>
          <a:stretch>
            <a:fillRect/>
          </a:stretch>
        </p:blipFill>
        <p:spPr bwMode="auto">
          <a:xfrm>
            <a:off x="304800" y="599835"/>
            <a:ext cx="8458200" cy="4724399"/>
          </a:xfrm>
          <a:prstGeom prst="rect">
            <a:avLst/>
          </a:prstGeom>
          <a:noFill/>
        </p:spPr>
      </p:pic>
      <p:sp>
        <p:nvSpPr>
          <p:cNvPr id="15" name="Rounded Rectangle 14"/>
          <p:cNvSpPr/>
          <p:nvPr/>
        </p:nvSpPr>
        <p:spPr>
          <a:xfrm>
            <a:off x="304800" y="5380890"/>
            <a:ext cx="1219200" cy="762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latin typeface="Times New Roman" pitchFamily="18" charset="0"/>
                <a:cs typeface="Times New Roman" pitchFamily="18" charset="0"/>
              </a:rPr>
              <a:t>Stereo DTM</a:t>
            </a:r>
            <a:endParaRPr lang="en-US" b="1" dirty="0">
              <a:latin typeface="Times New Roman" pitchFamily="18" charset="0"/>
              <a:cs typeface="Times New Roman" pitchFamily="18" charset="0"/>
            </a:endParaRPr>
          </a:p>
        </p:txBody>
      </p:sp>
    </p:spTree>
    <p:extLst>
      <p:ext uri="{BB962C8B-B14F-4D97-AF65-F5344CB8AC3E}">
        <p14:creationId xmlns:p14="http://schemas.microsoft.com/office/powerpoint/2010/main" val="38891283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1000"/>
                                        <p:tgtEl>
                                          <p:spTgt spid="5122"/>
                                        </p:tgtEl>
                                      </p:cBhvr>
                                    </p:animEffect>
                                  </p:childTnLst>
                                </p:cTn>
                              </p:par>
                              <p:par>
                                <p:cTn id="8" presetID="7" presetClass="emph" presetSubtype="2" fill="hold" nodeType="withEffect">
                                  <p:stCondLst>
                                    <p:cond delay="0"/>
                                  </p:stCondLst>
                                  <p:childTnLst>
                                    <p:animClr clrSpc="rgb" dir="cw">
                                      <p:cBhvr>
                                        <p:cTn id="9" dur="1000" fill="hold"/>
                                        <p:tgtEl>
                                          <p:spTgt spid="4"/>
                                        </p:tgtEl>
                                        <p:attrNameLst>
                                          <p:attrName>stroke.color</p:attrName>
                                        </p:attrNameLst>
                                      </p:cBhvr>
                                      <p:to>
                                        <a:srgbClr val="3FF53F"/>
                                      </p:to>
                                    </p:animClr>
                                    <p:set>
                                      <p:cBhvr>
                                        <p:cTn id="10" dur="1000" fill="hold"/>
                                        <p:tgtEl>
                                          <p:spTgt spid="4"/>
                                        </p:tgtEl>
                                        <p:attrNameLst>
                                          <p:attrName>stroke.on</p:attrName>
                                        </p:attrNameLst>
                                      </p:cBhvr>
                                      <p:to>
                                        <p:strVal val="true"/>
                                      </p:to>
                                    </p:se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nodeType="clickEffect">
                                  <p:stCondLst>
                                    <p:cond delay="0"/>
                                  </p:stCondLst>
                                  <p:childTnLst>
                                    <p:animEffect transition="out" filter="fade">
                                      <p:cBhvr>
                                        <p:cTn id="14" dur="1000"/>
                                        <p:tgtEl>
                                          <p:spTgt spid="5122"/>
                                        </p:tgtEl>
                                      </p:cBhvr>
                                    </p:animEffect>
                                    <p:set>
                                      <p:cBhvr>
                                        <p:cTn id="15" dur="1" fill="hold">
                                          <p:stCondLst>
                                            <p:cond delay="999"/>
                                          </p:stCondLst>
                                        </p:cTn>
                                        <p:tgtEl>
                                          <p:spTgt spid="5122"/>
                                        </p:tgtEl>
                                        <p:attrNameLst>
                                          <p:attrName>style.visibility</p:attrName>
                                        </p:attrNameLst>
                                      </p:cBhvr>
                                      <p:to>
                                        <p:strVal val="hidden"/>
                                      </p:to>
                                    </p:set>
                                  </p:childTnLst>
                                </p:cTn>
                              </p:par>
                              <p:par>
                                <p:cTn id="16" presetID="7" presetClass="emph" presetSubtype="2" fill="hold" nodeType="withEffect">
                                  <p:stCondLst>
                                    <p:cond delay="0"/>
                                  </p:stCondLst>
                                  <p:childTnLst>
                                    <p:animClr clrSpc="rgb" dir="cw">
                                      <p:cBhvr>
                                        <p:cTn id="17" dur="1000" fill="hold"/>
                                        <p:tgtEl>
                                          <p:spTgt spid="4"/>
                                        </p:tgtEl>
                                        <p:attrNameLst>
                                          <p:attrName>stroke.color</p:attrName>
                                        </p:attrNameLst>
                                      </p:cBhvr>
                                      <p:to>
                                        <a:srgbClr val="8E7C2E"/>
                                      </p:to>
                                    </p:animClr>
                                    <p:set>
                                      <p:cBhvr>
                                        <p:cTn id="18" dur="1000" fill="hold"/>
                                        <p:tgtEl>
                                          <p:spTgt spid="4"/>
                                        </p:tgtEl>
                                        <p:attrNameLst>
                                          <p:attrName>stroke.on</p:attrName>
                                        </p:attrNameLst>
                                      </p:cBhvr>
                                      <p:to>
                                        <p:strVal val="true"/>
                                      </p:to>
                                    </p:set>
                                  </p:childTnLst>
                                </p:cTn>
                              </p:par>
                            </p:childTnLst>
                          </p:cTn>
                        </p:par>
                      </p:childTnLst>
                    </p:cTn>
                  </p:par>
                </p:childTnLst>
              </p:cTn>
              <p:nextCondLst>
                <p:cond evt="onClick" delay="0">
                  <p:tgtEl>
                    <p:spTgt spid="4"/>
                  </p:tgtEl>
                </p:cond>
              </p:nextCondLst>
            </p:seq>
            <p:seq concurrent="1" nextAc="seek">
              <p:cTn id="19" restart="whenNotActive" fill="hold" evtFilter="cancelBubble" nodeType="interactiveSeq">
                <p:stCondLst>
                  <p:cond evt="onClick" delay="0">
                    <p:tgtEl>
                      <p:spTgt spid="5"/>
                    </p:tgtEl>
                  </p:cond>
                </p:stCondLst>
                <p:endSync evt="end" delay="0">
                  <p:rtn val="all"/>
                </p:endSync>
                <p:childTnLst>
                  <p:par>
                    <p:cTn id="20" fill="hold">
                      <p:stCondLst>
                        <p:cond delay="0"/>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5123"/>
                                        </p:tgtEl>
                                        <p:attrNameLst>
                                          <p:attrName>style.visibility</p:attrName>
                                        </p:attrNameLst>
                                      </p:cBhvr>
                                      <p:to>
                                        <p:strVal val="visible"/>
                                      </p:to>
                                    </p:set>
                                    <p:animEffect transition="in" filter="fade">
                                      <p:cBhvr>
                                        <p:cTn id="24" dur="1000"/>
                                        <p:tgtEl>
                                          <p:spTgt spid="5123"/>
                                        </p:tgtEl>
                                      </p:cBhvr>
                                    </p:animEffect>
                                  </p:childTnLst>
                                </p:cTn>
                              </p:par>
                              <p:par>
                                <p:cTn id="25" presetID="7" presetClass="emph" presetSubtype="2" fill="hold" nodeType="withEffect">
                                  <p:stCondLst>
                                    <p:cond delay="0"/>
                                  </p:stCondLst>
                                  <p:childTnLst>
                                    <p:animClr clrSpc="rgb" dir="cw">
                                      <p:cBhvr>
                                        <p:cTn id="26" dur="1000" fill="hold"/>
                                        <p:tgtEl>
                                          <p:spTgt spid="5"/>
                                        </p:tgtEl>
                                        <p:attrNameLst>
                                          <p:attrName>stroke.color</p:attrName>
                                        </p:attrNameLst>
                                      </p:cBhvr>
                                      <p:to>
                                        <a:srgbClr val="3FF53F"/>
                                      </p:to>
                                    </p:animClr>
                                    <p:set>
                                      <p:cBhvr>
                                        <p:cTn id="27" dur="1000" fill="hold"/>
                                        <p:tgtEl>
                                          <p:spTgt spid="5"/>
                                        </p:tgtEl>
                                        <p:attrNameLst>
                                          <p:attrName>stroke.on</p:attrName>
                                        </p:attrNameLst>
                                      </p:cBhvr>
                                      <p:to>
                                        <p:strVal val="true"/>
                                      </p:to>
                                    </p:se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nodeType="clickEffect">
                                  <p:stCondLst>
                                    <p:cond delay="0"/>
                                  </p:stCondLst>
                                  <p:childTnLst>
                                    <p:animEffect transition="out" filter="fade">
                                      <p:cBhvr>
                                        <p:cTn id="31" dur="1000"/>
                                        <p:tgtEl>
                                          <p:spTgt spid="5123"/>
                                        </p:tgtEl>
                                      </p:cBhvr>
                                    </p:animEffect>
                                    <p:set>
                                      <p:cBhvr>
                                        <p:cTn id="32" dur="1" fill="hold">
                                          <p:stCondLst>
                                            <p:cond delay="999"/>
                                          </p:stCondLst>
                                        </p:cTn>
                                        <p:tgtEl>
                                          <p:spTgt spid="5123"/>
                                        </p:tgtEl>
                                        <p:attrNameLst>
                                          <p:attrName>style.visibility</p:attrName>
                                        </p:attrNameLst>
                                      </p:cBhvr>
                                      <p:to>
                                        <p:strVal val="hidden"/>
                                      </p:to>
                                    </p:set>
                                  </p:childTnLst>
                                </p:cTn>
                              </p:par>
                              <p:par>
                                <p:cTn id="33" presetID="7" presetClass="emph" presetSubtype="2" fill="hold" nodeType="withEffect">
                                  <p:stCondLst>
                                    <p:cond delay="0"/>
                                  </p:stCondLst>
                                  <p:childTnLst>
                                    <p:animClr clrSpc="rgb" dir="cw">
                                      <p:cBhvr>
                                        <p:cTn id="34" dur="1000" fill="hold"/>
                                        <p:tgtEl>
                                          <p:spTgt spid="5"/>
                                        </p:tgtEl>
                                        <p:attrNameLst>
                                          <p:attrName>stroke.color</p:attrName>
                                        </p:attrNameLst>
                                      </p:cBhvr>
                                      <p:to>
                                        <a:srgbClr val="8E7C2E"/>
                                      </p:to>
                                    </p:animClr>
                                    <p:set>
                                      <p:cBhvr>
                                        <p:cTn id="35" dur="1000" fill="hold"/>
                                        <p:tgtEl>
                                          <p:spTgt spid="5"/>
                                        </p:tgtEl>
                                        <p:attrNameLst>
                                          <p:attrName>stroke.on</p:attrName>
                                        </p:attrNameLst>
                                      </p:cBhvr>
                                      <p:to>
                                        <p:strVal val="true"/>
                                      </p:to>
                                    </p:set>
                                  </p:childTnLst>
                                </p:cTn>
                              </p:par>
                            </p:childTnLst>
                          </p:cTn>
                        </p:par>
                      </p:childTnLst>
                    </p:cTn>
                  </p:par>
                </p:childTnLst>
              </p:cTn>
              <p:nextCondLst>
                <p:cond evt="onClick" delay="0">
                  <p:tgtEl>
                    <p:spTgt spid="5"/>
                  </p:tgtEl>
                </p:cond>
              </p:nextCondLst>
            </p:seq>
            <p:seq concurrent="1" nextAc="seek">
              <p:cTn id="36" restart="whenNotActive" fill="hold" evtFilter="cancelBubble" nodeType="interactiveSeq">
                <p:stCondLst>
                  <p:cond evt="onClick" delay="0">
                    <p:tgtEl>
                      <p:spTgt spid="6"/>
                    </p:tgtEl>
                  </p:cond>
                </p:stCondLst>
                <p:endSync evt="end" delay="0">
                  <p:rtn val="all"/>
                </p:endSync>
                <p:childTnLst>
                  <p:par>
                    <p:cTn id="37" fill="hold">
                      <p:stCondLst>
                        <p:cond delay="0"/>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5124"/>
                                        </p:tgtEl>
                                        <p:attrNameLst>
                                          <p:attrName>style.visibility</p:attrName>
                                        </p:attrNameLst>
                                      </p:cBhvr>
                                      <p:to>
                                        <p:strVal val="visible"/>
                                      </p:to>
                                    </p:set>
                                    <p:animEffect transition="in" filter="fade">
                                      <p:cBhvr>
                                        <p:cTn id="41" dur="1000"/>
                                        <p:tgtEl>
                                          <p:spTgt spid="5124"/>
                                        </p:tgtEl>
                                      </p:cBhvr>
                                    </p:animEffect>
                                  </p:childTnLst>
                                </p:cTn>
                              </p:par>
                              <p:par>
                                <p:cTn id="42" presetID="7" presetClass="emph" presetSubtype="2" fill="hold" nodeType="withEffect">
                                  <p:stCondLst>
                                    <p:cond delay="0"/>
                                  </p:stCondLst>
                                  <p:childTnLst>
                                    <p:animClr clrSpc="rgb" dir="cw">
                                      <p:cBhvr>
                                        <p:cTn id="43" dur="1000" fill="hold"/>
                                        <p:tgtEl>
                                          <p:spTgt spid="6"/>
                                        </p:tgtEl>
                                        <p:attrNameLst>
                                          <p:attrName>stroke.color</p:attrName>
                                        </p:attrNameLst>
                                      </p:cBhvr>
                                      <p:to>
                                        <a:srgbClr val="3FF53F"/>
                                      </p:to>
                                    </p:animClr>
                                    <p:set>
                                      <p:cBhvr>
                                        <p:cTn id="44" dur="1000" fill="hold"/>
                                        <p:tgtEl>
                                          <p:spTgt spid="6"/>
                                        </p:tgtEl>
                                        <p:attrNameLst>
                                          <p:attrName>stroke.on</p:attrName>
                                        </p:attrNameLst>
                                      </p:cBhvr>
                                      <p:to>
                                        <p:strVal val="true"/>
                                      </p:to>
                                    </p:set>
                                  </p:childTnLst>
                                </p:cTn>
                              </p:par>
                            </p:childTnLst>
                          </p:cTn>
                        </p:par>
                      </p:childTnLst>
                    </p:cTn>
                  </p:par>
                  <p:par>
                    <p:cTn id="45" fill="hold">
                      <p:stCondLst>
                        <p:cond delay="indefinite"/>
                      </p:stCondLst>
                      <p:childTnLst>
                        <p:par>
                          <p:cTn id="46" fill="hold">
                            <p:stCondLst>
                              <p:cond delay="0"/>
                            </p:stCondLst>
                            <p:childTnLst>
                              <p:par>
                                <p:cTn id="47" presetID="10" presetClass="exit" presetSubtype="0" fill="hold" nodeType="clickEffect">
                                  <p:stCondLst>
                                    <p:cond delay="0"/>
                                  </p:stCondLst>
                                  <p:childTnLst>
                                    <p:animEffect transition="out" filter="fade">
                                      <p:cBhvr>
                                        <p:cTn id="48" dur="1000"/>
                                        <p:tgtEl>
                                          <p:spTgt spid="5124"/>
                                        </p:tgtEl>
                                      </p:cBhvr>
                                    </p:animEffect>
                                    <p:set>
                                      <p:cBhvr>
                                        <p:cTn id="49" dur="1" fill="hold">
                                          <p:stCondLst>
                                            <p:cond delay="999"/>
                                          </p:stCondLst>
                                        </p:cTn>
                                        <p:tgtEl>
                                          <p:spTgt spid="5124"/>
                                        </p:tgtEl>
                                        <p:attrNameLst>
                                          <p:attrName>style.visibility</p:attrName>
                                        </p:attrNameLst>
                                      </p:cBhvr>
                                      <p:to>
                                        <p:strVal val="hidden"/>
                                      </p:to>
                                    </p:set>
                                  </p:childTnLst>
                                </p:cTn>
                              </p:par>
                              <p:par>
                                <p:cTn id="50" presetID="7" presetClass="emph" presetSubtype="2" fill="hold" nodeType="withEffect">
                                  <p:stCondLst>
                                    <p:cond delay="0"/>
                                  </p:stCondLst>
                                  <p:childTnLst>
                                    <p:animClr clrSpc="rgb" dir="cw">
                                      <p:cBhvr>
                                        <p:cTn id="51" dur="1000" fill="hold"/>
                                        <p:tgtEl>
                                          <p:spTgt spid="6"/>
                                        </p:tgtEl>
                                        <p:attrNameLst>
                                          <p:attrName>stroke.color</p:attrName>
                                        </p:attrNameLst>
                                      </p:cBhvr>
                                      <p:to>
                                        <a:srgbClr val="8E7C2E"/>
                                      </p:to>
                                    </p:animClr>
                                    <p:set>
                                      <p:cBhvr>
                                        <p:cTn id="52" dur="1000" fill="hold"/>
                                        <p:tgtEl>
                                          <p:spTgt spid="6"/>
                                        </p:tgtEl>
                                        <p:attrNameLst>
                                          <p:attrName>stroke.on</p:attrName>
                                        </p:attrNameLst>
                                      </p:cBhvr>
                                      <p:to>
                                        <p:strVal val="true"/>
                                      </p:to>
                                    </p:set>
                                  </p:childTnLst>
                                </p:cTn>
                              </p:par>
                            </p:childTnLst>
                          </p:cTn>
                        </p:par>
                      </p:childTnLst>
                    </p:cTn>
                  </p:par>
                </p:childTnLst>
              </p:cTn>
              <p:nextCondLst>
                <p:cond evt="onClick" delay="0">
                  <p:tgtEl>
                    <p:spTgt spid="6"/>
                  </p:tgtEl>
                </p:cond>
              </p:nextCondLst>
            </p:seq>
            <p:seq concurrent="1" nextAc="seek">
              <p:cTn id="53" restart="whenNotActive" fill="hold" evtFilter="cancelBubble" nodeType="interactiveSeq">
                <p:stCondLst>
                  <p:cond evt="onClick" delay="0">
                    <p:tgtEl>
                      <p:spTgt spid="7"/>
                    </p:tgtEl>
                  </p:cond>
                </p:stCondLst>
                <p:endSync evt="end" delay="0">
                  <p:rtn val="all"/>
                </p:endSync>
                <p:childTnLst>
                  <p:par>
                    <p:cTn id="54" fill="hold">
                      <p:stCondLst>
                        <p:cond delay="0"/>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5125"/>
                                        </p:tgtEl>
                                        <p:attrNameLst>
                                          <p:attrName>style.visibility</p:attrName>
                                        </p:attrNameLst>
                                      </p:cBhvr>
                                      <p:to>
                                        <p:strVal val="visible"/>
                                      </p:to>
                                    </p:set>
                                    <p:animEffect transition="in" filter="fade">
                                      <p:cBhvr>
                                        <p:cTn id="58" dur="1000"/>
                                        <p:tgtEl>
                                          <p:spTgt spid="5125"/>
                                        </p:tgtEl>
                                      </p:cBhvr>
                                    </p:animEffect>
                                  </p:childTnLst>
                                </p:cTn>
                              </p:par>
                              <p:par>
                                <p:cTn id="59" presetID="7" presetClass="emph" presetSubtype="2" fill="hold" nodeType="withEffect">
                                  <p:stCondLst>
                                    <p:cond delay="0"/>
                                  </p:stCondLst>
                                  <p:childTnLst>
                                    <p:animClr clrSpc="rgb" dir="cw">
                                      <p:cBhvr>
                                        <p:cTn id="60" dur="1000" fill="hold"/>
                                        <p:tgtEl>
                                          <p:spTgt spid="7"/>
                                        </p:tgtEl>
                                        <p:attrNameLst>
                                          <p:attrName>stroke.color</p:attrName>
                                        </p:attrNameLst>
                                      </p:cBhvr>
                                      <p:to>
                                        <a:srgbClr val="3FF53F"/>
                                      </p:to>
                                    </p:animClr>
                                    <p:set>
                                      <p:cBhvr>
                                        <p:cTn id="61" dur="1000" fill="hold"/>
                                        <p:tgtEl>
                                          <p:spTgt spid="7"/>
                                        </p:tgtEl>
                                        <p:attrNameLst>
                                          <p:attrName>stroke.on</p:attrName>
                                        </p:attrNameLst>
                                      </p:cBhvr>
                                      <p:to>
                                        <p:strVal val="true"/>
                                      </p:to>
                                    </p:set>
                                  </p:childTnLst>
                                </p:cTn>
                              </p:par>
                            </p:childTnLst>
                          </p:cTn>
                        </p:par>
                      </p:childTnLst>
                    </p:cTn>
                  </p:par>
                  <p:par>
                    <p:cTn id="62" fill="hold">
                      <p:stCondLst>
                        <p:cond delay="indefinite"/>
                      </p:stCondLst>
                      <p:childTnLst>
                        <p:par>
                          <p:cTn id="63" fill="hold">
                            <p:stCondLst>
                              <p:cond delay="0"/>
                            </p:stCondLst>
                            <p:childTnLst>
                              <p:par>
                                <p:cTn id="64" presetID="10" presetClass="exit" presetSubtype="0" fill="hold" nodeType="clickEffect">
                                  <p:stCondLst>
                                    <p:cond delay="0"/>
                                  </p:stCondLst>
                                  <p:childTnLst>
                                    <p:animEffect transition="out" filter="fade">
                                      <p:cBhvr>
                                        <p:cTn id="65" dur="1000"/>
                                        <p:tgtEl>
                                          <p:spTgt spid="5125"/>
                                        </p:tgtEl>
                                      </p:cBhvr>
                                    </p:animEffect>
                                    <p:set>
                                      <p:cBhvr>
                                        <p:cTn id="66" dur="1" fill="hold">
                                          <p:stCondLst>
                                            <p:cond delay="999"/>
                                          </p:stCondLst>
                                        </p:cTn>
                                        <p:tgtEl>
                                          <p:spTgt spid="5125"/>
                                        </p:tgtEl>
                                        <p:attrNameLst>
                                          <p:attrName>style.visibility</p:attrName>
                                        </p:attrNameLst>
                                      </p:cBhvr>
                                      <p:to>
                                        <p:strVal val="hidden"/>
                                      </p:to>
                                    </p:set>
                                  </p:childTnLst>
                                </p:cTn>
                              </p:par>
                              <p:par>
                                <p:cTn id="67" presetID="7" presetClass="emph" presetSubtype="2" fill="hold" nodeType="withEffect">
                                  <p:stCondLst>
                                    <p:cond delay="0"/>
                                  </p:stCondLst>
                                  <p:childTnLst>
                                    <p:animClr clrSpc="rgb" dir="cw">
                                      <p:cBhvr>
                                        <p:cTn id="68" dur="1000" fill="hold"/>
                                        <p:tgtEl>
                                          <p:spTgt spid="7"/>
                                        </p:tgtEl>
                                        <p:attrNameLst>
                                          <p:attrName>stroke.color</p:attrName>
                                        </p:attrNameLst>
                                      </p:cBhvr>
                                      <p:to>
                                        <a:srgbClr val="8E7C2E"/>
                                      </p:to>
                                    </p:animClr>
                                    <p:set>
                                      <p:cBhvr>
                                        <p:cTn id="69" dur="1000" fill="hold"/>
                                        <p:tgtEl>
                                          <p:spTgt spid="7"/>
                                        </p:tgtEl>
                                        <p:attrNameLst>
                                          <p:attrName>stroke.on</p:attrName>
                                        </p:attrNameLst>
                                      </p:cBhvr>
                                      <p:to>
                                        <p:strVal val="true"/>
                                      </p:to>
                                    </p:set>
                                  </p:childTnLst>
                                </p:cTn>
                              </p:par>
                            </p:childTnLst>
                          </p:cTn>
                        </p:par>
                      </p:childTnLst>
                    </p:cTn>
                  </p:par>
                </p:childTnLst>
              </p:cTn>
              <p:nextCondLst>
                <p:cond evt="onClick" delay="0">
                  <p:tgtEl>
                    <p:spTgt spid="7"/>
                  </p:tgtEl>
                </p:cond>
              </p:nextCondLst>
            </p:seq>
            <p:seq concurrent="1" nextAc="seek">
              <p:cTn id="70" restart="whenNotActive" fill="hold" evtFilter="cancelBubble" nodeType="interactiveSeq">
                <p:stCondLst>
                  <p:cond evt="onClick" delay="0">
                    <p:tgtEl>
                      <p:spTgt spid="8"/>
                    </p:tgtEl>
                  </p:cond>
                </p:stCondLst>
                <p:endSync evt="end" delay="0">
                  <p:rtn val="all"/>
                </p:endSync>
                <p:childTnLst>
                  <p:par>
                    <p:cTn id="71" fill="hold">
                      <p:stCondLst>
                        <p:cond delay="0"/>
                      </p:stCondLst>
                      <p:childTnLst>
                        <p:par>
                          <p:cTn id="72" fill="hold">
                            <p:stCondLst>
                              <p:cond delay="0"/>
                            </p:stCondLst>
                            <p:childTnLst>
                              <p:par>
                                <p:cTn id="73" presetID="10" presetClass="entr" presetSubtype="0" fill="hold" nodeType="clickEffect">
                                  <p:stCondLst>
                                    <p:cond delay="0"/>
                                  </p:stCondLst>
                                  <p:childTnLst>
                                    <p:set>
                                      <p:cBhvr>
                                        <p:cTn id="74" dur="1" fill="hold">
                                          <p:stCondLst>
                                            <p:cond delay="0"/>
                                          </p:stCondLst>
                                        </p:cTn>
                                        <p:tgtEl>
                                          <p:spTgt spid="5126"/>
                                        </p:tgtEl>
                                        <p:attrNameLst>
                                          <p:attrName>style.visibility</p:attrName>
                                        </p:attrNameLst>
                                      </p:cBhvr>
                                      <p:to>
                                        <p:strVal val="visible"/>
                                      </p:to>
                                    </p:set>
                                    <p:animEffect transition="in" filter="fade">
                                      <p:cBhvr>
                                        <p:cTn id="75" dur="1000"/>
                                        <p:tgtEl>
                                          <p:spTgt spid="5126"/>
                                        </p:tgtEl>
                                      </p:cBhvr>
                                    </p:animEffect>
                                  </p:childTnLst>
                                </p:cTn>
                              </p:par>
                              <p:par>
                                <p:cTn id="76" presetID="7" presetClass="emph" presetSubtype="2" fill="hold" nodeType="withEffect">
                                  <p:stCondLst>
                                    <p:cond delay="0"/>
                                  </p:stCondLst>
                                  <p:childTnLst>
                                    <p:animClr clrSpc="rgb" dir="cw">
                                      <p:cBhvr>
                                        <p:cTn id="77" dur="1000" fill="hold"/>
                                        <p:tgtEl>
                                          <p:spTgt spid="8"/>
                                        </p:tgtEl>
                                        <p:attrNameLst>
                                          <p:attrName>stroke.color</p:attrName>
                                        </p:attrNameLst>
                                      </p:cBhvr>
                                      <p:to>
                                        <a:srgbClr val="3FF53F"/>
                                      </p:to>
                                    </p:animClr>
                                    <p:set>
                                      <p:cBhvr>
                                        <p:cTn id="78" dur="1000" fill="hold"/>
                                        <p:tgtEl>
                                          <p:spTgt spid="8"/>
                                        </p:tgtEl>
                                        <p:attrNameLst>
                                          <p:attrName>stroke.on</p:attrName>
                                        </p:attrNameLst>
                                      </p:cBhvr>
                                      <p:to>
                                        <p:strVal val="true"/>
                                      </p:to>
                                    </p:set>
                                  </p:childTnLst>
                                </p:cTn>
                              </p:par>
                            </p:childTnLst>
                          </p:cTn>
                        </p:par>
                      </p:childTnLst>
                    </p:cTn>
                  </p:par>
                  <p:par>
                    <p:cTn id="79" fill="hold">
                      <p:stCondLst>
                        <p:cond delay="indefinite"/>
                      </p:stCondLst>
                      <p:childTnLst>
                        <p:par>
                          <p:cTn id="80" fill="hold">
                            <p:stCondLst>
                              <p:cond delay="0"/>
                            </p:stCondLst>
                            <p:childTnLst>
                              <p:par>
                                <p:cTn id="81" presetID="10" presetClass="exit" presetSubtype="0" fill="hold" nodeType="clickEffect">
                                  <p:stCondLst>
                                    <p:cond delay="0"/>
                                  </p:stCondLst>
                                  <p:childTnLst>
                                    <p:animEffect transition="out" filter="fade">
                                      <p:cBhvr>
                                        <p:cTn id="82" dur="1000"/>
                                        <p:tgtEl>
                                          <p:spTgt spid="5126"/>
                                        </p:tgtEl>
                                      </p:cBhvr>
                                    </p:animEffect>
                                    <p:set>
                                      <p:cBhvr>
                                        <p:cTn id="83" dur="1" fill="hold">
                                          <p:stCondLst>
                                            <p:cond delay="999"/>
                                          </p:stCondLst>
                                        </p:cTn>
                                        <p:tgtEl>
                                          <p:spTgt spid="5126"/>
                                        </p:tgtEl>
                                        <p:attrNameLst>
                                          <p:attrName>style.visibility</p:attrName>
                                        </p:attrNameLst>
                                      </p:cBhvr>
                                      <p:to>
                                        <p:strVal val="hidden"/>
                                      </p:to>
                                    </p:set>
                                  </p:childTnLst>
                                </p:cTn>
                              </p:par>
                              <p:par>
                                <p:cTn id="84" presetID="7" presetClass="emph" presetSubtype="2" fill="hold" nodeType="withEffect">
                                  <p:stCondLst>
                                    <p:cond delay="0"/>
                                  </p:stCondLst>
                                  <p:childTnLst>
                                    <p:animClr clrSpc="rgb" dir="cw">
                                      <p:cBhvr>
                                        <p:cTn id="85" dur="1000" fill="hold"/>
                                        <p:tgtEl>
                                          <p:spTgt spid="8"/>
                                        </p:tgtEl>
                                        <p:attrNameLst>
                                          <p:attrName>stroke.color</p:attrName>
                                        </p:attrNameLst>
                                      </p:cBhvr>
                                      <p:to>
                                        <a:srgbClr val="8E7C2E"/>
                                      </p:to>
                                    </p:animClr>
                                    <p:set>
                                      <p:cBhvr>
                                        <p:cTn id="86" dur="1000" fill="hold"/>
                                        <p:tgtEl>
                                          <p:spTgt spid="8"/>
                                        </p:tgtEl>
                                        <p:attrNameLst>
                                          <p:attrName>stroke.on</p:attrName>
                                        </p:attrNameLst>
                                      </p:cBhvr>
                                      <p:to>
                                        <p:strVal val="true"/>
                                      </p:to>
                                    </p:set>
                                  </p:childTnLst>
                                </p:cTn>
                              </p:par>
                            </p:childTnLst>
                          </p:cTn>
                        </p:par>
                      </p:childTnLst>
                    </p:cTn>
                  </p:par>
                </p:childTnLst>
              </p:cTn>
              <p:nextCondLst>
                <p:cond evt="onClick" delay="0">
                  <p:tgtEl>
                    <p:spTgt spid="8"/>
                  </p:tgtEl>
                </p:cond>
              </p:nextCondLst>
            </p:seq>
            <p:seq concurrent="1" nextAc="seek">
              <p:cTn id="87" restart="whenNotActive" fill="hold" evtFilter="cancelBubble" nodeType="interactiveSeq">
                <p:stCondLst>
                  <p:cond evt="onClick" delay="0">
                    <p:tgtEl>
                      <p:spTgt spid="15"/>
                    </p:tgtEl>
                  </p:cond>
                </p:stCondLst>
                <p:endSync evt="end" delay="0">
                  <p:rtn val="all"/>
                </p:endSync>
                <p:childTnLst>
                  <p:par>
                    <p:cTn id="88" fill="hold">
                      <p:stCondLst>
                        <p:cond delay="0"/>
                      </p:stCondLst>
                      <p:childTnLst>
                        <p:par>
                          <p:cTn id="89" fill="hold">
                            <p:stCondLst>
                              <p:cond delay="0"/>
                            </p:stCondLst>
                            <p:childTnLst>
                              <p:par>
                                <p:cTn id="90" presetID="10" presetClass="entr" presetSubtype="0" fill="hold" nodeType="clickEffect">
                                  <p:stCondLst>
                                    <p:cond delay="0"/>
                                  </p:stCondLst>
                                  <p:childTnLst>
                                    <p:set>
                                      <p:cBhvr>
                                        <p:cTn id="91" dur="1" fill="hold">
                                          <p:stCondLst>
                                            <p:cond delay="0"/>
                                          </p:stCondLst>
                                        </p:cTn>
                                        <p:tgtEl>
                                          <p:spTgt spid="14"/>
                                        </p:tgtEl>
                                        <p:attrNameLst>
                                          <p:attrName>style.visibility</p:attrName>
                                        </p:attrNameLst>
                                      </p:cBhvr>
                                      <p:to>
                                        <p:strVal val="visible"/>
                                      </p:to>
                                    </p:set>
                                    <p:animEffect transition="in" filter="fade">
                                      <p:cBhvr>
                                        <p:cTn id="92" dur="1000"/>
                                        <p:tgtEl>
                                          <p:spTgt spid="14"/>
                                        </p:tgtEl>
                                      </p:cBhvr>
                                    </p:animEffect>
                                  </p:childTnLst>
                                </p:cTn>
                              </p:par>
                              <p:par>
                                <p:cTn id="93" presetID="7" presetClass="emph" presetSubtype="2" fill="hold" nodeType="withEffect">
                                  <p:stCondLst>
                                    <p:cond delay="0"/>
                                  </p:stCondLst>
                                  <p:childTnLst>
                                    <p:animClr clrSpc="rgb" dir="cw">
                                      <p:cBhvr>
                                        <p:cTn id="94" dur="1000" fill="hold"/>
                                        <p:tgtEl>
                                          <p:spTgt spid="15"/>
                                        </p:tgtEl>
                                        <p:attrNameLst>
                                          <p:attrName>stroke.color</p:attrName>
                                        </p:attrNameLst>
                                      </p:cBhvr>
                                      <p:to>
                                        <a:srgbClr val="3FF53F"/>
                                      </p:to>
                                    </p:animClr>
                                    <p:set>
                                      <p:cBhvr>
                                        <p:cTn id="95" dur="1000" fill="hold"/>
                                        <p:tgtEl>
                                          <p:spTgt spid="15"/>
                                        </p:tgtEl>
                                        <p:attrNameLst>
                                          <p:attrName>stroke.on</p:attrName>
                                        </p:attrNameLst>
                                      </p:cBhvr>
                                      <p:to>
                                        <p:strVal val="true"/>
                                      </p:to>
                                    </p:set>
                                  </p:childTnLst>
                                </p:cTn>
                              </p:par>
                            </p:childTnLst>
                          </p:cTn>
                        </p:par>
                      </p:childTnLst>
                    </p:cTn>
                  </p:par>
                  <p:par>
                    <p:cTn id="96" fill="hold">
                      <p:stCondLst>
                        <p:cond delay="indefinite"/>
                      </p:stCondLst>
                      <p:childTnLst>
                        <p:par>
                          <p:cTn id="97" fill="hold">
                            <p:stCondLst>
                              <p:cond delay="0"/>
                            </p:stCondLst>
                            <p:childTnLst>
                              <p:par>
                                <p:cTn id="98" presetID="10" presetClass="exit" presetSubtype="0" fill="hold" nodeType="clickEffect">
                                  <p:stCondLst>
                                    <p:cond delay="0"/>
                                  </p:stCondLst>
                                  <p:childTnLst>
                                    <p:animEffect transition="out" filter="fade">
                                      <p:cBhvr>
                                        <p:cTn id="99" dur="1000"/>
                                        <p:tgtEl>
                                          <p:spTgt spid="14"/>
                                        </p:tgtEl>
                                      </p:cBhvr>
                                    </p:animEffect>
                                    <p:set>
                                      <p:cBhvr>
                                        <p:cTn id="100" dur="1" fill="hold">
                                          <p:stCondLst>
                                            <p:cond delay="999"/>
                                          </p:stCondLst>
                                        </p:cTn>
                                        <p:tgtEl>
                                          <p:spTgt spid="14"/>
                                        </p:tgtEl>
                                        <p:attrNameLst>
                                          <p:attrName>style.visibility</p:attrName>
                                        </p:attrNameLst>
                                      </p:cBhvr>
                                      <p:to>
                                        <p:strVal val="hidden"/>
                                      </p:to>
                                    </p:set>
                                  </p:childTnLst>
                                </p:cTn>
                              </p:par>
                              <p:par>
                                <p:cTn id="101" presetID="7" presetClass="emph" presetSubtype="2" fill="hold" nodeType="withEffect">
                                  <p:stCondLst>
                                    <p:cond delay="0"/>
                                  </p:stCondLst>
                                  <p:childTnLst>
                                    <p:animClr clrSpc="rgb" dir="cw">
                                      <p:cBhvr>
                                        <p:cTn id="102" dur="1000" fill="hold"/>
                                        <p:tgtEl>
                                          <p:spTgt spid="15"/>
                                        </p:tgtEl>
                                        <p:attrNameLst>
                                          <p:attrName>stroke.color</p:attrName>
                                        </p:attrNameLst>
                                      </p:cBhvr>
                                      <p:to>
                                        <a:srgbClr val="8E7C2E"/>
                                      </p:to>
                                    </p:animClr>
                                    <p:set>
                                      <p:cBhvr>
                                        <p:cTn id="103" dur="1000" fill="hold"/>
                                        <p:tgtEl>
                                          <p:spTgt spid="15"/>
                                        </p:tgtEl>
                                        <p:attrNameLst>
                                          <p:attrName>stroke.on</p:attrName>
                                        </p:attrNameLst>
                                      </p:cBhvr>
                                      <p:to>
                                        <p:strVal val="true"/>
                                      </p:to>
                                    </p:set>
                                  </p:childTnLst>
                                </p:cTn>
                              </p:par>
                            </p:childTnLst>
                          </p:cTn>
                        </p:par>
                      </p:childTnLst>
                    </p:cTn>
                  </p:par>
                </p:childTnLst>
              </p:cTn>
              <p:nextCondLst>
                <p:cond evt="onClick" delay="0">
                  <p:tgtEl>
                    <p:spTgt spid="15"/>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C000"/>
                </a:solidFill>
              </a:rPr>
              <a:t>Watershed Boundary Dataset</a:t>
            </a:r>
            <a:endParaRPr lang="en-US" dirty="0">
              <a:solidFill>
                <a:srgbClr val="FFC000"/>
              </a:solidFill>
            </a:endParaRPr>
          </a:p>
        </p:txBody>
      </p:sp>
      <p:sp>
        <p:nvSpPr>
          <p:cNvPr id="3" name="Content Placeholder 2"/>
          <p:cNvSpPr>
            <a:spLocks noGrp="1"/>
          </p:cNvSpPr>
          <p:nvPr>
            <p:ph idx="1"/>
          </p:nvPr>
        </p:nvSpPr>
        <p:spPr/>
        <p:txBody>
          <a:bodyPr/>
          <a:lstStyle/>
          <a:p>
            <a:r>
              <a:rPr lang="en-US" dirty="0" smtClean="0">
                <a:solidFill>
                  <a:srgbClr val="99FFCC"/>
                </a:solidFill>
              </a:rPr>
              <a:t>WBD is combined with the National Hydrography Dataset, and shows watershed boundaries  derived from the best available elevation data prescribed to identified drainage area ranges based on area .The number of digits in the code increases with smaller area. </a:t>
            </a:r>
          </a:p>
          <a:p>
            <a:r>
              <a:rPr lang="en-US" dirty="0" smtClean="0">
                <a:solidFill>
                  <a:srgbClr val="99FFCC"/>
                </a:solidFill>
              </a:rPr>
              <a:t>Watershed area becomes important as we strive to manage nutrient sources, storm-water, and invasive species and other conservation efforts.</a:t>
            </a:r>
          </a:p>
          <a:p>
            <a:r>
              <a:rPr lang="en-US" dirty="0" smtClean="0">
                <a:solidFill>
                  <a:srgbClr val="99FFCC"/>
                </a:solidFill>
              </a:rPr>
              <a:t>Particularly in areas of low relief or poor elevation data, refinements in watershed boundary will occur as new </a:t>
            </a:r>
            <a:r>
              <a:rPr lang="en-US" dirty="0" err="1" smtClean="0">
                <a:solidFill>
                  <a:srgbClr val="99FFCC"/>
                </a:solidFill>
              </a:rPr>
              <a:t>lidar</a:t>
            </a:r>
            <a:r>
              <a:rPr lang="en-US" dirty="0" smtClean="0">
                <a:solidFill>
                  <a:srgbClr val="99FFCC"/>
                </a:solidFill>
              </a:rPr>
              <a:t> is applied. </a:t>
            </a:r>
            <a:endParaRPr lang="en-US" dirty="0">
              <a:solidFill>
                <a:srgbClr val="99FFCC"/>
              </a:solidFill>
            </a:endParaRPr>
          </a:p>
        </p:txBody>
      </p:sp>
    </p:spTree>
    <p:extLst>
      <p:ext uri="{BB962C8B-B14F-4D97-AF65-F5344CB8AC3E}">
        <p14:creationId xmlns:p14="http://schemas.microsoft.com/office/powerpoint/2010/main" val="38223512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dirty="0" smtClean="0">
                <a:latin typeface="Times New Roman" pitchFamily="18" charset="0"/>
                <a:cs typeface="Times New Roman" pitchFamily="18" charset="0"/>
              </a:rPr>
              <a:t>References</a:t>
            </a:r>
            <a:endParaRPr lang="en-US" b="0"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b="0" dirty="0" smtClean="0">
                <a:latin typeface="Times New Roman" pitchFamily="18" charset="0"/>
                <a:cs typeface="Times New Roman" pitchFamily="18" charset="0"/>
              </a:rPr>
              <a:t>USGS-NGP v13 Draft LiDAR Base Specification</a:t>
            </a:r>
          </a:p>
          <a:p>
            <a:r>
              <a:rPr lang="en-US" b="0" dirty="0" smtClean="0">
                <a:latin typeface="Times New Roman" pitchFamily="18" charset="0"/>
                <a:cs typeface="Times New Roman" pitchFamily="18" charset="0"/>
              </a:rPr>
              <a:t>Special Thanks to:</a:t>
            </a:r>
          </a:p>
          <a:p>
            <a:pPr lvl="1"/>
            <a:r>
              <a:rPr lang="en-US" b="0" dirty="0" smtClean="0">
                <a:latin typeface="Times New Roman" pitchFamily="18" charset="0"/>
                <a:cs typeface="Times New Roman" pitchFamily="18" charset="0"/>
              </a:rPr>
              <a:t>Hans Karl </a:t>
            </a:r>
            <a:r>
              <a:rPr lang="en-US" b="0" dirty="0" err="1" smtClean="0">
                <a:latin typeface="Times New Roman" pitchFamily="18" charset="0"/>
                <a:cs typeface="Times New Roman" pitchFamily="18" charset="0"/>
              </a:rPr>
              <a:t>Heidemann</a:t>
            </a:r>
            <a:endParaRPr lang="en-US" b="0" dirty="0" smtClean="0">
              <a:latin typeface="Times New Roman" pitchFamily="18" charset="0"/>
              <a:cs typeface="Times New Roman" pitchFamily="18" charset="0"/>
            </a:endParaRPr>
          </a:p>
          <a:p>
            <a:pPr lvl="1"/>
            <a:r>
              <a:rPr lang="en-US" b="0" dirty="0" smtClean="0">
                <a:latin typeface="Times New Roman" pitchFamily="18" charset="0"/>
                <a:cs typeface="Times New Roman" pitchFamily="18" charset="0"/>
              </a:rPr>
              <a:t>Jeremiah Ross </a:t>
            </a:r>
            <a:r>
              <a:rPr lang="en-US" b="0" dirty="0" err="1" smtClean="0">
                <a:latin typeface="Times New Roman" pitchFamily="18" charset="0"/>
                <a:cs typeface="Times New Roman" pitchFamily="18" charset="0"/>
              </a:rPr>
              <a:t>Vinyard-Houx</a:t>
            </a:r>
            <a:endParaRPr lang="en-US" b="0" dirty="0" smtClean="0">
              <a:latin typeface="Times New Roman" pitchFamily="18" charset="0"/>
              <a:cs typeface="Times New Roman" pitchFamily="18" charset="0"/>
            </a:endParaRPr>
          </a:p>
          <a:p>
            <a:pPr lvl="1"/>
            <a:r>
              <a:rPr lang="en-US" b="0" dirty="0" smtClean="0">
                <a:latin typeface="Times New Roman" pitchFamily="18" charset="0"/>
                <a:cs typeface="Times New Roman" pitchFamily="18" charset="0"/>
              </a:rPr>
              <a:t>James V </a:t>
            </a:r>
            <a:r>
              <a:rPr lang="en-US" b="0" dirty="0" err="1" smtClean="0">
                <a:latin typeface="Times New Roman" pitchFamily="18" charset="0"/>
                <a:cs typeface="Times New Roman" pitchFamily="18" charset="0"/>
              </a:rPr>
              <a:t>Mauck</a:t>
            </a:r>
            <a:endParaRPr lang="en-US" b="0" dirty="0">
              <a:latin typeface="Times New Roman" pitchFamily="18" charset="0"/>
              <a:cs typeface="Times New Roman" pitchFamily="18" charset="0"/>
            </a:endParaRPr>
          </a:p>
        </p:txBody>
      </p:sp>
    </p:spTree>
    <p:extLst>
      <p:ext uri="{BB962C8B-B14F-4D97-AF65-F5344CB8AC3E}">
        <p14:creationId xmlns:p14="http://schemas.microsoft.com/office/powerpoint/2010/main" val="14539237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solidFill>
                  <a:srgbClr val="C00000"/>
                </a:solidFill>
              </a:rPr>
              <a:t>Thank you for sitting through this.</a:t>
            </a:r>
            <a:br>
              <a:rPr lang="en-US" sz="2400" dirty="0" smtClean="0">
                <a:solidFill>
                  <a:srgbClr val="C00000"/>
                </a:solidFill>
              </a:rPr>
            </a:br>
            <a:r>
              <a:rPr lang="en-US" sz="2400" dirty="0" smtClean="0">
                <a:solidFill>
                  <a:srgbClr val="C00000"/>
                </a:solidFill>
              </a:rPr>
              <a:t>Roger Barlow (703-648-5189) rbarlow@usgs.gov</a:t>
            </a:r>
            <a:endParaRPr lang="en-US" sz="2400" dirty="0">
              <a:solidFill>
                <a:srgbClr val="C00000"/>
              </a:solidFill>
            </a:endParaRP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65742" y="912813"/>
            <a:ext cx="7012516" cy="5259387"/>
          </a:xfrm>
        </p:spPr>
      </p:pic>
    </p:spTree>
    <p:extLst>
      <p:ext uri="{BB962C8B-B14F-4D97-AF65-F5344CB8AC3E}">
        <p14:creationId xmlns:p14="http://schemas.microsoft.com/office/powerpoint/2010/main" val="1324636425"/>
      </p:ext>
    </p:extLst>
  </p:cSld>
  <p:clrMapOvr>
    <a:masterClrMapping/>
  </p:clrMapOvr>
</p:sld>
</file>

<file path=ppt/theme/theme1.xml><?xml version="1.0" encoding="utf-8"?>
<a:theme xmlns:a="http://schemas.openxmlformats.org/drawingml/2006/main" name="Desktop">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Pushpin">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2"/>
        </a:solidFill>
        <a:ln w="9525" cap="flat" cmpd="sng" algn="ctr">
          <a:solidFill>
            <a:srgbClr val="FFFF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ctr" defTabSz="457200" rtl="0" eaLnBrk="1" fontAlgn="base" latinLnBrk="0" hangingPunct="1">
          <a:lnSpc>
            <a:spcPct val="100000"/>
          </a:lnSpc>
          <a:spcBef>
            <a:spcPct val="50000"/>
          </a:spcBef>
          <a:spcAft>
            <a:spcPct val="0"/>
          </a:spcAft>
          <a:buClrTx/>
          <a:buSzTx/>
          <a:buFontTx/>
          <a:buNone/>
          <a:tabLst/>
          <a:defRPr kumimoji="0" lang="en-GB" sz="1600" b="0" i="0" u="none" strike="noStrike" cap="none" normalizeH="0" baseline="0" smtClean="0">
            <a:ln>
              <a:noFill/>
            </a:ln>
            <a:solidFill>
              <a:srgbClr val="FFFF00"/>
            </a:solidFill>
            <a:effectLst/>
            <a:latin typeface="Trebuchet MS" pitchFamily="34" charset="0"/>
            <a:ea typeface="Lucida Sans Unicode" pitchFamily="34" charset="0"/>
            <a:cs typeface="Lucida Sans Unicode" pitchFamily="34" charset="0"/>
          </a:defRPr>
        </a:defPPr>
      </a:lstStyle>
    </a:spDef>
    <a:lnDef>
      <a:spPr bwMode="auto">
        <a:xfrm>
          <a:off x="0" y="0"/>
          <a:ext cx="1" cy="1"/>
        </a:xfrm>
        <a:custGeom>
          <a:avLst/>
          <a:gdLst/>
          <a:ahLst/>
          <a:cxnLst/>
          <a:rect l="0" t="0" r="0" b="0"/>
          <a:pathLst/>
        </a:custGeom>
        <a:solidFill>
          <a:schemeClr val="bg2"/>
        </a:solidFill>
        <a:ln w="9525" cap="flat" cmpd="sng" algn="ctr">
          <a:solidFill>
            <a:srgbClr val="FFFF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ctr" defTabSz="457200" rtl="0" eaLnBrk="1" fontAlgn="base" latinLnBrk="0" hangingPunct="1">
          <a:lnSpc>
            <a:spcPct val="100000"/>
          </a:lnSpc>
          <a:spcBef>
            <a:spcPct val="50000"/>
          </a:spcBef>
          <a:spcAft>
            <a:spcPct val="0"/>
          </a:spcAft>
          <a:buClrTx/>
          <a:buSzTx/>
          <a:buFontTx/>
          <a:buNone/>
          <a:tabLst/>
          <a:defRPr kumimoji="0" lang="en-GB" sz="1600" b="0" i="0" u="none" strike="noStrike" cap="none" normalizeH="0" baseline="0" smtClean="0">
            <a:ln>
              <a:noFill/>
            </a:ln>
            <a:solidFill>
              <a:srgbClr val="FFFF00"/>
            </a:solidFill>
            <a:effectLst/>
            <a:latin typeface="Trebuchet MS" pitchFamily="34" charset="0"/>
            <a:ea typeface="Lucida Sans Unicode" pitchFamily="34" charset="0"/>
            <a:cs typeface="Lucida Sans Unicode" pitchFamily="34" charset="0"/>
          </a:defRPr>
        </a:defPPr>
      </a:lstStyle>
    </a:lnDef>
  </a:objectDefaults>
  <a:extraClrSchemeLst>
    <a:extraClrScheme>
      <a:clrScheme name="Desktop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sktop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sktop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sktop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sktop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sktop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sktop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4794</TotalTime>
  <Words>1136</Words>
  <Application>Microsoft Office PowerPoint</Application>
  <PresentationFormat>On-screen Show (4:3)</PresentationFormat>
  <Paragraphs>78</Paragraphs>
  <Slides>11</Slides>
  <Notes>11</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Desktop</vt:lpstr>
      <vt:lpstr>Hydro Treatments of Lidar-Derived DEMs</vt:lpstr>
      <vt:lpstr>Stereo DTM (Topographic Surface)</vt:lpstr>
      <vt:lpstr>Pure LiDAR (Topographic Surface)</vt:lpstr>
      <vt:lpstr>Hydro Flattened (Topographic Surface)</vt:lpstr>
      <vt:lpstr>Full Breaklines (Topographic Surface)</vt:lpstr>
      <vt:lpstr>Hydro Enforced (Hydrologic Surface)</vt:lpstr>
      <vt:lpstr>Hydro Conditioned (Hydrologic Surface)</vt:lpstr>
      <vt:lpstr>Active Comparison Slide  (click the buttons below) </vt:lpstr>
      <vt:lpstr>Watershed Boundary Dataset</vt:lpstr>
      <vt:lpstr>References</vt:lpstr>
      <vt:lpstr>Thank you for sitting through this. Roger Barlow (703-648-5189) rbarlow@usgs.gov</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Green Template for Slide Presentations</dc:title>
  <dc:creator>VIScom</dc:creator>
  <dc:description>Updated to incorporate revised Visual Identity (VID)System guidelines on fonts.  An exception to using the VID fonts is allowed for presentation materials.   The font Arial should be substituted for the VID fonts Univers Condensed Bold and Times Roman</dc:description>
  <cp:lastModifiedBy>Katie Bell</cp:lastModifiedBy>
  <cp:revision>155</cp:revision>
  <dcterms:modified xsi:type="dcterms:W3CDTF">2014-10-14T20:23:37Z</dcterms:modified>
</cp:coreProperties>
</file>