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7"/>
  </p:notesMasterIdLst>
  <p:sldIdLst>
    <p:sldId id="256" r:id="rId2"/>
    <p:sldId id="272" r:id="rId3"/>
    <p:sldId id="274" r:id="rId4"/>
    <p:sldId id="275" r:id="rId5"/>
    <p:sldId id="278" r:id="rId6"/>
    <p:sldId id="273" r:id="rId7"/>
    <p:sldId id="257" r:id="rId8"/>
    <p:sldId id="277" r:id="rId9"/>
    <p:sldId id="259" r:id="rId10"/>
    <p:sldId id="260" r:id="rId11"/>
    <p:sldId id="262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63" r:id="rId20"/>
    <p:sldId id="271" r:id="rId21"/>
    <p:sldId id="264" r:id="rId22"/>
    <p:sldId id="265" r:id="rId23"/>
    <p:sldId id="270" r:id="rId24"/>
    <p:sldId id="267" r:id="rId25"/>
    <p:sldId id="26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61893" autoAdjust="0"/>
  </p:normalViewPr>
  <p:slideViewPr>
    <p:cSldViewPr>
      <p:cViewPr varScale="1">
        <p:scale>
          <a:sx n="63" d="100"/>
          <a:sy n="63" d="100"/>
        </p:scale>
        <p:origin x="-1290" y="-9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AEC7C-A92F-45AE-AFF7-329FB19995BB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C8F2A-547A-478B-9FCA-840200F12E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481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</a:t>
            </a:r>
            <a:r>
              <a:rPr lang="en-US" baseline="0" dirty="0" smtClean="0"/>
              <a:t> the funds from the Fee, Baltimore County will be able to do more restoration work, like what we did in </a:t>
            </a:r>
            <a:r>
              <a:rPr lang="en-US" baseline="0" dirty="0" err="1" smtClean="0"/>
              <a:t>Redhouse</a:t>
            </a:r>
            <a:r>
              <a:rPr lang="en-US" baseline="0" dirty="0" smtClean="0"/>
              <a:t> 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GIS screen shot?</a:t>
            </a:r>
          </a:p>
          <a:p>
            <a:endParaRPr lang="en-US" dirty="0" smtClean="0"/>
          </a:p>
          <a:p>
            <a:r>
              <a:rPr lang="en-US" dirty="0" smtClean="0"/>
              <a:t>	State law:</a:t>
            </a:r>
          </a:p>
          <a:p>
            <a:r>
              <a:rPr lang="en-US" dirty="0" smtClean="0"/>
              <a:t>		Sets some limits, but gives lots of flexibility to local governments.</a:t>
            </a:r>
          </a:p>
          <a:p>
            <a:r>
              <a:rPr lang="en-US" dirty="0" smtClean="0"/>
              <a:t>		Fee must be "based on the share of stormwater management services related to the property"</a:t>
            </a:r>
          </a:p>
          <a:p>
            <a:r>
              <a:rPr lang="en-US" dirty="0" smtClean="0"/>
              <a:t>		Fee can be "graduated, based on the amount of impervious surface on each property"  </a:t>
            </a:r>
          </a:p>
          <a:p>
            <a:r>
              <a:rPr lang="en-US" dirty="0" smtClean="0"/>
              <a:t>		Defines impervious surface: "includes rooftops, driveways, sidewalks, or pavement." </a:t>
            </a:r>
          </a:p>
          <a:p>
            <a:endParaRPr lang="en-US" dirty="0" smtClean="0"/>
          </a:p>
          <a:p>
            <a:r>
              <a:rPr lang="en-US" dirty="0" smtClean="0"/>
              <a:t>	Baltimore County chose to base their fee on impervious</a:t>
            </a:r>
            <a:r>
              <a:rPr lang="en-US" baseline="0" dirty="0" smtClean="0"/>
              <a:t> surface cover. 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	Countless</a:t>
            </a:r>
            <a:r>
              <a:rPr lang="en-US" baseline="0" dirty="0" smtClean="0"/>
              <a:t> studies have documented that impervious surfaces cause increased stormwater runoff and associated pollution. </a:t>
            </a:r>
            <a:endParaRPr lang="en-US" dirty="0" smtClean="0"/>
          </a:p>
          <a:p>
            <a:r>
              <a:rPr lang="en-US" dirty="0" smtClean="0"/>
              <a:t>	In most places where stormwater fees have been challenged in court, fees based on the amount of impervious surface have held up.  </a:t>
            </a:r>
          </a:p>
          <a:p>
            <a:endParaRPr lang="en-US" dirty="0" smtClean="0"/>
          </a:p>
          <a:p>
            <a:r>
              <a:rPr lang="en-US" dirty="0" smtClean="0"/>
              <a:t>	We have impervious surface maps depicting rooftops, driveways, pavement, etc.</a:t>
            </a:r>
          </a:p>
          <a:p>
            <a:r>
              <a:rPr lang="en-US" dirty="0" smtClean="0"/>
              <a:t>	We have property maps.</a:t>
            </a:r>
          </a:p>
          <a:p>
            <a:r>
              <a:rPr lang="en-US" dirty="0" smtClean="0"/>
              <a:t>	We can measure impervious surfaces objectively and fairly.  </a:t>
            </a:r>
          </a:p>
          <a:p>
            <a:r>
              <a:rPr lang="en-US" dirty="0" smtClean="0"/>
              <a:t>	Disputes can be settled objectively by measuring impervious surfaces, and checking parcel maps against the property boundaries recorded in the land records.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kumimoji="0" lang="en-US" sz="20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C8F2A-547A-478B-9FCA-840200F12E2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863210-7827-4161-9327-DFF5D7389CC8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29347B-5E9A-4955-9E69-13685E2F0F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863210-7827-4161-9327-DFF5D7389CC8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29347B-5E9A-4955-9E69-13685E2F0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863210-7827-4161-9327-DFF5D7389CC8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29347B-5E9A-4955-9E69-13685E2F0F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863210-7827-4161-9327-DFF5D7389CC8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29347B-5E9A-4955-9E69-13685E2F0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863210-7827-4161-9327-DFF5D7389CC8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29347B-5E9A-4955-9E69-13685E2F0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863210-7827-4161-9327-DFF5D7389CC8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29347B-5E9A-4955-9E69-13685E2F0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863210-7827-4161-9327-DFF5D7389CC8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29347B-5E9A-4955-9E69-13685E2F0F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863210-7827-4161-9327-DFF5D7389CC8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29347B-5E9A-4955-9E69-13685E2F0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863210-7827-4161-9327-DFF5D7389CC8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29347B-5E9A-4955-9E69-13685E2F0F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863210-7827-4161-9327-DFF5D7389CC8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29347B-5E9A-4955-9E69-13685E2F0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863210-7827-4161-9327-DFF5D7389CC8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29347B-5E9A-4955-9E69-13685E2F0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0863210-7827-4161-9327-DFF5D7389CC8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D29347B-5E9A-4955-9E69-13685E2F0F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de.maryland.gov/fishadvisor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ltimorecountymd.gov/stormwaterfee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Baltimore County’s Stormwater Remediation Fee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855536"/>
          </a:xfrm>
        </p:spPr>
        <p:txBody>
          <a:bodyPr/>
          <a:lstStyle/>
          <a:p>
            <a:r>
              <a:rPr lang="en-US" dirty="0" smtClean="0"/>
              <a:t>Opportunities for surveyors &amp; geospatial professionals</a:t>
            </a:r>
          </a:p>
          <a:p>
            <a:endParaRPr lang="en-US" dirty="0" smtClean="0"/>
          </a:p>
          <a:p>
            <a:r>
              <a:rPr lang="en-US" sz="2000" dirty="0" smtClean="0"/>
              <a:t>Robert Hirsch</a:t>
            </a:r>
          </a:p>
          <a:p>
            <a:pPr lvl="1" algn="l"/>
            <a:r>
              <a:rPr lang="en-US" sz="1600" dirty="0" smtClean="0"/>
              <a:t>Natural Resource Specialist</a:t>
            </a:r>
          </a:p>
          <a:p>
            <a:pPr lvl="1" algn="l"/>
            <a:r>
              <a:rPr lang="en-US" sz="1600" dirty="0" smtClean="0"/>
              <a:t>Baltimore County Department of Environmental Protection &amp; Sustainability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2000" dirty="0" smtClean="0"/>
              <a:t>Vince </a:t>
            </a:r>
            <a:r>
              <a:rPr lang="en-US" sz="2000" dirty="0" err="1" smtClean="0"/>
              <a:t>Gardina</a:t>
            </a:r>
            <a:endParaRPr lang="en-US" sz="2000" dirty="0" smtClean="0"/>
          </a:p>
          <a:p>
            <a:pPr lvl="1" algn="l"/>
            <a:r>
              <a:rPr lang="en-US" sz="1600" dirty="0" smtClean="0"/>
              <a:t>Director</a:t>
            </a:r>
          </a:p>
          <a:p>
            <a:pPr lvl="1" algn="l"/>
            <a:r>
              <a:rPr lang="en-US" sz="1600" dirty="0" smtClean="0"/>
              <a:t>Baltimore County </a:t>
            </a:r>
            <a:r>
              <a:rPr lang="en-US" sz="1600" dirty="0" smtClean="0">
                <a:solidFill>
                  <a:srgbClr val="464646">
                    <a:shade val="30000"/>
                    <a:satMod val="150000"/>
                  </a:srgbClr>
                </a:solidFill>
              </a:rPr>
              <a:t>Department of Environmental Protection &amp; Sustainability</a:t>
            </a:r>
            <a:br>
              <a:rPr lang="en-US" sz="1600" dirty="0" smtClean="0">
                <a:solidFill>
                  <a:srgbClr val="464646">
                    <a:shade val="30000"/>
                    <a:satMod val="150000"/>
                  </a:srgbClr>
                </a:solidFill>
              </a:rPr>
            </a:br>
            <a:endParaRPr lang="en-US" sz="2000" dirty="0" smtClean="0"/>
          </a:p>
          <a:p>
            <a:r>
              <a:rPr lang="en-US" sz="2000" dirty="0" smtClean="0"/>
              <a:t>Kevin </a:t>
            </a:r>
            <a:r>
              <a:rPr lang="en-US" sz="2000" dirty="0" err="1" smtClean="0"/>
              <a:t>Kamenetz</a:t>
            </a:r>
            <a:endParaRPr lang="en-US" sz="2000" dirty="0" smtClean="0"/>
          </a:p>
          <a:p>
            <a:pPr lvl="1" algn="l"/>
            <a:r>
              <a:rPr lang="en-US" sz="1600" dirty="0" smtClean="0">
                <a:solidFill>
                  <a:srgbClr val="464646">
                    <a:shade val="30000"/>
                    <a:satMod val="150000"/>
                  </a:srgbClr>
                </a:solidFill>
              </a:rPr>
              <a:t>Baltimore County Executive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Baltimore County’s Stormwater Remediation Fee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855536"/>
          </a:xfrm>
        </p:spPr>
        <p:txBody>
          <a:bodyPr>
            <a:normAutofit/>
          </a:bodyPr>
          <a:lstStyle/>
          <a:p>
            <a:pPr marL="541782" indent="-514350">
              <a:buFont typeface="+mj-lt"/>
              <a:buAutoNum type="arabicPeriod"/>
            </a:pPr>
            <a:r>
              <a:rPr lang="en-US" sz="3200" dirty="0" smtClean="0"/>
              <a:t> County perspective on fee</a:t>
            </a:r>
          </a:p>
          <a:p>
            <a:pPr marL="541782" indent="-514350">
              <a:buFont typeface="+mj-lt"/>
              <a:buAutoNum type="arabicPeriod"/>
            </a:pPr>
            <a:r>
              <a:rPr lang="en-US" sz="3200" dirty="0" smtClean="0"/>
              <a:t> Baltimore County’s fee structure</a:t>
            </a:r>
          </a:p>
          <a:p>
            <a:pPr marL="541782" indent="-514350">
              <a:buFont typeface="+mj-lt"/>
              <a:buAutoNum type="arabicPeriod"/>
            </a:pPr>
            <a:r>
              <a:rPr lang="en-US" sz="3200" dirty="0" smtClean="0"/>
              <a:t> Use of Geospatial Data</a:t>
            </a:r>
          </a:p>
          <a:p>
            <a:pPr marL="541782" indent="-514350">
              <a:buFont typeface="+mj-lt"/>
              <a:buAutoNum type="arabicPeriod"/>
            </a:pPr>
            <a:r>
              <a:rPr lang="en-US" sz="3200" dirty="0" smtClean="0"/>
              <a:t> Opportunities for Surveyors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Fee &amp; County Governments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defTabSz="231775">
              <a:buClr>
                <a:srgbClr val="2DA2BF"/>
              </a:buClr>
            </a:pPr>
            <a:r>
              <a:rPr lang="en-US" dirty="0" smtClean="0">
                <a:solidFill>
                  <a:prstClr val="black"/>
                </a:solidFill>
                <a:cs typeface="Arial" charset="0"/>
              </a:rPr>
              <a:t>Stormwater runoff causes pollution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0" y="228600"/>
            <a:ext cx="3810000" cy="685800"/>
          </a:xfrm>
        </p:spPr>
        <p:txBody>
          <a:bodyPr/>
          <a:lstStyle/>
          <a:p>
            <a:r>
              <a:rPr lang="en-US" dirty="0" smtClean="0"/>
              <a:t>Local fish consumption hazards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876800" y="914400"/>
            <a:ext cx="3810000" cy="622300"/>
          </a:xfrm>
        </p:spPr>
        <p:txBody>
          <a:bodyPr/>
          <a:lstStyle/>
          <a:p>
            <a:r>
              <a:rPr lang="en-US" dirty="0" smtClean="0">
                <a:hlinkClick r:id="rId3"/>
              </a:rPr>
              <a:t>www.mde.state.md.us/fishadvisory/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04800" y="381000"/>
            <a:ext cx="3619500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04800" y="6019800"/>
            <a:ext cx="74104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Fee &amp; County Governments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defTabSz="231775">
              <a:buClr>
                <a:srgbClr val="2DA2BF"/>
              </a:buClr>
            </a:pPr>
            <a:r>
              <a:rPr lang="en-US" dirty="0" smtClean="0">
                <a:solidFill>
                  <a:prstClr val="black"/>
                </a:solidFill>
                <a:cs typeface="Arial" charset="0"/>
              </a:rPr>
              <a:t>Stormwater runoff causes pollution</a:t>
            </a:r>
          </a:p>
          <a:p>
            <a:pPr defTabSz="231775"/>
            <a:r>
              <a:rPr lang="en-US" dirty="0" smtClean="0">
                <a:cs typeface="Arial" charset="0"/>
              </a:rPr>
              <a:t>County responsible for urban runoff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697622"/>
          </a:xfrm>
        </p:spPr>
        <p:txBody>
          <a:bodyPr/>
          <a:lstStyle/>
          <a:p>
            <a:r>
              <a:rPr lang="en-US" dirty="0" err="1" smtClean="0"/>
              <a:t>Redhouse</a:t>
            </a:r>
            <a:r>
              <a:rPr lang="en-US" dirty="0" smtClean="0"/>
              <a:t> run, </a:t>
            </a:r>
            <a:br>
              <a:rPr lang="en-US" dirty="0" smtClean="0"/>
            </a:br>
            <a:r>
              <a:rPr lang="en-US" dirty="0" smtClean="0"/>
              <a:t>before restoration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914400"/>
            <a:ext cx="3810000" cy="1191064"/>
          </a:xfrm>
        </p:spPr>
        <p:txBody>
          <a:bodyPr>
            <a:normAutofit/>
          </a:bodyPr>
          <a:lstStyle/>
          <a:p>
            <a:r>
              <a:rPr lang="en-US" dirty="0" smtClean="0"/>
              <a:t>Active erosion from stormwater runoff.</a:t>
            </a:r>
          </a:p>
          <a:p>
            <a:r>
              <a:rPr lang="en-US" dirty="0" smtClean="0"/>
              <a:t>Excessive sediment and nutrients into Back River and the Chesapeake Bay.</a:t>
            </a:r>
          </a:p>
          <a:p>
            <a:r>
              <a:rPr lang="en-US" dirty="0" smtClean="0"/>
              <a:t>Damaged sewer mains, bridges, and habitat.</a:t>
            </a:r>
          </a:p>
          <a:p>
            <a:r>
              <a:rPr lang="en-US" dirty="0" smtClean="0"/>
              <a:t>Private and public land lost .</a:t>
            </a:r>
            <a:endParaRPr lang="en-US" dirty="0"/>
          </a:p>
        </p:txBody>
      </p:sp>
      <p:pic>
        <p:nvPicPr>
          <p:cNvPr id="1027" name="Picture 3" descr="C:\Users\rhirsch\Desktop\Redhouse - before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1" y="2133600"/>
            <a:ext cx="6172200" cy="45665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Fee &amp; County Governments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defTabSz="231775">
              <a:buClr>
                <a:srgbClr val="2DA2BF"/>
              </a:buClr>
            </a:pPr>
            <a:r>
              <a:rPr lang="en-US" dirty="0" smtClean="0">
                <a:solidFill>
                  <a:prstClr val="black"/>
                </a:solidFill>
                <a:cs typeface="Arial" charset="0"/>
              </a:rPr>
              <a:t>Stormwater runoff causes pollution</a:t>
            </a:r>
          </a:p>
          <a:p>
            <a:pPr defTabSz="231775"/>
            <a:r>
              <a:rPr lang="en-US" dirty="0" smtClean="0">
                <a:cs typeface="Arial" charset="0"/>
              </a:rPr>
              <a:t>County responsible for urban runoff</a:t>
            </a:r>
          </a:p>
          <a:p>
            <a:pPr defTabSz="231775"/>
            <a:r>
              <a:rPr lang="en-US" dirty="0" smtClean="0">
                <a:cs typeface="Arial" charset="0"/>
              </a:rPr>
              <a:t>Water quality impairments persist </a:t>
            </a:r>
          </a:p>
          <a:p>
            <a:pPr lvl="1" defTabSz="231775"/>
            <a:r>
              <a:rPr lang="en-US" dirty="0" smtClean="0"/>
              <a:t>EPA &amp; MDE regulation ↑↑ </a:t>
            </a:r>
            <a:endParaRPr lang="en-US" b="1" dirty="0" smtClean="0">
              <a:cs typeface="Arial" charset="0"/>
            </a:endParaRPr>
          </a:p>
          <a:p>
            <a:pPr lvl="1" defTabSz="231775"/>
            <a:r>
              <a:rPr lang="en-US" dirty="0" smtClean="0">
                <a:cs typeface="Arial" charset="0"/>
              </a:rPr>
              <a:t>County compliance costs </a:t>
            </a:r>
            <a:r>
              <a:rPr lang="en-US" dirty="0" smtClean="0"/>
              <a:t>↑↑</a:t>
            </a:r>
          </a:p>
          <a:p>
            <a:r>
              <a:rPr lang="en-US" dirty="0" smtClean="0"/>
              <a:t>Stormwater Remediation Fee </a:t>
            </a:r>
          </a:p>
          <a:p>
            <a:pPr lvl="1"/>
            <a:r>
              <a:rPr lang="en-US" dirty="0" smtClean="0"/>
              <a:t>Dedicated fund</a:t>
            </a:r>
          </a:p>
          <a:p>
            <a:pPr lvl="2"/>
            <a:r>
              <a:rPr lang="en-US" dirty="0" smtClean="0"/>
              <a:t>Restore impaired water bodies</a:t>
            </a:r>
          </a:p>
          <a:p>
            <a:pPr lvl="2"/>
            <a:r>
              <a:rPr lang="en-US" dirty="0" smtClean="0"/>
              <a:t>Comply with stormwater pollution regulations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Redhouse - before.jpg"/>
          <p:cNvPicPr>
            <a:picLocks noGrp="1" noChangeAspect="1"/>
          </p:cNvPicPr>
          <p:nvPr>
            <p:ph sz="quarter" idx="2"/>
          </p:nvPr>
        </p:nvPicPr>
        <p:blipFill>
          <a:blip r:embed="rId3" cstate="screen"/>
          <a:stretch>
            <a:fillRect/>
          </a:stretch>
        </p:blipFill>
        <p:spPr>
          <a:xfrm>
            <a:off x="228600" y="914400"/>
            <a:ext cx="4022725" cy="29762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Content Placeholder 7" descr="Redhouse - after.jpg"/>
          <p:cNvPicPr>
            <a:picLocks noGrp="1" noChangeAspect="1"/>
          </p:cNvPicPr>
          <p:nvPr>
            <p:ph sz="quarter" idx="4"/>
          </p:nvPr>
        </p:nvPicPr>
        <p:blipFill>
          <a:blip r:embed="rId4" cstate="screen"/>
          <a:stretch>
            <a:fillRect/>
          </a:stretch>
        </p:blipFill>
        <p:spPr>
          <a:xfrm>
            <a:off x="3154680" y="2383062"/>
            <a:ext cx="5761160" cy="4246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28600" y="228600"/>
            <a:ext cx="3810000" cy="697622"/>
          </a:xfrm>
          <a:prstGeom prst="rect">
            <a:avLst/>
          </a:prstGeom>
        </p:spPr>
        <p:txBody>
          <a:bodyPr anchor="ctr">
            <a:normAutofit fontScale="47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Redhouse</a:t>
            </a: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run, </a:t>
            </a:r>
            <a:b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before restoration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127673" y="1676400"/>
            <a:ext cx="3810000" cy="697622"/>
          </a:xfrm>
          <a:prstGeom prst="rect">
            <a:avLst/>
          </a:prstGeom>
        </p:spPr>
        <p:txBody>
          <a:bodyPr anchor="ctr">
            <a:normAutofit fontScale="4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Redhouse</a:t>
            </a: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run, </a:t>
            </a:r>
            <a:b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after restoration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Fee Structure: </a:t>
            </a:r>
            <a:br>
              <a:rPr lang="en-US" dirty="0" smtClean="0"/>
            </a:br>
            <a:r>
              <a:rPr lang="en-US" dirty="0" smtClean="0"/>
              <a:t>assessment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Impervious Surface (IS) based fees</a:t>
            </a:r>
          </a:p>
          <a:p>
            <a:pPr lvl="1"/>
            <a:r>
              <a:rPr lang="en-US" dirty="0" smtClean="0"/>
              <a:t>Science supports</a:t>
            </a:r>
          </a:p>
          <a:p>
            <a:pPr lvl="1"/>
            <a:r>
              <a:rPr lang="en-US" dirty="0" smtClean="0"/>
              <a:t>Courts uphold</a:t>
            </a:r>
          </a:p>
          <a:p>
            <a:r>
              <a:rPr lang="en-US" dirty="0" smtClean="0"/>
              <a:t>Concrete and simple</a:t>
            </a:r>
          </a:p>
          <a:p>
            <a:pPr algn="ctr">
              <a:buNone/>
            </a:pPr>
            <a:r>
              <a:rPr lang="en-US" sz="2800" dirty="0" smtClean="0"/>
              <a:t>IS maps + cadastral maps</a:t>
            </a:r>
            <a:br>
              <a:rPr lang="en-US" sz="2800" dirty="0" smtClean="0"/>
            </a:br>
            <a:r>
              <a:rPr lang="en-US" sz="2800" dirty="0" smtClean="0"/>
              <a:t>=</a:t>
            </a:r>
            <a:br>
              <a:rPr lang="en-US" sz="2800" dirty="0" smtClean="0"/>
            </a:br>
            <a:r>
              <a:rPr lang="en-US" sz="2800" dirty="0" smtClean="0"/>
              <a:t>objective, fair, easily explained assessments</a:t>
            </a:r>
            <a:br>
              <a:rPr lang="en-US" sz="2800" dirty="0" smtClean="0"/>
            </a:br>
            <a:r>
              <a:rPr lang="en-US" sz="2800" dirty="0" smtClean="0"/>
              <a:t>+</a:t>
            </a:r>
            <a:br>
              <a:rPr lang="en-US" sz="2800" dirty="0" smtClean="0"/>
            </a:br>
            <a:r>
              <a:rPr lang="en-US" sz="2800" dirty="0" smtClean="0"/>
              <a:t>easily resolved disputes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Fee Structure: </a:t>
            </a:r>
            <a:br>
              <a:rPr lang="en-US" dirty="0" smtClean="0"/>
            </a:br>
            <a:r>
              <a:rPr lang="en-US" dirty="0" smtClean="0"/>
              <a:t>limiting potential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296,990 property accounts!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More calculations, more problems</a:t>
            </a:r>
          </a:p>
          <a:p>
            <a:r>
              <a:rPr lang="en-US" dirty="0" smtClean="0"/>
              <a:t>KISS</a:t>
            </a:r>
          </a:p>
          <a:p>
            <a:pPr lvl="1"/>
            <a:r>
              <a:rPr lang="en-US" dirty="0" smtClean="0"/>
              <a:t>Single family residences get flat fee</a:t>
            </a:r>
          </a:p>
          <a:p>
            <a:pPr lvl="2"/>
            <a:r>
              <a:rPr lang="en-US" dirty="0" smtClean="0"/>
              <a:t>155,710 detached homes</a:t>
            </a:r>
          </a:p>
          <a:p>
            <a:pPr lvl="2"/>
            <a:r>
              <a:rPr lang="en-US" dirty="0" smtClean="0"/>
              <a:t>  65,405 townhouses and duplexes</a:t>
            </a:r>
          </a:p>
          <a:p>
            <a:pPr lvl="2"/>
            <a:r>
              <a:rPr lang="en-US" dirty="0" smtClean="0"/>
              <a:t>  19,952 residential condo units</a:t>
            </a:r>
          </a:p>
          <a:p>
            <a:pPr lvl="1"/>
            <a:r>
              <a:rPr lang="en-US" dirty="0" smtClean="0"/>
              <a:t>Agriculture &amp; Vacant are exempt:</a:t>
            </a:r>
          </a:p>
          <a:p>
            <a:pPr lvl="2"/>
            <a:r>
              <a:rPr lang="en-US" dirty="0" smtClean="0"/>
              <a:t>  39,560 agricultural and vacant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 16,363 (5.5%) get ‘geospatial’ fee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Fee Structure:</a:t>
            </a:r>
            <a:br>
              <a:rPr lang="en-US" dirty="0" smtClean="0"/>
            </a:br>
            <a:r>
              <a:rPr lang="en-US" dirty="0" smtClean="0"/>
              <a:t>Stormwater BMP Credits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Adapt existing SWM BMP program</a:t>
            </a:r>
          </a:p>
          <a:p>
            <a:pPr lvl="2"/>
            <a:r>
              <a:rPr lang="en-US" dirty="0" smtClean="0"/>
              <a:t>Geodatabase and monitoring program exist</a:t>
            </a:r>
          </a:p>
          <a:p>
            <a:pPr lvl="2"/>
            <a:r>
              <a:rPr lang="en-US" dirty="0" smtClean="0"/>
              <a:t>Bay Program guides credit calculations</a:t>
            </a:r>
          </a:p>
          <a:p>
            <a:pPr lvl="2"/>
            <a:r>
              <a:rPr lang="en-US" dirty="0" smtClean="0"/>
              <a:t>Fee Credits </a:t>
            </a:r>
            <a:r>
              <a:rPr lang="el-GR" dirty="0" smtClean="0">
                <a:latin typeface="Times New Roman"/>
                <a:ea typeface="Arial Unicode MS"/>
                <a:cs typeface="Times New Roman"/>
              </a:rPr>
              <a:t>∝</a:t>
            </a:r>
            <a:r>
              <a:rPr lang="en-US" dirty="0" smtClean="0">
                <a:latin typeface="Times New Roman"/>
                <a:ea typeface="Arial Unicode MS"/>
                <a:cs typeface="Times New Roman"/>
              </a:rPr>
              <a:t> </a:t>
            </a:r>
            <a:r>
              <a:rPr lang="en-US" dirty="0" smtClean="0">
                <a:ea typeface="Arial Unicode MS"/>
                <a:cs typeface="Times New Roman"/>
              </a:rPr>
              <a:t>MDE Credits to County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Fee Structure:</a:t>
            </a:r>
            <a:br>
              <a:rPr lang="en-US" dirty="0" smtClean="0"/>
            </a:br>
            <a:r>
              <a:rPr lang="en-US" dirty="0" smtClean="0"/>
              <a:t>Stormwater BMP Credits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Adapt existing SWM BMP program</a:t>
            </a:r>
          </a:p>
          <a:p>
            <a:pPr lvl="2"/>
            <a:r>
              <a:rPr lang="en-US" dirty="0" smtClean="0"/>
              <a:t>Geodatabase and monitoring program exist</a:t>
            </a:r>
          </a:p>
          <a:p>
            <a:pPr lvl="2"/>
            <a:r>
              <a:rPr lang="en-US" dirty="0" smtClean="0"/>
              <a:t>Bay Program guides credit calculations</a:t>
            </a:r>
          </a:p>
          <a:p>
            <a:pPr lvl="2"/>
            <a:r>
              <a:rPr lang="en-US" dirty="0" smtClean="0"/>
              <a:t>Fee Credits </a:t>
            </a:r>
            <a:r>
              <a:rPr lang="el-GR" dirty="0" smtClean="0">
                <a:latin typeface="Times New Roman"/>
                <a:ea typeface="Arial Unicode MS"/>
                <a:cs typeface="Times New Roman"/>
              </a:rPr>
              <a:t>∝</a:t>
            </a:r>
            <a:r>
              <a:rPr lang="en-US" dirty="0" smtClean="0">
                <a:latin typeface="Times New Roman"/>
                <a:ea typeface="Arial Unicode MS"/>
                <a:cs typeface="Times New Roman"/>
              </a:rPr>
              <a:t> </a:t>
            </a:r>
            <a:r>
              <a:rPr lang="en-US" dirty="0" smtClean="0">
                <a:ea typeface="Arial Unicode MS"/>
                <a:cs typeface="Times New Roman"/>
              </a:rPr>
              <a:t>MDE Credits to County</a:t>
            </a:r>
            <a:endParaRPr lang="en-US" dirty="0" smtClean="0"/>
          </a:p>
          <a:p>
            <a:r>
              <a:rPr lang="en-US" dirty="0" smtClean="0"/>
              <a:t>KISS: credits not applied to residential</a:t>
            </a:r>
          </a:p>
          <a:p>
            <a:r>
              <a:rPr lang="en-US" dirty="0" smtClean="0"/>
              <a:t>Maximum credit: 74%</a:t>
            </a:r>
          </a:p>
          <a:p>
            <a:pPr lvl="1"/>
            <a:r>
              <a:rPr lang="en-US" dirty="0" smtClean="0"/>
              <a:t>26% of impervious surfaces are owned by Baltimore County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SS_Aerial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656377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SS_Aerial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3999" cy="6563777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SS_Aerial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3999" cy="6563776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SS_Aerial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3998" cy="6563776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SS_Aerial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3998" cy="6563775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SS_Aerial.jpg"/>
          <p:cNvPicPr>
            <a:picLocks noGrp="1" noChangeAspect="1"/>
          </p:cNvPicPr>
          <p:nvPr>
            <p:ph sz="half" idx="1"/>
          </p:nvPr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3997" cy="6563775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Fee Structure:</a:t>
            </a:r>
            <a:br>
              <a:rPr lang="en-US" dirty="0" smtClean="0"/>
            </a:br>
            <a:r>
              <a:rPr lang="en-US" dirty="0" smtClean="0"/>
              <a:t>Setting the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Bay TMDL annualized cost</a:t>
            </a:r>
          </a:p>
          <a:p>
            <a:r>
              <a:rPr lang="en-US" dirty="0" smtClean="0"/>
              <a:t>Fee must:</a:t>
            </a:r>
          </a:p>
          <a:p>
            <a:pPr lvl="1"/>
            <a:r>
              <a:rPr lang="en-US" dirty="0" smtClean="0"/>
              <a:t>Cover Bay TMDL costs</a:t>
            </a:r>
          </a:p>
          <a:p>
            <a:pPr lvl="2"/>
            <a:r>
              <a:rPr lang="en-US" dirty="0" smtClean="0"/>
              <a:t>Including SWM BMP credits</a:t>
            </a:r>
          </a:p>
          <a:p>
            <a:pPr lvl="1"/>
            <a:r>
              <a:rPr lang="en-US" dirty="0" smtClean="0"/>
              <a:t>Be Proportional to ISA</a:t>
            </a:r>
          </a:p>
          <a:p>
            <a:pPr lvl="1"/>
            <a:r>
              <a:rPr lang="en-US" dirty="0" smtClean="0"/>
              <a:t>Avoid hardships on non-profits</a:t>
            </a:r>
          </a:p>
          <a:p>
            <a:pPr lvl="2"/>
            <a:r>
              <a:rPr lang="en-US" dirty="0" smtClean="0"/>
              <a:t>SFD: $39 / dwelling</a:t>
            </a:r>
          </a:p>
          <a:p>
            <a:pPr lvl="2"/>
            <a:r>
              <a:rPr lang="en-US" dirty="0" smtClean="0"/>
              <a:t>SFA: $21 / dwelling</a:t>
            </a:r>
          </a:p>
          <a:p>
            <a:pPr lvl="2"/>
            <a:r>
              <a:rPr lang="en-US" dirty="0" smtClean="0"/>
              <a:t>Condo: $32 / dwelling</a:t>
            </a:r>
          </a:p>
          <a:p>
            <a:pPr lvl="2"/>
            <a:r>
              <a:rPr lang="en-US" dirty="0" smtClean="0"/>
              <a:t>Non-profit Institutional: $20 / 2000 sq ft IS</a:t>
            </a:r>
          </a:p>
          <a:p>
            <a:pPr lvl="2"/>
            <a:r>
              <a:rPr lang="en-US" dirty="0" smtClean="0"/>
              <a:t>Commercial: $69 / 2000 sq ft 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Fee Structure:</a:t>
            </a:r>
            <a:br>
              <a:rPr lang="en-US" dirty="0" smtClean="0"/>
            </a:br>
            <a:r>
              <a:rPr lang="en-US" dirty="0" smtClean="0"/>
              <a:t>Results of geospatial fees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Commercial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14,791 accounts</a:t>
            </a:r>
          </a:p>
          <a:p>
            <a:pPr lvl="1"/>
            <a:r>
              <a:rPr lang="en-US" dirty="0" smtClean="0"/>
              <a:t>13,109 with ISA</a:t>
            </a:r>
          </a:p>
          <a:p>
            <a:pPr lvl="2"/>
            <a:r>
              <a:rPr lang="en-US" dirty="0" smtClean="0"/>
              <a:t>$780,169 - max</a:t>
            </a:r>
          </a:p>
          <a:p>
            <a:pPr lvl="2"/>
            <a:r>
              <a:rPr lang="en-US" dirty="0" smtClean="0"/>
              <a:t>$        873 - 3</a:t>
            </a:r>
            <a:r>
              <a:rPr lang="en-US" baseline="30000" dirty="0" smtClean="0"/>
              <a:t>rd</a:t>
            </a:r>
            <a:r>
              <a:rPr lang="en-US" dirty="0" smtClean="0"/>
              <a:t> quartile</a:t>
            </a:r>
          </a:p>
          <a:p>
            <a:pPr lvl="2"/>
            <a:r>
              <a:rPr lang="en-US" b="1" dirty="0" smtClean="0"/>
              <a:t>$        263 - median</a:t>
            </a:r>
          </a:p>
          <a:p>
            <a:pPr lvl="2"/>
            <a:r>
              <a:rPr lang="en-US" dirty="0" smtClean="0"/>
              <a:t>$          49 - 1</a:t>
            </a:r>
            <a:r>
              <a:rPr lang="en-US" baseline="30000" dirty="0" smtClean="0"/>
              <a:t>st</a:t>
            </a:r>
            <a:r>
              <a:rPr lang="en-US" dirty="0" smtClean="0"/>
              <a:t> quartile</a:t>
            </a:r>
          </a:p>
          <a:p>
            <a:pPr lvl="2"/>
            <a:r>
              <a:rPr lang="en-US" dirty="0" smtClean="0"/>
              <a:t>$            0.36 - min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Non-Profits Institutions</a:t>
            </a:r>
          </a:p>
          <a:p>
            <a:pPr lvl="1"/>
            <a:r>
              <a:rPr lang="en-US" dirty="0" smtClean="0"/>
              <a:t>1,754 accounts</a:t>
            </a:r>
          </a:p>
          <a:p>
            <a:pPr lvl="1"/>
            <a:r>
              <a:rPr lang="en-US" dirty="0" smtClean="0"/>
              <a:t>   352 with ISA</a:t>
            </a:r>
          </a:p>
          <a:p>
            <a:pPr lvl="2"/>
            <a:r>
              <a:rPr lang="en-US" dirty="0" smtClean="0"/>
              <a:t>$21,511 - max</a:t>
            </a:r>
          </a:p>
          <a:p>
            <a:pPr lvl="2"/>
            <a:r>
              <a:rPr lang="en-US" dirty="0" smtClean="0"/>
              <a:t>$     359 - 3</a:t>
            </a:r>
            <a:r>
              <a:rPr lang="en-US" baseline="30000" dirty="0" smtClean="0"/>
              <a:t>rd</a:t>
            </a:r>
            <a:r>
              <a:rPr lang="en-US" dirty="0" smtClean="0"/>
              <a:t> quartile</a:t>
            </a:r>
          </a:p>
          <a:p>
            <a:pPr lvl="2"/>
            <a:r>
              <a:rPr lang="en-US" b="1" dirty="0" smtClean="0"/>
              <a:t>$     124 - median</a:t>
            </a:r>
          </a:p>
          <a:p>
            <a:pPr lvl="2"/>
            <a:r>
              <a:rPr lang="en-US" dirty="0" smtClean="0"/>
              <a:t>$       42 - 1</a:t>
            </a:r>
            <a:r>
              <a:rPr lang="en-US" baseline="30000" dirty="0" smtClean="0"/>
              <a:t>st</a:t>
            </a:r>
            <a:r>
              <a:rPr lang="en-US" dirty="0" smtClean="0"/>
              <a:t> quartile</a:t>
            </a:r>
          </a:p>
          <a:p>
            <a:pPr lvl="2"/>
            <a:r>
              <a:rPr lang="en-US" dirty="0" smtClean="0"/>
              <a:t>$         1.04 - min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 of geospatial data:</a:t>
            </a:r>
            <a:br>
              <a:rPr lang="en-US" dirty="0" smtClean="0"/>
            </a:br>
            <a:r>
              <a:rPr lang="en-US" dirty="0" smtClean="0"/>
              <a:t>Fee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Impervious Surfaces</a:t>
            </a:r>
          </a:p>
          <a:p>
            <a:pPr lvl="1"/>
            <a:r>
              <a:rPr lang="en-US" dirty="0" smtClean="0"/>
              <a:t>aerial photography</a:t>
            </a:r>
          </a:p>
          <a:p>
            <a:r>
              <a:rPr lang="en-US" dirty="0" smtClean="0"/>
              <a:t>Cadastre</a:t>
            </a:r>
          </a:p>
          <a:p>
            <a:pPr lvl="1"/>
            <a:r>
              <a:rPr lang="en-US" dirty="0" smtClean="0"/>
              <a:t>plats, metes &amp; bounds, etc.</a:t>
            </a:r>
          </a:p>
          <a:p>
            <a:r>
              <a:rPr lang="en-US" dirty="0" smtClean="0"/>
              <a:t>Stormwater BMP geodatabase </a:t>
            </a:r>
          </a:p>
          <a:p>
            <a:pPr lvl="1"/>
            <a:r>
              <a:rPr lang="en-US" dirty="0" smtClean="0"/>
              <a:t>engineering and construction plans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Updating &amp; Maintaining Data</a:t>
            </a:r>
          </a:p>
          <a:p>
            <a:pPr lvl="1"/>
            <a:r>
              <a:rPr lang="en-US" dirty="0" smtClean="0"/>
              <a:t>$500,000 from fund in first year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 of geospatial data:</a:t>
            </a:r>
            <a:br>
              <a:rPr lang="en-US" dirty="0" smtClean="0"/>
            </a:br>
            <a:r>
              <a:rPr lang="en-US" dirty="0" smtClean="0"/>
              <a:t>Appeals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Successful appeal requires evidence</a:t>
            </a:r>
          </a:p>
          <a:p>
            <a:pPr lvl="2"/>
            <a:r>
              <a:rPr lang="en-US" dirty="0" smtClean="0"/>
              <a:t>Property owners often used an engineering firm to prepare the evidence or the whole appeal</a:t>
            </a:r>
          </a:p>
          <a:p>
            <a:r>
              <a:rPr lang="en-US" dirty="0" smtClean="0"/>
              <a:t>791 fees appealed in first year</a:t>
            </a:r>
          </a:p>
          <a:p>
            <a:pPr lvl="1"/>
            <a:r>
              <a:rPr lang="en-US" dirty="0" smtClean="0"/>
              <a:t>613 related to geospatial data</a:t>
            </a:r>
          </a:p>
          <a:p>
            <a:pPr lvl="2"/>
            <a:r>
              <a:rPr lang="en-US" dirty="0" smtClean="0"/>
              <a:t>203 of these were successful</a:t>
            </a:r>
          </a:p>
          <a:p>
            <a:pPr lvl="2"/>
            <a:r>
              <a:rPr lang="en-US" dirty="0" smtClean="0"/>
              <a:t>$253,302.94 total fee reduction</a:t>
            </a:r>
          </a:p>
          <a:p>
            <a:pPr lvl="2"/>
            <a:r>
              <a:rPr lang="en-US" dirty="0" smtClean="0"/>
              <a:t>$    1,247.80 average per successful appeal</a:t>
            </a:r>
          </a:p>
          <a:p>
            <a:pPr lvl="2"/>
            <a:r>
              <a:rPr lang="en-US" dirty="0" smtClean="0"/>
              <a:t>$       413.22 average per appeal filed</a:t>
            </a:r>
          </a:p>
          <a:p>
            <a:r>
              <a:rPr lang="en-US" dirty="0" smtClean="0"/>
              <a:t>Totals should </a:t>
            </a:r>
            <a:r>
              <a:rPr lang="en-US" dirty="0" smtClean="0">
                <a:cs typeface="Times New Roman"/>
              </a:rPr>
              <a:t>↓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dirty="0" smtClean="0"/>
              <a:t>each year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 of geospatial data:</a:t>
            </a:r>
            <a:br>
              <a:rPr lang="en-US" dirty="0" smtClean="0"/>
            </a:br>
            <a:r>
              <a:rPr lang="en-US" sz="4200" dirty="0" smtClean="0"/>
              <a:t>Stormwater Remediation Projects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County Remediation Program</a:t>
            </a:r>
          </a:p>
          <a:p>
            <a:pPr lvl="1"/>
            <a:r>
              <a:rPr lang="en-US" dirty="0" smtClean="0"/>
              <a:t>planning, design, and construction</a:t>
            </a:r>
          </a:p>
          <a:p>
            <a:pPr lvl="2"/>
            <a:r>
              <a:rPr lang="en-US" dirty="0" smtClean="0"/>
              <a:t>Field surveys</a:t>
            </a:r>
          </a:p>
          <a:p>
            <a:pPr lvl="2"/>
            <a:r>
              <a:rPr lang="en-US" dirty="0" err="1" smtClean="0"/>
              <a:t>Photogrammetry</a:t>
            </a:r>
            <a:endParaRPr lang="en-US" dirty="0" smtClean="0"/>
          </a:p>
          <a:p>
            <a:pPr lvl="2"/>
            <a:r>
              <a:rPr lang="en-US" dirty="0" smtClean="0"/>
              <a:t>Desktop GIS/CADD work</a:t>
            </a:r>
          </a:p>
          <a:p>
            <a:pPr lvl="1"/>
            <a:r>
              <a:rPr lang="en-US" dirty="0" smtClean="0"/>
              <a:t>$20,000,000 per year</a:t>
            </a:r>
          </a:p>
          <a:p>
            <a:r>
              <a:rPr lang="en-US" dirty="0" smtClean="0"/>
              <a:t>Landowner BMPs</a:t>
            </a:r>
          </a:p>
          <a:p>
            <a:pPr lvl="1"/>
            <a:r>
              <a:rPr lang="en-US" dirty="0" smtClean="0"/>
              <a:t>planning, design, and construction</a:t>
            </a:r>
          </a:p>
          <a:p>
            <a:pPr lvl="1"/>
            <a:r>
              <a:rPr lang="en-US" dirty="0" smtClean="0"/>
              <a:t>Typically, fee &lt;&lt; cost of SWM BMP</a:t>
            </a:r>
          </a:p>
          <a:p>
            <a:pPr lvl="1"/>
            <a:r>
              <a:rPr lang="en-US" dirty="0" smtClean="0"/>
              <a:t>$ 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Opportunities for Surveyors and Geospatial Professionals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Appeal assistance</a:t>
            </a:r>
          </a:p>
          <a:p>
            <a:pPr lvl="1"/>
            <a:r>
              <a:rPr lang="en-US" dirty="0" smtClean="0"/>
              <a:t>$ </a:t>
            </a:r>
            <a:r>
              <a:rPr lang="en-US" dirty="0" smtClean="0">
                <a:latin typeface="Times New Roman"/>
                <a:cs typeface="Times New Roman"/>
              </a:rPr>
              <a:t>↓</a:t>
            </a:r>
            <a:endParaRPr lang="en-US" dirty="0" smtClean="0"/>
          </a:p>
          <a:p>
            <a:r>
              <a:rPr lang="en-US" dirty="0" smtClean="0"/>
              <a:t>Landowner SWM BMP</a:t>
            </a:r>
          </a:p>
          <a:p>
            <a:pPr lvl="1"/>
            <a:r>
              <a:rPr lang="en-US" dirty="0" smtClean="0"/>
              <a:t>???</a:t>
            </a:r>
          </a:p>
          <a:p>
            <a:r>
              <a:rPr lang="en-US" dirty="0" smtClean="0"/>
              <a:t>Maintaining GIS data used for fees</a:t>
            </a:r>
          </a:p>
          <a:p>
            <a:pPr lvl="1"/>
            <a:r>
              <a:rPr lang="en-US" dirty="0" smtClean="0"/>
              <a:t>$$</a:t>
            </a:r>
          </a:p>
          <a:p>
            <a:r>
              <a:rPr lang="en-US" dirty="0" smtClean="0"/>
              <a:t>County Restoration Projects</a:t>
            </a:r>
          </a:p>
          <a:p>
            <a:pPr lvl="1"/>
            <a:r>
              <a:rPr lang="en-US" dirty="0" smtClean="0"/>
              <a:t>$$$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more information, visit:</a:t>
            </a:r>
          </a:p>
          <a:p>
            <a:pPr>
              <a:buNone/>
            </a:pPr>
            <a:r>
              <a:rPr lang="en-US" sz="2400" dirty="0" smtClean="0">
                <a:hlinkClick r:id="rId3"/>
              </a:rPr>
              <a:t>www.baltimorecountymd.gov/stormwaterfee.html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“Baltimore County: 200 Miles of Waterfront”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4" name="Picture 3" descr="Lower Spring Before 6 MVC-011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028950"/>
            <a:ext cx="4495800" cy="3371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Lower Spring Aft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3600" y="3048000"/>
            <a:ext cx="44704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990600" y="6477000"/>
            <a:ext cx="7514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Lower Spring Branch restoration: Tributary to Loch Raven and Baltimore metro drinking water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834</TotalTime>
  <Words>638</Words>
  <Application>Microsoft Office PowerPoint</Application>
  <PresentationFormat>On-screen Show (4:3)</PresentationFormat>
  <Paragraphs>181</Paragraphs>
  <Slides>25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Solstice</vt:lpstr>
      <vt:lpstr>Baltimore County’s Stormwater Remediation Fee</vt:lpstr>
      <vt:lpstr>Baltimore County’s Stormwater Remediation Fee</vt:lpstr>
      <vt:lpstr>The Fee &amp; County Governments</vt:lpstr>
      <vt:lpstr>Local fish consumption hazards</vt:lpstr>
      <vt:lpstr>The Fee &amp; County Governments</vt:lpstr>
      <vt:lpstr>Redhouse run,  before restoration</vt:lpstr>
      <vt:lpstr>The Fee &amp; County Governments</vt:lpstr>
      <vt:lpstr>PowerPoint Presentation</vt:lpstr>
      <vt:lpstr>Fee Structure:  assessment mechanism</vt:lpstr>
      <vt:lpstr>Fee Structure:  limiting potential problems</vt:lpstr>
      <vt:lpstr>Fee Structure: Stormwater BMP Credits</vt:lpstr>
      <vt:lpstr>Fee Structure: Stormwater BMP Credits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Fee Structure: Setting the Rates</vt:lpstr>
      <vt:lpstr>Fee Structure: Results of geospatial fees</vt:lpstr>
      <vt:lpstr>Use of geospatial data: Fee Assessment</vt:lpstr>
      <vt:lpstr>Use of geospatial data: Appeals</vt:lpstr>
      <vt:lpstr>Use of geospatial data: Stormwater Remediation Projects</vt:lpstr>
      <vt:lpstr>Opportunities for Surveyors and Geospatial Professionals</vt:lpstr>
      <vt:lpstr>Thank you!</vt:lpstr>
    </vt:vector>
  </TitlesOfParts>
  <Company>Baltimore County Government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rhirsch</dc:creator>
  <cp:lastModifiedBy>Katie Bell</cp:lastModifiedBy>
  <cp:revision>124</cp:revision>
  <dcterms:created xsi:type="dcterms:W3CDTF">2014-10-16T16:08:07Z</dcterms:created>
  <dcterms:modified xsi:type="dcterms:W3CDTF">2014-10-20T17:21:28Z</dcterms:modified>
</cp:coreProperties>
</file>