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71" r:id="rId9"/>
    <p:sldId id="272" r:id="rId10"/>
    <p:sldId id="273" r:id="rId11"/>
    <p:sldId id="276" r:id="rId12"/>
    <p:sldId id="264" r:id="rId13"/>
    <p:sldId id="270" r:id="rId14"/>
    <p:sldId id="267" r:id="rId15"/>
    <p:sldId id="268" r:id="rId16"/>
    <p:sldId id="266" r:id="rId17"/>
    <p:sldId id="275" r:id="rId18"/>
    <p:sldId id="278" r:id="rId19"/>
    <p:sldId id="277" r:id="rId20"/>
    <p:sldId id="279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76" autoAdjust="0"/>
    <p:restoredTop sz="90164" autoAdjust="0"/>
  </p:normalViewPr>
  <p:slideViewPr>
    <p:cSldViewPr snapToGrid="0" snapToObjects="1">
      <p:cViewPr>
        <p:scale>
          <a:sx n="84" d="100"/>
          <a:sy n="84" d="100"/>
        </p:scale>
        <p:origin x="14" y="-1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7" d="100"/>
        <a:sy n="87" d="100"/>
      </p:scale>
      <p:origin x="0" y="25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91D1D-F3AE-416B-8BE3-C096F5DBC111}" type="datetimeFigureOut">
              <a:rPr lang="en-US" smtClean="0"/>
              <a:t>10/14/2014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9AA24-0C3F-44B9-9A5B-DA2DB5048F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755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Computer</a:t>
            </a:r>
            <a:r>
              <a:rPr lang="en-US" baseline="0" dirty="0" smtClean="0"/>
              <a:t> Time Consuming for Processing, Best on Hard Surfaces, Little Data Derived thru Tree Canopy, Microsoft has done work on artificial intelligence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9AA24-0C3F-44B9-9A5B-DA2DB5048FC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726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Amazon shipping 18,000 units per month worldwide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9AA24-0C3F-44B9-9A5B-DA2DB5048FC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702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Look up – blue</a:t>
            </a:r>
            <a:r>
              <a:rPr lang="en-US" baseline="0" dirty="0" smtClean="0"/>
              <a:t> skies – minefield of boundaries</a:t>
            </a:r>
          </a:p>
          <a:p>
            <a:r>
              <a:rPr lang="en-US" baseline="0" dirty="0" smtClean="0"/>
              <a:t>Congress mandates FAA is responsible for all navigable airspace</a:t>
            </a:r>
          </a:p>
          <a:p>
            <a:r>
              <a:rPr lang="en-US" baseline="0" dirty="0" smtClean="0"/>
              <a:t>To their credit we have a safe system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9AA24-0C3F-44B9-9A5B-DA2DB5048FC2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005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Helicopter flights 300 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9AA24-0C3F-44B9-9A5B-DA2DB5048FC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61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045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015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54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432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857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80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482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6366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8829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3792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37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766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7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JPG"/><Relationship Id="rId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62755"/>
            <a:ext cx="7772400" cy="2111023"/>
          </a:xfrm>
        </p:spPr>
        <p:txBody>
          <a:bodyPr/>
          <a:lstStyle/>
          <a:p>
            <a:r>
              <a:rPr lang="en-US" dirty="0"/>
              <a:t>sUAS for Survey &amp; Mapping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MD Society of Surveyors</a:t>
            </a:r>
          </a:p>
          <a:p>
            <a:r>
              <a:rPr lang="en-US" dirty="0"/>
              <a:t>Fall Conference 2014</a:t>
            </a:r>
          </a:p>
          <a:p>
            <a:r>
              <a:rPr lang="en-US" dirty="0"/>
              <a:t>by Richard Crouse, Jr.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37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UAS Come in Many Types &amp; Sizes</a:t>
            </a:r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9758">
            <a:off x="979648" y="1505488"/>
            <a:ext cx="3451050" cy="2235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11" y="4015457"/>
            <a:ext cx="3993443" cy="23470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49" b="18295"/>
          <a:stretch/>
        </p:blipFill>
        <p:spPr>
          <a:xfrm>
            <a:off x="5339665" y="1854979"/>
            <a:ext cx="3074811" cy="14449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" t="13525" r="6505" b="7087"/>
          <a:stretch/>
        </p:blipFill>
        <p:spPr>
          <a:xfrm>
            <a:off x="4843822" y="4151489"/>
            <a:ext cx="3382897" cy="207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23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Typical Large Format Sensor</a:t>
            </a:r>
            <a:endParaRPr lang="en-US" sz="4000" dirty="0"/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36" y="1535289"/>
            <a:ext cx="2848303" cy="4278489"/>
          </a:xfrm>
        </p:spPr>
      </p:pic>
      <p:sp>
        <p:nvSpPr>
          <p:cNvPr id="10" name="TextBox 9"/>
          <p:cNvSpPr txBox="1"/>
          <p:nvPr/>
        </p:nvSpPr>
        <p:spPr>
          <a:xfrm>
            <a:off x="3956755" y="1659465"/>
            <a:ext cx="453813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Would Require Large UAS</a:t>
            </a:r>
          </a:p>
          <a:p>
            <a:endParaRPr lang="en-US" sz="1400" dirty="0" smtClean="0"/>
          </a:p>
          <a:p>
            <a:r>
              <a:rPr lang="en-US" sz="2800" dirty="0" smtClean="0"/>
              <a:t>Fully Integrated into the National Airspace System</a:t>
            </a:r>
          </a:p>
          <a:p>
            <a:endParaRPr lang="en-US" sz="1400" dirty="0" smtClean="0"/>
          </a:p>
          <a:p>
            <a:r>
              <a:rPr lang="en-US" sz="2800" dirty="0" smtClean="0"/>
              <a:t>Seek &amp; Avoid Capable</a:t>
            </a:r>
          </a:p>
          <a:p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97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Typical Mid-Size Systems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06222"/>
            <a:ext cx="4758267" cy="2833511"/>
          </a:xfrm>
        </p:spPr>
      </p:pic>
      <p:sp>
        <p:nvSpPr>
          <p:cNvPr id="6" name="TextBox 5"/>
          <p:cNvSpPr txBox="1"/>
          <p:nvPr/>
        </p:nvSpPr>
        <p:spPr>
          <a:xfrm>
            <a:off x="925689" y="5046133"/>
            <a:ext cx="7511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Still Exceeds Estimated Size Limit of an sUAS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978" y="2173994"/>
            <a:ext cx="4391864" cy="221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6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11" y="1568718"/>
            <a:ext cx="3819581" cy="1964704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469" y="3914052"/>
            <a:ext cx="2143125" cy="214312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09795"/>
            <a:ext cx="3911600" cy="29299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Typical Cameras Used in sUAS</a:t>
            </a:r>
            <a:br>
              <a:rPr lang="en-US" sz="4000" dirty="0" smtClean="0"/>
            </a:br>
            <a:r>
              <a:rPr lang="en-US" sz="4000" dirty="0" smtClean="0"/>
              <a:t>Non Metric, Consumer Grade</a:t>
            </a:r>
            <a:endParaRPr lang="en-US" sz="4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7" b="16492"/>
          <a:stretch/>
        </p:blipFill>
        <p:spPr>
          <a:xfrm>
            <a:off x="5338146" y="3914052"/>
            <a:ext cx="2619022" cy="178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1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3972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How is it Possible to Map from Non-Metric, Consumer Grade Cameras?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8444"/>
            <a:ext cx="8229600" cy="4037719"/>
          </a:xfrm>
        </p:spPr>
        <p:txBody>
          <a:bodyPr/>
          <a:lstStyle/>
          <a:p>
            <a:r>
              <a:rPr lang="en-US" dirty="0" smtClean="0"/>
              <a:t>Fly Lower</a:t>
            </a:r>
          </a:p>
          <a:p>
            <a:r>
              <a:rPr lang="en-US" dirty="0" smtClean="0"/>
              <a:t>Use High Degree of Sidelap / Overlap</a:t>
            </a:r>
          </a:p>
          <a:p>
            <a:r>
              <a:rPr lang="en-US" dirty="0" smtClean="0"/>
              <a:t>Process Imagery with Feature-Matching Software (Pix4d, Agisoft PhotoScan, etc.)</a:t>
            </a:r>
          </a:p>
          <a:p>
            <a:r>
              <a:rPr lang="en-US" dirty="0" smtClean="0"/>
              <a:t>Typical Products: Orthophotos, Digital Surface Models, Point Clouds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19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Enabling Technologies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6" t="21165" r="9695" b="12285"/>
          <a:stretch/>
        </p:blipFill>
        <p:spPr>
          <a:xfrm>
            <a:off x="5421312" y="1669127"/>
            <a:ext cx="2517422" cy="1401451"/>
          </a:xfrm>
        </p:spPr>
      </p:pic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Micro GPS Receivers</a:t>
            </a:r>
          </a:p>
          <a:p>
            <a:r>
              <a:rPr lang="en-US" dirty="0" smtClean="0"/>
              <a:t>Advanced Batteries</a:t>
            </a:r>
          </a:p>
          <a:p>
            <a:r>
              <a:rPr lang="en-US" dirty="0" smtClean="0"/>
              <a:t>Miniaturized Aircraft Control</a:t>
            </a:r>
          </a:p>
          <a:p>
            <a:r>
              <a:rPr lang="en-US" dirty="0" smtClean="0"/>
              <a:t>Digital Storage</a:t>
            </a:r>
          </a:p>
          <a:p>
            <a:r>
              <a:rPr lang="en-US" dirty="0" smtClean="0"/>
              <a:t>MEMs IMU (Micro Electromechanical)</a:t>
            </a:r>
          </a:p>
          <a:p>
            <a:r>
              <a:rPr lang="en-US" dirty="0" smtClean="0"/>
              <a:t>Image Processing Software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274" y="3533423"/>
            <a:ext cx="3035793" cy="202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6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sUAS Flight Mission Challenges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Weather Forecasting</a:t>
            </a:r>
          </a:p>
          <a:p>
            <a:r>
              <a:rPr lang="en-US" dirty="0" smtClean="0"/>
              <a:t>Wind</a:t>
            </a:r>
          </a:p>
          <a:p>
            <a:r>
              <a:rPr lang="en-US" dirty="0" smtClean="0"/>
              <a:t>Sunlight or Overcast</a:t>
            </a:r>
          </a:p>
          <a:p>
            <a:r>
              <a:rPr lang="en-US" dirty="0" smtClean="0"/>
              <a:t>Obstacles</a:t>
            </a:r>
          </a:p>
          <a:p>
            <a:r>
              <a:rPr lang="en-US" dirty="0" smtClean="0"/>
              <a:t>Avoidance of Other Aircraft</a:t>
            </a:r>
          </a:p>
          <a:p>
            <a:r>
              <a:rPr lang="en-US" dirty="0" smtClean="0"/>
              <a:t>Logistics</a:t>
            </a:r>
          </a:p>
          <a:p>
            <a:r>
              <a:rPr lang="en-US" dirty="0" smtClean="0"/>
              <a:t>Public Perception / Cooperation</a:t>
            </a:r>
          </a:p>
          <a:p>
            <a:r>
              <a:rPr lang="en-US" dirty="0" smtClean="0"/>
              <a:t>FAA Rules &amp; Regulations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68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Rotary Wing sUAS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"/>
          <a:stretch/>
        </p:blipFill>
        <p:spPr>
          <a:xfrm>
            <a:off x="4323644" y="2158962"/>
            <a:ext cx="4623011" cy="3625712"/>
          </a:xfrm>
          <a:effectLst>
            <a:softEdge rad="317500"/>
          </a:effec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295423" cy="4525963"/>
          </a:xfrm>
        </p:spPr>
        <p:txBody>
          <a:bodyPr>
            <a:normAutofit/>
          </a:bodyPr>
          <a:lstStyle/>
          <a:p>
            <a:r>
              <a:rPr lang="en-US" sz="2600" dirty="0"/>
              <a:t>Shorter Flight Duration</a:t>
            </a:r>
          </a:p>
          <a:p>
            <a:r>
              <a:rPr lang="en-US" sz="2600" dirty="0" smtClean="0"/>
              <a:t>Autonomous &amp; Manual Mission Flight</a:t>
            </a:r>
          </a:p>
          <a:p>
            <a:r>
              <a:rPr lang="en-US" sz="2600" dirty="0" smtClean="0"/>
              <a:t>Vertical Take-off &amp; Landing (VTOL)</a:t>
            </a:r>
          </a:p>
          <a:p>
            <a:r>
              <a:rPr lang="en-US" sz="2600" dirty="0" smtClean="0"/>
              <a:t>Well Suited for Inspections or Confined Areas</a:t>
            </a:r>
          </a:p>
          <a:p>
            <a:r>
              <a:rPr lang="en-US" sz="2600" dirty="0" smtClean="0"/>
              <a:t>Gimbal Mounts</a:t>
            </a:r>
          </a:p>
          <a:p>
            <a:r>
              <a:rPr lang="en-US" sz="2600" dirty="0" smtClean="0"/>
              <a:t>Can Remove Crab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67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Fixed-Wing sUAS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r>
              <a:rPr lang="en-US" dirty="0" smtClean="0"/>
              <a:t>Longer Flight Duration</a:t>
            </a:r>
          </a:p>
          <a:p>
            <a:r>
              <a:rPr lang="en-US" dirty="0" smtClean="0"/>
              <a:t>Requires Landing Area</a:t>
            </a:r>
          </a:p>
          <a:p>
            <a:r>
              <a:rPr lang="en-US" dirty="0" smtClean="0"/>
              <a:t>Autonomous Mission Only</a:t>
            </a:r>
          </a:p>
          <a:p>
            <a:r>
              <a:rPr lang="en-US" dirty="0" smtClean="0"/>
              <a:t>Requires More Sidelap to Compensate for Crab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233" y="2223911"/>
            <a:ext cx="4225123" cy="2643995"/>
          </a:xfrm>
        </p:spPr>
      </p:pic>
    </p:spTree>
    <p:extLst>
      <p:ext uri="{BB962C8B-B14F-4D97-AF65-F5344CB8AC3E}">
        <p14:creationId xmlns:p14="http://schemas.microsoft.com/office/powerpoint/2010/main" val="166751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Flight Plan Comparison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3339" y="1298046"/>
            <a:ext cx="4040188" cy="63976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/>
              <a:t>Film Camera, 1200’</a:t>
            </a:r>
          </a:p>
          <a:p>
            <a:pPr algn="ctr"/>
            <a:r>
              <a:rPr lang="en-US" dirty="0" smtClean="0"/>
              <a:t>1 Line, 3 Exposures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43" y="2093352"/>
            <a:ext cx="3935433" cy="3940991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98046"/>
            <a:ext cx="4041775" cy="63976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/>
              <a:t>sUAS, 400’</a:t>
            </a:r>
          </a:p>
          <a:p>
            <a:pPr algn="ctr"/>
            <a:r>
              <a:rPr lang="en-US" dirty="0" smtClean="0"/>
              <a:t>23 Lines, 1235 Exposures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787" y="2088998"/>
            <a:ext cx="4234302" cy="3945345"/>
          </a:xfrm>
        </p:spPr>
      </p:pic>
    </p:spTree>
    <p:extLst>
      <p:ext uri="{BB962C8B-B14F-4D97-AF65-F5344CB8AC3E}">
        <p14:creationId xmlns:p14="http://schemas.microsoft.com/office/powerpoint/2010/main" val="338227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sUAS Flight Plan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24" t="17810" r="39489" b="4622"/>
          <a:stretch/>
        </p:blipFill>
        <p:spPr>
          <a:xfrm>
            <a:off x="643467" y="1569156"/>
            <a:ext cx="4131734" cy="435751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3311" y="1569156"/>
            <a:ext cx="3874911" cy="4525963"/>
          </a:xfrm>
        </p:spPr>
        <p:txBody>
          <a:bodyPr/>
          <a:lstStyle/>
          <a:p>
            <a:r>
              <a:rPr lang="en-US" dirty="0" smtClean="0"/>
              <a:t>Determination of Flight Parameters</a:t>
            </a:r>
          </a:p>
          <a:p>
            <a:r>
              <a:rPr lang="en-US" dirty="0" smtClean="0"/>
              <a:t>Automated Planning of Coverage Area</a:t>
            </a:r>
          </a:p>
          <a:p>
            <a:r>
              <a:rPr lang="en-US" dirty="0" smtClean="0"/>
              <a:t>Ground Control Necessary for Survey Accuracy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6478" y="6216134"/>
            <a:ext cx="23086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Courtesy Hexagon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5258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sUAS Flight Mission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5" t="10288"/>
          <a:stretch/>
        </p:blipFill>
        <p:spPr>
          <a:xfrm>
            <a:off x="1791434" y="1470460"/>
            <a:ext cx="5561131" cy="4655703"/>
          </a:xfrm>
        </p:spPr>
      </p:pic>
      <p:sp>
        <p:nvSpPr>
          <p:cNvPr id="3" name="TextBox 2"/>
          <p:cNvSpPr txBox="1"/>
          <p:nvPr/>
        </p:nvSpPr>
        <p:spPr>
          <a:xfrm>
            <a:off x="1791434" y="6321778"/>
            <a:ext cx="23086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Courtesy Hexagon</a:t>
            </a:r>
          </a:p>
        </p:txBody>
      </p:sp>
    </p:spTree>
    <p:extLst>
      <p:ext uri="{BB962C8B-B14F-4D97-AF65-F5344CB8AC3E}">
        <p14:creationId xmlns:p14="http://schemas.microsoft.com/office/powerpoint/2010/main" val="139831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7527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Colorized Point Clouds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572" t="36399" r="1331" b="2428"/>
          <a:stretch/>
        </p:blipFill>
        <p:spPr>
          <a:xfrm>
            <a:off x="941211" y="1399822"/>
            <a:ext cx="7261578" cy="45333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1211" y="6216134"/>
            <a:ext cx="23086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Courtesy Hexagon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6536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Automated Photo Feature Correlation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4526843"/>
            <a:ext cx="3719690" cy="1599319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807157" y="1535112"/>
            <a:ext cx="7879644" cy="1275821"/>
          </a:xfrm>
        </p:spPr>
        <p:txBody>
          <a:bodyPr>
            <a:normAutofit/>
          </a:bodyPr>
          <a:lstStyle/>
          <a:p>
            <a:r>
              <a:rPr lang="en-US" dirty="0" smtClean="0"/>
              <a:t>Uses Structure-from-Motion (SfM) Algorithms, Originating in the Fields of Computer Vision and Visual Perception </a:t>
            </a:r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224" y="2937815"/>
            <a:ext cx="5472166" cy="3067874"/>
          </a:xfrm>
        </p:spPr>
      </p:pic>
      <p:sp>
        <p:nvSpPr>
          <p:cNvPr id="3" name="TextBox 2"/>
          <p:cNvSpPr txBox="1"/>
          <p:nvPr/>
        </p:nvSpPr>
        <p:spPr>
          <a:xfrm>
            <a:off x="457199" y="615969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Courtesy GeoCue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7324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Processing Mission Data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8" t="8620" r="11787" b="34142"/>
          <a:stretch/>
        </p:blipFill>
        <p:spPr>
          <a:xfrm>
            <a:off x="431267" y="1298222"/>
            <a:ext cx="8281465" cy="3776256"/>
          </a:xfrm>
        </p:spPr>
      </p:pic>
      <p:sp>
        <p:nvSpPr>
          <p:cNvPr id="7" name="TextBox 6"/>
          <p:cNvSpPr txBox="1"/>
          <p:nvPr/>
        </p:nvSpPr>
        <p:spPr>
          <a:xfrm>
            <a:off x="4572000" y="5406786"/>
            <a:ext cx="32372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Feature / Pixel Matching</a:t>
            </a:r>
            <a:endParaRPr lang="en-US" sz="2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56" y="3022600"/>
            <a:ext cx="3296355" cy="31887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57200" y="6360893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Courtesy GeoCue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15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2" t="26393" r="56722" b="31411"/>
          <a:stretch/>
        </p:blipFill>
        <p:spPr>
          <a:xfrm>
            <a:off x="616720" y="1538111"/>
            <a:ext cx="8070080" cy="378177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Results Comparison – Lidar vs Photo Derived Point Clouds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1673181" y="5441242"/>
            <a:ext cx="1653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LiDAR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5919489" y="5441242"/>
            <a:ext cx="14606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Photos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83134" y="6144357"/>
            <a:ext cx="21806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Courtesy Altavian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7673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FAA </a:t>
            </a:r>
            <a:r>
              <a:rPr lang="en-US" sz="4000" smtClean="0"/>
              <a:t>Model Guidelines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9"/>
            <a:ext cx="8229600" cy="4531606"/>
          </a:xfrm>
        </p:spPr>
        <p:txBody>
          <a:bodyPr/>
          <a:lstStyle/>
          <a:p>
            <a:r>
              <a:rPr lang="en-US" dirty="0" smtClean="0"/>
              <a:t>Recreational Purposes Only</a:t>
            </a:r>
          </a:p>
          <a:p>
            <a:r>
              <a:rPr lang="en-US" dirty="0" smtClean="0"/>
              <a:t>Within Line of Natural Sight</a:t>
            </a:r>
          </a:p>
          <a:p>
            <a:r>
              <a:rPr lang="en-US" dirty="0" smtClean="0"/>
              <a:t>UAS not to exceed 55lbs</a:t>
            </a:r>
          </a:p>
          <a:p>
            <a:r>
              <a:rPr lang="en-US" dirty="0" smtClean="0"/>
              <a:t>Cannot Interfere with Manned Aircraft</a:t>
            </a:r>
          </a:p>
          <a:p>
            <a:r>
              <a:rPr lang="en-US" dirty="0" smtClean="0"/>
              <a:t>Must Adhere to Model Community Guidelines</a:t>
            </a:r>
          </a:p>
          <a:p>
            <a:r>
              <a:rPr lang="en-US" dirty="0" smtClean="0"/>
              <a:t>Cannot be Flown Within 5 Miles of Airport Without Permission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35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FAA’s Dilemma – sUAS Airspace Integration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99" y="1591566"/>
            <a:ext cx="6754401" cy="4357679"/>
          </a:xfrm>
        </p:spPr>
      </p:pic>
    </p:spTree>
    <p:extLst>
      <p:ext uri="{BB962C8B-B14F-4D97-AF65-F5344CB8AC3E}">
        <p14:creationId xmlns:p14="http://schemas.microsoft.com/office/powerpoint/2010/main" val="340143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419" y="41010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Fly Safe – Even sUAS Can Be Dangerous!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41"/>
          <a:stretch/>
        </p:blipFill>
        <p:spPr>
          <a:xfrm>
            <a:off x="293511" y="1885861"/>
            <a:ext cx="4175759" cy="3520529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7"/>
          <a:stretch/>
        </p:blipFill>
        <p:spPr>
          <a:xfrm>
            <a:off x="4662311" y="1885861"/>
            <a:ext cx="4034708" cy="3520529"/>
          </a:xfrm>
        </p:spPr>
      </p:pic>
      <p:sp>
        <p:nvSpPr>
          <p:cNvPr id="7" name="TextBox 6"/>
          <p:cNvSpPr txBox="1"/>
          <p:nvPr/>
        </p:nvSpPr>
        <p:spPr>
          <a:xfrm>
            <a:off x="293511" y="5735934"/>
            <a:ext cx="7471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Collision with Red Tailed Hawk -  </a:t>
            </a:r>
            <a:r>
              <a:rPr lang="en-US" sz="2400" dirty="0"/>
              <a:t>a</a:t>
            </a:r>
            <a:r>
              <a:rPr lang="en-US" sz="2400" dirty="0" smtClean="0"/>
              <a:t>pprox </a:t>
            </a:r>
            <a:r>
              <a:rPr lang="en-US" sz="2400" b="1" i="1" dirty="0" smtClean="0"/>
              <a:t>1.5 - 3.3</a:t>
            </a:r>
            <a:r>
              <a:rPr lang="en-US" sz="2400" b="1" dirty="0" smtClean="0"/>
              <a:t> </a:t>
            </a:r>
            <a:r>
              <a:rPr lang="en-US" sz="2400" dirty="0" smtClean="0"/>
              <a:t>lbs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5689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Thank You!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2" y="1546578"/>
            <a:ext cx="7645395" cy="4086578"/>
          </a:xfrm>
        </p:spPr>
      </p:pic>
    </p:spTree>
    <p:extLst>
      <p:ext uri="{BB962C8B-B14F-4D97-AF65-F5344CB8AC3E}">
        <p14:creationId xmlns:p14="http://schemas.microsoft.com/office/powerpoint/2010/main" val="270599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4-RCA-PPT-Template (2)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2014-RCA-PPT-Template (2)</Template>
  <TotalTime>1040</TotalTime>
  <Words>429</Words>
  <Application>Microsoft Office PowerPoint</Application>
  <PresentationFormat>On-screen Show (4:3)</PresentationFormat>
  <Paragraphs>96</Paragraphs>
  <Slides>21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2014-RCA-PPT-Template (2)</vt:lpstr>
      <vt:lpstr>sUAS for Survey &amp; Mapping</vt:lpstr>
      <vt:lpstr>UAS Come in Many Types &amp; Sizes</vt:lpstr>
      <vt:lpstr>Typical Large Format Sensor</vt:lpstr>
      <vt:lpstr>Typical Mid-Size Systems</vt:lpstr>
      <vt:lpstr>Typical Cameras Used in sUAS Non Metric, Consumer Grade</vt:lpstr>
      <vt:lpstr>How is it Possible to Map from Non-Metric, Consumer Grade Cameras?</vt:lpstr>
      <vt:lpstr>Enabling Technologies</vt:lpstr>
      <vt:lpstr>sUAS Flight Mission Challenges</vt:lpstr>
      <vt:lpstr>Rotary Wing sUAS</vt:lpstr>
      <vt:lpstr>Fixed-Wing sUAS</vt:lpstr>
      <vt:lpstr>Flight Plan Comparison</vt:lpstr>
      <vt:lpstr>sUAS Flight Plan</vt:lpstr>
      <vt:lpstr>sUAS Flight Mission</vt:lpstr>
      <vt:lpstr>Colorized Point Clouds</vt:lpstr>
      <vt:lpstr>Automated Photo Feature Correlation</vt:lpstr>
      <vt:lpstr>Processing Mission Data</vt:lpstr>
      <vt:lpstr>Results Comparison – Lidar vs Photo Derived Point Clouds</vt:lpstr>
      <vt:lpstr>FAA Model Guidelines</vt:lpstr>
      <vt:lpstr>FAA’s Dilemma – sUAS Airspace Integration</vt:lpstr>
      <vt:lpstr>Fly Safe – Even sUAS Can Be Dangerous!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sUAS for Survey &amp; Mapping</dc:title>
  <dc:creator>Richard Crouse</dc:creator>
  <cp:lastModifiedBy>Katie Bell</cp:lastModifiedBy>
  <cp:revision>66</cp:revision>
  <dcterms:created xsi:type="dcterms:W3CDTF">2014-10-09T21:54:11Z</dcterms:created>
  <dcterms:modified xsi:type="dcterms:W3CDTF">2014-10-14T19:31:24Z</dcterms:modified>
</cp:coreProperties>
</file>