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3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wn, Tracey J (VET)" userId="eea6135b-c8eb-461a-95b3-5ef9d1577b0d" providerId="ADAL" clId="{781EDCA0-2D43-4E62-AEB4-B05D705B09C4}"/>
    <pc:docChg chg="undo custSel modSld">
      <pc:chgData name="Brown, Tracey J (VET)" userId="eea6135b-c8eb-461a-95b3-5ef9d1577b0d" providerId="ADAL" clId="{781EDCA0-2D43-4E62-AEB4-B05D705B09C4}" dt="2026-10-26T18:54:08.612" v="183" actId="1076"/>
      <pc:docMkLst>
        <pc:docMk/>
      </pc:docMkLst>
      <pc:sldChg chg="addSp delSp modSp mod">
        <pc:chgData name="Brown, Tracey J (VET)" userId="eea6135b-c8eb-461a-95b3-5ef9d1577b0d" providerId="ADAL" clId="{781EDCA0-2D43-4E62-AEB4-B05D705B09C4}" dt="2026-10-21T12:52:11.434" v="32" actId="1076"/>
        <pc:sldMkLst>
          <pc:docMk/>
          <pc:sldMk cId="0" sldId="256"/>
        </pc:sldMkLst>
        <pc:spChg chg="mod">
          <ac:chgData name="Brown, Tracey J (VET)" userId="eea6135b-c8eb-461a-95b3-5ef9d1577b0d" providerId="ADAL" clId="{781EDCA0-2D43-4E62-AEB4-B05D705B09C4}" dt="2026-10-21T12:52:11.434" v="32" actId="1076"/>
          <ac:spMkLst>
            <pc:docMk/>
            <pc:sldMk cId="0" sldId="256"/>
            <ac:spMk id="2" creationId="{00000000-0000-0000-0000-000000000000}"/>
          </ac:spMkLst>
        </pc:spChg>
        <pc:spChg chg="mod">
          <ac:chgData name="Brown, Tracey J (VET)" userId="eea6135b-c8eb-461a-95b3-5ef9d1577b0d" providerId="ADAL" clId="{781EDCA0-2D43-4E62-AEB4-B05D705B09C4}" dt="2026-10-21T12:52:00.566" v="28" actId="1076"/>
          <ac:spMkLst>
            <pc:docMk/>
            <pc:sldMk cId="0" sldId="256"/>
            <ac:spMk id="5" creationId="{00000000-0000-0000-0000-000000000000}"/>
          </ac:spMkLst>
        </pc:spChg>
        <pc:spChg chg="mod">
          <ac:chgData name="Brown, Tracey J (VET)" userId="eea6135b-c8eb-461a-95b3-5ef9d1577b0d" providerId="ADAL" clId="{781EDCA0-2D43-4E62-AEB4-B05D705B09C4}" dt="2026-10-21T12:52:05.934" v="30" actId="1076"/>
          <ac:spMkLst>
            <pc:docMk/>
            <pc:sldMk cId="0" sldId="256"/>
            <ac:spMk id="6" creationId="{00000000-0000-0000-0000-000000000000}"/>
          </ac:spMkLst>
        </pc:spChg>
        <pc:spChg chg="mod">
          <ac:chgData name="Brown, Tracey J (VET)" userId="eea6135b-c8eb-461a-95b3-5ef9d1577b0d" providerId="ADAL" clId="{781EDCA0-2D43-4E62-AEB4-B05D705B09C4}" dt="2026-10-21T12:52:10.879" v="31" actId="1076"/>
          <ac:spMkLst>
            <pc:docMk/>
            <pc:sldMk cId="0" sldId="256"/>
            <ac:spMk id="7" creationId="{00000000-0000-0000-0000-000000000000}"/>
          </ac:spMkLst>
        </pc:spChg>
        <pc:picChg chg="add mod">
          <ac:chgData name="Brown, Tracey J (VET)" userId="eea6135b-c8eb-461a-95b3-5ef9d1577b0d" providerId="ADAL" clId="{781EDCA0-2D43-4E62-AEB4-B05D705B09C4}" dt="2026-10-21T12:51:17.984" v="20" actId="1076"/>
          <ac:picMkLst>
            <pc:docMk/>
            <pc:sldMk cId="0" sldId="256"/>
            <ac:picMk id="12" creationId="{1E3367E8-79BC-418D-265B-A1B3F6FC92BF}"/>
          </ac:picMkLst>
        </pc:picChg>
      </pc:sldChg>
      <pc:sldChg chg="addSp delSp modSp mod">
        <pc:chgData name="Brown, Tracey J (VET)" userId="eea6135b-c8eb-461a-95b3-5ef9d1577b0d" providerId="ADAL" clId="{781EDCA0-2D43-4E62-AEB4-B05D705B09C4}" dt="2026-10-21T12:47:46.942" v="7" actId="1440"/>
        <pc:sldMkLst>
          <pc:docMk/>
          <pc:sldMk cId="0" sldId="258"/>
        </pc:sldMkLst>
        <pc:picChg chg="add mod">
          <ac:chgData name="Brown, Tracey J (VET)" userId="eea6135b-c8eb-461a-95b3-5ef9d1577b0d" providerId="ADAL" clId="{781EDCA0-2D43-4E62-AEB4-B05D705B09C4}" dt="2026-10-21T12:47:46.942" v="7" actId="1440"/>
          <ac:picMkLst>
            <pc:docMk/>
            <pc:sldMk cId="0" sldId="258"/>
            <ac:picMk id="9" creationId="{5C99D570-0E26-8E65-72B9-AEB3E0C80B56}"/>
          </ac:picMkLst>
        </pc:picChg>
      </pc:sldChg>
      <pc:sldChg chg="delSp modSp mod">
        <pc:chgData name="Brown, Tracey J (VET)" userId="eea6135b-c8eb-461a-95b3-5ef9d1577b0d" providerId="ADAL" clId="{781EDCA0-2D43-4E62-AEB4-B05D705B09C4}" dt="2026-10-21T12:50:20.287" v="11" actId="1076"/>
        <pc:sldMkLst>
          <pc:docMk/>
          <pc:sldMk cId="0" sldId="260"/>
        </pc:sldMkLst>
        <pc:spChg chg="mod">
          <ac:chgData name="Brown, Tracey J (VET)" userId="eea6135b-c8eb-461a-95b3-5ef9d1577b0d" providerId="ADAL" clId="{781EDCA0-2D43-4E62-AEB4-B05D705B09C4}" dt="2026-10-21T12:50:20.287" v="11" actId="1076"/>
          <ac:spMkLst>
            <pc:docMk/>
            <pc:sldMk cId="0" sldId="260"/>
            <ac:spMk id="5" creationId="{00000000-0000-0000-0000-000000000000}"/>
          </ac:spMkLst>
        </pc:spChg>
        <pc:spChg chg="mod">
          <ac:chgData name="Brown, Tracey J (VET)" userId="eea6135b-c8eb-461a-95b3-5ef9d1577b0d" providerId="ADAL" clId="{781EDCA0-2D43-4E62-AEB4-B05D705B09C4}" dt="2026-10-21T12:50:20.287" v="11" actId="1076"/>
          <ac:spMkLst>
            <pc:docMk/>
            <pc:sldMk cId="0" sldId="260"/>
            <ac:spMk id="6" creationId="{00000000-0000-0000-0000-000000000000}"/>
          </ac:spMkLst>
        </pc:spChg>
        <pc:spChg chg="mod">
          <ac:chgData name="Brown, Tracey J (VET)" userId="eea6135b-c8eb-461a-95b3-5ef9d1577b0d" providerId="ADAL" clId="{781EDCA0-2D43-4E62-AEB4-B05D705B09C4}" dt="2026-10-21T12:50:20.287" v="11" actId="1076"/>
          <ac:spMkLst>
            <pc:docMk/>
            <pc:sldMk cId="0" sldId="260"/>
            <ac:spMk id="7" creationId="{00000000-0000-0000-0000-000000000000}"/>
          </ac:spMkLst>
        </pc:spChg>
        <pc:spChg chg="mod">
          <ac:chgData name="Brown, Tracey J (VET)" userId="eea6135b-c8eb-461a-95b3-5ef9d1577b0d" providerId="ADAL" clId="{781EDCA0-2D43-4E62-AEB4-B05D705B09C4}" dt="2026-10-21T12:50:20.287" v="11" actId="1076"/>
          <ac:spMkLst>
            <pc:docMk/>
            <pc:sldMk cId="0" sldId="260"/>
            <ac:spMk id="8" creationId="{00000000-0000-0000-0000-000000000000}"/>
          </ac:spMkLst>
        </pc:spChg>
        <pc:spChg chg="mod">
          <ac:chgData name="Brown, Tracey J (VET)" userId="eea6135b-c8eb-461a-95b3-5ef9d1577b0d" providerId="ADAL" clId="{781EDCA0-2D43-4E62-AEB4-B05D705B09C4}" dt="2026-10-21T12:50:20.287" v="11" actId="1076"/>
          <ac:spMkLst>
            <pc:docMk/>
            <pc:sldMk cId="0" sldId="260"/>
            <ac:spMk id="9" creationId="{00000000-0000-0000-0000-000000000000}"/>
          </ac:spMkLst>
        </pc:spChg>
        <pc:spChg chg="mod">
          <ac:chgData name="Brown, Tracey J (VET)" userId="eea6135b-c8eb-461a-95b3-5ef9d1577b0d" providerId="ADAL" clId="{781EDCA0-2D43-4E62-AEB4-B05D705B09C4}" dt="2026-10-21T12:50:20.287" v="11" actId="1076"/>
          <ac:spMkLst>
            <pc:docMk/>
            <pc:sldMk cId="0" sldId="260"/>
            <ac:spMk id="10" creationId="{00000000-0000-0000-0000-000000000000}"/>
          </ac:spMkLst>
        </pc:spChg>
      </pc:sldChg>
      <pc:sldChg chg="modSp mod">
        <pc:chgData name="Brown, Tracey J (VET)" userId="eea6135b-c8eb-461a-95b3-5ef9d1577b0d" providerId="ADAL" clId="{781EDCA0-2D43-4E62-AEB4-B05D705B09C4}" dt="2026-10-26T18:42:37.638" v="147" actId="1076"/>
        <pc:sldMkLst>
          <pc:docMk/>
          <pc:sldMk cId="0" sldId="261"/>
        </pc:sldMkLst>
        <pc:spChg chg="mod">
          <ac:chgData name="Brown, Tracey J (VET)" userId="eea6135b-c8eb-461a-95b3-5ef9d1577b0d" providerId="ADAL" clId="{781EDCA0-2D43-4E62-AEB4-B05D705B09C4}" dt="2026-10-26T18:42:37.638" v="147" actId="1076"/>
          <ac:spMkLst>
            <pc:docMk/>
            <pc:sldMk cId="0" sldId="261"/>
            <ac:spMk id="4"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6"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8"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9"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12"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16"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17"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20"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21" creationId="{00000000-0000-0000-0000-000000000000}"/>
          </ac:spMkLst>
        </pc:spChg>
        <pc:spChg chg="mod">
          <ac:chgData name="Brown, Tracey J (VET)" userId="eea6135b-c8eb-461a-95b3-5ef9d1577b0d" providerId="ADAL" clId="{781EDCA0-2D43-4E62-AEB4-B05D705B09C4}" dt="2026-10-26T18:42:37.638" v="147" actId="1076"/>
          <ac:spMkLst>
            <pc:docMk/>
            <pc:sldMk cId="0" sldId="261"/>
            <ac:spMk id="22" creationId="{00000000-0000-0000-0000-000000000000}"/>
          </ac:spMkLst>
        </pc:spChg>
      </pc:sldChg>
      <pc:sldChg chg="modSp mod">
        <pc:chgData name="Brown, Tracey J (VET)" userId="eea6135b-c8eb-461a-95b3-5ef9d1577b0d" providerId="ADAL" clId="{781EDCA0-2D43-4E62-AEB4-B05D705B09C4}" dt="2026-10-26T18:43:54.511" v="151" actId="14100"/>
        <pc:sldMkLst>
          <pc:docMk/>
          <pc:sldMk cId="0" sldId="263"/>
        </pc:sldMkLst>
        <pc:spChg chg="mod">
          <ac:chgData name="Brown, Tracey J (VET)" userId="eea6135b-c8eb-461a-95b3-5ef9d1577b0d" providerId="ADAL" clId="{781EDCA0-2D43-4E62-AEB4-B05D705B09C4}" dt="2026-10-26T18:43:48.954" v="149" actId="14100"/>
          <ac:spMkLst>
            <pc:docMk/>
            <pc:sldMk cId="0" sldId="263"/>
            <ac:spMk id="4" creationId="{00000000-0000-0000-0000-000000000000}"/>
          </ac:spMkLst>
        </pc:spChg>
        <pc:spChg chg="mod">
          <ac:chgData name="Brown, Tracey J (VET)" userId="eea6135b-c8eb-461a-95b3-5ef9d1577b0d" providerId="ADAL" clId="{781EDCA0-2D43-4E62-AEB4-B05D705B09C4}" dt="2026-10-26T18:43:54.511" v="151" actId="14100"/>
          <ac:spMkLst>
            <pc:docMk/>
            <pc:sldMk cId="0" sldId="263"/>
            <ac:spMk id="5" creationId="{00000000-0000-0000-0000-000000000000}"/>
          </ac:spMkLst>
        </pc:spChg>
      </pc:sldChg>
      <pc:sldChg chg="modSp mod">
        <pc:chgData name="Brown, Tracey J (VET)" userId="eea6135b-c8eb-461a-95b3-5ef9d1577b0d" providerId="ADAL" clId="{781EDCA0-2D43-4E62-AEB4-B05D705B09C4}" dt="2026-10-26T18:44:34.028" v="155" actId="403"/>
        <pc:sldMkLst>
          <pc:docMk/>
          <pc:sldMk cId="0" sldId="264"/>
        </pc:sldMkLst>
        <pc:spChg chg="mod">
          <ac:chgData name="Brown, Tracey J (VET)" userId="eea6135b-c8eb-461a-95b3-5ef9d1577b0d" providerId="ADAL" clId="{781EDCA0-2D43-4E62-AEB4-B05D705B09C4}" dt="2026-10-26T18:44:27.427" v="153" actId="14100"/>
          <ac:spMkLst>
            <pc:docMk/>
            <pc:sldMk cId="0" sldId="264"/>
            <ac:spMk id="7" creationId="{00000000-0000-0000-0000-000000000000}"/>
          </ac:spMkLst>
        </pc:spChg>
        <pc:spChg chg="mod">
          <ac:chgData name="Brown, Tracey J (VET)" userId="eea6135b-c8eb-461a-95b3-5ef9d1577b0d" providerId="ADAL" clId="{781EDCA0-2D43-4E62-AEB4-B05D705B09C4}" dt="2026-10-26T18:44:30.977" v="154" actId="403"/>
          <ac:spMkLst>
            <pc:docMk/>
            <pc:sldMk cId="0" sldId="264"/>
            <ac:spMk id="11" creationId="{00000000-0000-0000-0000-000000000000}"/>
          </ac:spMkLst>
        </pc:spChg>
        <pc:spChg chg="mod">
          <ac:chgData name="Brown, Tracey J (VET)" userId="eea6135b-c8eb-461a-95b3-5ef9d1577b0d" providerId="ADAL" clId="{781EDCA0-2D43-4E62-AEB4-B05D705B09C4}" dt="2026-10-26T18:44:34.028" v="155" actId="403"/>
          <ac:spMkLst>
            <pc:docMk/>
            <pc:sldMk cId="0" sldId="264"/>
            <ac:spMk id="15" creationId="{00000000-0000-0000-0000-000000000000}"/>
          </ac:spMkLst>
        </pc:spChg>
      </pc:sldChg>
      <pc:sldChg chg="addSp delSp modSp mod">
        <pc:chgData name="Brown, Tracey J (VET)" userId="eea6135b-c8eb-461a-95b3-5ef9d1577b0d" providerId="ADAL" clId="{781EDCA0-2D43-4E62-AEB4-B05D705B09C4}" dt="2026-10-21T12:51:24.907" v="21" actId="22"/>
        <pc:sldMkLst>
          <pc:docMk/>
          <pc:sldMk cId="0" sldId="265"/>
        </pc:sldMkLst>
        <pc:picChg chg="add">
          <ac:chgData name="Brown, Tracey J (VET)" userId="eea6135b-c8eb-461a-95b3-5ef9d1577b0d" providerId="ADAL" clId="{781EDCA0-2D43-4E62-AEB4-B05D705B09C4}" dt="2026-10-21T12:51:24.907" v="21" actId="22"/>
          <ac:picMkLst>
            <pc:docMk/>
            <pc:sldMk cId="0" sldId="265"/>
            <ac:picMk id="11" creationId="{7185A6E6-BFCD-D37F-4D9E-A1CE7D30B3F1}"/>
          </ac:picMkLst>
        </pc:picChg>
      </pc:sldChg>
      <pc:sldChg chg="delSp modSp mod">
        <pc:chgData name="Brown, Tracey J (VET)" userId="eea6135b-c8eb-461a-95b3-5ef9d1577b0d" providerId="ADAL" clId="{781EDCA0-2D43-4E62-AEB4-B05D705B09C4}" dt="2026-10-26T18:47:48.827" v="160" actId="403"/>
        <pc:sldMkLst>
          <pc:docMk/>
          <pc:sldMk cId="0" sldId="267"/>
        </pc:sldMkLst>
        <pc:spChg chg="mod">
          <ac:chgData name="Brown, Tracey J (VET)" userId="eea6135b-c8eb-461a-95b3-5ef9d1577b0d" providerId="ADAL" clId="{781EDCA0-2D43-4E62-AEB4-B05D705B09C4}" dt="2026-10-26T18:47:33.354" v="157" actId="1076"/>
          <ac:spMkLst>
            <pc:docMk/>
            <pc:sldMk cId="0" sldId="267"/>
            <ac:spMk id="7"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8" creationId="{00000000-0000-0000-0000-000000000000}"/>
          </ac:spMkLst>
        </pc:spChg>
        <pc:spChg chg="mod">
          <ac:chgData name="Brown, Tracey J (VET)" userId="eea6135b-c8eb-461a-95b3-5ef9d1577b0d" providerId="ADAL" clId="{781EDCA0-2D43-4E62-AEB4-B05D705B09C4}" dt="2026-10-26T18:47:42.312" v="158" actId="403"/>
          <ac:spMkLst>
            <pc:docMk/>
            <pc:sldMk cId="0" sldId="267"/>
            <ac:spMk id="9"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0"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3" creationId="{00000000-0000-0000-0000-000000000000}"/>
          </ac:spMkLst>
        </pc:spChg>
        <pc:spChg chg="mod">
          <ac:chgData name="Brown, Tracey J (VET)" userId="eea6135b-c8eb-461a-95b3-5ef9d1577b0d" providerId="ADAL" clId="{781EDCA0-2D43-4E62-AEB4-B05D705B09C4}" dt="2026-10-26T18:47:45.604" v="159" actId="403"/>
          <ac:spMkLst>
            <pc:docMk/>
            <pc:sldMk cId="0" sldId="267"/>
            <ac:spMk id="14"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5"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6"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7" creationId="{00000000-0000-0000-0000-000000000000}"/>
          </ac:spMkLst>
        </pc:spChg>
        <pc:spChg chg="mod">
          <ac:chgData name="Brown, Tracey J (VET)" userId="eea6135b-c8eb-461a-95b3-5ef9d1577b0d" providerId="ADAL" clId="{781EDCA0-2D43-4E62-AEB4-B05D705B09C4}" dt="2026-10-26T18:47:33.354" v="157" actId="1076"/>
          <ac:spMkLst>
            <pc:docMk/>
            <pc:sldMk cId="0" sldId="267"/>
            <ac:spMk id="18" creationId="{00000000-0000-0000-0000-000000000000}"/>
          </ac:spMkLst>
        </pc:spChg>
        <pc:spChg chg="mod">
          <ac:chgData name="Brown, Tracey J (VET)" userId="eea6135b-c8eb-461a-95b3-5ef9d1577b0d" providerId="ADAL" clId="{781EDCA0-2D43-4E62-AEB4-B05D705B09C4}" dt="2026-10-26T18:47:48.827" v="160" actId="403"/>
          <ac:spMkLst>
            <pc:docMk/>
            <pc:sldMk cId="0" sldId="267"/>
            <ac:spMk id="19" creationId="{00000000-0000-0000-0000-000000000000}"/>
          </ac:spMkLst>
        </pc:spChg>
        <pc:spChg chg="del">
          <ac:chgData name="Brown, Tracey J (VET)" userId="eea6135b-c8eb-461a-95b3-5ef9d1577b0d" providerId="ADAL" clId="{781EDCA0-2D43-4E62-AEB4-B05D705B09C4}" dt="2026-10-26T18:47:26.321" v="156" actId="478"/>
          <ac:spMkLst>
            <pc:docMk/>
            <pc:sldMk cId="0" sldId="267"/>
            <ac:spMk id="20" creationId="{00000000-0000-0000-0000-000000000000}"/>
          </ac:spMkLst>
        </pc:spChg>
      </pc:sldChg>
      <pc:sldChg chg="addSp delSp mod">
        <pc:chgData name="Brown, Tracey J (VET)" userId="eea6135b-c8eb-461a-95b3-5ef9d1577b0d" providerId="ADAL" clId="{781EDCA0-2D43-4E62-AEB4-B05D705B09C4}" dt="2026-10-21T12:51:32.390" v="23" actId="478"/>
        <pc:sldMkLst>
          <pc:docMk/>
          <pc:sldMk cId="0" sldId="268"/>
        </pc:sldMkLst>
        <pc:picChg chg="add">
          <ac:chgData name="Brown, Tracey J (VET)" userId="eea6135b-c8eb-461a-95b3-5ef9d1577b0d" providerId="ADAL" clId="{781EDCA0-2D43-4E62-AEB4-B05D705B09C4}" dt="2026-10-21T12:51:30.010" v="22" actId="22"/>
          <ac:picMkLst>
            <pc:docMk/>
            <pc:sldMk cId="0" sldId="268"/>
            <ac:picMk id="9" creationId="{FCD46139-9FBA-7F5F-CE8C-48C30773521A}"/>
          </ac:picMkLst>
        </pc:picChg>
      </pc:sldChg>
      <pc:sldChg chg="modSp mod">
        <pc:chgData name="Brown, Tracey J (VET)" userId="eea6135b-c8eb-461a-95b3-5ef9d1577b0d" providerId="ADAL" clId="{781EDCA0-2D43-4E62-AEB4-B05D705B09C4}" dt="2026-10-26T18:48:39.406" v="162" actId="403"/>
        <pc:sldMkLst>
          <pc:docMk/>
          <pc:sldMk cId="0" sldId="270"/>
        </pc:sldMkLst>
        <pc:spChg chg="mod">
          <ac:chgData name="Brown, Tracey J (VET)" userId="eea6135b-c8eb-461a-95b3-5ef9d1577b0d" providerId="ADAL" clId="{781EDCA0-2D43-4E62-AEB4-B05D705B09C4}" dt="2026-10-26T18:48:36.428" v="161" actId="403"/>
          <ac:spMkLst>
            <pc:docMk/>
            <pc:sldMk cId="0" sldId="270"/>
            <ac:spMk id="8" creationId="{00000000-0000-0000-0000-000000000000}"/>
          </ac:spMkLst>
        </pc:spChg>
        <pc:spChg chg="mod">
          <ac:chgData name="Brown, Tracey J (VET)" userId="eea6135b-c8eb-461a-95b3-5ef9d1577b0d" providerId="ADAL" clId="{781EDCA0-2D43-4E62-AEB4-B05D705B09C4}" dt="2026-10-26T18:48:39.406" v="162" actId="403"/>
          <ac:spMkLst>
            <pc:docMk/>
            <pc:sldMk cId="0" sldId="270"/>
            <ac:spMk id="13" creationId="{00000000-0000-0000-0000-000000000000}"/>
          </ac:spMkLst>
        </pc:spChg>
      </pc:sldChg>
      <pc:sldChg chg="modSp mod">
        <pc:chgData name="Brown, Tracey J (VET)" userId="eea6135b-c8eb-461a-95b3-5ef9d1577b0d" providerId="ADAL" clId="{781EDCA0-2D43-4E62-AEB4-B05D705B09C4}" dt="2026-10-26T18:49:43.792" v="168" actId="1076"/>
        <pc:sldMkLst>
          <pc:docMk/>
          <pc:sldMk cId="0" sldId="271"/>
        </pc:sldMkLst>
        <pc:spChg chg="mod">
          <ac:chgData name="Brown, Tracey J (VET)" userId="eea6135b-c8eb-461a-95b3-5ef9d1577b0d" providerId="ADAL" clId="{781EDCA0-2D43-4E62-AEB4-B05D705B09C4}" dt="2026-10-26T18:49:43.792" v="168" actId="1076"/>
          <ac:spMkLst>
            <pc:docMk/>
            <pc:sldMk cId="0" sldId="271"/>
            <ac:spMk id="6" creationId="{00000000-0000-0000-0000-000000000000}"/>
          </ac:spMkLst>
        </pc:spChg>
        <pc:picChg chg="mod">
          <ac:chgData name="Brown, Tracey J (VET)" userId="eea6135b-c8eb-461a-95b3-5ef9d1577b0d" providerId="ADAL" clId="{781EDCA0-2D43-4E62-AEB4-B05D705B09C4}" dt="2026-10-26T18:49:17.015" v="165" actId="1076"/>
          <ac:picMkLst>
            <pc:docMk/>
            <pc:sldMk cId="0" sldId="271"/>
            <ac:picMk id="5" creationId="{00000000-0000-0000-0000-000000000000}"/>
          </ac:picMkLst>
        </pc:picChg>
      </pc:sldChg>
      <pc:sldChg chg="modSp mod">
        <pc:chgData name="Brown, Tracey J (VET)" userId="eea6135b-c8eb-461a-95b3-5ef9d1577b0d" providerId="ADAL" clId="{781EDCA0-2D43-4E62-AEB4-B05D705B09C4}" dt="2026-10-26T18:50:49.196" v="177" actId="20577"/>
        <pc:sldMkLst>
          <pc:docMk/>
          <pc:sldMk cId="0" sldId="272"/>
        </pc:sldMkLst>
        <pc:spChg chg="mod">
          <ac:chgData name="Brown, Tracey J (VET)" userId="eea6135b-c8eb-461a-95b3-5ef9d1577b0d" providerId="ADAL" clId="{781EDCA0-2D43-4E62-AEB4-B05D705B09C4}" dt="2026-10-26T18:50:49.196" v="177" actId="20577"/>
          <ac:spMkLst>
            <pc:docMk/>
            <pc:sldMk cId="0" sldId="272"/>
            <ac:spMk id="24" creationId="{00000000-0000-0000-0000-000000000000}"/>
          </ac:spMkLst>
        </pc:spChg>
      </pc:sldChg>
      <pc:sldChg chg="modSp mod">
        <pc:chgData name="Brown, Tracey J (VET)" userId="eea6135b-c8eb-461a-95b3-5ef9d1577b0d" providerId="ADAL" clId="{781EDCA0-2D43-4E62-AEB4-B05D705B09C4}" dt="2026-10-26T18:51:54.447" v="178" actId="1076"/>
        <pc:sldMkLst>
          <pc:docMk/>
          <pc:sldMk cId="0" sldId="273"/>
        </pc:sldMkLst>
        <pc:spChg chg="mod">
          <ac:chgData name="Brown, Tracey J (VET)" userId="eea6135b-c8eb-461a-95b3-5ef9d1577b0d" providerId="ADAL" clId="{781EDCA0-2D43-4E62-AEB4-B05D705B09C4}" dt="2026-10-26T18:51:54.447" v="178" actId="1076"/>
          <ac:spMkLst>
            <pc:docMk/>
            <pc:sldMk cId="0" sldId="273"/>
            <ac:spMk id="23" creationId="{00000000-0000-0000-0000-000000000000}"/>
          </ac:spMkLst>
        </pc:spChg>
        <pc:spChg chg="mod">
          <ac:chgData name="Brown, Tracey J (VET)" userId="eea6135b-c8eb-461a-95b3-5ef9d1577b0d" providerId="ADAL" clId="{781EDCA0-2D43-4E62-AEB4-B05D705B09C4}" dt="2026-10-26T18:51:54.447" v="178" actId="1076"/>
          <ac:spMkLst>
            <pc:docMk/>
            <pc:sldMk cId="0" sldId="273"/>
            <ac:spMk id="24" creationId="{00000000-0000-0000-0000-000000000000}"/>
          </ac:spMkLst>
        </pc:spChg>
      </pc:sldChg>
      <pc:sldChg chg="addSp delSp mod">
        <pc:chgData name="Brown, Tracey J (VET)" userId="eea6135b-c8eb-461a-95b3-5ef9d1577b0d" providerId="ADAL" clId="{781EDCA0-2D43-4E62-AEB4-B05D705B09C4}" dt="2026-10-21T12:51:38.194" v="25" actId="478"/>
        <pc:sldMkLst>
          <pc:docMk/>
          <pc:sldMk cId="0" sldId="274"/>
        </pc:sldMkLst>
        <pc:picChg chg="add">
          <ac:chgData name="Brown, Tracey J (VET)" userId="eea6135b-c8eb-461a-95b3-5ef9d1577b0d" providerId="ADAL" clId="{781EDCA0-2D43-4E62-AEB4-B05D705B09C4}" dt="2026-10-21T12:51:36.397" v="24" actId="22"/>
          <ac:picMkLst>
            <pc:docMk/>
            <pc:sldMk cId="0" sldId="274"/>
            <ac:picMk id="9" creationId="{C845F11D-D3F6-8E2F-046F-BDE15255DB8C}"/>
          </ac:picMkLst>
        </pc:picChg>
      </pc:sldChg>
      <pc:sldChg chg="modSp mod">
        <pc:chgData name="Brown, Tracey J (VET)" userId="eea6135b-c8eb-461a-95b3-5ef9d1577b0d" providerId="ADAL" clId="{781EDCA0-2D43-4E62-AEB4-B05D705B09C4}" dt="2026-10-26T18:52:47.989" v="179" actId="1076"/>
        <pc:sldMkLst>
          <pc:docMk/>
          <pc:sldMk cId="0" sldId="279"/>
        </pc:sldMkLst>
        <pc:spChg chg="mod">
          <ac:chgData name="Brown, Tracey J (VET)" userId="eea6135b-c8eb-461a-95b3-5ef9d1577b0d" providerId="ADAL" clId="{781EDCA0-2D43-4E62-AEB4-B05D705B09C4}" dt="2026-10-26T18:52:47.989" v="179" actId="1076"/>
          <ac:spMkLst>
            <pc:docMk/>
            <pc:sldMk cId="0" sldId="279"/>
            <ac:spMk id="4" creationId="{00000000-0000-0000-0000-000000000000}"/>
          </ac:spMkLst>
        </pc:spChg>
        <pc:spChg chg="mod">
          <ac:chgData name="Brown, Tracey J (VET)" userId="eea6135b-c8eb-461a-95b3-5ef9d1577b0d" providerId="ADAL" clId="{781EDCA0-2D43-4E62-AEB4-B05D705B09C4}" dt="2026-10-26T18:52:47.989" v="179" actId="1076"/>
          <ac:spMkLst>
            <pc:docMk/>
            <pc:sldMk cId="0" sldId="279"/>
            <ac:spMk id="5" creationId="{00000000-0000-0000-0000-000000000000}"/>
          </ac:spMkLst>
        </pc:spChg>
        <pc:spChg chg="mod">
          <ac:chgData name="Brown, Tracey J (VET)" userId="eea6135b-c8eb-461a-95b3-5ef9d1577b0d" providerId="ADAL" clId="{781EDCA0-2D43-4E62-AEB4-B05D705B09C4}" dt="2026-10-26T18:52:47.989" v="179" actId="1076"/>
          <ac:spMkLst>
            <pc:docMk/>
            <pc:sldMk cId="0" sldId="279"/>
            <ac:spMk id="7" creationId="{00000000-0000-0000-0000-000000000000}"/>
          </ac:spMkLst>
        </pc:spChg>
        <pc:spChg chg="mod">
          <ac:chgData name="Brown, Tracey J (VET)" userId="eea6135b-c8eb-461a-95b3-5ef9d1577b0d" providerId="ADAL" clId="{781EDCA0-2D43-4E62-AEB4-B05D705B09C4}" dt="2026-10-26T18:52:47.989" v="179" actId="1076"/>
          <ac:spMkLst>
            <pc:docMk/>
            <pc:sldMk cId="0" sldId="279"/>
            <ac:spMk id="8" creationId="{00000000-0000-0000-0000-000000000000}"/>
          </ac:spMkLst>
        </pc:spChg>
        <pc:spChg chg="mod">
          <ac:chgData name="Brown, Tracey J (VET)" userId="eea6135b-c8eb-461a-95b3-5ef9d1577b0d" providerId="ADAL" clId="{781EDCA0-2D43-4E62-AEB4-B05D705B09C4}" dt="2026-10-26T18:52:47.989" v="179" actId="1076"/>
          <ac:spMkLst>
            <pc:docMk/>
            <pc:sldMk cId="0" sldId="279"/>
            <ac:spMk id="9" creationId="{00000000-0000-0000-0000-000000000000}"/>
          </ac:spMkLst>
        </pc:spChg>
        <pc:picChg chg="mod">
          <ac:chgData name="Brown, Tracey J (VET)" userId="eea6135b-c8eb-461a-95b3-5ef9d1577b0d" providerId="ADAL" clId="{781EDCA0-2D43-4E62-AEB4-B05D705B09C4}" dt="2026-10-26T18:52:47.989" v="179" actId="1076"/>
          <ac:picMkLst>
            <pc:docMk/>
            <pc:sldMk cId="0" sldId="279"/>
            <ac:picMk id="6" creationId="{00000000-0000-0000-0000-000000000000}"/>
          </ac:picMkLst>
        </pc:picChg>
      </pc:sldChg>
      <pc:sldChg chg="modSp mod">
        <pc:chgData name="Brown, Tracey J (VET)" userId="eea6135b-c8eb-461a-95b3-5ef9d1577b0d" providerId="ADAL" clId="{781EDCA0-2D43-4E62-AEB4-B05D705B09C4}" dt="2026-10-21T12:53:35.211" v="44" actId="20577"/>
        <pc:sldMkLst>
          <pc:docMk/>
          <pc:sldMk cId="0" sldId="281"/>
        </pc:sldMkLst>
        <pc:spChg chg="mod">
          <ac:chgData name="Brown, Tracey J (VET)" userId="eea6135b-c8eb-461a-95b3-5ef9d1577b0d" providerId="ADAL" clId="{781EDCA0-2D43-4E62-AEB4-B05D705B09C4}" dt="2026-10-21T12:53:24.898" v="35" actId="20577"/>
          <ac:spMkLst>
            <pc:docMk/>
            <pc:sldMk cId="0" sldId="281"/>
            <ac:spMk id="9" creationId="{00000000-0000-0000-0000-000000000000}"/>
          </ac:spMkLst>
        </pc:spChg>
        <pc:spChg chg="mod">
          <ac:chgData name="Brown, Tracey J (VET)" userId="eea6135b-c8eb-461a-95b3-5ef9d1577b0d" providerId="ADAL" clId="{781EDCA0-2D43-4E62-AEB4-B05D705B09C4}" dt="2026-10-21T12:53:27.865" v="38" actId="20577"/>
          <ac:spMkLst>
            <pc:docMk/>
            <pc:sldMk cId="0" sldId="281"/>
            <ac:spMk id="14" creationId="{00000000-0000-0000-0000-000000000000}"/>
          </ac:spMkLst>
        </pc:spChg>
        <pc:spChg chg="mod">
          <ac:chgData name="Brown, Tracey J (VET)" userId="eea6135b-c8eb-461a-95b3-5ef9d1577b0d" providerId="ADAL" clId="{781EDCA0-2D43-4E62-AEB4-B05D705B09C4}" dt="2026-10-21T12:53:31.030" v="41" actId="20577"/>
          <ac:spMkLst>
            <pc:docMk/>
            <pc:sldMk cId="0" sldId="281"/>
            <ac:spMk id="19" creationId="{00000000-0000-0000-0000-000000000000}"/>
          </ac:spMkLst>
        </pc:spChg>
        <pc:spChg chg="mod">
          <ac:chgData name="Brown, Tracey J (VET)" userId="eea6135b-c8eb-461a-95b3-5ef9d1577b0d" providerId="ADAL" clId="{781EDCA0-2D43-4E62-AEB4-B05D705B09C4}" dt="2026-10-21T12:53:35.211" v="44" actId="20577"/>
          <ac:spMkLst>
            <pc:docMk/>
            <pc:sldMk cId="0" sldId="281"/>
            <ac:spMk id="24" creationId="{00000000-0000-0000-0000-000000000000}"/>
          </ac:spMkLst>
        </pc:spChg>
      </pc:sldChg>
      <pc:sldChg chg="modSp mod">
        <pc:chgData name="Brown, Tracey J (VET)" userId="eea6135b-c8eb-461a-95b3-5ef9d1577b0d" providerId="ADAL" clId="{781EDCA0-2D43-4E62-AEB4-B05D705B09C4}" dt="2026-10-26T18:53:35.750" v="182" actId="1076"/>
        <pc:sldMkLst>
          <pc:docMk/>
          <pc:sldMk cId="0" sldId="282"/>
        </pc:sldMkLst>
        <pc:spChg chg="mod">
          <ac:chgData name="Brown, Tracey J (VET)" userId="eea6135b-c8eb-461a-95b3-5ef9d1577b0d" providerId="ADAL" clId="{781EDCA0-2D43-4E62-AEB4-B05D705B09C4}" dt="2026-10-26T18:53:17.840" v="180" actId="14100"/>
          <ac:spMkLst>
            <pc:docMk/>
            <pc:sldMk cId="0" sldId="282"/>
            <ac:spMk id="4" creationId="{00000000-0000-0000-0000-000000000000}"/>
          </ac:spMkLst>
        </pc:spChg>
        <pc:spChg chg="mod">
          <ac:chgData name="Brown, Tracey J (VET)" userId="eea6135b-c8eb-461a-95b3-5ef9d1577b0d" providerId="ADAL" clId="{781EDCA0-2D43-4E62-AEB4-B05D705B09C4}" dt="2026-10-26T18:53:22.721" v="181" actId="14100"/>
          <ac:spMkLst>
            <pc:docMk/>
            <pc:sldMk cId="0" sldId="282"/>
            <ac:spMk id="5"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6"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7"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9"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1"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2"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3"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5"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6"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7" creationId="{00000000-0000-0000-0000-000000000000}"/>
          </ac:spMkLst>
        </pc:spChg>
        <pc:spChg chg="mod">
          <ac:chgData name="Brown, Tracey J (VET)" userId="eea6135b-c8eb-461a-95b3-5ef9d1577b0d" providerId="ADAL" clId="{781EDCA0-2D43-4E62-AEB4-B05D705B09C4}" dt="2026-10-26T18:53:35.750" v="182" actId="1076"/>
          <ac:spMkLst>
            <pc:docMk/>
            <pc:sldMk cId="0" sldId="282"/>
            <ac:spMk id="19" creationId="{00000000-0000-0000-0000-000000000000}"/>
          </ac:spMkLst>
        </pc:spChg>
      </pc:sldChg>
      <pc:sldChg chg="modSp mod">
        <pc:chgData name="Brown, Tracey J (VET)" userId="eea6135b-c8eb-461a-95b3-5ef9d1577b0d" providerId="ADAL" clId="{781EDCA0-2D43-4E62-AEB4-B05D705B09C4}" dt="2026-10-26T18:54:08.612" v="183" actId="1076"/>
        <pc:sldMkLst>
          <pc:docMk/>
          <pc:sldMk cId="0" sldId="284"/>
        </pc:sldMkLst>
        <pc:spChg chg="mod">
          <ac:chgData name="Brown, Tracey J (VET)" userId="eea6135b-c8eb-461a-95b3-5ef9d1577b0d" providerId="ADAL" clId="{781EDCA0-2D43-4E62-AEB4-B05D705B09C4}" dt="2026-10-26T18:54:08.612" v="183" actId="1076"/>
          <ac:spMkLst>
            <pc:docMk/>
            <pc:sldMk cId="0" sldId="284"/>
            <ac:spMk id="4" creationId="{00000000-0000-0000-0000-000000000000}"/>
          </ac:spMkLst>
        </pc:spChg>
        <pc:spChg chg="mod">
          <ac:chgData name="Brown, Tracey J (VET)" userId="eea6135b-c8eb-461a-95b3-5ef9d1577b0d" providerId="ADAL" clId="{781EDCA0-2D43-4E62-AEB4-B05D705B09C4}" dt="2026-10-26T18:54:08.612" v="183" actId="1076"/>
          <ac:spMkLst>
            <pc:docMk/>
            <pc:sldMk cId="0" sldId="284"/>
            <ac:spMk id="5" creationId="{00000000-0000-0000-0000-000000000000}"/>
          </ac:spMkLst>
        </pc:spChg>
        <pc:spChg chg="mod">
          <ac:chgData name="Brown, Tracey J (VET)" userId="eea6135b-c8eb-461a-95b3-5ef9d1577b0d" providerId="ADAL" clId="{781EDCA0-2D43-4E62-AEB4-B05D705B09C4}" dt="2026-10-26T18:54:08.612" v="183" actId="1076"/>
          <ac:spMkLst>
            <pc:docMk/>
            <pc:sldMk cId="0" sldId="284"/>
            <ac:spMk id="7" creationId="{00000000-0000-0000-0000-000000000000}"/>
          </ac:spMkLst>
        </pc:spChg>
        <pc:spChg chg="mod">
          <ac:chgData name="Brown, Tracey J (VET)" userId="eea6135b-c8eb-461a-95b3-5ef9d1577b0d" providerId="ADAL" clId="{781EDCA0-2D43-4E62-AEB4-B05D705B09C4}" dt="2026-10-26T18:54:08.612" v="183" actId="1076"/>
          <ac:spMkLst>
            <pc:docMk/>
            <pc:sldMk cId="0" sldId="284"/>
            <ac:spMk id="8" creationId="{00000000-0000-0000-0000-000000000000}"/>
          </ac:spMkLst>
        </pc:spChg>
        <pc:spChg chg="mod">
          <ac:chgData name="Brown, Tracey J (VET)" userId="eea6135b-c8eb-461a-95b3-5ef9d1577b0d" providerId="ADAL" clId="{781EDCA0-2D43-4E62-AEB4-B05D705B09C4}" dt="2026-10-26T18:54:08.612" v="183" actId="1076"/>
          <ac:spMkLst>
            <pc:docMk/>
            <pc:sldMk cId="0" sldId="284"/>
            <ac:spMk id="14" creationId="{794D576E-DA8E-640A-9533-8B00990CF1D6}"/>
          </ac:spMkLst>
        </pc:spChg>
        <pc:picChg chg="mod">
          <ac:chgData name="Brown, Tracey J (VET)" userId="eea6135b-c8eb-461a-95b3-5ef9d1577b0d" providerId="ADAL" clId="{781EDCA0-2D43-4E62-AEB4-B05D705B09C4}" dt="2026-10-26T18:54:08.612" v="183" actId="1076"/>
          <ac:picMkLst>
            <pc:docMk/>
            <pc:sldMk cId="0" sldId="284"/>
            <ac:picMk id="6" creationId="{00000000-0000-0000-0000-000000000000}"/>
          </ac:picMkLst>
        </pc:picChg>
      </pc:sldChg>
      <pc:sldChg chg="addSp delSp modSp mod">
        <pc:chgData name="Brown, Tracey J (VET)" userId="eea6135b-c8eb-461a-95b3-5ef9d1577b0d" providerId="ADAL" clId="{781EDCA0-2D43-4E62-AEB4-B05D705B09C4}" dt="2026-10-21T13:00:10.813" v="146" actId="1076"/>
        <pc:sldMkLst>
          <pc:docMk/>
          <pc:sldMk cId="0" sldId="286"/>
        </pc:sldMkLst>
        <pc:spChg chg="mod">
          <ac:chgData name="Brown, Tracey J (VET)" userId="eea6135b-c8eb-461a-95b3-5ef9d1577b0d" providerId="ADAL" clId="{781EDCA0-2D43-4E62-AEB4-B05D705B09C4}" dt="2026-10-21T12:59:45.621" v="141" actId="1076"/>
          <ac:spMkLst>
            <pc:docMk/>
            <pc:sldMk cId="0" sldId="286"/>
            <ac:spMk id="2" creationId="{00000000-0000-0000-0000-000000000000}"/>
          </ac:spMkLst>
        </pc:spChg>
        <pc:spChg chg="mod">
          <ac:chgData name="Brown, Tracey J (VET)" userId="eea6135b-c8eb-461a-95b3-5ef9d1577b0d" providerId="ADAL" clId="{781EDCA0-2D43-4E62-AEB4-B05D705B09C4}" dt="2026-10-21T12:59:37.877" v="138" actId="1076"/>
          <ac:spMkLst>
            <pc:docMk/>
            <pc:sldMk cId="0" sldId="286"/>
            <ac:spMk id="7" creationId="{00000000-0000-0000-0000-000000000000}"/>
          </ac:spMkLst>
        </pc:spChg>
        <pc:spChg chg="mod">
          <ac:chgData name="Brown, Tracey J (VET)" userId="eea6135b-c8eb-461a-95b3-5ef9d1577b0d" providerId="ADAL" clId="{781EDCA0-2D43-4E62-AEB4-B05D705B09C4}" dt="2026-10-21T12:59:41.042" v="139" actId="1076"/>
          <ac:spMkLst>
            <pc:docMk/>
            <pc:sldMk cId="0" sldId="286"/>
            <ac:spMk id="8" creationId="{00000000-0000-0000-0000-000000000000}"/>
          </ac:spMkLst>
        </pc:spChg>
        <pc:spChg chg="mod">
          <ac:chgData name="Brown, Tracey J (VET)" userId="eea6135b-c8eb-461a-95b3-5ef9d1577b0d" providerId="ADAL" clId="{781EDCA0-2D43-4E62-AEB4-B05D705B09C4}" dt="2026-10-21T12:59:43.238" v="140" actId="1076"/>
          <ac:spMkLst>
            <pc:docMk/>
            <pc:sldMk cId="0" sldId="286"/>
            <ac:spMk id="9" creationId="{00000000-0000-0000-0000-000000000000}"/>
          </ac:spMkLst>
        </pc:spChg>
        <pc:spChg chg="mod">
          <ac:chgData name="Brown, Tracey J (VET)" userId="eea6135b-c8eb-461a-95b3-5ef9d1577b0d" providerId="ADAL" clId="{781EDCA0-2D43-4E62-AEB4-B05D705B09C4}" dt="2026-10-21T13:00:10.813" v="146" actId="1076"/>
          <ac:spMkLst>
            <pc:docMk/>
            <pc:sldMk cId="0" sldId="286"/>
            <ac:spMk id="10" creationId="{00000000-0000-0000-0000-000000000000}"/>
          </ac:spMkLst>
        </pc:spChg>
        <pc:spChg chg="add mod">
          <ac:chgData name="Brown, Tracey J (VET)" userId="eea6135b-c8eb-461a-95b3-5ef9d1577b0d" providerId="ADAL" clId="{781EDCA0-2D43-4E62-AEB4-B05D705B09C4}" dt="2026-10-21T12:59:56.552" v="143" actId="1076"/>
          <ac:spMkLst>
            <pc:docMk/>
            <pc:sldMk cId="0" sldId="286"/>
            <ac:spMk id="17" creationId="{E16B8DC2-2F83-8FA5-2AEC-93E41D51F3EF}"/>
          </ac:spMkLst>
        </pc:spChg>
        <pc:spChg chg="add mod">
          <ac:chgData name="Brown, Tracey J (VET)" userId="eea6135b-c8eb-461a-95b3-5ef9d1577b0d" providerId="ADAL" clId="{781EDCA0-2D43-4E62-AEB4-B05D705B09C4}" dt="2026-10-21T12:59:59.233" v="144" actId="1076"/>
          <ac:spMkLst>
            <pc:docMk/>
            <pc:sldMk cId="0" sldId="286"/>
            <ac:spMk id="18" creationId="{2F6DEBC5-38D4-6A66-56FB-D27BCAC0FB7A}"/>
          </ac:spMkLst>
        </pc:spChg>
        <pc:spChg chg="add mod">
          <ac:chgData name="Brown, Tracey J (VET)" userId="eea6135b-c8eb-461a-95b3-5ef9d1577b0d" providerId="ADAL" clId="{781EDCA0-2D43-4E62-AEB4-B05D705B09C4}" dt="2026-10-21T13:00:03.680" v="145" actId="1076"/>
          <ac:spMkLst>
            <pc:docMk/>
            <pc:sldMk cId="0" sldId="286"/>
            <ac:spMk id="19" creationId="{76210A24-263A-0F44-9CD8-070DBB601C8D}"/>
          </ac:spMkLst>
        </pc:spChg>
        <pc:picChg chg="add">
          <ac:chgData name="Brown, Tracey J (VET)" userId="eea6135b-c8eb-461a-95b3-5ef9d1577b0d" providerId="ADAL" clId="{781EDCA0-2D43-4E62-AEB4-B05D705B09C4}" dt="2026-10-21T12:51:44.703" v="27" actId="22"/>
          <ac:picMkLst>
            <pc:docMk/>
            <pc:sldMk cId="0" sldId="286"/>
            <ac:picMk id="14" creationId="{8B09947A-5203-A77C-70DC-156F2085F35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63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123444" y="91440"/>
            <a:ext cx="12188952" cy="6858000"/>
          </a:xfrm>
          <a:prstGeom prst="rect">
            <a:avLst/>
          </a:prstGeom>
          <a:solidFill>
            <a:srgbClr val="1F3864"/>
          </a:solidFill>
          <a:ln/>
        </p:spPr>
        <p:txBody>
          <a:bodyPr/>
          <a:lstStyle/>
          <a:p>
            <a:endParaRPr lang="en-US" dirty="0"/>
          </a:p>
        </p:txBody>
      </p:sp>
      <p:sp>
        <p:nvSpPr>
          <p:cNvPr id="3" name="Shape 1"/>
          <p:cNvSpPr/>
          <p:nvPr/>
        </p:nvSpPr>
        <p:spPr>
          <a:xfrm>
            <a:off x="0" y="4892040"/>
            <a:ext cx="12188952" cy="1965960"/>
          </a:xfrm>
          <a:prstGeom prst="rect">
            <a:avLst/>
          </a:prstGeom>
          <a:solidFill>
            <a:srgbClr val="1A2F52"/>
          </a:solidFill>
          <a:ln/>
        </p:spPr>
        <p:txBody>
          <a:bodyPr/>
          <a:lstStyle/>
          <a:p>
            <a:endParaRPr lang="en-US"/>
          </a:p>
        </p:txBody>
      </p:sp>
      <p:sp>
        <p:nvSpPr>
          <p:cNvPr id="5" name="Text 2"/>
          <p:cNvSpPr/>
          <p:nvPr/>
        </p:nvSpPr>
        <p:spPr>
          <a:xfrm>
            <a:off x="731520" y="2088424"/>
            <a:ext cx="10515600" cy="548640"/>
          </a:xfrm>
          <a:prstGeom prst="rect">
            <a:avLst/>
          </a:prstGeom>
          <a:noFill/>
          <a:ln/>
        </p:spPr>
        <p:txBody>
          <a:bodyPr wrap="square" lIns="0" tIns="0" rIns="0" bIns="0" rtlCol="0" anchor="ctr"/>
          <a:lstStyle/>
          <a:p>
            <a:pPr marL="0" indent="0">
              <a:lnSpc>
                <a:spcPts val="2000"/>
              </a:lnSpc>
              <a:buNone/>
            </a:pPr>
            <a:r>
              <a:rPr lang="en-US" sz="1600" b="1" kern="0" spc="150" dirty="0">
                <a:solidFill>
                  <a:srgbClr val="8FA8C9"/>
                </a:solidFill>
                <a:latin typeface="Arial" pitchFamily="34" charset="0"/>
                <a:ea typeface="Arial" pitchFamily="34" charset="-122"/>
                <a:cs typeface="Arial" pitchFamily="34" charset="-120"/>
              </a:rPr>
              <a:t>MASSACHUSETTS COLLECTOR TREASURERS ASSOCIATION</a:t>
            </a:r>
            <a:endParaRPr lang="en-US" sz="1600" dirty="0"/>
          </a:p>
          <a:p>
            <a:pPr marL="0" indent="0">
              <a:lnSpc>
                <a:spcPts val="2000"/>
              </a:lnSpc>
              <a:buNone/>
            </a:pPr>
            <a:r>
              <a:rPr lang="en-US" sz="1600" b="1" kern="0" spc="150" dirty="0">
                <a:solidFill>
                  <a:srgbClr val="8FA8C9"/>
                </a:solidFill>
                <a:latin typeface="Arial" pitchFamily="34" charset="0"/>
                <a:ea typeface="Arial" pitchFamily="34" charset="-122"/>
                <a:cs typeface="Arial" pitchFamily="34" charset="-120"/>
              </a:rPr>
              <a:t>ANNUAL FALL MEETING</a:t>
            </a:r>
            <a:endParaRPr lang="en-US" sz="1600" dirty="0"/>
          </a:p>
        </p:txBody>
      </p:sp>
      <p:sp>
        <p:nvSpPr>
          <p:cNvPr id="6" name="Text 3"/>
          <p:cNvSpPr/>
          <p:nvPr/>
        </p:nvSpPr>
        <p:spPr>
          <a:xfrm>
            <a:off x="731520" y="2782389"/>
            <a:ext cx="10607040" cy="914400"/>
          </a:xfrm>
          <a:prstGeom prst="rect">
            <a:avLst/>
          </a:prstGeom>
          <a:noFill/>
          <a:ln/>
        </p:spPr>
        <p:txBody>
          <a:bodyPr wrap="square" lIns="0" tIns="0" rIns="0" bIns="0" rtlCol="0" anchor="ctr"/>
          <a:lstStyle/>
          <a:p>
            <a:pPr marL="0" indent="0">
              <a:buNone/>
            </a:pPr>
            <a:r>
              <a:rPr lang="en-US" sz="4200" b="1" dirty="0">
                <a:solidFill>
                  <a:srgbClr val="FFFFFF"/>
                </a:solidFill>
                <a:latin typeface="Arial" pitchFamily="34" charset="0"/>
                <a:ea typeface="Arial" pitchFamily="34" charset="-122"/>
                <a:cs typeface="Arial" pitchFamily="34" charset="-120"/>
              </a:rPr>
              <a:t>Chapter 115 Veterans' Benefits</a:t>
            </a:r>
            <a:endParaRPr lang="en-US" sz="4200" dirty="0"/>
          </a:p>
        </p:txBody>
      </p:sp>
      <p:sp>
        <p:nvSpPr>
          <p:cNvPr id="7" name="Text 4"/>
          <p:cNvSpPr/>
          <p:nvPr/>
        </p:nvSpPr>
        <p:spPr>
          <a:xfrm>
            <a:off x="731520" y="3562895"/>
            <a:ext cx="10241280" cy="822960"/>
          </a:xfrm>
          <a:prstGeom prst="rect">
            <a:avLst/>
          </a:prstGeom>
          <a:noFill/>
          <a:ln/>
        </p:spPr>
        <p:txBody>
          <a:bodyPr wrap="square" lIns="0" tIns="0" rIns="0" bIns="0" rtlCol="0" anchor="ctr"/>
          <a:lstStyle/>
          <a:p>
            <a:pPr marL="0" indent="0">
              <a:buNone/>
            </a:pPr>
            <a:r>
              <a:rPr lang="en-US" sz="2000" dirty="0">
                <a:solidFill>
                  <a:srgbClr val="D7DEEA"/>
                </a:solidFill>
                <a:latin typeface="Arial" pitchFamily="34" charset="0"/>
                <a:ea typeface="Arial" pitchFamily="34" charset="-122"/>
                <a:cs typeface="Arial" pitchFamily="34" charset="-120"/>
              </a:rPr>
              <a:t>Veterans' Service Officer and Treasurer Reconciliation &amp; Responsibilities</a:t>
            </a:r>
            <a:endParaRPr lang="en-US" sz="2000" dirty="0"/>
          </a:p>
        </p:txBody>
      </p:sp>
      <p:sp>
        <p:nvSpPr>
          <p:cNvPr id="8" name="Shape 5"/>
          <p:cNvSpPr/>
          <p:nvPr/>
        </p:nvSpPr>
        <p:spPr>
          <a:xfrm>
            <a:off x="731520" y="4251960"/>
            <a:ext cx="2011680" cy="0"/>
          </a:xfrm>
          <a:prstGeom prst="line">
            <a:avLst/>
          </a:prstGeom>
          <a:noFill/>
          <a:ln w="38100">
            <a:solidFill>
              <a:srgbClr val="A32035"/>
            </a:solidFill>
            <a:prstDash val="solid"/>
          </a:ln>
        </p:spPr>
        <p:txBody>
          <a:bodyPr/>
          <a:lstStyle/>
          <a:p>
            <a:endParaRPr lang="en-US"/>
          </a:p>
        </p:txBody>
      </p:sp>
      <p:sp>
        <p:nvSpPr>
          <p:cNvPr id="9" name="Text 6"/>
          <p:cNvSpPr/>
          <p:nvPr/>
        </p:nvSpPr>
        <p:spPr>
          <a:xfrm>
            <a:off x="731520" y="5257800"/>
            <a:ext cx="5486400" cy="365760"/>
          </a:xfrm>
          <a:prstGeom prst="rect">
            <a:avLst/>
          </a:prstGeom>
          <a:noFill/>
          <a:ln/>
        </p:spPr>
        <p:txBody>
          <a:bodyPr wrap="square" lIns="0" tIns="0" rIns="0" bIns="0" rtlCol="0" anchor="ctr"/>
          <a:lstStyle/>
          <a:p>
            <a:pPr marL="0" indent="0">
              <a:buNone/>
            </a:pPr>
            <a:r>
              <a:rPr lang="en-US" sz="1600" b="1" dirty="0">
                <a:solidFill>
                  <a:srgbClr val="FFFFFF"/>
                </a:solidFill>
                <a:latin typeface="Arial" pitchFamily="34" charset="0"/>
                <a:ea typeface="Arial" pitchFamily="34" charset="-122"/>
                <a:cs typeface="Arial" pitchFamily="34" charset="-120"/>
              </a:rPr>
              <a:t>Tracey Brown</a:t>
            </a:r>
            <a:endParaRPr lang="en-US" sz="1600" dirty="0"/>
          </a:p>
        </p:txBody>
      </p:sp>
      <p:sp>
        <p:nvSpPr>
          <p:cNvPr id="10" name="Text 7"/>
          <p:cNvSpPr/>
          <p:nvPr/>
        </p:nvSpPr>
        <p:spPr>
          <a:xfrm>
            <a:off x="731520" y="5623560"/>
            <a:ext cx="7772400" cy="640080"/>
          </a:xfrm>
          <a:prstGeom prst="rect">
            <a:avLst/>
          </a:prstGeom>
          <a:noFill/>
          <a:ln/>
        </p:spPr>
        <p:txBody>
          <a:bodyPr wrap="square" lIns="0" tIns="0" rIns="0" bIns="0" rtlCol="0" anchor="ctr"/>
          <a:lstStyle/>
          <a:p>
            <a:pPr marL="0" indent="0">
              <a:lnSpc>
                <a:spcPts val="1600"/>
              </a:lnSpc>
              <a:buNone/>
            </a:pPr>
            <a:r>
              <a:rPr lang="en-US" sz="1400" dirty="0">
                <a:solidFill>
                  <a:srgbClr val="B9C4D9"/>
                </a:solidFill>
                <a:latin typeface="Arial" pitchFamily="34" charset="0"/>
                <a:ea typeface="Arial" pitchFamily="34" charset="-122"/>
                <a:cs typeface="Arial" pitchFamily="34" charset="-120"/>
              </a:rPr>
              <a:t>System Administrator &amp; Trainer, Chapter 115 and Annuity Programs</a:t>
            </a:r>
            <a:endParaRPr lang="en-US" sz="1400" dirty="0"/>
          </a:p>
          <a:p>
            <a:pPr marL="0" indent="0">
              <a:lnSpc>
                <a:spcPts val="1600"/>
              </a:lnSpc>
              <a:buNone/>
            </a:pPr>
            <a:r>
              <a:rPr lang="en-US" sz="1400" dirty="0">
                <a:solidFill>
                  <a:srgbClr val="B9C4D9"/>
                </a:solidFill>
                <a:latin typeface="Arial" pitchFamily="34" charset="0"/>
                <a:ea typeface="Arial" pitchFamily="34" charset="-122"/>
                <a:cs typeface="Arial" pitchFamily="34" charset="-120"/>
              </a:rPr>
              <a:t>Massachusetts Executive Office of Veterans' Services</a:t>
            </a:r>
            <a:endParaRPr lang="en-US" sz="1400" dirty="0"/>
          </a:p>
        </p:txBody>
      </p:sp>
      <p:pic>
        <p:nvPicPr>
          <p:cNvPr id="12" name="Picture 11">
            <a:extLst>
              <a:ext uri="{FF2B5EF4-FFF2-40B4-BE49-F238E27FC236}">
                <a16:creationId xmlns:a16="http://schemas.microsoft.com/office/drawing/2014/main" id="{1E3367E8-79BC-418D-265B-A1B3F6FC92BF}"/>
              </a:ext>
            </a:extLst>
          </p:cNvPr>
          <p:cNvPicPr>
            <a:picLocks noChangeAspect="1"/>
          </p:cNvPicPr>
          <p:nvPr/>
        </p:nvPicPr>
        <p:blipFill>
          <a:blip r:embed="rId3"/>
          <a:stretch>
            <a:fillRect/>
          </a:stretch>
        </p:blipFill>
        <p:spPr>
          <a:xfrm>
            <a:off x="1737360" y="156023"/>
            <a:ext cx="7913914" cy="1627057"/>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TODAY'S SESSION</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What We'll Cover</a:t>
            </a:r>
            <a:endParaRPr lang="en-US" sz="3000" dirty="0"/>
          </a:p>
        </p:txBody>
      </p:sp>
      <p:sp>
        <p:nvSpPr>
          <p:cNvPr id="4" name="Shape 2"/>
          <p:cNvSpPr/>
          <p:nvPr/>
        </p:nvSpPr>
        <p:spPr>
          <a:xfrm>
            <a:off x="640080" y="1874520"/>
            <a:ext cx="502920" cy="502920"/>
          </a:xfrm>
          <a:prstGeom prst="ellipse">
            <a:avLst/>
          </a:prstGeom>
          <a:solidFill>
            <a:srgbClr val="1F3864"/>
          </a:solidFill>
          <a:ln/>
        </p:spPr>
        <p:txBody>
          <a:bodyPr/>
          <a:lstStyle/>
          <a:p>
            <a:endParaRPr lang="en-US"/>
          </a:p>
        </p:txBody>
      </p:sp>
      <p:sp>
        <p:nvSpPr>
          <p:cNvPr id="5" name="Text 3"/>
          <p:cNvSpPr/>
          <p:nvPr/>
        </p:nvSpPr>
        <p:spPr>
          <a:xfrm>
            <a:off x="640080" y="187452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6" name="Text 4"/>
          <p:cNvSpPr/>
          <p:nvPr/>
        </p:nvSpPr>
        <p:spPr>
          <a:xfrm>
            <a:off x="1417320" y="1819656"/>
            <a:ext cx="4206240" cy="36576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The Basics</a:t>
            </a:r>
            <a:endParaRPr lang="en-US" sz="1600" dirty="0"/>
          </a:p>
        </p:txBody>
      </p:sp>
      <p:sp>
        <p:nvSpPr>
          <p:cNvPr id="7" name="Text 5"/>
          <p:cNvSpPr/>
          <p:nvPr/>
        </p:nvSpPr>
        <p:spPr>
          <a:xfrm>
            <a:off x="1417320" y="2167128"/>
            <a:ext cx="9875520" cy="457200"/>
          </a:xfrm>
          <a:prstGeom prst="rect">
            <a:avLst/>
          </a:prstGeom>
          <a:noFill/>
          <a:ln/>
        </p:spPr>
        <p:txBody>
          <a:bodyPr wrap="square" lIns="0" tIns="0" rIns="0" bIns="0" rtlCol="0" anchor="ctr"/>
          <a:lstStyle/>
          <a:p>
            <a:pPr marL="0" indent="0">
              <a:buNone/>
            </a:pPr>
            <a:r>
              <a:rPr lang="en-US" sz="1400" dirty="0">
                <a:solidFill>
                  <a:srgbClr val="5A5A5A"/>
                </a:solidFill>
                <a:latin typeface="Arial" pitchFamily="34" charset="0"/>
                <a:ea typeface="Arial" pitchFamily="34" charset="-122"/>
                <a:cs typeface="Arial" pitchFamily="34" charset="-120"/>
              </a:rPr>
              <a:t>What Chapter 115 is, and how it works in your community</a:t>
            </a:r>
            <a:endParaRPr lang="en-US" sz="1400" dirty="0"/>
          </a:p>
        </p:txBody>
      </p:sp>
      <p:sp>
        <p:nvSpPr>
          <p:cNvPr id="8" name="Shape 6"/>
          <p:cNvSpPr/>
          <p:nvPr/>
        </p:nvSpPr>
        <p:spPr>
          <a:xfrm>
            <a:off x="1417320" y="2715768"/>
            <a:ext cx="9875520" cy="0"/>
          </a:xfrm>
          <a:prstGeom prst="line">
            <a:avLst/>
          </a:prstGeom>
          <a:noFill/>
          <a:ln w="12700">
            <a:solidFill>
              <a:srgbClr val="E3E6EC"/>
            </a:solidFill>
            <a:prstDash val="solid"/>
          </a:ln>
        </p:spPr>
        <p:txBody>
          <a:bodyPr/>
          <a:lstStyle/>
          <a:p>
            <a:endParaRPr lang="en-US"/>
          </a:p>
        </p:txBody>
      </p:sp>
      <p:sp>
        <p:nvSpPr>
          <p:cNvPr id="9" name="Shape 7"/>
          <p:cNvSpPr/>
          <p:nvPr/>
        </p:nvSpPr>
        <p:spPr>
          <a:xfrm>
            <a:off x="640080" y="2807208"/>
            <a:ext cx="502920" cy="502920"/>
          </a:xfrm>
          <a:prstGeom prst="ellipse">
            <a:avLst/>
          </a:prstGeom>
          <a:solidFill>
            <a:srgbClr val="155A6A"/>
          </a:solidFill>
          <a:ln/>
        </p:spPr>
        <p:txBody>
          <a:bodyPr/>
          <a:lstStyle/>
          <a:p>
            <a:endParaRPr lang="en-US"/>
          </a:p>
        </p:txBody>
      </p:sp>
      <p:sp>
        <p:nvSpPr>
          <p:cNvPr id="10" name="Text 8"/>
          <p:cNvSpPr/>
          <p:nvPr/>
        </p:nvSpPr>
        <p:spPr>
          <a:xfrm>
            <a:off x="640080" y="280720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1" name="Text 9"/>
          <p:cNvSpPr/>
          <p:nvPr/>
        </p:nvSpPr>
        <p:spPr>
          <a:xfrm>
            <a:off x="1417320" y="2752344"/>
            <a:ext cx="4206240" cy="36576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Roles &amp; Responsibilities</a:t>
            </a:r>
            <a:endParaRPr lang="en-US" sz="1600" dirty="0"/>
          </a:p>
        </p:txBody>
      </p:sp>
      <p:sp>
        <p:nvSpPr>
          <p:cNvPr id="12" name="Text 10"/>
          <p:cNvSpPr/>
          <p:nvPr/>
        </p:nvSpPr>
        <p:spPr>
          <a:xfrm>
            <a:off x="1417320" y="3099816"/>
            <a:ext cx="9875520" cy="457200"/>
          </a:xfrm>
          <a:prstGeom prst="rect">
            <a:avLst/>
          </a:prstGeom>
          <a:noFill/>
          <a:ln/>
        </p:spPr>
        <p:txBody>
          <a:bodyPr wrap="square" lIns="0" tIns="0" rIns="0" bIns="0" rtlCol="0" anchor="ctr"/>
          <a:lstStyle/>
          <a:p>
            <a:pPr marL="0" indent="0">
              <a:buNone/>
            </a:pPr>
            <a:r>
              <a:rPr lang="en-US" sz="1400" dirty="0">
                <a:solidFill>
                  <a:srgbClr val="5A5A5A"/>
                </a:solidFill>
                <a:latin typeface="Arial" pitchFamily="34" charset="0"/>
                <a:ea typeface="Arial" pitchFamily="34" charset="-122"/>
                <a:cs typeface="Arial" pitchFamily="34" charset="-120"/>
              </a:rPr>
              <a:t>What belongs to the Veterans' Service Officer (VSO), EOVS, and the Treasurer</a:t>
            </a:r>
            <a:endParaRPr lang="en-US" sz="1400" dirty="0"/>
          </a:p>
        </p:txBody>
      </p:sp>
      <p:sp>
        <p:nvSpPr>
          <p:cNvPr id="13" name="Shape 11"/>
          <p:cNvSpPr/>
          <p:nvPr/>
        </p:nvSpPr>
        <p:spPr>
          <a:xfrm>
            <a:off x="1417320" y="3648456"/>
            <a:ext cx="9875520" cy="0"/>
          </a:xfrm>
          <a:prstGeom prst="line">
            <a:avLst/>
          </a:prstGeom>
          <a:noFill/>
          <a:ln w="12700">
            <a:solidFill>
              <a:srgbClr val="E3E6EC"/>
            </a:solidFill>
            <a:prstDash val="solid"/>
          </a:ln>
        </p:spPr>
        <p:txBody>
          <a:bodyPr/>
          <a:lstStyle/>
          <a:p>
            <a:endParaRPr lang="en-US"/>
          </a:p>
        </p:txBody>
      </p:sp>
      <p:sp>
        <p:nvSpPr>
          <p:cNvPr id="14" name="Shape 12"/>
          <p:cNvSpPr/>
          <p:nvPr/>
        </p:nvSpPr>
        <p:spPr>
          <a:xfrm>
            <a:off x="640080" y="3739896"/>
            <a:ext cx="502920" cy="502920"/>
          </a:xfrm>
          <a:prstGeom prst="ellipse">
            <a:avLst/>
          </a:prstGeom>
          <a:solidFill>
            <a:srgbClr val="1F3864"/>
          </a:solidFill>
          <a:ln/>
        </p:spPr>
        <p:txBody>
          <a:bodyPr/>
          <a:lstStyle/>
          <a:p>
            <a:endParaRPr lang="en-US"/>
          </a:p>
        </p:txBody>
      </p:sp>
      <p:sp>
        <p:nvSpPr>
          <p:cNvPr id="15" name="Text 13"/>
          <p:cNvSpPr/>
          <p:nvPr/>
        </p:nvSpPr>
        <p:spPr>
          <a:xfrm>
            <a:off x="640080" y="3739896"/>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3</a:t>
            </a:r>
            <a:endParaRPr lang="en-US" sz="2200" dirty="0"/>
          </a:p>
        </p:txBody>
      </p:sp>
      <p:sp>
        <p:nvSpPr>
          <p:cNvPr id="16" name="Text 14"/>
          <p:cNvSpPr/>
          <p:nvPr/>
        </p:nvSpPr>
        <p:spPr>
          <a:xfrm>
            <a:off x="1417320" y="3685032"/>
            <a:ext cx="4206240" cy="36576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The Certification Process</a:t>
            </a:r>
            <a:endParaRPr lang="en-US" sz="1600" dirty="0"/>
          </a:p>
        </p:txBody>
      </p:sp>
      <p:sp>
        <p:nvSpPr>
          <p:cNvPr id="17" name="Text 15"/>
          <p:cNvSpPr/>
          <p:nvPr/>
        </p:nvSpPr>
        <p:spPr>
          <a:xfrm>
            <a:off x="1417320" y="4032504"/>
            <a:ext cx="9875520" cy="457200"/>
          </a:xfrm>
          <a:prstGeom prst="rect">
            <a:avLst/>
          </a:prstGeom>
          <a:noFill/>
          <a:ln/>
        </p:spPr>
        <p:txBody>
          <a:bodyPr wrap="square" lIns="0" tIns="0" rIns="0" bIns="0" rtlCol="0" anchor="ctr"/>
          <a:lstStyle/>
          <a:p>
            <a:pPr marL="0" indent="0">
              <a:buNone/>
            </a:pPr>
            <a:r>
              <a:rPr lang="en-US" sz="1400" dirty="0">
                <a:solidFill>
                  <a:srgbClr val="5A5A5A"/>
                </a:solidFill>
                <a:latin typeface="Arial" pitchFamily="34" charset="0"/>
                <a:ea typeface="Arial" pitchFamily="34" charset="-122"/>
                <a:cs typeface="Arial" pitchFamily="34" charset="-120"/>
              </a:rPr>
              <a:t>Step by step, from data entry to certification</a:t>
            </a:r>
            <a:endParaRPr lang="en-US" sz="1400" dirty="0"/>
          </a:p>
        </p:txBody>
      </p:sp>
      <p:sp>
        <p:nvSpPr>
          <p:cNvPr id="18" name="Shape 16"/>
          <p:cNvSpPr/>
          <p:nvPr/>
        </p:nvSpPr>
        <p:spPr>
          <a:xfrm>
            <a:off x="1417320" y="4581144"/>
            <a:ext cx="9875520" cy="0"/>
          </a:xfrm>
          <a:prstGeom prst="line">
            <a:avLst/>
          </a:prstGeom>
          <a:noFill/>
          <a:ln w="12700">
            <a:solidFill>
              <a:srgbClr val="E3E6EC"/>
            </a:solidFill>
            <a:prstDash val="solid"/>
          </a:ln>
        </p:spPr>
        <p:txBody>
          <a:bodyPr/>
          <a:lstStyle/>
          <a:p>
            <a:endParaRPr lang="en-US"/>
          </a:p>
        </p:txBody>
      </p:sp>
      <p:sp>
        <p:nvSpPr>
          <p:cNvPr id="19" name="Shape 17"/>
          <p:cNvSpPr/>
          <p:nvPr/>
        </p:nvSpPr>
        <p:spPr>
          <a:xfrm>
            <a:off x="640080" y="4672584"/>
            <a:ext cx="502920" cy="502920"/>
          </a:xfrm>
          <a:prstGeom prst="ellipse">
            <a:avLst/>
          </a:prstGeom>
          <a:solidFill>
            <a:srgbClr val="155A6A"/>
          </a:solidFill>
          <a:ln/>
        </p:spPr>
        <p:txBody>
          <a:bodyPr/>
          <a:lstStyle/>
          <a:p>
            <a:endParaRPr lang="en-US"/>
          </a:p>
        </p:txBody>
      </p:sp>
      <p:sp>
        <p:nvSpPr>
          <p:cNvPr id="20" name="Text 18"/>
          <p:cNvSpPr/>
          <p:nvPr/>
        </p:nvSpPr>
        <p:spPr>
          <a:xfrm>
            <a:off x="640080" y="4672584"/>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4</a:t>
            </a:r>
            <a:endParaRPr lang="en-US" sz="2200" dirty="0"/>
          </a:p>
        </p:txBody>
      </p:sp>
      <p:sp>
        <p:nvSpPr>
          <p:cNvPr id="21" name="Text 19"/>
          <p:cNvSpPr/>
          <p:nvPr/>
        </p:nvSpPr>
        <p:spPr>
          <a:xfrm>
            <a:off x="1417320" y="4617720"/>
            <a:ext cx="4206240" cy="36576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The Reports</a:t>
            </a:r>
            <a:endParaRPr lang="en-US" sz="1600" dirty="0"/>
          </a:p>
        </p:txBody>
      </p:sp>
      <p:sp>
        <p:nvSpPr>
          <p:cNvPr id="22" name="Text 20"/>
          <p:cNvSpPr/>
          <p:nvPr/>
        </p:nvSpPr>
        <p:spPr>
          <a:xfrm>
            <a:off x="1417320" y="4965192"/>
            <a:ext cx="9875520" cy="457200"/>
          </a:xfrm>
          <a:prstGeom prst="rect">
            <a:avLst/>
          </a:prstGeom>
          <a:noFill/>
          <a:ln/>
        </p:spPr>
        <p:txBody>
          <a:bodyPr wrap="square" lIns="0" tIns="0" rIns="0" bIns="0" rtlCol="0" anchor="ctr"/>
          <a:lstStyle/>
          <a:p>
            <a:pPr marL="0" indent="0">
              <a:buNone/>
            </a:pPr>
            <a:r>
              <a:rPr lang="en-US" sz="1400" dirty="0">
                <a:solidFill>
                  <a:srgbClr val="5A5A5A"/>
                </a:solidFill>
                <a:latin typeface="Arial" pitchFamily="34" charset="0"/>
                <a:ea typeface="Arial" pitchFamily="34" charset="-122"/>
                <a:cs typeface="Arial" pitchFamily="34" charset="-120"/>
              </a:rPr>
              <a:t>Reading the VS-5, VS-6, and VS-7 before you sign</a:t>
            </a:r>
            <a:endParaRPr lang="en-US" sz="1400" dirty="0"/>
          </a:p>
        </p:txBody>
      </p:sp>
      <p:sp>
        <p:nvSpPr>
          <p:cNvPr id="23" name="Shape 21"/>
          <p:cNvSpPr/>
          <p:nvPr/>
        </p:nvSpPr>
        <p:spPr>
          <a:xfrm>
            <a:off x="1417320" y="5513832"/>
            <a:ext cx="9875520" cy="0"/>
          </a:xfrm>
          <a:prstGeom prst="line">
            <a:avLst/>
          </a:prstGeom>
          <a:noFill/>
          <a:ln w="12700">
            <a:solidFill>
              <a:srgbClr val="E3E6EC"/>
            </a:solidFill>
            <a:prstDash val="solid"/>
          </a:ln>
        </p:spPr>
        <p:txBody>
          <a:bodyPr/>
          <a:lstStyle/>
          <a:p>
            <a:endParaRPr lang="en-US"/>
          </a:p>
        </p:txBody>
      </p:sp>
      <p:sp>
        <p:nvSpPr>
          <p:cNvPr id="24" name="Shape 22"/>
          <p:cNvSpPr/>
          <p:nvPr/>
        </p:nvSpPr>
        <p:spPr>
          <a:xfrm>
            <a:off x="640080" y="5605272"/>
            <a:ext cx="502920" cy="502920"/>
          </a:xfrm>
          <a:prstGeom prst="ellipse">
            <a:avLst/>
          </a:prstGeom>
          <a:solidFill>
            <a:srgbClr val="1F3864"/>
          </a:solidFill>
          <a:ln/>
        </p:spPr>
        <p:txBody>
          <a:bodyPr/>
          <a:lstStyle/>
          <a:p>
            <a:endParaRPr lang="en-US"/>
          </a:p>
        </p:txBody>
      </p:sp>
      <p:sp>
        <p:nvSpPr>
          <p:cNvPr id="25" name="Text 23"/>
          <p:cNvSpPr/>
          <p:nvPr/>
        </p:nvSpPr>
        <p:spPr>
          <a:xfrm>
            <a:off x="640080" y="560527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5</a:t>
            </a:r>
            <a:endParaRPr lang="en-US" sz="2200" dirty="0"/>
          </a:p>
        </p:txBody>
      </p:sp>
      <p:sp>
        <p:nvSpPr>
          <p:cNvPr id="26" name="Text 24"/>
          <p:cNvSpPr/>
          <p:nvPr/>
        </p:nvSpPr>
        <p:spPr>
          <a:xfrm>
            <a:off x="1417320" y="5550408"/>
            <a:ext cx="4206240" cy="36576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Reimbursement</a:t>
            </a:r>
            <a:endParaRPr lang="en-US" sz="1600" dirty="0"/>
          </a:p>
        </p:txBody>
      </p:sp>
      <p:sp>
        <p:nvSpPr>
          <p:cNvPr id="27" name="Text 25"/>
          <p:cNvSpPr/>
          <p:nvPr/>
        </p:nvSpPr>
        <p:spPr>
          <a:xfrm>
            <a:off x="1417320" y="5897880"/>
            <a:ext cx="9875520" cy="457200"/>
          </a:xfrm>
          <a:prstGeom prst="rect">
            <a:avLst/>
          </a:prstGeom>
          <a:noFill/>
          <a:ln/>
        </p:spPr>
        <p:txBody>
          <a:bodyPr wrap="square" lIns="0" tIns="0" rIns="0" bIns="0" rtlCol="0" anchor="ctr"/>
          <a:lstStyle/>
          <a:p>
            <a:pPr marL="0" indent="0">
              <a:buNone/>
            </a:pPr>
            <a:r>
              <a:rPr lang="en-US" sz="1400" dirty="0">
                <a:solidFill>
                  <a:srgbClr val="5A5A5A"/>
                </a:solidFill>
                <a:latin typeface="Arial" pitchFamily="34" charset="0"/>
                <a:ea typeface="Arial" pitchFamily="34" charset="-122"/>
                <a:cs typeface="Arial" pitchFamily="34" charset="-120"/>
              </a:rPr>
              <a:t>How and when the Commonwealth pays your city or town</a:t>
            </a:r>
            <a:endParaRPr lang="en-US" sz="1400" dirty="0"/>
          </a:p>
        </p:txBody>
      </p:sp>
      <p:sp>
        <p:nvSpPr>
          <p:cNvPr id="28" name="Text 26"/>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9" name="Text 27"/>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F3864"/>
          </a:solidFill>
          <a:ln/>
        </p:spPr>
        <p:txBody>
          <a:bodyPr/>
          <a:lstStyle/>
          <a:p>
            <a:endParaRPr lang="en-US"/>
          </a:p>
        </p:txBody>
      </p:sp>
      <p:sp>
        <p:nvSpPr>
          <p:cNvPr id="3" name="Text 1"/>
          <p:cNvSpPr/>
          <p:nvPr/>
        </p:nvSpPr>
        <p:spPr>
          <a:xfrm>
            <a:off x="731520" y="2331720"/>
            <a:ext cx="9144000" cy="457200"/>
          </a:xfrm>
          <a:prstGeom prst="rect">
            <a:avLst/>
          </a:prstGeom>
          <a:noFill/>
          <a:ln/>
        </p:spPr>
        <p:txBody>
          <a:bodyPr wrap="square" lIns="0" tIns="0" rIns="0" bIns="0" rtlCol="0" anchor="ctr"/>
          <a:lstStyle/>
          <a:p>
            <a:pPr marL="0" indent="0">
              <a:buNone/>
            </a:pPr>
            <a:r>
              <a:rPr lang="en-US" sz="1600" b="1" kern="0" spc="200" dirty="0">
                <a:solidFill>
                  <a:srgbClr val="8FA8C9"/>
                </a:solidFill>
                <a:latin typeface="Arial" pitchFamily="34" charset="0"/>
                <a:ea typeface="Arial" pitchFamily="34" charset="-122"/>
                <a:cs typeface="Arial" pitchFamily="34" charset="-120"/>
              </a:rPr>
              <a:t>SECTION 1</a:t>
            </a:r>
            <a:endParaRPr lang="en-US" sz="1600" dirty="0"/>
          </a:p>
        </p:txBody>
      </p:sp>
      <p:sp>
        <p:nvSpPr>
          <p:cNvPr id="4" name="Text 2"/>
          <p:cNvSpPr/>
          <p:nvPr/>
        </p:nvSpPr>
        <p:spPr>
          <a:xfrm>
            <a:off x="731520" y="27889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Arial" pitchFamily="34" charset="0"/>
                <a:ea typeface="Arial" pitchFamily="34" charset="-122"/>
                <a:cs typeface="Arial" pitchFamily="34" charset="-120"/>
              </a:rPr>
              <a:t>The Basics: Chapter 115 in Your Community</a:t>
            </a:r>
            <a:endParaRPr lang="en-US" sz="4000" dirty="0"/>
          </a:p>
        </p:txBody>
      </p:sp>
      <p:sp>
        <p:nvSpPr>
          <p:cNvPr id="6" name="Text 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C7CEDB"/>
                </a:solidFill>
                <a:latin typeface="Arial" pitchFamily="34" charset="0"/>
                <a:ea typeface="Arial" pitchFamily="34" charset="-122"/>
                <a:cs typeface="Arial" pitchFamily="34" charset="-120"/>
              </a:rPr>
              <a:t>Massachusetts Executive Office of Veterans Services</a:t>
            </a:r>
            <a:endParaRPr lang="en-US" sz="1400" dirty="0"/>
          </a:p>
        </p:txBody>
      </p:sp>
      <p:sp>
        <p:nvSpPr>
          <p:cNvPr id="7" name="Text 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C7CEDB"/>
                </a:solidFill>
                <a:latin typeface="Arial" pitchFamily="34" charset="0"/>
                <a:ea typeface="Arial" pitchFamily="34" charset="-122"/>
                <a:cs typeface="Arial" pitchFamily="34" charset="-120"/>
              </a:rPr>
              <a:t>3</a:t>
            </a:r>
            <a:endParaRPr lang="en-US" sz="1400" dirty="0"/>
          </a:p>
        </p:txBody>
      </p:sp>
      <p:pic>
        <p:nvPicPr>
          <p:cNvPr id="9" name="Picture 8">
            <a:extLst>
              <a:ext uri="{FF2B5EF4-FFF2-40B4-BE49-F238E27FC236}">
                <a16:creationId xmlns:a16="http://schemas.microsoft.com/office/drawing/2014/main" id="{5C99D570-0E26-8E65-72B9-AEB3E0C80B56}"/>
              </a:ext>
            </a:extLst>
          </p:cNvPr>
          <p:cNvPicPr>
            <a:picLocks noChangeAspect="1"/>
          </p:cNvPicPr>
          <p:nvPr/>
        </p:nvPicPr>
        <p:blipFill>
          <a:blip r:embed="rId3"/>
          <a:stretch>
            <a:fillRect/>
          </a:stretch>
        </p:blipFill>
        <p:spPr>
          <a:xfrm>
            <a:off x="1695451" y="238831"/>
            <a:ext cx="7913914" cy="1627057"/>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A Little History First</a:t>
            </a:r>
            <a:endParaRPr lang="en-US" sz="3000" dirty="0"/>
          </a:p>
        </p:txBody>
      </p:sp>
      <p:sp>
        <p:nvSpPr>
          <p:cNvPr id="4" name="Shape 2"/>
          <p:cNvSpPr/>
          <p:nvPr/>
        </p:nvSpPr>
        <p:spPr>
          <a:xfrm>
            <a:off x="548640" y="1691640"/>
            <a:ext cx="4206240" cy="4206240"/>
          </a:xfrm>
          <a:prstGeom prst="roundRect">
            <a:avLst>
              <a:gd name="adj" fmla="val 1739"/>
            </a:avLst>
          </a:prstGeom>
          <a:solidFill>
            <a:srgbClr val="155A6A"/>
          </a:solidFill>
          <a:ln/>
        </p:spPr>
        <p:txBody>
          <a:bodyPr/>
          <a:lstStyle/>
          <a:p>
            <a:endParaRPr lang="en-US"/>
          </a:p>
        </p:txBody>
      </p:sp>
      <p:sp>
        <p:nvSpPr>
          <p:cNvPr id="5" name="Text 3"/>
          <p:cNvSpPr/>
          <p:nvPr/>
        </p:nvSpPr>
        <p:spPr>
          <a:xfrm>
            <a:off x="548640" y="2148840"/>
            <a:ext cx="4206240" cy="548640"/>
          </a:xfrm>
          <a:prstGeom prst="rect">
            <a:avLst/>
          </a:prstGeom>
          <a:noFill/>
          <a:ln/>
        </p:spPr>
        <p:txBody>
          <a:bodyPr wrap="square" lIns="0" tIns="0" rIns="0" bIns="0" rtlCol="0" anchor="ctr"/>
          <a:lstStyle/>
          <a:p>
            <a:pPr marL="0" indent="0" algn="ctr">
              <a:buNone/>
            </a:pPr>
            <a:r>
              <a:rPr lang="en-US" sz="2000" b="1" dirty="0">
                <a:solidFill>
                  <a:srgbClr val="C9E7EA"/>
                </a:solidFill>
                <a:latin typeface="Arial" pitchFamily="34" charset="0"/>
                <a:ea typeface="Arial" pitchFamily="34" charset="-122"/>
                <a:cs typeface="Arial" pitchFamily="34" charset="-120"/>
              </a:rPr>
              <a:t>Since</a:t>
            </a:r>
            <a:endParaRPr lang="en-US" sz="2000" dirty="0"/>
          </a:p>
        </p:txBody>
      </p:sp>
      <p:sp>
        <p:nvSpPr>
          <p:cNvPr id="6" name="Text 4"/>
          <p:cNvSpPr/>
          <p:nvPr/>
        </p:nvSpPr>
        <p:spPr>
          <a:xfrm>
            <a:off x="548640" y="2606040"/>
            <a:ext cx="4206240" cy="1371600"/>
          </a:xfrm>
          <a:prstGeom prst="rect">
            <a:avLst/>
          </a:prstGeom>
          <a:noFill/>
          <a:ln/>
        </p:spPr>
        <p:txBody>
          <a:bodyPr wrap="square" lIns="0" tIns="0" rIns="0" bIns="0" rtlCol="0" anchor="ctr"/>
          <a:lstStyle/>
          <a:p>
            <a:pPr marL="0" indent="0" algn="ctr">
              <a:buNone/>
            </a:pPr>
            <a:r>
              <a:rPr lang="en-US" sz="7200" b="1" dirty="0">
                <a:solidFill>
                  <a:srgbClr val="FFFFFF"/>
                </a:solidFill>
                <a:latin typeface="Arial" pitchFamily="34" charset="0"/>
                <a:ea typeface="Arial" pitchFamily="34" charset="-122"/>
                <a:cs typeface="Arial" pitchFamily="34" charset="-120"/>
              </a:rPr>
              <a:t>1861</a:t>
            </a:r>
            <a:endParaRPr lang="en-US" sz="7200" dirty="0"/>
          </a:p>
        </p:txBody>
      </p:sp>
      <p:sp>
        <p:nvSpPr>
          <p:cNvPr id="7" name="Text 5"/>
          <p:cNvSpPr/>
          <p:nvPr/>
        </p:nvSpPr>
        <p:spPr>
          <a:xfrm>
            <a:off x="914400" y="4114800"/>
            <a:ext cx="3474720" cy="1463040"/>
          </a:xfrm>
          <a:prstGeom prst="rect">
            <a:avLst/>
          </a:prstGeom>
          <a:noFill/>
          <a:ln/>
        </p:spPr>
        <p:txBody>
          <a:bodyPr wrap="square" lIns="0" tIns="0" rIns="0" bIns="0" rtlCol="0" anchor="ctr"/>
          <a:lstStyle/>
          <a:p>
            <a:pPr marL="0" indent="0" algn="ctr">
              <a:lnSpc>
                <a:spcPts val="1900"/>
              </a:lnSpc>
              <a:buNone/>
            </a:pPr>
            <a:r>
              <a:rPr lang="en-US" sz="1600" dirty="0">
                <a:solidFill>
                  <a:srgbClr val="FFFFFF"/>
                </a:solidFill>
                <a:latin typeface="Arial" pitchFamily="34" charset="0"/>
                <a:ea typeface="Arial" pitchFamily="34" charset="-122"/>
                <a:cs typeface="Arial" pitchFamily="34" charset="-120"/>
              </a:rPr>
              <a:t>Massachusetts has been providing state aid to veterans and their families</a:t>
            </a:r>
            <a:endParaRPr lang="en-US" sz="1600" dirty="0"/>
          </a:p>
        </p:txBody>
      </p:sp>
      <p:sp>
        <p:nvSpPr>
          <p:cNvPr id="8" name="Text 6"/>
          <p:cNvSpPr/>
          <p:nvPr/>
        </p:nvSpPr>
        <p:spPr>
          <a:xfrm>
            <a:off x="5120640" y="1828800"/>
            <a:ext cx="6492240" cy="1188720"/>
          </a:xfrm>
          <a:prstGeom prst="rect">
            <a:avLst/>
          </a:prstGeom>
          <a:noFill/>
          <a:ln/>
        </p:spPr>
        <p:txBody>
          <a:bodyPr wrap="square" lIns="0" tIns="0" rIns="0" bIns="0" rtlCol="0" anchor="ctr"/>
          <a:lstStyle/>
          <a:p>
            <a:pPr marL="0" indent="0">
              <a:lnSpc>
                <a:spcPts val="2300"/>
              </a:lnSpc>
              <a:buNone/>
            </a:pPr>
            <a:r>
              <a:rPr lang="en-US" sz="1600" dirty="0">
                <a:solidFill>
                  <a:srgbClr val="262626"/>
                </a:solidFill>
                <a:latin typeface="Arial" pitchFamily="34" charset="0"/>
                <a:ea typeface="Arial" pitchFamily="34" charset="-122"/>
                <a:cs typeface="Arial" pitchFamily="34" charset="-120"/>
              </a:rPr>
              <a:t>Massachusetts has offered state aid to veterans and their families since the Civil War era, making it one of the oldest programs of its kind in the country.</a:t>
            </a:r>
            <a:endParaRPr lang="en-US" sz="1600" dirty="0"/>
          </a:p>
        </p:txBody>
      </p:sp>
      <p:sp>
        <p:nvSpPr>
          <p:cNvPr id="9" name="Text 7"/>
          <p:cNvSpPr/>
          <p:nvPr/>
        </p:nvSpPr>
        <p:spPr>
          <a:xfrm>
            <a:off x="5120640" y="3154680"/>
            <a:ext cx="6492240" cy="1737360"/>
          </a:xfrm>
          <a:prstGeom prst="rect">
            <a:avLst/>
          </a:prstGeom>
          <a:noFill/>
          <a:ln/>
        </p:spPr>
        <p:txBody>
          <a:bodyPr wrap="square" lIns="0" tIns="0" rIns="0" bIns="0" rtlCol="0" anchor="ctr"/>
          <a:lstStyle/>
          <a:p>
            <a:pPr marL="0" indent="0">
              <a:lnSpc>
                <a:spcPts val="2100"/>
              </a:lnSpc>
              <a:buNone/>
            </a:pPr>
            <a:r>
              <a:rPr lang="en-US" sz="1600" dirty="0">
                <a:solidFill>
                  <a:srgbClr val="262626"/>
                </a:solidFill>
                <a:latin typeface="Arial" pitchFamily="34" charset="0"/>
                <a:ea typeface="Arial" pitchFamily="34" charset="-122"/>
                <a:cs typeface="Arial" pitchFamily="34" charset="-120"/>
              </a:rPr>
              <a:t>That legacy carries forward today in M.G.L. Chapter 115: the same basic commitment, that a veteran or their family shouldn't go without food, shelter, fuel, or medical care, now runs through your city or town's VSO and Treasurer, backed by the Commonwealth.</a:t>
            </a:r>
            <a:endParaRPr lang="en-US" sz="1600" dirty="0"/>
          </a:p>
        </p:txBody>
      </p:sp>
      <p:sp>
        <p:nvSpPr>
          <p:cNvPr id="10" name="Shape 8"/>
          <p:cNvSpPr/>
          <p:nvPr/>
        </p:nvSpPr>
        <p:spPr>
          <a:xfrm>
            <a:off x="5120640" y="5074920"/>
            <a:ext cx="6492240" cy="777240"/>
          </a:xfrm>
          <a:prstGeom prst="roundRect">
            <a:avLst>
              <a:gd name="adj" fmla="val 7059"/>
            </a:avLst>
          </a:prstGeom>
          <a:solidFill>
            <a:srgbClr val="E8ECF3"/>
          </a:solidFill>
          <a:ln/>
        </p:spPr>
        <p:txBody>
          <a:bodyPr/>
          <a:lstStyle/>
          <a:p>
            <a:endParaRPr lang="en-US"/>
          </a:p>
        </p:txBody>
      </p:sp>
      <p:sp>
        <p:nvSpPr>
          <p:cNvPr id="11" name="Text 9"/>
          <p:cNvSpPr/>
          <p:nvPr/>
        </p:nvSpPr>
        <p:spPr>
          <a:xfrm>
            <a:off x="5394960" y="5074920"/>
            <a:ext cx="5943600" cy="777240"/>
          </a:xfrm>
          <a:prstGeom prst="rect">
            <a:avLst/>
          </a:prstGeom>
          <a:noFill/>
          <a:ln/>
        </p:spPr>
        <p:txBody>
          <a:bodyPr wrap="square" lIns="0" tIns="0" rIns="0" bIns="0" rtlCol="0" anchor="ctr"/>
          <a:lstStyle/>
          <a:p>
            <a:pPr marL="0" indent="0">
              <a:lnSpc>
                <a:spcPts val="1700"/>
              </a:lnSpc>
              <a:buNone/>
            </a:pPr>
            <a:r>
              <a:rPr lang="en-US" sz="1400" b="1" i="1" dirty="0">
                <a:solidFill>
                  <a:srgbClr val="1F3864"/>
                </a:solidFill>
                <a:latin typeface="Arial" pitchFamily="34" charset="0"/>
                <a:ea typeface="Arial" pitchFamily="34" charset="-122"/>
                <a:cs typeface="Arial" pitchFamily="34" charset="-120"/>
              </a:rPr>
              <a:t>You're not just running a benefits program. You're carrying on one of the Commonwealth's oldest promises to its veterans.</a:t>
            </a:r>
            <a:endParaRPr lang="en-US" sz="1400" dirty="0"/>
          </a:p>
        </p:txBody>
      </p:sp>
      <p:sp>
        <p:nvSpPr>
          <p:cNvPr id="12" name="Text 10"/>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3" name="Text 11"/>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4</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VSOs and Admins Across the Commonwealth</a:t>
            </a:r>
            <a:endParaRPr lang="en-US" sz="3000" dirty="0"/>
          </a:p>
        </p:txBody>
      </p:sp>
      <p:sp>
        <p:nvSpPr>
          <p:cNvPr id="4" name="Text 2"/>
          <p:cNvSpPr/>
          <p:nvPr/>
        </p:nvSpPr>
        <p:spPr>
          <a:xfrm>
            <a:off x="548640" y="1554480"/>
            <a:ext cx="1078992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Every city and town relies on trained people to run Chapter 115. Here's the picture statewide.</a:t>
            </a:r>
            <a:endParaRPr lang="en-US" sz="1600" dirty="0"/>
          </a:p>
        </p:txBody>
      </p:sp>
      <p:sp>
        <p:nvSpPr>
          <p:cNvPr id="5" name="Shape 3"/>
          <p:cNvSpPr/>
          <p:nvPr/>
        </p:nvSpPr>
        <p:spPr>
          <a:xfrm>
            <a:off x="548640" y="2610612"/>
            <a:ext cx="5349240" cy="2377440"/>
          </a:xfrm>
          <a:prstGeom prst="roundRect">
            <a:avLst>
              <a:gd name="adj" fmla="val 3077"/>
            </a:avLst>
          </a:prstGeom>
          <a:solidFill>
            <a:srgbClr val="155A6A"/>
          </a:solidFill>
          <a:ln/>
        </p:spPr>
        <p:txBody>
          <a:bodyPr/>
          <a:lstStyle/>
          <a:p>
            <a:endParaRPr lang="en-US"/>
          </a:p>
        </p:txBody>
      </p:sp>
      <p:sp>
        <p:nvSpPr>
          <p:cNvPr id="6" name="Text 4"/>
          <p:cNvSpPr/>
          <p:nvPr/>
        </p:nvSpPr>
        <p:spPr>
          <a:xfrm>
            <a:off x="914400" y="2610612"/>
            <a:ext cx="2194560" cy="2377440"/>
          </a:xfrm>
          <a:prstGeom prst="rect">
            <a:avLst/>
          </a:prstGeom>
          <a:noFill/>
          <a:ln/>
        </p:spPr>
        <p:txBody>
          <a:bodyPr wrap="square" lIns="0" tIns="0" rIns="0" bIns="0" rtlCol="0" anchor="ctr"/>
          <a:lstStyle/>
          <a:p>
            <a:pPr marL="0" indent="0">
              <a:buNone/>
            </a:pPr>
            <a:r>
              <a:rPr lang="en-US" sz="6800" b="1" dirty="0">
                <a:solidFill>
                  <a:srgbClr val="FFFFFF"/>
                </a:solidFill>
                <a:latin typeface="Arial" pitchFamily="34" charset="0"/>
                <a:ea typeface="Arial" pitchFamily="34" charset="-122"/>
                <a:cs typeface="Arial" pitchFamily="34" charset="-120"/>
              </a:rPr>
              <a:t>173</a:t>
            </a:r>
            <a:endParaRPr lang="en-US" sz="6800" dirty="0"/>
          </a:p>
        </p:txBody>
      </p:sp>
      <p:sp>
        <p:nvSpPr>
          <p:cNvPr id="7" name="Text 5"/>
          <p:cNvSpPr/>
          <p:nvPr/>
        </p:nvSpPr>
        <p:spPr>
          <a:xfrm>
            <a:off x="3200400" y="2610612"/>
            <a:ext cx="2423160" cy="2377440"/>
          </a:xfrm>
          <a:prstGeom prst="rect">
            <a:avLst/>
          </a:prstGeom>
          <a:noFill/>
          <a:ln/>
        </p:spPr>
        <p:txBody>
          <a:bodyPr wrap="square" lIns="0" tIns="0" rIns="0" bIns="0" rtlCol="0" anchor="ctr"/>
          <a:lstStyle/>
          <a:p>
            <a:pPr marL="0" indent="0">
              <a:lnSpc>
                <a:spcPts val="2100"/>
              </a:lnSpc>
              <a:buNone/>
            </a:pPr>
            <a:r>
              <a:rPr lang="en-US" sz="1600" dirty="0">
                <a:solidFill>
                  <a:srgbClr val="FFFFFF"/>
                </a:solidFill>
                <a:latin typeface="Arial" pitchFamily="34" charset="0"/>
                <a:ea typeface="Arial" pitchFamily="34" charset="-122"/>
                <a:cs typeface="Arial" pitchFamily="34" charset="-120"/>
              </a:rPr>
              <a:t>VSOs statewide</a:t>
            </a:r>
            <a:endParaRPr lang="en-US" sz="1600" dirty="0"/>
          </a:p>
          <a:p>
            <a:pPr marL="0" indent="0">
              <a:lnSpc>
                <a:spcPts val="2100"/>
              </a:lnSpc>
              <a:buNone/>
            </a:pPr>
            <a:r>
              <a:rPr lang="en-US" sz="1600" dirty="0">
                <a:solidFill>
                  <a:srgbClr val="FFFFFF"/>
                </a:solidFill>
                <a:latin typeface="Arial" pitchFamily="34" charset="0"/>
                <a:ea typeface="Arial" pitchFamily="34" charset="-122"/>
                <a:cs typeface="Arial" pitchFamily="34" charset="-120"/>
              </a:rPr>
              <a:t>(counted once per person)</a:t>
            </a:r>
            <a:endParaRPr lang="en-US" sz="1600" dirty="0"/>
          </a:p>
        </p:txBody>
      </p:sp>
      <p:sp>
        <p:nvSpPr>
          <p:cNvPr id="8" name="Shape 6"/>
          <p:cNvSpPr/>
          <p:nvPr/>
        </p:nvSpPr>
        <p:spPr>
          <a:xfrm>
            <a:off x="6217920" y="2610612"/>
            <a:ext cx="5349240" cy="2377440"/>
          </a:xfrm>
          <a:prstGeom prst="roundRect">
            <a:avLst>
              <a:gd name="adj" fmla="val 3077"/>
            </a:avLst>
          </a:prstGeom>
          <a:solidFill>
            <a:srgbClr val="1F3864"/>
          </a:solidFill>
          <a:ln/>
        </p:spPr>
        <p:txBody>
          <a:bodyPr/>
          <a:lstStyle/>
          <a:p>
            <a:endParaRPr lang="en-US"/>
          </a:p>
        </p:txBody>
      </p:sp>
      <p:sp>
        <p:nvSpPr>
          <p:cNvPr id="9" name="Text 7"/>
          <p:cNvSpPr/>
          <p:nvPr/>
        </p:nvSpPr>
        <p:spPr>
          <a:xfrm>
            <a:off x="6583680" y="2610612"/>
            <a:ext cx="2194560" cy="2377440"/>
          </a:xfrm>
          <a:prstGeom prst="rect">
            <a:avLst/>
          </a:prstGeom>
          <a:noFill/>
          <a:ln/>
        </p:spPr>
        <p:txBody>
          <a:bodyPr wrap="square" lIns="0" tIns="0" rIns="0" bIns="0" rtlCol="0" anchor="ctr"/>
          <a:lstStyle/>
          <a:p>
            <a:pPr marL="0" indent="0">
              <a:buNone/>
            </a:pPr>
            <a:r>
              <a:rPr lang="en-US" sz="6800" b="1" dirty="0">
                <a:solidFill>
                  <a:srgbClr val="FFFFFF"/>
                </a:solidFill>
                <a:latin typeface="Arial" pitchFamily="34" charset="0"/>
                <a:ea typeface="Arial" pitchFamily="34" charset="-122"/>
                <a:cs typeface="Arial" pitchFamily="34" charset="-120"/>
              </a:rPr>
              <a:t>137</a:t>
            </a:r>
            <a:endParaRPr lang="en-US" sz="6800" dirty="0"/>
          </a:p>
        </p:txBody>
      </p:sp>
      <p:sp>
        <p:nvSpPr>
          <p:cNvPr id="10" name="Text 8"/>
          <p:cNvSpPr/>
          <p:nvPr/>
        </p:nvSpPr>
        <p:spPr>
          <a:xfrm>
            <a:off x="8869680" y="2610612"/>
            <a:ext cx="2423160" cy="2377440"/>
          </a:xfrm>
          <a:prstGeom prst="rect">
            <a:avLst/>
          </a:prstGeom>
          <a:noFill/>
          <a:ln/>
        </p:spPr>
        <p:txBody>
          <a:bodyPr wrap="square" lIns="0" tIns="0" rIns="0" bIns="0" rtlCol="0" anchor="ctr"/>
          <a:lstStyle/>
          <a:p>
            <a:pPr marL="0" indent="0">
              <a:lnSpc>
                <a:spcPts val="2100"/>
              </a:lnSpc>
              <a:buNone/>
            </a:pPr>
            <a:r>
              <a:rPr lang="en-US" sz="1600" dirty="0">
                <a:solidFill>
                  <a:srgbClr val="FFFFFF"/>
                </a:solidFill>
                <a:latin typeface="Arial" pitchFamily="34" charset="0"/>
                <a:ea typeface="Arial" pitchFamily="34" charset="-122"/>
                <a:cs typeface="Arial" pitchFamily="34" charset="-120"/>
              </a:rPr>
              <a:t>Admins statewide</a:t>
            </a:r>
            <a:endParaRPr lang="en-US" sz="1600" dirty="0"/>
          </a:p>
          <a:p>
            <a:pPr marL="0" indent="0">
              <a:lnSpc>
                <a:spcPts val="2100"/>
              </a:lnSpc>
              <a:buNone/>
            </a:pPr>
            <a:r>
              <a:rPr lang="en-US" sz="1600" dirty="0">
                <a:solidFill>
                  <a:srgbClr val="FFFFFF"/>
                </a:solidFill>
                <a:latin typeface="Arial" pitchFamily="34" charset="0"/>
                <a:ea typeface="Arial" pitchFamily="34" charset="-122"/>
                <a:cs typeface="Arial" pitchFamily="34" charset="-120"/>
              </a:rPr>
              <a:t>(counted once per person)</a:t>
            </a:r>
            <a:endParaRPr lang="en-US" sz="1600" dirty="0"/>
          </a:p>
        </p:txBody>
      </p:sp>
      <p:sp>
        <p:nvSpPr>
          <p:cNvPr id="13" name="Text 11"/>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4" name="Text 12"/>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What a VSO Does in Your Community</a:t>
            </a:r>
            <a:endParaRPr lang="en-US" sz="3000" dirty="0"/>
          </a:p>
        </p:txBody>
      </p:sp>
      <p:sp>
        <p:nvSpPr>
          <p:cNvPr id="4" name="Text 2"/>
          <p:cNvSpPr/>
          <p:nvPr/>
        </p:nvSpPr>
        <p:spPr>
          <a:xfrm>
            <a:off x="530352" y="1325880"/>
            <a:ext cx="10789920" cy="594360"/>
          </a:xfrm>
          <a:prstGeom prst="rect">
            <a:avLst/>
          </a:prstGeom>
          <a:noFill/>
          <a:ln/>
        </p:spPr>
        <p:txBody>
          <a:bodyPr wrap="square" lIns="0" tIns="0" rIns="0" bIns="0" rtlCol="0" anchor="ctr"/>
          <a:lstStyle/>
          <a:p>
            <a:pPr marL="0" indent="0">
              <a:lnSpc>
                <a:spcPts val="1900"/>
              </a:lnSpc>
              <a:buNone/>
            </a:pPr>
            <a:r>
              <a:rPr lang="en-US" sz="1600" dirty="0">
                <a:solidFill>
                  <a:srgbClr val="262626"/>
                </a:solidFill>
                <a:latin typeface="Arial" pitchFamily="34" charset="0"/>
                <a:ea typeface="Arial" pitchFamily="34" charset="-122"/>
                <a:cs typeface="Arial" pitchFamily="34" charset="-120"/>
              </a:rPr>
              <a:t>Before we get into Chapter 115 certification specifically, it helps to know the full scope of what your city or town's VSO already handles.</a:t>
            </a:r>
            <a:endParaRPr lang="en-US" sz="1600" dirty="0"/>
          </a:p>
        </p:txBody>
      </p:sp>
      <p:sp>
        <p:nvSpPr>
          <p:cNvPr id="5" name="Shape 3"/>
          <p:cNvSpPr/>
          <p:nvPr/>
        </p:nvSpPr>
        <p:spPr>
          <a:xfrm>
            <a:off x="530352" y="2130552"/>
            <a:ext cx="3520440" cy="1874520"/>
          </a:xfrm>
          <a:prstGeom prst="roundRect">
            <a:avLst>
              <a:gd name="adj" fmla="val 3902"/>
            </a:avLst>
          </a:prstGeom>
          <a:solidFill>
            <a:srgbClr val="F7F8FA"/>
          </a:solidFill>
          <a:ln w="12700">
            <a:solidFill>
              <a:srgbClr val="E3E6EC"/>
            </a:solidFill>
            <a:prstDash val="solid"/>
          </a:ln>
        </p:spPr>
        <p:txBody>
          <a:bodyPr/>
          <a:lstStyle/>
          <a:p>
            <a:endParaRPr lang="en-US"/>
          </a:p>
        </p:txBody>
      </p:sp>
      <p:sp>
        <p:nvSpPr>
          <p:cNvPr id="6" name="Shape 4"/>
          <p:cNvSpPr/>
          <p:nvPr/>
        </p:nvSpPr>
        <p:spPr>
          <a:xfrm>
            <a:off x="758952" y="2331720"/>
            <a:ext cx="3063240" cy="64008"/>
          </a:xfrm>
          <a:prstGeom prst="roundRect">
            <a:avLst/>
          </a:prstGeom>
          <a:solidFill>
            <a:srgbClr val="1F3864"/>
          </a:solidFill>
          <a:ln/>
        </p:spPr>
        <p:txBody>
          <a:bodyPr/>
          <a:lstStyle/>
          <a:p>
            <a:endParaRPr lang="en-US"/>
          </a:p>
        </p:txBody>
      </p:sp>
      <p:sp>
        <p:nvSpPr>
          <p:cNvPr id="7" name="Text 5"/>
          <p:cNvSpPr/>
          <p:nvPr/>
        </p:nvSpPr>
        <p:spPr>
          <a:xfrm>
            <a:off x="758952" y="2496312"/>
            <a:ext cx="3063240" cy="457200"/>
          </a:xfrm>
          <a:prstGeom prst="rect">
            <a:avLst/>
          </a:prstGeom>
          <a:noFill/>
          <a:ln/>
        </p:spPr>
        <p:txBody>
          <a:bodyPr wrap="square" lIns="0" tIns="0" rIns="0" bIns="0" rtlCol="0" anchor="t"/>
          <a:lstStyle/>
          <a:p>
            <a:pPr marL="0" indent="0">
              <a:buNone/>
            </a:pPr>
            <a:r>
              <a:rPr lang="en-US" sz="1600" b="1" dirty="0">
                <a:solidFill>
                  <a:srgbClr val="1F3864"/>
                </a:solidFill>
                <a:latin typeface="Arial" pitchFamily="34" charset="0"/>
                <a:ea typeface="Arial" pitchFamily="34" charset="-122"/>
                <a:cs typeface="Arial" pitchFamily="34" charset="-120"/>
              </a:rPr>
              <a:t>Outreach &amp; Referrals</a:t>
            </a:r>
            <a:endParaRPr lang="en-US" sz="1600" dirty="0"/>
          </a:p>
        </p:txBody>
      </p:sp>
      <p:sp>
        <p:nvSpPr>
          <p:cNvPr id="8" name="Text 6"/>
          <p:cNvSpPr/>
          <p:nvPr/>
        </p:nvSpPr>
        <p:spPr>
          <a:xfrm>
            <a:off x="758952" y="2971800"/>
            <a:ext cx="3063240" cy="868680"/>
          </a:xfrm>
          <a:prstGeom prst="rect">
            <a:avLst/>
          </a:prstGeom>
          <a:noFill/>
          <a:ln/>
        </p:spPr>
        <p:txBody>
          <a:bodyPr wrap="square" lIns="0" tIns="0" rIns="0" bIns="0" rtlCol="0" anchor="t"/>
          <a:lstStyle/>
          <a:p>
            <a:pPr marL="0" indent="0">
              <a:lnSpc>
                <a:spcPts val="1400"/>
              </a:lnSpc>
              <a:buNone/>
            </a:pPr>
            <a:r>
              <a:rPr lang="en-US" sz="1400" dirty="0">
                <a:solidFill>
                  <a:srgbClr val="262626"/>
                </a:solidFill>
                <a:latin typeface="Arial" pitchFamily="34" charset="0"/>
                <a:ea typeface="Arial" pitchFamily="34" charset="-122"/>
                <a:cs typeface="Arial" pitchFamily="34" charset="-120"/>
              </a:rPr>
              <a:t>Educates veterans on available benefits and connects them and their dependents to relevant programs and services.</a:t>
            </a:r>
            <a:endParaRPr lang="en-US" sz="1400" dirty="0"/>
          </a:p>
        </p:txBody>
      </p:sp>
      <p:sp>
        <p:nvSpPr>
          <p:cNvPr id="9" name="Shape 7"/>
          <p:cNvSpPr/>
          <p:nvPr/>
        </p:nvSpPr>
        <p:spPr>
          <a:xfrm>
            <a:off x="4370832" y="2130552"/>
            <a:ext cx="3520440" cy="1874520"/>
          </a:xfrm>
          <a:prstGeom prst="roundRect">
            <a:avLst>
              <a:gd name="adj" fmla="val 3902"/>
            </a:avLst>
          </a:prstGeom>
          <a:solidFill>
            <a:srgbClr val="F7F8FA"/>
          </a:solidFill>
          <a:ln w="12700">
            <a:solidFill>
              <a:srgbClr val="E3E6EC"/>
            </a:solidFill>
            <a:prstDash val="solid"/>
          </a:ln>
        </p:spPr>
        <p:txBody>
          <a:bodyPr/>
          <a:lstStyle/>
          <a:p>
            <a:endParaRPr lang="en-US"/>
          </a:p>
        </p:txBody>
      </p:sp>
      <p:sp>
        <p:nvSpPr>
          <p:cNvPr id="10" name="Shape 8"/>
          <p:cNvSpPr/>
          <p:nvPr/>
        </p:nvSpPr>
        <p:spPr>
          <a:xfrm>
            <a:off x="4599432" y="2331720"/>
            <a:ext cx="3063240" cy="64008"/>
          </a:xfrm>
          <a:prstGeom prst="roundRect">
            <a:avLst/>
          </a:prstGeom>
          <a:solidFill>
            <a:srgbClr val="155A6A"/>
          </a:solidFill>
          <a:ln/>
        </p:spPr>
        <p:txBody>
          <a:bodyPr/>
          <a:lstStyle/>
          <a:p>
            <a:endParaRPr lang="en-US"/>
          </a:p>
        </p:txBody>
      </p:sp>
      <p:sp>
        <p:nvSpPr>
          <p:cNvPr id="11" name="Text 9"/>
          <p:cNvSpPr/>
          <p:nvPr/>
        </p:nvSpPr>
        <p:spPr>
          <a:xfrm>
            <a:off x="4599432" y="2496312"/>
            <a:ext cx="3063240" cy="457200"/>
          </a:xfrm>
          <a:prstGeom prst="rect">
            <a:avLst/>
          </a:prstGeom>
          <a:noFill/>
          <a:ln/>
        </p:spPr>
        <p:txBody>
          <a:bodyPr wrap="square" lIns="0" tIns="0" rIns="0" bIns="0" rtlCol="0" anchor="t"/>
          <a:lstStyle/>
          <a:p>
            <a:pPr marL="0" indent="0">
              <a:buNone/>
            </a:pPr>
            <a:r>
              <a:rPr lang="en-US" sz="1600" b="1" dirty="0">
                <a:solidFill>
                  <a:srgbClr val="155A6A"/>
                </a:solidFill>
                <a:latin typeface="Arial" pitchFamily="34" charset="0"/>
                <a:ea typeface="Arial" pitchFamily="34" charset="-122"/>
                <a:cs typeface="Arial" pitchFamily="34" charset="-120"/>
              </a:rPr>
              <a:t>Benefits Applications</a:t>
            </a:r>
            <a:endParaRPr lang="en-US" sz="1600" dirty="0"/>
          </a:p>
        </p:txBody>
      </p:sp>
      <p:sp>
        <p:nvSpPr>
          <p:cNvPr id="12" name="Text 10"/>
          <p:cNvSpPr/>
          <p:nvPr/>
        </p:nvSpPr>
        <p:spPr>
          <a:xfrm>
            <a:off x="4599432" y="2971800"/>
            <a:ext cx="3063240" cy="868680"/>
          </a:xfrm>
          <a:prstGeom prst="rect">
            <a:avLst/>
          </a:prstGeom>
          <a:noFill/>
          <a:ln/>
        </p:spPr>
        <p:txBody>
          <a:bodyPr wrap="square" lIns="0" tIns="0" rIns="0" bIns="0" rtlCol="0" anchor="t"/>
          <a:lstStyle/>
          <a:p>
            <a:pPr marL="0" indent="0">
              <a:lnSpc>
                <a:spcPts val="1400"/>
              </a:lnSpc>
              <a:buNone/>
            </a:pPr>
            <a:r>
              <a:rPr lang="en-US" sz="1400" dirty="0">
                <a:solidFill>
                  <a:srgbClr val="262626"/>
                </a:solidFill>
                <a:latin typeface="Arial" pitchFamily="34" charset="0"/>
                <a:ea typeface="Arial" pitchFamily="34" charset="-122"/>
                <a:cs typeface="Arial" pitchFamily="34" charset="-120"/>
              </a:rPr>
              <a:t>Takes applications for Chapter 115 financial benefits and the annuity program.</a:t>
            </a:r>
            <a:endParaRPr lang="en-US" sz="1400" dirty="0"/>
          </a:p>
        </p:txBody>
      </p:sp>
      <p:sp>
        <p:nvSpPr>
          <p:cNvPr id="13" name="Shape 11"/>
          <p:cNvSpPr/>
          <p:nvPr/>
        </p:nvSpPr>
        <p:spPr>
          <a:xfrm>
            <a:off x="8211312" y="2130552"/>
            <a:ext cx="3520440" cy="1874520"/>
          </a:xfrm>
          <a:prstGeom prst="roundRect">
            <a:avLst>
              <a:gd name="adj" fmla="val 3902"/>
            </a:avLst>
          </a:prstGeom>
          <a:solidFill>
            <a:srgbClr val="F7F8FA"/>
          </a:solidFill>
          <a:ln w="12700">
            <a:solidFill>
              <a:srgbClr val="E3E6EC"/>
            </a:solidFill>
            <a:prstDash val="solid"/>
          </a:ln>
        </p:spPr>
        <p:txBody>
          <a:bodyPr/>
          <a:lstStyle/>
          <a:p>
            <a:endParaRPr lang="en-US"/>
          </a:p>
        </p:txBody>
      </p:sp>
      <p:sp>
        <p:nvSpPr>
          <p:cNvPr id="14" name="Shape 12"/>
          <p:cNvSpPr/>
          <p:nvPr/>
        </p:nvSpPr>
        <p:spPr>
          <a:xfrm>
            <a:off x="8439912" y="2331720"/>
            <a:ext cx="3063240" cy="64008"/>
          </a:xfrm>
          <a:prstGeom prst="roundRect">
            <a:avLst/>
          </a:prstGeom>
          <a:solidFill>
            <a:srgbClr val="A32035"/>
          </a:solidFill>
          <a:ln/>
        </p:spPr>
        <p:txBody>
          <a:bodyPr/>
          <a:lstStyle/>
          <a:p>
            <a:endParaRPr lang="en-US"/>
          </a:p>
        </p:txBody>
      </p:sp>
      <p:sp>
        <p:nvSpPr>
          <p:cNvPr id="15" name="Text 13"/>
          <p:cNvSpPr/>
          <p:nvPr/>
        </p:nvSpPr>
        <p:spPr>
          <a:xfrm>
            <a:off x="8439912" y="2496312"/>
            <a:ext cx="3063240" cy="457200"/>
          </a:xfrm>
          <a:prstGeom prst="rect">
            <a:avLst/>
          </a:prstGeom>
          <a:noFill/>
          <a:ln/>
        </p:spPr>
        <p:txBody>
          <a:bodyPr wrap="square" lIns="0" tIns="0" rIns="0" bIns="0" rtlCol="0" anchor="t"/>
          <a:lstStyle/>
          <a:p>
            <a:pPr marL="0" indent="0">
              <a:buNone/>
            </a:pPr>
            <a:r>
              <a:rPr lang="en-US" sz="1600" b="1" dirty="0">
                <a:solidFill>
                  <a:srgbClr val="A32035"/>
                </a:solidFill>
                <a:latin typeface="Arial" pitchFamily="34" charset="0"/>
                <a:ea typeface="Arial" pitchFamily="34" charset="-122"/>
                <a:cs typeface="Arial" pitchFamily="34" charset="-120"/>
              </a:rPr>
              <a:t>Federal VA Assistance</a:t>
            </a:r>
            <a:endParaRPr lang="en-US" sz="1600" dirty="0"/>
          </a:p>
        </p:txBody>
      </p:sp>
      <p:sp>
        <p:nvSpPr>
          <p:cNvPr id="16" name="Text 14"/>
          <p:cNvSpPr/>
          <p:nvPr/>
        </p:nvSpPr>
        <p:spPr>
          <a:xfrm>
            <a:off x="8439912" y="2971800"/>
            <a:ext cx="3063240" cy="868680"/>
          </a:xfrm>
          <a:prstGeom prst="rect">
            <a:avLst/>
          </a:prstGeom>
          <a:noFill/>
          <a:ln/>
        </p:spPr>
        <p:txBody>
          <a:bodyPr wrap="square" lIns="0" tIns="0" rIns="0" bIns="0" rtlCol="0" anchor="t"/>
          <a:lstStyle/>
          <a:p>
            <a:pPr marL="0" indent="0">
              <a:lnSpc>
                <a:spcPts val="1400"/>
              </a:lnSpc>
              <a:buNone/>
            </a:pPr>
            <a:r>
              <a:rPr lang="en-US" sz="1400" dirty="0">
                <a:solidFill>
                  <a:srgbClr val="262626"/>
                </a:solidFill>
                <a:latin typeface="Arial" pitchFamily="34" charset="0"/>
                <a:ea typeface="Arial" pitchFamily="34" charset="-122"/>
                <a:cs typeface="Arial" pitchFamily="34" charset="-120"/>
              </a:rPr>
              <a:t>Assists veterans in obtaining VA compensation and pension, per 108 CMR 12.04, alongside state benefits.</a:t>
            </a:r>
            <a:endParaRPr lang="en-US" sz="1400" dirty="0"/>
          </a:p>
        </p:txBody>
      </p:sp>
      <p:sp>
        <p:nvSpPr>
          <p:cNvPr id="17" name="Shape 15"/>
          <p:cNvSpPr/>
          <p:nvPr/>
        </p:nvSpPr>
        <p:spPr>
          <a:xfrm>
            <a:off x="530352" y="4279392"/>
            <a:ext cx="3520440" cy="1874520"/>
          </a:xfrm>
          <a:prstGeom prst="roundRect">
            <a:avLst>
              <a:gd name="adj" fmla="val 3902"/>
            </a:avLst>
          </a:prstGeom>
          <a:solidFill>
            <a:srgbClr val="F7F8FA"/>
          </a:solidFill>
          <a:ln w="12700">
            <a:solidFill>
              <a:srgbClr val="E3E6EC"/>
            </a:solidFill>
            <a:prstDash val="solid"/>
          </a:ln>
        </p:spPr>
        <p:txBody>
          <a:bodyPr/>
          <a:lstStyle/>
          <a:p>
            <a:endParaRPr lang="en-US"/>
          </a:p>
        </p:txBody>
      </p:sp>
      <p:sp>
        <p:nvSpPr>
          <p:cNvPr id="18" name="Shape 16"/>
          <p:cNvSpPr/>
          <p:nvPr/>
        </p:nvSpPr>
        <p:spPr>
          <a:xfrm>
            <a:off x="758952" y="4480560"/>
            <a:ext cx="3063240" cy="64008"/>
          </a:xfrm>
          <a:prstGeom prst="roundRect">
            <a:avLst/>
          </a:prstGeom>
          <a:solidFill>
            <a:srgbClr val="155A6A"/>
          </a:solidFill>
          <a:ln/>
        </p:spPr>
        <p:txBody>
          <a:bodyPr/>
          <a:lstStyle/>
          <a:p>
            <a:endParaRPr lang="en-US"/>
          </a:p>
        </p:txBody>
      </p:sp>
      <p:sp>
        <p:nvSpPr>
          <p:cNvPr id="19" name="Text 17"/>
          <p:cNvSpPr/>
          <p:nvPr/>
        </p:nvSpPr>
        <p:spPr>
          <a:xfrm>
            <a:off x="758952" y="4645152"/>
            <a:ext cx="3063240" cy="457200"/>
          </a:xfrm>
          <a:prstGeom prst="rect">
            <a:avLst/>
          </a:prstGeom>
          <a:noFill/>
          <a:ln/>
        </p:spPr>
        <p:txBody>
          <a:bodyPr wrap="square" lIns="0" tIns="0" rIns="0" bIns="0" rtlCol="0" anchor="t"/>
          <a:lstStyle/>
          <a:p>
            <a:pPr marL="0" indent="0">
              <a:buNone/>
            </a:pPr>
            <a:r>
              <a:rPr lang="en-US" sz="1600" b="1" dirty="0">
                <a:solidFill>
                  <a:srgbClr val="155A6A"/>
                </a:solidFill>
                <a:latin typeface="Arial" pitchFamily="34" charset="0"/>
                <a:ea typeface="Arial" pitchFamily="34" charset="-122"/>
                <a:cs typeface="Arial" pitchFamily="34" charset="-120"/>
              </a:rPr>
              <a:t>Employment &amp; Community</a:t>
            </a:r>
            <a:endParaRPr lang="en-US" sz="1600" dirty="0"/>
          </a:p>
        </p:txBody>
      </p:sp>
      <p:sp>
        <p:nvSpPr>
          <p:cNvPr id="20" name="Text 18"/>
          <p:cNvSpPr/>
          <p:nvPr/>
        </p:nvSpPr>
        <p:spPr>
          <a:xfrm>
            <a:off x="758952" y="5120640"/>
            <a:ext cx="3063240" cy="868680"/>
          </a:xfrm>
          <a:prstGeom prst="rect">
            <a:avLst/>
          </a:prstGeom>
          <a:noFill/>
          <a:ln/>
        </p:spPr>
        <p:txBody>
          <a:bodyPr wrap="square" lIns="0" tIns="0" rIns="0" bIns="0" rtlCol="0" anchor="t"/>
          <a:lstStyle/>
          <a:p>
            <a:pPr marL="0" indent="0">
              <a:lnSpc>
                <a:spcPts val="1400"/>
              </a:lnSpc>
              <a:buNone/>
            </a:pPr>
            <a:r>
              <a:rPr lang="en-US" sz="1400" dirty="0">
                <a:solidFill>
                  <a:srgbClr val="262626"/>
                </a:solidFill>
                <a:latin typeface="Arial" pitchFamily="34" charset="0"/>
                <a:ea typeface="Arial" pitchFamily="34" charset="-122"/>
                <a:cs typeface="Arial" pitchFamily="34" charset="-120"/>
              </a:rPr>
              <a:t>Connects veterans to employment assistance through career centers, and coordinates observances like Memorial Day and Veterans Day.</a:t>
            </a:r>
            <a:endParaRPr lang="en-US" sz="1400" dirty="0"/>
          </a:p>
        </p:txBody>
      </p:sp>
      <p:sp>
        <p:nvSpPr>
          <p:cNvPr id="21" name="Shape 19"/>
          <p:cNvSpPr/>
          <p:nvPr/>
        </p:nvSpPr>
        <p:spPr>
          <a:xfrm>
            <a:off x="4370832" y="4279392"/>
            <a:ext cx="3520440" cy="1874520"/>
          </a:xfrm>
          <a:prstGeom prst="roundRect">
            <a:avLst>
              <a:gd name="adj" fmla="val 3902"/>
            </a:avLst>
          </a:prstGeom>
          <a:solidFill>
            <a:srgbClr val="F7F8FA"/>
          </a:solidFill>
          <a:ln w="12700">
            <a:solidFill>
              <a:srgbClr val="E3E6EC"/>
            </a:solidFill>
            <a:prstDash val="solid"/>
          </a:ln>
        </p:spPr>
        <p:txBody>
          <a:bodyPr/>
          <a:lstStyle/>
          <a:p>
            <a:endParaRPr lang="en-US"/>
          </a:p>
        </p:txBody>
      </p:sp>
      <p:sp>
        <p:nvSpPr>
          <p:cNvPr id="22" name="Shape 20"/>
          <p:cNvSpPr/>
          <p:nvPr/>
        </p:nvSpPr>
        <p:spPr>
          <a:xfrm>
            <a:off x="4599432" y="4480560"/>
            <a:ext cx="3063240" cy="64008"/>
          </a:xfrm>
          <a:prstGeom prst="roundRect">
            <a:avLst/>
          </a:prstGeom>
          <a:solidFill>
            <a:srgbClr val="1F3864"/>
          </a:solidFill>
          <a:ln/>
        </p:spPr>
        <p:txBody>
          <a:bodyPr/>
          <a:lstStyle/>
          <a:p>
            <a:endParaRPr lang="en-US"/>
          </a:p>
        </p:txBody>
      </p:sp>
      <p:sp>
        <p:nvSpPr>
          <p:cNvPr id="23" name="Text 21"/>
          <p:cNvSpPr/>
          <p:nvPr/>
        </p:nvSpPr>
        <p:spPr>
          <a:xfrm>
            <a:off x="4599432" y="4645152"/>
            <a:ext cx="3063240" cy="457200"/>
          </a:xfrm>
          <a:prstGeom prst="rect">
            <a:avLst/>
          </a:prstGeom>
          <a:noFill/>
          <a:ln/>
        </p:spPr>
        <p:txBody>
          <a:bodyPr wrap="square" lIns="0" tIns="0" rIns="0" bIns="0" rtlCol="0" anchor="t"/>
          <a:lstStyle/>
          <a:p>
            <a:pPr marL="0" indent="0">
              <a:buNone/>
            </a:pPr>
            <a:r>
              <a:rPr lang="en-US" sz="1600" b="1" dirty="0">
                <a:solidFill>
                  <a:srgbClr val="1F3864"/>
                </a:solidFill>
                <a:latin typeface="Arial" pitchFamily="34" charset="0"/>
                <a:ea typeface="Arial" pitchFamily="34" charset="-122"/>
                <a:cs typeface="Arial" pitchFamily="34" charset="-120"/>
              </a:rPr>
              <a:t>Certification (108 CMR 14.00)</a:t>
            </a:r>
            <a:endParaRPr lang="en-US" sz="1600" dirty="0"/>
          </a:p>
        </p:txBody>
      </p:sp>
      <p:sp>
        <p:nvSpPr>
          <p:cNvPr id="24" name="Text 22"/>
          <p:cNvSpPr/>
          <p:nvPr/>
        </p:nvSpPr>
        <p:spPr>
          <a:xfrm>
            <a:off x="4599432" y="5120640"/>
            <a:ext cx="3063240" cy="868680"/>
          </a:xfrm>
          <a:prstGeom prst="rect">
            <a:avLst/>
          </a:prstGeom>
          <a:noFill/>
          <a:ln/>
        </p:spPr>
        <p:txBody>
          <a:bodyPr wrap="square" lIns="0" tIns="0" rIns="0" bIns="0" rtlCol="0" anchor="t"/>
          <a:lstStyle/>
          <a:p>
            <a:pPr marL="0" indent="0">
              <a:lnSpc>
                <a:spcPts val="1400"/>
              </a:lnSpc>
              <a:buNone/>
            </a:pPr>
            <a:r>
              <a:rPr lang="en-US" sz="1400" dirty="0">
                <a:solidFill>
                  <a:srgbClr val="262626"/>
                </a:solidFill>
                <a:latin typeface="Arial" pitchFamily="34" charset="0"/>
                <a:ea typeface="Arial" pitchFamily="34" charset="-122"/>
                <a:cs typeface="Arial" pitchFamily="34" charset="-120"/>
              </a:rPr>
              <a:t>Appointed under M.G.L. c. 115 §3, trained within 6 months, retrained annually, and re-examined every 3 years at a 70% minimum passing grade.</a:t>
            </a:r>
            <a:endParaRPr lang="en-US" sz="1400" dirty="0"/>
          </a:p>
        </p:txBody>
      </p:sp>
      <p:sp>
        <p:nvSpPr>
          <p:cNvPr id="25" name="Text 2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6" name="Text 2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6</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The VA Accreditation Advantage</a:t>
            </a:r>
            <a:endParaRPr lang="en-US" sz="3000" dirty="0"/>
          </a:p>
        </p:txBody>
      </p:sp>
      <p:sp>
        <p:nvSpPr>
          <p:cNvPr id="4" name="Shape 2"/>
          <p:cNvSpPr/>
          <p:nvPr/>
        </p:nvSpPr>
        <p:spPr>
          <a:xfrm>
            <a:off x="548640" y="1645920"/>
            <a:ext cx="4206240" cy="4297680"/>
          </a:xfrm>
          <a:prstGeom prst="roundRect">
            <a:avLst>
              <a:gd name="adj" fmla="val 1739"/>
            </a:avLst>
          </a:prstGeom>
          <a:solidFill>
            <a:srgbClr val="1F3864"/>
          </a:solidFill>
          <a:ln/>
        </p:spPr>
        <p:txBody>
          <a:bodyPr/>
          <a:lstStyle/>
          <a:p>
            <a:endParaRPr lang="en-US"/>
          </a:p>
        </p:txBody>
      </p:sp>
      <p:sp>
        <p:nvSpPr>
          <p:cNvPr id="5" name="Text 3"/>
          <p:cNvSpPr/>
          <p:nvPr/>
        </p:nvSpPr>
        <p:spPr>
          <a:xfrm>
            <a:off x="548640" y="2103120"/>
            <a:ext cx="4206240" cy="1005840"/>
          </a:xfrm>
          <a:prstGeom prst="rect">
            <a:avLst/>
          </a:prstGeom>
          <a:noFill/>
          <a:ln/>
        </p:spPr>
        <p:txBody>
          <a:bodyPr wrap="square" lIns="0" tIns="0" rIns="0" bIns="0" rtlCol="0" anchor="ctr"/>
          <a:lstStyle/>
          <a:p>
            <a:pPr marL="0" indent="0" algn="ctr">
              <a:buNone/>
            </a:pPr>
            <a:r>
              <a:rPr lang="en-US" sz="5600" b="1" dirty="0">
                <a:solidFill>
                  <a:srgbClr val="FFFFFF"/>
                </a:solidFill>
                <a:latin typeface="Arial" pitchFamily="34" charset="0"/>
                <a:ea typeface="Arial" pitchFamily="34" charset="-122"/>
                <a:cs typeface="Arial" pitchFamily="34" charset="-120"/>
              </a:rPr>
              <a:t>1,000+</a:t>
            </a:r>
            <a:endParaRPr lang="en-US" sz="5600" dirty="0"/>
          </a:p>
        </p:txBody>
      </p:sp>
      <p:sp>
        <p:nvSpPr>
          <p:cNvPr id="6" name="Text 4"/>
          <p:cNvSpPr/>
          <p:nvPr/>
        </p:nvSpPr>
        <p:spPr>
          <a:xfrm>
            <a:off x="548640" y="3063240"/>
            <a:ext cx="4206240" cy="457200"/>
          </a:xfrm>
          <a:prstGeom prst="rect">
            <a:avLst/>
          </a:prstGeom>
          <a:noFill/>
          <a:ln/>
        </p:spPr>
        <p:txBody>
          <a:bodyPr wrap="square" lIns="0" tIns="0" rIns="0" bIns="0" rtlCol="0" anchor="ctr"/>
          <a:lstStyle/>
          <a:p>
            <a:pPr marL="0" indent="0" algn="ctr">
              <a:buNone/>
            </a:pPr>
            <a:r>
              <a:rPr lang="en-US" sz="1600" dirty="0">
                <a:solidFill>
                  <a:srgbClr val="AEC2DD"/>
                </a:solidFill>
                <a:latin typeface="Arial" pitchFamily="34" charset="0"/>
                <a:ea typeface="Arial" pitchFamily="34" charset="-122"/>
                <a:cs typeface="Arial" pitchFamily="34" charset="-120"/>
              </a:rPr>
              <a:t>hours worked in a year</a:t>
            </a:r>
            <a:endParaRPr lang="en-US" sz="1600" dirty="0"/>
          </a:p>
        </p:txBody>
      </p:sp>
      <p:sp>
        <p:nvSpPr>
          <p:cNvPr id="7" name="Shape 5"/>
          <p:cNvSpPr/>
          <p:nvPr/>
        </p:nvSpPr>
        <p:spPr>
          <a:xfrm>
            <a:off x="1188720" y="3703320"/>
            <a:ext cx="2926080" cy="0"/>
          </a:xfrm>
          <a:prstGeom prst="line">
            <a:avLst/>
          </a:prstGeom>
          <a:noFill/>
          <a:ln w="12700">
            <a:solidFill>
              <a:srgbClr val="3D5A87"/>
            </a:solidFill>
            <a:prstDash val="solid"/>
          </a:ln>
        </p:spPr>
        <p:txBody>
          <a:bodyPr/>
          <a:lstStyle/>
          <a:p>
            <a:endParaRPr lang="en-US"/>
          </a:p>
        </p:txBody>
      </p:sp>
      <p:sp>
        <p:nvSpPr>
          <p:cNvPr id="8" name="Text 6"/>
          <p:cNvSpPr/>
          <p:nvPr/>
        </p:nvSpPr>
        <p:spPr>
          <a:xfrm>
            <a:off x="914400" y="3931920"/>
            <a:ext cx="3474720" cy="1828800"/>
          </a:xfrm>
          <a:prstGeom prst="rect">
            <a:avLst/>
          </a:prstGeom>
          <a:noFill/>
          <a:ln/>
        </p:spPr>
        <p:txBody>
          <a:bodyPr wrap="square" lIns="0" tIns="0" rIns="0" bIns="0" rtlCol="0" anchor="ctr"/>
          <a:lstStyle/>
          <a:p>
            <a:pPr marL="0" indent="0" algn="ctr">
              <a:lnSpc>
                <a:spcPts val="1800"/>
              </a:lnSpc>
              <a:buNone/>
            </a:pPr>
            <a:r>
              <a:rPr lang="en-US" sz="1400" dirty="0">
                <a:solidFill>
                  <a:srgbClr val="FFFFFF"/>
                </a:solidFill>
                <a:latin typeface="Arial" pitchFamily="34" charset="0"/>
                <a:ea typeface="Arial" pitchFamily="34" charset="-122"/>
                <a:cs typeface="Arial" pitchFamily="34" charset="-120"/>
              </a:rPr>
              <a:t>is the general benchmark at which many VSOs pursue VA accreditation, qualifying them to file federal VA claims directly for the veterans they serve.</a:t>
            </a:r>
            <a:endParaRPr lang="en-US" sz="1400" dirty="0"/>
          </a:p>
        </p:txBody>
      </p:sp>
      <p:sp>
        <p:nvSpPr>
          <p:cNvPr id="9" name="Text 7"/>
          <p:cNvSpPr/>
          <p:nvPr/>
        </p:nvSpPr>
        <p:spPr>
          <a:xfrm>
            <a:off x="5120640" y="1645920"/>
            <a:ext cx="6492240" cy="914400"/>
          </a:xfrm>
          <a:prstGeom prst="rect">
            <a:avLst/>
          </a:prstGeom>
          <a:noFill/>
          <a:ln/>
        </p:spPr>
        <p:txBody>
          <a:bodyPr wrap="square" lIns="0" tIns="0" rIns="0" bIns="0" rtlCol="0" anchor="ctr"/>
          <a:lstStyle/>
          <a:p>
            <a:pPr marL="0" indent="0">
              <a:lnSpc>
                <a:spcPts val="1900"/>
              </a:lnSpc>
              <a:buNone/>
            </a:pPr>
            <a:r>
              <a:rPr lang="en-US" sz="1500" dirty="0">
                <a:solidFill>
                  <a:srgbClr val="262626"/>
                </a:solidFill>
                <a:latin typeface="Arial" pitchFamily="34" charset="0"/>
                <a:ea typeface="Arial" pitchFamily="34" charset="-122"/>
                <a:cs typeface="Arial" pitchFamily="34" charset="-120"/>
              </a:rPr>
              <a:t>A VA-accredited VSO isn't limited to Chapter 115. They can also file for federal VA compensation, pension, and other benefits on a veteran's behalf, benefits paid entirely by the federal government.</a:t>
            </a:r>
            <a:endParaRPr lang="en-US" sz="1500" dirty="0"/>
          </a:p>
        </p:txBody>
      </p:sp>
      <p:sp>
        <p:nvSpPr>
          <p:cNvPr id="10" name="Text 8"/>
          <p:cNvSpPr/>
          <p:nvPr/>
        </p:nvSpPr>
        <p:spPr>
          <a:xfrm>
            <a:off x="5120640" y="2651760"/>
            <a:ext cx="6492240" cy="27432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VA Accreditation Status</a:t>
            </a:r>
            <a:endParaRPr lang="en-US" sz="1600" dirty="0"/>
          </a:p>
        </p:txBody>
      </p:sp>
      <p:sp>
        <p:nvSpPr>
          <p:cNvPr id="11" name="Text 9"/>
          <p:cNvSpPr/>
          <p:nvPr/>
        </p:nvSpPr>
        <p:spPr>
          <a:xfrm>
            <a:off x="5120640" y="2971800"/>
            <a:ext cx="777240" cy="365760"/>
          </a:xfrm>
          <a:prstGeom prst="rect">
            <a:avLst/>
          </a:prstGeom>
          <a:noFill/>
          <a:ln/>
        </p:spPr>
        <p:txBody>
          <a:bodyPr wrap="square" lIns="0" tIns="0" rIns="0" bIns="0" rtlCol="0" anchor="ctr"/>
          <a:lstStyle/>
          <a:p>
            <a:pPr marL="0" indent="0">
              <a:buNone/>
            </a:pPr>
            <a:r>
              <a:rPr lang="en-US" sz="1400" b="1" dirty="0">
                <a:solidFill>
                  <a:srgbClr val="262626"/>
                </a:solidFill>
                <a:latin typeface="Arial" pitchFamily="34" charset="0"/>
                <a:ea typeface="Arial" pitchFamily="34" charset="-122"/>
                <a:cs typeface="Arial" pitchFamily="34" charset="-120"/>
              </a:rPr>
              <a:t>VSOs</a:t>
            </a:r>
            <a:endParaRPr lang="en-US" sz="1400" dirty="0"/>
          </a:p>
        </p:txBody>
      </p:sp>
      <p:sp>
        <p:nvSpPr>
          <p:cNvPr id="12" name="Shape 10"/>
          <p:cNvSpPr/>
          <p:nvPr/>
        </p:nvSpPr>
        <p:spPr>
          <a:xfrm>
            <a:off x="5943600" y="2971800"/>
            <a:ext cx="5669280" cy="365760"/>
          </a:xfrm>
          <a:prstGeom prst="roundRect">
            <a:avLst>
              <a:gd name="adj" fmla="val 17500"/>
            </a:avLst>
          </a:prstGeom>
          <a:solidFill>
            <a:srgbClr val="EDEDED"/>
          </a:solidFill>
          <a:ln/>
        </p:spPr>
        <p:txBody>
          <a:bodyPr/>
          <a:lstStyle/>
          <a:p>
            <a:endParaRPr lang="en-US"/>
          </a:p>
        </p:txBody>
      </p:sp>
      <p:sp>
        <p:nvSpPr>
          <p:cNvPr id="13" name="Shape 11"/>
          <p:cNvSpPr/>
          <p:nvPr/>
        </p:nvSpPr>
        <p:spPr>
          <a:xfrm>
            <a:off x="5943600" y="2971800"/>
            <a:ext cx="3342581" cy="365760"/>
          </a:xfrm>
          <a:prstGeom prst="rect">
            <a:avLst/>
          </a:prstGeom>
          <a:solidFill>
            <a:srgbClr val="155A6A"/>
          </a:solidFill>
          <a:ln/>
        </p:spPr>
        <p:txBody>
          <a:bodyPr/>
          <a:lstStyle/>
          <a:p>
            <a:endParaRPr lang="en-US"/>
          </a:p>
        </p:txBody>
      </p:sp>
      <p:sp>
        <p:nvSpPr>
          <p:cNvPr id="14" name="Shape 12"/>
          <p:cNvSpPr/>
          <p:nvPr/>
        </p:nvSpPr>
        <p:spPr>
          <a:xfrm>
            <a:off x="9286181" y="2971800"/>
            <a:ext cx="458786" cy="365760"/>
          </a:xfrm>
          <a:prstGeom prst="rect">
            <a:avLst/>
          </a:prstGeom>
          <a:solidFill>
            <a:srgbClr val="B8860B"/>
          </a:solidFill>
          <a:ln/>
        </p:spPr>
        <p:txBody>
          <a:bodyPr/>
          <a:lstStyle/>
          <a:p>
            <a:endParaRPr lang="en-US"/>
          </a:p>
        </p:txBody>
      </p:sp>
      <p:sp>
        <p:nvSpPr>
          <p:cNvPr id="15" name="Text 13"/>
          <p:cNvSpPr/>
          <p:nvPr/>
        </p:nvSpPr>
        <p:spPr>
          <a:xfrm>
            <a:off x="5120640" y="3447288"/>
            <a:ext cx="777240" cy="365760"/>
          </a:xfrm>
          <a:prstGeom prst="rect">
            <a:avLst/>
          </a:prstGeom>
          <a:noFill/>
          <a:ln/>
        </p:spPr>
        <p:txBody>
          <a:bodyPr wrap="square" lIns="0" tIns="0" rIns="0" bIns="0" rtlCol="0" anchor="ctr"/>
          <a:lstStyle/>
          <a:p>
            <a:pPr marL="0" indent="0">
              <a:buNone/>
            </a:pPr>
            <a:r>
              <a:rPr lang="en-US" sz="1400" b="1" dirty="0">
                <a:solidFill>
                  <a:srgbClr val="262626"/>
                </a:solidFill>
                <a:latin typeface="Arial" pitchFamily="34" charset="0"/>
                <a:ea typeface="Arial" pitchFamily="34" charset="-122"/>
                <a:cs typeface="Arial" pitchFamily="34" charset="-120"/>
              </a:rPr>
              <a:t>Admins</a:t>
            </a:r>
            <a:endParaRPr lang="en-US" sz="1400" dirty="0"/>
          </a:p>
        </p:txBody>
      </p:sp>
      <p:sp>
        <p:nvSpPr>
          <p:cNvPr id="16" name="Shape 14"/>
          <p:cNvSpPr/>
          <p:nvPr/>
        </p:nvSpPr>
        <p:spPr>
          <a:xfrm>
            <a:off x="5943600" y="3447288"/>
            <a:ext cx="5669280" cy="365760"/>
          </a:xfrm>
          <a:prstGeom prst="roundRect">
            <a:avLst>
              <a:gd name="adj" fmla="val 17500"/>
            </a:avLst>
          </a:prstGeom>
          <a:solidFill>
            <a:srgbClr val="EDEDED"/>
          </a:solidFill>
          <a:ln/>
        </p:spPr>
        <p:txBody>
          <a:bodyPr/>
          <a:lstStyle/>
          <a:p>
            <a:endParaRPr lang="en-US"/>
          </a:p>
        </p:txBody>
      </p:sp>
      <p:sp>
        <p:nvSpPr>
          <p:cNvPr id="17" name="Shape 15"/>
          <p:cNvSpPr/>
          <p:nvPr/>
        </p:nvSpPr>
        <p:spPr>
          <a:xfrm>
            <a:off x="5943600" y="3447288"/>
            <a:ext cx="1613883" cy="365760"/>
          </a:xfrm>
          <a:prstGeom prst="rect">
            <a:avLst/>
          </a:prstGeom>
          <a:solidFill>
            <a:srgbClr val="1F3864"/>
          </a:solidFill>
          <a:ln/>
        </p:spPr>
        <p:txBody>
          <a:bodyPr/>
          <a:lstStyle/>
          <a:p>
            <a:endParaRPr lang="en-US"/>
          </a:p>
        </p:txBody>
      </p:sp>
      <p:sp>
        <p:nvSpPr>
          <p:cNvPr id="18" name="Shape 16"/>
          <p:cNvSpPr/>
          <p:nvPr/>
        </p:nvSpPr>
        <p:spPr>
          <a:xfrm>
            <a:off x="7557483" y="3447288"/>
            <a:ext cx="248290" cy="365760"/>
          </a:xfrm>
          <a:prstGeom prst="rect">
            <a:avLst/>
          </a:prstGeom>
          <a:solidFill>
            <a:srgbClr val="B8860B"/>
          </a:solidFill>
          <a:ln/>
        </p:spPr>
        <p:txBody>
          <a:bodyPr/>
          <a:lstStyle/>
          <a:p>
            <a:endParaRPr lang="en-US"/>
          </a:p>
        </p:txBody>
      </p:sp>
      <p:sp>
        <p:nvSpPr>
          <p:cNvPr id="19" name="Shape 17"/>
          <p:cNvSpPr/>
          <p:nvPr/>
        </p:nvSpPr>
        <p:spPr>
          <a:xfrm>
            <a:off x="5120640" y="4032504"/>
            <a:ext cx="164592" cy="164592"/>
          </a:xfrm>
          <a:prstGeom prst="roundRect">
            <a:avLst>
              <a:gd name="adj" fmla="val 16667"/>
            </a:avLst>
          </a:prstGeom>
          <a:solidFill>
            <a:srgbClr val="155A6A"/>
          </a:solidFill>
          <a:ln/>
        </p:spPr>
        <p:txBody>
          <a:bodyPr/>
          <a:lstStyle/>
          <a:p>
            <a:endParaRPr lang="en-US"/>
          </a:p>
        </p:txBody>
      </p:sp>
      <p:sp>
        <p:nvSpPr>
          <p:cNvPr id="20" name="Text 18"/>
          <p:cNvSpPr/>
          <p:nvPr/>
        </p:nvSpPr>
        <p:spPr>
          <a:xfrm>
            <a:off x="5358384" y="3968496"/>
            <a:ext cx="6035040" cy="256032"/>
          </a:xfrm>
          <a:prstGeom prst="rect">
            <a:avLst/>
          </a:prstGeom>
          <a:noFill/>
          <a:ln/>
        </p:spPr>
        <p:txBody>
          <a:bodyPr wrap="square" lIns="0" tIns="0" rIns="0" bIns="0" rtlCol="0" anchor="ctr"/>
          <a:lstStyle/>
          <a:p>
            <a:pPr marL="0" indent="0">
              <a:buNone/>
            </a:pPr>
            <a:r>
              <a:rPr lang="en-US" sz="1400" dirty="0">
                <a:solidFill>
                  <a:srgbClr val="262626"/>
                </a:solidFill>
                <a:latin typeface="Arial" pitchFamily="34" charset="0"/>
                <a:ea typeface="Arial" pitchFamily="34" charset="-122"/>
                <a:cs typeface="Arial" pitchFamily="34" charset="-120"/>
              </a:rPr>
              <a:t>EOVS-Accredited: 102 VSOs (59%), 39 Admins (28%)</a:t>
            </a:r>
            <a:endParaRPr lang="en-US" sz="1400" dirty="0"/>
          </a:p>
        </p:txBody>
      </p:sp>
      <p:sp>
        <p:nvSpPr>
          <p:cNvPr id="21" name="Shape 19"/>
          <p:cNvSpPr/>
          <p:nvPr/>
        </p:nvSpPr>
        <p:spPr>
          <a:xfrm>
            <a:off x="5120640" y="4325112"/>
            <a:ext cx="164592" cy="164592"/>
          </a:xfrm>
          <a:prstGeom prst="roundRect">
            <a:avLst>
              <a:gd name="adj" fmla="val 16667"/>
            </a:avLst>
          </a:prstGeom>
          <a:solidFill>
            <a:srgbClr val="B8860B"/>
          </a:solidFill>
          <a:ln/>
        </p:spPr>
        <p:txBody>
          <a:bodyPr/>
          <a:lstStyle/>
          <a:p>
            <a:endParaRPr lang="en-US"/>
          </a:p>
        </p:txBody>
      </p:sp>
      <p:sp>
        <p:nvSpPr>
          <p:cNvPr id="22" name="Text 20"/>
          <p:cNvSpPr/>
          <p:nvPr/>
        </p:nvSpPr>
        <p:spPr>
          <a:xfrm>
            <a:off x="5358384" y="4261104"/>
            <a:ext cx="6035040" cy="256032"/>
          </a:xfrm>
          <a:prstGeom prst="rect">
            <a:avLst/>
          </a:prstGeom>
          <a:noFill/>
          <a:ln/>
        </p:spPr>
        <p:txBody>
          <a:bodyPr wrap="square" lIns="0" tIns="0" rIns="0" bIns="0" rtlCol="0" anchor="ctr"/>
          <a:lstStyle/>
          <a:p>
            <a:pPr marL="0" indent="0">
              <a:buNone/>
            </a:pPr>
            <a:r>
              <a:rPr lang="en-US" sz="1400" dirty="0">
                <a:solidFill>
                  <a:srgbClr val="262626"/>
                </a:solidFill>
                <a:latin typeface="Arial" pitchFamily="34" charset="0"/>
                <a:ea typeface="Arial" pitchFamily="34" charset="-122"/>
                <a:cs typeface="Arial" pitchFamily="34" charset="-120"/>
              </a:rPr>
              <a:t>Accredited Elsewhere: 14 VSOs (8%), 6 Admins (4%)</a:t>
            </a:r>
            <a:endParaRPr lang="en-US" sz="1400" dirty="0"/>
          </a:p>
        </p:txBody>
      </p:sp>
      <p:sp>
        <p:nvSpPr>
          <p:cNvPr id="23" name="Shape 21"/>
          <p:cNvSpPr/>
          <p:nvPr/>
        </p:nvSpPr>
        <p:spPr>
          <a:xfrm>
            <a:off x="5120640" y="4617720"/>
            <a:ext cx="164592" cy="164592"/>
          </a:xfrm>
          <a:prstGeom prst="roundRect">
            <a:avLst>
              <a:gd name="adj" fmla="val 16667"/>
            </a:avLst>
          </a:prstGeom>
          <a:solidFill>
            <a:srgbClr val="C9CACC"/>
          </a:solidFill>
          <a:ln/>
        </p:spPr>
        <p:txBody>
          <a:bodyPr/>
          <a:lstStyle/>
          <a:p>
            <a:endParaRPr lang="en-US"/>
          </a:p>
        </p:txBody>
      </p:sp>
      <p:sp>
        <p:nvSpPr>
          <p:cNvPr id="24" name="Text 22"/>
          <p:cNvSpPr/>
          <p:nvPr/>
        </p:nvSpPr>
        <p:spPr>
          <a:xfrm>
            <a:off x="5358384" y="4553712"/>
            <a:ext cx="6035040" cy="256032"/>
          </a:xfrm>
          <a:prstGeom prst="rect">
            <a:avLst/>
          </a:prstGeom>
          <a:noFill/>
          <a:ln/>
        </p:spPr>
        <p:txBody>
          <a:bodyPr wrap="square" lIns="0" tIns="0" rIns="0" bIns="0" rtlCol="0" anchor="ctr"/>
          <a:lstStyle/>
          <a:p>
            <a:pPr marL="0" indent="0">
              <a:buNone/>
            </a:pPr>
            <a:r>
              <a:rPr lang="en-US" sz="1400" dirty="0">
                <a:solidFill>
                  <a:srgbClr val="262626"/>
                </a:solidFill>
                <a:latin typeface="Arial" pitchFamily="34" charset="0"/>
                <a:ea typeface="Arial" pitchFamily="34" charset="-122"/>
                <a:cs typeface="Arial" pitchFamily="34" charset="-120"/>
              </a:rPr>
              <a:t>Not Yet Accredited: 57 VSOs (33%), 92 Admins (67%)</a:t>
            </a:r>
            <a:endParaRPr lang="en-US" sz="1400" dirty="0"/>
          </a:p>
        </p:txBody>
      </p:sp>
      <p:sp>
        <p:nvSpPr>
          <p:cNvPr id="25" name="Shape 23"/>
          <p:cNvSpPr/>
          <p:nvPr/>
        </p:nvSpPr>
        <p:spPr>
          <a:xfrm>
            <a:off x="5120640" y="5056632"/>
            <a:ext cx="6492240" cy="914400"/>
          </a:xfrm>
          <a:prstGeom prst="roundRect">
            <a:avLst>
              <a:gd name="adj" fmla="val 6000"/>
            </a:avLst>
          </a:prstGeom>
          <a:solidFill>
            <a:srgbClr val="DCEEF0"/>
          </a:solidFill>
          <a:ln/>
        </p:spPr>
        <p:txBody>
          <a:bodyPr/>
          <a:lstStyle/>
          <a:p>
            <a:endParaRPr lang="en-US"/>
          </a:p>
        </p:txBody>
      </p:sp>
      <p:sp>
        <p:nvSpPr>
          <p:cNvPr id="26" name="Text 24"/>
          <p:cNvSpPr/>
          <p:nvPr/>
        </p:nvSpPr>
        <p:spPr>
          <a:xfrm>
            <a:off x="5394960" y="5056632"/>
            <a:ext cx="5943600" cy="914400"/>
          </a:xfrm>
          <a:prstGeom prst="rect">
            <a:avLst/>
          </a:prstGeom>
          <a:noFill/>
          <a:ln/>
        </p:spPr>
        <p:txBody>
          <a:bodyPr wrap="square" lIns="0" tIns="0" rIns="0" bIns="0" rtlCol="0" anchor="ctr"/>
          <a:lstStyle/>
          <a:p>
            <a:pPr marL="0" indent="0">
              <a:lnSpc>
                <a:spcPts val="1600"/>
              </a:lnSpc>
              <a:buNone/>
            </a:pPr>
            <a:r>
              <a:rPr lang="en-US" sz="1400" b="1" dirty="0">
                <a:solidFill>
                  <a:srgbClr val="155A6A"/>
                </a:solidFill>
                <a:latin typeface="Arial" pitchFamily="34" charset="0"/>
                <a:ea typeface="Arial" pitchFamily="34" charset="-122"/>
                <a:cs typeface="Arial" pitchFamily="34" charset="-120"/>
              </a:rPr>
              <a:t>A Chapter 115 benefit costs the city or town 25% after the Commonwealth's 75% reimbursement. A successful VA claim costs nothing, since it's paid entirely by the federal government, a real break for local budgets.</a:t>
            </a:r>
            <a:endParaRPr lang="en-US" sz="1400" dirty="0"/>
          </a:p>
        </p:txBody>
      </p:sp>
      <p:sp>
        <p:nvSpPr>
          <p:cNvPr id="27" name="Text 25"/>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8" name="Text 26"/>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7</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What Is Chapter 115?</a:t>
            </a:r>
            <a:endParaRPr lang="en-US" sz="3000" dirty="0"/>
          </a:p>
        </p:txBody>
      </p:sp>
      <p:sp>
        <p:nvSpPr>
          <p:cNvPr id="4" name="Text 2"/>
          <p:cNvSpPr/>
          <p:nvPr/>
        </p:nvSpPr>
        <p:spPr>
          <a:xfrm>
            <a:off x="548639" y="1600200"/>
            <a:ext cx="6333853" cy="1828800"/>
          </a:xfrm>
          <a:prstGeom prst="rect">
            <a:avLst/>
          </a:prstGeom>
          <a:noFill/>
          <a:ln/>
        </p:spPr>
        <p:txBody>
          <a:bodyPr wrap="square" lIns="0" tIns="0" rIns="0" bIns="0" rtlCol="0" anchor="ctr"/>
          <a:lstStyle/>
          <a:p>
            <a:pPr marL="0" indent="0">
              <a:lnSpc>
                <a:spcPts val="2200"/>
              </a:lnSpc>
              <a:buNone/>
            </a:pPr>
            <a:r>
              <a:rPr lang="en-US" dirty="0">
                <a:solidFill>
                  <a:srgbClr val="262626"/>
                </a:solidFill>
                <a:latin typeface="Arial" pitchFamily="34" charset="0"/>
                <a:ea typeface="Arial" pitchFamily="34" charset="-122"/>
                <a:cs typeface="Arial" pitchFamily="34" charset="-120"/>
              </a:rPr>
              <a:t>Chapter 115 is a means-tested state veterans' benefit program. It provides financial, medical, and dental assistance to eligible veterans and their dependents, covering necessities such as food, shelter, fuel, and medical care.</a:t>
            </a:r>
            <a:endParaRPr lang="en-US" dirty="0"/>
          </a:p>
        </p:txBody>
      </p:sp>
      <p:sp>
        <p:nvSpPr>
          <p:cNvPr id="5" name="Text 3"/>
          <p:cNvSpPr/>
          <p:nvPr/>
        </p:nvSpPr>
        <p:spPr>
          <a:xfrm>
            <a:off x="548640" y="3520440"/>
            <a:ext cx="6333852" cy="1554480"/>
          </a:xfrm>
          <a:prstGeom prst="rect">
            <a:avLst/>
          </a:prstGeom>
          <a:noFill/>
          <a:ln/>
        </p:spPr>
        <p:txBody>
          <a:bodyPr wrap="square" lIns="0" tIns="0" rIns="0" bIns="0" rtlCol="0" anchor="ctr"/>
          <a:lstStyle/>
          <a:p>
            <a:pPr marL="0" indent="0">
              <a:lnSpc>
                <a:spcPts val="2200"/>
              </a:lnSpc>
              <a:buNone/>
            </a:pPr>
            <a:r>
              <a:rPr lang="en-US" dirty="0">
                <a:solidFill>
                  <a:srgbClr val="262626"/>
                </a:solidFill>
                <a:latin typeface="Arial" pitchFamily="34" charset="0"/>
                <a:ea typeface="Arial" pitchFamily="34" charset="-122"/>
                <a:cs typeface="Arial" pitchFamily="34" charset="-120"/>
              </a:rPr>
              <a:t>It's administered locally by Veterans' Service Officers (VSOs) in accordance with M.G.L. Chapter 115 and 108 CMR, with oversight and reimbursement from the Massachusetts Executive Office of Veterans' Services (EOVS).</a:t>
            </a:r>
            <a:endParaRPr lang="en-US" dirty="0"/>
          </a:p>
        </p:txBody>
      </p:sp>
      <p:sp>
        <p:nvSpPr>
          <p:cNvPr id="6" name="Shape 4"/>
          <p:cNvSpPr/>
          <p:nvPr/>
        </p:nvSpPr>
        <p:spPr>
          <a:xfrm>
            <a:off x="7086600" y="1600200"/>
            <a:ext cx="4526280" cy="4023360"/>
          </a:xfrm>
          <a:prstGeom prst="roundRect">
            <a:avLst>
              <a:gd name="adj" fmla="val 1818"/>
            </a:avLst>
          </a:prstGeom>
          <a:solidFill>
            <a:srgbClr val="E8ECF3"/>
          </a:solidFill>
          <a:ln/>
        </p:spPr>
        <p:txBody>
          <a:bodyPr/>
          <a:lstStyle/>
          <a:p>
            <a:endParaRPr lang="en-US"/>
          </a:p>
        </p:txBody>
      </p:sp>
      <p:sp>
        <p:nvSpPr>
          <p:cNvPr id="7" name="Text 5"/>
          <p:cNvSpPr/>
          <p:nvPr/>
        </p:nvSpPr>
        <p:spPr>
          <a:xfrm>
            <a:off x="7086600" y="1874520"/>
            <a:ext cx="4526280" cy="914400"/>
          </a:xfrm>
          <a:prstGeom prst="rect">
            <a:avLst/>
          </a:prstGeom>
          <a:noFill/>
          <a:ln/>
        </p:spPr>
        <p:txBody>
          <a:bodyPr wrap="square" lIns="0" tIns="0" rIns="0" bIns="0" rtlCol="0" anchor="ctr"/>
          <a:lstStyle/>
          <a:p>
            <a:pPr marL="0" indent="0" algn="ctr">
              <a:buNone/>
            </a:pPr>
            <a:r>
              <a:rPr lang="en-US" sz="5200" b="1" dirty="0">
                <a:solidFill>
                  <a:srgbClr val="1F3864"/>
                </a:solidFill>
                <a:latin typeface="Arial" pitchFamily="34" charset="0"/>
                <a:ea typeface="Arial" pitchFamily="34" charset="-122"/>
                <a:cs typeface="Arial" pitchFamily="34" charset="-120"/>
              </a:rPr>
              <a:t>75%</a:t>
            </a:r>
            <a:endParaRPr lang="en-US" sz="5200" dirty="0"/>
          </a:p>
        </p:txBody>
      </p:sp>
      <p:sp>
        <p:nvSpPr>
          <p:cNvPr id="8" name="Text 6"/>
          <p:cNvSpPr/>
          <p:nvPr/>
        </p:nvSpPr>
        <p:spPr>
          <a:xfrm>
            <a:off x="7452360" y="2697480"/>
            <a:ext cx="3794760" cy="914400"/>
          </a:xfrm>
          <a:prstGeom prst="rect">
            <a:avLst/>
          </a:prstGeom>
          <a:noFill/>
          <a:ln/>
        </p:spPr>
        <p:txBody>
          <a:bodyPr wrap="square" lIns="0" tIns="0" rIns="0" bIns="0" rtlCol="0" anchor="ctr"/>
          <a:lstStyle/>
          <a:p>
            <a:pPr marL="0" indent="0" algn="ctr">
              <a:lnSpc>
                <a:spcPts val="1700"/>
              </a:lnSpc>
              <a:buNone/>
            </a:pPr>
            <a:r>
              <a:rPr lang="en-US" sz="1400" dirty="0">
                <a:solidFill>
                  <a:srgbClr val="262626"/>
                </a:solidFill>
                <a:latin typeface="Arial" pitchFamily="34" charset="0"/>
                <a:ea typeface="Arial" pitchFamily="34" charset="-122"/>
                <a:cs typeface="Arial" pitchFamily="34" charset="-120"/>
              </a:rPr>
              <a:t>of properly certified benefits paid by a city or town are reimbursed by the Commonwealth</a:t>
            </a:r>
            <a:endParaRPr lang="en-US" sz="1400" dirty="0"/>
          </a:p>
        </p:txBody>
      </p:sp>
      <p:sp>
        <p:nvSpPr>
          <p:cNvPr id="9" name="Shape 7"/>
          <p:cNvSpPr/>
          <p:nvPr/>
        </p:nvSpPr>
        <p:spPr>
          <a:xfrm>
            <a:off x="7452360" y="3703320"/>
            <a:ext cx="3794760" cy="0"/>
          </a:xfrm>
          <a:prstGeom prst="line">
            <a:avLst/>
          </a:prstGeom>
          <a:noFill/>
          <a:ln w="12700">
            <a:solidFill>
              <a:srgbClr val="C7D0E0"/>
            </a:solidFill>
            <a:prstDash val="solid"/>
          </a:ln>
        </p:spPr>
        <p:txBody>
          <a:bodyPr/>
          <a:lstStyle/>
          <a:p>
            <a:endParaRPr lang="en-US"/>
          </a:p>
        </p:txBody>
      </p:sp>
      <p:sp>
        <p:nvSpPr>
          <p:cNvPr id="10" name="Text 8"/>
          <p:cNvSpPr/>
          <p:nvPr/>
        </p:nvSpPr>
        <p:spPr>
          <a:xfrm>
            <a:off x="7452360" y="3886200"/>
            <a:ext cx="3794760" cy="365760"/>
          </a:xfrm>
          <a:prstGeom prst="rect">
            <a:avLst/>
          </a:prstGeom>
          <a:noFill/>
          <a:ln/>
        </p:spPr>
        <p:txBody>
          <a:bodyPr wrap="square" lIns="0" tIns="0" rIns="0" bIns="0" rtlCol="0" anchor="ctr"/>
          <a:lstStyle/>
          <a:p>
            <a:pPr marL="0" indent="0" algn="ctr">
              <a:buNone/>
            </a:pPr>
            <a:r>
              <a:rPr lang="en-US" sz="1400" b="1" dirty="0">
                <a:solidFill>
                  <a:srgbClr val="155A6A"/>
                </a:solidFill>
                <a:latin typeface="Arial" pitchFamily="34" charset="0"/>
                <a:ea typeface="Arial" pitchFamily="34" charset="-122"/>
                <a:cs typeface="Arial" pitchFamily="34" charset="-120"/>
              </a:rPr>
              <a:t>Certified monthly</a:t>
            </a:r>
            <a:endParaRPr lang="en-US" sz="1400" dirty="0"/>
          </a:p>
        </p:txBody>
      </p:sp>
      <p:sp>
        <p:nvSpPr>
          <p:cNvPr id="11" name="Text 9"/>
          <p:cNvSpPr/>
          <p:nvPr/>
        </p:nvSpPr>
        <p:spPr>
          <a:xfrm>
            <a:off x="7452360" y="4224528"/>
            <a:ext cx="3794760" cy="365760"/>
          </a:xfrm>
          <a:prstGeom prst="rect">
            <a:avLst/>
          </a:prstGeom>
          <a:noFill/>
          <a:ln/>
        </p:spPr>
        <p:txBody>
          <a:bodyPr wrap="square" lIns="0" tIns="0" rIns="0" bIns="0" rtlCol="0" anchor="ctr"/>
          <a:lstStyle/>
          <a:p>
            <a:pPr marL="0" indent="0" algn="ctr">
              <a:buNone/>
            </a:pPr>
            <a:r>
              <a:rPr lang="en-US" sz="1400" dirty="0">
                <a:solidFill>
                  <a:srgbClr val="5A5A5A"/>
                </a:solidFill>
                <a:latin typeface="Arial" pitchFamily="34" charset="0"/>
                <a:ea typeface="Arial" pitchFamily="34" charset="-122"/>
                <a:cs typeface="Arial" pitchFamily="34" charset="-120"/>
              </a:rPr>
              <a:t>by the VSO and Treasurer, jointly</a:t>
            </a:r>
            <a:endParaRPr lang="en-US" sz="1400" dirty="0"/>
          </a:p>
        </p:txBody>
      </p:sp>
      <p:sp>
        <p:nvSpPr>
          <p:cNvPr id="12" name="Shape 10"/>
          <p:cNvSpPr/>
          <p:nvPr/>
        </p:nvSpPr>
        <p:spPr>
          <a:xfrm>
            <a:off x="7452360" y="4709160"/>
            <a:ext cx="3794760" cy="0"/>
          </a:xfrm>
          <a:prstGeom prst="line">
            <a:avLst/>
          </a:prstGeom>
          <a:noFill/>
          <a:ln w="12700">
            <a:solidFill>
              <a:srgbClr val="C7D0E0"/>
            </a:solidFill>
            <a:prstDash val="solid"/>
          </a:ln>
        </p:spPr>
        <p:txBody>
          <a:bodyPr/>
          <a:lstStyle/>
          <a:p>
            <a:endParaRPr lang="en-US"/>
          </a:p>
        </p:txBody>
      </p:sp>
      <p:sp>
        <p:nvSpPr>
          <p:cNvPr id="13" name="Text 11"/>
          <p:cNvSpPr/>
          <p:nvPr/>
        </p:nvSpPr>
        <p:spPr>
          <a:xfrm>
            <a:off x="7452360" y="4892040"/>
            <a:ext cx="3794760" cy="365760"/>
          </a:xfrm>
          <a:prstGeom prst="rect">
            <a:avLst/>
          </a:prstGeom>
          <a:noFill/>
          <a:ln/>
        </p:spPr>
        <p:txBody>
          <a:bodyPr wrap="square" lIns="0" tIns="0" rIns="0" bIns="0" rtlCol="0" anchor="ctr"/>
          <a:lstStyle/>
          <a:p>
            <a:pPr marL="0" indent="0" algn="ctr">
              <a:buNone/>
            </a:pPr>
            <a:r>
              <a:rPr lang="en-US" sz="1400" b="1" dirty="0">
                <a:solidFill>
                  <a:srgbClr val="155A6A"/>
                </a:solidFill>
                <a:latin typeface="Arial" pitchFamily="34" charset="0"/>
                <a:ea typeface="Arial" pitchFamily="34" charset="-122"/>
                <a:cs typeface="Arial" pitchFamily="34" charset="-120"/>
              </a:rPr>
              <a:t>Paid to cities and towns</a:t>
            </a:r>
            <a:endParaRPr lang="en-US" sz="1400" dirty="0"/>
          </a:p>
        </p:txBody>
      </p:sp>
      <p:sp>
        <p:nvSpPr>
          <p:cNvPr id="14" name="Text 12"/>
          <p:cNvSpPr/>
          <p:nvPr/>
        </p:nvSpPr>
        <p:spPr>
          <a:xfrm>
            <a:off x="7452360" y="5230368"/>
            <a:ext cx="3794760" cy="365760"/>
          </a:xfrm>
          <a:prstGeom prst="rect">
            <a:avLst/>
          </a:prstGeom>
          <a:noFill/>
          <a:ln/>
        </p:spPr>
        <p:txBody>
          <a:bodyPr wrap="square" lIns="0" tIns="0" rIns="0" bIns="0" rtlCol="0" anchor="ctr"/>
          <a:lstStyle/>
          <a:p>
            <a:pPr marL="0" indent="0" algn="ctr">
              <a:buNone/>
            </a:pPr>
            <a:r>
              <a:rPr lang="en-US" sz="1400" dirty="0">
                <a:solidFill>
                  <a:srgbClr val="5A5A5A"/>
                </a:solidFill>
                <a:latin typeface="Arial" pitchFamily="34" charset="0"/>
                <a:ea typeface="Arial" pitchFamily="34" charset="-122"/>
                <a:cs typeface="Arial" pitchFamily="34" charset="-120"/>
              </a:rPr>
              <a:t>quarterly, on the Commonwealth's schedule</a:t>
            </a:r>
            <a:endParaRPr lang="en-US" sz="1400" dirty="0"/>
          </a:p>
        </p:txBody>
      </p:sp>
      <p:sp>
        <p:nvSpPr>
          <p:cNvPr id="15" name="Text 1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6" name="Text 1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8</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1  ·  THE BASICS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Chapter 115 in Your Community</a:t>
            </a:r>
            <a:endParaRPr lang="en-US" sz="3000" dirty="0"/>
          </a:p>
        </p:txBody>
      </p:sp>
      <p:sp>
        <p:nvSpPr>
          <p:cNvPr id="4" name="Shape 2"/>
          <p:cNvSpPr/>
          <p:nvPr/>
        </p:nvSpPr>
        <p:spPr>
          <a:xfrm>
            <a:off x="548640" y="1417320"/>
            <a:ext cx="3520440" cy="4572000"/>
          </a:xfrm>
          <a:prstGeom prst="roundRect">
            <a:avLst>
              <a:gd name="adj" fmla="val 2078"/>
            </a:avLst>
          </a:prstGeom>
          <a:solidFill>
            <a:srgbClr val="F7F8FA"/>
          </a:solidFill>
          <a:ln w="12700">
            <a:solidFill>
              <a:srgbClr val="E3E6EC"/>
            </a:solidFill>
            <a:prstDash val="solid"/>
          </a:ln>
        </p:spPr>
        <p:txBody>
          <a:bodyPr/>
          <a:lstStyle/>
          <a:p>
            <a:endParaRPr lang="en-US"/>
          </a:p>
        </p:txBody>
      </p:sp>
      <p:sp>
        <p:nvSpPr>
          <p:cNvPr id="5" name="Shape 3"/>
          <p:cNvSpPr/>
          <p:nvPr/>
        </p:nvSpPr>
        <p:spPr>
          <a:xfrm>
            <a:off x="822960" y="1691640"/>
            <a:ext cx="2971800" cy="73152"/>
          </a:xfrm>
          <a:prstGeom prst="roundRect">
            <a:avLst/>
          </a:prstGeom>
          <a:solidFill>
            <a:srgbClr val="1F3864"/>
          </a:solidFill>
          <a:ln/>
        </p:spPr>
        <p:txBody>
          <a:bodyPr/>
          <a:lstStyle/>
          <a:p>
            <a:endParaRPr lang="en-US"/>
          </a:p>
        </p:txBody>
      </p:sp>
      <p:sp>
        <p:nvSpPr>
          <p:cNvPr id="6" name="Text 4"/>
          <p:cNvSpPr/>
          <p:nvPr/>
        </p:nvSpPr>
        <p:spPr>
          <a:xfrm>
            <a:off x="822960" y="1892808"/>
            <a:ext cx="2971800" cy="594360"/>
          </a:xfrm>
          <a:prstGeom prst="rect">
            <a:avLst/>
          </a:prstGeom>
          <a:noFill/>
          <a:ln/>
        </p:spPr>
        <p:txBody>
          <a:bodyPr wrap="square" lIns="0" tIns="0" rIns="0" bIns="0" rtlCol="0" anchor="t"/>
          <a:lstStyle/>
          <a:p>
            <a:pPr marL="0" indent="0">
              <a:buNone/>
            </a:pPr>
            <a:r>
              <a:rPr lang="en-US" sz="1600" b="1" dirty="0">
                <a:solidFill>
                  <a:srgbClr val="1F3864"/>
                </a:solidFill>
                <a:latin typeface="Arial" pitchFamily="34" charset="0"/>
                <a:ea typeface="Arial" pitchFamily="34" charset="-122"/>
                <a:cs typeface="Arial" pitchFamily="34" charset="-120"/>
              </a:rPr>
              <a:t>The Veteran &amp; Dependents</a:t>
            </a:r>
            <a:endParaRPr lang="en-US" sz="1600" dirty="0"/>
          </a:p>
        </p:txBody>
      </p:sp>
      <p:sp>
        <p:nvSpPr>
          <p:cNvPr id="7" name="Text 5"/>
          <p:cNvSpPr/>
          <p:nvPr/>
        </p:nvSpPr>
        <p:spPr>
          <a:xfrm>
            <a:off x="822959" y="2587752"/>
            <a:ext cx="3046911" cy="3154680"/>
          </a:xfrm>
          <a:prstGeom prst="rect">
            <a:avLst/>
          </a:prstGeom>
          <a:noFill/>
          <a:ln/>
        </p:spPr>
        <p:txBody>
          <a:bodyPr wrap="square" lIns="0" tIns="0" rIns="0" bIns="0" rtlCol="0" anchor="t"/>
          <a:lstStyle/>
          <a:p>
            <a:pPr marL="0" indent="0">
              <a:lnSpc>
                <a:spcPts val="1600"/>
              </a:lnSpc>
              <a:buNone/>
            </a:pPr>
            <a:r>
              <a:rPr lang="en-US" sz="1600" dirty="0">
                <a:solidFill>
                  <a:srgbClr val="262626"/>
                </a:solidFill>
                <a:latin typeface="Arial" pitchFamily="34" charset="0"/>
                <a:ea typeface="Arial" pitchFamily="34" charset="-122"/>
                <a:cs typeface="Arial" pitchFamily="34" charset="-120"/>
              </a:rPr>
              <a:t>Veterans and their dependents have the right to file an application for aid through their local Veterans' Service Officer (VSO).</a:t>
            </a:r>
            <a:endParaRPr lang="en-US" sz="1600" dirty="0"/>
          </a:p>
        </p:txBody>
      </p:sp>
      <p:sp>
        <p:nvSpPr>
          <p:cNvPr id="8" name="Shape 6"/>
          <p:cNvSpPr/>
          <p:nvPr/>
        </p:nvSpPr>
        <p:spPr>
          <a:xfrm>
            <a:off x="4389120" y="1417320"/>
            <a:ext cx="3520440" cy="4572000"/>
          </a:xfrm>
          <a:prstGeom prst="roundRect">
            <a:avLst>
              <a:gd name="adj" fmla="val 2078"/>
            </a:avLst>
          </a:prstGeom>
          <a:solidFill>
            <a:srgbClr val="F7F8FA"/>
          </a:solidFill>
          <a:ln w="12700">
            <a:solidFill>
              <a:srgbClr val="E3E6EC"/>
            </a:solidFill>
            <a:prstDash val="solid"/>
          </a:ln>
        </p:spPr>
        <p:txBody>
          <a:bodyPr/>
          <a:lstStyle/>
          <a:p>
            <a:endParaRPr lang="en-US"/>
          </a:p>
        </p:txBody>
      </p:sp>
      <p:sp>
        <p:nvSpPr>
          <p:cNvPr id="9" name="Shape 7"/>
          <p:cNvSpPr/>
          <p:nvPr/>
        </p:nvSpPr>
        <p:spPr>
          <a:xfrm>
            <a:off x="4663440" y="1691640"/>
            <a:ext cx="2971800" cy="73152"/>
          </a:xfrm>
          <a:prstGeom prst="roundRect">
            <a:avLst/>
          </a:prstGeom>
          <a:solidFill>
            <a:srgbClr val="155A6A"/>
          </a:solidFill>
          <a:ln/>
        </p:spPr>
        <p:txBody>
          <a:bodyPr/>
          <a:lstStyle/>
          <a:p>
            <a:endParaRPr lang="en-US"/>
          </a:p>
        </p:txBody>
      </p:sp>
      <p:sp>
        <p:nvSpPr>
          <p:cNvPr id="10" name="Text 8"/>
          <p:cNvSpPr/>
          <p:nvPr/>
        </p:nvSpPr>
        <p:spPr>
          <a:xfrm>
            <a:off x="4663440" y="1892808"/>
            <a:ext cx="2971800" cy="594360"/>
          </a:xfrm>
          <a:prstGeom prst="rect">
            <a:avLst/>
          </a:prstGeom>
          <a:noFill/>
          <a:ln/>
        </p:spPr>
        <p:txBody>
          <a:bodyPr wrap="square" lIns="0" tIns="0" rIns="0" bIns="0" rtlCol="0" anchor="t"/>
          <a:lstStyle/>
          <a:p>
            <a:pPr marL="0" indent="0">
              <a:buNone/>
            </a:pPr>
            <a:r>
              <a:rPr lang="en-US" sz="1600" b="1" dirty="0">
                <a:solidFill>
                  <a:srgbClr val="155A6A"/>
                </a:solidFill>
                <a:latin typeface="Arial" pitchFamily="34" charset="0"/>
                <a:ea typeface="Arial" pitchFamily="34" charset="-122"/>
                <a:cs typeface="Arial" pitchFamily="34" charset="-120"/>
              </a:rPr>
              <a:t>The VSO</a:t>
            </a:r>
            <a:endParaRPr lang="en-US" sz="1600" dirty="0"/>
          </a:p>
        </p:txBody>
      </p:sp>
      <p:sp>
        <p:nvSpPr>
          <p:cNvPr id="11" name="Text 9"/>
          <p:cNvSpPr/>
          <p:nvPr/>
        </p:nvSpPr>
        <p:spPr>
          <a:xfrm>
            <a:off x="4663440" y="2587752"/>
            <a:ext cx="2971800" cy="3154680"/>
          </a:xfrm>
          <a:prstGeom prst="rect">
            <a:avLst/>
          </a:prstGeom>
          <a:noFill/>
          <a:ln/>
        </p:spPr>
        <p:txBody>
          <a:bodyPr wrap="square" lIns="0" tIns="0" rIns="0" bIns="0" rtlCol="0" anchor="t"/>
          <a:lstStyle/>
          <a:p>
            <a:pPr marL="0" indent="0">
              <a:lnSpc>
                <a:spcPts val="1600"/>
              </a:lnSpc>
              <a:buNone/>
            </a:pPr>
            <a:r>
              <a:rPr lang="en-US" sz="1600" dirty="0">
                <a:solidFill>
                  <a:srgbClr val="262626"/>
                </a:solidFill>
                <a:latin typeface="Arial" pitchFamily="34" charset="0"/>
                <a:ea typeface="Arial" pitchFamily="34" charset="-122"/>
                <a:cs typeface="Arial" pitchFamily="34" charset="-120"/>
              </a:rPr>
              <a:t>Your city or town's certified Veterans' Service Officer takes the application and determines eligibility, reviewing assets, income, shelter, and any other documentation the investigation requires. Every benefit paid must be entered in OnBase for the community to receive its 75% reimbursement.</a:t>
            </a:r>
            <a:endParaRPr lang="en-US" sz="1600" dirty="0"/>
          </a:p>
        </p:txBody>
      </p:sp>
      <p:sp>
        <p:nvSpPr>
          <p:cNvPr id="12" name="Shape 10"/>
          <p:cNvSpPr/>
          <p:nvPr/>
        </p:nvSpPr>
        <p:spPr>
          <a:xfrm>
            <a:off x="8229600" y="1417320"/>
            <a:ext cx="3520440" cy="4572000"/>
          </a:xfrm>
          <a:prstGeom prst="roundRect">
            <a:avLst>
              <a:gd name="adj" fmla="val 2078"/>
            </a:avLst>
          </a:prstGeom>
          <a:solidFill>
            <a:srgbClr val="F7F8FA"/>
          </a:solidFill>
          <a:ln w="12700">
            <a:solidFill>
              <a:srgbClr val="E3E6EC"/>
            </a:solidFill>
            <a:prstDash val="solid"/>
          </a:ln>
        </p:spPr>
        <p:txBody>
          <a:bodyPr/>
          <a:lstStyle/>
          <a:p>
            <a:endParaRPr lang="en-US"/>
          </a:p>
        </p:txBody>
      </p:sp>
      <p:sp>
        <p:nvSpPr>
          <p:cNvPr id="13" name="Shape 11"/>
          <p:cNvSpPr/>
          <p:nvPr/>
        </p:nvSpPr>
        <p:spPr>
          <a:xfrm>
            <a:off x="8503920" y="1691640"/>
            <a:ext cx="2971800" cy="73152"/>
          </a:xfrm>
          <a:prstGeom prst="roundRect">
            <a:avLst/>
          </a:prstGeom>
          <a:solidFill>
            <a:srgbClr val="A32035"/>
          </a:solidFill>
          <a:ln/>
        </p:spPr>
        <p:txBody>
          <a:bodyPr/>
          <a:lstStyle/>
          <a:p>
            <a:endParaRPr lang="en-US"/>
          </a:p>
        </p:txBody>
      </p:sp>
      <p:sp>
        <p:nvSpPr>
          <p:cNvPr id="14" name="Text 12"/>
          <p:cNvSpPr/>
          <p:nvPr/>
        </p:nvSpPr>
        <p:spPr>
          <a:xfrm>
            <a:off x="8503920" y="1892808"/>
            <a:ext cx="2971800" cy="594360"/>
          </a:xfrm>
          <a:prstGeom prst="rect">
            <a:avLst/>
          </a:prstGeom>
          <a:noFill/>
          <a:ln/>
        </p:spPr>
        <p:txBody>
          <a:bodyPr wrap="square" lIns="0" tIns="0" rIns="0" bIns="0" rtlCol="0" anchor="t"/>
          <a:lstStyle/>
          <a:p>
            <a:pPr marL="0" indent="0">
              <a:buNone/>
            </a:pPr>
            <a:r>
              <a:rPr lang="en-US" sz="1600" b="1" dirty="0">
                <a:solidFill>
                  <a:srgbClr val="A32035"/>
                </a:solidFill>
                <a:latin typeface="Arial" pitchFamily="34" charset="0"/>
                <a:ea typeface="Arial" pitchFamily="34" charset="-122"/>
                <a:cs typeface="Arial" pitchFamily="34" charset="-120"/>
              </a:rPr>
              <a:t>The Treasurer</a:t>
            </a:r>
            <a:endParaRPr lang="en-US" sz="1600" dirty="0"/>
          </a:p>
        </p:txBody>
      </p:sp>
      <p:sp>
        <p:nvSpPr>
          <p:cNvPr id="15" name="Text 13"/>
          <p:cNvSpPr/>
          <p:nvPr/>
        </p:nvSpPr>
        <p:spPr>
          <a:xfrm>
            <a:off x="8503920" y="2587752"/>
            <a:ext cx="2971800" cy="3154680"/>
          </a:xfrm>
          <a:prstGeom prst="rect">
            <a:avLst/>
          </a:prstGeom>
          <a:noFill/>
          <a:ln/>
        </p:spPr>
        <p:txBody>
          <a:bodyPr wrap="square" lIns="0" tIns="0" rIns="0" bIns="0" rtlCol="0" anchor="t"/>
          <a:lstStyle/>
          <a:p>
            <a:pPr marL="0" indent="0">
              <a:lnSpc>
                <a:spcPts val="1600"/>
              </a:lnSpc>
              <a:buNone/>
            </a:pPr>
            <a:r>
              <a:rPr lang="en-US" sz="1600" dirty="0">
                <a:solidFill>
                  <a:srgbClr val="262626"/>
                </a:solidFill>
                <a:latin typeface="Arial" pitchFamily="34" charset="0"/>
                <a:ea typeface="Arial" pitchFamily="34" charset="-122"/>
                <a:cs typeface="Arial" pitchFamily="34" charset="-120"/>
              </a:rPr>
              <a:t>Certifies each month's expenditures alongside the VSO, under oath that benefits were paid according to M.G.L. c. 115. Resolves any discrepancy with the VSO before certifying. OnBase should never show more than what the community actually paid out, even though the community may choose to pay more than EOVS allows.</a:t>
            </a:r>
            <a:endParaRPr lang="en-US" sz="1600" dirty="0"/>
          </a:p>
        </p:txBody>
      </p:sp>
      <p:sp>
        <p:nvSpPr>
          <p:cNvPr id="16" name="Text 14"/>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7" name="Text 15"/>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9</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F3864"/>
          </a:solidFill>
          <a:ln/>
        </p:spPr>
        <p:txBody>
          <a:bodyPr/>
          <a:lstStyle/>
          <a:p>
            <a:endParaRPr lang="en-US"/>
          </a:p>
        </p:txBody>
      </p:sp>
      <p:sp>
        <p:nvSpPr>
          <p:cNvPr id="3" name="Text 1"/>
          <p:cNvSpPr/>
          <p:nvPr/>
        </p:nvSpPr>
        <p:spPr>
          <a:xfrm>
            <a:off x="731520" y="2331720"/>
            <a:ext cx="9144000" cy="457200"/>
          </a:xfrm>
          <a:prstGeom prst="rect">
            <a:avLst/>
          </a:prstGeom>
          <a:noFill/>
          <a:ln/>
        </p:spPr>
        <p:txBody>
          <a:bodyPr wrap="square" lIns="0" tIns="0" rIns="0" bIns="0" rtlCol="0" anchor="ctr"/>
          <a:lstStyle/>
          <a:p>
            <a:pPr marL="0" indent="0">
              <a:buNone/>
            </a:pPr>
            <a:r>
              <a:rPr lang="en-US" sz="1600" b="1" kern="0" spc="200" dirty="0">
                <a:solidFill>
                  <a:srgbClr val="8FA8C9"/>
                </a:solidFill>
                <a:latin typeface="Arial" pitchFamily="34" charset="0"/>
                <a:ea typeface="Arial" pitchFamily="34" charset="-122"/>
                <a:cs typeface="Arial" pitchFamily="34" charset="-120"/>
              </a:rPr>
              <a:t>SECTION 2</a:t>
            </a:r>
            <a:endParaRPr lang="en-US" sz="1600" dirty="0"/>
          </a:p>
        </p:txBody>
      </p:sp>
      <p:sp>
        <p:nvSpPr>
          <p:cNvPr id="4" name="Text 2"/>
          <p:cNvSpPr/>
          <p:nvPr/>
        </p:nvSpPr>
        <p:spPr>
          <a:xfrm>
            <a:off x="731520" y="27889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Arial" pitchFamily="34" charset="0"/>
                <a:ea typeface="Arial" pitchFamily="34" charset="-122"/>
                <a:cs typeface="Arial" pitchFamily="34" charset="-120"/>
              </a:rPr>
              <a:t>Roles &amp; Responsibilities</a:t>
            </a:r>
            <a:endParaRPr lang="en-US" sz="4000" dirty="0"/>
          </a:p>
        </p:txBody>
      </p:sp>
      <p:sp>
        <p:nvSpPr>
          <p:cNvPr id="6" name="Text 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C7CEDB"/>
                </a:solidFill>
                <a:latin typeface="Arial" pitchFamily="34" charset="0"/>
                <a:ea typeface="Arial" pitchFamily="34" charset="-122"/>
                <a:cs typeface="Arial" pitchFamily="34" charset="-120"/>
              </a:rPr>
              <a:t>Massachusetts Executive Office of Veterans Services</a:t>
            </a:r>
            <a:endParaRPr lang="en-US" sz="1400" dirty="0"/>
          </a:p>
        </p:txBody>
      </p:sp>
      <p:sp>
        <p:nvSpPr>
          <p:cNvPr id="7" name="Text 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C7CEDB"/>
                </a:solidFill>
                <a:latin typeface="Arial" pitchFamily="34" charset="0"/>
                <a:ea typeface="Arial" pitchFamily="34" charset="-122"/>
                <a:cs typeface="Arial" pitchFamily="34" charset="-120"/>
              </a:rPr>
              <a:t>10</a:t>
            </a:r>
            <a:endParaRPr lang="en-US" sz="1400" dirty="0"/>
          </a:p>
        </p:txBody>
      </p:sp>
      <p:pic>
        <p:nvPicPr>
          <p:cNvPr id="11" name="Picture 10">
            <a:extLst>
              <a:ext uri="{FF2B5EF4-FFF2-40B4-BE49-F238E27FC236}">
                <a16:creationId xmlns:a16="http://schemas.microsoft.com/office/drawing/2014/main" id="{7185A6E6-BFCD-D37F-4D9E-A1CE7D30B3F1}"/>
              </a:ext>
            </a:extLst>
          </p:cNvPr>
          <p:cNvPicPr>
            <a:picLocks noChangeAspect="1"/>
          </p:cNvPicPr>
          <p:nvPr/>
        </p:nvPicPr>
        <p:blipFill>
          <a:blip r:embed="rId3"/>
          <a:stretch>
            <a:fillRect/>
          </a:stretch>
        </p:blipFill>
        <p:spPr>
          <a:xfrm>
            <a:off x="1695451" y="238831"/>
            <a:ext cx="7913914" cy="1627057"/>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2  ·  ROLES &amp; RESPONSIBILITIES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The VSO's Responsibilities</a:t>
            </a:r>
            <a:endParaRPr lang="en-US" sz="3000" dirty="0"/>
          </a:p>
        </p:txBody>
      </p:sp>
      <p:sp>
        <p:nvSpPr>
          <p:cNvPr id="4" name="Shape 2"/>
          <p:cNvSpPr/>
          <p:nvPr/>
        </p:nvSpPr>
        <p:spPr>
          <a:xfrm>
            <a:off x="548640" y="1554480"/>
            <a:ext cx="457200" cy="457200"/>
          </a:xfrm>
          <a:prstGeom prst="roundRect">
            <a:avLst>
              <a:gd name="adj" fmla="val 12000"/>
            </a:avLst>
          </a:prstGeom>
          <a:solidFill>
            <a:srgbClr val="155A6A"/>
          </a:solidFill>
          <a:ln/>
        </p:spPr>
        <p:txBody>
          <a:bodyPr/>
          <a:lstStyle/>
          <a:p>
            <a:endParaRPr lang="en-US"/>
          </a:p>
        </p:txBody>
      </p:sp>
      <p:sp>
        <p:nvSpPr>
          <p:cNvPr id="5" name="Text 3"/>
          <p:cNvSpPr/>
          <p:nvPr/>
        </p:nvSpPr>
        <p:spPr>
          <a:xfrm>
            <a:off x="548640" y="15544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6" name="Text 4"/>
          <p:cNvSpPr/>
          <p:nvPr/>
        </p:nvSpPr>
        <p:spPr>
          <a:xfrm>
            <a:off x="1234440" y="1508760"/>
            <a:ext cx="4480560" cy="50292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Outreach &amp; Referrals</a:t>
            </a:r>
            <a:endParaRPr lang="en-US" sz="1600" dirty="0"/>
          </a:p>
        </p:txBody>
      </p:sp>
      <p:sp>
        <p:nvSpPr>
          <p:cNvPr id="7" name="Text 5"/>
          <p:cNvSpPr/>
          <p:nvPr/>
        </p:nvSpPr>
        <p:spPr>
          <a:xfrm>
            <a:off x="5852160" y="1508760"/>
            <a:ext cx="5760720" cy="96012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Educates veterans and dependents on available benefits, and refers them to alternative resources, like Medicaid, SSI, SSDI, and federal benefits. EOVS requires this referral so costs are offloaded from the city, town, and state wherever possible.</a:t>
            </a:r>
            <a:endParaRPr lang="en-US" sz="1400" dirty="0"/>
          </a:p>
        </p:txBody>
      </p:sp>
      <p:sp>
        <p:nvSpPr>
          <p:cNvPr id="8" name="Shape 6"/>
          <p:cNvSpPr/>
          <p:nvPr/>
        </p:nvSpPr>
        <p:spPr>
          <a:xfrm>
            <a:off x="548640" y="2651760"/>
            <a:ext cx="11064240" cy="0"/>
          </a:xfrm>
          <a:prstGeom prst="line">
            <a:avLst/>
          </a:prstGeom>
          <a:noFill/>
          <a:ln w="12700">
            <a:solidFill>
              <a:srgbClr val="E3E6EC"/>
            </a:solidFill>
            <a:prstDash val="solid"/>
          </a:ln>
        </p:spPr>
        <p:txBody>
          <a:bodyPr/>
          <a:lstStyle/>
          <a:p>
            <a:endParaRPr lang="en-US"/>
          </a:p>
        </p:txBody>
      </p:sp>
      <p:sp>
        <p:nvSpPr>
          <p:cNvPr id="9" name="Shape 7"/>
          <p:cNvSpPr/>
          <p:nvPr/>
        </p:nvSpPr>
        <p:spPr>
          <a:xfrm>
            <a:off x="548640" y="2834640"/>
            <a:ext cx="457200" cy="457200"/>
          </a:xfrm>
          <a:prstGeom prst="roundRect">
            <a:avLst>
              <a:gd name="adj" fmla="val 12000"/>
            </a:avLst>
          </a:prstGeom>
          <a:solidFill>
            <a:srgbClr val="155A6A"/>
          </a:solidFill>
          <a:ln/>
        </p:spPr>
        <p:txBody>
          <a:bodyPr/>
          <a:lstStyle/>
          <a:p>
            <a:endParaRPr lang="en-US"/>
          </a:p>
        </p:txBody>
      </p:sp>
      <p:sp>
        <p:nvSpPr>
          <p:cNvPr id="10" name="Text 8"/>
          <p:cNvSpPr/>
          <p:nvPr/>
        </p:nvSpPr>
        <p:spPr>
          <a:xfrm>
            <a:off x="548640" y="28346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1234440" y="2788920"/>
            <a:ext cx="4480560" cy="50292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Benefits Applications</a:t>
            </a:r>
            <a:endParaRPr lang="en-US" sz="1600" dirty="0"/>
          </a:p>
        </p:txBody>
      </p:sp>
      <p:sp>
        <p:nvSpPr>
          <p:cNvPr id="12" name="Text 10"/>
          <p:cNvSpPr/>
          <p:nvPr/>
        </p:nvSpPr>
        <p:spPr>
          <a:xfrm>
            <a:off x="5852160" y="2788920"/>
            <a:ext cx="5760720" cy="68580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Takes applications for Chapter 115 financial benefits and the annuity program.</a:t>
            </a:r>
            <a:endParaRPr lang="en-US" sz="1400" dirty="0"/>
          </a:p>
        </p:txBody>
      </p:sp>
      <p:sp>
        <p:nvSpPr>
          <p:cNvPr id="13" name="Shape 11"/>
          <p:cNvSpPr/>
          <p:nvPr/>
        </p:nvSpPr>
        <p:spPr>
          <a:xfrm>
            <a:off x="548640" y="3657600"/>
            <a:ext cx="11064240" cy="0"/>
          </a:xfrm>
          <a:prstGeom prst="line">
            <a:avLst/>
          </a:prstGeom>
          <a:noFill/>
          <a:ln w="12700">
            <a:solidFill>
              <a:srgbClr val="E3E6EC"/>
            </a:solidFill>
            <a:prstDash val="solid"/>
          </a:ln>
        </p:spPr>
        <p:txBody>
          <a:bodyPr/>
          <a:lstStyle/>
          <a:p>
            <a:endParaRPr lang="en-US"/>
          </a:p>
        </p:txBody>
      </p:sp>
      <p:sp>
        <p:nvSpPr>
          <p:cNvPr id="14" name="Shape 12"/>
          <p:cNvSpPr/>
          <p:nvPr/>
        </p:nvSpPr>
        <p:spPr>
          <a:xfrm>
            <a:off x="548640" y="3840480"/>
            <a:ext cx="457200" cy="457200"/>
          </a:xfrm>
          <a:prstGeom prst="roundRect">
            <a:avLst>
              <a:gd name="adj" fmla="val 12000"/>
            </a:avLst>
          </a:prstGeom>
          <a:solidFill>
            <a:srgbClr val="155A6A"/>
          </a:solidFill>
          <a:ln/>
        </p:spPr>
        <p:txBody>
          <a:bodyPr/>
          <a:lstStyle/>
          <a:p>
            <a:endParaRPr lang="en-US"/>
          </a:p>
        </p:txBody>
      </p:sp>
      <p:sp>
        <p:nvSpPr>
          <p:cNvPr id="15" name="Text 13"/>
          <p:cNvSpPr/>
          <p:nvPr/>
        </p:nvSpPr>
        <p:spPr>
          <a:xfrm>
            <a:off x="548640" y="38404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6" name="Text 14"/>
          <p:cNvSpPr/>
          <p:nvPr/>
        </p:nvSpPr>
        <p:spPr>
          <a:xfrm>
            <a:off x="1234440" y="3794760"/>
            <a:ext cx="4480560" cy="50292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Case Entry in OnBase</a:t>
            </a:r>
            <a:endParaRPr lang="en-US" sz="1600" dirty="0"/>
          </a:p>
        </p:txBody>
      </p:sp>
      <p:sp>
        <p:nvSpPr>
          <p:cNvPr id="17" name="Text 15"/>
          <p:cNvSpPr/>
          <p:nvPr/>
        </p:nvSpPr>
        <p:spPr>
          <a:xfrm>
            <a:off x="5852160" y="3794760"/>
            <a:ext cx="5760720" cy="68580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Enters every case into the OnBase system. EOVS reviews all cases, and once the VSO closes the month, the Treasurer certifies against what was actually paid out.</a:t>
            </a:r>
            <a:endParaRPr lang="en-US" sz="1400" dirty="0"/>
          </a:p>
        </p:txBody>
      </p:sp>
      <p:sp>
        <p:nvSpPr>
          <p:cNvPr id="18" name="Shape 16"/>
          <p:cNvSpPr/>
          <p:nvPr/>
        </p:nvSpPr>
        <p:spPr>
          <a:xfrm>
            <a:off x="548640" y="4663440"/>
            <a:ext cx="11064240" cy="0"/>
          </a:xfrm>
          <a:prstGeom prst="line">
            <a:avLst/>
          </a:prstGeom>
          <a:noFill/>
          <a:ln w="12700">
            <a:solidFill>
              <a:srgbClr val="E3E6EC"/>
            </a:solidFill>
            <a:prstDash val="solid"/>
          </a:ln>
        </p:spPr>
        <p:txBody>
          <a:bodyPr/>
          <a:lstStyle/>
          <a:p>
            <a:endParaRPr lang="en-US"/>
          </a:p>
        </p:txBody>
      </p:sp>
      <p:sp>
        <p:nvSpPr>
          <p:cNvPr id="19" name="Shape 17"/>
          <p:cNvSpPr/>
          <p:nvPr/>
        </p:nvSpPr>
        <p:spPr>
          <a:xfrm>
            <a:off x="548640" y="4846320"/>
            <a:ext cx="457200" cy="457200"/>
          </a:xfrm>
          <a:prstGeom prst="roundRect">
            <a:avLst>
              <a:gd name="adj" fmla="val 12000"/>
            </a:avLst>
          </a:prstGeom>
          <a:solidFill>
            <a:srgbClr val="155A6A"/>
          </a:solidFill>
          <a:ln/>
        </p:spPr>
        <p:txBody>
          <a:bodyPr/>
          <a:lstStyle/>
          <a:p>
            <a:endParaRPr lang="en-US"/>
          </a:p>
        </p:txBody>
      </p:sp>
      <p:sp>
        <p:nvSpPr>
          <p:cNvPr id="20" name="Text 18"/>
          <p:cNvSpPr/>
          <p:nvPr/>
        </p:nvSpPr>
        <p:spPr>
          <a:xfrm>
            <a:off x="548640" y="48463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1" name="Text 19"/>
          <p:cNvSpPr/>
          <p:nvPr/>
        </p:nvSpPr>
        <p:spPr>
          <a:xfrm>
            <a:off x="1234440" y="4800600"/>
            <a:ext cx="4480560" cy="50292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Certification (108 CMR 14.00)</a:t>
            </a:r>
            <a:endParaRPr lang="en-US" sz="1600" dirty="0"/>
          </a:p>
        </p:txBody>
      </p:sp>
      <p:sp>
        <p:nvSpPr>
          <p:cNvPr id="22" name="Text 20"/>
          <p:cNvSpPr/>
          <p:nvPr/>
        </p:nvSpPr>
        <p:spPr>
          <a:xfrm>
            <a:off x="5852160" y="4800600"/>
            <a:ext cx="5760720" cy="68580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Must be certified: appointed under M.G.L. c. 115 §3, trained within 6 months, retrained annually, and re-examined every 3 years at a 70% minimum passing grade.</a:t>
            </a:r>
            <a:endParaRPr lang="en-US" sz="1400" dirty="0"/>
          </a:p>
        </p:txBody>
      </p:sp>
      <p:sp>
        <p:nvSpPr>
          <p:cNvPr id="23" name="Text 21"/>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4" name="Text 22"/>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11</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2  ·  ROLES &amp; RESPONSIBILITIES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The Treasurer's Role</a:t>
            </a:r>
            <a:endParaRPr lang="en-US" sz="3000" dirty="0"/>
          </a:p>
        </p:txBody>
      </p:sp>
      <p:sp>
        <p:nvSpPr>
          <p:cNvPr id="4" name="Text 2"/>
          <p:cNvSpPr/>
          <p:nvPr/>
        </p:nvSpPr>
        <p:spPr>
          <a:xfrm>
            <a:off x="530352" y="1314777"/>
            <a:ext cx="10698480" cy="1188720"/>
          </a:xfrm>
          <a:prstGeom prst="rect">
            <a:avLst/>
          </a:prstGeom>
          <a:noFill/>
          <a:ln/>
        </p:spPr>
        <p:txBody>
          <a:bodyPr wrap="square" lIns="0" tIns="0" rIns="0" bIns="0" rtlCol="0" anchor="ctr"/>
          <a:lstStyle/>
          <a:p>
            <a:pPr marL="0" indent="0">
              <a:lnSpc>
                <a:spcPts val="1900"/>
              </a:lnSpc>
              <a:buNone/>
            </a:pPr>
            <a:r>
              <a:rPr lang="en-US" sz="1600" dirty="0">
                <a:solidFill>
                  <a:srgbClr val="262626"/>
                </a:solidFill>
                <a:latin typeface="Arial" pitchFamily="34" charset="0"/>
                <a:ea typeface="Arial" pitchFamily="34" charset="-122"/>
                <a:cs typeface="Arial" pitchFamily="34" charset="-120"/>
              </a:rPr>
              <a:t>Once the VSO closes the month, OnBase notifies the Treasurer that a period is ready to certify. The Treasurer logs in, reviews the reports for accuracy, and certifies, the same review and certification step the VSO completes on their end before closing. Current law, M.G.L. c. 115 §§2 &amp; 6, c. 30A §3, and 108 CMR 13.00, sets a 30-day window from the month of expenditure to get this done.</a:t>
            </a:r>
            <a:endParaRPr lang="en-US" sz="1600" dirty="0"/>
          </a:p>
        </p:txBody>
      </p:sp>
      <p:sp>
        <p:nvSpPr>
          <p:cNvPr id="5" name="Shape 3"/>
          <p:cNvSpPr/>
          <p:nvPr/>
        </p:nvSpPr>
        <p:spPr>
          <a:xfrm>
            <a:off x="530352" y="2914977"/>
            <a:ext cx="3520440" cy="2834640"/>
          </a:xfrm>
          <a:prstGeom prst="roundRect">
            <a:avLst>
              <a:gd name="adj" fmla="val 2581"/>
            </a:avLst>
          </a:prstGeom>
          <a:solidFill>
            <a:srgbClr val="F7F8FA"/>
          </a:solidFill>
          <a:ln w="12700">
            <a:solidFill>
              <a:srgbClr val="E3E6EC"/>
            </a:solidFill>
            <a:prstDash val="solid"/>
          </a:ln>
        </p:spPr>
        <p:txBody>
          <a:bodyPr/>
          <a:lstStyle/>
          <a:p>
            <a:endParaRPr lang="en-US"/>
          </a:p>
        </p:txBody>
      </p:sp>
      <p:sp>
        <p:nvSpPr>
          <p:cNvPr id="6" name="Shape 4"/>
          <p:cNvSpPr/>
          <p:nvPr/>
        </p:nvSpPr>
        <p:spPr>
          <a:xfrm>
            <a:off x="804672" y="3235017"/>
            <a:ext cx="548640" cy="548640"/>
          </a:xfrm>
          <a:prstGeom prst="ellipse">
            <a:avLst/>
          </a:prstGeom>
          <a:solidFill>
            <a:srgbClr val="A32035"/>
          </a:solidFill>
          <a:ln/>
        </p:spPr>
        <p:txBody>
          <a:bodyPr/>
          <a:lstStyle/>
          <a:p>
            <a:endParaRPr lang="en-US"/>
          </a:p>
        </p:txBody>
      </p:sp>
      <p:sp>
        <p:nvSpPr>
          <p:cNvPr id="7" name="Text 5"/>
          <p:cNvSpPr/>
          <p:nvPr/>
        </p:nvSpPr>
        <p:spPr>
          <a:xfrm>
            <a:off x="804672" y="3235017"/>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8" name="Text 6"/>
          <p:cNvSpPr/>
          <p:nvPr/>
        </p:nvSpPr>
        <p:spPr>
          <a:xfrm>
            <a:off x="804672" y="3966537"/>
            <a:ext cx="2971800" cy="411480"/>
          </a:xfrm>
          <a:prstGeom prst="rect">
            <a:avLst/>
          </a:prstGeom>
          <a:noFill/>
          <a:ln/>
        </p:spPr>
        <p:txBody>
          <a:bodyPr wrap="square" lIns="0" tIns="0" rIns="0" bIns="0" rtlCol="0" anchor="ctr"/>
          <a:lstStyle/>
          <a:p>
            <a:pPr marL="0" indent="0">
              <a:buNone/>
            </a:pPr>
            <a:r>
              <a:rPr lang="en-US" sz="1600" b="1" dirty="0">
                <a:solidFill>
                  <a:srgbClr val="A32035"/>
                </a:solidFill>
                <a:latin typeface="Arial" pitchFamily="34" charset="0"/>
                <a:ea typeface="Arial" pitchFamily="34" charset="-122"/>
                <a:cs typeface="Arial" pitchFamily="34" charset="-120"/>
              </a:rPr>
              <a:t>Reconcile</a:t>
            </a:r>
            <a:endParaRPr lang="en-US" sz="1600" dirty="0"/>
          </a:p>
        </p:txBody>
      </p:sp>
      <p:sp>
        <p:nvSpPr>
          <p:cNvPr id="9" name="Text 7"/>
          <p:cNvSpPr/>
          <p:nvPr/>
        </p:nvSpPr>
        <p:spPr>
          <a:xfrm>
            <a:off x="804672" y="4423737"/>
            <a:ext cx="2971800" cy="10972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Review the VS-5, VS-6, and VS-7 reports for accuracy.</a:t>
            </a:r>
            <a:endParaRPr lang="en-US" sz="1600" dirty="0"/>
          </a:p>
        </p:txBody>
      </p:sp>
      <p:sp>
        <p:nvSpPr>
          <p:cNvPr id="10" name="Shape 8"/>
          <p:cNvSpPr/>
          <p:nvPr/>
        </p:nvSpPr>
        <p:spPr>
          <a:xfrm>
            <a:off x="4370832" y="2914977"/>
            <a:ext cx="3520440" cy="2834640"/>
          </a:xfrm>
          <a:prstGeom prst="roundRect">
            <a:avLst>
              <a:gd name="adj" fmla="val 2581"/>
            </a:avLst>
          </a:prstGeom>
          <a:solidFill>
            <a:srgbClr val="F7F8FA"/>
          </a:solidFill>
          <a:ln w="12700">
            <a:solidFill>
              <a:srgbClr val="E3E6EC"/>
            </a:solidFill>
            <a:prstDash val="solid"/>
          </a:ln>
        </p:spPr>
        <p:txBody>
          <a:bodyPr/>
          <a:lstStyle/>
          <a:p>
            <a:endParaRPr lang="en-US"/>
          </a:p>
        </p:txBody>
      </p:sp>
      <p:sp>
        <p:nvSpPr>
          <p:cNvPr id="11" name="Shape 9"/>
          <p:cNvSpPr/>
          <p:nvPr/>
        </p:nvSpPr>
        <p:spPr>
          <a:xfrm>
            <a:off x="4645152" y="3235017"/>
            <a:ext cx="548640" cy="548640"/>
          </a:xfrm>
          <a:prstGeom prst="ellipse">
            <a:avLst/>
          </a:prstGeom>
          <a:solidFill>
            <a:srgbClr val="1F3864"/>
          </a:solidFill>
          <a:ln/>
        </p:spPr>
        <p:txBody>
          <a:bodyPr/>
          <a:lstStyle/>
          <a:p>
            <a:endParaRPr lang="en-US"/>
          </a:p>
        </p:txBody>
      </p:sp>
      <p:sp>
        <p:nvSpPr>
          <p:cNvPr id="12" name="Text 10"/>
          <p:cNvSpPr/>
          <p:nvPr/>
        </p:nvSpPr>
        <p:spPr>
          <a:xfrm>
            <a:off x="4645152" y="3235017"/>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3" name="Text 11"/>
          <p:cNvSpPr/>
          <p:nvPr/>
        </p:nvSpPr>
        <p:spPr>
          <a:xfrm>
            <a:off x="4645152" y="3966537"/>
            <a:ext cx="2971800" cy="41148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Certify</a:t>
            </a:r>
            <a:endParaRPr lang="en-US" sz="1600" dirty="0"/>
          </a:p>
        </p:txBody>
      </p:sp>
      <p:sp>
        <p:nvSpPr>
          <p:cNvPr id="14" name="Text 12"/>
          <p:cNvSpPr/>
          <p:nvPr/>
        </p:nvSpPr>
        <p:spPr>
          <a:xfrm>
            <a:off x="4645152" y="4423737"/>
            <a:ext cx="2971800" cy="10972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Electronically sign the certification of expenditure in OnBase, under oath and penalty of perjury.</a:t>
            </a:r>
            <a:endParaRPr lang="en-US" sz="1600" dirty="0"/>
          </a:p>
        </p:txBody>
      </p:sp>
      <p:sp>
        <p:nvSpPr>
          <p:cNvPr id="15" name="Shape 13"/>
          <p:cNvSpPr/>
          <p:nvPr/>
        </p:nvSpPr>
        <p:spPr>
          <a:xfrm>
            <a:off x="8211312" y="2914977"/>
            <a:ext cx="3520440" cy="2834640"/>
          </a:xfrm>
          <a:prstGeom prst="roundRect">
            <a:avLst>
              <a:gd name="adj" fmla="val 2581"/>
            </a:avLst>
          </a:prstGeom>
          <a:solidFill>
            <a:srgbClr val="F7F8FA"/>
          </a:solidFill>
          <a:ln w="12700">
            <a:solidFill>
              <a:srgbClr val="E3E6EC"/>
            </a:solidFill>
            <a:prstDash val="solid"/>
          </a:ln>
        </p:spPr>
        <p:txBody>
          <a:bodyPr/>
          <a:lstStyle/>
          <a:p>
            <a:endParaRPr lang="en-US"/>
          </a:p>
        </p:txBody>
      </p:sp>
      <p:sp>
        <p:nvSpPr>
          <p:cNvPr id="16" name="Shape 14"/>
          <p:cNvSpPr/>
          <p:nvPr/>
        </p:nvSpPr>
        <p:spPr>
          <a:xfrm>
            <a:off x="8485632" y="3235017"/>
            <a:ext cx="548640" cy="548640"/>
          </a:xfrm>
          <a:prstGeom prst="ellipse">
            <a:avLst/>
          </a:prstGeom>
          <a:solidFill>
            <a:srgbClr val="155A6A"/>
          </a:solidFill>
          <a:ln/>
        </p:spPr>
        <p:txBody>
          <a:bodyPr/>
          <a:lstStyle/>
          <a:p>
            <a:endParaRPr lang="en-US"/>
          </a:p>
        </p:txBody>
      </p:sp>
      <p:sp>
        <p:nvSpPr>
          <p:cNvPr id="17" name="Text 15"/>
          <p:cNvSpPr/>
          <p:nvPr/>
        </p:nvSpPr>
        <p:spPr>
          <a:xfrm>
            <a:off x="8485632" y="3235017"/>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3</a:t>
            </a:r>
            <a:endParaRPr lang="en-US" sz="2200" dirty="0"/>
          </a:p>
        </p:txBody>
      </p:sp>
      <p:sp>
        <p:nvSpPr>
          <p:cNvPr id="18" name="Text 16"/>
          <p:cNvSpPr/>
          <p:nvPr/>
        </p:nvSpPr>
        <p:spPr>
          <a:xfrm>
            <a:off x="8485632" y="3966537"/>
            <a:ext cx="2971800" cy="411480"/>
          </a:xfrm>
          <a:prstGeom prst="rect">
            <a:avLst/>
          </a:prstGeom>
          <a:noFill/>
          <a:ln/>
        </p:spPr>
        <p:txBody>
          <a:bodyPr wrap="square" lIns="0" tIns="0" rIns="0" bIns="0" rtlCol="0" anchor="ctr"/>
          <a:lstStyle/>
          <a:p>
            <a:pPr marL="0" indent="0">
              <a:buNone/>
            </a:pPr>
            <a:r>
              <a:rPr lang="en-US" sz="1600" b="1" dirty="0">
                <a:solidFill>
                  <a:srgbClr val="155A6A"/>
                </a:solidFill>
                <a:latin typeface="Arial" pitchFamily="34" charset="0"/>
                <a:ea typeface="Arial" pitchFamily="34" charset="-122"/>
                <a:cs typeface="Arial" pitchFamily="34" charset="-120"/>
              </a:rPr>
              <a:t>Resolve</a:t>
            </a:r>
            <a:endParaRPr lang="en-US" sz="1600" dirty="0"/>
          </a:p>
        </p:txBody>
      </p:sp>
      <p:sp>
        <p:nvSpPr>
          <p:cNvPr id="19" name="Text 17"/>
          <p:cNvSpPr/>
          <p:nvPr/>
        </p:nvSpPr>
        <p:spPr>
          <a:xfrm>
            <a:off x="8485632" y="4423737"/>
            <a:ext cx="2971800" cy="10972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If discrepancies turn up, work with the local VSO to sort them out before certifying.</a:t>
            </a:r>
            <a:endParaRPr lang="en-US" sz="1600" dirty="0"/>
          </a:p>
        </p:txBody>
      </p:sp>
      <p:sp>
        <p:nvSpPr>
          <p:cNvPr id="21" name="Text 19"/>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2" name="Text 20"/>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12</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F3864"/>
          </a:solidFill>
          <a:ln/>
        </p:spPr>
        <p:txBody>
          <a:bodyPr/>
          <a:lstStyle/>
          <a:p>
            <a:endParaRPr lang="en-US"/>
          </a:p>
        </p:txBody>
      </p:sp>
      <p:sp>
        <p:nvSpPr>
          <p:cNvPr id="3" name="Text 1"/>
          <p:cNvSpPr/>
          <p:nvPr/>
        </p:nvSpPr>
        <p:spPr>
          <a:xfrm>
            <a:off x="731520" y="2331720"/>
            <a:ext cx="9144000" cy="457200"/>
          </a:xfrm>
          <a:prstGeom prst="rect">
            <a:avLst/>
          </a:prstGeom>
          <a:noFill/>
          <a:ln/>
        </p:spPr>
        <p:txBody>
          <a:bodyPr wrap="square" lIns="0" tIns="0" rIns="0" bIns="0" rtlCol="0" anchor="ctr"/>
          <a:lstStyle/>
          <a:p>
            <a:pPr marL="0" indent="0">
              <a:buNone/>
            </a:pPr>
            <a:r>
              <a:rPr lang="en-US" sz="1600" b="1" kern="0" spc="200" dirty="0">
                <a:solidFill>
                  <a:srgbClr val="8FA8C9"/>
                </a:solidFill>
                <a:latin typeface="Arial" pitchFamily="34" charset="0"/>
                <a:ea typeface="Arial" pitchFamily="34" charset="-122"/>
                <a:cs typeface="Arial" pitchFamily="34" charset="-120"/>
              </a:rPr>
              <a:t>SECTION 3</a:t>
            </a:r>
            <a:endParaRPr lang="en-US" sz="1600" dirty="0"/>
          </a:p>
        </p:txBody>
      </p:sp>
      <p:sp>
        <p:nvSpPr>
          <p:cNvPr id="4" name="Text 2"/>
          <p:cNvSpPr/>
          <p:nvPr/>
        </p:nvSpPr>
        <p:spPr>
          <a:xfrm>
            <a:off x="731520" y="27889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Arial" pitchFamily="34" charset="0"/>
                <a:ea typeface="Arial" pitchFamily="34" charset="-122"/>
                <a:cs typeface="Arial" pitchFamily="34" charset="-120"/>
              </a:rPr>
              <a:t>The Certification Process, Step by Step</a:t>
            </a:r>
            <a:endParaRPr lang="en-US" sz="4000" dirty="0"/>
          </a:p>
        </p:txBody>
      </p:sp>
      <p:sp>
        <p:nvSpPr>
          <p:cNvPr id="6" name="Text 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C7CEDB"/>
                </a:solidFill>
                <a:latin typeface="Arial" pitchFamily="34" charset="0"/>
                <a:ea typeface="Arial" pitchFamily="34" charset="-122"/>
                <a:cs typeface="Arial" pitchFamily="34" charset="-120"/>
              </a:rPr>
              <a:t>Massachusetts Executive Office of Veterans Services</a:t>
            </a:r>
            <a:endParaRPr lang="en-US" sz="1400" dirty="0"/>
          </a:p>
        </p:txBody>
      </p:sp>
      <p:sp>
        <p:nvSpPr>
          <p:cNvPr id="7" name="Text 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C7CEDB"/>
                </a:solidFill>
                <a:latin typeface="Arial" pitchFamily="34" charset="0"/>
                <a:ea typeface="Arial" pitchFamily="34" charset="-122"/>
                <a:cs typeface="Arial" pitchFamily="34" charset="-120"/>
              </a:rPr>
              <a:t>13</a:t>
            </a:r>
            <a:endParaRPr lang="en-US" sz="1400" dirty="0"/>
          </a:p>
        </p:txBody>
      </p:sp>
      <p:pic>
        <p:nvPicPr>
          <p:cNvPr id="9" name="Picture 8">
            <a:extLst>
              <a:ext uri="{FF2B5EF4-FFF2-40B4-BE49-F238E27FC236}">
                <a16:creationId xmlns:a16="http://schemas.microsoft.com/office/drawing/2014/main" id="{FCD46139-9FBA-7F5F-CE8C-48C30773521A}"/>
              </a:ext>
            </a:extLst>
          </p:cNvPr>
          <p:cNvPicPr>
            <a:picLocks noChangeAspect="1"/>
          </p:cNvPicPr>
          <p:nvPr/>
        </p:nvPicPr>
        <p:blipFill>
          <a:blip r:embed="rId3"/>
          <a:stretch>
            <a:fillRect/>
          </a:stretch>
        </p:blipFill>
        <p:spPr>
          <a:xfrm>
            <a:off x="1695451" y="238831"/>
            <a:ext cx="7913914" cy="1627057"/>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3  ·  STEP BY STEP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The Workflow at a Glance</a:t>
            </a:r>
            <a:endParaRPr lang="en-US" sz="3000" dirty="0"/>
          </a:p>
        </p:txBody>
      </p:sp>
      <p:sp>
        <p:nvSpPr>
          <p:cNvPr id="4" name="Shape 2"/>
          <p:cNvSpPr/>
          <p:nvPr/>
        </p:nvSpPr>
        <p:spPr>
          <a:xfrm>
            <a:off x="644652" y="2057400"/>
            <a:ext cx="1920240" cy="1371600"/>
          </a:xfrm>
          <a:prstGeom prst="roundRect">
            <a:avLst>
              <a:gd name="adj" fmla="val 5333"/>
            </a:avLst>
          </a:prstGeom>
          <a:solidFill>
            <a:srgbClr val="1F3864"/>
          </a:solidFill>
          <a:ln/>
        </p:spPr>
        <p:txBody>
          <a:bodyPr/>
          <a:lstStyle/>
          <a:p>
            <a:endParaRPr lang="en-US"/>
          </a:p>
        </p:txBody>
      </p:sp>
      <p:sp>
        <p:nvSpPr>
          <p:cNvPr id="5" name="Text 3"/>
          <p:cNvSpPr/>
          <p:nvPr/>
        </p:nvSpPr>
        <p:spPr>
          <a:xfrm>
            <a:off x="754380" y="2148840"/>
            <a:ext cx="548640" cy="457200"/>
          </a:xfrm>
          <a:prstGeom prst="rect">
            <a:avLst/>
          </a:prstGeom>
          <a:noFill/>
          <a:ln/>
        </p:spPr>
        <p:txBody>
          <a:bodyPr wrap="square" lIns="0" tIns="0" rIns="0" bIns="0" rtlCol="0" anchor="ctr"/>
          <a:lstStyle/>
          <a:p>
            <a:pPr marL="0" indent="0">
              <a:buNone/>
            </a:pPr>
            <a:r>
              <a:rPr lang="en-US" sz="2000" b="1" dirty="0">
                <a:solidFill>
                  <a:srgbClr val="3D5A87"/>
                </a:solidFill>
                <a:latin typeface="Arial" pitchFamily="34" charset="0"/>
                <a:ea typeface="Arial" pitchFamily="34" charset="-122"/>
                <a:cs typeface="Arial" pitchFamily="34" charset="-120"/>
              </a:rPr>
              <a:t>1</a:t>
            </a:r>
            <a:endParaRPr lang="en-US" sz="2000" dirty="0"/>
          </a:p>
        </p:txBody>
      </p:sp>
      <p:sp>
        <p:nvSpPr>
          <p:cNvPr id="6" name="Text 4"/>
          <p:cNvSpPr/>
          <p:nvPr/>
        </p:nvSpPr>
        <p:spPr>
          <a:xfrm>
            <a:off x="781812" y="2532888"/>
            <a:ext cx="1645920" cy="502920"/>
          </a:xfrm>
          <a:prstGeom prst="rect">
            <a:avLst/>
          </a:prstGeom>
          <a:noFill/>
          <a:ln/>
        </p:spPr>
        <p:txBody>
          <a:bodyPr wrap="square" lIns="0" tIns="0" rIns="0" bIns="0" rtlCol="0" anchor="ctr"/>
          <a:lstStyle/>
          <a:p>
            <a:pPr marL="0" indent="0">
              <a:lnSpc>
                <a:spcPts val="1400"/>
              </a:lnSpc>
              <a:buNone/>
            </a:pPr>
            <a:r>
              <a:rPr lang="en-US" sz="1400" b="1" dirty="0">
                <a:solidFill>
                  <a:srgbClr val="FFFFFF"/>
                </a:solidFill>
                <a:latin typeface="Arial" pitchFamily="34" charset="0"/>
                <a:ea typeface="Arial" pitchFamily="34" charset="-122"/>
                <a:cs typeface="Arial" pitchFamily="34" charset="-120"/>
              </a:rPr>
              <a:t>VSO Enters Cases</a:t>
            </a:r>
            <a:endParaRPr lang="en-US" sz="1400" dirty="0"/>
          </a:p>
        </p:txBody>
      </p:sp>
      <p:sp>
        <p:nvSpPr>
          <p:cNvPr id="7" name="Text 5"/>
          <p:cNvSpPr/>
          <p:nvPr/>
        </p:nvSpPr>
        <p:spPr>
          <a:xfrm>
            <a:off x="2564892" y="2578608"/>
            <a:ext cx="256032" cy="365760"/>
          </a:xfrm>
          <a:prstGeom prst="rect">
            <a:avLst/>
          </a:prstGeom>
          <a:noFill/>
          <a:ln/>
        </p:spPr>
        <p:txBody>
          <a:bodyPr wrap="square" lIns="0" tIns="0" rIns="0" bIns="0" rtlCol="0" anchor="ctr"/>
          <a:lstStyle/>
          <a:p>
            <a:pPr marL="0" indent="0" algn="ctr">
              <a:buNone/>
            </a:pPr>
            <a:r>
              <a:rPr lang="en-US" sz="1600" dirty="0">
                <a:solidFill>
                  <a:srgbClr val="5A5A5A"/>
                </a:solidFill>
                <a:latin typeface="Arial" pitchFamily="34" charset="0"/>
                <a:ea typeface="Arial" pitchFamily="34" charset="-122"/>
                <a:cs typeface="Arial" pitchFamily="34" charset="-120"/>
              </a:rPr>
              <a:t>▶</a:t>
            </a:r>
            <a:endParaRPr lang="en-US" sz="1600" dirty="0"/>
          </a:p>
        </p:txBody>
      </p:sp>
      <p:sp>
        <p:nvSpPr>
          <p:cNvPr id="8" name="Text 6"/>
          <p:cNvSpPr/>
          <p:nvPr/>
        </p:nvSpPr>
        <p:spPr>
          <a:xfrm>
            <a:off x="644652" y="3657600"/>
            <a:ext cx="1920240" cy="1371600"/>
          </a:xfrm>
          <a:prstGeom prst="rect">
            <a:avLst/>
          </a:prstGeom>
          <a:noFill/>
          <a:ln/>
        </p:spPr>
        <p:txBody>
          <a:bodyPr wrap="square" lIns="0" tIns="0" rIns="0" bIns="0" rtlCol="0" anchor="ctr"/>
          <a:lstStyle/>
          <a:p>
            <a:pPr marL="0" indent="0">
              <a:lnSpc>
                <a:spcPts val="1500"/>
              </a:lnSpc>
              <a:buNone/>
            </a:pPr>
            <a:r>
              <a:rPr lang="en-US" sz="1400" dirty="0">
                <a:solidFill>
                  <a:srgbClr val="262626"/>
                </a:solidFill>
                <a:latin typeface="Arial" pitchFamily="34" charset="0"/>
                <a:ea typeface="Arial" pitchFamily="34" charset="-122"/>
                <a:cs typeface="Arial" pitchFamily="34" charset="-120"/>
              </a:rPr>
              <a:t>Chapter 115 cases go into OnBase throughout the month.</a:t>
            </a:r>
            <a:endParaRPr lang="en-US" sz="1400" dirty="0"/>
          </a:p>
        </p:txBody>
      </p:sp>
      <p:sp>
        <p:nvSpPr>
          <p:cNvPr id="9" name="Shape 7"/>
          <p:cNvSpPr/>
          <p:nvPr/>
        </p:nvSpPr>
        <p:spPr>
          <a:xfrm>
            <a:off x="2820924" y="2057400"/>
            <a:ext cx="1920240" cy="1371600"/>
          </a:xfrm>
          <a:prstGeom prst="roundRect">
            <a:avLst>
              <a:gd name="adj" fmla="val 5333"/>
            </a:avLst>
          </a:prstGeom>
          <a:solidFill>
            <a:srgbClr val="155A6A"/>
          </a:solidFill>
          <a:ln/>
        </p:spPr>
        <p:txBody>
          <a:bodyPr/>
          <a:lstStyle/>
          <a:p>
            <a:endParaRPr lang="en-US"/>
          </a:p>
        </p:txBody>
      </p:sp>
      <p:sp>
        <p:nvSpPr>
          <p:cNvPr id="10" name="Text 8"/>
          <p:cNvSpPr/>
          <p:nvPr/>
        </p:nvSpPr>
        <p:spPr>
          <a:xfrm>
            <a:off x="2930652" y="2148840"/>
            <a:ext cx="548640" cy="457200"/>
          </a:xfrm>
          <a:prstGeom prst="rect">
            <a:avLst/>
          </a:prstGeom>
          <a:noFill/>
          <a:ln/>
        </p:spPr>
        <p:txBody>
          <a:bodyPr wrap="square" lIns="0" tIns="0" rIns="0" bIns="0" rtlCol="0" anchor="ctr"/>
          <a:lstStyle/>
          <a:p>
            <a:pPr marL="0" indent="0">
              <a:buNone/>
            </a:pPr>
            <a:r>
              <a:rPr lang="en-US" sz="2000" b="1" dirty="0">
                <a:solidFill>
                  <a:srgbClr val="3D5A87"/>
                </a:solidFill>
                <a:latin typeface="Arial" pitchFamily="34" charset="0"/>
                <a:ea typeface="Arial" pitchFamily="34" charset="-122"/>
                <a:cs typeface="Arial" pitchFamily="34" charset="-120"/>
              </a:rPr>
              <a:t>2</a:t>
            </a:r>
            <a:endParaRPr lang="en-US" sz="2000" dirty="0"/>
          </a:p>
        </p:txBody>
      </p:sp>
      <p:sp>
        <p:nvSpPr>
          <p:cNvPr id="11" name="Text 9"/>
          <p:cNvSpPr/>
          <p:nvPr/>
        </p:nvSpPr>
        <p:spPr>
          <a:xfrm>
            <a:off x="2958084" y="2532888"/>
            <a:ext cx="1645920" cy="502920"/>
          </a:xfrm>
          <a:prstGeom prst="rect">
            <a:avLst/>
          </a:prstGeom>
          <a:noFill/>
          <a:ln/>
        </p:spPr>
        <p:txBody>
          <a:bodyPr wrap="square" lIns="0" tIns="0" rIns="0" bIns="0" rtlCol="0" anchor="ctr"/>
          <a:lstStyle/>
          <a:p>
            <a:pPr marL="0" indent="0">
              <a:lnSpc>
                <a:spcPts val="1400"/>
              </a:lnSpc>
              <a:buNone/>
            </a:pPr>
            <a:r>
              <a:rPr lang="en-US" sz="1400" b="1" dirty="0">
                <a:solidFill>
                  <a:srgbClr val="FFFFFF"/>
                </a:solidFill>
                <a:latin typeface="Arial" pitchFamily="34" charset="0"/>
                <a:ea typeface="Arial" pitchFamily="34" charset="-122"/>
                <a:cs typeface="Arial" pitchFamily="34" charset="-120"/>
              </a:rPr>
              <a:t>EOVS Reviews</a:t>
            </a:r>
            <a:endParaRPr lang="en-US" sz="1400" dirty="0"/>
          </a:p>
        </p:txBody>
      </p:sp>
      <p:sp>
        <p:nvSpPr>
          <p:cNvPr id="12" name="Text 10"/>
          <p:cNvSpPr/>
          <p:nvPr/>
        </p:nvSpPr>
        <p:spPr>
          <a:xfrm>
            <a:off x="4741164" y="2578608"/>
            <a:ext cx="256032" cy="365760"/>
          </a:xfrm>
          <a:prstGeom prst="rect">
            <a:avLst/>
          </a:prstGeom>
          <a:noFill/>
          <a:ln/>
        </p:spPr>
        <p:txBody>
          <a:bodyPr wrap="square" lIns="0" tIns="0" rIns="0" bIns="0" rtlCol="0" anchor="ctr"/>
          <a:lstStyle/>
          <a:p>
            <a:pPr marL="0" indent="0" algn="ctr">
              <a:buNone/>
            </a:pPr>
            <a:r>
              <a:rPr lang="en-US" sz="1600" dirty="0">
                <a:solidFill>
                  <a:srgbClr val="5A5A5A"/>
                </a:solidFill>
                <a:latin typeface="Arial" pitchFamily="34" charset="0"/>
                <a:ea typeface="Arial" pitchFamily="34" charset="-122"/>
                <a:cs typeface="Arial" pitchFamily="34" charset="-120"/>
              </a:rPr>
              <a:t>▶</a:t>
            </a:r>
            <a:endParaRPr lang="en-US" sz="1600" dirty="0"/>
          </a:p>
        </p:txBody>
      </p:sp>
      <p:sp>
        <p:nvSpPr>
          <p:cNvPr id="13" name="Text 11"/>
          <p:cNvSpPr/>
          <p:nvPr/>
        </p:nvSpPr>
        <p:spPr>
          <a:xfrm>
            <a:off x="2820924" y="3657600"/>
            <a:ext cx="1920240" cy="1371600"/>
          </a:xfrm>
          <a:prstGeom prst="rect">
            <a:avLst/>
          </a:prstGeom>
          <a:noFill/>
          <a:ln/>
        </p:spPr>
        <p:txBody>
          <a:bodyPr wrap="square" lIns="0" tIns="0" rIns="0" bIns="0" rtlCol="0" anchor="ctr"/>
          <a:lstStyle/>
          <a:p>
            <a:pPr marL="0" indent="0">
              <a:lnSpc>
                <a:spcPts val="1500"/>
              </a:lnSpc>
              <a:buNone/>
            </a:pPr>
            <a:r>
              <a:rPr lang="en-US" sz="1400" dirty="0">
                <a:solidFill>
                  <a:srgbClr val="262626"/>
                </a:solidFill>
                <a:latin typeface="Arial" pitchFamily="34" charset="0"/>
                <a:ea typeface="Arial" pitchFamily="34" charset="-122"/>
                <a:cs typeface="Arial" pitchFamily="34" charset="-120"/>
              </a:rPr>
              <a:t>EOVS reviews and approves entries as they're made.</a:t>
            </a:r>
            <a:endParaRPr lang="en-US" sz="1400" dirty="0"/>
          </a:p>
        </p:txBody>
      </p:sp>
      <p:sp>
        <p:nvSpPr>
          <p:cNvPr id="14" name="Shape 12"/>
          <p:cNvSpPr/>
          <p:nvPr/>
        </p:nvSpPr>
        <p:spPr>
          <a:xfrm>
            <a:off x="4997196" y="2057400"/>
            <a:ext cx="1920240" cy="1371600"/>
          </a:xfrm>
          <a:prstGeom prst="roundRect">
            <a:avLst>
              <a:gd name="adj" fmla="val 5333"/>
            </a:avLst>
          </a:prstGeom>
          <a:solidFill>
            <a:srgbClr val="1F3864"/>
          </a:solidFill>
          <a:ln/>
        </p:spPr>
        <p:txBody>
          <a:bodyPr/>
          <a:lstStyle/>
          <a:p>
            <a:endParaRPr lang="en-US"/>
          </a:p>
        </p:txBody>
      </p:sp>
      <p:sp>
        <p:nvSpPr>
          <p:cNvPr id="15" name="Text 13"/>
          <p:cNvSpPr/>
          <p:nvPr/>
        </p:nvSpPr>
        <p:spPr>
          <a:xfrm>
            <a:off x="5106924" y="2148840"/>
            <a:ext cx="548640" cy="457200"/>
          </a:xfrm>
          <a:prstGeom prst="rect">
            <a:avLst/>
          </a:prstGeom>
          <a:noFill/>
          <a:ln/>
        </p:spPr>
        <p:txBody>
          <a:bodyPr wrap="square" lIns="0" tIns="0" rIns="0" bIns="0" rtlCol="0" anchor="ctr"/>
          <a:lstStyle/>
          <a:p>
            <a:pPr marL="0" indent="0">
              <a:buNone/>
            </a:pPr>
            <a:r>
              <a:rPr lang="en-US" sz="2000" b="1" dirty="0">
                <a:solidFill>
                  <a:srgbClr val="3D5A87"/>
                </a:solidFill>
                <a:latin typeface="Arial" pitchFamily="34" charset="0"/>
                <a:ea typeface="Arial" pitchFamily="34" charset="-122"/>
                <a:cs typeface="Arial" pitchFamily="34" charset="-120"/>
              </a:rPr>
              <a:t>3</a:t>
            </a:r>
            <a:endParaRPr lang="en-US" sz="2000" dirty="0"/>
          </a:p>
        </p:txBody>
      </p:sp>
      <p:sp>
        <p:nvSpPr>
          <p:cNvPr id="16" name="Text 14"/>
          <p:cNvSpPr/>
          <p:nvPr/>
        </p:nvSpPr>
        <p:spPr>
          <a:xfrm>
            <a:off x="5134356" y="2532888"/>
            <a:ext cx="1645920" cy="502920"/>
          </a:xfrm>
          <a:prstGeom prst="rect">
            <a:avLst/>
          </a:prstGeom>
          <a:noFill/>
          <a:ln/>
        </p:spPr>
        <p:txBody>
          <a:bodyPr wrap="square" lIns="0" tIns="0" rIns="0" bIns="0" rtlCol="0" anchor="ctr"/>
          <a:lstStyle/>
          <a:p>
            <a:pPr marL="0" indent="0">
              <a:lnSpc>
                <a:spcPts val="1400"/>
              </a:lnSpc>
              <a:buNone/>
            </a:pPr>
            <a:r>
              <a:rPr lang="en-US" sz="1400" b="1" dirty="0">
                <a:solidFill>
                  <a:srgbClr val="FFFFFF"/>
                </a:solidFill>
                <a:latin typeface="Arial" pitchFamily="34" charset="0"/>
                <a:ea typeface="Arial" pitchFamily="34" charset="-122"/>
                <a:cs typeface="Arial" pitchFamily="34" charset="-120"/>
              </a:rPr>
              <a:t>VSO Closes the Month</a:t>
            </a:r>
            <a:endParaRPr lang="en-US" sz="1400" dirty="0"/>
          </a:p>
        </p:txBody>
      </p:sp>
      <p:sp>
        <p:nvSpPr>
          <p:cNvPr id="17" name="Text 15"/>
          <p:cNvSpPr/>
          <p:nvPr/>
        </p:nvSpPr>
        <p:spPr>
          <a:xfrm>
            <a:off x="6917436" y="2578608"/>
            <a:ext cx="256032" cy="365760"/>
          </a:xfrm>
          <a:prstGeom prst="rect">
            <a:avLst/>
          </a:prstGeom>
          <a:noFill/>
          <a:ln/>
        </p:spPr>
        <p:txBody>
          <a:bodyPr wrap="square" lIns="0" tIns="0" rIns="0" bIns="0" rtlCol="0" anchor="ctr"/>
          <a:lstStyle/>
          <a:p>
            <a:pPr marL="0" indent="0" algn="ctr">
              <a:buNone/>
            </a:pPr>
            <a:r>
              <a:rPr lang="en-US" sz="1600" dirty="0">
                <a:solidFill>
                  <a:srgbClr val="5A5A5A"/>
                </a:solidFill>
                <a:latin typeface="Arial" pitchFamily="34" charset="0"/>
                <a:ea typeface="Arial" pitchFamily="34" charset="-122"/>
                <a:cs typeface="Arial" pitchFamily="34" charset="-120"/>
              </a:rPr>
              <a:t>▶</a:t>
            </a:r>
            <a:endParaRPr lang="en-US" sz="1600" dirty="0"/>
          </a:p>
        </p:txBody>
      </p:sp>
      <p:sp>
        <p:nvSpPr>
          <p:cNvPr id="18" name="Text 16"/>
          <p:cNvSpPr/>
          <p:nvPr/>
        </p:nvSpPr>
        <p:spPr>
          <a:xfrm>
            <a:off x="4997196" y="3657600"/>
            <a:ext cx="1920240" cy="1371600"/>
          </a:xfrm>
          <a:prstGeom prst="rect">
            <a:avLst/>
          </a:prstGeom>
          <a:noFill/>
          <a:ln/>
        </p:spPr>
        <p:txBody>
          <a:bodyPr wrap="square" lIns="0" tIns="0" rIns="0" bIns="0" rtlCol="0" anchor="ctr"/>
          <a:lstStyle/>
          <a:p>
            <a:pPr marL="0" indent="0">
              <a:lnSpc>
                <a:spcPts val="1500"/>
              </a:lnSpc>
              <a:buNone/>
            </a:pPr>
            <a:r>
              <a:rPr lang="en-US" sz="1400" dirty="0">
                <a:solidFill>
                  <a:srgbClr val="262626"/>
                </a:solidFill>
                <a:latin typeface="Arial" pitchFamily="34" charset="0"/>
                <a:ea typeface="Arial" pitchFamily="34" charset="-122"/>
                <a:cs typeface="Arial" pitchFamily="34" charset="-120"/>
              </a:rPr>
              <a:t>Once the month is complete, the VSO closes the period.</a:t>
            </a:r>
            <a:endParaRPr lang="en-US" sz="1400" dirty="0"/>
          </a:p>
        </p:txBody>
      </p:sp>
      <p:sp>
        <p:nvSpPr>
          <p:cNvPr id="19" name="Shape 17"/>
          <p:cNvSpPr/>
          <p:nvPr/>
        </p:nvSpPr>
        <p:spPr>
          <a:xfrm>
            <a:off x="7173468" y="2057400"/>
            <a:ext cx="1920240" cy="1371600"/>
          </a:xfrm>
          <a:prstGeom prst="roundRect">
            <a:avLst>
              <a:gd name="adj" fmla="val 5333"/>
            </a:avLst>
          </a:prstGeom>
          <a:solidFill>
            <a:srgbClr val="A32035"/>
          </a:solidFill>
          <a:ln/>
        </p:spPr>
        <p:txBody>
          <a:bodyPr/>
          <a:lstStyle/>
          <a:p>
            <a:endParaRPr lang="en-US"/>
          </a:p>
        </p:txBody>
      </p:sp>
      <p:sp>
        <p:nvSpPr>
          <p:cNvPr id="20" name="Text 18"/>
          <p:cNvSpPr/>
          <p:nvPr/>
        </p:nvSpPr>
        <p:spPr>
          <a:xfrm>
            <a:off x="7283196" y="2148840"/>
            <a:ext cx="548640" cy="457200"/>
          </a:xfrm>
          <a:prstGeom prst="rect">
            <a:avLst/>
          </a:prstGeom>
          <a:noFill/>
          <a:ln/>
        </p:spPr>
        <p:txBody>
          <a:bodyPr wrap="square" lIns="0" tIns="0" rIns="0" bIns="0" rtlCol="0" anchor="ctr"/>
          <a:lstStyle/>
          <a:p>
            <a:pPr marL="0" indent="0">
              <a:buNone/>
            </a:pPr>
            <a:r>
              <a:rPr lang="en-US" sz="2000" b="1" dirty="0">
                <a:solidFill>
                  <a:srgbClr val="3D5A87"/>
                </a:solidFill>
                <a:latin typeface="Arial" pitchFamily="34" charset="0"/>
                <a:ea typeface="Arial" pitchFamily="34" charset="-122"/>
                <a:cs typeface="Arial" pitchFamily="34" charset="-120"/>
              </a:rPr>
              <a:t>4</a:t>
            </a:r>
            <a:endParaRPr lang="en-US" sz="2000" dirty="0"/>
          </a:p>
        </p:txBody>
      </p:sp>
      <p:sp>
        <p:nvSpPr>
          <p:cNvPr id="21" name="Text 19"/>
          <p:cNvSpPr/>
          <p:nvPr/>
        </p:nvSpPr>
        <p:spPr>
          <a:xfrm>
            <a:off x="7310628" y="2532888"/>
            <a:ext cx="1645920" cy="502920"/>
          </a:xfrm>
          <a:prstGeom prst="rect">
            <a:avLst/>
          </a:prstGeom>
          <a:noFill/>
          <a:ln/>
        </p:spPr>
        <p:txBody>
          <a:bodyPr wrap="square" lIns="0" tIns="0" rIns="0" bIns="0" rtlCol="0" anchor="ctr"/>
          <a:lstStyle/>
          <a:p>
            <a:pPr marL="0" indent="0">
              <a:lnSpc>
                <a:spcPts val="1400"/>
              </a:lnSpc>
              <a:buNone/>
            </a:pPr>
            <a:r>
              <a:rPr lang="en-US" sz="1400" b="1" dirty="0">
                <a:solidFill>
                  <a:srgbClr val="FFFFFF"/>
                </a:solidFill>
                <a:latin typeface="Arial" pitchFamily="34" charset="0"/>
                <a:ea typeface="Arial" pitchFamily="34" charset="-122"/>
                <a:cs typeface="Arial" pitchFamily="34" charset="-120"/>
              </a:rPr>
              <a:t>Treasurer Reconciles</a:t>
            </a:r>
            <a:endParaRPr lang="en-US" sz="1400" dirty="0"/>
          </a:p>
        </p:txBody>
      </p:sp>
      <p:sp>
        <p:nvSpPr>
          <p:cNvPr id="22" name="Text 20"/>
          <p:cNvSpPr/>
          <p:nvPr/>
        </p:nvSpPr>
        <p:spPr>
          <a:xfrm>
            <a:off x="9093708" y="2578608"/>
            <a:ext cx="256032" cy="365760"/>
          </a:xfrm>
          <a:prstGeom prst="rect">
            <a:avLst/>
          </a:prstGeom>
          <a:noFill/>
          <a:ln/>
        </p:spPr>
        <p:txBody>
          <a:bodyPr wrap="square" lIns="0" tIns="0" rIns="0" bIns="0" rtlCol="0" anchor="ctr"/>
          <a:lstStyle/>
          <a:p>
            <a:pPr marL="0" indent="0" algn="ctr">
              <a:buNone/>
            </a:pPr>
            <a:r>
              <a:rPr lang="en-US" sz="1600" dirty="0">
                <a:solidFill>
                  <a:srgbClr val="5A5A5A"/>
                </a:solidFill>
                <a:latin typeface="Arial" pitchFamily="34" charset="0"/>
                <a:ea typeface="Arial" pitchFamily="34" charset="-122"/>
                <a:cs typeface="Arial" pitchFamily="34" charset="-120"/>
              </a:rPr>
              <a:t>▶</a:t>
            </a:r>
            <a:endParaRPr lang="en-US" sz="1600" dirty="0"/>
          </a:p>
        </p:txBody>
      </p:sp>
      <p:sp>
        <p:nvSpPr>
          <p:cNvPr id="23" name="Text 21"/>
          <p:cNvSpPr/>
          <p:nvPr/>
        </p:nvSpPr>
        <p:spPr>
          <a:xfrm>
            <a:off x="7173468" y="3657600"/>
            <a:ext cx="1920240" cy="1371600"/>
          </a:xfrm>
          <a:prstGeom prst="rect">
            <a:avLst/>
          </a:prstGeom>
          <a:noFill/>
          <a:ln/>
        </p:spPr>
        <p:txBody>
          <a:bodyPr wrap="square" lIns="0" tIns="0" rIns="0" bIns="0" rtlCol="0" anchor="ctr"/>
          <a:lstStyle/>
          <a:p>
            <a:pPr marL="0" indent="0">
              <a:lnSpc>
                <a:spcPts val="1500"/>
              </a:lnSpc>
              <a:buNone/>
            </a:pPr>
            <a:r>
              <a:rPr lang="en-US" sz="1400" dirty="0">
                <a:solidFill>
                  <a:srgbClr val="262626"/>
                </a:solidFill>
                <a:latin typeface="Arial" pitchFamily="34" charset="0"/>
                <a:ea typeface="Arial" pitchFamily="34" charset="-122"/>
                <a:cs typeface="Arial" pitchFamily="34" charset="-120"/>
              </a:rPr>
              <a:t>The Treasurer reviews the VS-5 and VS-6 reports for accuracy.</a:t>
            </a:r>
            <a:endParaRPr lang="en-US" sz="1400" dirty="0"/>
          </a:p>
        </p:txBody>
      </p:sp>
      <p:sp>
        <p:nvSpPr>
          <p:cNvPr id="24" name="Shape 22"/>
          <p:cNvSpPr/>
          <p:nvPr/>
        </p:nvSpPr>
        <p:spPr>
          <a:xfrm>
            <a:off x="9349740" y="2057400"/>
            <a:ext cx="1920240" cy="1371600"/>
          </a:xfrm>
          <a:prstGeom prst="roundRect">
            <a:avLst>
              <a:gd name="adj" fmla="val 5333"/>
            </a:avLst>
          </a:prstGeom>
          <a:solidFill>
            <a:srgbClr val="A32035"/>
          </a:solidFill>
          <a:ln/>
        </p:spPr>
        <p:txBody>
          <a:bodyPr/>
          <a:lstStyle/>
          <a:p>
            <a:endParaRPr lang="en-US"/>
          </a:p>
        </p:txBody>
      </p:sp>
      <p:sp>
        <p:nvSpPr>
          <p:cNvPr id="25" name="Text 23"/>
          <p:cNvSpPr/>
          <p:nvPr/>
        </p:nvSpPr>
        <p:spPr>
          <a:xfrm>
            <a:off x="9459468" y="2148840"/>
            <a:ext cx="548640" cy="457200"/>
          </a:xfrm>
          <a:prstGeom prst="rect">
            <a:avLst/>
          </a:prstGeom>
          <a:noFill/>
          <a:ln/>
        </p:spPr>
        <p:txBody>
          <a:bodyPr wrap="square" lIns="0" tIns="0" rIns="0" bIns="0" rtlCol="0" anchor="ctr"/>
          <a:lstStyle/>
          <a:p>
            <a:pPr marL="0" indent="0">
              <a:buNone/>
            </a:pPr>
            <a:r>
              <a:rPr lang="en-US" sz="2000" b="1" dirty="0">
                <a:solidFill>
                  <a:srgbClr val="3D5A87"/>
                </a:solidFill>
                <a:latin typeface="Arial" pitchFamily="34" charset="0"/>
                <a:ea typeface="Arial" pitchFamily="34" charset="-122"/>
                <a:cs typeface="Arial" pitchFamily="34" charset="-120"/>
              </a:rPr>
              <a:t>5</a:t>
            </a:r>
            <a:endParaRPr lang="en-US" sz="2000" dirty="0"/>
          </a:p>
        </p:txBody>
      </p:sp>
      <p:sp>
        <p:nvSpPr>
          <p:cNvPr id="26" name="Text 24"/>
          <p:cNvSpPr/>
          <p:nvPr/>
        </p:nvSpPr>
        <p:spPr>
          <a:xfrm>
            <a:off x="9486900" y="2532888"/>
            <a:ext cx="1645920" cy="502920"/>
          </a:xfrm>
          <a:prstGeom prst="rect">
            <a:avLst/>
          </a:prstGeom>
          <a:noFill/>
          <a:ln/>
        </p:spPr>
        <p:txBody>
          <a:bodyPr wrap="square" lIns="0" tIns="0" rIns="0" bIns="0" rtlCol="0" anchor="ctr"/>
          <a:lstStyle/>
          <a:p>
            <a:pPr marL="0" indent="0">
              <a:lnSpc>
                <a:spcPts val="1400"/>
              </a:lnSpc>
              <a:buNone/>
            </a:pPr>
            <a:r>
              <a:rPr lang="en-US" sz="1400" b="1" dirty="0">
                <a:solidFill>
                  <a:srgbClr val="FFFFFF"/>
                </a:solidFill>
                <a:latin typeface="Arial" pitchFamily="34" charset="0"/>
                <a:ea typeface="Arial" pitchFamily="34" charset="-122"/>
                <a:cs typeface="Arial" pitchFamily="34" charset="-120"/>
              </a:rPr>
              <a:t>Treasurer Certifies</a:t>
            </a:r>
            <a:endParaRPr lang="en-US" sz="1400" dirty="0"/>
          </a:p>
        </p:txBody>
      </p:sp>
      <p:sp>
        <p:nvSpPr>
          <p:cNvPr id="27" name="Text 25"/>
          <p:cNvSpPr/>
          <p:nvPr/>
        </p:nvSpPr>
        <p:spPr>
          <a:xfrm>
            <a:off x="9349740" y="3657600"/>
            <a:ext cx="1920240" cy="1371600"/>
          </a:xfrm>
          <a:prstGeom prst="rect">
            <a:avLst/>
          </a:prstGeom>
          <a:noFill/>
          <a:ln/>
        </p:spPr>
        <p:txBody>
          <a:bodyPr wrap="square" lIns="0" tIns="0" rIns="0" bIns="0" rtlCol="0" anchor="ctr"/>
          <a:lstStyle/>
          <a:p>
            <a:pPr marL="0" indent="0">
              <a:lnSpc>
                <a:spcPts val="1500"/>
              </a:lnSpc>
              <a:buNone/>
            </a:pPr>
            <a:r>
              <a:rPr lang="en-US" sz="1400" dirty="0">
                <a:solidFill>
                  <a:srgbClr val="262626"/>
                </a:solidFill>
                <a:latin typeface="Arial" pitchFamily="34" charset="0"/>
                <a:ea typeface="Arial" pitchFamily="34" charset="-122"/>
                <a:cs typeface="Arial" pitchFamily="34" charset="-120"/>
              </a:rPr>
              <a:t>The Treasurer signs off in OnBase, within 30 days of month end.</a:t>
            </a:r>
            <a:endParaRPr lang="en-US" sz="1400" dirty="0"/>
          </a:p>
        </p:txBody>
      </p:sp>
      <p:sp>
        <p:nvSpPr>
          <p:cNvPr id="28" name="Text 26"/>
          <p:cNvSpPr/>
          <p:nvPr/>
        </p:nvSpPr>
        <p:spPr>
          <a:xfrm>
            <a:off x="411480" y="5074920"/>
            <a:ext cx="10881360" cy="548640"/>
          </a:xfrm>
          <a:prstGeom prst="rect">
            <a:avLst/>
          </a:prstGeom>
          <a:noFill/>
          <a:ln/>
        </p:spPr>
        <p:txBody>
          <a:bodyPr wrap="square" lIns="0" tIns="0" rIns="0" bIns="0" rtlCol="0" anchor="ctr"/>
          <a:lstStyle/>
          <a:p>
            <a:pPr marL="0" indent="0" algn="ctr">
              <a:lnSpc>
                <a:spcPts val="1800"/>
              </a:lnSpc>
              <a:buNone/>
            </a:pPr>
            <a:r>
              <a:rPr lang="en-US" sz="1400" i="1" dirty="0">
                <a:solidFill>
                  <a:srgbClr val="5A5A5A"/>
                </a:solidFill>
                <a:latin typeface="Arial" pitchFamily="34" charset="0"/>
                <a:ea typeface="Arial" pitchFamily="34" charset="-122"/>
                <a:cs typeface="Arial" pitchFamily="34" charset="-120"/>
              </a:rPr>
              <a:t>Every case follows this exact path. The Treasurer's certification is the last checkpoint before EOVS audits and reimburses the city or town.</a:t>
            </a:r>
            <a:endParaRPr lang="en-US" sz="1400" dirty="0"/>
          </a:p>
        </p:txBody>
      </p:sp>
      <p:sp>
        <p:nvSpPr>
          <p:cNvPr id="29" name="Text 27"/>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30" name="Text 28"/>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14</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3  ·  STEP BY STEP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Steps 1 &amp; 2: Case Entry and Approval</a:t>
            </a:r>
            <a:endParaRPr lang="en-US" sz="3000" dirty="0"/>
          </a:p>
        </p:txBody>
      </p:sp>
      <p:sp>
        <p:nvSpPr>
          <p:cNvPr id="4" name="Shape 2"/>
          <p:cNvSpPr/>
          <p:nvPr/>
        </p:nvSpPr>
        <p:spPr>
          <a:xfrm>
            <a:off x="548640" y="1691640"/>
            <a:ext cx="5349240" cy="4206240"/>
          </a:xfrm>
          <a:prstGeom prst="roundRect">
            <a:avLst>
              <a:gd name="adj" fmla="val 1739"/>
            </a:avLst>
          </a:prstGeom>
          <a:solidFill>
            <a:srgbClr val="E8ECF3"/>
          </a:solidFill>
          <a:ln/>
        </p:spPr>
        <p:txBody>
          <a:bodyPr/>
          <a:lstStyle/>
          <a:p>
            <a:endParaRPr lang="en-US"/>
          </a:p>
        </p:txBody>
      </p:sp>
      <p:sp>
        <p:nvSpPr>
          <p:cNvPr id="5" name="Shape 3"/>
          <p:cNvSpPr/>
          <p:nvPr/>
        </p:nvSpPr>
        <p:spPr>
          <a:xfrm>
            <a:off x="868680" y="1965960"/>
            <a:ext cx="594360" cy="594360"/>
          </a:xfrm>
          <a:prstGeom prst="ellipse">
            <a:avLst/>
          </a:prstGeom>
          <a:solidFill>
            <a:srgbClr val="1F3864"/>
          </a:solidFill>
          <a:ln/>
        </p:spPr>
        <p:txBody>
          <a:bodyPr/>
          <a:lstStyle/>
          <a:p>
            <a:endParaRPr lang="en-US"/>
          </a:p>
        </p:txBody>
      </p:sp>
      <p:sp>
        <p:nvSpPr>
          <p:cNvPr id="6" name="Text 4"/>
          <p:cNvSpPr/>
          <p:nvPr/>
        </p:nvSpPr>
        <p:spPr>
          <a:xfrm>
            <a:off x="868680" y="196596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7" name="Text 5"/>
          <p:cNvSpPr/>
          <p:nvPr/>
        </p:nvSpPr>
        <p:spPr>
          <a:xfrm>
            <a:off x="1645920" y="2011680"/>
            <a:ext cx="4114800" cy="54864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The VSO Enters the Case</a:t>
            </a:r>
            <a:endParaRPr lang="en-US" sz="1600" dirty="0"/>
          </a:p>
        </p:txBody>
      </p:sp>
      <p:sp>
        <p:nvSpPr>
          <p:cNvPr id="8" name="Text 6"/>
          <p:cNvSpPr/>
          <p:nvPr/>
        </p:nvSpPr>
        <p:spPr>
          <a:xfrm>
            <a:off x="868680" y="2788920"/>
            <a:ext cx="4754880" cy="2926080"/>
          </a:xfrm>
          <a:prstGeom prst="rect">
            <a:avLst/>
          </a:prstGeom>
          <a:noFill/>
          <a:ln/>
        </p:spPr>
        <p:txBody>
          <a:bodyPr wrap="square" lIns="0" tIns="0" rIns="0" bIns="0" rtlCol="0" anchor="ctr"/>
          <a:lstStyle/>
          <a:p>
            <a:pPr marL="0" indent="0">
              <a:lnSpc>
                <a:spcPts val="1900"/>
              </a:lnSpc>
              <a:buNone/>
            </a:pPr>
            <a:r>
              <a:rPr lang="en-US" sz="1600" dirty="0">
                <a:solidFill>
                  <a:srgbClr val="262626"/>
                </a:solidFill>
                <a:latin typeface="Arial" pitchFamily="34" charset="0"/>
                <a:ea typeface="Arial" pitchFamily="34" charset="-122"/>
                <a:cs typeface="Arial" pitchFamily="34" charset="-120"/>
              </a:rPr>
              <a:t>As Chapter 115 cases come in during the month, the VSO records them in OnBase for EOVS to review: the recipient, the relationship to the veteran, the benefit category, and the amount paid.</a:t>
            </a:r>
            <a:endParaRPr lang="en-US" sz="1600" dirty="0"/>
          </a:p>
        </p:txBody>
      </p:sp>
      <p:sp>
        <p:nvSpPr>
          <p:cNvPr id="9" name="Shape 7"/>
          <p:cNvSpPr/>
          <p:nvPr/>
        </p:nvSpPr>
        <p:spPr>
          <a:xfrm>
            <a:off x="6263640" y="1691640"/>
            <a:ext cx="5349240" cy="4206240"/>
          </a:xfrm>
          <a:prstGeom prst="roundRect">
            <a:avLst>
              <a:gd name="adj" fmla="val 1739"/>
            </a:avLst>
          </a:prstGeom>
          <a:solidFill>
            <a:srgbClr val="DCEEF0"/>
          </a:solidFill>
          <a:ln/>
        </p:spPr>
        <p:txBody>
          <a:bodyPr/>
          <a:lstStyle/>
          <a:p>
            <a:endParaRPr lang="en-US"/>
          </a:p>
        </p:txBody>
      </p:sp>
      <p:sp>
        <p:nvSpPr>
          <p:cNvPr id="10" name="Shape 8"/>
          <p:cNvSpPr/>
          <p:nvPr/>
        </p:nvSpPr>
        <p:spPr>
          <a:xfrm>
            <a:off x="6583680" y="1965960"/>
            <a:ext cx="594360" cy="594360"/>
          </a:xfrm>
          <a:prstGeom prst="ellipse">
            <a:avLst/>
          </a:prstGeom>
          <a:solidFill>
            <a:srgbClr val="155A6A"/>
          </a:solidFill>
          <a:ln/>
        </p:spPr>
        <p:txBody>
          <a:bodyPr/>
          <a:lstStyle/>
          <a:p>
            <a:endParaRPr lang="en-US"/>
          </a:p>
        </p:txBody>
      </p:sp>
      <p:sp>
        <p:nvSpPr>
          <p:cNvPr id="11" name="Text 9"/>
          <p:cNvSpPr/>
          <p:nvPr/>
        </p:nvSpPr>
        <p:spPr>
          <a:xfrm>
            <a:off x="6583680" y="196596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2" name="Text 10"/>
          <p:cNvSpPr/>
          <p:nvPr/>
        </p:nvSpPr>
        <p:spPr>
          <a:xfrm>
            <a:off x="7360920" y="2011680"/>
            <a:ext cx="4114800" cy="548640"/>
          </a:xfrm>
          <a:prstGeom prst="rect">
            <a:avLst/>
          </a:prstGeom>
          <a:noFill/>
          <a:ln/>
        </p:spPr>
        <p:txBody>
          <a:bodyPr wrap="square" lIns="0" tIns="0" rIns="0" bIns="0" rtlCol="0" anchor="ctr"/>
          <a:lstStyle/>
          <a:p>
            <a:pPr marL="0" indent="0">
              <a:buNone/>
            </a:pPr>
            <a:r>
              <a:rPr lang="en-US" sz="1600" b="1" dirty="0">
                <a:solidFill>
                  <a:srgbClr val="155A6A"/>
                </a:solidFill>
                <a:latin typeface="Arial" pitchFamily="34" charset="0"/>
                <a:ea typeface="Arial" pitchFamily="34" charset="-122"/>
                <a:cs typeface="Arial" pitchFamily="34" charset="-120"/>
              </a:rPr>
              <a:t>EOVS Reviews and Approves</a:t>
            </a:r>
            <a:endParaRPr lang="en-US" sz="1600" dirty="0"/>
          </a:p>
        </p:txBody>
      </p:sp>
      <p:sp>
        <p:nvSpPr>
          <p:cNvPr id="13" name="Text 11"/>
          <p:cNvSpPr/>
          <p:nvPr/>
        </p:nvSpPr>
        <p:spPr>
          <a:xfrm>
            <a:off x="6583680" y="2788920"/>
            <a:ext cx="4754880" cy="2926080"/>
          </a:xfrm>
          <a:prstGeom prst="rect">
            <a:avLst/>
          </a:prstGeom>
          <a:noFill/>
          <a:ln/>
        </p:spPr>
        <p:txBody>
          <a:bodyPr wrap="square" lIns="0" tIns="0" rIns="0" bIns="0" rtlCol="0" anchor="ctr"/>
          <a:lstStyle/>
          <a:p>
            <a:pPr marL="0" indent="0">
              <a:lnSpc>
                <a:spcPts val="1900"/>
              </a:lnSpc>
              <a:buNone/>
            </a:pPr>
            <a:r>
              <a:rPr lang="en-US" sz="1600" dirty="0">
                <a:solidFill>
                  <a:srgbClr val="262626"/>
                </a:solidFill>
                <a:latin typeface="Arial" pitchFamily="34" charset="0"/>
                <a:ea typeface="Arial" pitchFamily="34" charset="-122"/>
                <a:cs typeface="Arial" pitchFamily="34" charset="-120"/>
              </a:rPr>
              <a:t>EOVS reviews and approves each case as it comes in. If anything is missing or required, EOVS sends it back as pending. If a case is denied, EOVS states the reason, and the VSO follows up.</a:t>
            </a:r>
            <a:endParaRPr lang="en-US" sz="1600" dirty="0"/>
          </a:p>
        </p:txBody>
      </p:sp>
      <p:sp>
        <p:nvSpPr>
          <p:cNvPr id="14" name="Text 12"/>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5" name="Text 13"/>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15</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3  ·  STEP BY STEP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Step 3: The VSO Closes the Month</a:t>
            </a:r>
            <a:endParaRPr lang="en-US" sz="3000" dirty="0"/>
          </a:p>
        </p:txBody>
      </p:sp>
      <p:sp>
        <p:nvSpPr>
          <p:cNvPr id="4" name="Text 2"/>
          <p:cNvSpPr/>
          <p:nvPr/>
        </p:nvSpPr>
        <p:spPr>
          <a:xfrm>
            <a:off x="530352" y="1069848"/>
            <a:ext cx="11292840" cy="1024128"/>
          </a:xfrm>
          <a:prstGeom prst="rect">
            <a:avLst/>
          </a:prstGeom>
          <a:noFill/>
          <a:ln/>
        </p:spPr>
        <p:txBody>
          <a:bodyPr wrap="square" lIns="0" tIns="0" rIns="0" bIns="0" rtlCol="0" anchor="ctr"/>
          <a:lstStyle/>
          <a:p>
            <a:pPr marL="0" indent="0">
              <a:lnSpc>
                <a:spcPts val="2100"/>
              </a:lnSpc>
              <a:buNone/>
            </a:pPr>
            <a:r>
              <a:rPr lang="en-US" sz="1600" dirty="0">
                <a:solidFill>
                  <a:srgbClr val="262626"/>
                </a:solidFill>
                <a:latin typeface="Arial" pitchFamily="34" charset="0"/>
                <a:ea typeface="Arial" pitchFamily="34" charset="-122"/>
                <a:cs typeface="Arial" pitchFamily="34" charset="-120"/>
              </a:rPr>
              <a:t>Once every case for the month is entered and EOVS has reviewed it, the VSO closes the period in OnBase, by the end of the following month. For example, August's cases should be closed by the end of September. Once the VSO closes the month, the period appears in the Treasurer's My Periods Ready for Certification list.</a:t>
            </a:r>
            <a:endParaRPr lang="en-US" sz="1600" dirty="0"/>
          </a:p>
        </p:txBody>
      </p:sp>
      <p:pic>
        <p:nvPicPr>
          <p:cNvPr id="5" name="Image 0" descr="onbase_screenshot.png"/>
          <p:cNvPicPr>
            <a:picLocks noChangeAspect="1"/>
          </p:cNvPicPr>
          <p:nvPr/>
        </p:nvPicPr>
        <p:blipFill>
          <a:blip r:embed="rId3"/>
          <a:stretch>
            <a:fillRect/>
          </a:stretch>
        </p:blipFill>
        <p:spPr>
          <a:xfrm>
            <a:off x="685800" y="2228197"/>
            <a:ext cx="9921240" cy="2642616"/>
          </a:xfrm>
          <a:prstGeom prst="rect">
            <a:avLst/>
          </a:prstGeom>
        </p:spPr>
      </p:pic>
      <p:sp>
        <p:nvSpPr>
          <p:cNvPr id="6" name="Text 3"/>
          <p:cNvSpPr/>
          <p:nvPr/>
        </p:nvSpPr>
        <p:spPr>
          <a:xfrm>
            <a:off x="2566525" y="4490031"/>
            <a:ext cx="5428270" cy="365760"/>
          </a:xfrm>
          <a:prstGeom prst="rect">
            <a:avLst/>
          </a:prstGeom>
          <a:noFill/>
          <a:ln/>
        </p:spPr>
        <p:txBody>
          <a:bodyPr wrap="square" lIns="0" tIns="0" rIns="0" bIns="0" rtlCol="0" anchor="ctr"/>
          <a:lstStyle/>
          <a:p>
            <a:pPr marL="0" indent="0" algn="ctr">
              <a:buNone/>
            </a:pPr>
            <a:r>
              <a:rPr lang="en-US" sz="1200" i="1" dirty="0">
                <a:solidFill>
                  <a:srgbClr val="5A5A5A"/>
                </a:solidFill>
                <a:latin typeface="Arial" pitchFamily="34" charset="0"/>
                <a:ea typeface="Arial" pitchFamily="34" charset="-122"/>
                <a:cs typeface="Arial" pitchFamily="34" charset="-120"/>
              </a:rPr>
              <a:t>Actual OnBase “My Periods Ready for Certification” screen</a:t>
            </a:r>
            <a:endParaRPr lang="en-US" sz="1200" dirty="0"/>
          </a:p>
        </p:txBody>
      </p:sp>
      <p:sp>
        <p:nvSpPr>
          <p:cNvPr id="7" name="Shape 4"/>
          <p:cNvSpPr/>
          <p:nvPr/>
        </p:nvSpPr>
        <p:spPr>
          <a:xfrm>
            <a:off x="347472" y="5056632"/>
            <a:ext cx="11183112" cy="1252728"/>
          </a:xfrm>
          <a:prstGeom prst="roundRect">
            <a:avLst>
              <a:gd name="adj" fmla="val 4380"/>
            </a:avLst>
          </a:prstGeom>
          <a:solidFill>
            <a:srgbClr val="F5E2E5"/>
          </a:solidFill>
          <a:ln/>
        </p:spPr>
        <p:txBody>
          <a:bodyPr/>
          <a:lstStyle/>
          <a:p>
            <a:endParaRPr lang="en-US"/>
          </a:p>
        </p:txBody>
      </p:sp>
      <p:sp>
        <p:nvSpPr>
          <p:cNvPr id="8" name="Text 5"/>
          <p:cNvSpPr/>
          <p:nvPr/>
        </p:nvSpPr>
        <p:spPr>
          <a:xfrm>
            <a:off x="576072" y="5148072"/>
            <a:ext cx="5760720" cy="365760"/>
          </a:xfrm>
          <a:prstGeom prst="rect">
            <a:avLst/>
          </a:prstGeom>
          <a:noFill/>
          <a:ln/>
        </p:spPr>
        <p:txBody>
          <a:bodyPr wrap="square" lIns="0" tIns="0" rIns="0" bIns="0" rtlCol="0" anchor="ctr"/>
          <a:lstStyle/>
          <a:p>
            <a:pPr marL="0" indent="0">
              <a:buNone/>
            </a:pPr>
            <a:r>
              <a:rPr lang="en-US" sz="1600" b="1" dirty="0">
                <a:solidFill>
                  <a:srgbClr val="A32035"/>
                </a:solidFill>
                <a:latin typeface="Arial" pitchFamily="34" charset="0"/>
                <a:ea typeface="Arial" pitchFamily="34" charset="-122"/>
                <a:cs typeface="Arial" pitchFamily="34" charset="-120"/>
              </a:rPr>
              <a:t>Why this matters to you</a:t>
            </a:r>
            <a:endParaRPr lang="en-US" sz="1600" dirty="0"/>
          </a:p>
        </p:txBody>
      </p:sp>
      <p:sp>
        <p:nvSpPr>
          <p:cNvPr id="9" name="Text 6"/>
          <p:cNvSpPr/>
          <p:nvPr/>
        </p:nvSpPr>
        <p:spPr>
          <a:xfrm>
            <a:off x="576072" y="5266944"/>
            <a:ext cx="10543032" cy="1170432"/>
          </a:xfrm>
          <a:prstGeom prst="rect">
            <a:avLst/>
          </a:prstGeom>
          <a:noFill/>
          <a:ln/>
        </p:spPr>
        <p:txBody>
          <a:bodyPr wrap="square" lIns="0" tIns="0" rIns="0" bIns="0" rtlCol="0" anchor="ctr"/>
          <a:lstStyle/>
          <a:p>
            <a:pPr marL="0" indent="0">
              <a:lnSpc>
                <a:spcPts val="1800"/>
              </a:lnSpc>
              <a:buNone/>
            </a:pPr>
            <a:r>
              <a:rPr lang="en-US" sz="1400" dirty="0">
                <a:solidFill>
                  <a:srgbClr val="262626"/>
                </a:solidFill>
                <a:latin typeface="Arial" pitchFamily="34" charset="0"/>
                <a:ea typeface="Arial" pitchFamily="34" charset="-122"/>
                <a:cs typeface="Arial" pitchFamily="34" charset="-120"/>
              </a:rPr>
              <a:t>If a period has not yet been closed by the VSO, OnBase will not show a Certify Period button on your end, since there's nothing to reconcile yet. If a period you expect to certify is missing that button, the month likely hasn't been closed on the VSO side.</a:t>
            </a:r>
            <a:endParaRPr lang="en-US" sz="1400" dirty="0"/>
          </a:p>
        </p:txBody>
      </p:sp>
      <p:sp>
        <p:nvSpPr>
          <p:cNvPr id="10" name="Text 7"/>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1" name="Text 8"/>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16</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3  ·  STEP BY STEP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Step 4: The Treasurer Reconciles</a:t>
            </a:r>
            <a:endParaRPr lang="en-US" sz="3000" dirty="0"/>
          </a:p>
        </p:txBody>
      </p:sp>
      <p:sp>
        <p:nvSpPr>
          <p:cNvPr id="4" name="Text 2"/>
          <p:cNvSpPr/>
          <p:nvPr/>
        </p:nvSpPr>
        <p:spPr>
          <a:xfrm>
            <a:off x="548640" y="1399032"/>
            <a:ext cx="10789920" cy="64008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Before you certify anything, this is where you do the real work: go through the reports and confirm the numbers tell a consistent, accurate story.</a:t>
            </a:r>
            <a:endParaRPr lang="en-US" sz="1600" dirty="0"/>
          </a:p>
        </p:txBody>
      </p:sp>
      <p:sp>
        <p:nvSpPr>
          <p:cNvPr id="5" name="Shape 3"/>
          <p:cNvSpPr/>
          <p:nvPr/>
        </p:nvSpPr>
        <p:spPr>
          <a:xfrm>
            <a:off x="548640" y="2286000"/>
            <a:ext cx="365760" cy="365760"/>
          </a:xfrm>
          <a:prstGeom prst="roundRect">
            <a:avLst>
              <a:gd name="adj" fmla="val 12500"/>
            </a:avLst>
          </a:prstGeom>
          <a:solidFill>
            <a:srgbClr val="A32035"/>
          </a:solidFill>
          <a:ln/>
        </p:spPr>
        <p:txBody>
          <a:bodyPr/>
          <a:lstStyle/>
          <a:p>
            <a:endParaRPr lang="en-US"/>
          </a:p>
        </p:txBody>
      </p:sp>
      <p:sp>
        <p:nvSpPr>
          <p:cNvPr id="6" name="Text 4"/>
          <p:cNvSpPr/>
          <p:nvPr/>
        </p:nvSpPr>
        <p:spPr>
          <a:xfrm>
            <a:off x="548640" y="2286000"/>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7" name="Text 5"/>
          <p:cNvSpPr/>
          <p:nvPr/>
        </p:nvSpPr>
        <p:spPr>
          <a:xfrm>
            <a:off x="1097280" y="2240280"/>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Does the VS-5 total match the sum of the VS-6 detail lines?</a:t>
            </a:r>
            <a:endParaRPr lang="en-US" sz="1600" dirty="0"/>
          </a:p>
        </p:txBody>
      </p:sp>
      <p:sp>
        <p:nvSpPr>
          <p:cNvPr id="8" name="Shape 6"/>
          <p:cNvSpPr/>
          <p:nvPr/>
        </p:nvSpPr>
        <p:spPr>
          <a:xfrm>
            <a:off x="548640" y="2816352"/>
            <a:ext cx="365760" cy="365760"/>
          </a:xfrm>
          <a:prstGeom prst="roundRect">
            <a:avLst>
              <a:gd name="adj" fmla="val 12500"/>
            </a:avLst>
          </a:prstGeom>
          <a:solidFill>
            <a:srgbClr val="A32035"/>
          </a:solidFill>
          <a:ln/>
        </p:spPr>
        <p:txBody>
          <a:bodyPr/>
          <a:lstStyle/>
          <a:p>
            <a:endParaRPr lang="en-US"/>
          </a:p>
        </p:txBody>
      </p:sp>
      <p:sp>
        <p:nvSpPr>
          <p:cNvPr id="9" name="Text 7"/>
          <p:cNvSpPr/>
          <p:nvPr/>
        </p:nvSpPr>
        <p:spPr>
          <a:xfrm>
            <a:off x="548640" y="2816352"/>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10" name="Text 8"/>
          <p:cNvSpPr/>
          <p:nvPr/>
        </p:nvSpPr>
        <p:spPr>
          <a:xfrm>
            <a:off x="1097280" y="2770632"/>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Does the VS-7 report show any disallowances to follow up on?</a:t>
            </a:r>
            <a:endParaRPr lang="en-US" sz="1600" dirty="0"/>
          </a:p>
        </p:txBody>
      </p:sp>
      <p:sp>
        <p:nvSpPr>
          <p:cNvPr id="11" name="Shape 9"/>
          <p:cNvSpPr/>
          <p:nvPr/>
        </p:nvSpPr>
        <p:spPr>
          <a:xfrm>
            <a:off x="548640" y="3346704"/>
            <a:ext cx="365760" cy="365760"/>
          </a:xfrm>
          <a:prstGeom prst="roundRect">
            <a:avLst>
              <a:gd name="adj" fmla="val 12500"/>
            </a:avLst>
          </a:prstGeom>
          <a:solidFill>
            <a:srgbClr val="A32035"/>
          </a:solidFill>
          <a:ln/>
        </p:spPr>
        <p:txBody>
          <a:bodyPr/>
          <a:lstStyle/>
          <a:p>
            <a:endParaRPr lang="en-US"/>
          </a:p>
        </p:txBody>
      </p:sp>
      <p:sp>
        <p:nvSpPr>
          <p:cNvPr id="12" name="Text 10"/>
          <p:cNvSpPr/>
          <p:nvPr/>
        </p:nvSpPr>
        <p:spPr>
          <a:xfrm>
            <a:off x="548640" y="3346704"/>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13" name="Text 11"/>
          <p:cNvSpPr/>
          <p:nvPr/>
        </p:nvSpPr>
        <p:spPr>
          <a:xfrm>
            <a:off x="1097280" y="3300984"/>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Is the number of cases accurate and consistent with what was actually paid out that month, per person?</a:t>
            </a:r>
            <a:endParaRPr lang="en-US" sz="1600" dirty="0"/>
          </a:p>
        </p:txBody>
      </p:sp>
      <p:sp>
        <p:nvSpPr>
          <p:cNvPr id="14" name="Shape 12"/>
          <p:cNvSpPr/>
          <p:nvPr/>
        </p:nvSpPr>
        <p:spPr>
          <a:xfrm>
            <a:off x="548640" y="3877056"/>
            <a:ext cx="365760" cy="365760"/>
          </a:xfrm>
          <a:prstGeom prst="roundRect">
            <a:avLst>
              <a:gd name="adj" fmla="val 12500"/>
            </a:avLst>
          </a:prstGeom>
          <a:solidFill>
            <a:srgbClr val="A32035"/>
          </a:solidFill>
          <a:ln/>
        </p:spPr>
        <p:txBody>
          <a:bodyPr/>
          <a:lstStyle/>
          <a:p>
            <a:endParaRPr lang="en-US"/>
          </a:p>
        </p:txBody>
      </p:sp>
      <p:sp>
        <p:nvSpPr>
          <p:cNvPr id="15" name="Text 13"/>
          <p:cNvSpPr/>
          <p:nvPr/>
        </p:nvSpPr>
        <p:spPr>
          <a:xfrm>
            <a:off x="548640" y="3877056"/>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16" name="Text 14"/>
          <p:cNvSpPr/>
          <p:nvPr/>
        </p:nvSpPr>
        <p:spPr>
          <a:xfrm>
            <a:off x="1097280" y="3831336"/>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Are flag and burial cases, your community cases, accounted for separately from individual applicant cases?</a:t>
            </a:r>
            <a:endParaRPr lang="en-US" sz="1600" dirty="0"/>
          </a:p>
        </p:txBody>
      </p:sp>
      <p:sp>
        <p:nvSpPr>
          <p:cNvPr id="17" name="Shape 15"/>
          <p:cNvSpPr/>
          <p:nvPr/>
        </p:nvSpPr>
        <p:spPr>
          <a:xfrm>
            <a:off x="548640" y="4407408"/>
            <a:ext cx="365760" cy="365760"/>
          </a:xfrm>
          <a:prstGeom prst="roundRect">
            <a:avLst>
              <a:gd name="adj" fmla="val 12500"/>
            </a:avLst>
          </a:prstGeom>
          <a:solidFill>
            <a:srgbClr val="A32035"/>
          </a:solidFill>
          <a:ln/>
        </p:spPr>
        <p:txBody>
          <a:bodyPr/>
          <a:lstStyle/>
          <a:p>
            <a:endParaRPr lang="en-US"/>
          </a:p>
        </p:txBody>
      </p:sp>
      <p:sp>
        <p:nvSpPr>
          <p:cNvPr id="18" name="Text 16"/>
          <p:cNvSpPr/>
          <p:nvPr/>
        </p:nvSpPr>
        <p:spPr>
          <a:xfrm>
            <a:off x="548640" y="4407408"/>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19" name="Text 17"/>
          <p:cNvSpPr/>
          <p:nvPr/>
        </p:nvSpPr>
        <p:spPr>
          <a:xfrm>
            <a:off x="1097280" y="4361688"/>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If no benefits were paid this month, was there a negative entry on the VS-5, VS-6, or VS-7 due to a refund paid back?</a:t>
            </a:r>
            <a:endParaRPr lang="en-US" sz="1600" dirty="0"/>
          </a:p>
        </p:txBody>
      </p:sp>
      <p:sp>
        <p:nvSpPr>
          <p:cNvPr id="20" name="Shape 18"/>
          <p:cNvSpPr/>
          <p:nvPr/>
        </p:nvSpPr>
        <p:spPr>
          <a:xfrm>
            <a:off x="548640" y="4937760"/>
            <a:ext cx="365760" cy="365760"/>
          </a:xfrm>
          <a:prstGeom prst="roundRect">
            <a:avLst>
              <a:gd name="adj" fmla="val 12500"/>
            </a:avLst>
          </a:prstGeom>
          <a:solidFill>
            <a:srgbClr val="A32035"/>
          </a:solidFill>
          <a:ln/>
        </p:spPr>
        <p:txBody>
          <a:bodyPr/>
          <a:lstStyle/>
          <a:p>
            <a:endParaRPr lang="en-US"/>
          </a:p>
        </p:txBody>
      </p:sp>
      <p:sp>
        <p:nvSpPr>
          <p:cNvPr id="21" name="Text 19"/>
          <p:cNvSpPr/>
          <p:nvPr/>
        </p:nvSpPr>
        <p:spPr>
          <a:xfrm>
            <a:off x="548640" y="4937760"/>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t>
            </a:r>
            <a:endParaRPr lang="en-US" sz="1600" dirty="0"/>
          </a:p>
        </p:txBody>
      </p:sp>
      <p:sp>
        <p:nvSpPr>
          <p:cNvPr id="22" name="Text 20"/>
          <p:cNvSpPr/>
          <p:nvPr/>
        </p:nvSpPr>
        <p:spPr>
          <a:xfrm>
            <a:off x="1097280" y="4892040"/>
            <a:ext cx="10149840" cy="45720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Does OnBase show no more than what the community actually paid out?</a:t>
            </a:r>
            <a:endParaRPr lang="en-US" sz="1600" dirty="0"/>
          </a:p>
        </p:txBody>
      </p:sp>
      <p:sp>
        <p:nvSpPr>
          <p:cNvPr id="23" name="Shape 21"/>
          <p:cNvSpPr/>
          <p:nvPr/>
        </p:nvSpPr>
        <p:spPr>
          <a:xfrm>
            <a:off x="548640" y="5440680"/>
            <a:ext cx="10881360" cy="777240"/>
          </a:xfrm>
          <a:prstGeom prst="roundRect">
            <a:avLst>
              <a:gd name="adj" fmla="val 7059"/>
            </a:avLst>
          </a:prstGeom>
          <a:solidFill>
            <a:srgbClr val="E8ECF3"/>
          </a:solidFill>
          <a:ln/>
        </p:spPr>
        <p:txBody>
          <a:bodyPr/>
          <a:lstStyle/>
          <a:p>
            <a:endParaRPr lang="en-US"/>
          </a:p>
        </p:txBody>
      </p:sp>
      <p:sp>
        <p:nvSpPr>
          <p:cNvPr id="24" name="Text 22"/>
          <p:cNvSpPr/>
          <p:nvPr/>
        </p:nvSpPr>
        <p:spPr>
          <a:xfrm>
            <a:off x="822960" y="5440680"/>
            <a:ext cx="10332720" cy="777240"/>
          </a:xfrm>
          <a:prstGeom prst="rect">
            <a:avLst/>
          </a:prstGeom>
          <a:noFill/>
          <a:ln/>
        </p:spPr>
        <p:txBody>
          <a:bodyPr wrap="square" lIns="0" tIns="0" rIns="0" bIns="0" rtlCol="0" anchor="ctr"/>
          <a:lstStyle/>
          <a:p>
            <a:pPr marL="0" indent="0">
              <a:lnSpc>
                <a:spcPts val="1500"/>
              </a:lnSpc>
              <a:buNone/>
            </a:pPr>
            <a:r>
              <a:rPr lang="en-US" sz="1400" b="1" dirty="0">
                <a:solidFill>
                  <a:srgbClr val="1F3864"/>
                </a:solidFill>
                <a:latin typeface="Arial" pitchFamily="34" charset="0"/>
                <a:ea typeface="Arial" pitchFamily="34" charset="-122"/>
                <a:cs typeface="Arial" pitchFamily="34" charset="-120"/>
              </a:rPr>
              <a:t>OnBase should never reflect more than the community actually paid, though a community may choose to pay more than EOVS allows. Only after reconciling should you sign. Your signature is an affidavit, under oath and penalty of perjury, that the reports are accurate.</a:t>
            </a:r>
            <a:endParaRPr lang="en-US" sz="1400" dirty="0"/>
          </a:p>
        </p:txBody>
      </p:sp>
      <p:sp>
        <p:nvSpPr>
          <p:cNvPr id="25" name="Text 2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6" name="Text 2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17</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3  ·  STEP BY STEP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Step 5: Certifying in OnBase</a:t>
            </a:r>
            <a:endParaRPr lang="en-US" sz="3000" dirty="0"/>
          </a:p>
        </p:txBody>
      </p:sp>
      <p:sp>
        <p:nvSpPr>
          <p:cNvPr id="4" name="Shape 2"/>
          <p:cNvSpPr/>
          <p:nvPr/>
        </p:nvSpPr>
        <p:spPr>
          <a:xfrm>
            <a:off x="548640" y="1645920"/>
            <a:ext cx="502920" cy="502920"/>
          </a:xfrm>
          <a:prstGeom prst="ellipse">
            <a:avLst/>
          </a:prstGeom>
          <a:solidFill>
            <a:srgbClr val="1F3864"/>
          </a:solidFill>
          <a:ln/>
        </p:spPr>
        <p:txBody>
          <a:bodyPr/>
          <a:lstStyle/>
          <a:p>
            <a:endParaRPr lang="en-US"/>
          </a:p>
        </p:txBody>
      </p:sp>
      <p:sp>
        <p:nvSpPr>
          <p:cNvPr id="5" name="Text 3"/>
          <p:cNvSpPr/>
          <p:nvPr/>
        </p:nvSpPr>
        <p:spPr>
          <a:xfrm>
            <a:off x="548640" y="164592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6" name="Text 4"/>
          <p:cNvSpPr/>
          <p:nvPr/>
        </p:nvSpPr>
        <p:spPr>
          <a:xfrm>
            <a:off x="1280160" y="1600200"/>
            <a:ext cx="3017520" cy="54864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Open the period</a:t>
            </a:r>
            <a:endParaRPr lang="en-US" sz="1600" dirty="0"/>
          </a:p>
        </p:txBody>
      </p:sp>
      <p:sp>
        <p:nvSpPr>
          <p:cNvPr id="7" name="Text 5"/>
          <p:cNvSpPr/>
          <p:nvPr/>
        </p:nvSpPr>
        <p:spPr>
          <a:xfrm>
            <a:off x="4434840" y="1600200"/>
            <a:ext cx="6949440" cy="77724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From My Periods Ready for Certification, double click the period you're working on.</a:t>
            </a:r>
            <a:endParaRPr lang="en-US" sz="1400" dirty="0"/>
          </a:p>
        </p:txBody>
      </p:sp>
      <p:sp>
        <p:nvSpPr>
          <p:cNvPr id="8" name="Shape 6"/>
          <p:cNvSpPr/>
          <p:nvPr/>
        </p:nvSpPr>
        <p:spPr>
          <a:xfrm>
            <a:off x="548640" y="2423160"/>
            <a:ext cx="10881360" cy="0"/>
          </a:xfrm>
          <a:prstGeom prst="line">
            <a:avLst/>
          </a:prstGeom>
          <a:noFill/>
          <a:ln w="12700">
            <a:solidFill>
              <a:srgbClr val="E3E6EC"/>
            </a:solidFill>
            <a:prstDash val="solid"/>
          </a:ln>
        </p:spPr>
        <p:txBody>
          <a:bodyPr/>
          <a:lstStyle/>
          <a:p>
            <a:endParaRPr lang="en-US"/>
          </a:p>
        </p:txBody>
      </p:sp>
      <p:sp>
        <p:nvSpPr>
          <p:cNvPr id="9" name="Shape 7"/>
          <p:cNvSpPr/>
          <p:nvPr/>
        </p:nvSpPr>
        <p:spPr>
          <a:xfrm>
            <a:off x="548640" y="2514600"/>
            <a:ext cx="502920" cy="502920"/>
          </a:xfrm>
          <a:prstGeom prst="ellipse">
            <a:avLst/>
          </a:prstGeom>
          <a:solidFill>
            <a:srgbClr val="1F3864"/>
          </a:solidFill>
          <a:ln/>
        </p:spPr>
        <p:txBody>
          <a:bodyPr/>
          <a:lstStyle/>
          <a:p>
            <a:endParaRPr lang="en-US"/>
          </a:p>
        </p:txBody>
      </p:sp>
      <p:sp>
        <p:nvSpPr>
          <p:cNvPr id="10" name="Text 8"/>
          <p:cNvSpPr/>
          <p:nvPr/>
        </p:nvSpPr>
        <p:spPr>
          <a:xfrm>
            <a:off x="548640" y="251460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1" name="Text 9"/>
          <p:cNvSpPr/>
          <p:nvPr/>
        </p:nvSpPr>
        <p:spPr>
          <a:xfrm>
            <a:off x="1280160" y="2468880"/>
            <a:ext cx="3017520" cy="54864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Preview the reports</a:t>
            </a:r>
            <a:endParaRPr lang="en-US" sz="1600" dirty="0"/>
          </a:p>
        </p:txBody>
      </p:sp>
      <p:sp>
        <p:nvSpPr>
          <p:cNvPr id="12" name="Text 10"/>
          <p:cNvSpPr/>
          <p:nvPr/>
        </p:nvSpPr>
        <p:spPr>
          <a:xfrm>
            <a:off x="4434840" y="2468880"/>
            <a:ext cx="6949440" cy="77724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Toggle Tasks to preview the VS-5, VS-6 Detail, VS-6 Summary, and VS-7 reports before deciding anything.</a:t>
            </a:r>
            <a:endParaRPr lang="en-US" sz="1400" dirty="0"/>
          </a:p>
        </p:txBody>
      </p:sp>
      <p:sp>
        <p:nvSpPr>
          <p:cNvPr id="13" name="Shape 11"/>
          <p:cNvSpPr/>
          <p:nvPr/>
        </p:nvSpPr>
        <p:spPr>
          <a:xfrm>
            <a:off x="548640" y="3291840"/>
            <a:ext cx="10881360" cy="0"/>
          </a:xfrm>
          <a:prstGeom prst="line">
            <a:avLst/>
          </a:prstGeom>
          <a:noFill/>
          <a:ln w="12700">
            <a:solidFill>
              <a:srgbClr val="E3E6EC"/>
            </a:solidFill>
            <a:prstDash val="solid"/>
          </a:ln>
        </p:spPr>
        <p:txBody>
          <a:bodyPr/>
          <a:lstStyle/>
          <a:p>
            <a:endParaRPr lang="en-US"/>
          </a:p>
        </p:txBody>
      </p:sp>
      <p:sp>
        <p:nvSpPr>
          <p:cNvPr id="14" name="Shape 12"/>
          <p:cNvSpPr/>
          <p:nvPr/>
        </p:nvSpPr>
        <p:spPr>
          <a:xfrm>
            <a:off x="548640" y="3383280"/>
            <a:ext cx="502920" cy="502920"/>
          </a:xfrm>
          <a:prstGeom prst="ellipse">
            <a:avLst/>
          </a:prstGeom>
          <a:solidFill>
            <a:srgbClr val="1F3864"/>
          </a:solidFill>
          <a:ln/>
        </p:spPr>
        <p:txBody>
          <a:bodyPr/>
          <a:lstStyle/>
          <a:p>
            <a:endParaRPr lang="en-US"/>
          </a:p>
        </p:txBody>
      </p:sp>
      <p:sp>
        <p:nvSpPr>
          <p:cNvPr id="15" name="Text 13"/>
          <p:cNvSpPr/>
          <p:nvPr/>
        </p:nvSpPr>
        <p:spPr>
          <a:xfrm>
            <a:off x="548640" y="338328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3</a:t>
            </a:r>
            <a:endParaRPr lang="en-US" sz="2200" dirty="0"/>
          </a:p>
        </p:txBody>
      </p:sp>
      <p:sp>
        <p:nvSpPr>
          <p:cNvPr id="16" name="Text 14"/>
          <p:cNvSpPr/>
          <p:nvPr/>
        </p:nvSpPr>
        <p:spPr>
          <a:xfrm>
            <a:off x="1280160" y="3337560"/>
            <a:ext cx="3017520" cy="54864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Download or print</a:t>
            </a:r>
            <a:endParaRPr lang="en-US" sz="1600" dirty="0"/>
          </a:p>
        </p:txBody>
      </p:sp>
      <p:sp>
        <p:nvSpPr>
          <p:cNvPr id="17" name="Text 15"/>
          <p:cNvSpPr/>
          <p:nvPr/>
        </p:nvSpPr>
        <p:spPr>
          <a:xfrm>
            <a:off x="4434840" y="3337560"/>
            <a:ext cx="6949440" cy="77724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Use the download or print icon on the report viewer to keep a copy for your files.</a:t>
            </a:r>
            <a:endParaRPr lang="en-US" sz="1400" dirty="0"/>
          </a:p>
        </p:txBody>
      </p:sp>
      <p:sp>
        <p:nvSpPr>
          <p:cNvPr id="18" name="Shape 16"/>
          <p:cNvSpPr/>
          <p:nvPr/>
        </p:nvSpPr>
        <p:spPr>
          <a:xfrm>
            <a:off x="548640" y="4160520"/>
            <a:ext cx="10881360" cy="0"/>
          </a:xfrm>
          <a:prstGeom prst="line">
            <a:avLst/>
          </a:prstGeom>
          <a:noFill/>
          <a:ln w="12700">
            <a:solidFill>
              <a:srgbClr val="E3E6EC"/>
            </a:solidFill>
            <a:prstDash val="solid"/>
          </a:ln>
        </p:spPr>
        <p:txBody>
          <a:bodyPr/>
          <a:lstStyle/>
          <a:p>
            <a:endParaRPr lang="en-US"/>
          </a:p>
        </p:txBody>
      </p:sp>
      <p:sp>
        <p:nvSpPr>
          <p:cNvPr id="19" name="Shape 17"/>
          <p:cNvSpPr/>
          <p:nvPr/>
        </p:nvSpPr>
        <p:spPr>
          <a:xfrm>
            <a:off x="548640" y="4251960"/>
            <a:ext cx="502920" cy="502920"/>
          </a:xfrm>
          <a:prstGeom prst="ellipse">
            <a:avLst/>
          </a:prstGeom>
          <a:solidFill>
            <a:srgbClr val="1F3864"/>
          </a:solidFill>
          <a:ln/>
        </p:spPr>
        <p:txBody>
          <a:bodyPr/>
          <a:lstStyle/>
          <a:p>
            <a:endParaRPr lang="en-US"/>
          </a:p>
        </p:txBody>
      </p:sp>
      <p:sp>
        <p:nvSpPr>
          <p:cNvPr id="20" name="Text 18"/>
          <p:cNvSpPr/>
          <p:nvPr/>
        </p:nvSpPr>
        <p:spPr>
          <a:xfrm>
            <a:off x="548640" y="4251960"/>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4</a:t>
            </a:r>
            <a:endParaRPr lang="en-US" sz="2200" dirty="0"/>
          </a:p>
        </p:txBody>
      </p:sp>
      <p:sp>
        <p:nvSpPr>
          <p:cNvPr id="21" name="Text 19"/>
          <p:cNvSpPr/>
          <p:nvPr/>
        </p:nvSpPr>
        <p:spPr>
          <a:xfrm>
            <a:off x="1280160" y="4206240"/>
            <a:ext cx="3017520" cy="54864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Certify the period</a:t>
            </a:r>
            <a:endParaRPr lang="en-US" sz="1600" dirty="0"/>
          </a:p>
        </p:txBody>
      </p:sp>
      <p:sp>
        <p:nvSpPr>
          <p:cNvPr id="22" name="Text 20"/>
          <p:cNvSpPr/>
          <p:nvPr/>
        </p:nvSpPr>
        <p:spPr>
          <a:xfrm>
            <a:off x="4434840" y="4206240"/>
            <a:ext cx="6949440" cy="777240"/>
          </a:xfrm>
          <a:prstGeom prst="rect">
            <a:avLst/>
          </a:prstGeom>
          <a:noFill/>
          <a:ln/>
        </p:spPr>
        <p:txBody>
          <a:bodyPr wrap="square" lIns="0" tIns="0" rIns="0" bIns="0" rtlCol="0" anchor="ctr"/>
          <a:lstStyle/>
          <a:p>
            <a:pPr marL="0" indent="0">
              <a:lnSpc>
                <a:spcPts val="1700"/>
              </a:lnSpc>
              <a:buNone/>
            </a:pPr>
            <a:r>
              <a:rPr lang="en-US" sz="1400" dirty="0">
                <a:solidFill>
                  <a:srgbClr val="262626"/>
                </a:solidFill>
                <a:latin typeface="Arial" pitchFamily="34" charset="0"/>
                <a:ea typeface="Arial" pitchFamily="34" charset="-122"/>
                <a:cs typeface="Arial" pitchFamily="34" charset="-120"/>
              </a:rPr>
              <a:t>Once satisfied, click Certify Period. This button only appears after the VSO has closed the month.</a:t>
            </a:r>
            <a:endParaRPr lang="en-US" sz="1400" dirty="0"/>
          </a:p>
        </p:txBody>
      </p:sp>
      <p:sp>
        <p:nvSpPr>
          <p:cNvPr id="23" name="Shape 21"/>
          <p:cNvSpPr/>
          <p:nvPr/>
        </p:nvSpPr>
        <p:spPr>
          <a:xfrm>
            <a:off x="502920" y="5394959"/>
            <a:ext cx="10881360" cy="594360"/>
          </a:xfrm>
          <a:prstGeom prst="roundRect">
            <a:avLst>
              <a:gd name="adj" fmla="val 9231"/>
            </a:avLst>
          </a:prstGeom>
          <a:solidFill>
            <a:srgbClr val="E8ECF3"/>
          </a:solidFill>
          <a:ln/>
        </p:spPr>
        <p:txBody>
          <a:bodyPr/>
          <a:lstStyle/>
          <a:p>
            <a:endParaRPr lang="en-US"/>
          </a:p>
        </p:txBody>
      </p:sp>
      <p:sp>
        <p:nvSpPr>
          <p:cNvPr id="24" name="Text 22"/>
          <p:cNvSpPr/>
          <p:nvPr/>
        </p:nvSpPr>
        <p:spPr>
          <a:xfrm>
            <a:off x="777240" y="5394959"/>
            <a:ext cx="10332720" cy="594360"/>
          </a:xfrm>
          <a:prstGeom prst="rect">
            <a:avLst/>
          </a:prstGeom>
          <a:noFill/>
          <a:ln/>
        </p:spPr>
        <p:txBody>
          <a:bodyPr wrap="square" lIns="0" tIns="0" rIns="0" bIns="0" rtlCol="0" anchor="ctr"/>
          <a:lstStyle/>
          <a:p>
            <a:pPr marL="0" indent="0">
              <a:lnSpc>
                <a:spcPts val="1600"/>
              </a:lnSpc>
              <a:buNone/>
            </a:pPr>
            <a:r>
              <a:rPr lang="en-US" sz="1400" b="1" dirty="0">
                <a:solidFill>
                  <a:srgbClr val="1F3864"/>
                </a:solidFill>
                <a:latin typeface="Arial" pitchFamily="34" charset="0"/>
                <a:ea typeface="Arial" pitchFamily="34" charset="-122"/>
                <a:cs typeface="Arial" pitchFamily="34" charset="-120"/>
              </a:rPr>
              <a:t>Towns can set up two Treasurer accounts: a Primary with certification rights, and a Secondary with view-only access who cannot certify. If you need access, contact me and I'll send you everything you need to get set up.</a:t>
            </a:r>
            <a:endParaRPr lang="en-US" sz="1400" dirty="0"/>
          </a:p>
        </p:txBody>
      </p:sp>
      <p:sp>
        <p:nvSpPr>
          <p:cNvPr id="25" name="Text 2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6" name="Text 2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18</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F3864"/>
          </a:solidFill>
          <a:ln/>
        </p:spPr>
        <p:txBody>
          <a:bodyPr/>
          <a:lstStyle/>
          <a:p>
            <a:endParaRPr lang="en-US"/>
          </a:p>
        </p:txBody>
      </p:sp>
      <p:sp>
        <p:nvSpPr>
          <p:cNvPr id="3" name="Text 1"/>
          <p:cNvSpPr/>
          <p:nvPr/>
        </p:nvSpPr>
        <p:spPr>
          <a:xfrm>
            <a:off x="731520" y="2331720"/>
            <a:ext cx="9144000" cy="457200"/>
          </a:xfrm>
          <a:prstGeom prst="rect">
            <a:avLst/>
          </a:prstGeom>
          <a:noFill/>
          <a:ln/>
        </p:spPr>
        <p:txBody>
          <a:bodyPr wrap="square" lIns="0" tIns="0" rIns="0" bIns="0" rtlCol="0" anchor="ctr"/>
          <a:lstStyle/>
          <a:p>
            <a:pPr marL="0" indent="0">
              <a:buNone/>
            </a:pPr>
            <a:r>
              <a:rPr lang="en-US" sz="1600" b="1" kern="0" spc="200" dirty="0">
                <a:solidFill>
                  <a:srgbClr val="8FA8C9"/>
                </a:solidFill>
                <a:latin typeface="Arial" pitchFamily="34" charset="0"/>
                <a:ea typeface="Arial" pitchFamily="34" charset="-122"/>
                <a:cs typeface="Arial" pitchFamily="34" charset="-120"/>
              </a:rPr>
              <a:t>SECTION 4</a:t>
            </a:r>
            <a:endParaRPr lang="en-US" sz="1600" dirty="0"/>
          </a:p>
        </p:txBody>
      </p:sp>
      <p:sp>
        <p:nvSpPr>
          <p:cNvPr id="4" name="Text 2"/>
          <p:cNvSpPr/>
          <p:nvPr/>
        </p:nvSpPr>
        <p:spPr>
          <a:xfrm>
            <a:off x="731520" y="27889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Arial" pitchFamily="34" charset="0"/>
                <a:ea typeface="Arial" pitchFamily="34" charset="-122"/>
                <a:cs typeface="Arial" pitchFamily="34" charset="-120"/>
              </a:rPr>
              <a:t>The Reports You'll Review</a:t>
            </a:r>
            <a:endParaRPr lang="en-US" sz="4000" dirty="0"/>
          </a:p>
        </p:txBody>
      </p:sp>
      <p:sp>
        <p:nvSpPr>
          <p:cNvPr id="6" name="Text 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C7CEDB"/>
                </a:solidFill>
                <a:latin typeface="Arial" pitchFamily="34" charset="0"/>
                <a:ea typeface="Arial" pitchFamily="34" charset="-122"/>
                <a:cs typeface="Arial" pitchFamily="34" charset="-120"/>
              </a:rPr>
              <a:t>Massachusetts Executive Office of Veterans Services</a:t>
            </a:r>
            <a:endParaRPr lang="en-US" sz="1400" dirty="0"/>
          </a:p>
        </p:txBody>
      </p:sp>
      <p:sp>
        <p:nvSpPr>
          <p:cNvPr id="7" name="Text 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C7CEDB"/>
                </a:solidFill>
                <a:latin typeface="Arial" pitchFamily="34" charset="0"/>
                <a:ea typeface="Arial" pitchFamily="34" charset="-122"/>
                <a:cs typeface="Arial" pitchFamily="34" charset="-120"/>
              </a:rPr>
              <a:t>19</a:t>
            </a:r>
            <a:endParaRPr lang="en-US" sz="1400" dirty="0"/>
          </a:p>
        </p:txBody>
      </p:sp>
      <p:pic>
        <p:nvPicPr>
          <p:cNvPr id="9" name="Picture 8">
            <a:extLst>
              <a:ext uri="{FF2B5EF4-FFF2-40B4-BE49-F238E27FC236}">
                <a16:creationId xmlns:a16="http://schemas.microsoft.com/office/drawing/2014/main" id="{C845F11D-D3F6-8E2F-046F-BDE15255DB8C}"/>
              </a:ext>
            </a:extLst>
          </p:cNvPr>
          <p:cNvPicPr>
            <a:picLocks noChangeAspect="1"/>
          </p:cNvPicPr>
          <p:nvPr/>
        </p:nvPicPr>
        <p:blipFill>
          <a:blip r:embed="rId3"/>
          <a:stretch>
            <a:fillRect/>
          </a:stretch>
        </p:blipFill>
        <p:spPr>
          <a:xfrm>
            <a:off x="1695451" y="238831"/>
            <a:ext cx="7913914" cy="1627057"/>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Where to Find the Reports</a:t>
            </a:r>
            <a:endParaRPr lang="en-US" sz="3000" dirty="0"/>
          </a:p>
        </p:txBody>
      </p:sp>
      <p:sp>
        <p:nvSpPr>
          <p:cNvPr id="4" name="Text 2"/>
          <p:cNvSpPr/>
          <p:nvPr/>
        </p:nvSpPr>
        <p:spPr>
          <a:xfrm>
            <a:off x="562355" y="1385969"/>
            <a:ext cx="11064240" cy="45720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From My Periods Ready for Certification, double click the period you want. That opens the period record, with every report one click away on the right.</a:t>
            </a:r>
            <a:endParaRPr lang="en-US" sz="1600" dirty="0"/>
          </a:p>
        </p:txBody>
      </p:sp>
      <p:sp>
        <p:nvSpPr>
          <p:cNvPr id="5" name="Shape 3"/>
          <p:cNvSpPr/>
          <p:nvPr/>
        </p:nvSpPr>
        <p:spPr>
          <a:xfrm>
            <a:off x="1062309" y="1977716"/>
            <a:ext cx="10064333" cy="3520440"/>
          </a:xfrm>
          <a:prstGeom prst="roundRect">
            <a:avLst>
              <a:gd name="adj" fmla="val 1039"/>
            </a:avLst>
          </a:prstGeom>
          <a:solidFill>
            <a:srgbClr val="FFFFFF"/>
          </a:solidFill>
          <a:ln w="12700">
            <a:solidFill>
              <a:srgbClr val="D5DAE3"/>
            </a:solidFill>
            <a:prstDash val="solid"/>
          </a:ln>
        </p:spPr>
        <p:txBody>
          <a:bodyPr/>
          <a:lstStyle/>
          <a:p>
            <a:endParaRPr lang="en-US"/>
          </a:p>
        </p:txBody>
      </p:sp>
      <p:pic>
        <p:nvPicPr>
          <p:cNvPr id="6" name="Image 0" descr="period_detail_screenshot.png"/>
          <p:cNvPicPr>
            <a:picLocks noChangeAspect="1"/>
          </p:cNvPicPr>
          <p:nvPr/>
        </p:nvPicPr>
        <p:blipFill>
          <a:blip r:embed="rId3"/>
          <a:stretch>
            <a:fillRect/>
          </a:stretch>
        </p:blipFill>
        <p:spPr>
          <a:xfrm>
            <a:off x="1108029" y="2023436"/>
            <a:ext cx="9972893" cy="3429000"/>
          </a:xfrm>
          <a:prstGeom prst="rect">
            <a:avLst/>
          </a:prstGeom>
        </p:spPr>
      </p:pic>
      <p:sp>
        <p:nvSpPr>
          <p:cNvPr id="7" name="Shape 4"/>
          <p:cNvSpPr/>
          <p:nvPr/>
        </p:nvSpPr>
        <p:spPr>
          <a:xfrm>
            <a:off x="10063687" y="3175580"/>
            <a:ext cx="1017235" cy="1477899"/>
          </a:xfrm>
          <a:prstGeom prst="rect">
            <a:avLst/>
          </a:prstGeom>
          <a:ln w="57150">
            <a:solidFill>
              <a:srgbClr val="FF0000"/>
            </a:solidFill>
            <a:prstDash val="solid"/>
          </a:ln>
        </p:spPr>
        <p:txBody>
          <a:bodyPr/>
          <a:lstStyle/>
          <a:p>
            <a:endParaRPr lang="en-US"/>
          </a:p>
        </p:txBody>
      </p:sp>
      <p:sp>
        <p:nvSpPr>
          <p:cNvPr id="8" name="Shape 5"/>
          <p:cNvSpPr/>
          <p:nvPr/>
        </p:nvSpPr>
        <p:spPr>
          <a:xfrm>
            <a:off x="3136516" y="4523177"/>
            <a:ext cx="2493223" cy="318897"/>
          </a:xfrm>
          <a:prstGeom prst="rect">
            <a:avLst/>
          </a:prstGeom>
          <a:ln w="57150">
            <a:solidFill>
              <a:srgbClr val="00B050"/>
            </a:solidFill>
            <a:prstDash val="solid"/>
          </a:ln>
        </p:spPr>
        <p:txBody>
          <a:bodyPr/>
          <a:lstStyle/>
          <a:p>
            <a:endParaRPr lang="en-US"/>
          </a:p>
        </p:txBody>
      </p:sp>
      <p:sp>
        <p:nvSpPr>
          <p:cNvPr id="9" name="Shape 6"/>
          <p:cNvSpPr/>
          <p:nvPr/>
        </p:nvSpPr>
        <p:spPr>
          <a:xfrm>
            <a:off x="1173851" y="5118794"/>
            <a:ext cx="719046" cy="196139"/>
          </a:xfrm>
          <a:prstGeom prst="rect">
            <a:avLst/>
          </a:prstGeom>
          <a:ln w="57150">
            <a:solidFill>
              <a:srgbClr val="A32035"/>
            </a:solidFill>
            <a:prstDash val="solid"/>
          </a:ln>
        </p:spPr>
        <p:txBody>
          <a:bodyPr/>
          <a:lstStyle/>
          <a:p>
            <a:endParaRPr lang="en-US"/>
          </a:p>
        </p:txBody>
      </p:sp>
      <p:sp>
        <p:nvSpPr>
          <p:cNvPr id="10" name="Shape 7"/>
          <p:cNvSpPr/>
          <p:nvPr/>
        </p:nvSpPr>
        <p:spPr>
          <a:xfrm>
            <a:off x="548640" y="5577676"/>
            <a:ext cx="11064240" cy="384048"/>
          </a:xfrm>
          <a:prstGeom prst="roundRect">
            <a:avLst>
              <a:gd name="adj" fmla="val 14286"/>
            </a:avLst>
          </a:prstGeom>
          <a:solidFill>
            <a:srgbClr val="E8ECF3"/>
          </a:solidFill>
          <a:ln/>
        </p:spPr>
        <p:txBody>
          <a:bodyPr/>
          <a:lstStyle/>
          <a:p>
            <a:endParaRPr lang="en-US"/>
          </a:p>
        </p:txBody>
      </p:sp>
      <p:sp>
        <p:nvSpPr>
          <p:cNvPr id="11" name="Text 8"/>
          <p:cNvSpPr/>
          <p:nvPr/>
        </p:nvSpPr>
        <p:spPr>
          <a:xfrm>
            <a:off x="822960" y="5577676"/>
            <a:ext cx="10515600" cy="384048"/>
          </a:xfrm>
          <a:prstGeom prst="rect">
            <a:avLst/>
          </a:prstGeom>
          <a:noFill/>
          <a:ln/>
        </p:spPr>
        <p:txBody>
          <a:bodyPr wrap="square" lIns="0" tIns="0" rIns="0" bIns="0" rtlCol="0" anchor="ctr"/>
          <a:lstStyle/>
          <a:p>
            <a:pPr marL="0" indent="0">
              <a:buNone/>
            </a:pPr>
            <a:r>
              <a:rPr lang="en-US" sz="1400" b="1" dirty="0">
                <a:solidFill>
                  <a:srgbClr val="1F3864"/>
                </a:solidFill>
                <a:latin typeface="Arial" pitchFamily="34" charset="0"/>
                <a:ea typeface="Arial" pitchFamily="34" charset="-122"/>
                <a:cs typeface="Arial" pitchFamily="34" charset="-120"/>
              </a:rPr>
              <a:t>The VS5/6 Report link next to Closure Date opens the combined VS-5 and VS-6 Summary report, not the VS-6 Detail report. Use the preview buttons on the right for each report on its own.</a:t>
            </a:r>
            <a:endParaRPr lang="en-US" sz="1400" dirty="0"/>
          </a:p>
        </p:txBody>
      </p:sp>
      <p:sp>
        <p:nvSpPr>
          <p:cNvPr id="12" name="Shape 9"/>
          <p:cNvSpPr/>
          <p:nvPr/>
        </p:nvSpPr>
        <p:spPr>
          <a:xfrm>
            <a:off x="548640" y="6062472"/>
            <a:ext cx="11064240" cy="384048"/>
          </a:xfrm>
          <a:prstGeom prst="roundRect">
            <a:avLst>
              <a:gd name="adj" fmla="val 14286"/>
            </a:avLst>
          </a:prstGeom>
          <a:solidFill>
            <a:srgbClr val="F5E2E5"/>
          </a:solidFill>
          <a:ln/>
        </p:spPr>
        <p:txBody>
          <a:bodyPr/>
          <a:lstStyle/>
          <a:p>
            <a:endParaRPr lang="en-US"/>
          </a:p>
        </p:txBody>
      </p:sp>
      <p:sp>
        <p:nvSpPr>
          <p:cNvPr id="13" name="Text 10"/>
          <p:cNvSpPr/>
          <p:nvPr/>
        </p:nvSpPr>
        <p:spPr>
          <a:xfrm>
            <a:off x="822960" y="6062472"/>
            <a:ext cx="10515600" cy="384048"/>
          </a:xfrm>
          <a:prstGeom prst="rect">
            <a:avLst/>
          </a:prstGeom>
          <a:noFill/>
          <a:ln/>
        </p:spPr>
        <p:txBody>
          <a:bodyPr wrap="square" lIns="0" tIns="0" rIns="0" bIns="0" rtlCol="0" anchor="ctr"/>
          <a:lstStyle/>
          <a:p>
            <a:pPr marL="0" indent="0">
              <a:buNone/>
            </a:pPr>
            <a:r>
              <a:rPr lang="en-US" sz="1400" b="1" dirty="0">
                <a:solidFill>
                  <a:srgbClr val="A32035"/>
                </a:solidFill>
                <a:latin typeface="Arial" pitchFamily="34" charset="0"/>
                <a:ea typeface="Arial" pitchFamily="34" charset="-122"/>
                <a:cs typeface="Arial" pitchFamily="34" charset="-120"/>
              </a:rPr>
              <a:t>If VSO 50% is checked, the VSO isn't in compliance with 108 CMR 14.00. Per 108 CMR 14.05, the Commonwealth reduces the city or town's reimbursement under M.G.L. c. 115, §6 to 50% until compliance is restored.</a:t>
            </a:r>
            <a:endParaRPr lang="en-US" sz="1400" dirty="0"/>
          </a:p>
        </p:txBody>
      </p:sp>
      <p:sp>
        <p:nvSpPr>
          <p:cNvPr id="14" name="Text 11"/>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5" name="Text 12"/>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20</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VS-5: The Summary Report</a:t>
            </a:r>
            <a:endParaRPr lang="en-US" sz="3000" dirty="0"/>
          </a:p>
        </p:txBody>
      </p:sp>
      <p:sp>
        <p:nvSpPr>
          <p:cNvPr id="4" name="Text 2"/>
          <p:cNvSpPr/>
          <p:nvPr/>
        </p:nvSpPr>
        <p:spPr>
          <a:xfrm>
            <a:off x="548640" y="1261872"/>
            <a:ext cx="11064240" cy="574243"/>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The VS-5 summarizes the month's benefits by category, signed under oath by the VSO and Treasurer. EOVS accepts electronic signatures when you close and certify the month.</a:t>
            </a:r>
            <a:endParaRPr lang="en-US" sz="1600" dirty="0"/>
          </a:p>
        </p:txBody>
      </p:sp>
      <p:pic>
        <p:nvPicPr>
          <p:cNvPr id="5" name="Image 0" descr="vs5_report.png"/>
          <p:cNvPicPr>
            <a:picLocks noChangeAspect="1"/>
          </p:cNvPicPr>
          <p:nvPr/>
        </p:nvPicPr>
        <p:blipFill>
          <a:blip r:embed="rId3"/>
          <a:stretch>
            <a:fillRect/>
          </a:stretch>
        </p:blipFill>
        <p:spPr>
          <a:xfrm>
            <a:off x="4114800" y="1836115"/>
            <a:ext cx="4403721" cy="4201668"/>
          </a:xfrm>
          <a:prstGeom prst="rect">
            <a:avLst/>
          </a:prstGeom>
        </p:spPr>
      </p:pic>
      <p:sp>
        <p:nvSpPr>
          <p:cNvPr id="6" name="Shape 3"/>
          <p:cNvSpPr/>
          <p:nvPr/>
        </p:nvSpPr>
        <p:spPr>
          <a:xfrm>
            <a:off x="548640" y="5936285"/>
            <a:ext cx="11064240" cy="478231"/>
          </a:xfrm>
          <a:prstGeom prst="roundRect">
            <a:avLst>
              <a:gd name="adj" fmla="val 11472"/>
            </a:avLst>
          </a:prstGeom>
          <a:solidFill>
            <a:srgbClr val="DCEEF0"/>
          </a:solidFill>
          <a:ln/>
        </p:spPr>
        <p:txBody>
          <a:bodyPr/>
          <a:lstStyle/>
          <a:p>
            <a:endParaRPr lang="en-US"/>
          </a:p>
        </p:txBody>
      </p:sp>
      <p:sp>
        <p:nvSpPr>
          <p:cNvPr id="7" name="Text 4"/>
          <p:cNvSpPr/>
          <p:nvPr/>
        </p:nvSpPr>
        <p:spPr>
          <a:xfrm>
            <a:off x="822960" y="5936285"/>
            <a:ext cx="10515600" cy="478231"/>
          </a:xfrm>
          <a:prstGeom prst="rect">
            <a:avLst/>
          </a:prstGeom>
          <a:noFill/>
          <a:ln/>
        </p:spPr>
        <p:txBody>
          <a:bodyPr wrap="square" lIns="0" tIns="0" rIns="0" bIns="0" rtlCol="0" anchor="ctr"/>
          <a:lstStyle/>
          <a:p>
            <a:pPr marL="0" indent="0">
              <a:buNone/>
            </a:pPr>
            <a:r>
              <a:rPr lang="en-US" sz="1400" b="1" dirty="0">
                <a:solidFill>
                  <a:srgbClr val="155A6A"/>
                </a:solidFill>
                <a:latin typeface="Arial" pitchFamily="34" charset="0"/>
                <a:ea typeface="Arial" pitchFamily="34" charset="-122"/>
                <a:cs typeface="Arial" pitchFamily="34" charset="-120"/>
              </a:rPr>
              <a:t>Sample shown uses test data. A negative or zero VS-5 must still be submitted in months when no benefits were paid.</a:t>
            </a:r>
            <a:endParaRPr lang="en-US" sz="1400" dirty="0"/>
          </a:p>
        </p:txBody>
      </p:sp>
      <p:sp>
        <p:nvSpPr>
          <p:cNvPr id="8" name="Text 5"/>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9" name="Text 6"/>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21</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VS-6: The Detail Report</a:t>
            </a:r>
            <a:endParaRPr lang="en-US" sz="3000" dirty="0"/>
          </a:p>
        </p:txBody>
      </p:sp>
      <p:sp>
        <p:nvSpPr>
          <p:cNvPr id="4" name="Text 2"/>
          <p:cNvSpPr/>
          <p:nvPr/>
        </p:nvSpPr>
        <p:spPr>
          <a:xfrm>
            <a:off x="548640" y="1280160"/>
            <a:ext cx="11064240" cy="32004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The VS-6 lists every case behind the VS-5 total, by recipient, category, and amount paid.</a:t>
            </a:r>
            <a:endParaRPr lang="en-US" sz="1600" dirty="0"/>
          </a:p>
        </p:txBody>
      </p:sp>
      <p:pic>
        <p:nvPicPr>
          <p:cNvPr id="5" name="Image 0" descr="vs6_report.png"/>
          <p:cNvPicPr>
            <a:picLocks noChangeAspect="1"/>
          </p:cNvPicPr>
          <p:nvPr/>
        </p:nvPicPr>
        <p:blipFill>
          <a:blip r:embed="rId3"/>
          <a:stretch>
            <a:fillRect/>
          </a:stretch>
        </p:blipFill>
        <p:spPr>
          <a:xfrm>
            <a:off x="1158545" y="1744675"/>
            <a:ext cx="9997135" cy="4180637"/>
          </a:xfrm>
          <a:prstGeom prst="rect">
            <a:avLst/>
          </a:prstGeom>
        </p:spPr>
      </p:pic>
      <p:sp>
        <p:nvSpPr>
          <p:cNvPr id="6" name="Shape 3"/>
          <p:cNvSpPr/>
          <p:nvPr/>
        </p:nvSpPr>
        <p:spPr>
          <a:xfrm>
            <a:off x="548640" y="5696712"/>
            <a:ext cx="11064240" cy="457200"/>
          </a:xfrm>
          <a:prstGeom prst="roundRect">
            <a:avLst>
              <a:gd name="adj" fmla="val 12000"/>
            </a:avLst>
          </a:prstGeom>
          <a:solidFill>
            <a:srgbClr val="E8ECF3"/>
          </a:solidFill>
          <a:ln/>
        </p:spPr>
        <p:txBody>
          <a:bodyPr/>
          <a:lstStyle/>
          <a:p>
            <a:endParaRPr lang="en-US"/>
          </a:p>
        </p:txBody>
      </p:sp>
      <p:sp>
        <p:nvSpPr>
          <p:cNvPr id="7" name="Text 4"/>
          <p:cNvSpPr/>
          <p:nvPr/>
        </p:nvSpPr>
        <p:spPr>
          <a:xfrm>
            <a:off x="822960" y="5696712"/>
            <a:ext cx="10515600" cy="457200"/>
          </a:xfrm>
          <a:prstGeom prst="rect">
            <a:avLst/>
          </a:prstGeom>
          <a:noFill/>
          <a:ln/>
        </p:spPr>
        <p:txBody>
          <a:bodyPr wrap="square" lIns="0" tIns="0" rIns="0" bIns="0" rtlCol="0" anchor="ctr"/>
          <a:lstStyle/>
          <a:p>
            <a:pPr marL="0" indent="0">
              <a:buNone/>
            </a:pPr>
            <a:r>
              <a:rPr lang="en-US" sz="1400" b="1" dirty="0">
                <a:solidFill>
                  <a:srgbClr val="1F3864"/>
                </a:solidFill>
                <a:latin typeface="Arial" pitchFamily="34" charset="0"/>
                <a:ea typeface="Arial" pitchFamily="34" charset="-122"/>
                <a:cs typeface="Arial" pitchFamily="34" charset="-120"/>
              </a:rPr>
              <a:t>Sample shown uses test data. Every case here rolls up into the VS-5 total, check that the numbers match before you sign.</a:t>
            </a:r>
            <a:endParaRPr lang="en-US" sz="1400" dirty="0"/>
          </a:p>
        </p:txBody>
      </p:sp>
      <p:sp>
        <p:nvSpPr>
          <p:cNvPr id="8" name="Text 5"/>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9" name="Text 6"/>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22</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VS-7: EOVS's Audit Results</a:t>
            </a:r>
            <a:endParaRPr lang="en-US" sz="3000" dirty="0"/>
          </a:p>
        </p:txBody>
      </p:sp>
      <p:sp>
        <p:nvSpPr>
          <p:cNvPr id="4" name="Text 2"/>
          <p:cNvSpPr/>
          <p:nvPr/>
        </p:nvSpPr>
        <p:spPr>
          <a:xfrm>
            <a:off x="548640" y="1307592"/>
            <a:ext cx="11064240" cy="320040"/>
          </a:xfrm>
          <a:prstGeom prst="rect">
            <a:avLst/>
          </a:prstGeom>
          <a:noFill/>
          <a:ln/>
        </p:spPr>
        <p:txBody>
          <a:bodyPr wrap="square" lIns="0" tIns="0" rIns="0" bIns="0" rtlCol="0" anchor="ctr"/>
          <a:lstStyle/>
          <a:p>
            <a:pPr marL="0" indent="0">
              <a:buNone/>
            </a:pPr>
            <a:r>
              <a:rPr lang="en-US" sz="1600" dirty="0">
                <a:solidFill>
                  <a:srgbClr val="262626"/>
                </a:solidFill>
                <a:latin typeface="Arial" pitchFamily="34" charset="0"/>
                <a:ea typeface="Arial" pitchFamily="34" charset="-122"/>
                <a:cs typeface="Arial" pitchFamily="34" charset="-120"/>
              </a:rPr>
              <a:t>EOVS examines the VS-5/VS-6 and returns the result as the VS-7, showing what's approved and disallowed.</a:t>
            </a:r>
            <a:endParaRPr lang="en-US" sz="1600" dirty="0"/>
          </a:p>
        </p:txBody>
      </p:sp>
      <p:pic>
        <p:nvPicPr>
          <p:cNvPr id="5" name="Image 0" descr="vs7_report_v2.png"/>
          <p:cNvPicPr>
            <a:picLocks noChangeAspect="1"/>
          </p:cNvPicPr>
          <p:nvPr/>
        </p:nvPicPr>
        <p:blipFill>
          <a:blip r:embed="rId3"/>
          <a:stretch>
            <a:fillRect/>
          </a:stretch>
        </p:blipFill>
        <p:spPr>
          <a:xfrm>
            <a:off x="2730398" y="1627632"/>
            <a:ext cx="5915254" cy="4314139"/>
          </a:xfrm>
          <a:prstGeom prst="rect">
            <a:avLst/>
          </a:prstGeom>
        </p:spPr>
      </p:pic>
      <p:sp>
        <p:nvSpPr>
          <p:cNvPr id="6" name="Shape 3"/>
          <p:cNvSpPr/>
          <p:nvPr/>
        </p:nvSpPr>
        <p:spPr>
          <a:xfrm>
            <a:off x="548640" y="5989320"/>
            <a:ext cx="11064240" cy="457200"/>
          </a:xfrm>
          <a:prstGeom prst="roundRect">
            <a:avLst>
              <a:gd name="adj" fmla="val 12000"/>
            </a:avLst>
          </a:prstGeom>
          <a:solidFill>
            <a:srgbClr val="F5E2E5"/>
          </a:solidFill>
          <a:ln/>
        </p:spPr>
        <p:txBody>
          <a:bodyPr/>
          <a:lstStyle/>
          <a:p>
            <a:endParaRPr lang="en-US"/>
          </a:p>
        </p:txBody>
      </p:sp>
      <p:sp>
        <p:nvSpPr>
          <p:cNvPr id="7" name="Text 4"/>
          <p:cNvSpPr/>
          <p:nvPr/>
        </p:nvSpPr>
        <p:spPr>
          <a:xfrm>
            <a:off x="822960" y="5989320"/>
            <a:ext cx="10515600" cy="457200"/>
          </a:xfrm>
          <a:prstGeom prst="rect">
            <a:avLst/>
          </a:prstGeom>
          <a:noFill/>
          <a:ln/>
        </p:spPr>
        <p:txBody>
          <a:bodyPr wrap="square" lIns="0" tIns="0" rIns="0" bIns="0" rtlCol="0" anchor="ctr"/>
          <a:lstStyle/>
          <a:p>
            <a:pPr marL="0" indent="0">
              <a:buNone/>
            </a:pPr>
            <a:r>
              <a:rPr lang="en-US" sz="1400" b="1" dirty="0">
                <a:solidFill>
                  <a:srgbClr val="A32035"/>
                </a:solidFill>
                <a:latin typeface="Arial" pitchFamily="34" charset="0"/>
                <a:ea typeface="Arial" pitchFamily="34" charset="-122"/>
                <a:cs typeface="Arial" pitchFamily="34" charset="-120"/>
              </a:rPr>
              <a:t>Sample shown uses test data. Disallowed amounts are why reconciliation matters: catch an issue before you certify, not after.</a:t>
            </a:r>
            <a:endParaRPr lang="en-US" sz="1400" dirty="0"/>
          </a:p>
        </p:txBody>
      </p:sp>
      <p:sp>
        <p:nvSpPr>
          <p:cNvPr id="8" name="Text 5"/>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9" name="Text 6"/>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23</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Certifying the Period</a:t>
            </a:r>
            <a:endParaRPr lang="en-US" sz="3000" dirty="0"/>
          </a:p>
        </p:txBody>
      </p:sp>
      <p:sp>
        <p:nvSpPr>
          <p:cNvPr id="4" name="Text 2"/>
          <p:cNvSpPr/>
          <p:nvPr/>
        </p:nvSpPr>
        <p:spPr>
          <a:xfrm>
            <a:off x="548640" y="1394460"/>
            <a:ext cx="11064240" cy="45720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Once every report checks out, certify from this same screen, the button that puts your signature on record.</a:t>
            </a:r>
            <a:endParaRPr lang="en-US" sz="1600" dirty="0"/>
          </a:p>
        </p:txBody>
      </p:sp>
      <p:sp>
        <p:nvSpPr>
          <p:cNvPr id="5" name="Shape 3"/>
          <p:cNvSpPr/>
          <p:nvPr/>
        </p:nvSpPr>
        <p:spPr>
          <a:xfrm>
            <a:off x="1062309" y="1924812"/>
            <a:ext cx="10064333" cy="3520440"/>
          </a:xfrm>
          <a:prstGeom prst="roundRect">
            <a:avLst>
              <a:gd name="adj" fmla="val 1039"/>
            </a:avLst>
          </a:prstGeom>
          <a:solidFill>
            <a:srgbClr val="FFFFFF"/>
          </a:solidFill>
          <a:ln w="12700">
            <a:solidFill>
              <a:srgbClr val="D5DAE3"/>
            </a:solidFill>
            <a:prstDash val="solid"/>
          </a:ln>
        </p:spPr>
        <p:txBody>
          <a:bodyPr/>
          <a:lstStyle/>
          <a:p>
            <a:endParaRPr lang="en-US"/>
          </a:p>
        </p:txBody>
      </p:sp>
      <p:pic>
        <p:nvPicPr>
          <p:cNvPr id="6" name="Image 0" descr="period_detail_screenshot.png"/>
          <p:cNvPicPr>
            <a:picLocks noChangeAspect="1"/>
          </p:cNvPicPr>
          <p:nvPr/>
        </p:nvPicPr>
        <p:blipFill>
          <a:blip r:embed="rId3"/>
          <a:stretch>
            <a:fillRect/>
          </a:stretch>
        </p:blipFill>
        <p:spPr>
          <a:xfrm>
            <a:off x="1108029" y="1970532"/>
            <a:ext cx="9972893" cy="3429000"/>
          </a:xfrm>
          <a:prstGeom prst="rect">
            <a:avLst/>
          </a:prstGeom>
        </p:spPr>
      </p:pic>
      <p:sp>
        <p:nvSpPr>
          <p:cNvPr id="7" name="Shape 4"/>
          <p:cNvSpPr/>
          <p:nvPr/>
        </p:nvSpPr>
        <p:spPr>
          <a:xfrm>
            <a:off x="10138484" y="4593717"/>
            <a:ext cx="942438" cy="360045"/>
          </a:xfrm>
          <a:prstGeom prst="rect">
            <a:avLst/>
          </a:prstGeom>
          <a:ln w="57150">
            <a:solidFill>
              <a:srgbClr val="155A6A"/>
            </a:solidFill>
            <a:prstDash val="solid"/>
          </a:ln>
        </p:spPr>
        <p:txBody>
          <a:bodyPr/>
          <a:lstStyle/>
          <a:p>
            <a:endParaRPr lang="en-US"/>
          </a:p>
        </p:txBody>
      </p:sp>
      <p:sp>
        <p:nvSpPr>
          <p:cNvPr id="8" name="Shape 5"/>
          <p:cNvSpPr/>
          <p:nvPr/>
        </p:nvSpPr>
        <p:spPr>
          <a:xfrm>
            <a:off x="548640" y="5628132"/>
            <a:ext cx="11064240" cy="594360"/>
          </a:xfrm>
          <a:prstGeom prst="roundRect">
            <a:avLst>
              <a:gd name="adj" fmla="val 9231"/>
            </a:avLst>
          </a:prstGeom>
          <a:solidFill>
            <a:srgbClr val="DCEEF0"/>
          </a:solidFill>
          <a:ln/>
        </p:spPr>
        <p:txBody>
          <a:bodyPr/>
          <a:lstStyle/>
          <a:p>
            <a:endParaRPr lang="en-US"/>
          </a:p>
        </p:txBody>
      </p:sp>
      <p:sp>
        <p:nvSpPr>
          <p:cNvPr id="9" name="Text 6"/>
          <p:cNvSpPr/>
          <p:nvPr/>
        </p:nvSpPr>
        <p:spPr>
          <a:xfrm>
            <a:off x="822960" y="5628132"/>
            <a:ext cx="10515600" cy="594360"/>
          </a:xfrm>
          <a:prstGeom prst="rect">
            <a:avLst/>
          </a:prstGeom>
          <a:noFill/>
          <a:ln/>
        </p:spPr>
        <p:txBody>
          <a:bodyPr wrap="square" lIns="0" tIns="0" rIns="0" bIns="0" rtlCol="0" anchor="ctr"/>
          <a:lstStyle/>
          <a:p>
            <a:pPr marL="0" indent="0">
              <a:lnSpc>
                <a:spcPts val="1600"/>
              </a:lnSpc>
              <a:buNone/>
            </a:pPr>
            <a:r>
              <a:rPr lang="en-US" sz="1400" b="1" dirty="0">
                <a:solidFill>
                  <a:srgbClr val="155A6A"/>
                </a:solidFill>
                <a:latin typeface="Arial" pitchFamily="34" charset="0"/>
                <a:ea typeface="Arial" pitchFamily="34" charset="-122"/>
                <a:cs typeface="Arial" pitchFamily="34" charset="-120"/>
              </a:rPr>
              <a:t>Certify Period only appears once the VSO has closed the month. Clicking it is the same electronic signature as the VS-5 affidavit, made under oath.</a:t>
            </a:r>
            <a:endParaRPr lang="en-US" sz="1400" dirty="0"/>
          </a:p>
        </p:txBody>
      </p:sp>
      <p:sp>
        <p:nvSpPr>
          <p:cNvPr id="10" name="Text 7"/>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1" name="Text 8"/>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24</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4  ·  THE REPORTS</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Before You Certify: A Quick Checklist</a:t>
            </a:r>
            <a:endParaRPr lang="en-US" sz="3000" dirty="0"/>
          </a:p>
        </p:txBody>
      </p:sp>
      <p:sp>
        <p:nvSpPr>
          <p:cNvPr id="4" name="Shape 2"/>
          <p:cNvSpPr/>
          <p:nvPr/>
        </p:nvSpPr>
        <p:spPr>
          <a:xfrm>
            <a:off x="548640" y="182880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5" name="Text 3"/>
          <p:cNvSpPr/>
          <p:nvPr/>
        </p:nvSpPr>
        <p:spPr>
          <a:xfrm>
            <a:off x="1051560" y="171907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Pull the VS-5 and both VS-6 reports for the period</a:t>
            </a:r>
            <a:endParaRPr lang="en-US" sz="1600" dirty="0"/>
          </a:p>
        </p:txBody>
      </p:sp>
      <p:sp>
        <p:nvSpPr>
          <p:cNvPr id="6" name="Shape 4"/>
          <p:cNvSpPr/>
          <p:nvPr/>
        </p:nvSpPr>
        <p:spPr>
          <a:xfrm>
            <a:off x="548640" y="276606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7" name="Text 5"/>
          <p:cNvSpPr/>
          <p:nvPr/>
        </p:nvSpPr>
        <p:spPr>
          <a:xfrm>
            <a:off x="1051560" y="265633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Confirm the VS-5 total matches the VS-6 detail</a:t>
            </a:r>
            <a:endParaRPr lang="en-US" sz="1600" dirty="0"/>
          </a:p>
        </p:txBody>
      </p:sp>
      <p:sp>
        <p:nvSpPr>
          <p:cNvPr id="8" name="Shape 6"/>
          <p:cNvSpPr/>
          <p:nvPr/>
        </p:nvSpPr>
        <p:spPr>
          <a:xfrm>
            <a:off x="548640" y="370332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9" name="Text 7"/>
          <p:cNvSpPr/>
          <p:nvPr/>
        </p:nvSpPr>
        <p:spPr>
          <a:xfrm>
            <a:off x="1051560" y="359359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Check the case count against what you expect</a:t>
            </a:r>
            <a:endParaRPr lang="en-US" sz="1600" dirty="0"/>
          </a:p>
        </p:txBody>
      </p:sp>
      <p:sp>
        <p:nvSpPr>
          <p:cNvPr id="10" name="Shape 8"/>
          <p:cNvSpPr/>
          <p:nvPr/>
        </p:nvSpPr>
        <p:spPr>
          <a:xfrm>
            <a:off x="548640" y="464058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11" name="Text 9"/>
          <p:cNvSpPr/>
          <p:nvPr/>
        </p:nvSpPr>
        <p:spPr>
          <a:xfrm>
            <a:off x="1051560" y="453085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Confirm OnBase shows no more than what the community actually paid out</a:t>
            </a:r>
            <a:endParaRPr lang="en-US" sz="1600" dirty="0"/>
          </a:p>
        </p:txBody>
      </p:sp>
      <p:sp>
        <p:nvSpPr>
          <p:cNvPr id="12" name="Shape 10"/>
          <p:cNvSpPr/>
          <p:nvPr/>
        </p:nvSpPr>
        <p:spPr>
          <a:xfrm>
            <a:off x="6263640" y="182880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13" name="Text 11"/>
          <p:cNvSpPr/>
          <p:nvPr/>
        </p:nvSpPr>
        <p:spPr>
          <a:xfrm>
            <a:off x="6766560" y="171907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Watch for missing or mismatched categories</a:t>
            </a:r>
            <a:endParaRPr lang="en-US" sz="1600" dirty="0"/>
          </a:p>
        </p:txBody>
      </p:sp>
      <p:sp>
        <p:nvSpPr>
          <p:cNvPr id="14" name="Shape 12"/>
          <p:cNvSpPr/>
          <p:nvPr/>
        </p:nvSpPr>
        <p:spPr>
          <a:xfrm>
            <a:off x="6263640" y="307848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15" name="Text 13"/>
          <p:cNvSpPr/>
          <p:nvPr/>
        </p:nvSpPr>
        <p:spPr>
          <a:xfrm>
            <a:off x="6766560" y="296875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Confirm a negative VS-5 was filed if no benefits were paid</a:t>
            </a:r>
            <a:endParaRPr lang="en-US" sz="1600" dirty="0"/>
          </a:p>
        </p:txBody>
      </p:sp>
      <p:sp>
        <p:nvSpPr>
          <p:cNvPr id="16" name="Shape 14"/>
          <p:cNvSpPr/>
          <p:nvPr/>
        </p:nvSpPr>
        <p:spPr>
          <a:xfrm>
            <a:off x="6263640" y="4328160"/>
            <a:ext cx="320040" cy="320040"/>
          </a:xfrm>
          <a:prstGeom prst="roundRect">
            <a:avLst>
              <a:gd name="adj" fmla="val 14286"/>
            </a:avLst>
          </a:prstGeom>
          <a:solidFill>
            <a:srgbClr val="FFFFFF"/>
          </a:solidFill>
          <a:ln w="19050">
            <a:solidFill>
              <a:srgbClr val="155A6A"/>
            </a:solidFill>
            <a:prstDash val="solid"/>
          </a:ln>
        </p:spPr>
        <p:txBody>
          <a:bodyPr/>
          <a:lstStyle/>
          <a:p>
            <a:endParaRPr lang="en-US"/>
          </a:p>
        </p:txBody>
      </p:sp>
      <p:sp>
        <p:nvSpPr>
          <p:cNvPr id="17" name="Text 15"/>
          <p:cNvSpPr/>
          <p:nvPr/>
        </p:nvSpPr>
        <p:spPr>
          <a:xfrm>
            <a:off x="6766560" y="4218432"/>
            <a:ext cx="4754880" cy="640080"/>
          </a:xfrm>
          <a:prstGeom prst="rect">
            <a:avLst/>
          </a:prstGeom>
          <a:noFill/>
          <a:ln/>
        </p:spPr>
        <p:txBody>
          <a:bodyPr wrap="square" lIns="0" tIns="0" rIns="0" bIns="0" rtlCol="0" anchor="ctr"/>
          <a:lstStyle/>
          <a:p>
            <a:pPr marL="0" indent="0">
              <a:lnSpc>
                <a:spcPts val="1700"/>
              </a:lnSpc>
              <a:buNone/>
            </a:pPr>
            <a:r>
              <a:rPr lang="en-US" sz="1600" dirty="0">
                <a:solidFill>
                  <a:srgbClr val="262626"/>
                </a:solidFill>
                <a:latin typeface="Arial" pitchFamily="34" charset="0"/>
                <a:ea typeface="Arial" pitchFamily="34" charset="-122"/>
                <a:cs typeface="Arial" pitchFamily="34" charset="-120"/>
              </a:rPr>
              <a:t>Reach out to your VSO before certifying if anything looks off</a:t>
            </a:r>
            <a:endParaRPr lang="en-US" sz="1600" dirty="0"/>
          </a:p>
        </p:txBody>
      </p:sp>
      <p:sp>
        <p:nvSpPr>
          <p:cNvPr id="18" name="Text 16"/>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9" name="Text 17"/>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25</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5  ·  REIMBURSEMENT</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Reimbursement: How and When</a:t>
            </a:r>
            <a:endParaRPr lang="en-US" sz="3000" dirty="0"/>
          </a:p>
        </p:txBody>
      </p:sp>
      <p:sp>
        <p:nvSpPr>
          <p:cNvPr id="4" name="Text 2"/>
          <p:cNvSpPr/>
          <p:nvPr/>
        </p:nvSpPr>
        <p:spPr>
          <a:xfrm>
            <a:off x="548640" y="1271016"/>
            <a:ext cx="10789920" cy="91440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Subject to the Secretary's review, EOVS reimburses 75% of properly certified veterans' benefits paid by cities and towns. The Commonwealth pays each quarter, on the following schedule:</a:t>
            </a:r>
            <a:endParaRPr lang="en-US" sz="1600" dirty="0"/>
          </a:p>
        </p:txBody>
      </p:sp>
      <p:sp>
        <p:nvSpPr>
          <p:cNvPr id="5" name="Shape 3"/>
          <p:cNvSpPr/>
          <p:nvPr/>
        </p:nvSpPr>
        <p:spPr>
          <a:xfrm>
            <a:off x="548640" y="2459736"/>
            <a:ext cx="2560320" cy="2834640"/>
          </a:xfrm>
          <a:prstGeom prst="roundRect">
            <a:avLst>
              <a:gd name="adj" fmla="val 2857"/>
            </a:avLst>
          </a:prstGeom>
          <a:solidFill>
            <a:srgbClr val="155A6A"/>
          </a:solidFill>
          <a:ln/>
        </p:spPr>
        <p:txBody>
          <a:bodyPr/>
          <a:lstStyle/>
          <a:p>
            <a:endParaRPr lang="en-US"/>
          </a:p>
        </p:txBody>
      </p:sp>
      <p:sp>
        <p:nvSpPr>
          <p:cNvPr id="6" name="Text 4"/>
          <p:cNvSpPr/>
          <p:nvPr/>
        </p:nvSpPr>
        <p:spPr>
          <a:xfrm>
            <a:off x="548640" y="2688336"/>
            <a:ext cx="2560320" cy="64008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Q1</a:t>
            </a:r>
            <a:endParaRPr lang="en-US" sz="3000" dirty="0"/>
          </a:p>
        </p:txBody>
      </p:sp>
      <p:sp>
        <p:nvSpPr>
          <p:cNvPr id="7" name="Text 5"/>
          <p:cNvSpPr/>
          <p:nvPr/>
        </p:nvSpPr>
        <p:spPr>
          <a:xfrm>
            <a:off x="731520" y="3511296"/>
            <a:ext cx="2194560" cy="822960"/>
          </a:xfrm>
          <a:prstGeom prst="rect">
            <a:avLst/>
          </a:prstGeom>
          <a:noFill/>
          <a:ln/>
        </p:spPr>
        <p:txBody>
          <a:bodyPr wrap="square" lIns="0" tIns="0" rIns="0" bIns="0" rtlCol="0" anchor="ctr"/>
          <a:lstStyle/>
          <a:p>
            <a:pPr marL="0" indent="0" algn="ctr">
              <a:lnSpc>
                <a:spcPts val="1500"/>
              </a:lnSpc>
              <a:buNone/>
            </a:pPr>
            <a:r>
              <a:rPr lang="en-US" sz="1400" b="1" dirty="0">
                <a:solidFill>
                  <a:srgbClr val="FFFFFF"/>
                </a:solidFill>
                <a:latin typeface="Arial" pitchFamily="34" charset="0"/>
                <a:ea typeface="Arial" pitchFamily="34" charset="-122"/>
                <a:cs typeface="Arial" pitchFamily="34" charset="-120"/>
              </a:rPr>
              <a:t>July, August, September</a:t>
            </a:r>
            <a:endParaRPr lang="en-US" sz="1400" dirty="0"/>
          </a:p>
        </p:txBody>
      </p:sp>
      <p:sp>
        <p:nvSpPr>
          <p:cNvPr id="8" name="Shape 6"/>
          <p:cNvSpPr/>
          <p:nvPr/>
        </p:nvSpPr>
        <p:spPr>
          <a:xfrm>
            <a:off x="914400" y="4379976"/>
            <a:ext cx="1828800" cy="0"/>
          </a:xfrm>
          <a:prstGeom prst="line">
            <a:avLst/>
          </a:prstGeom>
          <a:noFill/>
          <a:ln w="12700">
            <a:solidFill>
              <a:srgbClr val="6E85AC"/>
            </a:solidFill>
            <a:prstDash val="solid"/>
          </a:ln>
        </p:spPr>
        <p:txBody>
          <a:bodyPr/>
          <a:lstStyle/>
          <a:p>
            <a:endParaRPr lang="en-US"/>
          </a:p>
        </p:txBody>
      </p:sp>
      <p:sp>
        <p:nvSpPr>
          <p:cNvPr id="9" name="Text 7"/>
          <p:cNvSpPr/>
          <p:nvPr/>
        </p:nvSpPr>
        <p:spPr>
          <a:xfrm>
            <a:off x="731520" y="4517136"/>
            <a:ext cx="2194560" cy="685800"/>
          </a:xfrm>
          <a:prstGeom prst="rect">
            <a:avLst/>
          </a:prstGeom>
          <a:noFill/>
          <a:ln/>
        </p:spPr>
        <p:txBody>
          <a:bodyPr wrap="square" lIns="0" tIns="0" rIns="0" bIns="0" rtlCol="0" anchor="ctr"/>
          <a:lstStyle/>
          <a:p>
            <a:pPr marL="0" indent="0" algn="ctr">
              <a:lnSpc>
                <a:spcPts val="1400"/>
              </a:lnSpc>
              <a:buNone/>
            </a:pPr>
            <a:r>
              <a:rPr lang="en-US" sz="1400" dirty="0">
                <a:solidFill>
                  <a:srgbClr val="FFFFFF"/>
                </a:solidFill>
                <a:latin typeface="Arial" pitchFamily="34" charset="0"/>
                <a:ea typeface="Arial" pitchFamily="34" charset="-122"/>
                <a:cs typeface="Arial" pitchFamily="34" charset="-120"/>
              </a:rPr>
              <a:t>Paid September of the following year</a:t>
            </a:r>
            <a:endParaRPr lang="en-US" sz="1400" dirty="0"/>
          </a:p>
        </p:txBody>
      </p:sp>
      <p:sp>
        <p:nvSpPr>
          <p:cNvPr id="10" name="Shape 8"/>
          <p:cNvSpPr/>
          <p:nvPr/>
        </p:nvSpPr>
        <p:spPr>
          <a:xfrm>
            <a:off x="3328416" y="2459736"/>
            <a:ext cx="2560320" cy="2834640"/>
          </a:xfrm>
          <a:prstGeom prst="roundRect">
            <a:avLst>
              <a:gd name="adj" fmla="val 2857"/>
            </a:avLst>
          </a:prstGeom>
          <a:solidFill>
            <a:srgbClr val="1F3864"/>
          </a:solidFill>
          <a:ln/>
        </p:spPr>
        <p:txBody>
          <a:bodyPr/>
          <a:lstStyle/>
          <a:p>
            <a:endParaRPr lang="en-US"/>
          </a:p>
        </p:txBody>
      </p:sp>
      <p:sp>
        <p:nvSpPr>
          <p:cNvPr id="11" name="Text 9"/>
          <p:cNvSpPr/>
          <p:nvPr/>
        </p:nvSpPr>
        <p:spPr>
          <a:xfrm>
            <a:off x="3328416" y="2688336"/>
            <a:ext cx="2560320" cy="64008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Q2</a:t>
            </a:r>
            <a:endParaRPr lang="en-US" sz="3000" dirty="0"/>
          </a:p>
        </p:txBody>
      </p:sp>
      <p:sp>
        <p:nvSpPr>
          <p:cNvPr id="12" name="Text 10"/>
          <p:cNvSpPr/>
          <p:nvPr/>
        </p:nvSpPr>
        <p:spPr>
          <a:xfrm>
            <a:off x="3511296" y="3511296"/>
            <a:ext cx="2194560" cy="822960"/>
          </a:xfrm>
          <a:prstGeom prst="rect">
            <a:avLst/>
          </a:prstGeom>
          <a:noFill/>
          <a:ln/>
        </p:spPr>
        <p:txBody>
          <a:bodyPr wrap="square" lIns="0" tIns="0" rIns="0" bIns="0" rtlCol="0" anchor="ctr"/>
          <a:lstStyle/>
          <a:p>
            <a:pPr marL="0" indent="0" algn="ctr">
              <a:lnSpc>
                <a:spcPts val="1500"/>
              </a:lnSpc>
              <a:buNone/>
            </a:pPr>
            <a:r>
              <a:rPr lang="en-US" sz="1400" b="1" dirty="0">
                <a:solidFill>
                  <a:srgbClr val="FFFFFF"/>
                </a:solidFill>
                <a:latin typeface="Arial" pitchFamily="34" charset="0"/>
                <a:ea typeface="Arial" pitchFamily="34" charset="-122"/>
                <a:cs typeface="Arial" pitchFamily="34" charset="-120"/>
              </a:rPr>
              <a:t>October, November, December</a:t>
            </a:r>
            <a:endParaRPr lang="en-US" sz="1400" dirty="0"/>
          </a:p>
        </p:txBody>
      </p:sp>
      <p:sp>
        <p:nvSpPr>
          <p:cNvPr id="13" name="Shape 11"/>
          <p:cNvSpPr/>
          <p:nvPr/>
        </p:nvSpPr>
        <p:spPr>
          <a:xfrm>
            <a:off x="3694176" y="4379976"/>
            <a:ext cx="1828800" cy="0"/>
          </a:xfrm>
          <a:prstGeom prst="line">
            <a:avLst/>
          </a:prstGeom>
          <a:noFill/>
          <a:ln w="12700">
            <a:solidFill>
              <a:srgbClr val="6E85AC"/>
            </a:solidFill>
            <a:prstDash val="solid"/>
          </a:ln>
        </p:spPr>
        <p:txBody>
          <a:bodyPr/>
          <a:lstStyle/>
          <a:p>
            <a:endParaRPr lang="en-US"/>
          </a:p>
        </p:txBody>
      </p:sp>
      <p:sp>
        <p:nvSpPr>
          <p:cNvPr id="14" name="Text 12"/>
          <p:cNvSpPr/>
          <p:nvPr/>
        </p:nvSpPr>
        <p:spPr>
          <a:xfrm>
            <a:off x="3511296" y="4517136"/>
            <a:ext cx="2194560" cy="685800"/>
          </a:xfrm>
          <a:prstGeom prst="rect">
            <a:avLst/>
          </a:prstGeom>
          <a:noFill/>
          <a:ln/>
        </p:spPr>
        <p:txBody>
          <a:bodyPr wrap="square" lIns="0" tIns="0" rIns="0" bIns="0" rtlCol="0" anchor="ctr"/>
          <a:lstStyle/>
          <a:p>
            <a:pPr marL="0" indent="0" algn="ctr">
              <a:lnSpc>
                <a:spcPts val="1400"/>
              </a:lnSpc>
              <a:buNone/>
            </a:pPr>
            <a:r>
              <a:rPr lang="en-US" sz="1400" dirty="0">
                <a:solidFill>
                  <a:srgbClr val="FFFFFF"/>
                </a:solidFill>
                <a:latin typeface="Arial" pitchFamily="34" charset="0"/>
                <a:ea typeface="Arial" pitchFamily="34" charset="-122"/>
                <a:cs typeface="Arial" pitchFamily="34" charset="-120"/>
              </a:rPr>
              <a:t>Paid November of the following year</a:t>
            </a:r>
            <a:endParaRPr lang="en-US" sz="1400" dirty="0"/>
          </a:p>
        </p:txBody>
      </p:sp>
      <p:sp>
        <p:nvSpPr>
          <p:cNvPr id="15" name="Shape 13"/>
          <p:cNvSpPr/>
          <p:nvPr/>
        </p:nvSpPr>
        <p:spPr>
          <a:xfrm>
            <a:off x="6108192" y="2459736"/>
            <a:ext cx="2560320" cy="2834640"/>
          </a:xfrm>
          <a:prstGeom prst="roundRect">
            <a:avLst>
              <a:gd name="adj" fmla="val 2857"/>
            </a:avLst>
          </a:prstGeom>
          <a:solidFill>
            <a:srgbClr val="A32035"/>
          </a:solidFill>
          <a:ln/>
        </p:spPr>
        <p:txBody>
          <a:bodyPr/>
          <a:lstStyle/>
          <a:p>
            <a:endParaRPr lang="en-US"/>
          </a:p>
        </p:txBody>
      </p:sp>
      <p:sp>
        <p:nvSpPr>
          <p:cNvPr id="16" name="Text 14"/>
          <p:cNvSpPr/>
          <p:nvPr/>
        </p:nvSpPr>
        <p:spPr>
          <a:xfrm>
            <a:off x="6108192" y="2688336"/>
            <a:ext cx="2560320" cy="64008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Q3</a:t>
            </a:r>
            <a:endParaRPr lang="en-US" sz="3000" dirty="0"/>
          </a:p>
        </p:txBody>
      </p:sp>
      <p:sp>
        <p:nvSpPr>
          <p:cNvPr id="17" name="Text 15"/>
          <p:cNvSpPr/>
          <p:nvPr/>
        </p:nvSpPr>
        <p:spPr>
          <a:xfrm>
            <a:off x="6291072" y="3511296"/>
            <a:ext cx="2194560" cy="822960"/>
          </a:xfrm>
          <a:prstGeom prst="rect">
            <a:avLst/>
          </a:prstGeom>
          <a:noFill/>
          <a:ln/>
        </p:spPr>
        <p:txBody>
          <a:bodyPr wrap="square" lIns="0" tIns="0" rIns="0" bIns="0" rtlCol="0" anchor="ctr"/>
          <a:lstStyle/>
          <a:p>
            <a:pPr marL="0" indent="0" algn="ctr">
              <a:lnSpc>
                <a:spcPts val="1500"/>
              </a:lnSpc>
              <a:buNone/>
            </a:pPr>
            <a:r>
              <a:rPr lang="en-US" sz="1400" b="1" dirty="0">
                <a:solidFill>
                  <a:srgbClr val="FFFFFF"/>
                </a:solidFill>
                <a:latin typeface="Arial" pitchFamily="34" charset="0"/>
                <a:ea typeface="Arial" pitchFamily="34" charset="-122"/>
                <a:cs typeface="Arial" pitchFamily="34" charset="-120"/>
              </a:rPr>
              <a:t>January, February, March</a:t>
            </a:r>
            <a:endParaRPr lang="en-US" sz="1400" dirty="0"/>
          </a:p>
        </p:txBody>
      </p:sp>
      <p:sp>
        <p:nvSpPr>
          <p:cNvPr id="18" name="Shape 16"/>
          <p:cNvSpPr/>
          <p:nvPr/>
        </p:nvSpPr>
        <p:spPr>
          <a:xfrm>
            <a:off x="6473952" y="4379976"/>
            <a:ext cx="1828800" cy="0"/>
          </a:xfrm>
          <a:prstGeom prst="line">
            <a:avLst/>
          </a:prstGeom>
          <a:noFill/>
          <a:ln w="12700">
            <a:solidFill>
              <a:srgbClr val="6E85AC"/>
            </a:solidFill>
            <a:prstDash val="solid"/>
          </a:ln>
        </p:spPr>
        <p:txBody>
          <a:bodyPr/>
          <a:lstStyle/>
          <a:p>
            <a:endParaRPr lang="en-US"/>
          </a:p>
        </p:txBody>
      </p:sp>
      <p:sp>
        <p:nvSpPr>
          <p:cNvPr id="19" name="Text 17"/>
          <p:cNvSpPr/>
          <p:nvPr/>
        </p:nvSpPr>
        <p:spPr>
          <a:xfrm>
            <a:off x="6291072" y="4517136"/>
            <a:ext cx="2194560" cy="685800"/>
          </a:xfrm>
          <a:prstGeom prst="rect">
            <a:avLst/>
          </a:prstGeom>
          <a:noFill/>
          <a:ln/>
        </p:spPr>
        <p:txBody>
          <a:bodyPr wrap="square" lIns="0" tIns="0" rIns="0" bIns="0" rtlCol="0" anchor="ctr"/>
          <a:lstStyle/>
          <a:p>
            <a:pPr marL="0" indent="0" algn="ctr">
              <a:lnSpc>
                <a:spcPts val="1400"/>
              </a:lnSpc>
              <a:buNone/>
            </a:pPr>
            <a:r>
              <a:rPr lang="en-US" sz="1400" dirty="0">
                <a:solidFill>
                  <a:srgbClr val="FFFFFF"/>
                </a:solidFill>
                <a:latin typeface="Arial" pitchFamily="34" charset="0"/>
                <a:ea typeface="Arial" pitchFamily="34" charset="-122"/>
                <a:cs typeface="Arial" pitchFamily="34" charset="-120"/>
              </a:rPr>
              <a:t>Paid March of the following year</a:t>
            </a:r>
            <a:endParaRPr lang="en-US" sz="1400" dirty="0"/>
          </a:p>
        </p:txBody>
      </p:sp>
      <p:sp>
        <p:nvSpPr>
          <p:cNvPr id="20" name="Shape 18"/>
          <p:cNvSpPr/>
          <p:nvPr/>
        </p:nvSpPr>
        <p:spPr>
          <a:xfrm>
            <a:off x="8887968" y="2459736"/>
            <a:ext cx="2560320" cy="2834640"/>
          </a:xfrm>
          <a:prstGeom prst="roundRect">
            <a:avLst>
              <a:gd name="adj" fmla="val 2857"/>
            </a:avLst>
          </a:prstGeom>
          <a:solidFill>
            <a:srgbClr val="155A6A"/>
          </a:solidFill>
          <a:ln/>
        </p:spPr>
        <p:txBody>
          <a:bodyPr/>
          <a:lstStyle/>
          <a:p>
            <a:endParaRPr lang="en-US"/>
          </a:p>
        </p:txBody>
      </p:sp>
      <p:sp>
        <p:nvSpPr>
          <p:cNvPr id="21" name="Text 19"/>
          <p:cNvSpPr/>
          <p:nvPr/>
        </p:nvSpPr>
        <p:spPr>
          <a:xfrm>
            <a:off x="8887968" y="2688336"/>
            <a:ext cx="2560320" cy="64008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Q4</a:t>
            </a:r>
            <a:endParaRPr lang="en-US" sz="3000" dirty="0"/>
          </a:p>
        </p:txBody>
      </p:sp>
      <p:sp>
        <p:nvSpPr>
          <p:cNvPr id="22" name="Text 20"/>
          <p:cNvSpPr/>
          <p:nvPr/>
        </p:nvSpPr>
        <p:spPr>
          <a:xfrm>
            <a:off x="9070848" y="3511296"/>
            <a:ext cx="2194560" cy="822960"/>
          </a:xfrm>
          <a:prstGeom prst="rect">
            <a:avLst/>
          </a:prstGeom>
          <a:noFill/>
          <a:ln/>
        </p:spPr>
        <p:txBody>
          <a:bodyPr wrap="square" lIns="0" tIns="0" rIns="0" bIns="0" rtlCol="0" anchor="ctr"/>
          <a:lstStyle/>
          <a:p>
            <a:pPr marL="0" indent="0" algn="ctr">
              <a:lnSpc>
                <a:spcPts val="1500"/>
              </a:lnSpc>
              <a:buNone/>
            </a:pPr>
            <a:r>
              <a:rPr lang="en-US" sz="1400" b="1" dirty="0">
                <a:solidFill>
                  <a:srgbClr val="FFFFFF"/>
                </a:solidFill>
                <a:latin typeface="Arial" pitchFamily="34" charset="0"/>
                <a:ea typeface="Arial" pitchFamily="34" charset="-122"/>
                <a:cs typeface="Arial" pitchFamily="34" charset="-120"/>
              </a:rPr>
              <a:t>April, May, June</a:t>
            </a:r>
            <a:endParaRPr lang="en-US" sz="1400" dirty="0"/>
          </a:p>
        </p:txBody>
      </p:sp>
      <p:sp>
        <p:nvSpPr>
          <p:cNvPr id="23" name="Shape 21"/>
          <p:cNvSpPr/>
          <p:nvPr/>
        </p:nvSpPr>
        <p:spPr>
          <a:xfrm>
            <a:off x="9253728" y="4379976"/>
            <a:ext cx="1828800" cy="0"/>
          </a:xfrm>
          <a:prstGeom prst="line">
            <a:avLst/>
          </a:prstGeom>
          <a:noFill/>
          <a:ln w="12700">
            <a:solidFill>
              <a:srgbClr val="6E85AC"/>
            </a:solidFill>
            <a:prstDash val="solid"/>
          </a:ln>
        </p:spPr>
        <p:txBody>
          <a:bodyPr/>
          <a:lstStyle/>
          <a:p>
            <a:endParaRPr lang="en-US"/>
          </a:p>
        </p:txBody>
      </p:sp>
      <p:sp>
        <p:nvSpPr>
          <p:cNvPr id="24" name="Text 22"/>
          <p:cNvSpPr/>
          <p:nvPr/>
        </p:nvSpPr>
        <p:spPr>
          <a:xfrm>
            <a:off x="9070848" y="4517136"/>
            <a:ext cx="2194560" cy="685800"/>
          </a:xfrm>
          <a:prstGeom prst="rect">
            <a:avLst/>
          </a:prstGeom>
          <a:noFill/>
          <a:ln/>
        </p:spPr>
        <p:txBody>
          <a:bodyPr wrap="square" lIns="0" tIns="0" rIns="0" bIns="0" rtlCol="0" anchor="ctr"/>
          <a:lstStyle/>
          <a:p>
            <a:pPr marL="0" indent="0" algn="ctr">
              <a:lnSpc>
                <a:spcPts val="1400"/>
              </a:lnSpc>
              <a:buNone/>
            </a:pPr>
            <a:r>
              <a:rPr lang="en-US" sz="1400" dirty="0">
                <a:solidFill>
                  <a:srgbClr val="FFFFFF"/>
                </a:solidFill>
                <a:latin typeface="Arial" pitchFamily="34" charset="0"/>
                <a:ea typeface="Arial" pitchFamily="34" charset="-122"/>
                <a:cs typeface="Arial" pitchFamily="34" charset="-120"/>
              </a:rPr>
              <a:t>Paid June of the following year</a:t>
            </a:r>
            <a:endParaRPr lang="en-US" sz="1400" dirty="0"/>
          </a:p>
        </p:txBody>
      </p:sp>
      <p:sp>
        <p:nvSpPr>
          <p:cNvPr id="25" name="Text 23"/>
          <p:cNvSpPr/>
          <p:nvPr/>
        </p:nvSpPr>
        <p:spPr>
          <a:xfrm>
            <a:off x="548640" y="5715000"/>
            <a:ext cx="10881360" cy="457200"/>
          </a:xfrm>
          <a:prstGeom prst="rect">
            <a:avLst/>
          </a:prstGeom>
          <a:noFill/>
          <a:ln/>
        </p:spPr>
        <p:txBody>
          <a:bodyPr wrap="square" lIns="0" tIns="0" rIns="0" bIns="0" rtlCol="0" anchor="ctr"/>
          <a:lstStyle/>
          <a:p>
            <a:pPr marL="0" indent="0">
              <a:lnSpc>
                <a:spcPts val="1600"/>
              </a:lnSpc>
              <a:buNone/>
            </a:pPr>
            <a:r>
              <a:rPr lang="en-US" sz="1400" i="1" dirty="0">
                <a:solidFill>
                  <a:srgbClr val="5A5A5A"/>
                </a:solidFill>
                <a:latin typeface="Arial" pitchFamily="34" charset="0"/>
                <a:ea typeface="Arial" pitchFamily="34" charset="-122"/>
                <a:cs typeface="Arial" pitchFamily="34" charset="-120"/>
              </a:rPr>
              <a:t>Reimbursement follows certification. Delays in reconciling and certifying can delay your city or town's payment.</a:t>
            </a:r>
            <a:endParaRPr lang="en-US" sz="1400" dirty="0"/>
          </a:p>
        </p:txBody>
      </p:sp>
      <p:sp>
        <p:nvSpPr>
          <p:cNvPr id="26" name="Text 24"/>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7" name="Text 25"/>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26</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5  ·  REIMBURSEMENT</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If You Find a Discrepancy</a:t>
            </a:r>
            <a:endParaRPr lang="en-US" sz="3000" dirty="0"/>
          </a:p>
        </p:txBody>
      </p:sp>
      <p:sp>
        <p:nvSpPr>
          <p:cNvPr id="4" name="Shape 2"/>
          <p:cNvSpPr/>
          <p:nvPr/>
        </p:nvSpPr>
        <p:spPr>
          <a:xfrm>
            <a:off x="548640" y="1463040"/>
            <a:ext cx="10881360" cy="1174024"/>
          </a:xfrm>
          <a:prstGeom prst="roundRect">
            <a:avLst>
              <a:gd name="adj" fmla="val 5161"/>
            </a:avLst>
          </a:prstGeom>
          <a:solidFill>
            <a:srgbClr val="F5E2E5"/>
          </a:solidFill>
          <a:ln/>
        </p:spPr>
        <p:txBody>
          <a:bodyPr/>
          <a:lstStyle/>
          <a:p>
            <a:endParaRPr lang="en-US"/>
          </a:p>
        </p:txBody>
      </p:sp>
      <p:sp>
        <p:nvSpPr>
          <p:cNvPr id="5" name="Text 3"/>
          <p:cNvSpPr/>
          <p:nvPr/>
        </p:nvSpPr>
        <p:spPr>
          <a:xfrm>
            <a:off x="868680" y="1463040"/>
            <a:ext cx="10241280" cy="1174024"/>
          </a:xfrm>
          <a:prstGeom prst="rect">
            <a:avLst/>
          </a:prstGeom>
          <a:noFill/>
          <a:ln/>
        </p:spPr>
        <p:txBody>
          <a:bodyPr wrap="square" lIns="0" tIns="0" rIns="0" bIns="0" rtlCol="0" anchor="ctr"/>
          <a:lstStyle/>
          <a:p>
            <a:pPr marL="0" indent="0">
              <a:lnSpc>
                <a:spcPts val="2100"/>
              </a:lnSpc>
              <a:buNone/>
            </a:pPr>
            <a:r>
              <a:rPr lang="en-US" sz="1600" b="1" dirty="0">
                <a:solidFill>
                  <a:srgbClr val="A32035"/>
                </a:solidFill>
                <a:latin typeface="Arial" pitchFamily="34" charset="0"/>
                <a:ea typeface="Arial" pitchFamily="34" charset="-122"/>
                <a:cs typeface="Arial" pitchFamily="34" charset="-120"/>
              </a:rPr>
              <a:t>If, while reconciling, you spot numbers that don't match, collaborate with your local VSO to address and resolve the issue before you certify.</a:t>
            </a:r>
            <a:endParaRPr lang="en-US" sz="1600" dirty="0"/>
          </a:p>
        </p:txBody>
      </p:sp>
      <p:sp>
        <p:nvSpPr>
          <p:cNvPr id="6" name="Shape 4"/>
          <p:cNvSpPr/>
          <p:nvPr/>
        </p:nvSpPr>
        <p:spPr>
          <a:xfrm>
            <a:off x="548640" y="3008049"/>
            <a:ext cx="3520440" cy="2377440"/>
          </a:xfrm>
          <a:prstGeom prst="roundRect">
            <a:avLst>
              <a:gd name="adj" fmla="val 3077"/>
            </a:avLst>
          </a:prstGeom>
          <a:solidFill>
            <a:srgbClr val="F7F8FA"/>
          </a:solidFill>
          <a:ln w="12700">
            <a:solidFill>
              <a:srgbClr val="E3E6EC"/>
            </a:solidFill>
            <a:prstDash val="solid"/>
          </a:ln>
        </p:spPr>
        <p:txBody>
          <a:bodyPr/>
          <a:lstStyle/>
          <a:p>
            <a:endParaRPr lang="en-US"/>
          </a:p>
        </p:txBody>
      </p:sp>
      <p:sp>
        <p:nvSpPr>
          <p:cNvPr id="7" name="Shape 5"/>
          <p:cNvSpPr/>
          <p:nvPr/>
        </p:nvSpPr>
        <p:spPr>
          <a:xfrm>
            <a:off x="822960" y="3282369"/>
            <a:ext cx="2971800" cy="64008"/>
          </a:xfrm>
          <a:prstGeom prst="roundRect">
            <a:avLst/>
          </a:prstGeom>
          <a:solidFill>
            <a:srgbClr val="1F3864"/>
          </a:solidFill>
          <a:ln/>
        </p:spPr>
        <p:txBody>
          <a:bodyPr/>
          <a:lstStyle/>
          <a:p>
            <a:endParaRPr lang="en-US"/>
          </a:p>
        </p:txBody>
      </p:sp>
      <p:sp>
        <p:nvSpPr>
          <p:cNvPr id="8" name="Text 6"/>
          <p:cNvSpPr/>
          <p:nvPr/>
        </p:nvSpPr>
        <p:spPr>
          <a:xfrm>
            <a:off x="822960" y="3465249"/>
            <a:ext cx="2971800" cy="457200"/>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Don't certify blind</a:t>
            </a:r>
            <a:endParaRPr lang="en-US" sz="1600" dirty="0"/>
          </a:p>
        </p:txBody>
      </p:sp>
      <p:sp>
        <p:nvSpPr>
          <p:cNvPr id="9" name="Text 7"/>
          <p:cNvSpPr/>
          <p:nvPr/>
        </p:nvSpPr>
        <p:spPr>
          <a:xfrm>
            <a:off x="822960" y="3968169"/>
            <a:ext cx="2971800" cy="1188720"/>
          </a:xfrm>
          <a:prstGeom prst="rect">
            <a:avLst/>
          </a:prstGeom>
          <a:noFill/>
          <a:ln/>
        </p:spPr>
        <p:txBody>
          <a:bodyPr wrap="square" lIns="0" tIns="0" rIns="0" bIns="0" rtlCol="0" anchor="ctr"/>
          <a:lstStyle/>
          <a:p>
            <a:pPr marL="0" indent="0">
              <a:lnSpc>
                <a:spcPts val="1600"/>
              </a:lnSpc>
              <a:buNone/>
            </a:pPr>
            <a:r>
              <a:rPr lang="en-US" sz="1400" dirty="0">
                <a:solidFill>
                  <a:srgbClr val="262626"/>
                </a:solidFill>
                <a:latin typeface="Arial" pitchFamily="34" charset="0"/>
                <a:ea typeface="Arial" pitchFamily="34" charset="-122"/>
                <a:cs typeface="Arial" pitchFamily="34" charset="-120"/>
              </a:rPr>
              <a:t>A certification you're not confident in is a bigger problem than a certification that's a day late.</a:t>
            </a:r>
            <a:endParaRPr lang="en-US" sz="1400" dirty="0"/>
          </a:p>
        </p:txBody>
      </p:sp>
      <p:sp>
        <p:nvSpPr>
          <p:cNvPr id="10" name="Shape 8"/>
          <p:cNvSpPr/>
          <p:nvPr/>
        </p:nvSpPr>
        <p:spPr>
          <a:xfrm>
            <a:off x="4389120" y="3008049"/>
            <a:ext cx="3520440" cy="2377440"/>
          </a:xfrm>
          <a:prstGeom prst="roundRect">
            <a:avLst>
              <a:gd name="adj" fmla="val 3077"/>
            </a:avLst>
          </a:prstGeom>
          <a:solidFill>
            <a:srgbClr val="F7F8FA"/>
          </a:solidFill>
          <a:ln w="12700">
            <a:solidFill>
              <a:srgbClr val="E3E6EC"/>
            </a:solidFill>
            <a:prstDash val="solid"/>
          </a:ln>
        </p:spPr>
        <p:txBody>
          <a:bodyPr/>
          <a:lstStyle/>
          <a:p>
            <a:endParaRPr lang="en-US"/>
          </a:p>
        </p:txBody>
      </p:sp>
      <p:sp>
        <p:nvSpPr>
          <p:cNvPr id="11" name="Shape 9"/>
          <p:cNvSpPr/>
          <p:nvPr/>
        </p:nvSpPr>
        <p:spPr>
          <a:xfrm>
            <a:off x="4663440" y="3282369"/>
            <a:ext cx="2971800" cy="64008"/>
          </a:xfrm>
          <a:prstGeom prst="roundRect">
            <a:avLst/>
          </a:prstGeom>
          <a:solidFill>
            <a:srgbClr val="155A6A"/>
          </a:solidFill>
          <a:ln/>
        </p:spPr>
        <p:txBody>
          <a:bodyPr/>
          <a:lstStyle/>
          <a:p>
            <a:endParaRPr lang="en-US"/>
          </a:p>
        </p:txBody>
      </p:sp>
      <p:sp>
        <p:nvSpPr>
          <p:cNvPr id="12" name="Text 10"/>
          <p:cNvSpPr/>
          <p:nvPr/>
        </p:nvSpPr>
        <p:spPr>
          <a:xfrm>
            <a:off x="4663440" y="3465249"/>
            <a:ext cx="2971800" cy="457200"/>
          </a:xfrm>
          <a:prstGeom prst="rect">
            <a:avLst/>
          </a:prstGeom>
          <a:noFill/>
          <a:ln/>
        </p:spPr>
        <p:txBody>
          <a:bodyPr wrap="square" lIns="0" tIns="0" rIns="0" bIns="0" rtlCol="0" anchor="ctr"/>
          <a:lstStyle/>
          <a:p>
            <a:pPr marL="0" indent="0">
              <a:buNone/>
            </a:pPr>
            <a:r>
              <a:rPr lang="en-US" sz="1600" b="1" dirty="0">
                <a:solidFill>
                  <a:srgbClr val="155A6A"/>
                </a:solidFill>
                <a:latin typeface="Arial" pitchFamily="34" charset="0"/>
                <a:ea typeface="Arial" pitchFamily="34" charset="-122"/>
                <a:cs typeface="Arial" pitchFamily="34" charset="-120"/>
              </a:rPr>
              <a:t>Loop in your VSO first</a:t>
            </a:r>
            <a:endParaRPr lang="en-US" sz="1600" dirty="0"/>
          </a:p>
        </p:txBody>
      </p:sp>
      <p:sp>
        <p:nvSpPr>
          <p:cNvPr id="13" name="Text 11"/>
          <p:cNvSpPr/>
          <p:nvPr/>
        </p:nvSpPr>
        <p:spPr>
          <a:xfrm>
            <a:off x="4663440" y="3968169"/>
            <a:ext cx="2971800" cy="1188720"/>
          </a:xfrm>
          <a:prstGeom prst="rect">
            <a:avLst/>
          </a:prstGeom>
          <a:noFill/>
          <a:ln/>
        </p:spPr>
        <p:txBody>
          <a:bodyPr wrap="square" lIns="0" tIns="0" rIns="0" bIns="0" rtlCol="0" anchor="ctr"/>
          <a:lstStyle/>
          <a:p>
            <a:pPr marL="0" indent="0">
              <a:lnSpc>
                <a:spcPts val="1600"/>
              </a:lnSpc>
              <a:buNone/>
            </a:pPr>
            <a:r>
              <a:rPr lang="en-US" sz="1400" dirty="0">
                <a:solidFill>
                  <a:srgbClr val="262626"/>
                </a:solidFill>
                <a:latin typeface="Arial" pitchFamily="34" charset="0"/>
                <a:ea typeface="Arial" pitchFamily="34" charset="-122"/>
                <a:cs typeface="Arial" pitchFamily="34" charset="-120"/>
              </a:rPr>
              <a:t>They own the case data and can correct an entry before you sign anything.</a:t>
            </a:r>
            <a:endParaRPr lang="en-US" sz="1400" dirty="0"/>
          </a:p>
        </p:txBody>
      </p:sp>
      <p:sp>
        <p:nvSpPr>
          <p:cNvPr id="14" name="Shape 12"/>
          <p:cNvSpPr/>
          <p:nvPr/>
        </p:nvSpPr>
        <p:spPr>
          <a:xfrm>
            <a:off x="8229600" y="3008049"/>
            <a:ext cx="3520440" cy="2377440"/>
          </a:xfrm>
          <a:prstGeom prst="roundRect">
            <a:avLst>
              <a:gd name="adj" fmla="val 3077"/>
            </a:avLst>
          </a:prstGeom>
          <a:solidFill>
            <a:srgbClr val="F7F8FA"/>
          </a:solidFill>
          <a:ln w="12700">
            <a:solidFill>
              <a:srgbClr val="E3E6EC"/>
            </a:solidFill>
            <a:prstDash val="solid"/>
          </a:ln>
        </p:spPr>
        <p:txBody>
          <a:bodyPr/>
          <a:lstStyle/>
          <a:p>
            <a:endParaRPr lang="en-US"/>
          </a:p>
        </p:txBody>
      </p:sp>
      <p:sp>
        <p:nvSpPr>
          <p:cNvPr id="15" name="Shape 13"/>
          <p:cNvSpPr/>
          <p:nvPr/>
        </p:nvSpPr>
        <p:spPr>
          <a:xfrm>
            <a:off x="8503920" y="3282369"/>
            <a:ext cx="2971800" cy="64008"/>
          </a:xfrm>
          <a:prstGeom prst="roundRect">
            <a:avLst/>
          </a:prstGeom>
          <a:solidFill>
            <a:srgbClr val="A32035"/>
          </a:solidFill>
          <a:ln/>
        </p:spPr>
        <p:txBody>
          <a:bodyPr/>
          <a:lstStyle/>
          <a:p>
            <a:endParaRPr lang="en-US"/>
          </a:p>
        </p:txBody>
      </p:sp>
      <p:sp>
        <p:nvSpPr>
          <p:cNvPr id="16" name="Text 14"/>
          <p:cNvSpPr/>
          <p:nvPr/>
        </p:nvSpPr>
        <p:spPr>
          <a:xfrm>
            <a:off x="8503920" y="3465249"/>
            <a:ext cx="2971800" cy="457200"/>
          </a:xfrm>
          <a:prstGeom prst="rect">
            <a:avLst/>
          </a:prstGeom>
          <a:noFill/>
          <a:ln/>
        </p:spPr>
        <p:txBody>
          <a:bodyPr wrap="square" lIns="0" tIns="0" rIns="0" bIns="0" rtlCol="0" anchor="ctr"/>
          <a:lstStyle/>
          <a:p>
            <a:pPr marL="0" indent="0">
              <a:buNone/>
            </a:pPr>
            <a:r>
              <a:rPr lang="en-US" sz="1600" b="1" dirty="0">
                <a:solidFill>
                  <a:srgbClr val="A32035"/>
                </a:solidFill>
                <a:latin typeface="Arial" pitchFamily="34" charset="0"/>
                <a:ea typeface="Arial" pitchFamily="34" charset="-122"/>
                <a:cs typeface="Arial" pitchFamily="34" charset="-120"/>
              </a:rPr>
              <a:t>Compliance carries weight</a:t>
            </a:r>
            <a:endParaRPr lang="en-US" sz="1600" dirty="0"/>
          </a:p>
        </p:txBody>
      </p:sp>
      <p:sp>
        <p:nvSpPr>
          <p:cNvPr id="17" name="Text 15"/>
          <p:cNvSpPr/>
          <p:nvPr/>
        </p:nvSpPr>
        <p:spPr>
          <a:xfrm>
            <a:off x="8503920" y="3968169"/>
            <a:ext cx="2971800" cy="1188720"/>
          </a:xfrm>
          <a:prstGeom prst="rect">
            <a:avLst/>
          </a:prstGeom>
          <a:noFill/>
          <a:ln/>
        </p:spPr>
        <p:txBody>
          <a:bodyPr wrap="square" lIns="0" tIns="0" rIns="0" bIns="0" rtlCol="0" anchor="ctr"/>
          <a:lstStyle/>
          <a:p>
            <a:pPr marL="0" indent="0">
              <a:lnSpc>
                <a:spcPts val="1600"/>
              </a:lnSpc>
              <a:buNone/>
            </a:pPr>
            <a:r>
              <a:rPr lang="en-US" sz="1400" dirty="0">
                <a:solidFill>
                  <a:srgbClr val="262626"/>
                </a:solidFill>
                <a:latin typeface="Arial" pitchFamily="34" charset="0"/>
                <a:ea typeface="Arial" pitchFamily="34" charset="-122"/>
                <a:cs typeface="Arial" pitchFamily="34" charset="-120"/>
              </a:rPr>
              <a:t>Repeated non-compliance risks reduced reimbursement for your city or town.</a:t>
            </a:r>
            <a:endParaRPr lang="en-US" sz="1400" dirty="0"/>
          </a:p>
        </p:txBody>
      </p:sp>
      <p:sp>
        <p:nvSpPr>
          <p:cNvPr id="18" name="Shape 16"/>
          <p:cNvSpPr/>
          <p:nvPr/>
        </p:nvSpPr>
        <p:spPr>
          <a:xfrm>
            <a:off x="548640" y="5705529"/>
            <a:ext cx="10881360" cy="457200"/>
          </a:xfrm>
          <a:prstGeom prst="roundRect">
            <a:avLst>
              <a:gd name="adj" fmla="val 12000"/>
            </a:avLst>
          </a:prstGeom>
          <a:solidFill>
            <a:srgbClr val="DCEEF0"/>
          </a:solidFill>
          <a:ln/>
        </p:spPr>
        <p:txBody>
          <a:bodyPr/>
          <a:lstStyle/>
          <a:p>
            <a:endParaRPr lang="en-US"/>
          </a:p>
        </p:txBody>
      </p:sp>
      <p:sp>
        <p:nvSpPr>
          <p:cNvPr id="19" name="Text 17"/>
          <p:cNvSpPr/>
          <p:nvPr/>
        </p:nvSpPr>
        <p:spPr>
          <a:xfrm>
            <a:off x="822960" y="5705529"/>
            <a:ext cx="10332720" cy="457200"/>
          </a:xfrm>
          <a:prstGeom prst="rect">
            <a:avLst/>
          </a:prstGeom>
          <a:noFill/>
          <a:ln/>
        </p:spPr>
        <p:txBody>
          <a:bodyPr wrap="square" lIns="0" tIns="0" rIns="0" bIns="0" rtlCol="0" anchor="ctr"/>
          <a:lstStyle/>
          <a:p>
            <a:pPr marL="0" indent="0">
              <a:buNone/>
            </a:pPr>
            <a:r>
              <a:rPr lang="en-US" sz="1400" b="1" dirty="0">
                <a:solidFill>
                  <a:srgbClr val="155A6A"/>
                </a:solidFill>
                <a:latin typeface="Arial" pitchFamily="34" charset="0"/>
                <a:ea typeface="Arial" pitchFamily="34" charset="-122"/>
                <a:cs typeface="Arial" pitchFamily="34" charset="-120"/>
              </a:rPr>
              <a:t>Questions or concerns? Reach out to Tracey Brown first (Tracey.J.Brown@mass.gov, 857-202-9314). She'll loop in Patrick George, Director of Benefits, if needed.</a:t>
            </a:r>
            <a:endParaRPr lang="en-US" sz="1400" dirty="0"/>
          </a:p>
        </p:txBody>
      </p:sp>
      <p:sp>
        <p:nvSpPr>
          <p:cNvPr id="20" name="Text 18"/>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1" name="Text 19"/>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27</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SECTION 5  ·  REIMBURSEMENT</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Quick Tip: Search Every Period at Once</a:t>
            </a:r>
            <a:endParaRPr lang="en-US" sz="3000" dirty="0"/>
          </a:p>
        </p:txBody>
      </p:sp>
      <p:sp>
        <p:nvSpPr>
          <p:cNvPr id="4" name="Text 2"/>
          <p:cNvSpPr/>
          <p:nvPr/>
        </p:nvSpPr>
        <p:spPr>
          <a:xfrm>
            <a:off x="548640" y="1572768"/>
            <a:ext cx="11064240" cy="45720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Need to check on a period from any month, closed or not? Use Search Periods Primary Treasurer instead of scrolling your queue.</a:t>
            </a:r>
            <a:endParaRPr lang="en-US" sz="1600" dirty="0"/>
          </a:p>
        </p:txBody>
      </p:sp>
      <p:sp>
        <p:nvSpPr>
          <p:cNvPr id="5" name="Shape 3"/>
          <p:cNvSpPr/>
          <p:nvPr/>
        </p:nvSpPr>
        <p:spPr>
          <a:xfrm>
            <a:off x="548640" y="2194560"/>
            <a:ext cx="384048" cy="384048"/>
          </a:xfrm>
          <a:prstGeom prst="ellipse">
            <a:avLst/>
          </a:prstGeom>
          <a:solidFill>
            <a:srgbClr val="155A6A"/>
          </a:solidFill>
          <a:ln/>
        </p:spPr>
        <p:txBody>
          <a:bodyPr/>
          <a:lstStyle/>
          <a:p>
            <a:endParaRPr lang="en-US"/>
          </a:p>
        </p:txBody>
      </p:sp>
      <p:sp>
        <p:nvSpPr>
          <p:cNvPr id="6" name="Text 4"/>
          <p:cNvSpPr/>
          <p:nvPr/>
        </p:nvSpPr>
        <p:spPr>
          <a:xfrm>
            <a:off x="548640" y="219456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051560" y="2176272"/>
            <a:ext cx="2926080" cy="384048"/>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Leave it blank</a:t>
            </a:r>
            <a:endParaRPr lang="en-US" sz="1600" dirty="0"/>
          </a:p>
        </p:txBody>
      </p:sp>
      <p:sp>
        <p:nvSpPr>
          <p:cNvPr id="8" name="Text 6"/>
          <p:cNvSpPr/>
          <p:nvPr/>
        </p:nvSpPr>
        <p:spPr>
          <a:xfrm>
            <a:off x="548640" y="2651760"/>
            <a:ext cx="3429000" cy="685800"/>
          </a:xfrm>
          <a:prstGeom prst="rect">
            <a:avLst/>
          </a:prstGeom>
          <a:noFill/>
          <a:ln/>
        </p:spPr>
        <p:txBody>
          <a:bodyPr wrap="square" lIns="0" tIns="0" rIns="0" bIns="0" rtlCol="0" anchor="ctr"/>
          <a:lstStyle/>
          <a:p>
            <a:pPr marL="0" indent="0">
              <a:lnSpc>
                <a:spcPts val="1500"/>
              </a:lnSpc>
              <a:buNone/>
            </a:pPr>
            <a:r>
              <a:rPr lang="en-US" sz="1300" dirty="0">
                <a:solidFill>
                  <a:srgbClr val="262626"/>
                </a:solidFill>
                <a:latin typeface="Arial" pitchFamily="34" charset="0"/>
                <a:ea typeface="Arial" pitchFamily="34" charset="-122"/>
                <a:cs typeface="Arial" pitchFamily="34" charset="-120"/>
              </a:rPr>
              <a:t>Leave Period Start Date and City blank, then click Search.</a:t>
            </a:r>
            <a:endParaRPr lang="en-US" sz="1300" dirty="0"/>
          </a:p>
        </p:txBody>
      </p:sp>
      <p:sp>
        <p:nvSpPr>
          <p:cNvPr id="9" name="Shape 7"/>
          <p:cNvSpPr/>
          <p:nvPr/>
        </p:nvSpPr>
        <p:spPr>
          <a:xfrm>
            <a:off x="557784" y="3392424"/>
            <a:ext cx="3410712" cy="1760071"/>
          </a:xfrm>
          <a:prstGeom prst="roundRect">
            <a:avLst>
              <a:gd name="adj" fmla="val 1559"/>
            </a:avLst>
          </a:prstGeom>
          <a:solidFill>
            <a:srgbClr val="FFFFFF"/>
          </a:solidFill>
          <a:ln w="12700">
            <a:solidFill>
              <a:srgbClr val="D5DAE3"/>
            </a:solidFill>
            <a:prstDash val="solid"/>
          </a:ln>
        </p:spPr>
        <p:txBody>
          <a:bodyPr/>
          <a:lstStyle/>
          <a:p>
            <a:endParaRPr lang="en-US"/>
          </a:p>
        </p:txBody>
      </p:sp>
      <p:pic>
        <p:nvPicPr>
          <p:cNvPr id="10" name="Image 0" descr="search_box_crop.png"/>
          <p:cNvPicPr>
            <a:picLocks noChangeAspect="1"/>
          </p:cNvPicPr>
          <p:nvPr/>
        </p:nvPicPr>
        <p:blipFill>
          <a:blip r:embed="rId3"/>
          <a:stretch>
            <a:fillRect/>
          </a:stretch>
        </p:blipFill>
        <p:spPr>
          <a:xfrm>
            <a:off x="594360" y="3429000"/>
            <a:ext cx="3337560" cy="1686919"/>
          </a:xfrm>
          <a:prstGeom prst="rect">
            <a:avLst/>
          </a:prstGeom>
        </p:spPr>
      </p:pic>
      <p:sp>
        <p:nvSpPr>
          <p:cNvPr id="11" name="Shape 8"/>
          <p:cNvSpPr/>
          <p:nvPr/>
        </p:nvSpPr>
        <p:spPr>
          <a:xfrm>
            <a:off x="4251960" y="2194560"/>
            <a:ext cx="384048" cy="384048"/>
          </a:xfrm>
          <a:prstGeom prst="ellipse">
            <a:avLst/>
          </a:prstGeom>
          <a:solidFill>
            <a:srgbClr val="155A6A"/>
          </a:solidFill>
          <a:ln/>
        </p:spPr>
        <p:txBody>
          <a:bodyPr/>
          <a:lstStyle/>
          <a:p>
            <a:endParaRPr lang="en-US"/>
          </a:p>
        </p:txBody>
      </p:sp>
      <p:sp>
        <p:nvSpPr>
          <p:cNvPr id="12" name="Text 9"/>
          <p:cNvSpPr/>
          <p:nvPr/>
        </p:nvSpPr>
        <p:spPr>
          <a:xfrm>
            <a:off x="4251960" y="219456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0"/>
          <p:cNvSpPr/>
          <p:nvPr/>
        </p:nvSpPr>
        <p:spPr>
          <a:xfrm>
            <a:off x="4754880" y="2176272"/>
            <a:ext cx="2926080" cy="384048"/>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Click Yes</a:t>
            </a:r>
            <a:endParaRPr lang="en-US" sz="1600" dirty="0"/>
          </a:p>
        </p:txBody>
      </p:sp>
      <p:sp>
        <p:nvSpPr>
          <p:cNvPr id="14" name="Text 11"/>
          <p:cNvSpPr/>
          <p:nvPr/>
        </p:nvSpPr>
        <p:spPr>
          <a:xfrm>
            <a:off x="4251960" y="2651760"/>
            <a:ext cx="3429000" cy="685800"/>
          </a:xfrm>
          <a:prstGeom prst="rect">
            <a:avLst/>
          </a:prstGeom>
          <a:noFill/>
          <a:ln/>
        </p:spPr>
        <p:txBody>
          <a:bodyPr wrap="square" lIns="0" tIns="0" rIns="0" bIns="0" rtlCol="0" anchor="ctr"/>
          <a:lstStyle/>
          <a:p>
            <a:pPr marL="0" indent="0">
              <a:lnSpc>
                <a:spcPts val="1500"/>
              </a:lnSpc>
              <a:buNone/>
            </a:pPr>
            <a:r>
              <a:rPr lang="en-US" sz="1300" dirty="0">
                <a:solidFill>
                  <a:srgbClr val="262626"/>
                </a:solidFill>
                <a:latin typeface="Arial" pitchFamily="34" charset="0"/>
                <a:ea typeface="Arial" pitchFamily="34" charset="-122"/>
                <a:cs typeface="Arial" pitchFamily="34" charset="-120"/>
              </a:rPr>
              <a:t>Confirm the “unconstrained query” warning that pops up.</a:t>
            </a:r>
            <a:endParaRPr lang="en-US" sz="1300" dirty="0"/>
          </a:p>
        </p:txBody>
      </p:sp>
      <p:sp>
        <p:nvSpPr>
          <p:cNvPr id="15" name="Shape 12"/>
          <p:cNvSpPr/>
          <p:nvPr/>
        </p:nvSpPr>
        <p:spPr>
          <a:xfrm>
            <a:off x="4261104" y="3392424"/>
            <a:ext cx="3410712" cy="1382149"/>
          </a:xfrm>
          <a:prstGeom prst="roundRect">
            <a:avLst>
              <a:gd name="adj" fmla="val 1985"/>
            </a:avLst>
          </a:prstGeom>
          <a:solidFill>
            <a:srgbClr val="FFFFFF"/>
          </a:solidFill>
          <a:ln w="12700">
            <a:solidFill>
              <a:srgbClr val="D5DAE3"/>
            </a:solidFill>
            <a:prstDash val="solid"/>
          </a:ln>
        </p:spPr>
        <p:txBody>
          <a:bodyPr/>
          <a:lstStyle/>
          <a:p>
            <a:endParaRPr lang="en-US"/>
          </a:p>
        </p:txBody>
      </p:sp>
      <p:pic>
        <p:nvPicPr>
          <p:cNvPr id="16" name="Image 1" descr="search_confirm.png"/>
          <p:cNvPicPr>
            <a:picLocks noChangeAspect="1"/>
          </p:cNvPicPr>
          <p:nvPr/>
        </p:nvPicPr>
        <p:blipFill>
          <a:blip r:embed="rId4"/>
          <a:stretch>
            <a:fillRect/>
          </a:stretch>
        </p:blipFill>
        <p:spPr>
          <a:xfrm>
            <a:off x="4297680" y="3429000"/>
            <a:ext cx="3337560" cy="1308997"/>
          </a:xfrm>
          <a:prstGeom prst="rect">
            <a:avLst/>
          </a:prstGeom>
        </p:spPr>
      </p:pic>
      <p:sp>
        <p:nvSpPr>
          <p:cNvPr id="17" name="Shape 13"/>
          <p:cNvSpPr/>
          <p:nvPr/>
        </p:nvSpPr>
        <p:spPr>
          <a:xfrm>
            <a:off x="7955280" y="2194560"/>
            <a:ext cx="384048" cy="384048"/>
          </a:xfrm>
          <a:prstGeom prst="ellipse">
            <a:avLst/>
          </a:prstGeom>
          <a:solidFill>
            <a:srgbClr val="155A6A"/>
          </a:solidFill>
          <a:ln/>
        </p:spPr>
        <p:txBody>
          <a:bodyPr/>
          <a:lstStyle/>
          <a:p>
            <a:endParaRPr lang="en-US"/>
          </a:p>
        </p:txBody>
      </p:sp>
      <p:sp>
        <p:nvSpPr>
          <p:cNvPr id="18" name="Text 14"/>
          <p:cNvSpPr/>
          <p:nvPr/>
        </p:nvSpPr>
        <p:spPr>
          <a:xfrm>
            <a:off x="7955280" y="219456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9" name="Text 15"/>
          <p:cNvSpPr/>
          <p:nvPr/>
        </p:nvSpPr>
        <p:spPr>
          <a:xfrm>
            <a:off x="8458200" y="2176272"/>
            <a:ext cx="2926080" cy="384048"/>
          </a:xfrm>
          <a:prstGeom prst="rect">
            <a:avLst/>
          </a:prstGeom>
          <a:noFill/>
          <a:ln/>
        </p:spPr>
        <p:txBody>
          <a:bodyPr wrap="square" lIns="0" tIns="0" rIns="0" bIns="0" rtlCol="0" anchor="ctr"/>
          <a:lstStyle/>
          <a:p>
            <a:pPr marL="0" indent="0">
              <a:buNone/>
            </a:pPr>
            <a:r>
              <a:rPr lang="en-US" sz="1600" b="1" dirty="0">
                <a:solidFill>
                  <a:srgbClr val="1F3864"/>
                </a:solidFill>
                <a:latin typeface="Arial" pitchFamily="34" charset="0"/>
                <a:ea typeface="Arial" pitchFamily="34" charset="-122"/>
                <a:cs typeface="Arial" pitchFamily="34" charset="-120"/>
              </a:rPr>
              <a:t>Scroll and open</a:t>
            </a:r>
            <a:endParaRPr lang="en-US" sz="1600" dirty="0"/>
          </a:p>
        </p:txBody>
      </p:sp>
      <p:sp>
        <p:nvSpPr>
          <p:cNvPr id="20" name="Text 16"/>
          <p:cNvSpPr/>
          <p:nvPr/>
        </p:nvSpPr>
        <p:spPr>
          <a:xfrm>
            <a:off x="7955280" y="2651760"/>
            <a:ext cx="3429000" cy="685800"/>
          </a:xfrm>
          <a:prstGeom prst="rect">
            <a:avLst/>
          </a:prstGeom>
          <a:noFill/>
          <a:ln/>
        </p:spPr>
        <p:txBody>
          <a:bodyPr wrap="square" lIns="0" tIns="0" rIns="0" bIns="0" rtlCol="0" anchor="ctr"/>
          <a:lstStyle/>
          <a:p>
            <a:pPr marL="0" indent="0">
              <a:lnSpc>
                <a:spcPts val="1500"/>
              </a:lnSpc>
              <a:buNone/>
            </a:pPr>
            <a:r>
              <a:rPr lang="en-US" sz="1300" dirty="0">
                <a:solidFill>
                  <a:srgbClr val="262626"/>
                </a:solidFill>
                <a:latin typeface="Arial" pitchFamily="34" charset="0"/>
                <a:ea typeface="Arial" pitchFamily="34" charset="-122"/>
                <a:cs typeface="Arial" pitchFamily="34" charset="-120"/>
              </a:rPr>
              <a:t>Scroll the full list and double click any period, closed or not, to review it.</a:t>
            </a:r>
            <a:endParaRPr lang="en-US" sz="1300" dirty="0"/>
          </a:p>
        </p:txBody>
      </p:sp>
      <p:sp>
        <p:nvSpPr>
          <p:cNvPr id="21" name="Shape 17"/>
          <p:cNvSpPr/>
          <p:nvPr/>
        </p:nvSpPr>
        <p:spPr>
          <a:xfrm>
            <a:off x="7964424" y="3392424"/>
            <a:ext cx="3410712" cy="1807828"/>
          </a:xfrm>
          <a:prstGeom prst="roundRect">
            <a:avLst>
              <a:gd name="adj" fmla="val 1517"/>
            </a:avLst>
          </a:prstGeom>
          <a:solidFill>
            <a:srgbClr val="FFFFFF"/>
          </a:solidFill>
          <a:ln w="12700">
            <a:solidFill>
              <a:srgbClr val="D5DAE3"/>
            </a:solidFill>
            <a:prstDash val="solid"/>
          </a:ln>
        </p:spPr>
        <p:txBody>
          <a:bodyPr/>
          <a:lstStyle/>
          <a:p>
            <a:endParaRPr lang="en-US"/>
          </a:p>
        </p:txBody>
      </p:sp>
      <p:pic>
        <p:nvPicPr>
          <p:cNvPr id="22" name="Image 2" descr="search_results.png"/>
          <p:cNvPicPr>
            <a:picLocks noChangeAspect="1"/>
          </p:cNvPicPr>
          <p:nvPr/>
        </p:nvPicPr>
        <p:blipFill>
          <a:blip r:embed="rId5"/>
          <a:stretch>
            <a:fillRect/>
          </a:stretch>
        </p:blipFill>
        <p:spPr>
          <a:xfrm>
            <a:off x="8001000" y="3429000"/>
            <a:ext cx="3337560" cy="1734676"/>
          </a:xfrm>
          <a:prstGeom prst="rect">
            <a:avLst/>
          </a:prstGeom>
        </p:spPr>
      </p:pic>
      <p:sp>
        <p:nvSpPr>
          <p:cNvPr id="23" name="Shape 18"/>
          <p:cNvSpPr/>
          <p:nvPr/>
        </p:nvSpPr>
        <p:spPr>
          <a:xfrm>
            <a:off x="548640" y="5852160"/>
            <a:ext cx="11064240" cy="502920"/>
          </a:xfrm>
          <a:prstGeom prst="roundRect">
            <a:avLst>
              <a:gd name="adj" fmla="val 10909"/>
            </a:avLst>
          </a:prstGeom>
          <a:solidFill>
            <a:srgbClr val="DCEEF0"/>
          </a:solidFill>
          <a:ln/>
        </p:spPr>
        <p:txBody>
          <a:bodyPr/>
          <a:lstStyle/>
          <a:p>
            <a:endParaRPr lang="en-US"/>
          </a:p>
        </p:txBody>
      </p:sp>
      <p:sp>
        <p:nvSpPr>
          <p:cNvPr id="24" name="Text 19"/>
          <p:cNvSpPr/>
          <p:nvPr/>
        </p:nvSpPr>
        <p:spPr>
          <a:xfrm>
            <a:off x="822960" y="5852160"/>
            <a:ext cx="10515600" cy="502920"/>
          </a:xfrm>
          <a:prstGeom prst="rect">
            <a:avLst/>
          </a:prstGeom>
          <a:noFill/>
          <a:ln/>
        </p:spPr>
        <p:txBody>
          <a:bodyPr wrap="square" lIns="0" tIns="0" rIns="0" bIns="0" rtlCol="0" anchor="ctr"/>
          <a:lstStyle/>
          <a:p>
            <a:pPr marL="0" indent="0">
              <a:buNone/>
            </a:pPr>
            <a:r>
              <a:rPr lang="en-US" sz="1400" b="1" dirty="0">
                <a:solidFill>
                  <a:srgbClr val="155A6A"/>
                </a:solidFill>
                <a:latin typeface="Arial" pitchFamily="34" charset="0"/>
                <a:ea typeface="Arial" pitchFamily="34" charset="-122"/>
                <a:cs typeface="Arial" pitchFamily="34" charset="-120"/>
              </a:rPr>
              <a:t>This works for periods from years past too, handy for pulling up a historical report on the spot.</a:t>
            </a:r>
            <a:endParaRPr lang="en-US" sz="1400" dirty="0"/>
          </a:p>
        </p:txBody>
      </p:sp>
      <p:sp>
        <p:nvSpPr>
          <p:cNvPr id="25" name="Text 20"/>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6" name="Text 21"/>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28</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WRAPPING UP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Find These Materials Anytime: The LMS</a:t>
            </a:r>
            <a:endParaRPr lang="en-US" sz="3000" dirty="0"/>
          </a:p>
        </p:txBody>
      </p:sp>
      <p:sp>
        <p:nvSpPr>
          <p:cNvPr id="4" name="Text 2"/>
          <p:cNvSpPr/>
          <p:nvPr/>
        </p:nvSpPr>
        <p:spPr>
          <a:xfrm>
            <a:off x="563880" y="1293876"/>
            <a:ext cx="11064240" cy="594360"/>
          </a:xfrm>
          <a:prstGeom prst="rect">
            <a:avLst/>
          </a:prstGeom>
          <a:noFill/>
          <a:ln/>
        </p:spPr>
        <p:txBody>
          <a:bodyPr wrap="square" lIns="0" tIns="0" rIns="0" bIns="0" rtlCol="0" anchor="ctr"/>
          <a:lstStyle/>
          <a:p>
            <a:pPr marL="0" indent="0">
              <a:lnSpc>
                <a:spcPts val="2000"/>
              </a:lnSpc>
              <a:buNone/>
            </a:pPr>
            <a:r>
              <a:rPr lang="en-US" sz="1600" dirty="0">
                <a:solidFill>
                  <a:srgbClr val="262626"/>
                </a:solidFill>
                <a:latin typeface="Arial" pitchFamily="34" charset="0"/>
                <a:ea typeface="Arial" pitchFamily="34" charset="-122"/>
                <a:cs typeface="Arial" pitchFamily="34" charset="-120"/>
              </a:rPr>
              <a:t>Everything we covered today, plus the OnBase guide and reimbursement schedule, lives in the LMS. Your dashboard shows any current assignments; nothing further is required unless something appears there.</a:t>
            </a:r>
            <a:endParaRPr lang="en-US" sz="1600" dirty="0"/>
          </a:p>
        </p:txBody>
      </p:sp>
      <p:sp>
        <p:nvSpPr>
          <p:cNvPr id="5" name="Shape 3"/>
          <p:cNvSpPr/>
          <p:nvPr/>
        </p:nvSpPr>
        <p:spPr>
          <a:xfrm>
            <a:off x="1280400" y="1933956"/>
            <a:ext cx="9658633" cy="3611880"/>
          </a:xfrm>
          <a:prstGeom prst="roundRect">
            <a:avLst>
              <a:gd name="adj" fmla="val 1013"/>
            </a:avLst>
          </a:prstGeom>
          <a:solidFill>
            <a:srgbClr val="FFFFFF"/>
          </a:solidFill>
          <a:ln w="12700">
            <a:solidFill>
              <a:srgbClr val="D5DAE3"/>
            </a:solidFill>
            <a:prstDash val="solid"/>
          </a:ln>
        </p:spPr>
        <p:txBody>
          <a:bodyPr/>
          <a:lstStyle/>
          <a:p>
            <a:endParaRPr lang="en-US"/>
          </a:p>
        </p:txBody>
      </p:sp>
      <p:pic>
        <p:nvPicPr>
          <p:cNvPr id="6" name="Image 0" descr="lms_screenshot.png"/>
          <p:cNvPicPr>
            <a:picLocks noChangeAspect="1"/>
          </p:cNvPicPr>
          <p:nvPr/>
        </p:nvPicPr>
        <p:blipFill>
          <a:blip r:embed="rId3"/>
          <a:stretch>
            <a:fillRect/>
          </a:stretch>
        </p:blipFill>
        <p:spPr>
          <a:xfrm>
            <a:off x="1326120" y="1979676"/>
            <a:ext cx="9567193" cy="3520440"/>
          </a:xfrm>
          <a:prstGeom prst="rect">
            <a:avLst/>
          </a:prstGeom>
        </p:spPr>
      </p:pic>
      <p:sp>
        <p:nvSpPr>
          <p:cNvPr id="7" name="Shape 4"/>
          <p:cNvSpPr/>
          <p:nvPr/>
        </p:nvSpPr>
        <p:spPr>
          <a:xfrm>
            <a:off x="563880" y="5591556"/>
            <a:ext cx="11064240" cy="594360"/>
          </a:xfrm>
          <a:prstGeom prst="roundRect">
            <a:avLst>
              <a:gd name="adj" fmla="val 9231"/>
            </a:avLst>
          </a:prstGeom>
          <a:solidFill>
            <a:srgbClr val="DCEEF0"/>
          </a:solidFill>
          <a:ln/>
        </p:spPr>
        <p:txBody>
          <a:bodyPr/>
          <a:lstStyle/>
          <a:p>
            <a:endParaRPr lang="en-US"/>
          </a:p>
        </p:txBody>
      </p:sp>
      <p:sp>
        <p:nvSpPr>
          <p:cNvPr id="8" name="Text 5"/>
          <p:cNvSpPr/>
          <p:nvPr/>
        </p:nvSpPr>
        <p:spPr>
          <a:xfrm>
            <a:off x="838200" y="5591556"/>
            <a:ext cx="10515600" cy="594360"/>
          </a:xfrm>
          <a:prstGeom prst="rect">
            <a:avLst/>
          </a:prstGeom>
          <a:noFill/>
          <a:ln/>
        </p:spPr>
        <p:txBody>
          <a:bodyPr wrap="square" lIns="0" tIns="0" rIns="0" bIns="0" rtlCol="0" anchor="ctr"/>
          <a:lstStyle/>
          <a:p>
            <a:pPr marL="0" indent="0">
              <a:lnSpc>
                <a:spcPts val="1600"/>
              </a:lnSpc>
              <a:buNone/>
            </a:pPr>
            <a:r>
              <a:rPr lang="en-US" sz="1400" b="1" dirty="0">
                <a:solidFill>
                  <a:srgbClr val="155A6A"/>
                </a:solidFill>
                <a:latin typeface="Arial" pitchFamily="34" charset="0"/>
                <a:ea typeface="Arial" pitchFamily="34" charset="-122"/>
                <a:cs typeface="Arial" pitchFamily="34" charset="-120"/>
              </a:rPr>
              <a:t>Click Library on the left, then scroll to Treasurer Training for the OnBase guide, the reimbursement schedule, and Treasurer duties, and now this presentation too.</a:t>
            </a:r>
            <a:endParaRPr lang="en-US" sz="1400" dirty="0"/>
          </a:p>
        </p:txBody>
      </p:sp>
      <p:sp>
        <p:nvSpPr>
          <p:cNvPr id="9" name="Text 6"/>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10" name="Text 7"/>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29</a:t>
            </a:r>
            <a:endParaRPr lang="en-US" sz="1400" dirty="0"/>
          </a:p>
        </p:txBody>
      </p:sp>
      <p:sp>
        <p:nvSpPr>
          <p:cNvPr id="14" name="Arrow: Left 13">
            <a:extLst>
              <a:ext uri="{FF2B5EF4-FFF2-40B4-BE49-F238E27FC236}">
                <a16:creationId xmlns:a16="http://schemas.microsoft.com/office/drawing/2014/main" id="{794D576E-DA8E-640A-9533-8B00990CF1D6}"/>
              </a:ext>
            </a:extLst>
          </p:cNvPr>
          <p:cNvSpPr/>
          <p:nvPr/>
        </p:nvSpPr>
        <p:spPr>
          <a:xfrm>
            <a:off x="2105297" y="5061204"/>
            <a:ext cx="978408" cy="484632"/>
          </a:xfrm>
          <a:prstGeom prst="lef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lIns="0" tIns="0" rIns="0" bIns="0" rtlCol="0" anchor="ctr"/>
          <a:lstStyle/>
          <a:p>
            <a:pPr marL="0" indent="0">
              <a:buNone/>
            </a:pPr>
            <a:r>
              <a:rPr lang="en-US" sz="1400" b="1" kern="0" spc="100" dirty="0">
                <a:solidFill>
                  <a:srgbClr val="155A6A"/>
                </a:solidFill>
                <a:latin typeface="Arial" pitchFamily="34" charset="0"/>
                <a:ea typeface="Arial" pitchFamily="34" charset="-122"/>
                <a:cs typeface="Arial" pitchFamily="34" charset="-120"/>
              </a:rPr>
              <a:t>WRAPPING UP</a:t>
            </a:r>
            <a:endParaRPr lang="en-US" sz="1400" dirty="0"/>
          </a:p>
        </p:txBody>
      </p:sp>
      <p:sp>
        <p:nvSpPr>
          <p:cNvPr id="3" name="Text 1"/>
          <p:cNvSpPr/>
          <p:nvPr/>
        </p:nvSpPr>
        <p:spPr>
          <a:xfrm>
            <a:off x="548640" y="713232"/>
            <a:ext cx="10607040" cy="822960"/>
          </a:xfrm>
          <a:prstGeom prst="rect">
            <a:avLst/>
          </a:prstGeom>
          <a:noFill/>
          <a:ln/>
        </p:spPr>
        <p:txBody>
          <a:bodyPr wrap="square" lIns="0" tIns="0" rIns="0" bIns="0" rtlCol="0" anchor="t"/>
          <a:lstStyle/>
          <a:p>
            <a:pPr marL="0" indent="0">
              <a:buNone/>
            </a:pPr>
            <a:r>
              <a:rPr lang="en-US" sz="3000" b="1" dirty="0">
                <a:solidFill>
                  <a:srgbClr val="1F3864"/>
                </a:solidFill>
                <a:latin typeface="Arial" pitchFamily="34" charset="0"/>
                <a:ea typeface="Arial" pitchFamily="34" charset="-122"/>
                <a:cs typeface="Arial" pitchFamily="34" charset="-120"/>
              </a:rPr>
              <a:t>Key Takeaways</a:t>
            </a:r>
            <a:endParaRPr lang="en-US" sz="3000" dirty="0"/>
          </a:p>
        </p:txBody>
      </p:sp>
      <p:sp>
        <p:nvSpPr>
          <p:cNvPr id="4" name="Shape 2"/>
          <p:cNvSpPr/>
          <p:nvPr/>
        </p:nvSpPr>
        <p:spPr>
          <a:xfrm>
            <a:off x="548640" y="1600200"/>
            <a:ext cx="457200" cy="457200"/>
          </a:xfrm>
          <a:prstGeom prst="ellipse">
            <a:avLst/>
          </a:prstGeom>
          <a:solidFill>
            <a:srgbClr val="1F3864"/>
          </a:solidFill>
          <a:ln/>
        </p:spPr>
        <p:txBody>
          <a:bodyPr/>
          <a:lstStyle/>
          <a:p>
            <a:endParaRPr lang="en-US"/>
          </a:p>
        </p:txBody>
      </p:sp>
      <p:sp>
        <p:nvSpPr>
          <p:cNvPr id="5" name="Text 3"/>
          <p:cNvSpPr/>
          <p:nvPr/>
        </p:nvSpPr>
        <p:spPr>
          <a:xfrm>
            <a:off x="548640" y="16002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6" name="Text 4"/>
          <p:cNvSpPr/>
          <p:nvPr/>
        </p:nvSpPr>
        <p:spPr>
          <a:xfrm>
            <a:off x="1234440" y="1572768"/>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Chapter 115 is a partnership between the veteran, the VSO, and you, the Treasurer</a:t>
            </a:r>
            <a:endParaRPr lang="en-US" sz="1600" dirty="0"/>
          </a:p>
        </p:txBody>
      </p:sp>
      <p:sp>
        <p:nvSpPr>
          <p:cNvPr id="7" name="Shape 5"/>
          <p:cNvSpPr/>
          <p:nvPr/>
        </p:nvSpPr>
        <p:spPr>
          <a:xfrm>
            <a:off x="548640" y="2276856"/>
            <a:ext cx="457200" cy="457200"/>
          </a:xfrm>
          <a:prstGeom prst="ellipse">
            <a:avLst/>
          </a:prstGeom>
          <a:solidFill>
            <a:srgbClr val="155A6A"/>
          </a:solidFill>
          <a:ln/>
        </p:spPr>
        <p:txBody>
          <a:bodyPr/>
          <a:lstStyle/>
          <a:p>
            <a:endParaRPr lang="en-US"/>
          </a:p>
        </p:txBody>
      </p:sp>
      <p:sp>
        <p:nvSpPr>
          <p:cNvPr id="8" name="Text 6"/>
          <p:cNvSpPr/>
          <p:nvPr/>
        </p:nvSpPr>
        <p:spPr>
          <a:xfrm>
            <a:off x="548640" y="227685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9" name="Text 7"/>
          <p:cNvSpPr/>
          <p:nvPr/>
        </p:nvSpPr>
        <p:spPr>
          <a:xfrm>
            <a:off x="1234440" y="2249424"/>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The VSO enters and closes each month; the Treasurer reconciles and certifies it</a:t>
            </a:r>
            <a:endParaRPr lang="en-US" sz="1600" dirty="0"/>
          </a:p>
        </p:txBody>
      </p:sp>
      <p:sp>
        <p:nvSpPr>
          <p:cNvPr id="10" name="Shape 8"/>
          <p:cNvSpPr/>
          <p:nvPr/>
        </p:nvSpPr>
        <p:spPr>
          <a:xfrm>
            <a:off x="548640" y="2953512"/>
            <a:ext cx="457200" cy="457200"/>
          </a:xfrm>
          <a:prstGeom prst="ellipse">
            <a:avLst/>
          </a:prstGeom>
          <a:solidFill>
            <a:srgbClr val="1F3864"/>
          </a:solidFill>
          <a:ln/>
        </p:spPr>
        <p:txBody>
          <a:bodyPr/>
          <a:lstStyle/>
          <a:p>
            <a:endParaRPr lang="en-US"/>
          </a:p>
        </p:txBody>
      </p:sp>
      <p:sp>
        <p:nvSpPr>
          <p:cNvPr id="11" name="Text 9"/>
          <p:cNvSpPr/>
          <p:nvPr/>
        </p:nvSpPr>
        <p:spPr>
          <a:xfrm>
            <a:off x="548640" y="295351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2" name="Text 10"/>
          <p:cNvSpPr/>
          <p:nvPr/>
        </p:nvSpPr>
        <p:spPr>
          <a:xfrm>
            <a:off x="1234440" y="2926080"/>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Reconciliation means checking the VS-5, VS-6, and VS-7, plus flag and burial cases</a:t>
            </a:r>
            <a:endParaRPr lang="en-US" sz="1600" dirty="0"/>
          </a:p>
        </p:txBody>
      </p:sp>
      <p:sp>
        <p:nvSpPr>
          <p:cNvPr id="13" name="Shape 11"/>
          <p:cNvSpPr/>
          <p:nvPr/>
        </p:nvSpPr>
        <p:spPr>
          <a:xfrm>
            <a:off x="548640" y="3630168"/>
            <a:ext cx="457200" cy="457200"/>
          </a:xfrm>
          <a:prstGeom prst="ellipse">
            <a:avLst/>
          </a:prstGeom>
          <a:solidFill>
            <a:srgbClr val="155A6A"/>
          </a:solidFill>
          <a:ln/>
        </p:spPr>
        <p:txBody>
          <a:bodyPr/>
          <a:lstStyle/>
          <a:p>
            <a:endParaRPr lang="en-US"/>
          </a:p>
        </p:txBody>
      </p:sp>
      <p:sp>
        <p:nvSpPr>
          <p:cNvPr id="14" name="Text 12"/>
          <p:cNvSpPr/>
          <p:nvPr/>
        </p:nvSpPr>
        <p:spPr>
          <a:xfrm>
            <a:off x="548640" y="3630168"/>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5" name="Text 13"/>
          <p:cNvSpPr/>
          <p:nvPr/>
        </p:nvSpPr>
        <p:spPr>
          <a:xfrm>
            <a:off x="1234440" y="3602736"/>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Your certification is an affidavit under oath, accepted electronically at closing</a:t>
            </a:r>
            <a:endParaRPr lang="en-US" sz="1600" dirty="0"/>
          </a:p>
        </p:txBody>
      </p:sp>
      <p:sp>
        <p:nvSpPr>
          <p:cNvPr id="16" name="Shape 14"/>
          <p:cNvSpPr/>
          <p:nvPr/>
        </p:nvSpPr>
        <p:spPr>
          <a:xfrm>
            <a:off x="548640" y="4306824"/>
            <a:ext cx="457200" cy="457200"/>
          </a:xfrm>
          <a:prstGeom prst="ellipse">
            <a:avLst/>
          </a:prstGeom>
          <a:solidFill>
            <a:srgbClr val="1F3864"/>
          </a:solidFill>
          <a:ln/>
        </p:spPr>
        <p:txBody>
          <a:bodyPr/>
          <a:lstStyle/>
          <a:p>
            <a:endParaRPr lang="en-US"/>
          </a:p>
        </p:txBody>
      </p:sp>
      <p:sp>
        <p:nvSpPr>
          <p:cNvPr id="17" name="Text 15"/>
          <p:cNvSpPr/>
          <p:nvPr/>
        </p:nvSpPr>
        <p:spPr>
          <a:xfrm>
            <a:off x="548640" y="430682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18" name="Text 16"/>
          <p:cNvSpPr/>
          <p:nvPr/>
        </p:nvSpPr>
        <p:spPr>
          <a:xfrm>
            <a:off x="1234440" y="4279392"/>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75% reimbursement flows quarterly</a:t>
            </a:r>
            <a:endParaRPr lang="en-US" sz="1600" dirty="0"/>
          </a:p>
        </p:txBody>
      </p:sp>
      <p:sp>
        <p:nvSpPr>
          <p:cNvPr id="19" name="Shape 17"/>
          <p:cNvSpPr/>
          <p:nvPr/>
        </p:nvSpPr>
        <p:spPr>
          <a:xfrm>
            <a:off x="548640" y="4983480"/>
            <a:ext cx="457200" cy="457200"/>
          </a:xfrm>
          <a:prstGeom prst="ellipse">
            <a:avLst/>
          </a:prstGeom>
          <a:solidFill>
            <a:srgbClr val="155A6A"/>
          </a:solidFill>
          <a:ln/>
        </p:spPr>
        <p:txBody>
          <a:bodyPr/>
          <a:lstStyle/>
          <a:p>
            <a:endParaRPr lang="en-US"/>
          </a:p>
        </p:txBody>
      </p:sp>
      <p:sp>
        <p:nvSpPr>
          <p:cNvPr id="20" name="Text 18"/>
          <p:cNvSpPr/>
          <p:nvPr/>
        </p:nvSpPr>
        <p:spPr>
          <a:xfrm>
            <a:off x="548640" y="49834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6</a:t>
            </a:r>
            <a:endParaRPr lang="en-US" sz="1600" dirty="0"/>
          </a:p>
        </p:txBody>
      </p:sp>
      <p:sp>
        <p:nvSpPr>
          <p:cNvPr id="21" name="Text 19"/>
          <p:cNvSpPr/>
          <p:nvPr/>
        </p:nvSpPr>
        <p:spPr>
          <a:xfrm>
            <a:off x="1234440" y="4956048"/>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Many VSOs and Admins statewide hold VA accreditation, easing the cost on your budget</a:t>
            </a:r>
            <a:endParaRPr lang="en-US" sz="1600" dirty="0"/>
          </a:p>
        </p:txBody>
      </p:sp>
      <p:sp>
        <p:nvSpPr>
          <p:cNvPr id="22" name="Shape 20"/>
          <p:cNvSpPr/>
          <p:nvPr/>
        </p:nvSpPr>
        <p:spPr>
          <a:xfrm>
            <a:off x="548640" y="5660136"/>
            <a:ext cx="457200" cy="457200"/>
          </a:xfrm>
          <a:prstGeom prst="ellipse">
            <a:avLst/>
          </a:prstGeom>
          <a:solidFill>
            <a:srgbClr val="1F3864"/>
          </a:solidFill>
          <a:ln/>
        </p:spPr>
        <p:txBody>
          <a:bodyPr/>
          <a:lstStyle/>
          <a:p>
            <a:endParaRPr lang="en-US"/>
          </a:p>
        </p:txBody>
      </p:sp>
      <p:sp>
        <p:nvSpPr>
          <p:cNvPr id="23" name="Text 21"/>
          <p:cNvSpPr/>
          <p:nvPr/>
        </p:nvSpPr>
        <p:spPr>
          <a:xfrm>
            <a:off x="548640" y="566013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7</a:t>
            </a:r>
            <a:endParaRPr lang="en-US" sz="1600" dirty="0"/>
          </a:p>
        </p:txBody>
      </p:sp>
      <p:sp>
        <p:nvSpPr>
          <p:cNvPr id="24" name="Text 22"/>
          <p:cNvSpPr/>
          <p:nvPr/>
        </p:nvSpPr>
        <p:spPr>
          <a:xfrm>
            <a:off x="1234440" y="5632704"/>
            <a:ext cx="10424160" cy="548640"/>
          </a:xfrm>
          <a:prstGeom prst="rect">
            <a:avLst/>
          </a:prstGeom>
          <a:noFill/>
          <a:ln/>
        </p:spPr>
        <p:txBody>
          <a:bodyPr wrap="square" lIns="0" tIns="0" rIns="0" bIns="0" rtlCol="0" anchor="ctr"/>
          <a:lstStyle/>
          <a:p>
            <a:pPr marL="0" indent="0">
              <a:lnSpc>
                <a:spcPts val="1800"/>
              </a:lnSpc>
              <a:buNone/>
            </a:pPr>
            <a:r>
              <a:rPr lang="en-US" sz="1600" dirty="0">
                <a:solidFill>
                  <a:srgbClr val="262626"/>
                </a:solidFill>
                <a:latin typeface="Arial" pitchFamily="34" charset="0"/>
                <a:ea typeface="Arial" pitchFamily="34" charset="-122"/>
                <a:cs typeface="Arial" pitchFamily="34" charset="-120"/>
              </a:rPr>
              <a:t>When something looks off, your VSO is your first call, or reach out to Tracey directly</a:t>
            </a:r>
            <a:endParaRPr lang="en-US" sz="1600" dirty="0"/>
          </a:p>
        </p:txBody>
      </p:sp>
      <p:sp>
        <p:nvSpPr>
          <p:cNvPr id="25" name="Text 23"/>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5A5A5A"/>
                </a:solidFill>
                <a:latin typeface="Arial" pitchFamily="34" charset="0"/>
                <a:ea typeface="Arial" pitchFamily="34" charset="-122"/>
                <a:cs typeface="Arial" pitchFamily="34" charset="-120"/>
              </a:rPr>
              <a:t>Massachusetts Executive Office of Veterans Services</a:t>
            </a:r>
            <a:endParaRPr lang="en-US" sz="1400" dirty="0"/>
          </a:p>
        </p:txBody>
      </p:sp>
      <p:sp>
        <p:nvSpPr>
          <p:cNvPr id="26" name="Text 24"/>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5A5A5A"/>
                </a:solidFill>
                <a:latin typeface="Arial" pitchFamily="34" charset="0"/>
                <a:ea typeface="Arial" pitchFamily="34" charset="-122"/>
                <a:cs typeface="Arial" pitchFamily="34" charset="-120"/>
              </a:rPr>
              <a:t>30</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3864"/>
        </a:solidFill>
        <a:effectLst/>
      </p:bgPr>
    </p:bg>
    <p:spTree>
      <p:nvGrpSpPr>
        <p:cNvPr id="1" name=""/>
        <p:cNvGrpSpPr/>
        <p:nvPr/>
      </p:nvGrpSpPr>
      <p:grpSpPr>
        <a:xfrm>
          <a:off x="0" y="0"/>
          <a:ext cx="0" cy="0"/>
          <a:chOff x="0" y="0"/>
          <a:chExt cx="0" cy="0"/>
        </a:xfrm>
      </p:grpSpPr>
      <p:sp>
        <p:nvSpPr>
          <p:cNvPr id="2" name="Shape 0"/>
          <p:cNvSpPr/>
          <p:nvPr/>
        </p:nvSpPr>
        <p:spPr>
          <a:xfrm>
            <a:off x="3048" y="-320040"/>
            <a:ext cx="12188952" cy="6858000"/>
          </a:xfrm>
          <a:prstGeom prst="rect">
            <a:avLst/>
          </a:prstGeom>
          <a:solidFill>
            <a:srgbClr val="1F3864"/>
          </a:solidFill>
          <a:ln/>
        </p:spPr>
        <p:txBody>
          <a:bodyPr/>
          <a:lstStyle/>
          <a:p>
            <a:endParaRPr lang="en-US" dirty="0"/>
          </a:p>
        </p:txBody>
      </p:sp>
      <p:sp>
        <p:nvSpPr>
          <p:cNvPr id="4" name="Text 1"/>
          <p:cNvSpPr/>
          <p:nvPr/>
        </p:nvSpPr>
        <p:spPr>
          <a:xfrm>
            <a:off x="731520" y="2194560"/>
            <a:ext cx="7315200" cy="914400"/>
          </a:xfrm>
          <a:prstGeom prst="rect">
            <a:avLst/>
          </a:prstGeom>
          <a:noFill/>
          <a:ln/>
        </p:spPr>
        <p:txBody>
          <a:bodyPr wrap="square" lIns="0" tIns="0" rIns="0" bIns="0" rtlCol="0" anchor="ctr"/>
          <a:lstStyle/>
          <a:p>
            <a:pPr marL="0" indent="0">
              <a:buNone/>
            </a:pPr>
            <a:r>
              <a:rPr lang="en-US" sz="4200" b="1" dirty="0">
                <a:solidFill>
                  <a:srgbClr val="FFFFFF"/>
                </a:solidFill>
                <a:latin typeface="Arial" pitchFamily="34" charset="0"/>
                <a:ea typeface="Arial" pitchFamily="34" charset="-122"/>
                <a:cs typeface="Arial" pitchFamily="34" charset="-120"/>
              </a:rPr>
              <a:t>Questions?</a:t>
            </a:r>
            <a:endParaRPr lang="en-US" sz="4200" dirty="0"/>
          </a:p>
        </p:txBody>
      </p:sp>
      <p:sp>
        <p:nvSpPr>
          <p:cNvPr id="5" name="Text 2"/>
          <p:cNvSpPr/>
          <p:nvPr/>
        </p:nvSpPr>
        <p:spPr>
          <a:xfrm>
            <a:off x="731520" y="3063240"/>
            <a:ext cx="7315200" cy="457200"/>
          </a:xfrm>
          <a:prstGeom prst="rect">
            <a:avLst/>
          </a:prstGeom>
          <a:noFill/>
          <a:ln/>
        </p:spPr>
        <p:txBody>
          <a:bodyPr wrap="square" lIns="0" tIns="0" rIns="0" bIns="0" rtlCol="0" anchor="ctr"/>
          <a:lstStyle/>
          <a:p>
            <a:pPr marL="0" indent="0">
              <a:buNone/>
            </a:pPr>
            <a:r>
              <a:rPr lang="en-US" sz="1600" dirty="0">
                <a:solidFill>
                  <a:srgbClr val="C7CEDB"/>
                </a:solidFill>
                <a:latin typeface="Arial" pitchFamily="34" charset="0"/>
                <a:ea typeface="Arial" pitchFamily="34" charset="-122"/>
                <a:cs typeface="Arial" pitchFamily="34" charset="-120"/>
              </a:rPr>
              <a:t>Reach out any time, before or after today's session.</a:t>
            </a:r>
            <a:endParaRPr lang="en-US" sz="1600" dirty="0"/>
          </a:p>
        </p:txBody>
      </p:sp>
      <p:sp>
        <p:nvSpPr>
          <p:cNvPr id="6" name="Shape 3"/>
          <p:cNvSpPr/>
          <p:nvPr/>
        </p:nvSpPr>
        <p:spPr>
          <a:xfrm>
            <a:off x="731520" y="3749040"/>
            <a:ext cx="2011680" cy="0"/>
          </a:xfrm>
          <a:prstGeom prst="line">
            <a:avLst/>
          </a:prstGeom>
          <a:noFill/>
          <a:ln w="38100">
            <a:solidFill>
              <a:srgbClr val="A32035"/>
            </a:solidFill>
            <a:prstDash val="solid"/>
          </a:ln>
        </p:spPr>
        <p:txBody>
          <a:bodyPr/>
          <a:lstStyle/>
          <a:p>
            <a:endParaRPr lang="en-US"/>
          </a:p>
        </p:txBody>
      </p:sp>
      <p:sp>
        <p:nvSpPr>
          <p:cNvPr id="7" name="Text 4"/>
          <p:cNvSpPr/>
          <p:nvPr/>
        </p:nvSpPr>
        <p:spPr>
          <a:xfrm>
            <a:off x="731520" y="3828217"/>
            <a:ext cx="5486400" cy="365760"/>
          </a:xfrm>
          <a:prstGeom prst="rect">
            <a:avLst/>
          </a:prstGeom>
          <a:noFill/>
          <a:ln/>
        </p:spPr>
        <p:txBody>
          <a:bodyPr wrap="square" lIns="0" tIns="0" rIns="0" bIns="0" rtlCol="0" anchor="ctr"/>
          <a:lstStyle/>
          <a:p>
            <a:pPr marL="0" indent="0">
              <a:buNone/>
            </a:pPr>
            <a:r>
              <a:rPr lang="en-US" sz="1600" b="1" dirty="0">
                <a:solidFill>
                  <a:srgbClr val="FFFFFF"/>
                </a:solidFill>
                <a:latin typeface="Arial" pitchFamily="34" charset="0"/>
                <a:ea typeface="Arial" pitchFamily="34" charset="-122"/>
                <a:cs typeface="Arial" pitchFamily="34" charset="-120"/>
              </a:rPr>
              <a:t>Tracey Brown</a:t>
            </a:r>
            <a:endParaRPr lang="en-US" sz="1600" dirty="0"/>
          </a:p>
        </p:txBody>
      </p:sp>
      <p:sp>
        <p:nvSpPr>
          <p:cNvPr id="8" name="Text 5"/>
          <p:cNvSpPr/>
          <p:nvPr/>
        </p:nvSpPr>
        <p:spPr>
          <a:xfrm>
            <a:off x="731520" y="4135187"/>
            <a:ext cx="6400800" cy="365760"/>
          </a:xfrm>
          <a:prstGeom prst="rect">
            <a:avLst/>
          </a:prstGeom>
          <a:noFill/>
          <a:ln/>
        </p:spPr>
        <p:txBody>
          <a:bodyPr wrap="square" lIns="0" tIns="0" rIns="0" bIns="0" rtlCol="0" anchor="ctr"/>
          <a:lstStyle/>
          <a:p>
            <a:pPr marL="0" indent="0">
              <a:buNone/>
            </a:pPr>
            <a:r>
              <a:rPr lang="en-US" sz="1400" dirty="0">
                <a:solidFill>
                  <a:srgbClr val="B9C4D9"/>
                </a:solidFill>
                <a:latin typeface="Arial" pitchFamily="34" charset="0"/>
                <a:ea typeface="Arial" pitchFamily="34" charset="-122"/>
                <a:cs typeface="Arial" pitchFamily="34" charset="-120"/>
              </a:rPr>
              <a:t>System Administrator &amp; Trainer, Chapter 115 and Annuity Programs</a:t>
            </a:r>
            <a:endParaRPr lang="en-US" sz="1400" dirty="0"/>
          </a:p>
        </p:txBody>
      </p:sp>
      <p:sp>
        <p:nvSpPr>
          <p:cNvPr id="9" name="Text 6"/>
          <p:cNvSpPr/>
          <p:nvPr/>
        </p:nvSpPr>
        <p:spPr>
          <a:xfrm>
            <a:off x="746216" y="4430317"/>
            <a:ext cx="6400800" cy="365760"/>
          </a:xfrm>
          <a:prstGeom prst="rect">
            <a:avLst/>
          </a:prstGeom>
          <a:noFill/>
          <a:ln/>
        </p:spPr>
        <p:txBody>
          <a:bodyPr wrap="square" lIns="0" tIns="0" rIns="0" bIns="0" rtlCol="0" anchor="ctr"/>
          <a:lstStyle/>
          <a:p>
            <a:pPr marL="0" indent="0">
              <a:buNone/>
            </a:pPr>
            <a:r>
              <a:rPr lang="en-US" sz="1400" dirty="0">
                <a:solidFill>
                  <a:srgbClr val="B9C4D9"/>
                </a:solidFill>
                <a:latin typeface="Arial" pitchFamily="34" charset="0"/>
                <a:ea typeface="Arial" pitchFamily="34" charset="-122"/>
                <a:cs typeface="Arial" pitchFamily="34" charset="-120"/>
              </a:rPr>
              <a:t>Tracey.J.Brown@mass.gov   ·   857-202-9314</a:t>
            </a:r>
            <a:endParaRPr lang="en-US" sz="1400" dirty="0"/>
          </a:p>
        </p:txBody>
      </p:sp>
      <p:sp>
        <p:nvSpPr>
          <p:cNvPr id="10" name="Text 7"/>
          <p:cNvSpPr/>
          <p:nvPr/>
        </p:nvSpPr>
        <p:spPr>
          <a:xfrm>
            <a:off x="746216" y="5780314"/>
            <a:ext cx="7315200" cy="548640"/>
          </a:xfrm>
          <a:prstGeom prst="rect">
            <a:avLst/>
          </a:prstGeom>
          <a:noFill/>
          <a:ln/>
        </p:spPr>
        <p:txBody>
          <a:bodyPr wrap="square" lIns="0" tIns="0" rIns="0" bIns="0" rtlCol="0" anchor="ctr"/>
          <a:lstStyle/>
          <a:p>
            <a:pPr marL="0" indent="0">
              <a:lnSpc>
                <a:spcPts val="1500"/>
              </a:lnSpc>
              <a:buNone/>
            </a:pPr>
            <a:r>
              <a:rPr lang="en-US" sz="1400" dirty="0">
                <a:solidFill>
                  <a:srgbClr val="8FA8C9"/>
                </a:solidFill>
                <a:latin typeface="Arial" pitchFamily="34" charset="0"/>
                <a:ea typeface="Arial" pitchFamily="34" charset="-122"/>
                <a:cs typeface="Arial" pitchFamily="34" charset="-120"/>
              </a:rPr>
              <a:t>Massachusetts Executive Office of Veterans' Services</a:t>
            </a:r>
            <a:endParaRPr lang="en-US" sz="1400" dirty="0"/>
          </a:p>
          <a:p>
            <a:pPr marL="0" indent="0">
              <a:lnSpc>
                <a:spcPts val="1500"/>
              </a:lnSpc>
              <a:buNone/>
            </a:pPr>
            <a:r>
              <a:rPr lang="en-US" sz="1400" dirty="0">
                <a:solidFill>
                  <a:srgbClr val="8FA8C9"/>
                </a:solidFill>
                <a:latin typeface="Arial" pitchFamily="34" charset="0"/>
                <a:ea typeface="Arial" pitchFamily="34" charset="-122"/>
                <a:cs typeface="Arial" pitchFamily="34" charset="-120"/>
              </a:rPr>
              <a:t>15 New Chardon Street, One Bowdoin Square, Suite 400, Boston, MA 02114</a:t>
            </a:r>
            <a:endParaRPr lang="en-US" sz="1400" dirty="0"/>
          </a:p>
        </p:txBody>
      </p:sp>
      <p:sp>
        <p:nvSpPr>
          <p:cNvPr id="11" name="Text 8"/>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1400" dirty="0">
                <a:solidFill>
                  <a:srgbClr val="C7CEDB"/>
                </a:solidFill>
                <a:latin typeface="Arial" pitchFamily="34" charset="0"/>
                <a:ea typeface="Arial" pitchFamily="34" charset="-122"/>
                <a:cs typeface="Arial" pitchFamily="34" charset="-120"/>
              </a:rPr>
              <a:t>Massachusetts Executive Office of Veterans Services</a:t>
            </a:r>
            <a:endParaRPr lang="en-US" sz="1400" dirty="0"/>
          </a:p>
        </p:txBody>
      </p:sp>
      <p:sp>
        <p:nvSpPr>
          <p:cNvPr id="12" name="Text 9"/>
          <p:cNvSpPr/>
          <p:nvPr/>
        </p:nvSpPr>
        <p:spPr>
          <a:xfrm>
            <a:off x="11274552" y="6537960"/>
            <a:ext cx="457200" cy="274320"/>
          </a:xfrm>
          <a:prstGeom prst="rect">
            <a:avLst/>
          </a:prstGeom>
          <a:noFill/>
          <a:ln/>
        </p:spPr>
        <p:txBody>
          <a:bodyPr wrap="square" lIns="0" tIns="0" rIns="0" bIns="0" rtlCol="0" anchor="ctr"/>
          <a:lstStyle/>
          <a:p>
            <a:pPr marL="0" indent="0" algn="r">
              <a:buNone/>
            </a:pPr>
            <a:r>
              <a:rPr lang="en-US" sz="1400" dirty="0">
                <a:solidFill>
                  <a:srgbClr val="C7CEDB"/>
                </a:solidFill>
                <a:latin typeface="Arial" pitchFamily="34" charset="0"/>
                <a:ea typeface="Arial" pitchFamily="34" charset="-122"/>
                <a:cs typeface="Arial" pitchFamily="34" charset="-120"/>
              </a:rPr>
              <a:t>31</a:t>
            </a:r>
            <a:endParaRPr lang="en-US" sz="1400" dirty="0"/>
          </a:p>
        </p:txBody>
      </p:sp>
      <p:pic>
        <p:nvPicPr>
          <p:cNvPr id="14" name="Picture 13">
            <a:extLst>
              <a:ext uri="{FF2B5EF4-FFF2-40B4-BE49-F238E27FC236}">
                <a16:creationId xmlns:a16="http://schemas.microsoft.com/office/drawing/2014/main" id="{8B09947A-5203-A77C-70DC-156F2085F357}"/>
              </a:ext>
            </a:extLst>
          </p:cNvPr>
          <p:cNvPicPr>
            <a:picLocks noChangeAspect="1"/>
          </p:cNvPicPr>
          <p:nvPr/>
        </p:nvPicPr>
        <p:blipFill>
          <a:blip r:embed="rId3"/>
          <a:stretch>
            <a:fillRect/>
          </a:stretch>
        </p:blipFill>
        <p:spPr>
          <a:xfrm>
            <a:off x="1695451" y="238831"/>
            <a:ext cx="7913914" cy="1627057"/>
          </a:xfrm>
          <a:prstGeom prst="rect">
            <a:avLst/>
          </a:prstGeom>
          <a:ln>
            <a:noFill/>
          </a:ln>
          <a:effectLst>
            <a:softEdge rad="112500"/>
          </a:effectLst>
        </p:spPr>
      </p:pic>
      <p:sp>
        <p:nvSpPr>
          <p:cNvPr id="17" name="TextBox 16">
            <a:extLst>
              <a:ext uri="{FF2B5EF4-FFF2-40B4-BE49-F238E27FC236}">
                <a16:creationId xmlns:a16="http://schemas.microsoft.com/office/drawing/2014/main" id="{E16B8DC2-2F83-8FA5-2AEC-93E41D51F3EF}"/>
              </a:ext>
            </a:extLst>
          </p:cNvPr>
          <p:cNvSpPr txBox="1"/>
          <p:nvPr/>
        </p:nvSpPr>
        <p:spPr>
          <a:xfrm>
            <a:off x="680085" y="4839054"/>
            <a:ext cx="4126230"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Patrick George</a:t>
            </a:r>
          </a:p>
        </p:txBody>
      </p:sp>
      <p:sp>
        <p:nvSpPr>
          <p:cNvPr id="18" name="TextBox 17">
            <a:extLst>
              <a:ext uri="{FF2B5EF4-FFF2-40B4-BE49-F238E27FC236}">
                <a16:creationId xmlns:a16="http://schemas.microsoft.com/office/drawing/2014/main" id="{2F6DEBC5-38D4-6A66-56FB-D27BCAC0FB7A}"/>
              </a:ext>
            </a:extLst>
          </p:cNvPr>
          <p:cNvSpPr txBox="1"/>
          <p:nvPr/>
        </p:nvSpPr>
        <p:spPr>
          <a:xfrm>
            <a:off x="680085" y="5177608"/>
            <a:ext cx="6175466" cy="307777"/>
          </a:xfrm>
          <a:prstGeom prst="rect">
            <a:avLst/>
          </a:prstGeom>
          <a:noFill/>
        </p:spPr>
        <p:txBody>
          <a:bodyPr wrap="square" rtlCol="0">
            <a:spAutoFit/>
          </a:bodyPr>
          <a:lstStyle/>
          <a:p>
            <a:r>
              <a:rPr lang="en-US" sz="1400" dirty="0">
                <a:solidFill>
                  <a:schemeClr val="accent1">
                    <a:lumMod val="40000"/>
                    <a:lumOff val="60000"/>
                  </a:schemeClr>
                </a:solidFill>
                <a:latin typeface="Arial" panose="020B0604020202020204" pitchFamily="34" charset="0"/>
                <a:cs typeface="Arial" panose="020B0604020202020204" pitchFamily="34" charset="0"/>
              </a:rPr>
              <a:t>Director of Benefits</a:t>
            </a:r>
          </a:p>
        </p:txBody>
      </p:sp>
      <p:sp>
        <p:nvSpPr>
          <p:cNvPr id="19" name="TextBox 18">
            <a:extLst>
              <a:ext uri="{FF2B5EF4-FFF2-40B4-BE49-F238E27FC236}">
                <a16:creationId xmlns:a16="http://schemas.microsoft.com/office/drawing/2014/main" id="{76210A24-263A-0F44-9CD8-070DBB601C8D}"/>
              </a:ext>
            </a:extLst>
          </p:cNvPr>
          <p:cNvSpPr txBox="1"/>
          <p:nvPr/>
        </p:nvSpPr>
        <p:spPr>
          <a:xfrm>
            <a:off x="680085" y="5505194"/>
            <a:ext cx="4637314" cy="307777"/>
          </a:xfrm>
          <a:prstGeom prst="rect">
            <a:avLst/>
          </a:prstGeom>
          <a:noFill/>
        </p:spPr>
        <p:txBody>
          <a:bodyPr wrap="square" rtlCol="0">
            <a:spAutoFit/>
          </a:bodyPr>
          <a:lstStyle/>
          <a:p>
            <a:r>
              <a:rPr lang="en-US" sz="1400" dirty="0">
                <a:solidFill>
                  <a:schemeClr val="accent1">
                    <a:lumMod val="40000"/>
                    <a:lumOff val="60000"/>
                  </a:schemeClr>
                </a:solidFill>
                <a:latin typeface="Arial" panose="020B0604020202020204" pitchFamily="34" charset="0"/>
                <a:cs typeface="Arial" panose="020B0604020202020204" pitchFamily="34" charset="0"/>
              </a:rPr>
              <a:t>Patrick.George2@mass.gov</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3208</Words>
  <Application>Microsoft Office PowerPoint</Application>
  <PresentationFormat>Widescreen</PresentationFormat>
  <Paragraphs>376</Paragraphs>
  <Slides>31</Slides>
  <Notes>31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31</vt:i4>
      </vt:variant>
    </vt:vector>
  </HeadingPairs>
  <TitlesOfParts>
    <vt:vector size="33"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Brown, Tracey J (VET)</cp:lastModifiedBy>
  <cp:revision>2</cp:revision>
  <dcterms:created xsi:type="dcterms:W3CDTF">2026-09-16T13:26:14Z</dcterms:created>
  <dcterms:modified xsi:type="dcterms:W3CDTF">2026-10-26T18:54:18Z</dcterms:modified>
</cp:coreProperties>
</file>