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9"/>
  </p:notesMasterIdLst>
  <p:handoutMasterIdLst>
    <p:handoutMasterId r:id="rId20"/>
  </p:handoutMasterIdLst>
  <p:sldIdLst>
    <p:sldId id="256" r:id="rId5"/>
    <p:sldId id="257" r:id="rId6"/>
    <p:sldId id="1509" r:id="rId7"/>
    <p:sldId id="263" r:id="rId8"/>
    <p:sldId id="1510" r:id="rId9"/>
    <p:sldId id="1517" r:id="rId10"/>
    <p:sldId id="1518" r:id="rId11"/>
    <p:sldId id="1519" r:id="rId12"/>
    <p:sldId id="1520" r:id="rId13"/>
    <p:sldId id="1521" r:id="rId14"/>
    <p:sldId id="1522" r:id="rId15"/>
    <p:sldId id="1523" r:id="rId16"/>
    <p:sldId id="1524" r:id="rId17"/>
    <p:sldId id="26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8D2945-E996-4633-ACC9-892664AD1690}" v="54" dt="2026-11-02T18:56:29.2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58"/>
  </p:normalViewPr>
  <p:slideViewPr>
    <p:cSldViewPr snapToGrid="0">
      <p:cViewPr varScale="1">
        <p:scale>
          <a:sx n="105" d="100"/>
          <a:sy n="105" d="100"/>
        </p:scale>
        <p:origin x="7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972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a Clark" userId="de1f8c90-13b3-4aa8-8690-fefa7030b8e1" providerId="ADAL" clId="{8FD672C4-047C-406E-8999-F1687FC7C0CB}"/>
    <pc:docChg chg="modSld sldOrd">
      <pc:chgData name="Lisa Clark" userId="de1f8c90-13b3-4aa8-8690-fefa7030b8e1" providerId="ADAL" clId="{8FD672C4-047C-406E-8999-F1687FC7C0CB}" dt="2026-11-02T19:09:08.505" v="109" actId="20577"/>
      <pc:docMkLst>
        <pc:docMk/>
      </pc:docMkLst>
      <pc:sldChg chg="modSp mod">
        <pc:chgData name="Lisa Clark" userId="de1f8c90-13b3-4aa8-8690-fefa7030b8e1" providerId="ADAL" clId="{8FD672C4-047C-406E-8999-F1687FC7C0CB}" dt="2026-11-02T19:08:11.675" v="97" actId="20577"/>
        <pc:sldMkLst>
          <pc:docMk/>
          <pc:sldMk cId="3313450045" sldId="1509"/>
        </pc:sldMkLst>
        <pc:spChg chg="mod">
          <ac:chgData name="Lisa Clark" userId="de1f8c90-13b3-4aa8-8690-fefa7030b8e1" providerId="ADAL" clId="{8FD672C4-047C-406E-8999-F1687FC7C0CB}" dt="2026-11-02T19:08:11.675" v="97" actId="20577"/>
          <ac:spMkLst>
            <pc:docMk/>
            <pc:sldMk cId="3313450045" sldId="1509"/>
            <ac:spMk id="3" creationId="{1A385359-5FD3-D5C8-1467-F7082543AA4C}"/>
          </ac:spMkLst>
        </pc:spChg>
      </pc:sldChg>
      <pc:sldChg chg="addSp modSp">
        <pc:chgData name="Lisa Clark" userId="de1f8c90-13b3-4aa8-8690-fefa7030b8e1" providerId="ADAL" clId="{8FD672C4-047C-406E-8999-F1687FC7C0CB}" dt="2026-11-02T18:41:32.589" v="2"/>
        <pc:sldMkLst>
          <pc:docMk/>
          <pc:sldMk cId="4249494149" sldId="1522"/>
        </pc:sldMkLst>
        <pc:spChg chg="mod">
          <ac:chgData name="Lisa Clark" userId="de1f8c90-13b3-4aa8-8690-fefa7030b8e1" providerId="ADAL" clId="{8FD672C4-047C-406E-8999-F1687FC7C0CB}" dt="2026-11-02T18:40:34.553" v="1"/>
          <ac:spMkLst>
            <pc:docMk/>
            <pc:sldMk cId="4249494149" sldId="1522"/>
            <ac:spMk id="2" creationId="{0AAB2BB3-F921-391A-901C-FDD3AA02C93B}"/>
          </ac:spMkLst>
        </pc:spChg>
        <pc:spChg chg="mod">
          <ac:chgData name="Lisa Clark" userId="de1f8c90-13b3-4aa8-8690-fefa7030b8e1" providerId="ADAL" clId="{8FD672C4-047C-406E-8999-F1687FC7C0CB}" dt="2026-11-02T18:41:32.589" v="2"/>
          <ac:spMkLst>
            <pc:docMk/>
            <pc:sldMk cId="4249494149" sldId="1522"/>
            <ac:spMk id="3" creationId="{179E308A-6C34-AEA1-6CBB-C4167C421B02}"/>
          </ac:spMkLst>
        </pc:spChg>
        <pc:picChg chg="add">
          <ac:chgData name="Lisa Clark" userId="de1f8c90-13b3-4aa8-8690-fefa7030b8e1" providerId="ADAL" clId="{8FD672C4-047C-406E-8999-F1687FC7C0CB}" dt="2026-11-02T18:37:14.762" v="0"/>
          <ac:picMkLst>
            <pc:docMk/>
            <pc:sldMk cId="4249494149" sldId="1522"/>
            <ac:picMk id="4" creationId="{5947427F-2228-4153-98B1-B3CCA166656D}"/>
          </ac:picMkLst>
        </pc:picChg>
      </pc:sldChg>
      <pc:sldChg chg="addSp modSp">
        <pc:chgData name="Lisa Clark" userId="de1f8c90-13b3-4aa8-8690-fefa7030b8e1" providerId="ADAL" clId="{8FD672C4-047C-406E-8999-F1687FC7C0CB}" dt="2026-11-02T18:45:44.744" v="4"/>
        <pc:sldMkLst>
          <pc:docMk/>
          <pc:sldMk cId="2578922532" sldId="1523"/>
        </pc:sldMkLst>
        <pc:spChg chg="mod">
          <ac:chgData name="Lisa Clark" userId="de1f8c90-13b3-4aa8-8690-fefa7030b8e1" providerId="ADAL" clId="{8FD672C4-047C-406E-8999-F1687FC7C0CB}" dt="2026-11-02T18:45:44.744" v="4"/>
          <ac:spMkLst>
            <pc:docMk/>
            <pc:sldMk cId="2578922532" sldId="1523"/>
            <ac:spMk id="4" creationId="{2BD1B660-BE3B-DB3A-DA2F-720E6AB8B356}"/>
          </ac:spMkLst>
        </pc:spChg>
        <pc:picChg chg="add">
          <ac:chgData name="Lisa Clark" userId="de1f8c90-13b3-4aa8-8690-fefa7030b8e1" providerId="ADAL" clId="{8FD672C4-047C-406E-8999-F1687FC7C0CB}" dt="2026-11-02T18:43:07.532" v="3"/>
          <ac:picMkLst>
            <pc:docMk/>
            <pc:sldMk cId="2578922532" sldId="1523"/>
            <ac:picMk id="2" creationId="{25A55731-28AE-6419-C3F1-CCD2940DFA7D}"/>
          </ac:picMkLst>
        </pc:picChg>
      </pc:sldChg>
      <pc:sldChg chg="modSp mod ord">
        <pc:chgData name="Lisa Clark" userId="de1f8c90-13b3-4aa8-8690-fefa7030b8e1" providerId="ADAL" clId="{8FD672C4-047C-406E-8999-F1687FC7C0CB}" dt="2026-11-02T19:09:08.505" v="109" actId="20577"/>
        <pc:sldMkLst>
          <pc:docMk/>
          <pc:sldMk cId="4000809676" sldId="1524"/>
        </pc:sldMkLst>
        <pc:spChg chg="mod">
          <ac:chgData name="Lisa Clark" userId="de1f8c90-13b3-4aa8-8690-fefa7030b8e1" providerId="ADAL" clId="{8FD672C4-047C-406E-8999-F1687FC7C0CB}" dt="2026-11-02T18:52:34.531" v="76" actId="20577"/>
          <ac:spMkLst>
            <pc:docMk/>
            <pc:sldMk cId="4000809676" sldId="1524"/>
            <ac:spMk id="2" creationId="{547EB84F-FDDD-3C80-00A5-E75B5B04A0A9}"/>
          </ac:spMkLst>
        </pc:spChg>
        <pc:spChg chg="mod">
          <ac:chgData name="Lisa Clark" userId="de1f8c90-13b3-4aa8-8690-fefa7030b8e1" providerId="ADAL" clId="{8FD672C4-047C-406E-8999-F1687FC7C0CB}" dt="2026-11-02T19:09:08.505" v="109" actId="20577"/>
          <ac:spMkLst>
            <pc:docMk/>
            <pc:sldMk cId="4000809676" sldId="1524"/>
            <ac:spMk id="3" creationId="{2D6EC9E2-F295-D8CC-E4EF-790B668BD1F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198972-73C8-9327-0850-18A6425134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55A2EB-01C3-20E0-FF45-07CCC8672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D1EC30-5B0B-48D0-A1A8-66A96720DF24}" type="datetimeFigureOut">
              <a:rPr lang="en-US" smtClean="0"/>
              <a:t>11/2/2026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C50A84-CDF8-9D1C-7599-D1B543581C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AAFBD2-1F7B-DB18-5994-6D22C6743F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FBFCE-2205-4B9C-81E5-532E0690D8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731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68A4D-42A7-45F7-9930-00E8DCB48D7E}" type="datetimeFigureOut">
              <a:rPr lang="en-US" smtClean="0"/>
              <a:t>11/2/2026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D6F49-EBB7-4CCF-97A8-E526BB28BB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193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 property tax collection process should apply to all property types. Consistent notice requirements simplify administration without compromising taxpayer protections.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868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Taxpayers who meet their obligations should not have to subsidize the additional expenses created by someone else's delinquent property tax account.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212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goal is to distinguish ordinary tax-foreclosed properties from historically or culturally significant municipal properties, allowing routine properties to be sold efficiently while preserving local discretion to retain properties that have genuine community value.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602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Municipal auctions work. There is no compelling reason to add an additional broker requirement to a process that has successfully returned tax-foreclosed properties to productive use for decades.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435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548642"/>
            <a:ext cx="7478991" cy="3635797"/>
          </a:xfrm>
        </p:spPr>
        <p:txBody>
          <a:bodyPr anchor="t">
            <a:normAutofit/>
          </a:bodyPr>
          <a:lstStyle>
            <a:lvl1pPr algn="l">
              <a:defRPr sz="7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73553"/>
            <a:ext cx="6655522" cy="1545336"/>
          </a:xfrm>
        </p:spPr>
        <p:txBody>
          <a:bodyPr anchor="b">
            <a:normAutofit/>
          </a:bodyPr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7B902-09B5-4324-8310-59625360F035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296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8008" y="854239"/>
            <a:ext cx="7876287" cy="3592629"/>
          </a:xfrm>
        </p:spPr>
        <p:txBody>
          <a:bodyPr anchor="b">
            <a:normAutofit/>
          </a:bodyPr>
          <a:lstStyle>
            <a:lvl1pPr algn="l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368" y="4617138"/>
            <a:ext cx="7375466" cy="101498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91A11-88E2-4BD0-90A5-503C684B9CC0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9543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1200" y="1318302"/>
            <a:ext cx="8229600" cy="2621154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4039647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19A73-9EF0-435E-951F-A4ACE59FBD85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495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5218032"/>
            <a:ext cx="11460480" cy="786384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5972629"/>
            <a:ext cx="11460480" cy="480373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9" cy="4986425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A6C9C7-A264-237A-7F3C-46E6A7A9646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72BE8CE-6011-4887-8688-8D57691F11AD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5B8C48-05E9-5280-3F6A-22F8BCBB47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C820F-C031-6832-5CA0-B972903E0D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68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68896" y="1129554"/>
            <a:ext cx="4361688" cy="3475236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68897" y="4731335"/>
            <a:ext cx="4206240" cy="1184585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584950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68895" y="6453002"/>
            <a:ext cx="170762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86426EA-0386-4881-8D6D-3F08C95C4A7F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751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411480"/>
            <a:ext cx="4654296" cy="3739896"/>
          </a:xfrm>
        </p:spPr>
        <p:txBody>
          <a:bodyPr anchor="t">
            <a:normAutofit/>
          </a:bodyPr>
          <a:lstStyle>
            <a:lvl1pPr algn="l"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4873752"/>
            <a:ext cx="4206240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96128" y="0"/>
            <a:ext cx="6595872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37160" y="6453002"/>
            <a:ext cx="1951777" cy="365125"/>
          </a:xfrm>
        </p:spPr>
        <p:txBody>
          <a:bodyPr/>
          <a:lstStyle/>
          <a:p>
            <a:fld id="{1FE1A989-42EF-40B2-87AB-6941C231CD4A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088937" y="6453002"/>
            <a:ext cx="2805405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844578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067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320" y="1801368"/>
            <a:ext cx="7772400" cy="4572000"/>
          </a:xfrm>
        </p:spPr>
        <p:txBody>
          <a:bodyPr anchor="b">
            <a:normAutofit/>
          </a:bodyPr>
          <a:lstStyle>
            <a:lvl1pPr algn="l">
              <a:defRPr sz="7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A7A0-B9EE-41A8-8016-28E5803F20B2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8095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320" y="1801368"/>
            <a:ext cx="7772400" cy="4572000"/>
          </a:xfrm>
        </p:spPr>
        <p:txBody>
          <a:bodyPr anchor="b">
            <a:normAutofit/>
          </a:bodyPr>
          <a:lstStyle>
            <a:lvl1pPr algn="l">
              <a:defRPr sz="7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176" y="484632"/>
            <a:ext cx="7772400" cy="59436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A7A0-B9EE-41A8-8016-28E5803F20B2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2793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64108"/>
            <a:ext cx="8467558" cy="155448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2333860"/>
            <a:ext cx="8467558" cy="3689909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400"/>
            </a:lvl1pPr>
            <a:lvl2pPr marL="685800" indent="-457200">
              <a:buFont typeface="+mj-lt"/>
              <a:buAutoNum type="arabicPeriod"/>
              <a:defRPr sz="2000"/>
            </a:lvl2pPr>
            <a:lvl3pPr marL="800100" indent="-342900">
              <a:buFont typeface="+mj-lt"/>
              <a:buAutoNum type="arabicPeriod"/>
              <a:defRPr sz="1800"/>
            </a:lvl3pPr>
            <a:lvl4pPr marL="1028700" indent="-342900">
              <a:buFont typeface="+mj-lt"/>
              <a:buAutoNum type="arabicPeriod"/>
              <a:defRPr sz="16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404-9532-4DA8-8A40-EC339A5BE635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208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0" y="1161288"/>
            <a:ext cx="4663440" cy="155448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AC20259-235D-F9C3-3788-C1457976F5A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9048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0" y="2825496"/>
            <a:ext cx="4663440" cy="3337560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571500" indent="-342900">
              <a:buFont typeface="+mj-lt"/>
              <a:buAutoNum type="arabicPeriod"/>
              <a:defRPr sz="18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7999" y="6453002"/>
            <a:ext cx="1996689" cy="365125"/>
          </a:xfrm>
        </p:spPr>
        <p:txBody>
          <a:bodyPr/>
          <a:lstStyle/>
          <a:p>
            <a:fld id="{8A60B404-9532-4DA8-8A40-EC339A5BE635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526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" y="151598"/>
            <a:ext cx="11924209" cy="528186"/>
          </a:xfrm>
        </p:spPr>
        <p:txBody>
          <a:bodyPr anchor="ctr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" y="776036"/>
            <a:ext cx="11924209" cy="56769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6A364-A39C-470E-B89A-9BD899585684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126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Only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-1325880"/>
            <a:ext cx="10515600" cy="1325880"/>
          </a:xfrm>
        </p:spPr>
        <p:txBody>
          <a:bodyPr anchor="ctr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" y="367091"/>
            <a:ext cx="11924209" cy="61238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C69CE-4771-4BFA-AD70-0E51ABA58D6D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6518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E4242-8CA0-457D-B3B1-7D78B4164321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2030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385975"/>
            <a:ext cx="4325112" cy="2454796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386584"/>
            <a:ext cx="4325112" cy="2459736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D6F41-6645-4089-A6BB-7B692A44A4CC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7418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258568"/>
            <a:ext cx="3813048" cy="355701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2254250"/>
            <a:ext cx="4956175" cy="355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73AF-3955-4569-8B4F-B329360A9CBD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564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1537853"/>
            <a:ext cx="4145582" cy="46388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1538288"/>
            <a:ext cx="5681662" cy="4818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276D-BBED-48BC-B459-1E9A16CF46CD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5867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7" y="877456"/>
            <a:ext cx="4142232" cy="4940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22913" y="877456"/>
            <a:ext cx="6159500" cy="53908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38C57-8E3B-4697-92F8-0ED9B71F7E17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7116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3" y="548639"/>
            <a:ext cx="3494314" cy="57196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04268" y="549274"/>
            <a:ext cx="7315200" cy="58064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C593-EA98-4C39-A75F-3F3A9C691019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122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8937" y="548640"/>
            <a:ext cx="6093225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793885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38937" y="1828800"/>
            <a:ext cx="6071616" cy="44897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538937" y="6453002"/>
            <a:ext cx="3337584" cy="365125"/>
          </a:xfrm>
        </p:spPr>
        <p:txBody>
          <a:bodyPr/>
          <a:lstStyle/>
          <a:p>
            <a:fld id="{8FACD271-2BB0-4C13-9E3A-50B90F57CA5B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492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6135624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4" y="1828800"/>
            <a:ext cx="6135624" cy="44897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00544" y="0"/>
            <a:ext cx="4791456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1177663-FC76-DF36-EEB7-5BE4C6C82F3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C4109C0-CC82-467C-B6E8-62D4D3634E2A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15DEC4-C967-ABFB-73CF-0A90335332A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950591" y="6453002"/>
            <a:ext cx="2805405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A5085F-BE80-B110-AA1F-9DD0919E27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706232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4047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5736" y="320040"/>
            <a:ext cx="685800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023360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45736" y="1380744"/>
            <a:ext cx="685800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745736" y="6453002"/>
            <a:ext cx="3494314" cy="365125"/>
          </a:xfrm>
        </p:spPr>
        <p:txBody>
          <a:bodyPr/>
          <a:lstStyle/>
          <a:p>
            <a:fld id="{1A5F77D0-C28E-4573-88F0-0A30FF98888E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2171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320040"/>
            <a:ext cx="685800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380744"/>
            <a:ext cx="685800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91732" y="0"/>
            <a:ext cx="4100267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1F1191D-5EC4-40DF-9DB6-A6385AB88B55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285799" y="6453002"/>
            <a:ext cx="2805405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41440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197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808" y="584339"/>
            <a:ext cx="436168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611509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53745" y="2212975"/>
            <a:ext cx="4362450" cy="4095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3745" y="6453002"/>
            <a:ext cx="1622776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E468DAA-49F6-4492-82E6-75555EB31418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3447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83413"/>
            <a:ext cx="436168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2212975"/>
            <a:ext cx="4360863" cy="4095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2031073" cy="365125"/>
          </a:xfrm>
        </p:spPr>
        <p:txBody>
          <a:bodyPr/>
          <a:lstStyle/>
          <a:p>
            <a:fld id="{41D22668-A3AE-429F-A351-A1583BA90793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45480" y="0"/>
            <a:ext cx="6446520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800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553" y="320040"/>
            <a:ext cx="4522936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6492240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04888" y="1380744"/>
            <a:ext cx="4512601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04491" y="6453002"/>
            <a:ext cx="177202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B3A2E2B-8F4D-437C-9F55-5E913AFC716A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2159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20040"/>
            <a:ext cx="4572000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4" y="1380744"/>
            <a:ext cx="4572000" cy="4983480"/>
          </a:xfrm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2031073" cy="365125"/>
          </a:xfrm>
        </p:spPr>
        <p:txBody>
          <a:bodyPr/>
          <a:lstStyle/>
          <a:p>
            <a:fld id="{46C70014-48FC-4647-9615-BBD39F98887D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17720" y="0"/>
            <a:ext cx="6274279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820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2663" y="583413"/>
            <a:ext cx="3401568" cy="152704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584144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12790" y="2212975"/>
            <a:ext cx="3401568" cy="4095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212663" y="6453002"/>
            <a:ext cx="922372" cy="365125"/>
          </a:xfrm>
        </p:spPr>
        <p:txBody>
          <a:bodyPr/>
          <a:lstStyle/>
          <a:p>
            <a:fld id="{C089F4EF-3CDF-46D7-ADF4-3A52C84FD8BE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9135035" y="6453002"/>
            <a:ext cx="2546891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7826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83413"/>
            <a:ext cx="3401568" cy="152704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2212975"/>
            <a:ext cx="3401568" cy="4095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1067625" cy="365125"/>
          </a:xfrm>
        </p:spPr>
        <p:txBody>
          <a:bodyPr/>
          <a:lstStyle/>
          <a:p>
            <a:fld id="{E635C43F-DBB1-4D83-B442-E1529AA900C2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61780" y="0"/>
            <a:ext cx="7430219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04785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60426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5332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3102" y="1078992"/>
            <a:ext cx="3273552" cy="1942773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781365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44096" y="3099816"/>
            <a:ext cx="3273552" cy="2953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100"/>
            </a:lvl4pPr>
            <a:lvl5pPr marL="9144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43102" y="6453002"/>
            <a:ext cx="100365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D13F81E-C5BD-4314-B9B9-AAE2702F29D2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346761" y="6453002"/>
            <a:ext cx="2335165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7347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4635132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C146-0A20-4029-98D5-9A42EEDF8B24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4924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8887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377827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2A2F-57DF-45DA-A7E9-678FD33267B9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192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3079730"/>
            <a:ext cx="12192000" cy="377827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59778"/>
            <a:ext cx="3494314" cy="365125"/>
          </a:xfrm>
        </p:spPr>
        <p:txBody>
          <a:bodyPr/>
          <a:lstStyle/>
          <a:p>
            <a:fld id="{9128053F-E531-4885-B604-CF1A6DEEE405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59778"/>
            <a:ext cx="2805405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59778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681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603504"/>
            <a:ext cx="10972802" cy="970463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2645" y="1828800"/>
            <a:ext cx="6172200" cy="4425696"/>
          </a:xfrm>
          <a:blipFill dpi="0" rotWithShape="1">
            <a:blip r:embed="rId2" cstate="print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27395" y="1828800"/>
            <a:ext cx="4251960" cy="44288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6791B-F730-470C-BD5E-FFF8D449589F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7679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2648" y="2290890"/>
            <a:ext cx="4672584" cy="4041648"/>
          </a:xfrm>
          <a:blipFill dpi="0" rotWithShape="1">
            <a:blip r:embed="rId2" cstate="print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3FE0C-303A-49D2-B22C-9FE8AE7D9EF1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601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550217"/>
            <a:ext cx="3657603" cy="1453896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521" y="2295144"/>
            <a:ext cx="3490176" cy="4041648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16500" y="549275"/>
            <a:ext cx="6561138" cy="5759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59A7-84EB-4384-87AF-59CC16704CF8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8077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ig Numb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496" y="566928"/>
            <a:ext cx="10826496" cy="4334256"/>
          </a:xfrm>
        </p:spPr>
        <p:txBody>
          <a:bodyPr anchor="b">
            <a:normAutofit/>
          </a:bodyPr>
          <a:lstStyle>
            <a:lvl1pPr algn="l">
              <a:defRPr sz="23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##%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4944" y="4718304"/>
            <a:ext cx="5897880" cy="1353312"/>
          </a:xfrm>
        </p:spPr>
        <p:txBody>
          <a:bodyPr anchor="t">
            <a:normAutofit/>
          </a:bodyPr>
          <a:lstStyle>
            <a:lvl1pPr marL="0" indent="0" algn="l">
              <a:buNone/>
              <a:defRPr sz="2800" cap="none" baseline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D3D17-73C9-402C-91E7-BA73E6829C50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468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ig Numb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2960" y="603504"/>
            <a:ext cx="10543032" cy="4206240"/>
          </a:xfrm>
        </p:spPr>
        <p:txBody>
          <a:bodyPr anchor="b">
            <a:normAutofit/>
          </a:bodyPr>
          <a:lstStyle>
            <a:lvl1pPr algn="ctr">
              <a:defRPr sz="23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##%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77440" y="4809744"/>
            <a:ext cx="7525512" cy="1545336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 cap="none" baseline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A7CDD-9512-40CC-9351-FC0DE186CFBD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760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ig Number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93814EA-F598-EBFD-83D1-6782D7CBB59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2960" y="603504"/>
            <a:ext cx="10543032" cy="4206240"/>
          </a:xfrm>
        </p:spPr>
        <p:txBody>
          <a:bodyPr anchor="b">
            <a:normAutofit/>
          </a:bodyPr>
          <a:lstStyle>
            <a:lvl1pPr algn="ctr">
              <a:defRPr sz="2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##%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77440" y="4809744"/>
            <a:ext cx="7525512" cy="1545336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3EFCC7-B7E8-4ABE-BBCB-C75FD27800CD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0964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735E4-737B-43D4-B991-92C3D63DE68F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8266176" cy="560527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83138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99616" y="1188720"/>
            <a:ext cx="9198864" cy="3657600"/>
          </a:xfrm>
        </p:spPr>
        <p:txBody>
          <a:bodyPr anchor="ctr">
            <a:normAutofit/>
          </a:bodyPr>
          <a:lstStyle>
            <a:lvl1pPr marL="137160" indent="-137160" algn="l">
              <a:lnSpc>
                <a:spcPct val="100000"/>
              </a:lnSpc>
              <a:defRPr sz="4000" b="0"/>
            </a:lvl1pPr>
          </a:lstStyle>
          <a:p>
            <a:r>
              <a:rPr lang="en-US" dirty="0"/>
              <a:t>Click to edit Quote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54972" y="5428752"/>
            <a:ext cx="9043508" cy="466344"/>
          </a:xfrm>
        </p:spPr>
        <p:txBody>
          <a:bodyPr anchor="ctr">
            <a:normAutofit/>
          </a:bodyPr>
          <a:lstStyle>
            <a:lvl1pPr marL="0" indent="0" algn="l">
              <a:buNone/>
              <a:defRPr sz="22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035D-22A0-4334-A9AE-2457016C8B47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5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E66BBE-3119-84C9-214F-FCCB3DF5A6F1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99616" y="1344168"/>
            <a:ext cx="9198864" cy="3291840"/>
          </a:xfrm>
        </p:spPr>
        <p:txBody>
          <a:bodyPr anchor="ctr">
            <a:normAutofit/>
          </a:bodyPr>
          <a:lstStyle>
            <a:lvl1pPr marL="137160" indent="-137160" algn="l">
              <a:lnSpc>
                <a:spcPct val="100000"/>
              </a:lnSpc>
              <a:defRPr sz="4000" b="0"/>
            </a:lvl1pPr>
          </a:lstStyle>
          <a:p>
            <a:r>
              <a:rPr lang="en-US" dirty="0"/>
              <a:t>Click to edit Quote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55064" y="5349240"/>
            <a:ext cx="9043416" cy="466344"/>
          </a:xfrm>
        </p:spPr>
        <p:txBody>
          <a:bodyPr anchor="ctr">
            <a:normAutofit/>
          </a:bodyPr>
          <a:lstStyle>
            <a:lvl1pPr marL="0" indent="0" algn="l"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47CA6-BC1D-429A-A289-4E939E49554A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3244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2648" y="1234440"/>
            <a:ext cx="8961120" cy="3169920"/>
          </a:xfrm>
        </p:spPr>
        <p:txBody>
          <a:bodyPr anchor="ctr">
            <a:normAutofit/>
          </a:bodyPr>
          <a:lstStyle>
            <a:lvl1pPr marL="137160" indent="-137160" algn="l">
              <a:lnSpc>
                <a:spcPct val="100000"/>
              </a:lnSpc>
              <a:defRPr sz="4400" b="0"/>
            </a:lvl1pPr>
          </a:lstStyle>
          <a:p>
            <a:r>
              <a:rPr lang="en-US" dirty="0"/>
              <a:t>Click to edit Quote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6651" y="5669280"/>
            <a:ext cx="8807117" cy="466344"/>
          </a:xfrm>
        </p:spPr>
        <p:txBody>
          <a:bodyPr anchor="ctr">
            <a:normAutofit/>
          </a:bodyPr>
          <a:lstStyle>
            <a:lvl1pPr marL="0" indent="0" algn="l">
              <a:buNone/>
              <a:defRPr sz="22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418BD-2BA9-41CB-AB89-625779A7563D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6029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4DC103C-4E45-07FA-2734-5BAE2624DC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775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88F1ED9-CE64-0191-F909-FDC002A74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65B10-D26A-480A-9509-A9831C5E60D8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0834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86E5640-DE07-46FE-2EFB-FCD8C5238D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2387600"/>
            <a:ext cx="5157788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0D5795C-6228-AA6F-1CF7-AD7010686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2200" y="2387600"/>
            <a:ext cx="5183188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CB42A-67CE-499B-A4FA-7D4E4469B142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25818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E5040-F7E0-40EC-B8E9-CED28200FAA3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9691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FF128-BAC7-4E0D-8F77-28A571D93B6F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17458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311121"/>
            <a:ext cx="3595634" cy="3993263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5"/>
            <a:ext cx="6440258" cy="5755109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B3EA1-DD0C-4B8D-8364-52024B4530F1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5990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557784"/>
            <a:ext cx="6519080" cy="5779007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7344-9CC7-412D-8C20-072BE86D5A11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02161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6" y="1847088"/>
            <a:ext cx="7342307" cy="1133856"/>
          </a:xfrm>
        </p:spPr>
        <p:txBody>
          <a:bodyPr anchor="b">
            <a:no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775" y="3594099"/>
            <a:ext cx="10890374" cy="2743200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987AA-E4E6-4FC1-BAD8-09A952212C58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628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627318"/>
            <a:ext cx="8430767" cy="1842020"/>
          </a:xfrm>
        </p:spPr>
        <p:txBody>
          <a:bodyPr anchor="b">
            <a:no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3622674"/>
            <a:ext cx="8430639" cy="1279615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228600" indent="0">
              <a:buNone/>
              <a:defRPr sz="2000"/>
            </a:lvl2pPr>
            <a:lvl3pPr marL="457200" indent="0">
              <a:buNone/>
              <a:defRPr sz="1800"/>
            </a:lvl3pPr>
            <a:lvl4pPr marL="685800" indent="0">
              <a:buNone/>
              <a:defRPr sz="16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F65F-0E21-48DE-8D75-4BF66A547E8E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531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D291CE83-67BA-4B15-B48A-7DC5C0636664}" type="datetime1">
              <a:rPr lang="en-US" smtClean="0"/>
              <a:t>11/2/2026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28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5" r:id="rId2"/>
    <p:sldLayoutId id="2147483661" r:id="rId3"/>
    <p:sldLayoutId id="2147483712" r:id="rId4"/>
    <p:sldLayoutId id="2147483698" r:id="rId5"/>
    <p:sldLayoutId id="2147483728" r:id="rId6"/>
    <p:sldLayoutId id="2147483735" r:id="rId7"/>
    <p:sldLayoutId id="2147483758" r:id="rId8"/>
    <p:sldLayoutId id="2147483710" r:id="rId9"/>
    <p:sldLayoutId id="2147483755" r:id="rId10"/>
    <p:sldLayoutId id="2147483713" r:id="rId11"/>
    <p:sldLayoutId id="2147483729" r:id="rId12"/>
    <p:sldLayoutId id="2147483662" r:id="rId13"/>
    <p:sldLayoutId id="2147483679" r:id="rId14"/>
    <p:sldLayoutId id="2147483680" r:id="rId15"/>
    <p:sldLayoutId id="2147483681" r:id="rId16"/>
    <p:sldLayoutId id="2147483682" r:id="rId17"/>
    <p:sldLayoutId id="2147483706" r:id="rId18"/>
    <p:sldLayoutId id="2147483689" r:id="rId19"/>
    <p:sldLayoutId id="2147483690" r:id="rId20"/>
    <p:sldLayoutId id="2147483707" r:id="rId21"/>
    <p:sldLayoutId id="2147483708" r:id="rId22"/>
    <p:sldLayoutId id="2147483692" r:id="rId23"/>
    <p:sldLayoutId id="2147483691" r:id="rId24"/>
    <p:sldLayoutId id="2147483732" r:id="rId25"/>
    <p:sldLayoutId id="2147483733" r:id="rId26"/>
    <p:sldLayoutId id="2147483731" r:id="rId27"/>
    <p:sldLayoutId id="2147483730" r:id="rId28"/>
    <p:sldLayoutId id="2147483694" r:id="rId29"/>
    <p:sldLayoutId id="2147483726" r:id="rId30"/>
    <p:sldLayoutId id="2147483693" r:id="rId31"/>
    <p:sldLayoutId id="2147483711" r:id="rId32"/>
    <p:sldLayoutId id="2147483672" r:id="rId33"/>
    <p:sldLayoutId id="2147483673" r:id="rId34"/>
    <p:sldLayoutId id="2147483696" r:id="rId35"/>
    <p:sldLayoutId id="2147483752" r:id="rId36"/>
    <p:sldLayoutId id="2147483754" r:id="rId37"/>
    <p:sldLayoutId id="2147483753" r:id="rId38"/>
    <p:sldLayoutId id="2147483750" r:id="rId39"/>
    <p:sldLayoutId id="2147483742" r:id="rId40"/>
    <p:sldLayoutId id="2147483743" r:id="rId41"/>
    <p:sldLayoutId id="2147483740" r:id="rId42"/>
    <p:sldLayoutId id="2147483664" r:id="rId43"/>
    <p:sldLayoutId id="2147483665" r:id="rId44"/>
    <p:sldLayoutId id="2147483666" r:id="rId45"/>
    <p:sldLayoutId id="2147483667" r:id="rId46"/>
    <p:sldLayoutId id="2147483668" r:id="rId47"/>
    <p:sldLayoutId id="2147483669" r:id="rId48"/>
    <p:sldLayoutId id="2147483685" r:id="rId49"/>
    <p:sldLayoutId id="2147483687" r:id="rId5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assachusetts Vector Map Regions Isolated">
            <a:extLst>
              <a:ext uri="{FF2B5EF4-FFF2-40B4-BE49-F238E27FC236}">
                <a16:creationId xmlns:a16="http://schemas.microsoft.com/office/drawing/2014/main" id="{3EEB7021-F45D-EA90-B51B-628977925E5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b="927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6D321A2-65AC-4C18-CA75-0FB5084CA3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200" y="965200"/>
            <a:ext cx="10261600" cy="3564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100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Legislation Committee Proposals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2FA3257-663D-61CE-A5D5-22B53DB714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200" y="4572002"/>
            <a:ext cx="10261600" cy="120299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/>
              <a:t>Presented by Lisa Clark</a:t>
            </a:r>
          </a:p>
        </p:txBody>
      </p:sp>
    </p:spTree>
    <p:extLst>
      <p:ext uri="{BB962C8B-B14F-4D97-AF65-F5344CB8AC3E}">
        <p14:creationId xmlns:p14="http://schemas.microsoft.com/office/powerpoint/2010/main" val="30699655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B255C6-1E2E-E4BD-2E9F-B3321C22A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C04E6-B771-F1FA-85F4-B7984DE55A8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333297"/>
            <a:ext cx="4619621" cy="384366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/>
              <a:t>An Act to Update Certain Changes to Property Tax Collection Laws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/>
              <a:t>An Act to Repeal Obsolete Provisions of Collection of Property Taxes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/>
              <a:t>An Act to Address the Elimination of Pennies on Municipal Collections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/>
              <a:t>An Act to increase the Certification Stipend Chapter 41 Sec 108P</a:t>
            </a:r>
          </a:p>
        </p:txBody>
      </p:sp>
      <p:pic>
        <p:nvPicPr>
          <p:cNvPr id="16" name="Picture 15" descr="Codes on papers">
            <a:extLst>
              <a:ext uri="{FF2B5EF4-FFF2-40B4-BE49-F238E27FC236}">
                <a16:creationId xmlns:a16="http://schemas.microsoft.com/office/drawing/2014/main" id="{1B4D32B7-0F57-561C-4B61-4F5F506025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955" r="20007" b="-1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16523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8C4DD914-8CBF-B95A-08CA-D951304E079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4446" r="1436" b="-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  <a:blipFill dpi="0" rotWithShape="1">
            <a:blip r:embed="rId3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144A5-0283-F980-85F3-EE51746FC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Amendment of the Acts of 2024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85359-5FD3-D5C8-1467-F7082543AA4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/>
              <a:t>Builds upon Chapter 140 of the Acts of 2024 property tax tilte reforms by making practical, common-sense technical adjustments that improve efficiency, promote fairness, and protect municipal resources.</a:t>
            </a:r>
          </a:p>
        </p:txBody>
      </p:sp>
    </p:spTree>
    <p:extLst>
      <p:ext uri="{BB962C8B-B14F-4D97-AF65-F5344CB8AC3E}">
        <p14:creationId xmlns:p14="http://schemas.microsoft.com/office/powerpoint/2010/main" val="3313450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Eastern Point Lighthouse, Gloucester, Massachusetts">
            <a:extLst>
              <a:ext uri="{FF2B5EF4-FFF2-40B4-BE49-F238E27FC236}">
                <a16:creationId xmlns:a16="http://schemas.microsoft.com/office/drawing/2014/main" id="{E87E9D21-6E80-B047-CCBD-C8F59BCFFF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236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979F20-7FE0-9464-CC8C-AAB74EE17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100"/>
              <a:t>This bill makes four common-sense changes:</a:t>
            </a:r>
            <a:br>
              <a:rPr lang="en-US" sz="3100"/>
            </a:br>
            <a:endParaRPr lang="en-US" sz="31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072345-EDED-4266-CFF8-650FF0BB1E4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90000"/>
              </a:lnSpc>
            </a:pPr>
            <a:r>
              <a:rPr lang="en-US" sz="1400" dirty="0"/>
              <a:t>Establishes consistent notice requirements for residential and non-residential properties.</a:t>
            </a:r>
          </a:p>
          <a:p>
            <a:pPr lvl="0">
              <a:lnSpc>
                <a:spcPct val="90000"/>
              </a:lnSpc>
            </a:pPr>
            <a:r>
              <a:rPr lang="en-US" sz="1400" dirty="0"/>
              <a:t>Allow municipalities to recover the actual out-of-pocket costs of required delinquency notices from the delinquent taxpayer.</a:t>
            </a:r>
          </a:p>
          <a:p>
            <a:pPr lvl="0">
              <a:lnSpc>
                <a:spcPct val="90000"/>
              </a:lnSpc>
            </a:pPr>
            <a:r>
              <a:rPr lang="en-US" sz="1400" dirty="0"/>
              <a:t>Establishes the municipal chief executive as the authority that </a:t>
            </a:r>
            <a:r>
              <a:rPr lang="en-US" sz="1400"/>
              <a:t>determines whether tax-foreclosed </a:t>
            </a:r>
            <a:r>
              <a:rPr lang="en-US" sz="1400" dirty="0"/>
              <a:t>property should be retained for municipal use or sold.</a:t>
            </a:r>
          </a:p>
          <a:p>
            <a:pPr lvl="0">
              <a:lnSpc>
                <a:spcPct val="90000"/>
              </a:lnSpc>
            </a:pPr>
            <a:r>
              <a:rPr lang="en-US" sz="1400" dirty="0"/>
              <a:t>Eliminates an unnecessary real estate broker requirement, allowing municipalities to continue using their established and effective auction process.</a:t>
            </a:r>
          </a:p>
        </p:txBody>
      </p:sp>
    </p:spTree>
    <p:extLst>
      <p:ext uri="{BB962C8B-B14F-4D97-AF65-F5344CB8AC3E}">
        <p14:creationId xmlns:p14="http://schemas.microsoft.com/office/powerpoint/2010/main" val="1941379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E133A0-1764-3DC0-A9D7-7733B04AF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882" y="586855"/>
            <a:ext cx="5268134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31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Four Main Provisions:</a:t>
            </a:r>
            <a:br>
              <a:rPr lang="en-US" sz="31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1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1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1: Consistent Notice Requirements for All Property Types</a:t>
            </a:r>
            <a:b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1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1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D37289-5E92-B416-A5D9-E9AF366EE14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03158" y="649480"/>
            <a:ext cx="48624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Current notice provisions created different requirements for residential and non-residential properties. This proposal extends the updated notice requirements to both residential and non-residential properties.</a:t>
            </a:r>
            <a:endParaRPr lang="en-US"/>
          </a:p>
          <a:p>
            <a:pPr>
              <a:lnSpc>
                <a:spcPct val="90000"/>
              </a:lnSpc>
            </a:pPr>
            <a:r>
              <a:rPr lang="en-US" dirty="0"/>
              <a:t>Municipal collectors should be able to follow one consistent notice process regardless of a property's classification. </a:t>
            </a:r>
            <a:endParaRPr lang="en-US"/>
          </a:p>
          <a:p>
            <a:pPr>
              <a:lnSpc>
                <a:spcPct val="90000"/>
              </a:lnSpc>
            </a:pPr>
            <a:r>
              <a:rPr lang="en-US" dirty="0"/>
              <a:t>Maintaining separate procedures creates unnecessary administrative complexity and increases the potential for confusion and errors.</a:t>
            </a:r>
            <a:endParaRPr lang="en-US"/>
          </a:p>
          <a:p>
            <a:pPr>
              <a:lnSpc>
                <a:spcPct val="90000"/>
              </a:lnSpc>
            </a:pPr>
            <a:r>
              <a:rPr lang="en-US" dirty="0"/>
              <a:t>A uniform process is more efficient for municipal staff and easier to administer consistently.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035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FA2659-198E-8232-83B0-82061ECA9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52D08A-6E56-3F03-2781-72B122804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br>
              <a:rPr lang="en-US" sz="37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7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2: Recovering the Actual Cost of Required Notices</a:t>
            </a:r>
            <a:br>
              <a:rPr lang="en-US" sz="3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7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4DD42-38D0-5D19-AE05-95C1BD68B8A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03158" y="649480"/>
            <a:ext cx="48624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900"/>
              <a:t>Recent legislative changes have established additional notice requirements for delinquent taxpayers.</a:t>
            </a:r>
          </a:p>
          <a:p>
            <a:pPr>
              <a:lnSpc>
                <a:spcPct val="90000"/>
              </a:lnSpc>
            </a:pPr>
            <a:r>
              <a:rPr lang="en-US" sz="1900"/>
              <a:t>Those requirements create actual, out-of-pocket expenses for municipalities.</a:t>
            </a:r>
          </a:p>
          <a:p>
            <a:pPr>
              <a:lnSpc>
                <a:spcPct val="90000"/>
              </a:lnSpc>
            </a:pPr>
            <a:r>
              <a:rPr lang="en-US" sz="1900"/>
              <a:t>This proposal allows communities to add the actual cost of posting required notices to the delinquent taxpayer's outstanding balance.</a:t>
            </a:r>
          </a:p>
          <a:p>
            <a:pPr>
              <a:lnSpc>
                <a:spcPct val="90000"/>
              </a:lnSpc>
            </a:pPr>
            <a:r>
              <a:rPr lang="en-US" sz="1900"/>
              <a:t>Without this provision, those costs must be absorbed by the municipality and ultimately borne collectively by all taxpayers, including those who pay their property taxes on time.</a:t>
            </a:r>
          </a:p>
          <a:p>
            <a:pPr>
              <a:lnSpc>
                <a:spcPct val="90000"/>
              </a:lnSpc>
            </a:pPr>
            <a:r>
              <a:rPr lang="en-US" sz="1900"/>
              <a:t>It is reasonable and fair that the taxpayer whose delinquent account generates the expense should be responsible for the actual cost.</a:t>
            </a:r>
          </a:p>
          <a:p>
            <a:pPr>
              <a:lnSpc>
                <a:spcPct val="90000"/>
              </a:lnSpc>
            </a:pPr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2620870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A4F78C-1145-FE0F-DBAD-DD5D44053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629D36-C024-3B0D-92C2-205678B03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br>
              <a:rPr lang="en-US" sz="2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3: Establish that the municipal chief executive makes the decision on swelling or retaining Tax-Foreclosed Properties</a:t>
            </a:r>
            <a:b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2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37349-8377-8E26-778A-D2EC647C4FD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03158" y="649480"/>
            <a:ext cx="48624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lnSpc>
                <a:spcPct val="90000"/>
              </a:lnSpc>
            </a:pPr>
            <a:r>
              <a:rPr lang="en-US" sz="1300"/>
              <a:t>Establishes that the community's chief executive authority (Mayor or Select Board) makes the affirmative decision to retain a tax-foreclosed property for municipal use within 120 days of the final judgment.</a:t>
            </a:r>
          </a:p>
          <a:p>
            <a:pPr lvl="0">
              <a:lnSpc>
                <a:spcPct val="90000"/>
              </a:lnSpc>
            </a:pPr>
            <a:r>
              <a:rPr lang="en-US" sz="1300"/>
              <a:t>Many communities have local charter provisions, bylaws, and ordinances requiring lengthy review processes before municipally owned property can be sold.</a:t>
            </a:r>
          </a:p>
          <a:p>
            <a:pPr lvl="0">
              <a:lnSpc>
                <a:spcPct val="90000"/>
              </a:lnSpc>
            </a:pPr>
            <a:r>
              <a:rPr lang="en-US" sz="1300"/>
              <a:t>Those procedures are often appropriate for historically or culturally significant properties that warrant extensive community discussion.</a:t>
            </a:r>
          </a:p>
          <a:p>
            <a:pPr lvl="0">
              <a:lnSpc>
                <a:spcPct val="90000"/>
              </a:lnSpc>
            </a:pPr>
            <a:r>
              <a:rPr lang="en-US" sz="1300"/>
              <a:t>However, most tax-foreclosed properties are not historically or culturally significant and are generally intended to be sold promptly.</a:t>
            </a:r>
          </a:p>
          <a:p>
            <a:pPr lvl="0">
              <a:lnSpc>
                <a:spcPct val="90000"/>
              </a:lnSpc>
            </a:pPr>
            <a:r>
              <a:rPr lang="en-US" sz="1300"/>
              <a:t>Applying lengthy municipal disposition procedures to these properties can unnecessarily delay sales, prolong the process, and delay the return of equity to former property owners.</a:t>
            </a:r>
          </a:p>
          <a:p>
            <a:pPr lvl="0">
              <a:lnSpc>
                <a:spcPct val="90000"/>
              </a:lnSpc>
            </a:pPr>
            <a:r>
              <a:rPr lang="en-US" sz="1300"/>
              <a:t>This provision allows the chief executive to make a timely decision to sell a tax-foreclosed property without having to navigate lengthy local disposition procedures.</a:t>
            </a:r>
          </a:p>
          <a:p>
            <a:pPr lvl="0">
              <a:lnSpc>
                <a:spcPct val="90000"/>
              </a:lnSpc>
            </a:pPr>
            <a:r>
              <a:rPr lang="en-US" sz="1300"/>
              <a:t>Importantly, the community retains the ability to keep a tax-foreclosed property when there is a legitimate municipal purpose, including historical or cultural significance, provided funds are appropriated to compensate the former owner for their equity.</a:t>
            </a:r>
          </a:p>
          <a:p>
            <a:pPr marL="0">
              <a:lnSpc>
                <a:spcPct val="90000"/>
              </a:lnSpc>
            </a:pPr>
            <a:endParaRPr lang="en-US" sz="1300"/>
          </a:p>
        </p:txBody>
      </p:sp>
    </p:spTree>
    <p:extLst>
      <p:ext uri="{BB962C8B-B14F-4D97-AF65-F5344CB8AC3E}">
        <p14:creationId xmlns:p14="http://schemas.microsoft.com/office/powerpoint/2010/main" val="1390901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CE7636-0C66-39EB-AA0A-4D515735B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957C5C-4CDE-2D5E-6DC5-C8642BF81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br>
              <a:rPr lang="en-US" sz="3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4: Eliminating the Real Estate Broker Requirement</a:t>
            </a:r>
            <a:b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9CB1D-2CD3-6684-59E2-578B1746322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03158" y="649480"/>
            <a:ext cx="48624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lnSpc>
                <a:spcPct val="90000"/>
              </a:lnSpc>
            </a:pPr>
            <a:r>
              <a:rPr lang="en-US" sz="1600"/>
              <a:t>Eliminates the requirement to procure a licensed real estate broker or agent when selling tax-foreclosed properties.</a:t>
            </a:r>
          </a:p>
          <a:p>
            <a:pPr lvl="0">
              <a:lnSpc>
                <a:spcPct val="90000"/>
              </a:lnSpc>
            </a:pPr>
            <a:r>
              <a:rPr lang="en-US" sz="1600"/>
              <a:t>Municipal auctions have successfully served this purpose for decades.</a:t>
            </a:r>
          </a:p>
          <a:p>
            <a:pPr lvl="0">
              <a:lnSpc>
                <a:spcPct val="90000"/>
              </a:lnSpc>
            </a:pPr>
            <a:r>
              <a:rPr lang="en-US" sz="1600"/>
              <a:t>Tax-foreclosed properties are frequently distressed, vacant, abandoned, or otherwise in need of investment.</a:t>
            </a:r>
          </a:p>
          <a:p>
            <a:pPr lvl="0">
              <a:lnSpc>
                <a:spcPct val="90000"/>
              </a:lnSpc>
            </a:pPr>
            <a:r>
              <a:rPr lang="en-US" sz="1600"/>
              <a:t>The existing auction process has a proven track record of connecting these properties with investors who can return them to productive use.</a:t>
            </a:r>
          </a:p>
          <a:p>
            <a:pPr lvl="0">
              <a:lnSpc>
                <a:spcPct val="90000"/>
              </a:lnSpc>
            </a:pPr>
            <a:r>
              <a:rPr lang="en-US" sz="1600"/>
              <a:t>Requiring a broker adds another layer of administration, expense, and potential delay without necessarily improving the outcome.</a:t>
            </a:r>
          </a:p>
          <a:p>
            <a:pPr lvl="0">
              <a:lnSpc>
                <a:spcPct val="90000"/>
              </a:lnSpc>
            </a:pPr>
            <a:r>
              <a:rPr lang="en-US" sz="1600"/>
              <a:t>Eliminating this requirement allows municipalities to continue using an established and effective process.</a:t>
            </a:r>
          </a:p>
          <a:p>
            <a:pPr lvl="0">
              <a:lnSpc>
                <a:spcPct val="90000"/>
              </a:lnSpc>
            </a:pPr>
            <a:r>
              <a:rPr lang="en-US" sz="1600"/>
              <a:t>A more efficient sale process also helps ensure that former property owners receive their remaining equity as promptly as possible.</a:t>
            </a:r>
          </a:p>
          <a:p>
            <a:pPr marL="0">
              <a:lnSpc>
                <a:spcPct val="90000"/>
              </a:lnSpc>
            </a:pP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277288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7A4226-A9F2-2122-CAE3-AF29BD6E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8D0D6D3E-D7F9-4591-9CA9-DDF4DB1F7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7FE03A-F05E-4125-0453-B2A5843C3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639" y="1012536"/>
            <a:ext cx="4613300" cy="316322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dirty="0"/>
              <a:t>Municipal Tax Collections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7A883-C4D2-DB33-C801-0AFCCB099D9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82638" y="4389120"/>
            <a:ext cx="4408228" cy="11928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lvl="0">
              <a:lnSpc>
                <a:spcPct val="90000"/>
              </a:lnSpc>
            </a:pPr>
            <a:r>
              <a:rPr lang="en-US" sz="2400" dirty="0"/>
              <a:t>Proposes how to manage through the elimination of the penny.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6" y="-3"/>
            <a:ext cx="4068664" cy="6858000"/>
          </a:xfrm>
          <a:prstGeom prst="rect">
            <a:avLst/>
          </a:prstGeom>
          <a:gradFill>
            <a:gsLst>
              <a:gs pos="26000">
                <a:srgbClr val="000000"/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6" y="-3"/>
            <a:ext cx="3611463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6000"/>
                </a:schemeClr>
              </a:gs>
              <a:gs pos="100000">
                <a:srgbClr val="000000">
                  <a:alpha val="5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230721" y="-107390"/>
            <a:ext cx="3853890" cy="4068665"/>
          </a:xfrm>
          <a:prstGeom prst="rect">
            <a:avLst/>
          </a:prstGeom>
          <a:gradFill>
            <a:gsLst>
              <a:gs pos="0">
                <a:srgbClr val="000000">
                  <a:alpha val="34000"/>
                </a:srgbClr>
              </a:gs>
              <a:gs pos="96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RIP PENNY: US Mint presses final pennies as the 1-cent coin gets canceled. What it means: https://azfamily.tv/4oEjcCE">
            <a:extLst>
              <a:ext uri="{FF2B5EF4-FFF2-40B4-BE49-F238E27FC236}">
                <a16:creationId xmlns:a16="http://schemas.microsoft.com/office/drawing/2014/main" id="{9C067A4F-2F98-8E31-0551-52AA34BE18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000" r="1" b="1"/>
          <a:stretch>
            <a:fillRect/>
          </a:stretch>
        </p:blipFill>
        <p:spPr>
          <a:xfrm>
            <a:off x="6096000" y="1012536"/>
            <a:ext cx="4756162" cy="4756162"/>
          </a:xfrm>
          <a:custGeom>
            <a:avLst/>
            <a:gdLst/>
            <a:ahLst/>
            <a:cxnLst/>
            <a:rect l="l" t="t" r="r" b="b"/>
            <a:pathLst>
              <a:path w="5031136" h="5031136">
                <a:moveTo>
                  <a:pt x="2515568" y="0"/>
                </a:moveTo>
                <a:cubicBezTo>
                  <a:pt x="3904878" y="0"/>
                  <a:pt x="5031136" y="1126258"/>
                  <a:pt x="5031136" y="2515568"/>
                </a:cubicBezTo>
                <a:cubicBezTo>
                  <a:pt x="5031136" y="3904878"/>
                  <a:pt x="3904878" y="5031136"/>
                  <a:pt x="2515568" y="5031136"/>
                </a:cubicBezTo>
                <a:cubicBezTo>
                  <a:pt x="1126258" y="5031136"/>
                  <a:pt x="0" y="3904878"/>
                  <a:pt x="0" y="2515568"/>
                </a:cubicBezTo>
                <a:cubicBezTo>
                  <a:pt x="0" y="1126258"/>
                  <a:pt x="1126258" y="0"/>
                  <a:pt x="2515568" y="0"/>
                </a:cubicBezTo>
                <a:close/>
              </a:path>
            </a:pathLst>
          </a:custGeom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61562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47560-79DA-985C-09A5-014824453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8B7524-8F01-8E4A-3BF1-36B65921A03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45736" y="539930"/>
            <a:ext cx="6858000" cy="582429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This legislation updates Massachusetts General Laws to address the elimination of the penny and its impact on municipal payment and collection practices.</a:t>
            </a:r>
          </a:p>
          <a:p>
            <a:pPr lvl="0"/>
            <a:r>
              <a:rPr lang="en-US" dirty="0"/>
              <a:t>It provides municipalities with the flexibility to round certain payments down to the nearest five-cent increment.</a:t>
            </a:r>
          </a:p>
          <a:p>
            <a:pPr lvl="0"/>
            <a:r>
              <a:rPr lang="en-US" dirty="0"/>
              <a:t>It helps ensure municipal billing and collection practices remain practical, efficient, and consistent with changes in the nation's currency system.</a:t>
            </a:r>
          </a:p>
          <a:p>
            <a:pPr lvl="0"/>
            <a:r>
              <a:rPr lang="en-US" dirty="0"/>
              <a:t>It also gives municipal collectors discretion to write off very small outstanding balances when the cost of further collection efforts outweighs the amount owed.</a:t>
            </a:r>
          </a:p>
        </p:txBody>
      </p:sp>
      <p:pic>
        <p:nvPicPr>
          <p:cNvPr id="6" name="Picture 5" descr="autumn in shelburne falls, massachusetts - massachusetts stock pictures, royalty-free photos &amp; images">
            <a:extLst>
              <a:ext uri="{FF2B5EF4-FFF2-40B4-BE49-F238E27FC236}">
                <a16:creationId xmlns:a16="http://schemas.microsoft.com/office/drawing/2014/main" id="{6CBCF936-1EEE-A72F-B01A-5555010D4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45" y="731518"/>
            <a:ext cx="3753395" cy="457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511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AFFB4F-60D5-2CD4-782F-E1F3617A0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" name="Rectangle 91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AB2BB3-F921-391A-901C-FDD3AA02C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 Act to Repeal Obsolete Provisions of Collection of Property Taxes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E308A-6C34-AEA1-6CBB-C4167C421B0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144923" y="2405894"/>
            <a:ext cx="5315189" cy="3535083"/>
          </a:xfrm>
        </p:spPr>
        <p:txBody>
          <a:bodyPr vert="horz" lIns="91440" tIns="45720" rIns="91440" bIns="45720" rtlCol="0">
            <a:normAutofit/>
          </a:bodyPr>
          <a:lstStyle/>
          <a:p>
            <a:pPr lv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dirty="0"/>
              <a:t>This legislation seeks to modernize Chapter 60 of the Massachusetts General Laws by repealing outdated and obsolete provisions relating to the collection of property taxes.</a:t>
            </a:r>
          </a:p>
          <a:p>
            <a:pPr lv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dirty="0"/>
              <a:t>The bill removes statutory language that is no longer necessary or consistent with current property tax collection practices, including provisions about arresting taxpayers and “distraining” their goods.</a:t>
            </a:r>
          </a:p>
          <a:p>
            <a:pPr lvl="0"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dirty="0"/>
              <a:t>The intent is to simplify the law, eliminate antiquated procedures, and make Chapter 60 more straightforward to administer.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flag of massachusetts - massachusetts stock illustrations">
            <a:extLst>
              <a:ext uri="{FF2B5EF4-FFF2-40B4-BE49-F238E27FC236}">
                <a16:creationId xmlns:a16="http://schemas.microsoft.com/office/drawing/2014/main" id="{5947427F-2228-4153-98B1-B3CCA16665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6" r="20494"/>
          <a:stretch>
            <a:fillRect/>
          </a:stretch>
        </p:blipFill>
        <p:spPr>
          <a:xfrm>
            <a:off x="7075967" y="1359681"/>
            <a:ext cx="4170530" cy="4170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494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F1AF7-4712-D541-7567-CE3C4E770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D1B660-BE3B-DB3A-DA2F-720E6AB8B35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45736" y="539930"/>
            <a:ext cx="6858000" cy="582429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Simplification: Reduces unnecessary statutory language and makes the law easier to navigate.</a:t>
            </a:r>
          </a:p>
          <a:p>
            <a:pPr lvl="0"/>
            <a:r>
              <a:rPr lang="en-US" dirty="0"/>
              <a:t>Administrative clarity: Removes references to outdated collection procedures, including imprisoning taxpayers and distraint of personal property.</a:t>
            </a:r>
          </a:p>
          <a:p>
            <a:pPr lvl="0"/>
            <a:r>
              <a:rPr lang="en-US" dirty="0"/>
              <a:t>Focused statutory framework: Preserves the identified provision concerning special warrants for acceptance of early payments while eliminating specified obsolete sections.</a:t>
            </a:r>
          </a:p>
          <a:p>
            <a:pPr lvl="0"/>
            <a:r>
              <a:rPr lang="en-US" dirty="0"/>
              <a:t>Transition period: Provides an effective date of July 1, 2027.</a:t>
            </a:r>
          </a:p>
        </p:txBody>
      </p:sp>
      <p:pic>
        <p:nvPicPr>
          <p:cNvPr id="2" name="Picture 1" descr="mayflower beach on cape cod - massachusetts stock pictures, royalty-free photos &amp; images">
            <a:extLst>
              <a:ext uri="{FF2B5EF4-FFF2-40B4-BE49-F238E27FC236}">
                <a16:creationId xmlns:a16="http://schemas.microsoft.com/office/drawing/2014/main" id="{25A55731-28AE-6419-C3F1-CCD2940DF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645" y="705394"/>
            <a:ext cx="3892731" cy="542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922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9871C1-E40E-18F1-D5B2-A9E56BCA7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3" name="Rectangle 112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7EB84F-FDDD-3C80-00A5-E75B5B04A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 Act to Increase certification stipend Ch 41 Sec 108P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EC9E2-F295-D8CC-E4EF-790B668BD1F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144923" y="2405894"/>
            <a:ext cx="5315189" cy="3535083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Proposal for an Increase in Stipend</a:t>
            </a:r>
            <a:endParaRPr lang="en-US" dirty="0"/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This proposal is to request an increase  of the current stipend from </a:t>
            </a:r>
            <a:r>
              <a:rPr lang="en-US" b="1" dirty="0"/>
              <a:t>$1,000.00 to $2,000.00</a:t>
            </a:r>
            <a:r>
              <a:rPr lang="en-US" dirty="0"/>
              <a:t>.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proposed increase </a:t>
            </a:r>
            <a:r>
              <a:rPr lang="en-US"/>
              <a:t>if approved will require </a:t>
            </a:r>
            <a:r>
              <a:rPr lang="en-US" b="1"/>
              <a:t>local acceptance</a:t>
            </a:r>
            <a:r>
              <a:rPr lang="en-US"/>
              <a:t> before it can be implemented.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57E796-0C8F-9C1B-1607-8C7F8CF98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5967" y="1834079"/>
            <a:ext cx="4170530" cy="3221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809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People floating on inner tubes in the water">
            <a:extLst>
              <a:ext uri="{FF2B5EF4-FFF2-40B4-BE49-F238E27FC236}">
                <a16:creationId xmlns:a16="http://schemas.microsoft.com/office/drawing/2014/main" id="{7D071976-9DDA-8EF5-F9B4-1BE7497CC16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11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A209B1-CECE-7466-7044-9D73619E56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200" y="965200"/>
            <a:ext cx="10261600" cy="3564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1500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66681B-5E1B-BD2B-6960-3B46EFE83A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200" y="4572002"/>
            <a:ext cx="10261600" cy="120299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/>
              <a:t>Lisa Clark</a:t>
            </a:r>
          </a:p>
        </p:txBody>
      </p:sp>
    </p:spTree>
    <p:extLst>
      <p:ext uri="{BB962C8B-B14F-4D97-AF65-F5344CB8AC3E}">
        <p14:creationId xmlns:p14="http://schemas.microsoft.com/office/powerpoint/2010/main" val="29996869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Helena">
  <a:themeElements>
    <a:clrScheme name="Helen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lena_win32_DN_V3" id="{9F427321-9060-43C1-8B15-4D38A9FA231C}" vid="{F91C65FD-DCCD-4832-9662-5F5E1061559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F7CFCFE-9E11-486F-94A1-AD5EF62DEC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815C017-F059-461C-B5CA-F74FA829193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EA2E174-8201-44C8-8E86-D532E6482AA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{666253AF-FE8A-43AA-B007-5C6D5A7356C7}9db5ba7a-f6a8-423e-8130-f3099013613b-TF6f351658-02aa-4255-a406-604a46294ca9_win32</Template>
  <TotalTime>36</TotalTime>
  <Words>1129</Words>
  <Application>Microsoft Office PowerPoint</Application>
  <PresentationFormat>Widescreen</PresentationFormat>
  <Paragraphs>69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Arial</vt:lpstr>
      <vt:lpstr>Neue Haas Grotesk Text Pro</vt:lpstr>
      <vt:lpstr>Helena</vt:lpstr>
      <vt:lpstr>Legislation Committee Proposals </vt:lpstr>
      <vt:lpstr>Agenda</vt:lpstr>
      <vt:lpstr>Amendment of the Acts of 2024</vt:lpstr>
      <vt:lpstr>This bill makes four common-sense changes: </vt:lpstr>
      <vt:lpstr>The Four Main Provisions:  1: Consistent Notice Requirements for All Property Types  </vt:lpstr>
      <vt:lpstr> 2: Recovering the Actual Cost of Required Notices  </vt:lpstr>
      <vt:lpstr> 3: Establish that the municipal chief executive makes the decision on swelling or retaining Tax-Foreclosed Properties  </vt:lpstr>
      <vt:lpstr> 4: Eliminating the Real Estate Broker Requirement  </vt:lpstr>
      <vt:lpstr>Municipal Tax Collections</vt:lpstr>
      <vt:lpstr>PowerPoint Presentation</vt:lpstr>
      <vt:lpstr>An Act to Repeal Obsolete Provisions of Collection of Property Taxes</vt:lpstr>
      <vt:lpstr>PowerPoint Presentation</vt:lpstr>
      <vt:lpstr>An Act to Increase certification stipend Ch 41 Sec 108P </vt:lpstr>
      <vt:lpstr>Thank you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Lisa Clark</dc:creator>
  <cp:lastModifiedBy>Ron Mendes</cp:lastModifiedBy>
  <cp:revision>5</cp:revision>
  <dcterms:created xsi:type="dcterms:W3CDTF">2026-11-02T16:48:04Z</dcterms:created>
  <dcterms:modified xsi:type="dcterms:W3CDTF">2026-11-02T20:05:06Z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SIP_Label_defa4170-0d19-0005-0004-bc88714345d2_Enabled">
    <vt:lpwstr>true</vt:lpwstr>
  </property>
  <property fmtid="{D5CDD505-2E9C-101B-9397-08002B2CF9AE}" pid="4" name="MSIP_Label_defa4170-0d19-0005-0004-bc88714345d2_SetDate">
    <vt:lpwstr>2026-11-02T18:36:46Z</vt:lpwstr>
  </property>
  <property fmtid="{D5CDD505-2E9C-101B-9397-08002B2CF9AE}" pid="5" name="MSIP_Label_defa4170-0d19-0005-0004-bc88714345d2_Method">
    <vt:lpwstr>Standard</vt:lpwstr>
  </property>
  <property fmtid="{D5CDD505-2E9C-101B-9397-08002B2CF9AE}" pid="6" name="MSIP_Label_defa4170-0d19-0005-0004-bc88714345d2_Name">
    <vt:lpwstr>defa4170-0d19-0005-0004-bc88714345d2</vt:lpwstr>
  </property>
  <property fmtid="{D5CDD505-2E9C-101B-9397-08002B2CF9AE}" pid="7" name="MSIP_Label_defa4170-0d19-0005-0004-bc88714345d2_SiteId">
    <vt:lpwstr>92543e1c-e66a-4a68-ad81-0224e6213c57</vt:lpwstr>
  </property>
  <property fmtid="{D5CDD505-2E9C-101B-9397-08002B2CF9AE}" pid="8" name="MSIP_Label_defa4170-0d19-0005-0004-bc88714345d2_ActionId">
    <vt:lpwstr>aa473e49-dd01-4369-8667-673144c104ec</vt:lpwstr>
  </property>
  <property fmtid="{D5CDD505-2E9C-101B-9397-08002B2CF9AE}" pid="9" name="MSIP_Label_defa4170-0d19-0005-0004-bc88714345d2_ContentBits">
    <vt:lpwstr>0</vt:lpwstr>
  </property>
  <property fmtid="{D5CDD505-2E9C-101B-9397-08002B2CF9AE}" pid="10" name="MSIP_Label_defa4170-0d19-0005-0004-bc88714345d2_Tag">
    <vt:lpwstr>10, 3, 0, 1</vt:lpwstr>
  </property>
</Properties>
</file>