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3"/>
  </p:notesMasterIdLst>
  <p:sldIdLst>
    <p:sldId id="328" r:id="rId5"/>
    <p:sldId id="329" r:id="rId6"/>
    <p:sldId id="350" r:id="rId7"/>
    <p:sldId id="353" r:id="rId8"/>
    <p:sldId id="348" r:id="rId9"/>
    <p:sldId id="356" r:id="rId10"/>
    <p:sldId id="355" r:id="rId11"/>
    <p:sldId id="361" r:id="rId12"/>
    <p:sldId id="357" r:id="rId13"/>
    <p:sldId id="345" r:id="rId14"/>
    <p:sldId id="352" r:id="rId15"/>
    <p:sldId id="354" r:id="rId16"/>
    <p:sldId id="362" r:id="rId17"/>
    <p:sldId id="360" r:id="rId18"/>
    <p:sldId id="359" r:id="rId19"/>
    <p:sldId id="342" r:id="rId20"/>
    <p:sldId id="333" r:id="rId21"/>
    <p:sldId id="27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62C"/>
    <a:srgbClr val="1C3D71"/>
    <a:srgbClr val="0D94CE"/>
    <a:srgbClr val="EC3CBE"/>
    <a:srgbClr val="A241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6327"/>
  </p:normalViewPr>
  <p:slideViewPr>
    <p:cSldViewPr snapToGrid="0" snapToObjects="1">
      <p:cViewPr varScale="1">
        <p:scale>
          <a:sx n="86" d="100"/>
          <a:sy n="86" d="100"/>
        </p:scale>
        <p:origin x="470"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CE614FC-2BBA-624B-9067-0AE201F3249D}" type="datetimeFigureOut">
              <a:rPr lang="en-US" smtClean="0"/>
              <a:t>4/9/2024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4D8A0F4-9F80-9440-BFC0-03712F269A72}" type="slidenum">
              <a:rPr lang="en-US" smtClean="0"/>
              <a:t>‹#›</a:t>
            </a:fld>
            <a:endParaRPr lang="en-US" dirty="0"/>
          </a:p>
        </p:txBody>
      </p:sp>
    </p:spTree>
    <p:extLst>
      <p:ext uri="{BB962C8B-B14F-4D97-AF65-F5344CB8AC3E}">
        <p14:creationId xmlns:p14="http://schemas.microsoft.com/office/powerpoint/2010/main" val="3130482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a:t>
            </a:fld>
            <a:endParaRPr lang="en-US" dirty="0"/>
          </a:p>
        </p:txBody>
      </p:sp>
    </p:spTree>
    <p:extLst>
      <p:ext uri="{BB962C8B-B14F-4D97-AF65-F5344CB8AC3E}">
        <p14:creationId xmlns:p14="http://schemas.microsoft.com/office/powerpoint/2010/main" val="4286721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10</a:t>
            </a:fld>
            <a:endParaRPr lang="en-US" dirty="0"/>
          </a:p>
        </p:txBody>
      </p:sp>
    </p:spTree>
    <p:extLst>
      <p:ext uri="{BB962C8B-B14F-4D97-AF65-F5344CB8AC3E}">
        <p14:creationId xmlns:p14="http://schemas.microsoft.com/office/powerpoint/2010/main" val="6118774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11</a:t>
            </a:fld>
            <a:endParaRPr lang="en-US" dirty="0"/>
          </a:p>
        </p:txBody>
      </p:sp>
    </p:spTree>
    <p:extLst>
      <p:ext uri="{BB962C8B-B14F-4D97-AF65-F5344CB8AC3E}">
        <p14:creationId xmlns:p14="http://schemas.microsoft.com/office/powerpoint/2010/main" val="3168082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12</a:t>
            </a:fld>
            <a:endParaRPr lang="en-US" dirty="0"/>
          </a:p>
        </p:txBody>
      </p:sp>
    </p:spTree>
    <p:extLst>
      <p:ext uri="{BB962C8B-B14F-4D97-AF65-F5344CB8AC3E}">
        <p14:creationId xmlns:p14="http://schemas.microsoft.com/office/powerpoint/2010/main" val="1618866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13</a:t>
            </a:fld>
            <a:endParaRPr lang="en-US" dirty="0"/>
          </a:p>
        </p:txBody>
      </p:sp>
    </p:spTree>
    <p:extLst>
      <p:ext uri="{BB962C8B-B14F-4D97-AF65-F5344CB8AC3E}">
        <p14:creationId xmlns:p14="http://schemas.microsoft.com/office/powerpoint/2010/main" val="3785711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14</a:t>
            </a:fld>
            <a:endParaRPr lang="en-US" dirty="0"/>
          </a:p>
        </p:txBody>
      </p:sp>
    </p:spTree>
    <p:extLst>
      <p:ext uri="{BB962C8B-B14F-4D97-AF65-F5344CB8AC3E}">
        <p14:creationId xmlns:p14="http://schemas.microsoft.com/office/powerpoint/2010/main" val="3184318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15</a:t>
            </a:fld>
            <a:endParaRPr lang="en-US" dirty="0"/>
          </a:p>
        </p:txBody>
      </p:sp>
    </p:spTree>
    <p:extLst>
      <p:ext uri="{BB962C8B-B14F-4D97-AF65-F5344CB8AC3E}">
        <p14:creationId xmlns:p14="http://schemas.microsoft.com/office/powerpoint/2010/main" val="2785336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16</a:t>
            </a:fld>
            <a:endParaRPr lang="en-US" dirty="0"/>
          </a:p>
        </p:txBody>
      </p:sp>
    </p:spTree>
    <p:extLst>
      <p:ext uri="{BB962C8B-B14F-4D97-AF65-F5344CB8AC3E}">
        <p14:creationId xmlns:p14="http://schemas.microsoft.com/office/powerpoint/2010/main" val="42833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17</a:t>
            </a:fld>
            <a:endParaRPr lang="en-US" dirty="0"/>
          </a:p>
        </p:txBody>
      </p:sp>
    </p:spTree>
    <p:extLst>
      <p:ext uri="{BB962C8B-B14F-4D97-AF65-F5344CB8AC3E}">
        <p14:creationId xmlns:p14="http://schemas.microsoft.com/office/powerpoint/2010/main" val="8580106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18</a:t>
            </a:fld>
            <a:endParaRPr lang="en-US" dirty="0"/>
          </a:p>
        </p:txBody>
      </p:sp>
    </p:spTree>
    <p:extLst>
      <p:ext uri="{BB962C8B-B14F-4D97-AF65-F5344CB8AC3E}">
        <p14:creationId xmlns:p14="http://schemas.microsoft.com/office/powerpoint/2010/main" val="1055014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2</a:t>
            </a:fld>
            <a:endParaRPr lang="en-US" dirty="0"/>
          </a:p>
        </p:txBody>
      </p:sp>
    </p:spTree>
    <p:extLst>
      <p:ext uri="{BB962C8B-B14F-4D97-AF65-F5344CB8AC3E}">
        <p14:creationId xmlns:p14="http://schemas.microsoft.com/office/powerpoint/2010/main" val="2703242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3</a:t>
            </a:fld>
            <a:endParaRPr lang="en-US" dirty="0"/>
          </a:p>
        </p:txBody>
      </p:sp>
    </p:spTree>
    <p:extLst>
      <p:ext uri="{BB962C8B-B14F-4D97-AF65-F5344CB8AC3E}">
        <p14:creationId xmlns:p14="http://schemas.microsoft.com/office/powerpoint/2010/main" val="2047462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4</a:t>
            </a:fld>
            <a:endParaRPr lang="en-US" dirty="0"/>
          </a:p>
        </p:txBody>
      </p:sp>
    </p:spTree>
    <p:extLst>
      <p:ext uri="{BB962C8B-B14F-4D97-AF65-F5344CB8AC3E}">
        <p14:creationId xmlns:p14="http://schemas.microsoft.com/office/powerpoint/2010/main" val="2830888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5</a:t>
            </a:fld>
            <a:endParaRPr lang="en-US" dirty="0"/>
          </a:p>
        </p:txBody>
      </p:sp>
    </p:spTree>
    <p:extLst>
      <p:ext uri="{BB962C8B-B14F-4D97-AF65-F5344CB8AC3E}">
        <p14:creationId xmlns:p14="http://schemas.microsoft.com/office/powerpoint/2010/main" val="796404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6</a:t>
            </a:fld>
            <a:endParaRPr lang="en-US" dirty="0"/>
          </a:p>
        </p:txBody>
      </p:sp>
    </p:spTree>
    <p:extLst>
      <p:ext uri="{BB962C8B-B14F-4D97-AF65-F5344CB8AC3E}">
        <p14:creationId xmlns:p14="http://schemas.microsoft.com/office/powerpoint/2010/main" val="2808583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7</a:t>
            </a:fld>
            <a:endParaRPr lang="en-US" dirty="0"/>
          </a:p>
        </p:txBody>
      </p:sp>
    </p:spTree>
    <p:extLst>
      <p:ext uri="{BB962C8B-B14F-4D97-AF65-F5344CB8AC3E}">
        <p14:creationId xmlns:p14="http://schemas.microsoft.com/office/powerpoint/2010/main" val="130021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8</a:t>
            </a:fld>
            <a:endParaRPr lang="en-US" dirty="0"/>
          </a:p>
        </p:txBody>
      </p:sp>
    </p:spTree>
    <p:extLst>
      <p:ext uri="{BB962C8B-B14F-4D97-AF65-F5344CB8AC3E}">
        <p14:creationId xmlns:p14="http://schemas.microsoft.com/office/powerpoint/2010/main" val="507970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D8A0F4-9F80-9440-BFC0-03712F269A72}" type="slidenum">
              <a:rPr lang="en-US" smtClean="0"/>
              <a:t>9</a:t>
            </a:fld>
            <a:endParaRPr lang="en-US" dirty="0"/>
          </a:p>
        </p:txBody>
      </p:sp>
    </p:spTree>
    <p:extLst>
      <p:ext uri="{BB962C8B-B14F-4D97-AF65-F5344CB8AC3E}">
        <p14:creationId xmlns:p14="http://schemas.microsoft.com/office/powerpoint/2010/main" val="1106709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struction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8636DDB-858C-994A-959B-DF682A584547}"/>
              </a:ext>
            </a:extLst>
          </p:cNvPr>
          <p:cNvSpPr/>
          <p:nvPr userDrawn="1"/>
        </p:nvSpPr>
        <p:spPr>
          <a:xfrm>
            <a:off x="0" y="0"/>
            <a:ext cx="12192000" cy="6858000"/>
          </a:xfrm>
          <a:prstGeom prst="rect">
            <a:avLst/>
          </a:prstGeom>
          <a:solidFill>
            <a:srgbClr val="1C3D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2839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Content_Full Page_Navy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7AAE0F7-90A1-48E4-BF23-C707436FF771}"/>
              </a:ext>
            </a:extLst>
          </p:cNvPr>
          <p:cNvSpPr/>
          <p:nvPr userDrawn="1"/>
        </p:nvSpPr>
        <p:spPr>
          <a:xfrm>
            <a:off x="0" y="1"/>
            <a:ext cx="12192000" cy="1690688"/>
          </a:xfrm>
          <a:prstGeom prst="rect">
            <a:avLst/>
          </a:prstGeom>
          <a:solidFill>
            <a:srgbClr val="1C3D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200" y="1825625"/>
            <a:ext cx="105156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715950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Content_2 Column_Navy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F0F3C54-EFD5-4FC7-A3FA-61DCE7C32569}"/>
              </a:ext>
            </a:extLst>
          </p:cNvPr>
          <p:cNvSpPr/>
          <p:nvPr userDrawn="1"/>
        </p:nvSpPr>
        <p:spPr>
          <a:xfrm>
            <a:off x="0" y="1"/>
            <a:ext cx="12192000" cy="1690688"/>
          </a:xfrm>
          <a:prstGeom prst="rect">
            <a:avLst/>
          </a:prstGeom>
          <a:solidFill>
            <a:srgbClr val="1C3D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a:xfrm>
            <a:off x="838199" y="365125"/>
            <a:ext cx="10684239" cy="1325563"/>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199" y="1825625"/>
            <a:ext cx="52578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8" name="Content Placeholder 2">
            <a:extLst>
              <a:ext uri="{FF2B5EF4-FFF2-40B4-BE49-F238E27FC236}">
                <a16:creationId xmlns:a16="http://schemas.microsoft.com/office/drawing/2014/main" id="{9154FEEB-4C66-2049-BBEF-F5E4CB5735B1}"/>
              </a:ext>
            </a:extLst>
          </p:cNvPr>
          <p:cNvSpPr>
            <a:spLocks noGrp="1"/>
          </p:cNvSpPr>
          <p:nvPr>
            <p:ph idx="13"/>
          </p:nvPr>
        </p:nvSpPr>
        <p:spPr>
          <a:xfrm>
            <a:off x="6264639" y="1825625"/>
            <a:ext cx="52578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30363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Content_Full Page_Gol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3D2C9-1C7B-3F42-9858-20E2115F2840}"/>
              </a:ext>
            </a:extLst>
          </p:cNvPr>
          <p:cNvSpPr>
            <a:spLocks noGrp="1"/>
          </p:cNvSpPr>
          <p:nvPr>
            <p:ph type="title" hasCustomPrompt="1"/>
          </p:nvPr>
        </p:nvSpPr>
        <p:spPr>
          <a:xfrm>
            <a:off x="838200" y="365125"/>
            <a:ext cx="4814455" cy="1325563"/>
          </a:xfrm>
        </p:spPr>
        <p:txBody>
          <a:bodyPr/>
          <a:lstStyle>
            <a:lvl1pPr>
              <a:defRPr>
                <a:solidFill>
                  <a:srgbClr val="1C3D71"/>
                </a:solidFill>
              </a:defRPr>
            </a:lvl1pPr>
          </a:lstStyle>
          <a:p>
            <a:r>
              <a:rPr lang="en-US" dirty="0"/>
              <a:t>Short Headline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200" y="1825625"/>
            <a:ext cx="105156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9" name="Rectangle 8">
            <a:extLst>
              <a:ext uri="{FF2B5EF4-FFF2-40B4-BE49-F238E27FC236}">
                <a16:creationId xmlns:a16="http://schemas.microsoft.com/office/drawing/2014/main" id="{695720E9-5D5A-4328-B35A-004107993422}"/>
              </a:ext>
            </a:extLst>
          </p:cNvPr>
          <p:cNvSpPr/>
          <p:nvPr userDrawn="1"/>
        </p:nvSpPr>
        <p:spPr>
          <a:xfrm>
            <a:off x="5770760" y="933827"/>
            <a:ext cx="6421242" cy="227022"/>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4D18EA6-508E-4124-B6BB-8196AEF50906}"/>
              </a:ext>
            </a:extLst>
          </p:cNvPr>
          <p:cNvSpPr/>
          <p:nvPr userDrawn="1"/>
        </p:nvSpPr>
        <p:spPr>
          <a:xfrm>
            <a:off x="-11151" y="933827"/>
            <a:ext cx="635619" cy="227022"/>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93548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_Full Page_Gold Acc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8A1769A-A8BC-8549-B29D-0C10D1E780C0}"/>
              </a:ext>
            </a:extLst>
          </p:cNvPr>
          <p:cNvSpPr/>
          <p:nvPr userDrawn="1"/>
        </p:nvSpPr>
        <p:spPr>
          <a:xfrm>
            <a:off x="10003316" y="0"/>
            <a:ext cx="2188684" cy="6857999"/>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34AF70-10AD-924B-94B7-D2EE34362858}"/>
              </a:ext>
            </a:extLst>
          </p:cNvPr>
          <p:cNvSpPr>
            <a:spLocks noGrp="1"/>
          </p:cNvSpPr>
          <p:nvPr>
            <p:ph type="title"/>
          </p:nvPr>
        </p:nvSpPr>
        <p:spPr>
          <a:xfrm>
            <a:off x="839789" y="760021"/>
            <a:ext cx="8819600" cy="1600200"/>
          </a:xfrm>
        </p:spPr>
        <p:txBody>
          <a:bodyPr anchor="b"/>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C15B6EE2-34E7-6D4B-8EE5-84BDCDEDFF4F}"/>
              </a:ext>
            </a:extLst>
          </p:cNvPr>
          <p:cNvSpPr>
            <a:spLocks noGrp="1"/>
          </p:cNvSpPr>
          <p:nvPr>
            <p:ph type="body" sz="half" idx="2"/>
          </p:nvPr>
        </p:nvSpPr>
        <p:spPr>
          <a:xfrm>
            <a:off x="839789" y="2360221"/>
            <a:ext cx="8819600" cy="348837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pic>
        <p:nvPicPr>
          <p:cNvPr id="8" name="Picture 7">
            <a:extLst>
              <a:ext uri="{FF2B5EF4-FFF2-40B4-BE49-F238E27FC236}">
                <a16:creationId xmlns:a16="http://schemas.microsoft.com/office/drawing/2014/main" id="{77AFA87D-305F-A74D-A004-87E8F3AE0B91}"/>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12" name="Slide Number Placeholder 3">
            <a:extLst>
              <a:ext uri="{FF2B5EF4-FFF2-40B4-BE49-F238E27FC236}">
                <a16:creationId xmlns:a16="http://schemas.microsoft.com/office/drawing/2014/main" id="{4E63603E-CA91-6C4E-A2D5-9046BFDEA519}"/>
              </a:ext>
            </a:extLst>
          </p:cNvPr>
          <p:cNvSpPr>
            <a:spLocks noGrp="1"/>
          </p:cNvSpPr>
          <p:nvPr>
            <p:ph type="sldNum" sz="quarter" idx="12"/>
          </p:nvPr>
        </p:nvSpPr>
        <p:spPr>
          <a:xfrm>
            <a:off x="10003316" y="6242007"/>
            <a:ext cx="1350484" cy="365125"/>
          </a:xfrm>
        </p:spPr>
        <p:txBody>
          <a:bodyPr/>
          <a:lstStyle/>
          <a:p>
            <a:fld id="{D2BE6C67-5B0A-3B48-9025-175ADFE292C2}" type="slidenum">
              <a:rPr lang="en-US" smtClean="0"/>
              <a:t>‹#›</a:t>
            </a:fld>
            <a:endParaRPr lang="en-US" dirty="0"/>
          </a:p>
        </p:txBody>
      </p:sp>
    </p:spTree>
    <p:extLst>
      <p:ext uri="{BB962C8B-B14F-4D97-AF65-F5344CB8AC3E}">
        <p14:creationId xmlns:p14="http://schemas.microsoft.com/office/powerpoint/2010/main" val="7277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_With Image_Gold Acc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8A1769A-A8BC-8549-B29D-0C10D1E780C0}"/>
              </a:ext>
            </a:extLst>
          </p:cNvPr>
          <p:cNvSpPr/>
          <p:nvPr userDrawn="1"/>
        </p:nvSpPr>
        <p:spPr>
          <a:xfrm>
            <a:off x="10003316" y="0"/>
            <a:ext cx="2188684" cy="6857999"/>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34AF70-10AD-924B-94B7-D2EE34362858}"/>
              </a:ext>
            </a:extLst>
          </p:cNvPr>
          <p:cNvSpPr>
            <a:spLocks noGrp="1"/>
          </p:cNvSpPr>
          <p:nvPr>
            <p:ph type="title"/>
          </p:nvPr>
        </p:nvSpPr>
        <p:spPr>
          <a:xfrm>
            <a:off x="839789" y="760021"/>
            <a:ext cx="3527130"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06A516B-BDF5-8142-ABF8-9F878468EACC}"/>
              </a:ext>
            </a:extLst>
          </p:cNvPr>
          <p:cNvSpPr>
            <a:spLocks noGrp="1"/>
          </p:cNvSpPr>
          <p:nvPr>
            <p:ph type="pic" idx="1"/>
          </p:nvPr>
        </p:nvSpPr>
        <p:spPr>
          <a:xfrm>
            <a:off x="5498275" y="760021"/>
            <a:ext cx="5853938" cy="5231224"/>
          </a:xfrm>
          <a:ln w="152400">
            <a:solidFill>
              <a:schemeClr val="bg1"/>
            </a:solidFill>
            <a:miter lim="800000"/>
          </a:ln>
          <a:effectLst>
            <a:outerShdw blurRad="114300" dist="50800" dir="5400000" algn="ctr" rotWithShape="0">
              <a:srgbClr val="000000">
                <a:alpha val="13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15B6EE2-34E7-6D4B-8EE5-84BDCDEDFF4F}"/>
              </a:ext>
            </a:extLst>
          </p:cNvPr>
          <p:cNvSpPr>
            <a:spLocks noGrp="1"/>
          </p:cNvSpPr>
          <p:nvPr>
            <p:ph type="body" sz="half" idx="2"/>
          </p:nvPr>
        </p:nvSpPr>
        <p:spPr>
          <a:xfrm>
            <a:off x="839789" y="2360221"/>
            <a:ext cx="3527130" cy="348837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pic>
        <p:nvPicPr>
          <p:cNvPr id="8" name="Picture 7">
            <a:extLst>
              <a:ext uri="{FF2B5EF4-FFF2-40B4-BE49-F238E27FC236}">
                <a16:creationId xmlns:a16="http://schemas.microsoft.com/office/drawing/2014/main" id="{77AFA87D-305F-A74D-A004-87E8F3AE0B91}"/>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12" name="Slide Number Placeholder 3">
            <a:extLst>
              <a:ext uri="{FF2B5EF4-FFF2-40B4-BE49-F238E27FC236}">
                <a16:creationId xmlns:a16="http://schemas.microsoft.com/office/drawing/2014/main" id="{4E63603E-CA91-6C4E-A2D5-9046BFDEA519}"/>
              </a:ext>
            </a:extLst>
          </p:cNvPr>
          <p:cNvSpPr>
            <a:spLocks noGrp="1"/>
          </p:cNvSpPr>
          <p:nvPr>
            <p:ph type="sldNum" sz="quarter" idx="12"/>
          </p:nvPr>
        </p:nvSpPr>
        <p:spPr>
          <a:xfrm>
            <a:off x="10003316" y="6242007"/>
            <a:ext cx="1350484" cy="365125"/>
          </a:xfrm>
        </p:spPr>
        <p:txBody>
          <a:bodyPr/>
          <a:lstStyle/>
          <a:p>
            <a:fld id="{D2BE6C67-5B0A-3B48-9025-175ADFE292C2}" type="slidenum">
              <a:rPr lang="en-US" smtClean="0"/>
              <a:t>‹#›</a:t>
            </a:fld>
            <a:endParaRPr lang="en-US" dirty="0"/>
          </a:p>
        </p:txBody>
      </p:sp>
    </p:spTree>
    <p:extLst>
      <p:ext uri="{BB962C8B-B14F-4D97-AF65-F5344CB8AC3E}">
        <p14:creationId xmlns:p14="http://schemas.microsoft.com/office/powerpoint/2010/main" val="1749479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_With Media_Gold Accc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8A1769A-A8BC-8549-B29D-0C10D1E780C0}"/>
              </a:ext>
            </a:extLst>
          </p:cNvPr>
          <p:cNvSpPr/>
          <p:nvPr userDrawn="1"/>
        </p:nvSpPr>
        <p:spPr>
          <a:xfrm>
            <a:off x="10003316" y="0"/>
            <a:ext cx="2188684" cy="6857999"/>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34AF70-10AD-924B-94B7-D2EE34362858}"/>
              </a:ext>
            </a:extLst>
          </p:cNvPr>
          <p:cNvSpPr>
            <a:spLocks noGrp="1"/>
          </p:cNvSpPr>
          <p:nvPr>
            <p:ph type="title"/>
          </p:nvPr>
        </p:nvSpPr>
        <p:spPr>
          <a:xfrm>
            <a:off x="839789" y="760021"/>
            <a:ext cx="3527130" cy="1600200"/>
          </a:xfrm>
        </p:spPr>
        <p:txBody>
          <a:bodyPr anchor="b"/>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C15B6EE2-34E7-6D4B-8EE5-84BDCDEDFF4F}"/>
              </a:ext>
            </a:extLst>
          </p:cNvPr>
          <p:cNvSpPr>
            <a:spLocks noGrp="1"/>
          </p:cNvSpPr>
          <p:nvPr>
            <p:ph type="body" sz="half" idx="2"/>
          </p:nvPr>
        </p:nvSpPr>
        <p:spPr>
          <a:xfrm>
            <a:off x="839789" y="2360221"/>
            <a:ext cx="3527130" cy="348837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pic>
        <p:nvPicPr>
          <p:cNvPr id="8" name="Picture 7">
            <a:extLst>
              <a:ext uri="{FF2B5EF4-FFF2-40B4-BE49-F238E27FC236}">
                <a16:creationId xmlns:a16="http://schemas.microsoft.com/office/drawing/2014/main" id="{77AFA87D-305F-A74D-A004-87E8F3AE0B91}"/>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12" name="Slide Number Placeholder 3">
            <a:extLst>
              <a:ext uri="{FF2B5EF4-FFF2-40B4-BE49-F238E27FC236}">
                <a16:creationId xmlns:a16="http://schemas.microsoft.com/office/drawing/2014/main" id="{4E63603E-CA91-6C4E-A2D5-9046BFDEA519}"/>
              </a:ext>
            </a:extLst>
          </p:cNvPr>
          <p:cNvSpPr>
            <a:spLocks noGrp="1"/>
          </p:cNvSpPr>
          <p:nvPr>
            <p:ph type="sldNum" sz="quarter" idx="12"/>
          </p:nvPr>
        </p:nvSpPr>
        <p:spPr>
          <a:xfrm>
            <a:off x="10003316" y="6242007"/>
            <a:ext cx="1350484" cy="365125"/>
          </a:xfrm>
        </p:spPr>
        <p:txBody>
          <a:bodyPr/>
          <a:lstStyle/>
          <a:p>
            <a:fld id="{D2BE6C67-5B0A-3B48-9025-175ADFE292C2}" type="slidenum">
              <a:rPr lang="en-US" smtClean="0"/>
              <a:t>‹#›</a:t>
            </a:fld>
            <a:endParaRPr lang="en-US" dirty="0"/>
          </a:p>
        </p:txBody>
      </p:sp>
      <p:sp>
        <p:nvSpPr>
          <p:cNvPr id="13" name="Media Placeholder 8">
            <a:extLst>
              <a:ext uri="{FF2B5EF4-FFF2-40B4-BE49-F238E27FC236}">
                <a16:creationId xmlns:a16="http://schemas.microsoft.com/office/drawing/2014/main" id="{F97C82B1-FC0D-EB4A-B8F7-B567361C6940}"/>
              </a:ext>
            </a:extLst>
          </p:cNvPr>
          <p:cNvSpPr>
            <a:spLocks noGrp="1"/>
          </p:cNvSpPr>
          <p:nvPr>
            <p:ph type="media" sz="quarter" idx="13"/>
          </p:nvPr>
        </p:nvSpPr>
        <p:spPr>
          <a:xfrm>
            <a:off x="5497513" y="760413"/>
            <a:ext cx="5854700" cy="5230812"/>
          </a:xfrm>
          <a:ln w="152400">
            <a:solidFill>
              <a:schemeClr val="bg1"/>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583680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_4-Square_G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a:xfrm>
            <a:off x="838199" y="365126"/>
            <a:ext cx="10684239" cy="466148"/>
          </a:xfrm>
        </p:spPr>
        <p:txBody>
          <a:bodyPr/>
          <a:lstStyle>
            <a:lvl1pPr>
              <a:defRPr>
                <a:solidFill>
                  <a:srgbClr val="1C3D7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198" y="969455"/>
            <a:ext cx="5173483" cy="2405552"/>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cxnSp>
        <p:nvCxnSpPr>
          <p:cNvPr id="5" name="Straight Connector 4">
            <a:extLst>
              <a:ext uri="{FF2B5EF4-FFF2-40B4-BE49-F238E27FC236}">
                <a16:creationId xmlns:a16="http://schemas.microsoft.com/office/drawing/2014/main" id="{68C9CF67-F823-4A1C-B78D-8CE73F6DCE83}"/>
              </a:ext>
            </a:extLst>
          </p:cNvPr>
          <p:cNvCxnSpPr>
            <a:cxnSpLocks/>
          </p:cNvCxnSpPr>
          <p:nvPr userDrawn="1"/>
        </p:nvCxnSpPr>
        <p:spPr>
          <a:xfrm>
            <a:off x="6161465" y="931029"/>
            <a:ext cx="23247" cy="5186967"/>
          </a:xfrm>
          <a:prstGeom prst="line">
            <a:avLst/>
          </a:prstGeom>
          <a:ln w="31750">
            <a:solidFill>
              <a:srgbClr val="FFC62C"/>
            </a:solidFill>
          </a:ln>
        </p:spPr>
        <p:style>
          <a:lnRef idx="3">
            <a:schemeClr val="accent4"/>
          </a:lnRef>
          <a:fillRef idx="0">
            <a:schemeClr val="accent4"/>
          </a:fillRef>
          <a:effectRef idx="2">
            <a:schemeClr val="accent4"/>
          </a:effectRef>
          <a:fontRef idx="minor">
            <a:schemeClr val="tx1"/>
          </a:fontRef>
        </p:style>
      </p:cxnSp>
      <p:cxnSp>
        <p:nvCxnSpPr>
          <p:cNvPr id="10" name="Straight Connector 9">
            <a:extLst>
              <a:ext uri="{FF2B5EF4-FFF2-40B4-BE49-F238E27FC236}">
                <a16:creationId xmlns:a16="http://schemas.microsoft.com/office/drawing/2014/main" id="{3D4844D1-48AF-4A1B-9375-21C603ABBDD4}"/>
              </a:ext>
            </a:extLst>
          </p:cNvPr>
          <p:cNvCxnSpPr/>
          <p:nvPr userDrawn="1"/>
        </p:nvCxnSpPr>
        <p:spPr>
          <a:xfrm>
            <a:off x="669561" y="3514570"/>
            <a:ext cx="11068010" cy="0"/>
          </a:xfrm>
          <a:prstGeom prst="line">
            <a:avLst/>
          </a:prstGeom>
          <a:ln w="31750">
            <a:solidFill>
              <a:srgbClr val="FFC62C"/>
            </a:solidFill>
          </a:ln>
        </p:spPr>
        <p:style>
          <a:lnRef idx="3">
            <a:schemeClr val="accent4"/>
          </a:lnRef>
          <a:fillRef idx="0">
            <a:schemeClr val="accent4"/>
          </a:fillRef>
          <a:effectRef idx="2">
            <a:schemeClr val="accent4"/>
          </a:effectRef>
          <a:fontRef idx="minor">
            <a:schemeClr val="tx1"/>
          </a:fontRef>
        </p:style>
      </p:cxnSp>
      <p:sp>
        <p:nvSpPr>
          <p:cNvPr id="11" name="Content Placeholder 2">
            <a:extLst>
              <a:ext uri="{FF2B5EF4-FFF2-40B4-BE49-F238E27FC236}">
                <a16:creationId xmlns:a16="http://schemas.microsoft.com/office/drawing/2014/main" id="{E421F95B-A3B6-474C-AC43-60D41115E27D}"/>
              </a:ext>
            </a:extLst>
          </p:cNvPr>
          <p:cNvSpPr>
            <a:spLocks noGrp="1"/>
          </p:cNvSpPr>
          <p:nvPr>
            <p:ph idx="13"/>
          </p:nvPr>
        </p:nvSpPr>
        <p:spPr>
          <a:xfrm>
            <a:off x="840972" y="3623975"/>
            <a:ext cx="5173483" cy="2405552"/>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a:extLst>
              <a:ext uri="{FF2B5EF4-FFF2-40B4-BE49-F238E27FC236}">
                <a16:creationId xmlns:a16="http://schemas.microsoft.com/office/drawing/2014/main" id="{6AF190FE-FE9D-4182-BCDF-E3C3D04B5CD1}"/>
              </a:ext>
            </a:extLst>
          </p:cNvPr>
          <p:cNvSpPr>
            <a:spLocks noGrp="1"/>
          </p:cNvSpPr>
          <p:nvPr>
            <p:ph idx="14"/>
          </p:nvPr>
        </p:nvSpPr>
        <p:spPr>
          <a:xfrm>
            <a:off x="6310728" y="963917"/>
            <a:ext cx="5211709" cy="2405552"/>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406267F3-60E9-480B-8D2A-349FFE7B66F3}"/>
              </a:ext>
            </a:extLst>
          </p:cNvPr>
          <p:cNvSpPr>
            <a:spLocks noGrp="1"/>
          </p:cNvSpPr>
          <p:nvPr>
            <p:ph idx="15"/>
          </p:nvPr>
        </p:nvSpPr>
        <p:spPr>
          <a:xfrm>
            <a:off x="6313502" y="3618437"/>
            <a:ext cx="5211709" cy="2405552"/>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82310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Content_Full Page_Pla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p:txBody>
          <a:bodyPr/>
          <a:lstStyle>
            <a:lvl1pPr>
              <a:defRPr>
                <a:solidFill>
                  <a:srgbClr val="1C3D7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200" y="1825625"/>
            <a:ext cx="105156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Tree>
    <p:extLst>
      <p:ext uri="{BB962C8B-B14F-4D97-AF65-F5344CB8AC3E}">
        <p14:creationId xmlns:p14="http://schemas.microsoft.com/office/powerpoint/2010/main" val="1189974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Content_2 Column_Pla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a:xfrm>
            <a:off x="838199" y="365125"/>
            <a:ext cx="10684239" cy="1325563"/>
          </a:xfrm>
        </p:spPr>
        <p:txBody>
          <a:bodyPr/>
          <a:lstStyle>
            <a:lvl1pPr>
              <a:defRPr>
                <a:solidFill>
                  <a:srgbClr val="1C3D7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199" y="1825625"/>
            <a:ext cx="52578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8" name="Content Placeholder 2">
            <a:extLst>
              <a:ext uri="{FF2B5EF4-FFF2-40B4-BE49-F238E27FC236}">
                <a16:creationId xmlns:a16="http://schemas.microsoft.com/office/drawing/2014/main" id="{9154FEEB-4C66-2049-BBEF-F5E4CB5735B1}"/>
              </a:ext>
            </a:extLst>
          </p:cNvPr>
          <p:cNvSpPr>
            <a:spLocks noGrp="1"/>
          </p:cNvSpPr>
          <p:nvPr>
            <p:ph idx="13"/>
          </p:nvPr>
        </p:nvSpPr>
        <p:spPr>
          <a:xfrm>
            <a:off x="6264639" y="1825625"/>
            <a:ext cx="52578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20451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edia_Full Page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C241EC6-A037-0C41-A18B-5D9A3154FCEE}"/>
              </a:ext>
            </a:extLst>
          </p:cNvPr>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6" name="Slide Number Placeholder 5">
            <a:extLst>
              <a:ext uri="{FF2B5EF4-FFF2-40B4-BE49-F238E27FC236}">
                <a16:creationId xmlns:a16="http://schemas.microsoft.com/office/drawing/2014/main" id="{D11C452D-0B65-DF49-B2BB-4420EF631DF1}"/>
              </a:ext>
            </a:extLst>
          </p:cNvPr>
          <p:cNvSpPr>
            <a:spLocks noGrp="1"/>
          </p:cNvSpPr>
          <p:nvPr>
            <p:ph type="sldNum" sz="quarter" idx="12"/>
          </p:nvPr>
        </p:nvSpPr>
        <p:spPr>
          <a:xfrm>
            <a:off x="8610600" y="6242007"/>
            <a:ext cx="2743200" cy="365125"/>
          </a:xfrm>
        </p:spPr>
        <p:txBody>
          <a:bodyPr/>
          <a:lstStyle/>
          <a:p>
            <a:fld id="{D2BE6C67-5B0A-3B48-9025-175ADFE292C2}" type="slidenum">
              <a:rPr lang="en-US" smtClean="0"/>
              <a:t>‹#›</a:t>
            </a:fld>
            <a:endParaRPr lang="en-US" dirty="0"/>
          </a:p>
        </p:txBody>
      </p:sp>
    </p:spTree>
    <p:extLst>
      <p:ext uri="{BB962C8B-B14F-4D97-AF65-F5344CB8AC3E}">
        <p14:creationId xmlns:p14="http://schemas.microsoft.com/office/powerpoint/2010/main" val="282796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_Right Logo">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BFC3F89-1385-034B-9820-24010FB1CB93}"/>
              </a:ext>
            </a:extLst>
          </p:cNvPr>
          <p:cNvSpPr/>
          <p:nvPr userDrawn="1"/>
        </p:nvSpPr>
        <p:spPr>
          <a:xfrm>
            <a:off x="5714473" y="341335"/>
            <a:ext cx="6175331" cy="6175331"/>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AC5E65-807C-3646-B360-B0A21D484809}"/>
              </a:ext>
            </a:extLst>
          </p:cNvPr>
          <p:cNvSpPr>
            <a:spLocks noGrp="1"/>
          </p:cNvSpPr>
          <p:nvPr>
            <p:ph type="ctrTitle" hasCustomPrompt="1"/>
          </p:nvPr>
        </p:nvSpPr>
        <p:spPr>
          <a:xfrm>
            <a:off x="6090063" y="1487488"/>
            <a:ext cx="5165768" cy="2387600"/>
          </a:xfrm>
        </p:spPr>
        <p:txBody>
          <a:bodyPr anchor="b"/>
          <a:lstStyle>
            <a:lvl1pPr algn="l">
              <a:defRPr sz="6000">
                <a:solidFill>
                  <a:schemeClr val="bg1"/>
                </a:solidFill>
              </a:defRPr>
            </a:lvl1pPr>
          </a:lstStyle>
          <a:p>
            <a:r>
              <a:rPr lang="en-US" dirty="0"/>
              <a:t>Title of Presentation</a:t>
            </a:r>
          </a:p>
        </p:txBody>
      </p:sp>
      <p:sp>
        <p:nvSpPr>
          <p:cNvPr id="3" name="Subtitle 2">
            <a:extLst>
              <a:ext uri="{FF2B5EF4-FFF2-40B4-BE49-F238E27FC236}">
                <a16:creationId xmlns:a16="http://schemas.microsoft.com/office/drawing/2014/main" id="{7B3F5092-39C4-2543-B88D-4593FFE38004}"/>
              </a:ext>
            </a:extLst>
          </p:cNvPr>
          <p:cNvSpPr>
            <a:spLocks noGrp="1"/>
          </p:cNvSpPr>
          <p:nvPr>
            <p:ph type="subTitle" idx="1" hasCustomPrompt="1"/>
          </p:nvPr>
        </p:nvSpPr>
        <p:spPr>
          <a:xfrm>
            <a:off x="6090063" y="3967163"/>
            <a:ext cx="5165768" cy="497959"/>
          </a:xfrm>
        </p:spPr>
        <p:txBody>
          <a:bodyPr/>
          <a:lstStyle>
            <a:lvl1pPr marL="0" indent="0" algn="l">
              <a:buNone/>
              <a:defRPr sz="24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 Date ]</a:t>
            </a:r>
          </a:p>
        </p:txBody>
      </p:sp>
      <p:pic>
        <p:nvPicPr>
          <p:cNvPr id="10" name="Picture 9">
            <a:extLst>
              <a:ext uri="{FF2B5EF4-FFF2-40B4-BE49-F238E27FC236}">
                <a16:creationId xmlns:a16="http://schemas.microsoft.com/office/drawing/2014/main" id="{BC48E846-3D37-F34B-8C65-1247B5589512}"/>
              </a:ext>
            </a:extLst>
          </p:cNvPr>
          <p:cNvPicPr>
            <a:picLocks noChangeAspect="1"/>
          </p:cNvPicPr>
          <p:nvPr userDrawn="1"/>
        </p:nvPicPr>
        <p:blipFill>
          <a:blip r:embed="rId2"/>
          <a:stretch>
            <a:fillRect/>
          </a:stretch>
        </p:blipFill>
        <p:spPr>
          <a:xfrm>
            <a:off x="976955" y="2044700"/>
            <a:ext cx="3670300" cy="2768600"/>
          </a:xfrm>
          <a:prstGeom prst="rect">
            <a:avLst/>
          </a:prstGeom>
        </p:spPr>
      </p:pic>
    </p:spTree>
    <p:extLst>
      <p:ext uri="{BB962C8B-B14F-4D97-AF65-F5344CB8AC3E}">
        <p14:creationId xmlns:p14="http://schemas.microsoft.com/office/powerpoint/2010/main" val="2117699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Media_Media">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8C47FCA-04E7-074A-9EBF-81DB0820F712}"/>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5" name="Picture 4">
            <a:extLst>
              <a:ext uri="{FF2B5EF4-FFF2-40B4-BE49-F238E27FC236}">
                <a16:creationId xmlns:a16="http://schemas.microsoft.com/office/drawing/2014/main" id="{67949A33-0505-B34F-BE1A-11266BDCC167}"/>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7" name="Media Placeholder 6">
            <a:extLst>
              <a:ext uri="{FF2B5EF4-FFF2-40B4-BE49-F238E27FC236}">
                <a16:creationId xmlns:a16="http://schemas.microsoft.com/office/drawing/2014/main" id="{F3F8BE6F-B7F3-B84B-95C7-D4E8C989C5C6}"/>
              </a:ext>
            </a:extLst>
          </p:cNvPr>
          <p:cNvSpPr>
            <a:spLocks noGrp="1"/>
          </p:cNvSpPr>
          <p:nvPr>
            <p:ph type="media" sz="quarter" idx="13"/>
          </p:nvPr>
        </p:nvSpPr>
        <p:spPr>
          <a:xfrm>
            <a:off x="223528" y="225445"/>
            <a:ext cx="11744944" cy="5462567"/>
          </a:xfrm>
        </p:spPr>
        <p:txBody>
          <a:bodyPr/>
          <a:lstStyle>
            <a:lvl1pPr marL="0" indent="0">
              <a:buNone/>
              <a:defRPr/>
            </a:lvl1pPr>
          </a:lstStyle>
          <a:p>
            <a:endParaRPr lang="en-US" dirty="0"/>
          </a:p>
        </p:txBody>
      </p:sp>
    </p:spTree>
    <p:extLst>
      <p:ext uri="{BB962C8B-B14F-4D97-AF65-F5344CB8AC3E}">
        <p14:creationId xmlns:p14="http://schemas.microsoft.com/office/powerpoint/2010/main" val="1458902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96B7AC4-3451-4D93-BD82-A5BEADD192CE}"/>
              </a:ext>
            </a:extLst>
          </p:cNvPr>
          <p:cNvPicPr>
            <a:picLocks noChangeAspect="1"/>
          </p:cNvPicPr>
          <p:nvPr userDrawn="1"/>
        </p:nvPicPr>
        <p:blipFill>
          <a:blip r:embed="rId2"/>
          <a:stretch>
            <a:fillRect/>
          </a:stretch>
        </p:blipFill>
        <p:spPr>
          <a:xfrm>
            <a:off x="573796" y="5462639"/>
            <a:ext cx="3779660" cy="836304"/>
          </a:xfrm>
          <a:prstGeom prst="rect">
            <a:avLst/>
          </a:prstGeom>
        </p:spPr>
      </p:pic>
      <p:sp>
        <p:nvSpPr>
          <p:cNvPr id="8" name="TextBox 7">
            <a:extLst>
              <a:ext uri="{FF2B5EF4-FFF2-40B4-BE49-F238E27FC236}">
                <a16:creationId xmlns:a16="http://schemas.microsoft.com/office/drawing/2014/main" id="{6B2140D6-5CDB-4AC0-A161-C50AD57B130B}"/>
              </a:ext>
            </a:extLst>
          </p:cNvPr>
          <p:cNvSpPr txBox="1"/>
          <p:nvPr userDrawn="1"/>
        </p:nvSpPr>
        <p:spPr>
          <a:xfrm>
            <a:off x="573796" y="1951672"/>
            <a:ext cx="4692267" cy="1477328"/>
          </a:xfrm>
          <a:prstGeom prst="rect">
            <a:avLst/>
          </a:prstGeom>
          <a:noFill/>
        </p:spPr>
        <p:txBody>
          <a:bodyPr wrap="square" rtlCol="0">
            <a:spAutoFit/>
          </a:bodyPr>
          <a:lstStyle/>
          <a:p>
            <a:r>
              <a:rPr lang="en-US" sz="5400" b="1" dirty="0">
                <a:solidFill>
                  <a:schemeClr val="bg1"/>
                </a:solidFill>
                <a:latin typeface="Ubuntu" panose="020B0504030602030204" pitchFamily="34" charset="0"/>
              </a:rPr>
              <a:t>THANK YOU!</a:t>
            </a:r>
          </a:p>
          <a:p>
            <a:r>
              <a:rPr lang="en-US" sz="3600" dirty="0">
                <a:solidFill>
                  <a:schemeClr val="bg1"/>
                </a:solidFill>
                <a:latin typeface="Ubuntu" panose="020B0504030602030204" pitchFamily="34" charset="0"/>
              </a:rPr>
              <a:t>Any Questions?</a:t>
            </a:r>
          </a:p>
        </p:txBody>
      </p:sp>
      <p:pic>
        <p:nvPicPr>
          <p:cNvPr id="9" name="Picture 8" descr="Text, logo&#10;&#10;Description automatically generated">
            <a:extLst>
              <a:ext uri="{FF2B5EF4-FFF2-40B4-BE49-F238E27FC236}">
                <a16:creationId xmlns:a16="http://schemas.microsoft.com/office/drawing/2014/main" id="{95F7622D-38FE-4CBE-8F2F-D45AE297E6A4}"/>
              </a:ext>
            </a:extLst>
          </p:cNvPr>
          <p:cNvPicPr>
            <a:picLocks noChangeAspect="1"/>
          </p:cNvPicPr>
          <p:nvPr userDrawn="1"/>
        </p:nvPicPr>
        <p:blipFill>
          <a:blip r:embed="rId3"/>
          <a:stretch>
            <a:fillRect/>
          </a:stretch>
        </p:blipFill>
        <p:spPr>
          <a:xfrm>
            <a:off x="9836949" y="6242094"/>
            <a:ext cx="2108200" cy="393700"/>
          </a:xfrm>
          <a:prstGeom prst="rect">
            <a:avLst/>
          </a:prstGeom>
        </p:spPr>
      </p:pic>
      <p:sp>
        <p:nvSpPr>
          <p:cNvPr id="10" name="Rectangle 9">
            <a:extLst>
              <a:ext uri="{FF2B5EF4-FFF2-40B4-BE49-F238E27FC236}">
                <a16:creationId xmlns:a16="http://schemas.microsoft.com/office/drawing/2014/main" id="{7C05184E-EF5F-416D-8726-D30B0BAD8DE7}"/>
              </a:ext>
            </a:extLst>
          </p:cNvPr>
          <p:cNvSpPr/>
          <p:nvPr userDrawn="1"/>
        </p:nvSpPr>
        <p:spPr>
          <a:xfrm>
            <a:off x="0" y="0"/>
            <a:ext cx="12192000" cy="4935557"/>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6FD7FC58-0899-4205-AA02-1FCB9177CFE2}"/>
              </a:ext>
            </a:extLst>
          </p:cNvPr>
          <p:cNvPicPr>
            <a:picLocks noChangeAspect="1"/>
          </p:cNvPicPr>
          <p:nvPr userDrawn="1"/>
        </p:nvPicPr>
        <p:blipFill rotWithShape="1">
          <a:blip r:embed="rId4">
            <a:alphaModFix amt="12000"/>
          </a:blip>
          <a:srcRect r="77751"/>
          <a:stretch/>
        </p:blipFill>
        <p:spPr>
          <a:xfrm>
            <a:off x="6527708" y="-862984"/>
            <a:ext cx="5788599" cy="6286149"/>
          </a:xfrm>
          <a:prstGeom prst="rect">
            <a:avLst/>
          </a:prstGeom>
          <a:effectLst/>
        </p:spPr>
      </p:pic>
      <p:sp>
        <p:nvSpPr>
          <p:cNvPr id="12" name="TextBox 11">
            <a:extLst>
              <a:ext uri="{FF2B5EF4-FFF2-40B4-BE49-F238E27FC236}">
                <a16:creationId xmlns:a16="http://schemas.microsoft.com/office/drawing/2014/main" id="{E3A13E11-A440-4408-91AD-809818DAAEC1}"/>
              </a:ext>
            </a:extLst>
          </p:cNvPr>
          <p:cNvSpPr txBox="1"/>
          <p:nvPr userDrawn="1"/>
        </p:nvSpPr>
        <p:spPr>
          <a:xfrm>
            <a:off x="726196" y="2104072"/>
            <a:ext cx="4692267" cy="1477328"/>
          </a:xfrm>
          <a:prstGeom prst="rect">
            <a:avLst/>
          </a:prstGeom>
          <a:noFill/>
        </p:spPr>
        <p:txBody>
          <a:bodyPr wrap="square" rtlCol="0">
            <a:spAutoFit/>
          </a:bodyPr>
          <a:lstStyle/>
          <a:p>
            <a:r>
              <a:rPr lang="en-US" sz="5400" b="1" dirty="0">
                <a:solidFill>
                  <a:schemeClr val="bg1"/>
                </a:solidFill>
                <a:latin typeface="Ubuntu" panose="020B0504030602030204" pitchFamily="34" charset="0"/>
              </a:rPr>
              <a:t>THANK YOU!</a:t>
            </a:r>
          </a:p>
          <a:p>
            <a:r>
              <a:rPr lang="en-US" sz="3600" dirty="0">
                <a:solidFill>
                  <a:schemeClr val="bg1"/>
                </a:solidFill>
                <a:latin typeface="Ubuntu" panose="020B0504030602030204" pitchFamily="34" charset="0"/>
              </a:rPr>
              <a:t>Any Questions?</a:t>
            </a:r>
          </a:p>
        </p:txBody>
      </p:sp>
    </p:spTree>
    <p:extLst>
      <p:ext uri="{BB962C8B-B14F-4D97-AF65-F5344CB8AC3E}">
        <p14:creationId xmlns:p14="http://schemas.microsoft.com/office/powerpoint/2010/main" val="755665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2/3*#ppt_w"/>
                                          </p:val>
                                        </p:tav>
                                        <p:tav tm="100000">
                                          <p:val>
                                            <p:strVal val="#ppt_w"/>
                                          </p:val>
                                        </p:tav>
                                      </p:tavLst>
                                    </p:anim>
                                    <p:anim calcmode="lin" valueType="num">
                                      <p:cBhvr>
                                        <p:cTn id="8" dur="1000" fill="hold"/>
                                        <p:tgtEl>
                                          <p:spTgt spid="1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_Left Logo">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EB8BAE2-1652-4A66-8C2C-1F1B6E9C9C67}"/>
              </a:ext>
            </a:extLst>
          </p:cNvPr>
          <p:cNvSpPr/>
          <p:nvPr userDrawn="1"/>
        </p:nvSpPr>
        <p:spPr>
          <a:xfrm>
            <a:off x="390436" y="341335"/>
            <a:ext cx="6175331" cy="6175331"/>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B0BE49D4-6FB4-4A04-800A-68EE540DD56A}"/>
              </a:ext>
            </a:extLst>
          </p:cNvPr>
          <p:cNvSpPr>
            <a:spLocks noGrp="1"/>
          </p:cNvSpPr>
          <p:nvPr>
            <p:ph type="ctrTitle" hasCustomPrompt="1"/>
          </p:nvPr>
        </p:nvSpPr>
        <p:spPr>
          <a:xfrm>
            <a:off x="766026" y="1487488"/>
            <a:ext cx="5165768" cy="2387600"/>
          </a:xfrm>
        </p:spPr>
        <p:txBody>
          <a:bodyPr anchor="b"/>
          <a:lstStyle>
            <a:lvl1pPr algn="l">
              <a:defRPr sz="6000">
                <a:solidFill>
                  <a:schemeClr val="bg1"/>
                </a:solidFill>
              </a:defRPr>
            </a:lvl1pPr>
          </a:lstStyle>
          <a:p>
            <a:r>
              <a:rPr lang="en-US" dirty="0"/>
              <a:t>Title of Presentation</a:t>
            </a:r>
          </a:p>
        </p:txBody>
      </p:sp>
      <p:sp>
        <p:nvSpPr>
          <p:cNvPr id="8" name="Subtitle 2">
            <a:extLst>
              <a:ext uri="{FF2B5EF4-FFF2-40B4-BE49-F238E27FC236}">
                <a16:creationId xmlns:a16="http://schemas.microsoft.com/office/drawing/2014/main" id="{3DE6030E-416C-494A-A8D6-3B2D918502F3}"/>
              </a:ext>
            </a:extLst>
          </p:cNvPr>
          <p:cNvSpPr>
            <a:spLocks noGrp="1"/>
          </p:cNvSpPr>
          <p:nvPr>
            <p:ph type="subTitle" idx="1" hasCustomPrompt="1"/>
          </p:nvPr>
        </p:nvSpPr>
        <p:spPr>
          <a:xfrm>
            <a:off x="766026" y="3967163"/>
            <a:ext cx="5165768" cy="497959"/>
          </a:xfrm>
        </p:spPr>
        <p:txBody>
          <a:bodyPr/>
          <a:lstStyle>
            <a:lvl1pPr marL="0" indent="0" algn="l">
              <a:buNone/>
              <a:defRPr sz="24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 Date ]</a:t>
            </a:r>
          </a:p>
        </p:txBody>
      </p:sp>
      <p:pic>
        <p:nvPicPr>
          <p:cNvPr id="9" name="Picture 8">
            <a:extLst>
              <a:ext uri="{FF2B5EF4-FFF2-40B4-BE49-F238E27FC236}">
                <a16:creationId xmlns:a16="http://schemas.microsoft.com/office/drawing/2014/main" id="{08D95F5B-1365-4006-951A-901F6A99FBA6}"/>
              </a:ext>
            </a:extLst>
          </p:cNvPr>
          <p:cNvPicPr>
            <a:picLocks noChangeAspect="1"/>
          </p:cNvPicPr>
          <p:nvPr userDrawn="1"/>
        </p:nvPicPr>
        <p:blipFill>
          <a:blip r:embed="rId2"/>
          <a:stretch>
            <a:fillRect/>
          </a:stretch>
        </p:blipFill>
        <p:spPr>
          <a:xfrm>
            <a:off x="7683500" y="1942151"/>
            <a:ext cx="3670300" cy="2768600"/>
          </a:xfrm>
          <a:prstGeom prst="rect">
            <a:avLst/>
          </a:prstGeom>
        </p:spPr>
      </p:pic>
    </p:spTree>
    <p:extLst>
      <p:ext uri="{BB962C8B-B14F-4D97-AF65-F5344CB8AC3E}">
        <p14:creationId xmlns:p14="http://schemas.microsoft.com/office/powerpoint/2010/main" val="220853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Content_Full Page_Gold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3D2C9-1C7B-3F42-9858-20E2115F2840}"/>
              </a:ext>
            </a:extLst>
          </p:cNvPr>
          <p:cNvSpPr>
            <a:spLocks noGrp="1"/>
          </p:cNvSpPr>
          <p:nvPr>
            <p:ph type="title" hasCustomPrompt="1"/>
          </p:nvPr>
        </p:nvSpPr>
        <p:spPr>
          <a:xfrm>
            <a:off x="838202" y="365125"/>
            <a:ext cx="2328948" cy="1325563"/>
          </a:xfrm>
        </p:spPr>
        <p:txBody>
          <a:bodyPr/>
          <a:lstStyle>
            <a:lvl1pPr>
              <a:defRPr>
                <a:solidFill>
                  <a:srgbClr val="1C3D71"/>
                </a:solidFill>
              </a:defRPr>
            </a:lvl1pPr>
          </a:lstStyle>
          <a:p>
            <a:r>
              <a:rPr lang="en-US" dirty="0"/>
              <a:t>Agenda</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200" y="1825625"/>
            <a:ext cx="10515600" cy="3803279"/>
          </a:xfrm>
        </p:spPr>
        <p:txBody>
          <a:bodyPr/>
          <a:lstStyle>
            <a:lvl1pPr marL="457200" indent="-457200">
              <a:buClr>
                <a:srgbClr val="FFC62C"/>
              </a:buClr>
              <a:buFont typeface="Wingdings" panose="05000000000000000000" pitchFamily="2" charset="2"/>
              <a:buChar cha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9" name="Rectangle 8">
            <a:extLst>
              <a:ext uri="{FF2B5EF4-FFF2-40B4-BE49-F238E27FC236}">
                <a16:creationId xmlns:a16="http://schemas.microsoft.com/office/drawing/2014/main" id="{695720E9-5D5A-4328-B35A-004107993422}"/>
              </a:ext>
            </a:extLst>
          </p:cNvPr>
          <p:cNvSpPr/>
          <p:nvPr userDrawn="1"/>
        </p:nvSpPr>
        <p:spPr>
          <a:xfrm>
            <a:off x="3275216" y="933827"/>
            <a:ext cx="8916788" cy="227022"/>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4D18EA6-508E-4124-B6BB-8196AEF50906}"/>
              </a:ext>
            </a:extLst>
          </p:cNvPr>
          <p:cNvSpPr/>
          <p:nvPr userDrawn="1"/>
        </p:nvSpPr>
        <p:spPr>
          <a:xfrm>
            <a:off x="-11151" y="933827"/>
            <a:ext cx="635619" cy="227022"/>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12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_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8636DDB-858C-994A-959B-DF682A584547}"/>
              </a:ext>
            </a:extLst>
          </p:cNvPr>
          <p:cNvSpPr/>
          <p:nvPr userDrawn="1"/>
        </p:nvSpPr>
        <p:spPr>
          <a:xfrm>
            <a:off x="0" y="0"/>
            <a:ext cx="12192000" cy="6858000"/>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
            <a:extLst>
              <a:ext uri="{FF2B5EF4-FFF2-40B4-BE49-F238E27FC236}">
                <a16:creationId xmlns:a16="http://schemas.microsoft.com/office/drawing/2014/main" id="{566FD38F-E0BA-D54E-8DD2-CAC9B62CF8E4}"/>
              </a:ext>
            </a:extLst>
          </p:cNvPr>
          <p:cNvSpPr>
            <a:spLocks noGrp="1"/>
          </p:cNvSpPr>
          <p:nvPr>
            <p:ph type="title" hasCustomPrompt="1"/>
          </p:nvPr>
        </p:nvSpPr>
        <p:spPr>
          <a:xfrm>
            <a:off x="838200" y="2002632"/>
            <a:ext cx="10515600" cy="2852737"/>
          </a:xfrm>
        </p:spPr>
        <p:txBody>
          <a:bodyPr anchor="ctr"/>
          <a:lstStyle>
            <a:lvl1pPr algn="ctr">
              <a:defRPr sz="6000">
                <a:solidFill>
                  <a:schemeClr val="bg1"/>
                </a:solidFill>
              </a:defRPr>
            </a:lvl1pPr>
          </a:lstStyle>
          <a:p>
            <a:r>
              <a:rPr lang="en-US" dirty="0"/>
              <a:t>Divider Content Goes Here</a:t>
            </a:r>
          </a:p>
        </p:txBody>
      </p:sp>
      <p:sp>
        <p:nvSpPr>
          <p:cNvPr id="4" name="Slide Number Placeholder 5">
            <a:extLst>
              <a:ext uri="{FF2B5EF4-FFF2-40B4-BE49-F238E27FC236}">
                <a16:creationId xmlns:a16="http://schemas.microsoft.com/office/drawing/2014/main" id="{452EC941-9C8F-1447-B769-31E4DB2C9407}"/>
              </a:ext>
            </a:extLst>
          </p:cNvPr>
          <p:cNvSpPr>
            <a:spLocks noGrp="1"/>
          </p:cNvSpPr>
          <p:nvPr>
            <p:ph type="sldNum" sz="quarter" idx="12"/>
          </p:nvPr>
        </p:nvSpPr>
        <p:spPr>
          <a:xfrm>
            <a:off x="8610600" y="6242007"/>
            <a:ext cx="2743200" cy="365125"/>
          </a:xfrm>
        </p:spPr>
        <p:txBody>
          <a:bodyPr/>
          <a:lstStyle>
            <a:lvl1pPr>
              <a:defRPr>
                <a:solidFill>
                  <a:schemeClr val="bg1"/>
                </a:solidFill>
              </a:defRPr>
            </a:lvl1pPr>
          </a:lstStyle>
          <a:p>
            <a:fld id="{D2BE6C67-5B0A-3B48-9025-175ADFE292C2}" type="slidenum">
              <a:rPr lang="en-US" smtClean="0"/>
              <a:pPr/>
              <a:t>‹#›</a:t>
            </a:fld>
            <a:endParaRPr lang="en-US" dirty="0"/>
          </a:p>
        </p:txBody>
      </p:sp>
    </p:spTree>
    <p:extLst>
      <p:ext uri="{BB962C8B-B14F-4D97-AF65-F5344CB8AC3E}">
        <p14:creationId xmlns:p14="http://schemas.microsoft.com/office/powerpoint/2010/main" val="3984868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_Nav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8636DDB-858C-994A-959B-DF682A584547}"/>
              </a:ext>
            </a:extLst>
          </p:cNvPr>
          <p:cNvSpPr/>
          <p:nvPr userDrawn="1"/>
        </p:nvSpPr>
        <p:spPr>
          <a:xfrm>
            <a:off x="0" y="0"/>
            <a:ext cx="12192000" cy="6858000"/>
          </a:xfrm>
          <a:prstGeom prst="rect">
            <a:avLst/>
          </a:prstGeom>
          <a:solidFill>
            <a:srgbClr val="1C3D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
            <a:extLst>
              <a:ext uri="{FF2B5EF4-FFF2-40B4-BE49-F238E27FC236}">
                <a16:creationId xmlns:a16="http://schemas.microsoft.com/office/drawing/2014/main" id="{566FD38F-E0BA-D54E-8DD2-CAC9B62CF8E4}"/>
              </a:ext>
            </a:extLst>
          </p:cNvPr>
          <p:cNvSpPr>
            <a:spLocks noGrp="1"/>
          </p:cNvSpPr>
          <p:nvPr>
            <p:ph type="title" hasCustomPrompt="1"/>
          </p:nvPr>
        </p:nvSpPr>
        <p:spPr>
          <a:xfrm>
            <a:off x="838200" y="2002632"/>
            <a:ext cx="10515600" cy="2852737"/>
          </a:xfrm>
        </p:spPr>
        <p:txBody>
          <a:bodyPr anchor="ctr"/>
          <a:lstStyle>
            <a:lvl1pPr algn="ctr">
              <a:defRPr sz="6000">
                <a:solidFill>
                  <a:schemeClr val="bg1"/>
                </a:solidFill>
              </a:defRPr>
            </a:lvl1pPr>
          </a:lstStyle>
          <a:p>
            <a:r>
              <a:rPr lang="en-US" dirty="0"/>
              <a:t>Divider Content Goes Here</a:t>
            </a:r>
          </a:p>
        </p:txBody>
      </p:sp>
      <p:sp>
        <p:nvSpPr>
          <p:cNvPr id="4" name="Slide Number Placeholder 5">
            <a:extLst>
              <a:ext uri="{FF2B5EF4-FFF2-40B4-BE49-F238E27FC236}">
                <a16:creationId xmlns:a16="http://schemas.microsoft.com/office/drawing/2014/main" id="{452EC941-9C8F-1447-B769-31E4DB2C9407}"/>
              </a:ext>
            </a:extLst>
          </p:cNvPr>
          <p:cNvSpPr>
            <a:spLocks noGrp="1"/>
          </p:cNvSpPr>
          <p:nvPr>
            <p:ph type="sldNum" sz="quarter" idx="12"/>
          </p:nvPr>
        </p:nvSpPr>
        <p:spPr>
          <a:xfrm>
            <a:off x="8610600" y="6242007"/>
            <a:ext cx="2743200" cy="365125"/>
          </a:xfrm>
        </p:spPr>
        <p:txBody>
          <a:bodyPr/>
          <a:lstStyle>
            <a:lvl1pPr>
              <a:defRPr>
                <a:solidFill>
                  <a:schemeClr val="bg1"/>
                </a:solidFill>
              </a:defRPr>
            </a:lvl1pPr>
          </a:lstStyle>
          <a:p>
            <a:fld id="{D2BE6C67-5B0A-3B48-9025-175ADFE292C2}" type="slidenum">
              <a:rPr lang="en-US" smtClean="0"/>
              <a:pPr/>
              <a:t>‹#›</a:t>
            </a:fld>
            <a:endParaRPr lang="en-US" dirty="0"/>
          </a:p>
        </p:txBody>
      </p:sp>
    </p:spTree>
    <p:extLst>
      <p:ext uri="{BB962C8B-B14F-4D97-AF65-F5344CB8AC3E}">
        <p14:creationId xmlns:p14="http://schemas.microsoft.com/office/powerpoint/2010/main" val="3117072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_Go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8636DDB-858C-994A-959B-DF682A584547}"/>
              </a:ext>
            </a:extLst>
          </p:cNvPr>
          <p:cNvSpPr/>
          <p:nvPr userDrawn="1"/>
        </p:nvSpPr>
        <p:spPr>
          <a:xfrm>
            <a:off x="0" y="0"/>
            <a:ext cx="12192000" cy="6858000"/>
          </a:xfrm>
          <a:prstGeom prst="rect">
            <a:avLst/>
          </a:prstGeom>
          <a:solidFill>
            <a:srgbClr val="FFC6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
            <a:extLst>
              <a:ext uri="{FF2B5EF4-FFF2-40B4-BE49-F238E27FC236}">
                <a16:creationId xmlns:a16="http://schemas.microsoft.com/office/drawing/2014/main" id="{566FD38F-E0BA-D54E-8DD2-CAC9B62CF8E4}"/>
              </a:ext>
            </a:extLst>
          </p:cNvPr>
          <p:cNvSpPr>
            <a:spLocks noGrp="1"/>
          </p:cNvSpPr>
          <p:nvPr>
            <p:ph type="title" hasCustomPrompt="1"/>
          </p:nvPr>
        </p:nvSpPr>
        <p:spPr>
          <a:xfrm>
            <a:off x="838200" y="2002632"/>
            <a:ext cx="10515600" cy="2852737"/>
          </a:xfrm>
        </p:spPr>
        <p:txBody>
          <a:bodyPr anchor="ctr"/>
          <a:lstStyle>
            <a:lvl1pPr algn="ctr">
              <a:defRPr sz="6000">
                <a:solidFill>
                  <a:schemeClr val="bg1"/>
                </a:solidFill>
              </a:defRPr>
            </a:lvl1pPr>
          </a:lstStyle>
          <a:p>
            <a:r>
              <a:rPr lang="en-US" dirty="0"/>
              <a:t>Divider Content Goes Here</a:t>
            </a:r>
          </a:p>
        </p:txBody>
      </p:sp>
      <p:sp>
        <p:nvSpPr>
          <p:cNvPr id="4" name="Slide Number Placeholder 5">
            <a:extLst>
              <a:ext uri="{FF2B5EF4-FFF2-40B4-BE49-F238E27FC236}">
                <a16:creationId xmlns:a16="http://schemas.microsoft.com/office/drawing/2014/main" id="{452EC941-9C8F-1447-B769-31E4DB2C9407}"/>
              </a:ext>
            </a:extLst>
          </p:cNvPr>
          <p:cNvSpPr>
            <a:spLocks noGrp="1"/>
          </p:cNvSpPr>
          <p:nvPr>
            <p:ph type="sldNum" sz="quarter" idx="12"/>
          </p:nvPr>
        </p:nvSpPr>
        <p:spPr>
          <a:xfrm>
            <a:off x="8610600" y="6242007"/>
            <a:ext cx="2743200" cy="365125"/>
          </a:xfrm>
        </p:spPr>
        <p:txBody>
          <a:bodyPr/>
          <a:lstStyle>
            <a:lvl1pPr>
              <a:defRPr>
                <a:solidFill>
                  <a:schemeClr val="bg1"/>
                </a:solidFill>
              </a:defRPr>
            </a:lvl1pPr>
          </a:lstStyle>
          <a:p>
            <a:fld id="{D2BE6C67-5B0A-3B48-9025-175ADFE292C2}" type="slidenum">
              <a:rPr lang="en-US" smtClean="0"/>
              <a:pPr/>
              <a:t>‹#›</a:t>
            </a:fld>
            <a:endParaRPr lang="en-US" dirty="0"/>
          </a:p>
        </p:txBody>
      </p:sp>
    </p:spTree>
    <p:extLst>
      <p:ext uri="{BB962C8B-B14F-4D97-AF65-F5344CB8AC3E}">
        <p14:creationId xmlns:p14="http://schemas.microsoft.com/office/powerpoint/2010/main" val="53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_Full Page_Blue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7AAE0F7-90A1-48E4-BF23-C707436FF771}"/>
              </a:ext>
            </a:extLst>
          </p:cNvPr>
          <p:cNvSpPr/>
          <p:nvPr userDrawn="1"/>
        </p:nvSpPr>
        <p:spPr>
          <a:xfrm>
            <a:off x="0" y="1"/>
            <a:ext cx="12192000" cy="1690688"/>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200" y="1825625"/>
            <a:ext cx="10515600" cy="3803279"/>
          </a:xfrm>
        </p:spPr>
        <p:txBody>
          <a:bodyPr/>
          <a:lstStyle>
            <a:lvl1pPr marL="457200" indent="-457200">
              <a:buClr>
                <a:srgbClr val="FFC62C"/>
              </a:buClr>
              <a:buFont typeface="Wingdings" panose="05000000000000000000" pitchFamily="2" charset="2"/>
              <a:buChar cha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900741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Content_2 Column_Blue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F0F3C54-EFD5-4FC7-A3FA-61DCE7C32569}"/>
              </a:ext>
            </a:extLst>
          </p:cNvPr>
          <p:cNvSpPr/>
          <p:nvPr userDrawn="1"/>
        </p:nvSpPr>
        <p:spPr>
          <a:xfrm>
            <a:off x="0" y="1"/>
            <a:ext cx="12192000" cy="1690688"/>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E3D2C9-1C7B-3F42-9858-20E2115F2840}"/>
              </a:ext>
            </a:extLst>
          </p:cNvPr>
          <p:cNvSpPr>
            <a:spLocks noGrp="1"/>
          </p:cNvSpPr>
          <p:nvPr>
            <p:ph type="title"/>
          </p:nvPr>
        </p:nvSpPr>
        <p:spPr>
          <a:xfrm>
            <a:off x="838199" y="365125"/>
            <a:ext cx="10684239" cy="1325563"/>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E76A65D-374A-2445-B971-73FB21682BA8}"/>
              </a:ext>
            </a:extLst>
          </p:cNvPr>
          <p:cNvSpPr>
            <a:spLocks noGrp="1"/>
          </p:cNvSpPr>
          <p:nvPr>
            <p:ph idx="1"/>
          </p:nvPr>
        </p:nvSpPr>
        <p:spPr>
          <a:xfrm>
            <a:off x="838199" y="1825625"/>
            <a:ext cx="5257800" cy="3803279"/>
          </a:xfrm>
        </p:spPr>
        <p:txBody>
          <a:bodyPr/>
          <a:lstStyle>
            <a:lvl1pPr marL="457200" indent="-457200">
              <a:buClr>
                <a:srgbClr val="FFC62C"/>
              </a:buClr>
              <a:buFont typeface="Wingdings" panose="05000000000000000000" pitchFamily="2" charset="2"/>
              <a:buChar cha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F40A17-947C-3145-A8FC-D8B0B30647AA}"/>
              </a:ext>
            </a:extLst>
          </p:cNvPr>
          <p:cNvSpPr>
            <a:spLocks noGrp="1"/>
          </p:cNvSpPr>
          <p:nvPr>
            <p:ph type="sldNum" sz="quarter" idx="12"/>
          </p:nvPr>
        </p:nvSpPr>
        <p:spPr/>
        <p:txBody>
          <a:bodyPr/>
          <a:lstStyle/>
          <a:p>
            <a:fld id="{D2BE6C67-5B0A-3B48-9025-175ADFE292C2}" type="slidenum">
              <a:rPr lang="en-US" smtClean="0"/>
              <a:t>‹#›</a:t>
            </a:fld>
            <a:endParaRPr lang="en-US" dirty="0"/>
          </a:p>
        </p:txBody>
      </p:sp>
      <p:pic>
        <p:nvPicPr>
          <p:cNvPr id="7" name="Picture 6">
            <a:extLst>
              <a:ext uri="{FF2B5EF4-FFF2-40B4-BE49-F238E27FC236}">
                <a16:creationId xmlns:a16="http://schemas.microsoft.com/office/drawing/2014/main" id="{E1BCE727-0B54-9448-A84A-DAD92A5C05F3}"/>
              </a:ext>
            </a:extLst>
          </p:cNvPr>
          <p:cNvPicPr>
            <a:picLocks noChangeAspect="1"/>
          </p:cNvPicPr>
          <p:nvPr userDrawn="1"/>
        </p:nvPicPr>
        <p:blipFill rotWithShape="1">
          <a:blip r:embed="rId2"/>
          <a:srcRect r="80703"/>
          <a:stretch/>
        </p:blipFill>
        <p:spPr>
          <a:xfrm>
            <a:off x="838200" y="5991245"/>
            <a:ext cx="559287" cy="641309"/>
          </a:xfrm>
          <a:prstGeom prst="rect">
            <a:avLst/>
          </a:prstGeom>
        </p:spPr>
      </p:pic>
      <p:sp>
        <p:nvSpPr>
          <p:cNvPr id="8" name="Content Placeholder 2">
            <a:extLst>
              <a:ext uri="{FF2B5EF4-FFF2-40B4-BE49-F238E27FC236}">
                <a16:creationId xmlns:a16="http://schemas.microsoft.com/office/drawing/2014/main" id="{9154FEEB-4C66-2049-BBEF-F5E4CB5735B1}"/>
              </a:ext>
            </a:extLst>
          </p:cNvPr>
          <p:cNvSpPr>
            <a:spLocks noGrp="1"/>
          </p:cNvSpPr>
          <p:nvPr>
            <p:ph idx="13"/>
          </p:nvPr>
        </p:nvSpPr>
        <p:spPr>
          <a:xfrm>
            <a:off x="6264639" y="1825625"/>
            <a:ext cx="5257800" cy="3803279"/>
          </a:xfrm>
        </p:spPr>
        <p:txBody>
          <a:bodyPr/>
          <a:lstStyle>
            <a:lvl1pPr>
              <a:buClr>
                <a:srgbClr val="FFC62C"/>
              </a:buClr>
              <a:defRPr>
                <a:solidFill>
                  <a:srgbClr val="0D94CE"/>
                </a:solidFill>
              </a:defRPr>
            </a:lvl1pPr>
            <a:lvl2pPr marL="800100" indent="-342900">
              <a:buClr>
                <a:srgbClr val="1C3D71"/>
              </a:buClr>
              <a:buFont typeface="Arial" panose="020B0604020202020204" pitchFamily="34" charset="0"/>
              <a:buChar char="•"/>
              <a:defRPr>
                <a:solidFill>
                  <a:srgbClr val="1C3D71"/>
                </a:solidFill>
              </a:defRPr>
            </a:lvl2pPr>
            <a:lvl3pPr marL="1257300" indent="-342900">
              <a:buClr>
                <a:srgbClr val="1C3D71"/>
              </a:buClr>
              <a:buFont typeface="Arial" panose="020B0604020202020204" pitchFamily="34" charset="0"/>
              <a:buChar char="•"/>
              <a:defRPr>
                <a:solidFill>
                  <a:srgbClr val="1C3D71"/>
                </a:solidFill>
              </a:defRPr>
            </a:lvl3pPr>
            <a:lvl4pPr marL="1657350" indent="-285750">
              <a:buClr>
                <a:srgbClr val="1C3D71"/>
              </a:buClr>
              <a:buFont typeface="Arial" panose="020B0604020202020204" pitchFamily="34" charset="0"/>
              <a:buChar char="•"/>
              <a:defRPr>
                <a:solidFill>
                  <a:srgbClr val="1C3D71"/>
                </a:solidFill>
              </a:defRPr>
            </a:lvl4pPr>
            <a:lvl5pPr marL="2114550" indent="-285750">
              <a:buClr>
                <a:srgbClr val="1C3D71"/>
              </a:buClr>
              <a:buFont typeface="Arial" panose="020B0604020202020204" pitchFamily="34" charset="0"/>
              <a:buChar char="•"/>
              <a:defRPr>
                <a:solidFill>
                  <a:srgbClr val="1C3D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4535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146237-3C9D-CC47-B9EF-BBDCFC4995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71A714A-ACCE-5A4A-960B-DE076688DC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FBA49C-72D8-2D47-B7E0-DF4F4948DF04}"/>
              </a:ext>
            </a:extLst>
          </p:cNvPr>
          <p:cNvSpPr>
            <a:spLocks noGrp="1"/>
          </p:cNvSpPr>
          <p:nvPr>
            <p:ph type="sldNum" sz="quarter" idx="4"/>
          </p:nvPr>
        </p:nvSpPr>
        <p:spPr>
          <a:xfrm>
            <a:off x="9601200" y="6242007"/>
            <a:ext cx="1752600" cy="365125"/>
          </a:xfrm>
          <a:prstGeom prst="rect">
            <a:avLst/>
          </a:prstGeom>
        </p:spPr>
        <p:txBody>
          <a:bodyPr vert="horz" lIns="91440" tIns="45720" rIns="91440" bIns="45720" rtlCol="0" anchor="ctr"/>
          <a:lstStyle>
            <a:lvl1pPr algn="r">
              <a:defRPr sz="1200">
                <a:solidFill>
                  <a:srgbClr val="1C3D71"/>
                </a:solidFill>
                <a:latin typeface="Ubuntu" panose="020B0504030602030204" pitchFamily="34" charset="0"/>
              </a:defRPr>
            </a:lvl1pPr>
          </a:lstStyle>
          <a:p>
            <a:fld id="{D2BE6C67-5B0A-3B48-9025-175ADFE292C2}" type="slidenum">
              <a:rPr lang="en-US" smtClean="0"/>
              <a:pPr/>
              <a:t>‹#›</a:t>
            </a:fld>
            <a:endParaRPr lang="en-US" dirty="0"/>
          </a:p>
        </p:txBody>
      </p:sp>
    </p:spTree>
    <p:extLst>
      <p:ext uri="{BB962C8B-B14F-4D97-AF65-F5344CB8AC3E}">
        <p14:creationId xmlns:p14="http://schemas.microsoft.com/office/powerpoint/2010/main" val="415773519"/>
      </p:ext>
    </p:extLst>
  </p:cSld>
  <p:clrMap bg1="lt1" tx1="dk1" bg2="lt2" tx2="dk2" accent1="accent1" accent2="accent2" accent3="accent3" accent4="accent4" accent5="accent5" accent6="accent6" hlink="hlink" folHlink="folHlink"/>
  <p:sldLayoutIdLst>
    <p:sldLayoutId id="2147483666" r:id="rId1"/>
    <p:sldLayoutId id="2147483649" r:id="rId2"/>
    <p:sldLayoutId id="2147483663" r:id="rId3"/>
    <p:sldLayoutId id="2147483691" r:id="rId4"/>
    <p:sldLayoutId id="2147483667" r:id="rId5"/>
    <p:sldLayoutId id="2147483662" r:id="rId6"/>
    <p:sldLayoutId id="2147483668" r:id="rId7"/>
    <p:sldLayoutId id="2147483688" r:id="rId8"/>
    <p:sldLayoutId id="2147483689" r:id="rId9"/>
    <p:sldLayoutId id="2147483686" r:id="rId10"/>
    <p:sldLayoutId id="2147483687" r:id="rId11"/>
    <p:sldLayoutId id="2147483690" r:id="rId12"/>
    <p:sldLayoutId id="2147483684" r:id="rId13"/>
    <p:sldLayoutId id="2147483657" r:id="rId14"/>
    <p:sldLayoutId id="2147483665" r:id="rId15"/>
    <p:sldLayoutId id="2147483692" r:id="rId16"/>
    <p:sldLayoutId id="2147483650" r:id="rId17"/>
    <p:sldLayoutId id="2147483664" r:id="rId18"/>
    <p:sldLayoutId id="2147483682" r:id="rId19"/>
    <p:sldLayoutId id="2147483655" r:id="rId20"/>
    <p:sldLayoutId id="2147483685" r:id="rId2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4400" b="1" i="0" kern="1200">
          <a:solidFill>
            <a:srgbClr val="1C3D71"/>
          </a:solidFill>
          <a:latin typeface="Ubuntu" panose="020B0504030602030204" pitchFamily="34" charset="0"/>
          <a:ea typeface="+mj-ea"/>
          <a:cs typeface="+mj-cs"/>
        </a:defRPr>
      </a:lvl1pPr>
    </p:titleStyle>
    <p:bodyStyle>
      <a:lvl1pPr marL="457200" indent="-457200" algn="l" defTabSz="914400" rtl="0" eaLnBrk="1" latinLnBrk="0" hangingPunct="1">
        <a:lnSpc>
          <a:spcPct val="90000"/>
        </a:lnSpc>
        <a:spcBef>
          <a:spcPts val="1000"/>
        </a:spcBef>
        <a:buClr>
          <a:srgbClr val="FFC62C"/>
        </a:buClr>
        <a:buFont typeface="Wingdings" panose="05000000000000000000" pitchFamily="2" charset="2"/>
        <a:buChar char="§"/>
        <a:defRPr sz="2800" b="1" kern="1200">
          <a:solidFill>
            <a:srgbClr val="0D94CE"/>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C3D7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C3D7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C3D7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C3D7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s://www.moneycrashers.com/what-is-a-checking-account/"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hyperlink" Target="https://www.moneycrashers.com/money-market-account-vs-certificate-of-deposit-cd/" TargetMode="External"/><Relationship Id="rId5" Type="http://schemas.openxmlformats.org/officeDocument/2006/relationships/hyperlink" Target="https://www.moneycrashers.com/certificates-of-deposit-cds-investment/" TargetMode="External"/><Relationship Id="rId4" Type="http://schemas.openxmlformats.org/officeDocument/2006/relationships/hyperlink" Target="https://www.moneycrashers.com/savings-account-earn-money/"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8" Type="http://schemas.openxmlformats.org/officeDocument/2006/relationships/hyperlink" Target="https://masscta.com/default.aspx" TargetMode="External"/><Relationship Id="rId3" Type="http://schemas.openxmlformats.org/officeDocument/2006/relationships/hyperlink" Target="https://www.fdic.gov/resources/deposit-insurance/understanding-deposit-insurance/index.html" TargetMode="External"/><Relationship Id="rId7" Type="http://schemas.openxmlformats.org/officeDocument/2006/relationships/hyperlink" Target="https://www.mass.gov/orgs/division-of-local-services"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hyperlink" Target="https://www.mass.gov/orgs/division-of-banks" TargetMode="External"/><Relationship Id="rId5" Type="http://schemas.openxmlformats.org/officeDocument/2006/relationships/hyperlink" Target="https://www.difxs.com/DIF/Home.aspx" TargetMode="External"/><Relationship Id="rId4" Type="http://schemas.openxmlformats.org/officeDocument/2006/relationships/hyperlink" Target="https://www.fdic.gov/resources/deposit-"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21.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Federal_Deposit_Insurance_Corporation"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C9DBC1-B13C-4E3E-B440-9A5BAAB6F6DC}"/>
              </a:ext>
            </a:extLst>
          </p:cNvPr>
          <p:cNvSpPr>
            <a:spLocks noGrp="1"/>
          </p:cNvSpPr>
          <p:nvPr>
            <p:ph type="ctrTitle"/>
          </p:nvPr>
        </p:nvSpPr>
        <p:spPr/>
        <p:txBody>
          <a:bodyPr anchor="t">
            <a:normAutofit fontScale="90000"/>
          </a:bodyPr>
          <a:lstStyle/>
          <a:p>
            <a:pPr algn="ctr"/>
            <a:r>
              <a:rPr lang="en-US" sz="3200" dirty="0"/>
              <a:t>Massachusetts Collectors and Treasurers Association</a:t>
            </a:r>
            <a:br>
              <a:rPr lang="en-US" sz="3200" dirty="0"/>
            </a:br>
            <a:br>
              <a:rPr lang="en-US" sz="3200" dirty="0"/>
            </a:br>
            <a:r>
              <a:rPr lang="en-US" sz="4000" dirty="0">
                <a:solidFill>
                  <a:srgbClr val="1C3D71"/>
                </a:solidFill>
              </a:rPr>
              <a:t>Insuring Public Deposits</a:t>
            </a:r>
            <a:br>
              <a:rPr lang="en-US" sz="2400" dirty="0"/>
            </a:br>
            <a:br>
              <a:rPr lang="en-US" sz="3200" dirty="0"/>
            </a:br>
            <a:r>
              <a:rPr lang="en-US" sz="2000" dirty="0"/>
              <a:t>Annual Spring Meeting</a:t>
            </a:r>
            <a:br>
              <a:rPr lang="en-US" sz="2000" dirty="0"/>
            </a:br>
            <a:r>
              <a:rPr lang="en-US" sz="2000" dirty="0"/>
              <a:t>April 10, 2024</a:t>
            </a:r>
            <a:endParaRPr lang="en-US" sz="3200" dirty="0"/>
          </a:p>
        </p:txBody>
      </p:sp>
      <p:sp>
        <p:nvSpPr>
          <p:cNvPr id="5" name="Subtitle 4">
            <a:extLst>
              <a:ext uri="{FF2B5EF4-FFF2-40B4-BE49-F238E27FC236}">
                <a16:creationId xmlns:a16="http://schemas.microsoft.com/office/drawing/2014/main" id="{33FDDC32-09EF-4CBF-A6CE-50D9FEC8F2F9}"/>
              </a:ext>
            </a:extLst>
          </p:cNvPr>
          <p:cNvSpPr>
            <a:spLocks noGrp="1"/>
          </p:cNvSpPr>
          <p:nvPr>
            <p:ph type="subTitle" idx="1"/>
          </p:nvPr>
        </p:nvSpPr>
        <p:spPr/>
        <p:txBody>
          <a:bodyPr/>
          <a:lstStyle/>
          <a:p>
            <a:r>
              <a:rPr lang="en-US" dirty="0"/>
              <a:t> </a:t>
            </a:r>
            <a:endParaRPr lang="en-US" dirty="0">
              <a:solidFill>
                <a:srgbClr val="FFC62C"/>
              </a:solidFill>
            </a:endParaRPr>
          </a:p>
        </p:txBody>
      </p:sp>
      <p:pic>
        <p:nvPicPr>
          <p:cNvPr id="6" name="Picture 4">
            <a:extLst>
              <a:ext uri="{FF2B5EF4-FFF2-40B4-BE49-F238E27FC236}">
                <a16:creationId xmlns:a16="http://schemas.microsoft.com/office/drawing/2014/main" id="{B8342BA0-9D2A-45EF-90D9-41197AE6F6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2529" y="4322674"/>
            <a:ext cx="1812190" cy="1586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6993473"/>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2282E2-66E4-4F07-B765-BD6611C79B41}"/>
              </a:ext>
            </a:extLst>
          </p:cNvPr>
          <p:cNvSpPr>
            <a:spLocks noGrp="1"/>
          </p:cNvSpPr>
          <p:nvPr>
            <p:ph idx="1"/>
          </p:nvPr>
        </p:nvSpPr>
        <p:spPr>
          <a:xfrm>
            <a:off x="838200" y="1825625"/>
            <a:ext cx="10515600" cy="4015882"/>
          </a:xfrm>
        </p:spPr>
        <p:txBody>
          <a:bodyPr>
            <a:noAutofit/>
          </a:bodyPr>
          <a:lstStyle/>
          <a:p>
            <a:r>
              <a:rPr lang="en-US" sz="2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 Massachusetts, the Depositors Insurance Fund (DIF) covers deposits above the</a:t>
            </a:r>
            <a:r>
              <a:rPr lang="en-US" sz="2400" b="0" i="0" dirty="0">
                <a:solidFill>
                  <a:schemeClr val="tx1"/>
                </a:solidFill>
                <a:effectLst/>
                <a:latin typeface="Arial" panose="020B0604020202020204" pitchFamily="34" charset="0"/>
              </a:rPr>
              <a:t> Federal Deposit Insurance Corporation (FDIC) limits at it’s member banks. </a:t>
            </a:r>
            <a:endParaRPr lang="en-US" sz="2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r>
              <a:rPr lang="en-US" sz="2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DIF insures all types of deposit accounts, including savings and checking accounts, certificates of deposit (CDs), money market accounts, and retirement deposit accounts (like IRAs).  </a:t>
            </a:r>
            <a:endParaRPr lang="en-US" sz="2400" b="0" i="0" dirty="0">
              <a:solidFill>
                <a:schemeClr val="tx1"/>
              </a:solidFill>
              <a:effectLst/>
              <a:latin typeface="Arial" panose="020B0604020202020204" pitchFamily="34" charset="0"/>
              <a:cs typeface="Arial" panose="020B0604020202020204" pitchFamily="34" charset="0"/>
            </a:endParaRPr>
          </a:p>
          <a:p>
            <a:r>
              <a:rPr lang="en-US" sz="2400" b="0" i="0" dirty="0">
                <a:solidFill>
                  <a:schemeClr val="tx1"/>
                </a:solidFill>
                <a:effectLst/>
                <a:latin typeface="Arial" panose="020B0604020202020204" pitchFamily="34" charset="0"/>
              </a:rPr>
              <a:t>Depositors Insurance Fund (DIF) is a private, industry-sponsored insurance fund that insures all deposits</a:t>
            </a:r>
          </a:p>
          <a:p>
            <a:r>
              <a:rPr lang="en-US" sz="2400" b="0" i="0" dirty="0">
                <a:solidFill>
                  <a:schemeClr val="tx1"/>
                </a:solidFill>
                <a:effectLst/>
                <a:latin typeface="Arial" panose="020B0604020202020204" pitchFamily="34" charset="0"/>
              </a:rPr>
              <a:t>All DIF member banks are also members of the FDIC. Each depositor is insured by the FDIC to at least $250,000. All deposits above the FDIC insurance amount are insured by the Depositors Insurance Fund (DIF).</a:t>
            </a:r>
            <a:endParaRPr lang="en-US" sz="2400" dirty="0">
              <a:solidFill>
                <a:schemeClr val="tx1"/>
              </a:solidFill>
            </a:endParaRPr>
          </a:p>
        </p:txBody>
      </p:sp>
      <p:sp>
        <p:nvSpPr>
          <p:cNvPr id="3" name="Slide Number Placeholder 2">
            <a:extLst>
              <a:ext uri="{FF2B5EF4-FFF2-40B4-BE49-F238E27FC236}">
                <a16:creationId xmlns:a16="http://schemas.microsoft.com/office/drawing/2014/main" id="{CAF67CE4-8284-4E5A-8962-B1B2F9C896BC}"/>
              </a:ext>
            </a:extLst>
          </p:cNvPr>
          <p:cNvSpPr>
            <a:spLocks noGrp="1"/>
          </p:cNvSpPr>
          <p:nvPr>
            <p:ph type="sldNum" sz="quarter" idx="12"/>
          </p:nvPr>
        </p:nvSpPr>
        <p:spPr/>
        <p:txBody>
          <a:bodyPr/>
          <a:lstStyle/>
          <a:p>
            <a:fld id="{D2BE6C67-5B0A-3B48-9025-175ADFE292C2}" type="slidenum">
              <a:rPr lang="en-US" smtClean="0"/>
              <a:t>10</a:t>
            </a:fld>
            <a:endParaRPr lang="en-US" dirty="0"/>
          </a:p>
        </p:txBody>
      </p:sp>
      <p:sp>
        <p:nvSpPr>
          <p:cNvPr id="4" name="Title 3">
            <a:extLst>
              <a:ext uri="{FF2B5EF4-FFF2-40B4-BE49-F238E27FC236}">
                <a16:creationId xmlns:a16="http://schemas.microsoft.com/office/drawing/2014/main" id="{735A3D6B-473C-4B71-B923-579C963CF09E}"/>
              </a:ext>
            </a:extLst>
          </p:cNvPr>
          <p:cNvSpPr>
            <a:spLocks noGrp="1"/>
          </p:cNvSpPr>
          <p:nvPr>
            <p:ph type="title"/>
          </p:nvPr>
        </p:nvSpPr>
        <p:spPr>
          <a:xfrm>
            <a:off x="838200" y="365126"/>
            <a:ext cx="10515600" cy="1223978"/>
          </a:xfrm>
        </p:spPr>
        <p:txBody>
          <a:bodyPr>
            <a:normAutofit/>
          </a:bodyPr>
          <a:lstStyle/>
          <a:p>
            <a:pPr algn="ctr"/>
            <a:r>
              <a:rPr lang="en-US" dirty="0"/>
              <a:t>Depositors Insurance Funds - DIF</a:t>
            </a:r>
          </a:p>
        </p:txBody>
      </p:sp>
    </p:spTree>
    <p:extLst>
      <p:ext uri="{BB962C8B-B14F-4D97-AF65-F5344CB8AC3E}">
        <p14:creationId xmlns:p14="http://schemas.microsoft.com/office/powerpoint/2010/main" val="1352690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7C0870-883C-4293-A09A-A1D1494BD2CA}"/>
              </a:ext>
            </a:extLst>
          </p:cNvPr>
          <p:cNvSpPr>
            <a:spLocks noGrp="1"/>
          </p:cNvSpPr>
          <p:nvPr>
            <p:ph idx="1"/>
          </p:nvPr>
        </p:nvSpPr>
        <p:spPr>
          <a:xfrm>
            <a:off x="683581" y="1784412"/>
            <a:ext cx="10670219" cy="3844493"/>
          </a:xfrm>
        </p:spPr>
        <p:txBody>
          <a:bodyPr>
            <a:normAutofit fontScale="85000" lnSpcReduction="20000"/>
          </a:bodyPr>
          <a:lstStyle/>
          <a:p>
            <a:endParaRPr lang="en-US" b="0" i="0" dirty="0">
              <a:solidFill>
                <a:schemeClr val="tx1"/>
              </a:solidFill>
              <a:effectLst/>
              <a:latin typeface="Arial" panose="020B0604020202020204" pitchFamily="34" charset="0"/>
              <a:cs typeface="Arial" panose="020B0604020202020204" pitchFamily="34" charset="0"/>
            </a:endParaRPr>
          </a:p>
          <a:p>
            <a:r>
              <a:rPr lang="en-US" b="0" i="0" dirty="0">
                <a:solidFill>
                  <a:schemeClr val="tx1"/>
                </a:solidFill>
                <a:effectLst/>
                <a:latin typeface="Arial" panose="020B0604020202020204" pitchFamily="34" charset="0"/>
                <a:cs typeface="Arial" panose="020B0604020202020204" pitchFamily="34" charset="0"/>
              </a:rPr>
              <a:t>The combination of FDIC and DIF insurance provides customers of our member banks with full deposit insurance on all their deposit accounts. </a:t>
            </a:r>
          </a:p>
          <a:p>
            <a:r>
              <a:rPr lang="en-US" b="0" i="0" dirty="0">
                <a:solidFill>
                  <a:schemeClr val="tx1"/>
                </a:solidFill>
                <a:effectLst/>
                <a:latin typeface="Arial" panose="020B0604020202020204" pitchFamily="34" charset="0"/>
                <a:cs typeface="Arial" panose="020B0604020202020204" pitchFamily="34" charset="0"/>
              </a:rPr>
              <a:t>Depositors automatically receive this added insurance benefit at no cost whenever they make a deposit to a new or existing account at a DIF member bank.</a:t>
            </a:r>
          </a:p>
          <a:p>
            <a:r>
              <a:rPr lang="en-US" b="0" i="0" dirty="0">
                <a:solidFill>
                  <a:schemeClr val="tx1"/>
                </a:solidFill>
                <a:effectLst/>
                <a:latin typeface="Arial" panose="020B0604020202020204" pitchFamily="34" charset="0"/>
                <a:cs typeface="Arial" panose="020B0604020202020204" pitchFamily="34" charset="0"/>
              </a:rPr>
              <a:t>No depositor has ever lost a penny in a bank insured by both the FDIC and the DIF.</a:t>
            </a:r>
          </a:p>
          <a:p>
            <a:r>
              <a:rPr lang="en-US" b="0" i="0" dirty="0">
                <a:solidFill>
                  <a:schemeClr val="tx1"/>
                </a:solidFill>
                <a:effectLst/>
                <a:latin typeface="Arial" panose="020B0604020202020204" pitchFamily="34" charset="0"/>
                <a:cs typeface="Arial" panose="020B0604020202020204" pitchFamily="34" charset="0"/>
              </a:rPr>
              <a:t>Like FDIC insurance, DIF insurance doesn’t cover investments in mutual funds, annuities, stocks, bonds or other investment products. Only deposit accounts – usually </a:t>
            </a:r>
            <a:r>
              <a:rPr lang="en-US" b="0" i="0" u="none" strike="noStrike" dirty="0">
                <a:solidFill>
                  <a:schemeClr val="tx1"/>
                </a:solidFill>
                <a:effectLst/>
                <a:latin typeface="Arial" panose="020B0604020202020204" pitchFamily="34" charset="0"/>
                <a:cs typeface="Arial" panose="020B0604020202020204" pitchFamily="34" charset="0"/>
                <a:hlinkClick r:id="rId3" tooltip="What Is a Checking Account?">
                  <a:extLst>
                    <a:ext uri="{A12FA001-AC4F-418D-AE19-62706E023703}">
                      <ahyp:hlinkClr xmlns:ahyp="http://schemas.microsoft.com/office/drawing/2018/hyperlinkcolor" val="tx"/>
                    </a:ext>
                  </a:extLst>
                </a:hlinkClick>
              </a:rPr>
              <a:t>checking</a:t>
            </a:r>
            <a:r>
              <a:rPr lang="en-US" b="0" i="0" dirty="0">
                <a:solidFill>
                  <a:schemeClr val="tx1"/>
                </a:solidFill>
                <a:effectLst/>
                <a:latin typeface="Arial" panose="020B0604020202020204" pitchFamily="34" charset="0"/>
                <a:cs typeface="Arial" panose="020B0604020202020204" pitchFamily="34" charset="0"/>
              </a:rPr>
              <a:t>, </a:t>
            </a:r>
            <a:r>
              <a:rPr lang="en-US" b="0" i="0" u="none" strike="noStrike" dirty="0">
                <a:solidFill>
                  <a:schemeClr val="tx1"/>
                </a:solidFill>
                <a:effectLst/>
                <a:latin typeface="Arial" panose="020B0604020202020204" pitchFamily="34" charset="0"/>
                <a:cs typeface="Arial" panose="020B0604020202020204" pitchFamily="34" charset="0"/>
                <a:hlinkClick r:id="rId4" tooltip="Savings Account — What It Is &amp; The Best Type For You">
                  <a:extLst>
                    <a:ext uri="{A12FA001-AC4F-418D-AE19-62706E023703}">
                      <ahyp:hlinkClr xmlns:ahyp="http://schemas.microsoft.com/office/drawing/2018/hyperlinkcolor" val="tx"/>
                    </a:ext>
                  </a:extLst>
                </a:hlinkClick>
              </a:rPr>
              <a:t>savings</a:t>
            </a:r>
            <a:r>
              <a:rPr lang="en-US" b="0" i="0" dirty="0">
                <a:solidFill>
                  <a:schemeClr val="tx1"/>
                </a:solidFill>
                <a:effectLst/>
                <a:latin typeface="Arial" panose="020B0604020202020204" pitchFamily="34" charset="0"/>
                <a:cs typeface="Arial" panose="020B0604020202020204" pitchFamily="34" charset="0"/>
              </a:rPr>
              <a:t>, </a:t>
            </a:r>
            <a:r>
              <a:rPr lang="en-US" b="0" i="0" u="none" strike="noStrike" dirty="0">
                <a:solidFill>
                  <a:schemeClr val="tx1"/>
                </a:solidFill>
                <a:effectLst/>
                <a:latin typeface="Arial" panose="020B0604020202020204" pitchFamily="34" charset="0"/>
                <a:cs typeface="Arial" panose="020B0604020202020204" pitchFamily="34" charset="0"/>
                <a:hlinkClick r:id="rId5" tooltip="What Is a Certificate of Deposit (CD)?">
                  <a:extLst>
                    <a:ext uri="{A12FA001-AC4F-418D-AE19-62706E023703}">
                      <ahyp:hlinkClr xmlns:ahyp="http://schemas.microsoft.com/office/drawing/2018/hyperlinkcolor" val="tx"/>
                    </a:ext>
                  </a:extLst>
                </a:hlinkClick>
              </a:rPr>
              <a:t>CDs</a:t>
            </a:r>
            <a:r>
              <a:rPr lang="en-US" b="0" i="0" dirty="0">
                <a:solidFill>
                  <a:schemeClr val="tx1"/>
                </a:solidFill>
                <a:effectLst/>
                <a:latin typeface="Arial" panose="020B0604020202020204" pitchFamily="34" charset="0"/>
                <a:cs typeface="Arial" panose="020B0604020202020204" pitchFamily="34" charset="0"/>
              </a:rPr>
              <a:t>, and </a:t>
            </a:r>
            <a:r>
              <a:rPr lang="en-US" b="0" i="0" u="none" strike="noStrike" dirty="0">
                <a:solidFill>
                  <a:schemeClr val="tx1"/>
                </a:solidFill>
                <a:effectLst/>
                <a:latin typeface="Arial" panose="020B0604020202020204" pitchFamily="34" charset="0"/>
                <a:cs typeface="Arial" panose="020B0604020202020204" pitchFamily="34" charset="0"/>
                <a:hlinkClick r:id="rId6" tooltip="Money Market Accounts vs. Certificates of Deposit (CDs) – Differences">
                  <a:extLst>
                    <a:ext uri="{A12FA001-AC4F-418D-AE19-62706E023703}">
                      <ahyp:hlinkClr xmlns:ahyp="http://schemas.microsoft.com/office/drawing/2018/hyperlinkcolor" val="tx"/>
                    </a:ext>
                  </a:extLst>
                </a:hlinkClick>
              </a:rPr>
              <a:t>money market accounts</a:t>
            </a:r>
            <a:r>
              <a:rPr lang="en-US" b="0" i="0" dirty="0">
                <a:solidFill>
                  <a:schemeClr val="tx1"/>
                </a:solidFill>
                <a:effectLst/>
                <a:latin typeface="Arial" panose="020B0604020202020204" pitchFamily="34" charset="0"/>
                <a:cs typeface="Arial" panose="020B0604020202020204" pitchFamily="34" charset="0"/>
              </a:rPr>
              <a:t> – are covered</a:t>
            </a:r>
            <a:endParaRPr lang="en-US" dirty="0">
              <a:solidFill>
                <a:schemeClr val="tx1"/>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565D739-47BF-4E33-89F5-4299E3E832F9}"/>
              </a:ext>
            </a:extLst>
          </p:cNvPr>
          <p:cNvSpPr>
            <a:spLocks noGrp="1"/>
          </p:cNvSpPr>
          <p:nvPr>
            <p:ph type="sldNum" sz="quarter" idx="12"/>
          </p:nvPr>
        </p:nvSpPr>
        <p:spPr/>
        <p:txBody>
          <a:bodyPr/>
          <a:lstStyle/>
          <a:p>
            <a:fld id="{D2BE6C67-5B0A-3B48-9025-175ADFE292C2}" type="slidenum">
              <a:rPr lang="en-US" smtClean="0"/>
              <a:t>11</a:t>
            </a:fld>
            <a:endParaRPr lang="en-US" dirty="0"/>
          </a:p>
        </p:txBody>
      </p:sp>
      <p:sp>
        <p:nvSpPr>
          <p:cNvPr id="4" name="Title 3">
            <a:extLst>
              <a:ext uri="{FF2B5EF4-FFF2-40B4-BE49-F238E27FC236}">
                <a16:creationId xmlns:a16="http://schemas.microsoft.com/office/drawing/2014/main" id="{A13C6F87-5376-4F77-A205-AC852D8C38E0}"/>
              </a:ext>
            </a:extLst>
          </p:cNvPr>
          <p:cNvSpPr>
            <a:spLocks noGrp="1"/>
          </p:cNvSpPr>
          <p:nvPr>
            <p:ph type="title"/>
          </p:nvPr>
        </p:nvSpPr>
        <p:spPr>
          <a:xfrm>
            <a:off x="346229" y="365125"/>
            <a:ext cx="11327907" cy="1325563"/>
          </a:xfrm>
        </p:spPr>
        <p:txBody>
          <a:bodyPr/>
          <a:lstStyle/>
          <a:p>
            <a:pPr algn="ctr"/>
            <a:r>
              <a:rPr lang="en-US" dirty="0"/>
              <a:t>Depositors Insurance Funds – DIF (</a:t>
            </a:r>
            <a:r>
              <a:rPr lang="en-US" dirty="0" err="1"/>
              <a:t>cont</a:t>
            </a:r>
            <a:r>
              <a:rPr lang="en-US" dirty="0"/>
              <a:t>)</a:t>
            </a:r>
          </a:p>
        </p:txBody>
      </p:sp>
    </p:spTree>
    <p:extLst>
      <p:ext uri="{BB962C8B-B14F-4D97-AF65-F5344CB8AC3E}">
        <p14:creationId xmlns:p14="http://schemas.microsoft.com/office/powerpoint/2010/main" val="1534111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B6DE73-367A-4F83-8441-B7C8CDE86C4D}"/>
              </a:ext>
            </a:extLst>
          </p:cNvPr>
          <p:cNvSpPr>
            <a:spLocks noGrp="1"/>
          </p:cNvSpPr>
          <p:nvPr>
            <p:ph idx="1"/>
          </p:nvPr>
        </p:nvSpPr>
        <p:spPr>
          <a:xfrm>
            <a:off x="838200" y="2006353"/>
            <a:ext cx="10515600" cy="3994952"/>
          </a:xfrm>
        </p:spPr>
        <p:txBody>
          <a:bodyPr>
            <a:normAutofit fontScale="70000" lnSpcReduction="20000"/>
          </a:bodyPr>
          <a:lstStyle/>
          <a:p>
            <a:endParaRPr lang="en-US" sz="2000" b="0" dirty="0">
              <a:solidFill>
                <a:srgbClr val="000000"/>
              </a:solidFill>
              <a:latin typeface="halyard-text"/>
            </a:endParaRPr>
          </a:p>
          <a:p>
            <a:r>
              <a:rPr lang="en-US" sz="3800" b="0" dirty="0">
                <a:solidFill>
                  <a:srgbClr val="000000"/>
                </a:solidFill>
                <a:latin typeface="Arial" panose="020B0604020202020204" pitchFamily="34" charset="0"/>
                <a:cs typeface="Arial" panose="020B0604020202020204" pitchFamily="34" charset="0"/>
              </a:rPr>
              <a:t>Alt</a:t>
            </a:r>
            <a:r>
              <a:rPr lang="en-US" sz="3800" b="0" i="0" dirty="0">
                <a:solidFill>
                  <a:srgbClr val="000000"/>
                </a:solidFill>
                <a:effectLst/>
                <a:latin typeface="Arial" panose="020B0604020202020204" pitchFamily="34" charset="0"/>
                <a:cs typeface="Arial" panose="020B0604020202020204" pitchFamily="34" charset="0"/>
              </a:rPr>
              <a:t>hough DIF was originally created by a legislative act, the modern organization operates as a private organization funded by its member banks. Each member’s assessment is based on the total value of its customers’ deposits</a:t>
            </a:r>
            <a:endParaRPr lang="en-US" sz="3800" dirty="0">
              <a:solidFill>
                <a:schemeClr val="tx1"/>
              </a:solidFill>
              <a:latin typeface="Arial" panose="020B0604020202020204" pitchFamily="34" charset="0"/>
              <a:cs typeface="Arial" panose="020B0604020202020204" pitchFamily="34" charset="0"/>
            </a:endParaRPr>
          </a:p>
          <a:p>
            <a:r>
              <a:rPr lang="en-US" sz="3800" b="0" dirty="0">
                <a:solidFill>
                  <a:schemeClr val="tx1"/>
                </a:solidFill>
                <a:latin typeface="Arial" panose="020B0604020202020204" pitchFamily="34" charset="0"/>
                <a:cs typeface="Arial" panose="020B0604020202020204" pitchFamily="34" charset="0"/>
              </a:rPr>
              <a:t>In consideration for the insurance provided, the Fund charges assessments at rates determined by the Board of Directors and approved by the Commissioner of Banks of the Commonwealth of Massachusetts (the “Commissioner”). </a:t>
            </a:r>
          </a:p>
          <a:p>
            <a:r>
              <a:rPr lang="en-US" sz="3800" b="0" dirty="0">
                <a:solidFill>
                  <a:schemeClr val="tx1"/>
                </a:solidFill>
                <a:latin typeface="Arial" panose="020B0604020202020204" pitchFamily="34" charset="0"/>
                <a:cs typeface="Arial" panose="020B0604020202020204" pitchFamily="34" charset="0"/>
              </a:rPr>
              <a:t>The assessments are based on the excess deposits of each bank insured by the Fund.  The assessment rate may vary based on risk classifications assigned to each bank.</a:t>
            </a:r>
            <a:endParaRPr lang="en-US" sz="3800" b="0" i="0" dirty="0">
              <a:solidFill>
                <a:srgbClr val="666666"/>
              </a:solidFill>
              <a:effectLst/>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0A8AEC4D-4A66-4349-A480-D0661B2DEB22}"/>
              </a:ext>
            </a:extLst>
          </p:cNvPr>
          <p:cNvSpPr>
            <a:spLocks noGrp="1"/>
          </p:cNvSpPr>
          <p:nvPr>
            <p:ph type="sldNum" sz="quarter" idx="12"/>
          </p:nvPr>
        </p:nvSpPr>
        <p:spPr/>
        <p:txBody>
          <a:bodyPr/>
          <a:lstStyle/>
          <a:p>
            <a:fld id="{D2BE6C67-5B0A-3B48-9025-175ADFE292C2}" type="slidenum">
              <a:rPr lang="en-US" smtClean="0"/>
              <a:t>12</a:t>
            </a:fld>
            <a:endParaRPr lang="en-US" dirty="0"/>
          </a:p>
        </p:txBody>
      </p:sp>
      <p:sp>
        <p:nvSpPr>
          <p:cNvPr id="4" name="Title 3">
            <a:extLst>
              <a:ext uri="{FF2B5EF4-FFF2-40B4-BE49-F238E27FC236}">
                <a16:creationId xmlns:a16="http://schemas.microsoft.com/office/drawing/2014/main" id="{13D38EDA-92E1-41AF-BFD6-8D05447E5F46}"/>
              </a:ext>
            </a:extLst>
          </p:cNvPr>
          <p:cNvSpPr>
            <a:spLocks noGrp="1"/>
          </p:cNvSpPr>
          <p:nvPr>
            <p:ph type="title"/>
          </p:nvPr>
        </p:nvSpPr>
        <p:spPr>
          <a:xfrm>
            <a:off x="506026" y="365125"/>
            <a:ext cx="11327907" cy="1325563"/>
          </a:xfrm>
        </p:spPr>
        <p:txBody>
          <a:bodyPr/>
          <a:lstStyle/>
          <a:p>
            <a:r>
              <a:rPr lang="en-US" dirty="0"/>
              <a:t>Depositors Insurance Funds – DIF (</a:t>
            </a:r>
            <a:r>
              <a:rPr lang="en-US" dirty="0" err="1"/>
              <a:t>cont</a:t>
            </a:r>
            <a:r>
              <a:rPr lang="en-US" dirty="0"/>
              <a:t>)</a:t>
            </a:r>
          </a:p>
        </p:txBody>
      </p:sp>
    </p:spTree>
    <p:extLst>
      <p:ext uri="{BB962C8B-B14F-4D97-AF65-F5344CB8AC3E}">
        <p14:creationId xmlns:p14="http://schemas.microsoft.com/office/powerpoint/2010/main" val="1952689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B6DE73-367A-4F83-8441-B7C8CDE86C4D}"/>
              </a:ext>
            </a:extLst>
          </p:cNvPr>
          <p:cNvSpPr>
            <a:spLocks noGrp="1"/>
          </p:cNvSpPr>
          <p:nvPr>
            <p:ph idx="1"/>
          </p:nvPr>
        </p:nvSpPr>
        <p:spPr>
          <a:xfrm>
            <a:off x="838200" y="2006353"/>
            <a:ext cx="10515600" cy="3994952"/>
          </a:xfrm>
        </p:spPr>
        <p:txBody>
          <a:bodyPr>
            <a:normAutofit lnSpcReduction="10000"/>
          </a:bodyPr>
          <a:lstStyle/>
          <a:p>
            <a:endParaRPr lang="en-US" sz="2000" b="0" dirty="0">
              <a:solidFill>
                <a:srgbClr val="000000"/>
              </a:solidFill>
              <a:latin typeface="halyard-text"/>
            </a:endParaRPr>
          </a:p>
          <a:p>
            <a:r>
              <a:rPr lang="en-US" sz="3000" b="0" i="0" dirty="0">
                <a:solidFill>
                  <a:srgbClr val="000000"/>
                </a:solidFill>
                <a:effectLst/>
                <a:latin typeface="Arial" panose="020B0604020202020204" pitchFamily="34" charset="0"/>
                <a:cs typeface="Arial" panose="020B0604020202020204" pitchFamily="34" charset="0"/>
              </a:rPr>
              <a:t>DIF’s total available deposit insurance fund deposits were $503.94 million </a:t>
            </a:r>
            <a:r>
              <a:rPr lang="en-US" sz="3000" b="0" dirty="0">
                <a:solidFill>
                  <a:srgbClr val="000000"/>
                </a:solidFill>
                <a:latin typeface="Arial" panose="020B0604020202020204" pitchFamily="34" charset="0"/>
                <a:cs typeface="Arial" panose="020B0604020202020204" pitchFamily="34" charset="0"/>
              </a:rPr>
              <a:t>at year end October 31,</a:t>
            </a:r>
            <a:r>
              <a:rPr lang="en-US" sz="3000" b="0" i="0" dirty="0">
                <a:solidFill>
                  <a:srgbClr val="000000"/>
                </a:solidFill>
                <a:effectLst/>
                <a:latin typeface="Arial" panose="020B0604020202020204" pitchFamily="34" charset="0"/>
                <a:cs typeface="Arial" panose="020B0604020202020204" pitchFamily="34" charset="0"/>
              </a:rPr>
              <a:t> 2023. </a:t>
            </a:r>
          </a:p>
          <a:p>
            <a:r>
              <a:rPr lang="en-US" sz="3000" b="0" i="0" dirty="0">
                <a:solidFill>
                  <a:srgbClr val="000000"/>
                </a:solidFill>
                <a:effectLst/>
                <a:latin typeface="Arial" panose="020B0604020202020204" pitchFamily="34" charset="0"/>
                <a:cs typeface="Arial" panose="020B0604020202020204" pitchFamily="34" charset="0"/>
              </a:rPr>
              <a:t>By comparison, its insured excess deposits (depositors’ funds insured above the FDIC limit) amounted to $24.18 billion in 2023. </a:t>
            </a:r>
          </a:p>
          <a:p>
            <a:r>
              <a:rPr lang="en-US" sz="3000" b="0" i="0" dirty="0">
                <a:solidFill>
                  <a:srgbClr val="000000"/>
                </a:solidFill>
                <a:effectLst/>
                <a:latin typeface="Arial" panose="020B0604020202020204" pitchFamily="34" charset="0"/>
                <a:cs typeface="Arial" panose="020B0604020202020204" pitchFamily="34" charset="0"/>
              </a:rPr>
              <a:t>In other words, DIF Coverage </a:t>
            </a:r>
            <a:r>
              <a:rPr lang="en-US" sz="3000" b="0" dirty="0">
                <a:solidFill>
                  <a:srgbClr val="000000"/>
                </a:solidFill>
                <a:latin typeface="Arial" panose="020B0604020202020204" pitchFamily="34" charset="0"/>
                <a:cs typeface="Arial" panose="020B0604020202020204" pitchFamily="34" charset="0"/>
              </a:rPr>
              <a:t>R</a:t>
            </a:r>
            <a:r>
              <a:rPr lang="en-US" sz="3000" b="0" i="0" dirty="0">
                <a:solidFill>
                  <a:srgbClr val="000000"/>
                </a:solidFill>
                <a:effectLst/>
                <a:latin typeface="Arial" panose="020B0604020202020204" pitchFamily="34" charset="0"/>
                <a:cs typeface="Arial" panose="020B0604020202020204" pitchFamily="34" charset="0"/>
              </a:rPr>
              <a:t>atio was </a:t>
            </a:r>
            <a:r>
              <a:rPr lang="en-US" sz="3000" b="0" dirty="0">
                <a:solidFill>
                  <a:srgbClr val="000000"/>
                </a:solidFill>
                <a:latin typeface="Arial" panose="020B0604020202020204" pitchFamily="34" charset="0"/>
                <a:cs typeface="Arial" panose="020B0604020202020204" pitchFamily="34" charset="0"/>
              </a:rPr>
              <a:t>2.08 </a:t>
            </a:r>
            <a:r>
              <a:rPr lang="en-US" sz="3000" b="0" i="0" dirty="0">
                <a:solidFill>
                  <a:srgbClr val="000000"/>
                </a:solidFill>
                <a:effectLst/>
                <a:latin typeface="Arial" panose="020B0604020202020204" pitchFamily="34" charset="0"/>
                <a:cs typeface="Arial" panose="020B0604020202020204" pitchFamily="34" charset="0"/>
              </a:rPr>
              <a:t>% of depositors’ excess funds in 2023.</a:t>
            </a:r>
          </a:p>
          <a:p>
            <a:r>
              <a:rPr lang="en-US" sz="3000" b="0" dirty="0">
                <a:solidFill>
                  <a:srgbClr val="000000"/>
                </a:solidFill>
                <a:latin typeface="Arial" panose="020B0604020202020204" pitchFamily="34" charset="0"/>
                <a:cs typeface="Arial" panose="020B0604020202020204" pitchFamily="34" charset="0"/>
              </a:rPr>
              <a:t>In addition, the Liquidity Fund deposits were $</a:t>
            </a:r>
            <a:r>
              <a:rPr lang="en-US" sz="3200" b="0" i="0" u="none" strike="noStrike" baseline="0" dirty="0">
                <a:solidFill>
                  <a:srgbClr val="000000"/>
                </a:solidFill>
                <a:latin typeface="NewsGoth BT"/>
              </a:rPr>
              <a:t>7.5 million. </a:t>
            </a:r>
            <a:endParaRPr lang="en-US" sz="30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0A8AEC4D-4A66-4349-A480-D0661B2DEB22}"/>
              </a:ext>
            </a:extLst>
          </p:cNvPr>
          <p:cNvSpPr>
            <a:spLocks noGrp="1"/>
          </p:cNvSpPr>
          <p:nvPr>
            <p:ph type="sldNum" sz="quarter" idx="12"/>
          </p:nvPr>
        </p:nvSpPr>
        <p:spPr/>
        <p:txBody>
          <a:bodyPr/>
          <a:lstStyle/>
          <a:p>
            <a:fld id="{D2BE6C67-5B0A-3B48-9025-175ADFE292C2}" type="slidenum">
              <a:rPr lang="en-US" smtClean="0"/>
              <a:t>13</a:t>
            </a:fld>
            <a:endParaRPr lang="en-US" dirty="0"/>
          </a:p>
        </p:txBody>
      </p:sp>
      <p:sp>
        <p:nvSpPr>
          <p:cNvPr id="4" name="Title 3">
            <a:extLst>
              <a:ext uri="{FF2B5EF4-FFF2-40B4-BE49-F238E27FC236}">
                <a16:creationId xmlns:a16="http://schemas.microsoft.com/office/drawing/2014/main" id="{13D38EDA-92E1-41AF-BFD6-8D05447E5F46}"/>
              </a:ext>
            </a:extLst>
          </p:cNvPr>
          <p:cNvSpPr>
            <a:spLocks noGrp="1"/>
          </p:cNvSpPr>
          <p:nvPr>
            <p:ph type="title"/>
          </p:nvPr>
        </p:nvSpPr>
        <p:spPr>
          <a:xfrm>
            <a:off x="506026" y="365125"/>
            <a:ext cx="11327907" cy="1325563"/>
          </a:xfrm>
        </p:spPr>
        <p:txBody>
          <a:bodyPr/>
          <a:lstStyle/>
          <a:p>
            <a:r>
              <a:rPr lang="en-US" dirty="0"/>
              <a:t>Depositors Insurance Funds – DIF (</a:t>
            </a:r>
            <a:r>
              <a:rPr lang="en-US" dirty="0" err="1"/>
              <a:t>cont</a:t>
            </a:r>
            <a:r>
              <a:rPr lang="en-US" dirty="0"/>
              <a:t>)</a:t>
            </a:r>
          </a:p>
        </p:txBody>
      </p:sp>
    </p:spTree>
    <p:extLst>
      <p:ext uri="{BB962C8B-B14F-4D97-AF65-F5344CB8AC3E}">
        <p14:creationId xmlns:p14="http://schemas.microsoft.com/office/powerpoint/2010/main" val="36249694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9359AE-4766-4D9B-8005-74E0BDF772D3}"/>
              </a:ext>
            </a:extLst>
          </p:cNvPr>
          <p:cNvSpPr>
            <a:spLocks noGrp="1"/>
          </p:cNvSpPr>
          <p:nvPr>
            <p:ph idx="1"/>
          </p:nvPr>
        </p:nvSpPr>
        <p:spPr/>
        <p:txBody>
          <a:bodyPr>
            <a:normAutofit lnSpcReduction="10000"/>
          </a:bodyPr>
          <a:lstStyle/>
          <a:p>
            <a:pPr marL="0" indent="0" algn="ctr">
              <a:buNone/>
            </a:pPr>
            <a:r>
              <a:rPr lang="en-US" sz="1800" i="0" u="none" strike="noStrike" baseline="0" dirty="0">
                <a:solidFill>
                  <a:srgbClr val="000000"/>
                </a:solidFill>
                <a:latin typeface="NewsGoth BT"/>
              </a:rPr>
              <a:t>As of October 31, 2023 and 2022 </a:t>
            </a:r>
          </a:p>
          <a:p>
            <a:pPr marL="0" indent="0">
              <a:buNone/>
            </a:pPr>
            <a:r>
              <a:rPr lang="en-US" sz="1800" b="1" i="0" u="none" strike="noStrike" baseline="0" dirty="0">
                <a:solidFill>
                  <a:srgbClr val="000000"/>
                </a:solidFill>
                <a:latin typeface="NewsGoth BT"/>
              </a:rPr>
              <a:t>Deposit Insurance Fund 			                   </a:t>
            </a:r>
            <a:r>
              <a:rPr lang="en-US" sz="1800" b="0" i="0" u="sng" strike="noStrike" baseline="0" dirty="0">
                <a:solidFill>
                  <a:srgbClr val="000000"/>
                </a:solidFill>
                <a:latin typeface="NewsGoth BT"/>
              </a:rPr>
              <a:t>2023</a:t>
            </a:r>
            <a:r>
              <a:rPr lang="en-US" sz="1800" b="0" i="0" u="none" strike="noStrike" baseline="0" dirty="0">
                <a:solidFill>
                  <a:srgbClr val="000000"/>
                </a:solidFill>
                <a:latin typeface="NewsGoth BT"/>
              </a:rPr>
              <a:t>			  </a:t>
            </a:r>
            <a:r>
              <a:rPr lang="en-US" sz="1800" b="0" i="0" u="sng" strike="noStrike" baseline="0" dirty="0">
                <a:solidFill>
                  <a:srgbClr val="000000"/>
                </a:solidFill>
                <a:latin typeface="NewsGoth BT"/>
              </a:rPr>
              <a:t>2022</a:t>
            </a:r>
          </a:p>
          <a:p>
            <a:pPr marL="0" indent="0">
              <a:buNone/>
            </a:pPr>
            <a:r>
              <a:rPr lang="en-US" sz="1800" b="0" i="0" u="none" strike="noStrike" baseline="0" dirty="0">
                <a:solidFill>
                  <a:srgbClr val="000000"/>
                </a:solidFill>
                <a:latin typeface="NewsGoth BT"/>
              </a:rPr>
              <a:t>Annual Assessments 			$         5,713,073 		$         5,427,219 </a:t>
            </a:r>
          </a:p>
          <a:p>
            <a:pPr marL="0" indent="0">
              <a:buNone/>
            </a:pPr>
            <a:r>
              <a:rPr lang="en-US" sz="1800" b="0" i="0" u="none" strike="noStrike" baseline="0" dirty="0">
                <a:solidFill>
                  <a:srgbClr val="000000"/>
                </a:solidFill>
                <a:latin typeface="NewsGoth BT"/>
              </a:rPr>
              <a:t>Funds Available 				$     503,940,966 		$     486,712,284 </a:t>
            </a:r>
          </a:p>
          <a:p>
            <a:pPr marL="0" indent="0">
              <a:buNone/>
            </a:pPr>
            <a:r>
              <a:rPr lang="en-US" sz="1800" b="0" i="0" u="none" strike="noStrike" baseline="0" dirty="0">
                <a:solidFill>
                  <a:srgbClr val="000000"/>
                </a:solidFill>
                <a:latin typeface="NewsGoth BT"/>
              </a:rPr>
              <a:t>Insured Excess Deposits 			$24,183,658,059 		$28,565,363,079</a:t>
            </a:r>
          </a:p>
          <a:p>
            <a:pPr marL="0" indent="0">
              <a:buNone/>
            </a:pPr>
            <a:r>
              <a:rPr lang="en-US" sz="1800" b="0" i="0" u="none" strike="noStrike" baseline="0" dirty="0">
                <a:solidFill>
                  <a:srgbClr val="000000"/>
                </a:solidFill>
                <a:latin typeface="NewsGoth BT"/>
              </a:rPr>
              <a:t>Coverage Ratio</a:t>
            </a:r>
            <a:r>
              <a:rPr lang="en-US" sz="1800" b="0" i="0" u="none" strike="noStrike" baseline="30000" dirty="0">
                <a:solidFill>
                  <a:srgbClr val="000000"/>
                </a:solidFill>
                <a:latin typeface="NewsGoth BT"/>
              </a:rPr>
              <a:t>1 					   </a:t>
            </a:r>
            <a:r>
              <a:rPr lang="en-US" sz="1800" b="0" i="0" u="none" strike="noStrike" baseline="0" dirty="0">
                <a:solidFill>
                  <a:srgbClr val="000000"/>
                </a:solidFill>
                <a:latin typeface="NewsGoth BT"/>
              </a:rPr>
              <a:t>2.08% 			 1.70%</a:t>
            </a:r>
          </a:p>
          <a:p>
            <a:pPr marL="0" indent="0">
              <a:buNone/>
            </a:pPr>
            <a:endParaRPr lang="en-US" sz="1800" b="1" i="0" u="none" strike="noStrike" baseline="0" dirty="0">
              <a:solidFill>
                <a:srgbClr val="000000"/>
              </a:solidFill>
              <a:latin typeface="NewsGoth BT"/>
            </a:endParaRPr>
          </a:p>
          <a:p>
            <a:pPr marL="0" indent="0">
              <a:buNone/>
            </a:pPr>
            <a:r>
              <a:rPr lang="en-US" sz="1800" b="1" i="0" u="none" strike="noStrike" baseline="0" dirty="0">
                <a:solidFill>
                  <a:srgbClr val="000000"/>
                </a:solidFill>
                <a:latin typeface="NewsGoth BT"/>
              </a:rPr>
              <a:t>Liquidity Fund 				                     </a:t>
            </a:r>
            <a:r>
              <a:rPr lang="en-US" sz="1800" b="0" i="0" u="sng" strike="noStrike" baseline="0" dirty="0">
                <a:solidFill>
                  <a:srgbClr val="000000"/>
                </a:solidFill>
                <a:latin typeface="NewsGoth BT"/>
              </a:rPr>
              <a:t>2023</a:t>
            </a:r>
            <a:r>
              <a:rPr lang="en-US" sz="1800" b="0" i="0" u="none" strike="noStrike" baseline="0" dirty="0">
                <a:solidFill>
                  <a:srgbClr val="000000"/>
                </a:solidFill>
                <a:latin typeface="NewsGoth BT"/>
              </a:rPr>
              <a:t>			  </a:t>
            </a:r>
            <a:r>
              <a:rPr lang="en-US" sz="1800" b="0" i="0" u="sng" strike="noStrike" baseline="0" dirty="0">
                <a:solidFill>
                  <a:srgbClr val="000000"/>
                </a:solidFill>
                <a:latin typeface="NewsGoth BT"/>
              </a:rPr>
              <a:t>2022</a:t>
            </a:r>
          </a:p>
          <a:p>
            <a:pPr marL="0" indent="0">
              <a:buNone/>
            </a:pPr>
            <a:r>
              <a:rPr lang="en-US" sz="1800" b="0" i="0" u="none" strike="noStrike" baseline="0" dirty="0">
                <a:solidFill>
                  <a:srgbClr val="000000"/>
                </a:solidFill>
                <a:latin typeface="NewsGoth BT"/>
              </a:rPr>
              <a:t>Fund balance 				$           7,479,571 		$         7,314,917</a:t>
            </a:r>
          </a:p>
          <a:p>
            <a:pPr marL="0" indent="0">
              <a:buNone/>
            </a:pPr>
            <a:endParaRPr lang="en-US" sz="1400" b="0" i="1" u="none" strike="noStrike" baseline="30000" dirty="0">
              <a:solidFill>
                <a:srgbClr val="000000"/>
              </a:solidFill>
              <a:latin typeface="NewsGoth BT"/>
            </a:endParaRPr>
          </a:p>
          <a:p>
            <a:pPr marL="0" indent="0">
              <a:buNone/>
            </a:pPr>
            <a:r>
              <a:rPr lang="en-US" sz="1400" b="0" i="1" u="none" strike="noStrike" baseline="30000" dirty="0">
                <a:solidFill>
                  <a:srgbClr val="000000"/>
                </a:solidFill>
                <a:latin typeface="NewsGoth BT"/>
              </a:rPr>
              <a:t>1</a:t>
            </a:r>
            <a:r>
              <a:rPr lang="en-US" sz="1400" b="0" i="1" u="none" strike="noStrike" baseline="0" dirty="0">
                <a:solidFill>
                  <a:srgbClr val="000000"/>
                </a:solidFill>
                <a:latin typeface="NewsGoth BT"/>
              </a:rPr>
              <a:t>The Coverage Ratio is equal to the DIF’s liquid assets available for the insurance of deposits (Funds Available) divided by its Insured Excess Deposits.</a:t>
            </a:r>
            <a:endParaRPr lang="en-US" sz="1400" dirty="0"/>
          </a:p>
        </p:txBody>
      </p:sp>
      <p:sp>
        <p:nvSpPr>
          <p:cNvPr id="3" name="Slide Number Placeholder 2">
            <a:extLst>
              <a:ext uri="{FF2B5EF4-FFF2-40B4-BE49-F238E27FC236}">
                <a16:creationId xmlns:a16="http://schemas.microsoft.com/office/drawing/2014/main" id="{D657494F-1108-4CA2-A9DA-1BD1A1DE2193}"/>
              </a:ext>
            </a:extLst>
          </p:cNvPr>
          <p:cNvSpPr>
            <a:spLocks noGrp="1"/>
          </p:cNvSpPr>
          <p:nvPr>
            <p:ph type="sldNum" sz="quarter" idx="12"/>
          </p:nvPr>
        </p:nvSpPr>
        <p:spPr/>
        <p:txBody>
          <a:bodyPr/>
          <a:lstStyle/>
          <a:p>
            <a:fld id="{D2BE6C67-5B0A-3B48-9025-175ADFE292C2}" type="slidenum">
              <a:rPr lang="en-US" smtClean="0"/>
              <a:t>14</a:t>
            </a:fld>
            <a:endParaRPr lang="en-US" dirty="0"/>
          </a:p>
        </p:txBody>
      </p:sp>
      <p:sp>
        <p:nvSpPr>
          <p:cNvPr id="4" name="Title 3">
            <a:extLst>
              <a:ext uri="{FF2B5EF4-FFF2-40B4-BE49-F238E27FC236}">
                <a16:creationId xmlns:a16="http://schemas.microsoft.com/office/drawing/2014/main" id="{C186B091-E00A-4D3D-9ADA-9D587A65D94E}"/>
              </a:ext>
            </a:extLst>
          </p:cNvPr>
          <p:cNvSpPr>
            <a:spLocks noGrp="1"/>
          </p:cNvSpPr>
          <p:nvPr>
            <p:ph type="title"/>
          </p:nvPr>
        </p:nvSpPr>
        <p:spPr/>
        <p:txBody>
          <a:bodyPr>
            <a:normAutofit/>
          </a:bodyPr>
          <a:lstStyle/>
          <a:p>
            <a:pPr algn="ctr"/>
            <a:r>
              <a:rPr lang="en-US" sz="2800" b="1" i="0" u="none" strike="noStrike" baseline="0" dirty="0">
                <a:solidFill>
                  <a:schemeClr val="accent4"/>
                </a:solidFill>
                <a:latin typeface="NewsGoth BT"/>
              </a:rPr>
              <a:t>Depositors Insurance Fund Highlights</a:t>
            </a:r>
            <a:endParaRPr lang="en-US" sz="2800" dirty="0">
              <a:solidFill>
                <a:schemeClr val="accent4"/>
              </a:solidFill>
            </a:endParaRPr>
          </a:p>
        </p:txBody>
      </p:sp>
    </p:spTree>
    <p:extLst>
      <p:ext uri="{BB962C8B-B14F-4D97-AF65-F5344CB8AC3E}">
        <p14:creationId xmlns:p14="http://schemas.microsoft.com/office/powerpoint/2010/main" val="614455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EAE6966-DB8A-4EF7-8CF4-68C50AC9163E}"/>
              </a:ext>
            </a:extLst>
          </p:cNvPr>
          <p:cNvSpPr>
            <a:spLocks noGrp="1"/>
          </p:cNvSpPr>
          <p:nvPr>
            <p:ph idx="1"/>
          </p:nvPr>
        </p:nvSpPr>
        <p:spPr>
          <a:xfrm>
            <a:off x="838200" y="1825625"/>
            <a:ext cx="10515600" cy="4140169"/>
          </a:xfrm>
        </p:spPr>
        <p:txBody>
          <a:bodyPr>
            <a:noAutofit/>
          </a:bodyPr>
          <a:lstStyle/>
          <a:p>
            <a:pPr algn="l" fontAlgn="base"/>
            <a:r>
              <a:rPr lang="en-US" sz="1800" b="0" i="0" dirty="0">
                <a:solidFill>
                  <a:srgbClr val="000000"/>
                </a:solidFill>
                <a:effectLst/>
                <a:latin typeface="Arial" panose="020B0604020202020204" pitchFamily="34" charset="0"/>
                <a:cs typeface="Arial" panose="020B0604020202020204" pitchFamily="34" charset="0"/>
              </a:rPr>
              <a:t>DIF doesn’t have the authority to independently examine its member banks’ finances. However, it does require each bank to submit a quarterly financial statement.</a:t>
            </a:r>
          </a:p>
          <a:p>
            <a:pPr algn="l" fontAlgn="base"/>
            <a:r>
              <a:rPr lang="en-US" sz="1800" b="0" i="0" dirty="0">
                <a:solidFill>
                  <a:srgbClr val="000000"/>
                </a:solidFill>
                <a:effectLst/>
                <a:latin typeface="Arial" panose="020B0604020202020204" pitchFamily="34" charset="0"/>
                <a:cs typeface="Arial" panose="020B0604020202020204" pitchFamily="34" charset="0"/>
              </a:rPr>
              <a:t>DIF works with the Massachusetts Division of Banks, the FDIC, and the Federal Reserve, all of which have legal authority to audit banks based in Massachusetts. DIF relies on reports from these entities to definitively determine whether a member bank is in danger of failing or becoming unable to repay its obligations.</a:t>
            </a:r>
          </a:p>
          <a:p>
            <a:pPr algn="l" fontAlgn="base"/>
            <a:r>
              <a:rPr lang="en-US" sz="1800" b="0" i="0" u="none" strike="noStrike" baseline="0" dirty="0">
                <a:solidFill>
                  <a:srgbClr val="000000"/>
                </a:solidFill>
                <a:latin typeface="Arial" panose="020B0604020202020204" pitchFamily="34" charset="0"/>
                <a:cs typeface="Arial" panose="020B0604020202020204" pitchFamily="34" charset="0"/>
              </a:rPr>
              <a:t>A member bank that is determined by the Board of Directors of the DIF to pose a greater than normal loss exposure risk to the Fund can, with the approval of the Commissioner, be required to take action(s) to mitigate the risk. </a:t>
            </a:r>
          </a:p>
          <a:p>
            <a:pPr algn="l" fontAlgn="base"/>
            <a:r>
              <a:rPr lang="en-US" sz="1800" b="0" i="0" dirty="0">
                <a:solidFill>
                  <a:srgbClr val="000000"/>
                </a:solidFill>
                <a:effectLst/>
                <a:latin typeface="Arial" panose="020B0604020202020204" pitchFamily="34" charset="0"/>
                <a:cs typeface="Arial" panose="020B0604020202020204" pitchFamily="34" charset="0"/>
              </a:rPr>
              <a:t>In the event that a failure appears imminent, DIF records an expected liability on its balance sheet. If and when a member bank fails, DIF steps in if necessary and as required by law to reimburse depositors for any funds lost above the FDIC insurance limit.</a:t>
            </a:r>
          </a:p>
          <a:p>
            <a:r>
              <a:rPr lang="en-US" sz="1800" b="0" i="0" dirty="0">
                <a:solidFill>
                  <a:srgbClr val="000000"/>
                </a:solidFill>
                <a:effectLst/>
                <a:latin typeface="Arial" panose="020B0604020202020204" pitchFamily="34" charset="0"/>
                <a:cs typeface="Arial" panose="020B0604020202020204" pitchFamily="34" charset="0"/>
              </a:rPr>
              <a:t>During major downturns, such as the late 1980s/early 1990s savings and loan crisis (when 19 Massachusetts banks failed) and the late 2000s financial crisis, DIF was more than adequate to cover depositors’ losses</a:t>
            </a:r>
            <a:endParaRPr lang="en-US" sz="1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CAE02840-D61C-42BE-823D-3826DCEBF081}"/>
              </a:ext>
            </a:extLst>
          </p:cNvPr>
          <p:cNvSpPr>
            <a:spLocks noGrp="1"/>
          </p:cNvSpPr>
          <p:nvPr>
            <p:ph type="sldNum" sz="quarter" idx="12"/>
          </p:nvPr>
        </p:nvSpPr>
        <p:spPr/>
        <p:txBody>
          <a:bodyPr/>
          <a:lstStyle/>
          <a:p>
            <a:fld id="{D2BE6C67-5B0A-3B48-9025-175ADFE292C2}" type="slidenum">
              <a:rPr lang="en-US" smtClean="0"/>
              <a:t>15</a:t>
            </a:fld>
            <a:endParaRPr lang="en-US" dirty="0"/>
          </a:p>
        </p:txBody>
      </p:sp>
      <p:sp>
        <p:nvSpPr>
          <p:cNvPr id="6" name="Title 5">
            <a:extLst>
              <a:ext uri="{FF2B5EF4-FFF2-40B4-BE49-F238E27FC236}">
                <a16:creationId xmlns:a16="http://schemas.microsoft.com/office/drawing/2014/main" id="{04D92607-2672-4857-94FF-1F97AEB4B6CD}"/>
              </a:ext>
            </a:extLst>
          </p:cNvPr>
          <p:cNvSpPr>
            <a:spLocks noGrp="1"/>
          </p:cNvSpPr>
          <p:nvPr>
            <p:ph type="title"/>
          </p:nvPr>
        </p:nvSpPr>
        <p:spPr/>
        <p:txBody>
          <a:bodyPr>
            <a:normAutofit/>
          </a:bodyPr>
          <a:lstStyle/>
          <a:p>
            <a:pPr algn="ctr"/>
            <a:r>
              <a:rPr lang="en-US" b="0" i="0" dirty="0">
                <a:effectLst/>
                <a:latin typeface="halyard-display"/>
              </a:rPr>
              <a:t>What Happens If…?</a:t>
            </a:r>
            <a:br>
              <a:rPr lang="en-US" b="0" i="0" dirty="0">
                <a:effectLst/>
                <a:latin typeface="halyard-display"/>
              </a:rPr>
            </a:br>
            <a:endParaRPr lang="en-US" dirty="0"/>
          </a:p>
        </p:txBody>
      </p:sp>
    </p:spTree>
    <p:extLst>
      <p:ext uri="{BB962C8B-B14F-4D97-AF65-F5344CB8AC3E}">
        <p14:creationId xmlns:p14="http://schemas.microsoft.com/office/powerpoint/2010/main" val="3586861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6">
            <a:extLst>
              <a:ext uri="{FF2B5EF4-FFF2-40B4-BE49-F238E27FC236}">
                <a16:creationId xmlns:a16="http://schemas.microsoft.com/office/drawing/2014/main" id="{101CB8C2-A4A6-4F48-84F7-6AEF13E937F0}"/>
              </a:ext>
            </a:extLst>
          </p:cNvPr>
          <p:cNvGraphicFramePr>
            <a:graphicFrameLocks noGrp="1"/>
          </p:cNvGraphicFramePr>
          <p:nvPr>
            <p:ph idx="1"/>
            <p:extLst>
              <p:ext uri="{D42A27DB-BD31-4B8C-83A1-F6EECF244321}">
                <p14:modId xmlns:p14="http://schemas.microsoft.com/office/powerpoint/2010/main" val="3552969492"/>
              </p:ext>
            </p:extLst>
          </p:nvPr>
        </p:nvGraphicFramePr>
        <p:xfrm>
          <a:off x="838200" y="1825625"/>
          <a:ext cx="10515600" cy="491958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744442854"/>
                    </a:ext>
                  </a:extLst>
                </a:gridCol>
                <a:gridCol w="2628900">
                  <a:extLst>
                    <a:ext uri="{9D8B030D-6E8A-4147-A177-3AD203B41FA5}">
                      <a16:colId xmlns:a16="http://schemas.microsoft.com/office/drawing/2014/main" val="1697760257"/>
                    </a:ext>
                  </a:extLst>
                </a:gridCol>
                <a:gridCol w="2628900">
                  <a:extLst>
                    <a:ext uri="{9D8B030D-6E8A-4147-A177-3AD203B41FA5}">
                      <a16:colId xmlns:a16="http://schemas.microsoft.com/office/drawing/2014/main" val="2107511733"/>
                    </a:ext>
                  </a:extLst>
                </a:gridCol>
                <a:gridCol w="2628900">
                  <a:extLst>
                    <a:ext uri="{9D8B030D-6E8A-4147-A177-3AD203B41FA5}">
                      <a16:colId xmlns:a16="http://schemas.microsoft.com/office/drawing/2014/main" val="1764968209"/>
                    </a:ext>
                  </a:extLst>
                </a:gridCol>
              </a:tblGrid>
              <a:tr h="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70505983"/>
                  </a:ext>
                </a:extLst>
              </a:tr>
              <a:tr h="227691">
                <a:tc>
                  <a:txBody>
                    <a:bodyPr/>
                    <a:lstStyle/>
                    <a:p>
                      <a:pPr algn="ctr" fontAlgn="ctr"/>
                      <a:r>
                        <a:rPr lang="en-US" sz="1200" b="1" i="0" u="none" strike="noStrike" dirty="0">
                          <a:solidFill>
                            <a:srgbClr val="000000"/>
                          </a:solidFill>
                          <a:effectLst/>
                          <a:latin typeface="Calibri" panose="020F0502020204030204" pitchFamily="34" charset="0"/>
                        </a:rPr>
                        <a:t>Abington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Commonwealth Cooperative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Martha’s Vineyard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South Shore Bank</a:t>
                      </a:r>
                    </a:p>
                  </a:txBody>
                  <a:tcPr marL="7620" marR="7620" marT="7620" marB="0" anchor="ctr"/>
                </a:tc>
                <a:extLst>
                  <a:ext uri="{0D108BD9-81ED-4DB2-BD59-A6C34878D82A}">
                    <a16:rowId xmlns:a16="http://schemas.microsoft.com/office/drawing/2014/main" val="3497488164"/>
                  </a:ext>
                </a:extLst>
              </a:tr>
              <a:tr h="227691">
                <a:tc>
                  <a:txBody>
                    <a:bodyPr/>
                    <a:lstStyle/>
                    <a:p>
                      <a:pPr algn="ctr" fontAlgn="ctr"/>
                      <a:r>
                        <a:rPr lang="en-US" sz="1200" b="1" i="0" u="none" strike="noStrike" dirty="0">
                          <a:solidFill>
                            <a:srgbClr val="000000"/>
                          </a:solidFill>
                          <a:effectLst/>
                          <a:latin typeface="Calibri" panose="020F0502020204030204" pitchFamily="34" charset="0"/>
                        </a:rPr>
                        <a:t>Adams Community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The Cooperative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Mechanics Cooperative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StonehamBank</a:t>
                      </a:r>
                    </a:p>
                  </a:txBody>
                  <a:tcPr marL="7620" marR="7620" marT="7620" marB="0" anchor="ctr"/>
                </a:tc>
                <a:extLst>
                  <a:ext uri="{0D108BD9-81ED-4DB2-BD59-A6C34878D82A}">
                    <a16:rowId xmlns:a16="http://schemas.microsoft.com/office/drawing/2014/main" val="1330481058"/>
                  </a:ext>
                </a:extLst>
              </a:tr>
              <a:tr h="227691">
                <a:tc>
                  <a:txBody>
                    <a:bodyPr/>
                    <a:lstStyle/>
                    <a:p>
                      <a:pPr algn="ctr" fontAlgn="ctr"/>
                      <a:r>
                        <a:rPr lang="en-US" sz="1200" b="1" i="0" u="none" strike="noStrike" dirty="0">
                          <a:solidFill>
                            <a:srgbClr val="000000"/>
                          </a:solidFill>
                          <a:effectLst/>
                          <a:latin typeface="Calibri" panose="020F0502020204030204" pitchFamily="34" charset="0"/>
                        </a:rPr>
                        <a:t>Athol Savings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Cornerstone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Methuen Co-operative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Stoughton Co-Operative Bank</a:t>
                      </a:r>
                    </a:p>
                  </a:txBody>
                  <a:tcPr marL="7620" marR="7620" marT="7620" marB="0" anchor="ctr"/>
                </a:tc>
                <a:extLst>
                  <a:ext uri="{0D108BD9-81ED-4DB2-BD59-A6C34878D82A}">
                    <a16:rowId xmlns:a16="http://schemas.microsoft.com/office/drawing/2014/main" val="3183218330"/>
                  </a:ext>
                </a:extLst>
              </a:tr>
              <a:tr h="227691">
                <a:tc>
                  <a:txBody>
                    <a:bodyPr/>
                    <a:lstStyle/>
                    <a:p>
                      <a:pPr algn="ctr" fontAlgn="ctr"/>
                      <a:r>
                        <a:rPr lang="en-US" sz="1200" b="1" i="0" u="none" strike="noStrike">
                          <a:solidFill>
                            <a:srgbClr val="000000"/>
                          </a:solidFill>
                          <a:effectLst/>
                          <a:latin typeface="Calibri" panose="020F0502020204030204" pitchFamily="34" charset="0"/>
                        </a:rPr>
                        <a:t>Avidia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Country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Monson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The Savings Bank</a:t>
                      </a:r>
                    </a:p>
                  </a:txBody>
                  <a:tcPr marL="7620" marR="7620" marT="7620" marB="0" anchor="ctr"/>
                </a:tc>
                <a:extLst>
                  <a:ext uri="{0D108BD9-81ED-4DB2-BD59-A6C34878D82A}">
                    <a16:rowId xmlns:a16="http://schemas.microsoft.com/office/drawing/2014/main" val="2681323689"/>
                  </a:ext>
                </a:extLst>
              </a:tr>
              <a:tr h="227691">
                <a:tc>
                  <a:txBody>
                    <a:bodyPr/>
                    <a:lstStyle/>
                    <a:p>
                      <a:pPr algn="ctr" fontAlgn="ctr"/>
                      <a:r>
                        <a:rPr lang="en-US" sz="1200" b="1" i="0" u="none" strike="noStrike">
                          <a:solidFill>
                            <a:srgbClr val="000000"/>
                          </a:solidFill>
                          <a:effectLst/>
                          <a:latin typeface="Calibri" panose="020F0502020204030204" pitchFamily="34" charset="0"/>
                        </a:rPr>
                        <a:t>Bank of Easton</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Dean Bank</a:t>
                      </a:r>
                    </a:p>
                  </a:txBody>
                  <a:tcPr marL="7620" marR="7620" marT="7620" marB="0" anchor="ctr"/>
                </a:tc>
                <a:tc>
                  <a:txBody>
                    <a:bodyPr/>
                    <a:lstStyle/>
                    <a:p>
                      <a:pPr algn="ctr" fontAlgn="ctr"/>
                      <a:r>
                        <a:rPr lang="en-US" sz="1200" b="1" i="0" u="none" strike="noStrike" dirty="0" err="1">
                          <a:solidFill>
                            <a:srgbClr val="000000"/>
                          </a:solidFill>
                          <a:effectLst/>
                          <a:latin typeface="Calibri" panose="020F0502020204030204" pitchFamily="34" charset="0"/>
                        </a:rPr>
                        <a:t>MountainOne</a:t>
                      </a:r>
                      <a:r>
                        <a:rPr lang="en-US" sz="1200" b="1" i="0" u="none" strike="noStrike" dirty="0">
                          <a:solidFill>
                            <a:srgbClr val="000000"/>
                          </a:solidFill>
                          <a:effectLst/>
                          <a:latin typeface="Calibri" panose="020F0502020204030204" pitchFamily="34" charset="0"/>
                        </a:rPr>
                        <a:t>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The Village Bank</a:t>
                      </a:r>
                    </a:p>
                  </a:txBody>
                  <a:tcPr marL="7620" marR="7620" marT="7620" marB="0" anchor="ctr"/>
                </a:tc>
                <a:extLst>
                  <a:ext uri="{0D108BD9-81ED-4DB2-BD59-A6C34878D82A}">
                    <a16:rowId xmlns:a16="http://schemas.microsoft.com/office/drawing/2014/main" val="1336552036"/>
                  </a:ext>
                </a:extLst>
              </a:tr>
              <a:tr h="227691">
                <a:tc>
                  <a:txBody>
                    <a:bodyPr/>
                    <a:lstStyle/>
                    <a:p>
                      <a:pPr algn="ctr" fontAlgn="ctr"/>
                      <a:r>
                        <a:rPr lang="en-US" sz="1200" b="1" i="0" u="none" strike="noStrike">
                          <a:solidFill>
                            <a:srgbClr val="000000"/>
                          </a:solidFill>
                          <a:effectLst/>
                          <a:latin typeface="Calibri" panose="020F0502020204030204" pitchFamily="34" charset="0"/>
                        </a:rPr>
                        <a:t>BankFive</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Dedham Institution for Savings</a:t>
                      </a:r>
                    </a:p>
                  </a:txBody>
                  <a:tcPr marL="7620" marR="7620" marT="7620" marB="0" anchor="ctr"/>
                </a:tc>
                <a:tc>
                  <a:txBody>
                    <a:bodyPr/>
                    <a:lstStyle/>
                    <a:p>
                      <a:pPr algn="ctr" fontAlgn="ctr"/>
                      <a:r>
                        <a:rPr lang="en-US" sz="1200" b="1" i="0" u="none" strike="noStrike" dirty="0" err="1">
                          <a:solidFill>
                            <a:srgbClr val="000000"/>
                          </a:solidFill>
                          <a:effectLst/>
                          <a:latin typeface="Calibri" panose="020F0502020204030204" pitchFamily="34" charset="0"/>
                        </a:rPr>
                        <a:t>MutualOne</a:t>
                      </a:r>
                      <a:r>
                        <a:rPr lang="en-US" sz="1200" b="1" i="0" u="none" strike="noStrike" dirty="0">
                          <a:solidFill>
                            <a:srgbClr val="000000"/>
                          </a:solidFill>
                          <a:effectLst/>
                          <a:latin typeface="Calibri" panose="020F0502020204030204" pitchFamily="34" charset="0"/>
                        </a:rPr>
                        <a:t>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Wakefield Co-operative Bank</a:t>
                      </a:r>
                    </a:p>
                  </a:txBody>
                  <a:tcPr marL="7620" marR="7620" marT="7620" marB="0" anchor="ctr"/>
                </a:tc>
                <a:extLst>
                  <a:ext uri="{0D108BD9-81ED-4DB2-BD59-A6C34878D82A}">
                    <a16:rowId xmlns:a16="http://schemas.microsoft.com/office/drawing/2014/main" val="46487930"/>
                  </a:ext>
                </a:extLst>
              </a:tr>
              <a:tr h="227691">
                <a:tc>
                  <a:txBody>
                    <a:bodyPr/>
                    <a:lstStyle/>
                    <a:p>
                      <a:pPr algn="ctr" fontAlgn="ctr"/>
                      <a:r>
                        <a:rPr lang="en-US" sz="1200" b="1" i="0" u="none" strike="noStrike">
                          <a:solidFill>
                            <a:srgbClr val="000000"/>
                          </a:solidFill>
                          <a:effectLst/>
                          <a:latin typeface="Calibri" panose="020F0502020204030204" pitchFamily="34" charset="0"/>
                        </a:rPr>
                        <a:t>bankHometown</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Eagle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Needham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Walpole Co-operative Bank</a:t>
                      </a:r>
                    </a:p>
                  </a:txBody>
                  <a:tcPr marL="7620" marR="7620" marT="7620" marB="0" anchor="ctr"/>
                </a:tc>
                <a:extLst>
                  <a:ext uri="{0D108BD9-81ED-4DB2-BD59-A6C34878D82A}">
                    <a16:rowId xmlns:a16="http://schemas.microsoft.com/office/drawing/2014/main" val="2090237902"/>
                  </a:ext>
                </a:extLst>
              </a:tr>
              <a:tr h="227691">
                <a:tc>
                  <a:txBody>
                    <a:bodyPr/>
                    <a:lstStyle/>
                    <a:p>
                      <a:pPr algn="ctr" fontAlgn="ctr"/>
                      <a:r>
                        <a:rPr lang="en-US" sz="1200" b="1" i="0" u="none" strike="noStrike">
                          <a:solidFill>
                            <a:srgbClr val="000000"/>
                          </a:solidFill>
                          <a:effectLst/>
                          <a:latin typeface="Calibri" panose="020F0502020204030204" pitchFamily="34" charset="0"/>
                        </a:rPr>
                        <a:t>bankESB</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East Cambridge Savings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Newburyport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Washington Savings Bank</a:t>
                      </a:r>
                    </a:p>
                  </a:txBody>
                  <a:tcPr marL="7620" marR="7620" marT="7620" marB="0" anchor="ctr"/>
                </a:tc>
                <a:extLst>
                  <a:ext uri="{0D108BD9-81ED-4DB2-BD59-A6C34878D82A}">
                    <a16:rowId xmlns:a16="http://schemas.microsoft.com/office/drawing/2014/main" val="4006026826"/>
                  </a:ext>
                </a:extLst>
              </a:tr>
              <a:tr h="227691">
                <a:tc>
                  <a:txBody>
                    <a:bodyPr/>
                    <a:lstStyle/>
                    <a:p>
                      <a:pPr algn="ctr" fontAlgn="ctr"/>
                      <a:r>
                        <a:rPr lang="en-US" sz="1200" b="1" i="0" u="none" strike="noStrike">
                          <a:solidFill>
                            <a:srgbClr val="000000"/>
                          </a:solidFill>
                          <a:effectLst/>
                          <a:latin typeface="Calibri" panose="020F0502020204030204" pitchFamily="34" charset="0"/>
                        </a:rPr>
                        <a:t>BankGloucester</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Everett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North Brookfield Savings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Watertown Savings Bank</a:t>
                      </a:r>
                    </a:p>
                  </a:txBody>
                  <a:tcPr marL="7620" marR="7620" marT="7620" marB="0" anchor="ctr"/>
                </a:tc>
                <a:extLst>
                  <a:ext uri="{0D108BD9-81ED-4DB2-BD59-A6C34878D82A}">
                    <a16:rowId xmlns:a16="http://schemas.microsoft.com/office/drawing/2014/main" val="1624071896"/>
                  </a:ext>
                </a:extLst>
              </a:tr>
              <a:tr h="227691">
                <a:tc>
                  <a:txBody>
                    <a:bodyPr/>
                    <a:lstStyle/>
                    <a:p>
                      <a:pPr algn="ctr" fontAlgn="ctr"/>
                      <a:r>
                        <a:rPr lang="en-US" sz="1200" b="1" i="0" u="none" strike="noStrike">
                          <a:solidFill>
                            <a:srgbClr val="000000"/>
                          </a:solidFill>
                          <a:effectLst/>
                          <a:latin typeface="Calibri" panose="020F0502020204030204" pitchFamily="34" charset="0"/>
                        </a:rPr>
                        <a:t>BankProv</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Fidelity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North Cambridge Co-operative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Webster Five</a:t>
                      </a:r>
                    </a:p>
                  </a:txBody>
                  <a:tcPr marL="7620" marR="7620" marT="7620" marB="0" anchor="ctr"/>
                </a:tc>
                <a:extLst>
                  <a:ext uri="{0D108BD9-81ED-4DB2-BD59-A6C34878D82A}">
                    <a16:rowId xmlns:a16="http://schemas.microsoft.com/office/drawing/2014/main" val="4030495524"/>
                  </a:ext>
                </a:extLst>
              </a:tr>
              <a:tr h="227691">
                <a:tc>
                  <a:txBody>
                    <a:bodyPr/>
                    <a:lstStyle/>
                    <a:p>
                      <a:pPr algn="ctr" fontAlgn="ctr"/>
                      <a:r>
                        <a:rPr lang="en-US" sz="1200" b="1" i="0" u="none" strike="noStrike">
                          <a:solidFill>
                            <a:srgbClr val="000000"/>
                          </a:solidFill>
                          <a:effectLst/>
                          <a:latin typeface="Calibri" panose="020F0502020204030204" pitchFamily="34" charset="0"/>
                        </a:rPr>
                        <a:t>BayCoast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Florence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North Easton Savings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Winchester Savings Bank</a:t>
                      </a:r>
                    </a:p>
                  </a:txBody>
                  <a:tcPr marL="7620" marR="7620" marT="7620" marB="0" anchor="ctr"/>
                </a:tc>
                <a:extLst>
                  <a:ext uri="{0D108BD9-81ED-4DB2-BD59-A6C34878D82A}">
                    <a16:rowId xmlns:a16="http://schemas.microsoft.com/office/drawing/2014/main" val="2862945584"/>
                  </a:ext>
                </a:extLst>
              </a:tr>
              <a:tr h="227691">
                <a:tc>
                  <a:txBody>
                    <a:bodyPr/>
                    <a:lstStyle/>
                    <a:p>
                      <a:pPr algn="ctr" fontAlgn="ctr"/>
                      <a:r>
                        <a:rPr lang="en-US" sz="1200" b="1" i="0" u="none" strike="noStrike">
                          <a:solidFill>
                            <a:srgbClr val="000000"/>
                          </a:solidFill>
                          <a:effectLst/>
                          <a:latin typeface="Calibri" panose="020F0502020204030204" pitchFamily="34" charset="0"/>
                        </a:rPr>
                        <a:t>Bay State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Greenfield Cooperative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North Shore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Winchester Co-operative Bank</a:t>
                      </a:r>
                    </a:p>
                  </a:txBody>
                  <a:tcPr marL="7620" marR="7620" marT="7620" marB="0" anchor="ctr"/>
                </a:tc>
                <a:extLst>
                  <a:ext uri="{0D108BD9-81ED-4DB2-BD59-A6C34878D82A}">
                    <a16:rowId xmlns:a16="http://schemas.microsoft.com/office/drawing/2014/main" val="3035180775"/>
                  </a:ext>
                </a:extLst>
              </a:tr>
              <a:tr h="227691">
                <a:tc>
                  <a:txBody>
                    <a:bodyPr/>
                    <a:lstStyle/>
                    <a:p>
                      <a:pPr algn="ctr" fontAlgn="ctr"/>
                      <a:r>
                        <a:rPr lang="en-US" sz="1200" b="1" i="0" u="none" strike="noStrike">
                          <a:solidFill>
                            <a:srgbClr val="000000"/>
                          </a:solidFill>
                          <a:effectLst/>
                          <a:latin typeface="Calibri" panose="020F0502020204030204" pitchFamily="34" charset="0"/>
                        </a:rPr>
                        <a:t>Bluestone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Greenfield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OneLocal Bank</a:t>
                      </a:r>
                    </a:p>
                  </a:txBody>
                  <a:tcPr marL="7620" marR="7620" marT="7620" marB="0" anchor="ctr"/>
                </a:tc>
                <a:tc>
                  <a:txBody>
                    <a:bodyPr/>
                    <a:lstStyle/>
                    <a:p>
                      <a:pPr algn="ctr" fontAlgn="ctr"/>
                      <a:r>
                        <a:rPr lang="en-US" sz="1200" b="1" i="0" u="none" strike="noStrike" dirty="0">
                          <a:solidFill>
                            <a:srgbClr val="000000"/>
                          </a:solidFill>
                          <a:effectLst/>
                          <a:latin typeface="Calibri" panose="020F0502020204030204" pitchFamily="34" charset="0"/>
                        </a:rPr>
                        <a:t>Wrentham Cooperative Bank</a:t>
                      </a:r>
                    </a:p>
                  </a:txBody>
                  <a:tcPr marL="7620" marR="7620" marT="7620" marB="0" anchor="ctr"/>
                </a:tc>
                <a:extLst>
                  <a:ext uri="{0D108BD9-81ED-4DB2-BD59-A6C34878D82A}">
                    <a16:rowId xmlns:a16="http://schemas.microsoft.com/office/drawing/2014/main" val="1843637293"/>
                  </a:ext>
                </a:extLst>
              </a:tr>
              <a:tr h="227691">
                <a:tc>
                  <a:txBody>
                    <a:bodyPr/>
                    <a:lstStyle/>
                    <a:p>
                      <a:pPr algn="ctr" fontAlgn="ctr"/>
                      <a:r>
                        <a:rPr lang="en-US" sz="1200" b="1" i="0" u="none" strike="noStrike">
                          <a:solidFill>
                            <a:srgbClr val="000000"/>
                          </a:solidFill>
                          <a:effectLst/>
                          <a:latin typeface="Calibri" panose="020F0502020204030204" pitchFamily="34" charset="0"/>
                        </a:rPr>
                        <a:t>Bank of Canton</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Haverhill Bank</a:t>
                      </a:r>
                    </a:p>
                  </a:txBody>
                  <a:tcPr marL="7620" marR="7620" marT="7620" marB="0" anchor="ctr"/>
                </a:tc>
                <a:tc>
                  <a:txBody>
                    <a:bodyPr/>
                    <a:lstStyle/>
                    <a:p>
                      <a:pPr algn="ctr" fontAlgn="ctr"/>
                      <a:r>
                        <a:rPr lang="en-US" sz="1200" b="1" i="0" u="none" strike="noStrike" dirty="0" err="1">
                          <a:solidFill>
                            <a:srgbClr val="000000"/>
                          </a:solidFill>
                          <a:effectLst/>
                          <a:latin typeface="Calibri" panose="020F0502020204030204" pitchFamily="34" charset="0"/>
                        </a:rPr>
                        <a:t>Pentucket</a:t>
                      </a:r>
                      <a:r>
                        <a:rPr lang="en-US" sz="1200" b="1" i="0" u="none" strike="noStrike" dirty="0">
                          <a:solidFill>
                            <a:srgbClr val="000000"/>
                          </a:solidFill>
                          <a:effectLst/>
                          <a:latin typeface="Calibri" panose="020F0502020204030204" pitchFamily="34" charset="0"/>
                        </a:rPr>
                        <a:t> Bank</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80686695"/>
                  </a:ext>
                </a:extLst>
              </a:tr>
              <a:tr h="227691">
                <a:tc>
                  <a:txBody>
                    <a:bodyPr/>
                    <a:lstStyle/>
                    <a:p>
                      <a:pPr algn="ctr" fontAlgn="ctr"/>
                      <a:r>
                        <a:rPr lang="en-US" sz="1200" b="1" i="0" u="none" strike="noStrike">
                          <a:solidFill>
                            <a:srgbClr val="000000"/>
                          </a:solidFill>
                          <a:effectLst/>
                          <a:latin typeface="Calibri" panose="020F0502020204030204" pitchFamily="34" charset="0"/>
                        </a:rPr>
                        <a:t>Canton Co-operative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Hingham Institution for Savings</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PeoplesBank</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305802694"/>
                  </a:ext>
                </a:extLst>
              </a:tr>
              <a:tr h="227691">
                <a:tc>
                  <a:txBody>
                    <a:bodyPr/>
                    <a:lstStyle/>
                    <a:p>
                      <a:pPr algn="ctr" fontAlgn="ctr"/>
                      <a:r>
                        <a:rPr lang="en-US" sz="1200" b="1" i="0" u="none" strike="noStrike">
                          <a:solidFill>
                            <a:srgbClr val="000000"/>
                          </a:solidFill>
                          <a:effectLst/>
                          <a:latin typeface="Calibri" panose="020F0502020204030204" pitchFamily="34" charset="0"/>
                        </a:rPr>
                        <a:t>Cape Ann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Institution for Savings</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Pittsfield Cooperative Bank</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31102528"/>
                  </a:ext>
                </a:extLst>
              </a:tr>
              <a:tr h="227691">
                <a:tc>
                  <a:txBody>
                    <a:bodyPr/>
                    <a:lstStyle/>
                    <a:p>
                      <a:pPr algn="ctr" fontAlgn="ctr"/>
                      <a:r>
                        <a:rPr lang="en-US" sz="1200" b="1" i="0" u="none" strike="noStrike">
                          <a:solidFill>
                            <a:srgbClr val="000000"/>
                          </a:solidFill>
                          <a:effectLst/>
                          <a:latin typeface="Calibri" panose="020F0502020204030204" pitchFamily="34" charset="0"/>
                        </a:rPr>
                        <a:t>The Cooperative Bank of Cape Cod</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Lee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Reading Cooperative Bank</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27599001"/>
                  </a:ext>
                </a:extLst>
              </a:tr>
              <a:tr h="227691">
                <a:tc>
                  <a:txBody>
                    <a:bodyPr/>
                    <a:lstStyle/>
                    <a:p>
                      <a:pPr algn="ctr" fontAlgn="ctr"/>
                      <a:r>
                        <a:rPr lang="en-US" sz="1200" b="1" i="0" u="none" strike="noStrike">
                          <a:solidFill>
                            <a:srgbClr val="000000"/>
                          </a:solidFill>
                          <a:effectLst/>
                          <a:latin typeface="Calibri" panose="020F0502020204030204" pitchFamily="34" charset="0"/>
                        </a:rPr>
                        <a:t>Charles River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The Lowell Five Cent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Rollstone Bank &amp; Trust</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39838487"/>
                  </a:ext>
                </a:extLst>
              </a:tr>
              <a:tr h="227691">
                <a:tc>
                  <a:txBody>
                    <a:bodyPr/>
                    <a:lstStyle/>
                    <a:p>
                      <a:pPr algn="ctr" fontAlgn="ctr"/>
                      <a:r>
                        <a:rPr lang="en-US" sz="1200" b="1" i="0" u="none" strike="noStrike">
                          <a:solidFill>
                            <a:srgbClr val="000000"/>
                          </a:solidFill>
                          <a:effectLst/>
                          <a:latin typeface="Calibri" panose="020F0502020204030204" pitchFamily="34" charset="0"/>
                        </a:rPr>
                        <a:t>Clinton Savings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Main Street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Savers Bank</a:t>
                      </a:r>
                    </a:p>
                  </a:txBody>
                  <a:tcPr marL="7620" marR="7620" marT="7620" marB="0" anchor="ctr"/>
                </a:tc>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07203399"/>
                  </a:ext>
                </a:extLst>
              </a:tr>
              <a:tr h="227691">
                <a:tc>
                  <a:txBody>
                    <a:bodyPr/>
                    <a:lstStyle/>
                    <a:p>
                      <a:pPr algn="ctr" fontAlgn="ctr"/>
                      <a:r>
                        <a:rPr lang="en-US" sz="1200" b="1" i="0" u="none" strike="noStrike">
                          <a:solidFill>
                            <a:srgbClr val="000000"/>
                          </a:solidFill>
                          <a:effectLst/>
                          <a:latin typeface="Calibri" panose="020F0502020204030204" pitchFamily="34" charset="0"/>
                        </a:rPr>
                        <a:t>Coastal Heritage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Marblehead Bank</a:t>
                      </a:r>
                    </a:p>
                  </a:txBody>
                  <a:tcPr marL="7620" marR="7620" marT="7620" marB="0" anchor="ctr"/>
                </a:tc>
                <a:tc>
                  <a:txBody>
                    <a:bodyPr/>
                    <a:lstStyle/>
                    <a:p>
                      <a:pPr algn="ctr" fontAlgn="ctr"/>
                      <a:r>
                        <a:rPr lang="en-US" sz="1200" b="1" i="0" u="none" strike="noStrike">
                          <a:solidFill>
                            <a:srgbClr val="000000"/>
                          </a:solidFill>
                          <a:effectLst/>
                          <a:latin typeface="Calibri" panose="020F0502020204030204" pitchFamily="34" charset="0"/>
                        </a:rPr>
                        <a:t>Seamen’s Bank</a:t>
                      </a:r>
                    </a:p>
                  </a:txBody>
                  <a:tcPr marL="7620" marR="7620" marT="7620" marB="0" anchor="ct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520368041"/>
                  </a:ext>
                </a:extLst>
              </a:tr>
            </a:tbl>
          </a:graphicData>
        </a:graphic>
      </p:graphicFrame>
      <p:sp>
        <p:nvSpPr>
          <p:cNvPr id="2" name="Slide Number Placeholder 1">
            <a:extLst>
              <a:ext uri="{FF2B5EF4-FFF2-40B4-BE49-F238E27FC236}">
                <a16:creationId xmlns:a16="http://schemas.microsoft.com/office/drawing/2014/main" id="{47A1E7EE-BB7D-4590-A931-118EB7B7DF7F}"/>
              </a:ext>
            </a:extLst>
          </p:cNvPr>
          <p:cNvSpPr>
            <a:spLocks noGrp="1"/>
          </p:cNvSpPr>
          <p:nvPr>
            <p:ph type="sldNum" sz="quarter" idx="12"/>
          </p:nvPr>
        </p:nvSpPr>
        <p:spPr/>
        <p:txBody>
          <a:bodyPr/>
          <a:lstStyle/>
          <a:p>
            <a:r>
              <a:rPr lang="en-US" dirty="0">
                <a:solidFill>
                  <a:schemeClr val="tx2"/>
                </a:solidFill>
              </a:rPr>
              <a:t>As of December 31, 202</a:t>
            </a:r>
            <a:r>
              <a:rPr lang="en-US" dirty="0"/>
              <a:t>3</a:t>
            </a:r>
          </a:p>
        </p:txBody>
      </p:sp>
      <p:sp>
        <p:nvSpPr>
          <p:cNvPr id="4" name="Title 3">
            <a:extLst>
              <a:ext uri="{FF2B5EF4-FFF2-40B4-BE49-F238E27FC236}">
                <a16:creationId xmlns:a16="http://schemas.microsoft.com/office/drawing/2014/main" id="{D72927C0-0A0A-4456-B715-52C64B3570A7}"/>
              </a:ext>
            </a:extLst>
          </p:cNvPr>
          <p:cNvSpPr>
            <a:spLocks noGrp="1"/>
          </p:cNvSpPr>
          <p:nvPr>
            <p:ph type="title"/>
          </p:nvPr>
        </p:nvSpPr>
        <p:spPr/>
        <p:txBody>
          <a:bodyPr/>
          <a:lstStyle/>
          <a:p>
            <a:pPr algn="ctr"/>
            <a:r>
              <a:rPr lang="en-US" dirty="0"/>
              <a:t>Member Banks</a:t>
            </a:r>
          </a:p>
        </p:txBody>
      </p:sp>
    </p:spTree>
    <p:extLst>
      <p:ext uri="{BB962C8B-B14F-4D97-AF65-F5344CB8AC3E}">
        <p14:creationId xmlns:p14="http://schemas.microsoft.com/office/powerpoint/2010/main" val="1779468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FF768-F695-456E-A678-AE740591527F}"/>
              </a:ext>
            </a:extLst>
          </p:cNvPr>
          <p:cNvSpPr>
            <a:spLocks noGrp="1"/>
          </p:cNvSpPr>
          <p:nvPr>
            <p:ph type="title"/>
          </p:nvPr>
        </p:nvSpPr>
        <p:spPr>
          <a:xfrm>
            <a:off x="839789" y="772357"/>
            <a:ext cx="8819600" cy="790113"/>
          </a:xfrm>
        </p:spPr>
        <p:txBody>
          <a:bodyPr/>
          <a:lstStyle/>
          <a:p>
            <a:pPr algn="ctr"/>
            <a:r>
              <a:rPr lang="en-US" dirty="0"/>
              <a:t>Resources</a:t>
            </a:r>
          </a:p>
        </p:txBody>
      </p:sp>
      <p:sp>
        <p:nvSpPr>
          <p:cNvPr id="3" name="Text Placeholder 2">
            <a:extLst>
              <a:ext uri="{FF2B5EF4-FFF2-40B4-BE49-F238E27FC236}">
                <a16:creationId xmlns:a16="http://schemas.microsoft.com/office/drawing/2014/main" id="{1447A1E8-29D3-4BEA-8419-3461B52721AD}"/>
              </a:ext>
            </a:extLst>
          </p:cNvPr>
          <p:cNvSpPr>
            <a:spLocks noGrp="1"/>
          </p:cNvSpPr>
          <p:nvPr>
            <p:ph type="body" sz="half" idx="2"/>
          </p:nvPr>
        </p:nvSpPr>
        <p:spPr/>
        <p:txBody>
          <a:bodyPr/>
          <a:lstStyle/>
          <a:p>
            <a:r>
              <a:rPr lang="en-US" dirty="0">
                <a:hlinkClick r:id="rId3"/>
              </a:rPr>
              <a:t>FDIC: Understanding Deposit Insurance</a:t>
            </a:r>
            <a:r>
              <a:rPr lang="en-US" dirty="0"/>
              <a:t>  	  </a:t>
            </a:r>
            <a:r>
              <a:rPr lang="en-US" dirty="0">
                <a:hlinkClick r:id="rId4"/>
              </a:rPr>
              <a:t>https://www.fdic.gov/resources/deposit-</a:t>
            </a:r>
            <a:r>
              <a:rPr lang="en-US" dirty="0"/>
              <a:t>						  insurance/understanding-deposit-insurance/index.html</a:t>
            </a:r>
          </a:p>
          <a:p>
            <a:r>
              <a:rPr lang="en-US" dirty="0">
                <a:hlinkClick r:id="rId5"/>
              </a:rPr>
              <a:t>DIF - Depositors Insurance Fund (difxs.com)</a:t>
            </a:r>
            <a:r>
              <a:rPr lang="en-US" dirty="0"/>
              <a:t>   </a:t>
            </a:r>
            <a:r>
              <a:rPr lang="en-US" dirty="0">
                <a:hlinkClick r:id="rId5"/>
              </a:rPr>
              <a:t>https://www.difxs.com/DIF/Home.aspx</a:t>
            </a:r>
            <a:r>
              <a:rPr lang="en-US" dirty="0"/>
              <a:t> </a:t>
            </a:r>
          </a:p>
          <a:p>
            <a:r>
              <a:rPr lang="en-US" dirty="0">
                <a:hlinkClick r:id="rId6"/>
              </a:rPr>
              <a:t>Division of Banks | Mass.gov</a:t>
            </a:r>
            <a:r>
              <a:rPr lang="en-US" dirty="0"/>
              <a:t>		   </a:t>
            </a:r>
            <a:r>
              <a:rPr lang="en-US" dirty="0">
                <a:hlinkClick r:id="rId6"/>
              </a:rPr>
              <a:t>https://www.mass.gov/orgs/division-of-banks</a:t>
            </a:r>
            <a:endParaRPr lang="en-US" dirty="0"/>
          </a:p>
          <a:p>
            <a:r>
              <a:rPr lang="en-US" dirty="0">
                <a:hlinkClick r:id="rId7"/>
              </a:rPr>
              <a:t>Division of Local Services | Mass.gov</a:t>
            </a:r>
            <a:r>
              <a:rPr lang="en-US" dirty="0"/>
              <a:t>	   </a:t>
            </a:r>
            <a:r>
              <a:rPr lang="en-US" dirty="0">
                <a:hlinkClick r:id="rId7"/>
              </a:rPr>
              <a:t>https://www.mass.gov/orgs/division-of-local-services</a:t>
            </a:r>
            <a:r>
              <a:rPr lang="en-US" dirty="0"/>
              <a:t> </a:t>
            </a:r>
          </a:p>
          <a:p>
            <a:endParaRPr lang="en-US" sz="1500" dirty="0">
              <a:hlinkClick r:id="rId8"/>
            </a:endParaRPr>
          </a:p>
          <a:p>
            <a:r>
              <a:rPr lang="en-US" sz="1500" dirty="0">
                <a:hlinkClick r:id="rId8"/>
              </a:rPr>
              <a:t>Massachusetts Collectors and Treasurers Association (masscta.com)</a:t>
            </a:r>
            <a:r>
              <a:rPr lang="en-US" sz="1500" dirty="0"/>
              <a:t>  </a:t>
            </a:r>
            <a:r>
              <a:rPr lang="en-US" sz="1500" dirty="0">
                <a:hlinkClick r:id="rId8"/>
              </a:rPr>
              <a:t>https://masscta.com/default.aspx</a:t>
            </a:r>
            <a:endParaRPr lang="en-US" sz="1500" dirty="0"/>
          </a:p>
          <a:p>
            <a:endParaRPr lang="en-US" dirty="0"/>
          </a:p>
        </p:txBody>
      </p:sp>
      <p:sp>
        <p:nvSpPr>
          <p:cNvPr id="4" name="Slide Number Placeholder 3">
            <a:extLst>
              <a:ext uri="{FF2B5EF4-FFF2-40B4-BE49-F238E27FC236}">
                <a16:creationId xmlns:a16="http://schemas.microsoft.com/office/drawing/2014/main" id="{5C9AF4D3-35C3-463B-B3C3-4323D6466FD3}"/>
              </a:ext>
            </a:extLst>
          </p:cNvPr>
          <p:cNvSpPr>
            <a:spLocks noGrp="1"/>
          </p:cNvSpPr>
          <p:nvPr>
            <p:ph type="sldNum" sz="quarter" idx="12"/>
          </p:nvPr>
        </p:nvSpPr>
        <p:spPr/>
        <p:txBody>
          <a:bodyPr/>
          <a:lstStyle/>
          <a:p>
            <a:fld id="{D2BE6C67-5B0A-3B48-9025-175ADFE292C2}" type="slidenum">
              <a:rPr lang="en-US" smtClean="0"/>
              <a:t>17</a:t>
            </a:fld>
            <a:endParaRPr lang="en-US" dirty="0"/>
          </a:p>
        </p:txBody>
      </p:sp>
    </p:spTree>
    <p:extLst>
      <p:ext uri="{BB962C8B-B14F-4D97-AF65-F5344CB8AC3E}">
        <p14:creationId xmlns:p14="http://schemas.microsoft.com/office/powerpoint/2010/main" val="606281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3D2E815-33F7-5D4D-B096-838E50CBF0DA}"/>
              </a:ext>
            </a:extLst>
          </p:cNvPr>
          <p:cNvSpPr/>
          <p:nvPr/>
        </p:nvSpPr>
        <p:spPr>
          <a:xfrm>
            <a:off x="0" y="0"/>
            <a:ext cx="12192000" cy="4935557"/>
          </a:xfrm>
          <a:prstGeom prst="rect">
            <a:avLst/>
          </a:prstGeom>
          <a:solidFill>
            <a:srgbClr val="0D9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8A5B8E3-4D99-CA43-8030-50164B08E16C}"/>
              </a:ext>
            </a:extLst>
          </p:cNvPr>
          <p:cNvPicPr>
            <a:picLocks noChangeAspect="1"/>
          </p:cNvPicPr>
          <p:nvPr/>
        </p:nvPicPr>
        <p:blipFill rotWithShape="1">
          <a:blip r:embed="rId3">
            <a:alphaModFix amt="12000"/>
          </a:blip>
          <a:srcRect r="77751"/>
          <a:stretch/>
        </p:blipFill>
        <p:spPr>
          <a:xfrm>
            <a:off x="6462394" y="-527082"/>
            <a:ext cx="5788599" cy="6286149"/>
          </a:xfrm>
          <a:prstGeom prst="rect">
            <a:avLst/>
          </a:prstGeom>
          <a:effectLst/>
        </p:spPr>
      </p:pic>
      <p:pic>
        <p:nvPicPr>
          <p:cNvPr id="9" name="Picture 8">
            <a:extLst>
              <a:ext uri="{FF2B5EF4-FFF2-40B4-BE49-F238E27FC236}">
                <a16:creationId xmlns:a16="http://schemas.microsoft.com/office/drawing/2014/main" id="{D388AA8A-826E-FE4D-9B9E-C236142AA5F0}"/>
              </a:ext>
            </a:extLst>
          </p:cNvPr>
          <p:cNvPicPr>
            <a:picLocks noChangeAspect="1"/>
          </p:cNvPicPr>
          <p:nvPr/>
        </p:nvPicPr>
        <p:blipFill>
          <a:blip r:embed="rId4"/>
          <a:stretch>
            <a:fillRect/>
          </a:stretch>
        </p:blipFill>
        <p:spPr>
          <a:xfrm>
            <a:off x="573796" y="5462639"/>
            <a:ext cx="3779660" cy="836304"/>
          </a:xfrm>
          <a:prstGeom prst="rect">
            <a:avLst/>
          </a:prstGeom>
        </p:spPr>
      </p:pic>
      <p:sp>
        <p:nvSpPr>
          <p:cNvPr id="10" name="TextBox 9">
            <a:extLst>
              <a:ext uri="{FF2B5EF4-FFF2-40B4-BE49-F238E27FC236}">
                <a16:creationId xmlns:a16="http://schemas.microsoft.com/office/drawing/2014/main" id="{3985914B-7B3C-2F43-A19D-F0D6B5952864}"/>
              </a:ext>
            </a:extLst>
          </p:cNvPr>
          <p:cNvSpPr txBox="1"/>
          <p:nvPr/>
        </p:nvSpPr>
        <p:spPr>
          <a:xfrm>
            <a:off x="5086165" y="5639818"/>
            <a:ext cx="5504761" cy="646331"/>
          </a:xfrm>
          <a:prstGeom prst="rect">
            <a:avLst/>
          </a:prstGeom>
          <a:noFill/>
        </p:spPr>
        <p:txBody>
          <a:bodyPr wrap="square" rtlCol="0" anchor="ctr">
            <a:spAutoFit/>
          </a:bodyPr>
          <a:lstStyle/>
          <a:p>
            <a:r>
              <a:rPr lang="en-US" b="1" dirty="0">
                <a:solidFill>
                  <a:srgbClr val="1C3D71"/>
                </a:solidFill>
                <a:latin typeface="Ubuntu" panose="020B0504030602030204" pitchFamily="34" charset="0"/>
              </a:rPr>
              <a:t>800.356.8622  |  </a:t>
            </a:r>
            <a:r>
              <a:rPr lang="en-US" b="1" dirty="0">
                <a:solidFill>
                  <a:srgbClr val="0D94CE"/>
                </a:solidFill>
                <a:latin typeface="Ubuntu" panose="020B0504030602030204" pitchFamily="34" charset="0"/>
              </a:rPr>
              <a:t>bluestone.bank</a:t>
            </a:r>
            <a:endParaRPr lang="en-US" dirty="0">
              <a:solidFill>
                <a:srgbClr val="0D94CE"/>
              </a:solidFill>
              <a:latin typeface="Ubuntu" panose="020B0504030602030204" pitchFamily="34" charset="0"/>
            </a:endParaRPr>
          </a:p>
          <a:p>
            <a:r>
              <a:rPr lang="en-US" dirty="0">
                <a:solidFill>
                  <a:srgbClr val="1C3D71"/>
                </a:solidFill>
                <a:latin typeface="Ubuntu" panose="020B0504030602030204" pitchFamily="34" charset="0"/>
              </a:rPr>
              <a:t>756 Orchard Street, Raynham, MA 02767-1028</a:t>
            </a:r>
          </a:p>
        </p:txBody>
      </p:sp>
      <p:sp>
        <p:nvSpPr>
          <p:cNvPr id="11" name="TextBox 10">
            <a:extLst>
              <a:ext uri="{FF2B5EF4-FFF2-40B4-BE49-F238E27FC236}">
                <a16:creationId xmlns:a16="http://schemas.microsoft.com/office/drawing/2014/main" id="{0979B37B-23DD-FE40-998A-C9F22ED1D3B1}"/>
              </a:ext>
            </a:extLst>
          </p:cNvPr>
          <p:cNvSpPr txBox="1"/>
          <p:nvPr/>
        </p:nvSpPr>
        <p:spPr>
          <a:xfrm>
            <a:off x="683581" y="559057"/>
            <a:ext cx="4582482" cy="3262432"/>
          </a:xfrm>
          <a:prstGeom prst="rect">
            <a:avLst/>
          </a:prstGeom>
          <a:noFill/>
        </p:spPr>
        <p:txBody>
          <a:bodyPr wrap="square" rtlCol="0">
            <a:spAutoFit/>
          </a:bodyPr>
          <a:lstStyle/>
          <a:p>
            <a:r>
              <a:rPr lang="en-US" sz="5400" b="1" dirty="0">
                <a:solidFill>
                  <a:schemeClr val="bg1"/>
                </a:solidFill>
                <a:latin typeface="Ubuntu" panose="020B0504030602030204" pitchFamily="34" charset="0"/>
              </a:rPr>
              <a:t>THANK YOU!</a:t>
            </a:r>
          </a:p>
          <a:p>
            <a:r>
              <a:rPr lang="en-US" sz="3600" dirty="0">
                <a:solidFill>
                  <a:schemeClr val="bg1"/>
                </a:solidFill>
                <a:latin typeface="Ubuntu" panose="020B0504030602030204" pitchFamily="34" charset="0"/>
              </a:rPr>
              <a:t>Any Questions?</a:t>
            </a:r>
          </a:p>
          <a:p>
            <a:endParaRPr lang="en-US" sz="3600" dirty="0">
              <a:solidFill>
                <a:schemeClr val="bg1"/>
              </a:solidFill>
              <a:latin typeface="Ubuntu" panose="020B0504030602030204" pitchFamily="34" charset="0"/>
            </a:endParaRPr>
          </a:p>
          <a:p>
            <a:r>
              <a:rPr lang="en-US" sz="2000" dirty="0">
                <a:latin typeface="Ubuntu" panose="020B0504030602030204" pitchFamily="34" charset="0"/>
              </a:rPr>
              <a:t>Donna P. Brunelli, Vice President </a:t>
            </a:r>
          </a:p>
          <a:p>
            <a:r>
              <a:rPr lang="en-US" sz="2000" dirty="0">
                <a:latin typeface="Ubuntu" panose="020B0504030602030204" pitchFamily="34" charset="0"/>
              </a:rPr>
              <a:t>Senior Government Banking Officer</a:t>
            </a:r>
          </a:p>
          <a:p>
            <a:r>
              <a:rPr lang="en-US" sz="2000" dirty="0">
                <a:latin typeface="Ubuntu" panose="020B0504030602030204" pitchFamily="34" charset="0"/>
              </a:rPr>
              <a:t>508-884—3388</a:t>
            </a:r>
          </a:p>
          <a:p>
            <a:r>
              <a:rPr lang="en-US" sz="2000" dirty="0" err="1">
                <a:latin typeface="Ubuntu" panose="020B0504030602030204" pitchFamily="34" charset="0"/>
              </a:rPr>
              <a:t>dbrunelli@bluestone.bank</a:t>
            </a:r>
            <a:endParaRPr lang="en-US" sz="2000" dirty="0">
              <a:latin typeface="Ubuntu" panose="020B0504030602030204" pitchFamily="34" charset="0"/>
            </a:endParaRPr>
          </a:p>
        </p:txBody>
      </p:sp>
      <p:pic>
        <p:nvPicPr>
          <p:cNvPr id="7" name="Picture 6" descr="Text, logo&#10;&#10;Description automatically generated">
            <a:extLst>
              <a:ext uri="{FF2B5EF4-FFF2-40B4-BE49-F238E27FC236}">
                <a16:creationId xmlns:a16="http://schemas.microsoft.com/office/drawing/2014/main" id="{1164A589-1B2C-3343-9D7C-8F10DC237D1E}"/>
              </a:ext>
            </a:extLst>
          </p:cNvPr>
          <p:cNvPicPr>
            <a:picLocks noChangeAspect="1"/>
          </p:cNvPicPr>
          <p:nvPr/>
        </p:nvPicPr>
        <p:blipFill>
          <a:blip r:embed="rId5"/>
          <a:stretch>
            <a:fillRect/>
          </a:stretch>
        </p:blipFill>
        <p:spPr>
          <a:xfrm>
            <a:off x="9836949" y="6242094"/>
            <a:ext cx="2108200" cy="393700"/>
          </a:xfrm>
          <a:prstGeom prst="rect">
            <a:avLst/>
          </a:prstGeom>
        </p:spPr>
      </p:pic>
    </p:spTree>
    <p:extLst>
      <p:ext uri="{BB962C8B-B14F-4D97-AF65-F5344CB8AC3E}">
        <p14:creationId xmlns:p14="http://schemas.microsoft.com/office/powerpoint/2010/main" val="263039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72"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2/3*#ppt_w"/>
                                          </p:val>
                                        </p:tav>
                                        <p:tav tm="100000">
                                          <p:val>
                                            <p:strVal val="#ppt_w"/>
                                          </p:val>
                                        </p:tav>
                                      </p:tavLst>
                                    </p:anim>
                                    <p:anim calcmode="lin" valueType="num">
                                      <p:cBhvr>
                                        <p:cTn id="8" dur="1000" fill="hold"/>
                                        <p:tgtEl>
                                          <p:spTgt spid="6"/>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640968-4837-43FA-93D8-783198EE3581}"/>
              </a:ext>
            </a:extLst>
          </p:cNvPr>
          <p:cNvSpPr>
            <a:spLocks noGrp="1"/>
          </p:cNvSpPr>
          <p:nvPr>
            <p:ph type="ctrTitle"/>
          </p:nvPr>
        </p:nvSpPr>
        <p:spPr>
          <a:xfrm>
            <a:off x="781235" y="1154098"/>
            <a:ext cx="5629953" cy="1671334"/>
          </a:xfrm>
        </p:spPr>
        <p:txBody>
          <a:bodyPr anchor="t">
            <a:normAutofit fontScale="90000"/>
          </a:bodyPr>
          <a:lstStyle/>
          <a:p>
            <a:pPr algn="ctr"/>
            <a:r>
              <a:rPr lang="en-US" sz="3100" dirty="0"/>
              <a:t>Insuring Public Deposits</a:t>
            </a:r>
            <a:br>
              <a:rPr lang="en-US" sz="2200" dirty="0"/>
            </a:br>
            <a:br>
              <a:rPr lang="en-US" sz="3200" dirty="0"/>
            </a:br>
            <a:r>
              <a:rPr lang="en-US" sz="3600" dirty="0">
                <a:solidFill>
                  <a:schemeClr val="tx1"/>
                </a:solidFill>
              </a:rPr>
              <a:t>Depositors Insurance Fund</a:t>
            </a:r>
            <a:br>
              <a:rPr lang="en-US" sz="3200" dirty="0"/>
            </a:br>
            <a:br>
              <a:rPr lang="en-US" sz="3200" dirty="0"/>
            </a:br>
            <a:br>
              <a:rPr lang="en-US" sz="3200" dirty="0"/>
            </a:br>
            <a:br>
              <a:rPr lang="en-US" sz="3200" dirty="0"/>
            </a:br>
            <a:br>
              <a:rPr lang="en-US" sz="3200" dirty="0"/>
            </a:br>
            <a:br>
              <a:rPr lang="en-US" sz="3200" dirty="0"/>
            </a:br>
            <a:br>
              <a:rPr lang="en-US" sz="3200" dirty="0"/>
            </a:br>
            <a:r>
              <a:rPr lang="en-US" sz="2000" dirty="0">
                <a:solidFill>
                  <a:srgbClr val="1C3D71"/>
                </a:solidFill>
              </a:rPr>
              <a:t>Donna P. Brunelli</a:t>
            </a:r>
            <a:br>
              <a:rPr lang="en-US" sz="2000" dirty="0">
                <a:solidFill>
                  <a:srgbClr val="1C3D71"/>
                </a:solidFill>
              </a:rPr>
            </a:br>
            <a:r>
              <a:rPr lang="en-US" sz="2000" dirty="0">
                <a:solidFill>
                  <a:srgbClr val="1C3D71"/>
                </a:solidFill>
              </a:rPr>
              <a:t>Vice President, Senior Government Banking Officer</a:t>
            </a:r>
            <a:br>
              <a:rPr lang="en-US" sz="2000" dirty="0">
                <a:solidFill>
                  <a:srgbClr val="1C3D71"/>
                </a:solidFill>
              </a:rPr>
            </a:br>
            <a:r>
              <a:rPr lang="en-US" sz="2000" dirty="0">
                <a:solidFill>
                  <a:srgbClr val="1C3D71"/>
                </a:solidFill>
              </a:rPr>
              <a:t>Bluestone Bank</a:t>
            </a:r>
            <a:br>
              <a:rPr lang="en-US" sz="2200" dirty="0"/>
            </a:br>
            <a:br>
              <a:rPr lang="en-US" sz="2200" dirty="0"/>
            </a:br>
            <a:br>
              <a:rPr lang="en-US" sz="3200" dirty="0"/>
            </a:br>
            <a:endParaRPr lang="en-US" sz="3200" dirty="0"/>
          </a:p>
        </p:txBody>
      </p:sp>
      <p:sp>
        <p:nvSpPr>
          <p:cNvPr id="5" name="Subtitle 4">
            <a:extLst>
              <a:ext uri="{FF2B5EF4-FFF2-40B4-BE49-F238E27FC236}">
                <a16:creationId xmlns:a16="http://schemas.microsoft.com/office/drawing/2014/main" id="{D1E922B4-D917-4664-95B2-98489E3F9328}"/>
              </a:ext>
            </a:extLst>
          </p:cNvPr>
          <p:cNvSpPr>
            <a:spLocks noGrp="1"/>
          </p:cNvSpPr>
          <p:nvPr>
            <p:ph type="subTitle" idx="1"/>
          </p:nvPr>
        </p:nvSpPr>
        <p:spPr>
          <a:xfrm>
            <a:off x="-576015" y="6309044"/>
            <a:ext cx="2840322" cy="45719"/>
          </a:xfrm>
        </p:spPr>
        <p:txBody>
          <a:bodyPr>
            <a:normAutofit fontScale="25000" lnSpcReduction="20000"/>
          </a:bodyPr>
          <a:lstStyle/>
          <a:p>
            <a:r>
              <a:rPr lang="en-US" dirty="0">
                <a:solidFill>
                  <a:srgbClr val="FFC62C"/>
                </a:solidFill>
              </a:rPr>
              <a:t>[</a:t>
            </a:r>
            <a:r>
              <a:rPr lang="en-US" dirty="0"/>
              <a:t> insert date </a:t>
            </a:r>
            <a:r>
              <a:rPr lang="en-US" dirty="0">
                <a:solidFill>
                  <a:srgbClr val="FFC62C"/>
                </a:solidFill>
              </a:rPr>
              <a:t>]</a:t>
            </a:r>
          </a:p>
        </p:txBody>
      </p:sp>
      <p:pic>
        <p:nvPicPr>
          <p:cNvPr id="1028" name="Picture 4">
            <a:extLst>
              <a:ext uri="{FF2B5EF4-FFF2-40B4-BE49-F238E27FC236}">
                <a16:creationId xmlns:a16="http://schemas.microsoft.com/office/drawing/2014/main" id="{DE62193F-D056-4181-AA04-E00FA799C7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040" y="5660349"/>
            <a:ext cx="741112" cy="64869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DIF - Depositors Insurance Fund">
            <a:extLst>
              <a:ext uri="{FF2B5EF4-FFF2-40B4-BE49-F238E27FC236}">
                <a16:creationId xmlns:a16="http://schemas.microsoft.com/office/drawing/2014/main" id="{5CA816F7-5C60-487D-B7E4-841B9BFF48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5458" y="2896835"/>
            <a:ext cx="3587516" cy="1301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89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E044E-B610-4F14-8E5B-F57AC5BD58CD}"/>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981C28B3-66A2-4753-97A8-15493B24EB45}"/>
              </a:ext>
            </a:extLst>
          </p:cNvPr>
          <p:cNvSpPr>
            <a:spLocks noGrp="1"/>
          </p:cNvSpPr>
          <p:nvPr>
            <p:ph idx="1"/>
          </p:nvPr>
        </p:nvSpPr>
        <p:spPr/>
        <p:txBody>
          <a:bodyPr>
            <a:normAutofit fontScale="92500" lnSpcReduction="20000"/>
          </a:bodyPr>
          <a:lstStyle/>
          <a:p>
            <a:r>
              <a:rPr lang="en-US" dirty="0"/>
              <a:t>Insuring Public Deposits in Massachusetts</a:t>
            </a:r>
          </a:p>
          <a:p>
            <a:r>
              <a:rPr lang="en-US" dirty="0"/>
              <a:t>Federal Deposit Insurance Corporation - FDIC </a:t>
            </a:r>
          </a:p>
          <a:p>
            <a:r>
              <a:rPr lang="en-US" dirty="0"/>
              <a:t>Depositors Insurance Funds - A Bit of History</a:t>
            </a:r>
          </a:p>
          <a:p>
            <a:r>
              <a:rPr lang="en-US" dirty="0"/>
              <a:t>Regulatory Oversight</a:t>
            </a:r>
          </a:p>
          <a:p>
            <a:r>
              <a:rPr lang="en-US" dirty="0"/>
              <a:t>Depositors Insurance Funds – DIF</a:t>
            </a:r>
          </a:p>
          <a:p>
            <a:r>
              <a:rPr lang="en-US" dirty="0"/>
              <a:t>Depositor Insurance Funds Highlights</a:t>
            </a:r>
          </a:p>
          <a:p>
            <a:r>
              <a:rPr lang="en-US" dirty="0"/>
              <a:t>What Happens if…</a:t>
            </a:r>
          </a:p>
          <a:p>
            <a:r>
              <a:rPr lang="en-US" dirty="0"/>
              <a:t>Member Banks</a:t>
            </a:r>
          </a:p>
          <a:p>
            <a:r>
              <a:rPr lang="en-US" dirty="0"/>
              <a:t>Resources</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3C6D6D6-A84F-4CDD-9D76-CAFD201C71E0}"/>
              </a:ext>
            </a:extLst>
          </p:cNvPr>
          <p:cNvSpPr>
            <a:spLocks noGrp="1"/>
          </p:cNvSpPr>
          <p:nvPr>
            <p:ph type="sldNum" sz="quarter" idx="12"/>
          </p:nvPr>
        </p:nvSpPr>
        <p:spPr/>
        <p:txBody>
          <a:bodyPr/>
          <a:lstStyle/>
          <a:p>
            <a:fld id="{D2BE6C67-5B0A-3B48-9025-175ADFE292C2}" type="slidenum">
              <a:rPr lang="en-US" smtClean="0"/>
              <a:t>3</a:t>
            </a:fld>
            <a:endParaRPr lang="en-US" dirty="0"/>
          </a:p>
        </p:txBody>
      </p:sp>
    </p:spTree>
    <p:extLst>
      <p:ext uri="{BB962C8B-B14F-4D97-AF65-F5344CB8AC3E}">
        <p14:creationId xmlns:p14="http://schemas.microsoft.com/office/powerpoint/2010/main" val="1971892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F621DB2-83CC-4A01-BAE3-D87DA5B426EA}"/>
              </a:ext>
            </a:extLst>
          </p:cNvPr>
          <p:cNvSpPr>
            <a:spLocks noGrp="1"/>
          </p:cNvSpPr>
          <p:nvPr>
            <p:ph idx="1"/>
          </p:nvPr>
        </p:nvSpPr>
        <p:spPr>
          <a:xfrm>
            <a:off x="452761" y="1535838"/>
            <a:ext cx="10602897" cy="5071294"/>
          </a:xfrm>
        </p:spPr>
        <p:txBody>
          <a:bodyPr>
            <a:normAutofit fontScale="47500" lnSpcReduction="20000"/>
          </a:bodyPr>
          <a:lstStyle/>
          <a:p>
            <a:endParaRPr lang="en-US" dirty="0">
              <a:solidFill>
                <a:schemeClr val="tx1"/>
              </a:solidFill>
            </a:endParaRPr>
          </a:p>
          <a:p>
            <a:r>
              <a:rPr lang="en-US" sz="5000" dirty="0">
                <a:solidFill>
                  <a:schemeClr val="tx1"/>
                </a:solidFill>
              </a:rPr>
              <a:t>Mass General Law Chapter 44 Section 55 – Public Funds on Deposit: Limitations: Investment</a:t>
            </a:r>
          </a:p>
          <a:p>
            <a:r>
              <a:rPr lang="en-US" sz="5000" dirty="0">
                <a:solidFill>
                  <a:schemeClr val="tx1"/>
                </a:solidFill>
              </a:rPr>
              <a:t>Mass General Law Chapter 44 Section 55B – Investment of Public Funds</a:t>
            </a:r>
          </a:p>
          <a:p>
            <a:pPr marL="0" indent="0">
              <a:buNone/>
            </a:pPr>
            <a:endParaRPr lang="en-US" sz="5100" dirty="0">
              <a:solidFill>
                <a:schemeClr val="tx1"/>
              </a:solidFill>
            </a:endParaRPr>
          </a:p>
          <a:p>
            <a:pPr marL="0" indent="0" algn="ctr">
              <a:buNone/>
            </a:pPr>
            <a:r>
              <a:rPr lang="en-US" sz="6700" dirty="0">
                <a:solidFill>
                  <a:schemeClr val="tx1"/>
                </a:solidFill>
                <a:latin typeface="+mn-lt"/>
              </a:rPr>
              <a:t>The treasurer must determine the cash needs of a municipality and ensure that sufficient liquid assets are available to pay current obligations. All money not required to be kept liquid for purposes of distribution must be invested by the treasurer in such a manner as to require the payment of </a:t>
            </a:r>
            <a:r>
              <a:rPr lang="en-US" sz="6700" dirty="0">
                <a:solidFill>
                  <a:schemeClr val="accent5"/>
                </a:solidFill>
                <a:latin typeface="+mn-lt"/>
              </a:rPr>
              <a:t>interest on the money at the highest possible rate reasonably available, taking account of safety, liquidity and yield. </a:t>
            </a:r>
            <a:r>
              <a:rPr lang="en-US" sz="6700" dirty="0">
                <a:solidFill>
                  <a:schemeClr val="tx1"/>
                </a:solidFill>
                <a:latin typeface="+mn-lt"/>
              </a:rPr>
              <a:t>(44:55B)</a:t>
            </a:r>
          </a:p>
        </p:txBody>
      </p:sp>
      <p:sp>
        <p:nvSpPr>
          <p:cNvPr id="4" name="Slide Number Placeholder 3">
            <a:extLst>
              <a:ext uri="{FF2B5EF4-FFF2-40B4-BE49-F238E27FC236}">
                <a16:creationId xmlns:a16="http://schemas.microsoft.com/office/drawing/2014/main" id="{435774A6-3AF3-4CC4-A55E-C179B874D77C}"/>
              </a:ext>
            </a:extLst>
          </p:cNvPr>
          <p:cNvSpPr>
            <a:spLocks noGrp="1"/>
          </p:cNvSpPr>
          <p:nvPr>
            <p:ph type="sldNum" sz="quarter" idx="12"/>
          </p:nvPr>
        </p:nvSpPr>
        <p:spPr/>
        <p:txBody>
          <a:bodyPr/>
          <a:lstStyle/>
          <a:p>
            <a:fld id="{D2BE6C67-5B0A-3B48-9025-175ADFE292C2}" type="slidenum">
              <a:rPr lang="en-US" smtClean="0"/>
              <a:t>4</a:t>
            </a:fld>
            <a:endParaRPr lang="en-US" dirty="0"/>
          </a:p>
        </p:txBody>
      </p:sp>
      <p:sp>
        <p:nvSpPr>
          <p:cNvPr id="5" name="Title 4">
            <a:extLst>
              <a:ext uri="{FF2B5EF4-FFF2-40B4-BE49-F238E27FC236}">
                <a16:creationId xmlns:a16="http://schemas.microsoft.com/office/drawing/2014/main" id="{057E2E22-BA45-4583-9FDF-7519DD495738}"/>
              </a:ext>
            </a:extLst>
          </p:cNvPr>
          <p:cNvSpPr>
            <a:spLocks noGrp="1"/>
          </p:cNvSpPr>
          <p:nvPr>
            <p:ph type="title"/>
          </p:nvPr>
        </p:nvSpPr>
        <p:spPr/>
        <p:txBody>
          <a:bodyPr/>
          <a:lstStyle/>
          <a:p>
            <a:pPr algn="ctr"/>
            <a:r>
              <a:rPr lang="en-US" dirty="0"/>
              <a:t>Insuring Public Deposits in Massachusetts</a:t>
            </a:r>
          </a:p>
        </p:txBody>
      </p:sp>
    </p:spTree>
    <p:extLst>
      <p:ext uri="{BB962C8B-B14F-4D97-AF65-F5344CB8AC3E}">
        <p14:creationId xmlns:p14="http://schemas.microsoft.com/office/powerpoint/2010/main" val="2569391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99DE640-A520-462A-9BB7-47131805FA3D}"/>
              </a:ext>
            </a:extLst>
          </p:cNvPr>
          <p:cNvSpPr>
            <a:spLocks noGrp="1"/>
          </p:cNvSpPr>
          <p:nvPr>
            <p:ph idx="1"/>
          </p:nvPr>
        </p:nvSpPr>
        <p:spPr>
          <a:xfrm>
            <a:off x="838200" y="1961965"/>
            <a:ext cx="10515600" cy="4003829"/>
          </a:xfrm>
        </p:spPr>
        <p:txBody>
          <a:bodyPr>
            <a:normAutofit fontScale="85000" lnSpcReduction="20000"/>
          </a:bodyPr>
          <a:lstStyle/>
          <a:p>
            <a:pPr marL="0" indent="0">
              <a:buNone/>
            </a:pPr>
            <a:endParaRPr lang="en-US" sz="2800" dirty="0"/>
          </a:p>
          <a:p>
            <a:r>
              <a:rPr lang="en-US" sz="3500" dirty="0">
                <a:solidFill>
                  <a:schemeClr val="tx1"/>
                </a:solidFill>
              </a:rPr>
              <a:t>Investment Policy :  Treasurers should develop an investment policy, which explains investment strategy and specific goals within the state laws restricting investments and the degree to which investment goals were met. </a:t>
            </a:r>
          </a:p>
          <a:p>
            <a:r>
              <a:rPr lang="en-US" sz="3500" dirty="0">
                <a:solidFill>
                  <a:schemeClr val="tx1"/>
                </a:solidFill>
              </a:rPr>
              <a:t>Mass Collectors and Treasurers Association (MCTA) has developed a Model Investment Policy for the use of its members. </a:t>
            </a:r>
          </a:p>
          <a:p>
            <a:r>
              <a:rPr lang="en-US" sz="3500" dirty="0">
                <a:solidFill>
                  <a:schemeClr val="tx1"/>
                </a:solidFill>
              </a:rPr>
              <a:t>When shared with municipal officials and auditors, it can be a very useful tool to insure confidence in the treasurer’s ability to invest. </a:t>
            </a:r>
            <a:endParaRPr lang="en-US" sz="3500" dirty="0"/>
          </a:p>
        </p:txBody>
      </p:sp>
      <p:sp>
        <p:nvSpPr>
          <p:cNvPr id="3" name="Slide Number Placeholder 2">
            <a:extLst>
              <a:ext uri="{FF2B5EF4-FFF2-40B4-BE49-F238E27FC236}">
                <a16:creationId xmlns:a16="http://schemas.microsoft.com/office/drawing/2014/main" id="{8EDF0E3F-3AE8-47B5-9811-F3765A8AE3A6}"/>
              </a:ext>
            </a:extLst>
          </p:cNvPr>
          <p:cNvSpPr>
            <a:spLocks noGrp="1"/>
          </p:cNvSpPr>
          <p:nvPr>
            <p:ph type="sldNum" sz="quarter" idx="12"/>
          </p:nvPr>
        </p:nvSpPr>
        <p:spPr/>
        <p:txBody>
          <a:bodyPr/>
          <a:lstStyle/>
          <a:p>
            <a:fld id="{D2BE6C67-5B0A-3B48-9025-175ADFE292C2}" type="slidenum">
              <a:rPr lang="en-US" smtClean="0"/>
              <a:pPr/>
              <a:t>5</a:t>
            </a:fld>
            <a:endParaRPr lang="en-US" dirty="0"/>
          </a:p>
        </p:txBody>
      </p:sp>
      <p:sp>
        <p:nvSpPr>
          <p:cNvPr id="4" name="Title 3">
            <a:extLst>
              <a:ext uri="{FF2B5EF4-FFF2-40B4-BE49-F238E27FC236}">
                <a16:creationId xmlns:a16="http://schemas.microsoft.com/office/drawing/2014/main" id="{5150E9EC-64FA-4C64-9B3E-00D46FF95ED9}"/>
              </a:ext>
            </a:extLst>
          </p:cNvPr>
          <p:cNvSpPr>
            <a:spLocks noGrp="1"/>
          </p:cNvSpPr>
          <p:nvPr>
            <p:ph type="title"/>
          </p:nvPr>
        </p:nvSpPr>
        <p:spPr/>
        <p:txBody>
          <a:bodyPr/>
          <a:lstStyle/>
          <a:p>
            <a:r>
              <a:rPr lang="en-US" dirty="0"/>
              <a:t>Insuring Public Deposits in Massachusetts</a:t>
            </a:r>
          </a:p>
        </p:txBody>
      </p:sp>
    </p:spTree>
    <p:extLst>
      <p:ext uri="{BB962C8B-B14F-4D97-AF65-F5344CB8AC3E}">
        <p14:creationId xmlns:p14="http://schemas.microsoft.com/office/powerpoint/2010/main" val="386186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04D802-6813-4943-B924-FC0B864BBF7F}"/>
              </a:ext>
            </a:extLst>
          </p:cNvPr>
          <p:cNvSpPr>
            <a:spLocks noGrp="1"/>
          </p:cNvSpPr>
          <p:nvPr>
            <p:ph idx="1"/>
          </p:nvPr>
        </p:nvSpPr>
        <p:spPr>
          <a:xfrm>
            <a:off x="754602" y="1979719"/>
            <a:ext cx="10599198" cy="4074851"/>
          </a:xfrm>
        </p:spPr>
        <p:txBody>
          <a:bodyPr>
            <a:noAutofit/>
          </a:bodyPr>
          <a:lstStyle/>
          <a:p>
            <a:r>
              <a:rPr lang="en-US" sz="1800" spc="10" dirty="0">
                <a:solidFill>
                  <a:srgbClr val="000000"/>
                </a:solidFill>
                <a:effectLst/>
                <a:latin typeface="Helvetica" panose="020B0604020202020204" pitchFamily="34" charset="0"/>
                <a:ea typeface="Times New Roman" panose="02020603050405020304" pitchFamily="18" charset="0"/>
                <a:cs typeface="Helvetica" panose="020B0604020202020204" pitchFamily="34" charset="0"/>
              </a:rPr>
              <a:t>Federal Deposit Insurance Corporation (FDIC) is a federal entity created by the Banking Act of 1933.</a:t>
            </a:r>
          </a:p>
          <a:p>
            <a:r>
              <a:rPr lang="en-US" sz="1800" b="0" i="0" dirty="0">
                <a:solidFill>
                  <a:srgbClr val="444343"/>
                </a:solidFill>
                <a:effectLst/>
                <a:latin typeface="Helvetica" panose="020B0604020202020204" pitchFamily="34" charset="0"/>
                <a:cs typeface="Helvetica" panose="020B0604020202020204" pitchFamily="34" charset="0"/>
              </a:rPr>
              <a:t>FDIC insurance covers traditional deposit accounts, and depositors do not need to apply for FDIC insurance. Coverage is automatic whenever a deposit account is opened at an FDIC-insured bank or financial institution.</a:t>
            </a:r>
            <a:endParaRPr lang="en-US" sz="1800" spc="10" dirty="0">
              <a:solidFill>
                <a:srgbClr val="000000"/>
              </a:solidFill>
              <a:effectLst/>
              <a:latin typeface="Helvetica" panose="020B0604020202020204" pitchFamily="34" charset="0"/>
              <a:ea typeface="Times New Roman" panose="02020603050405020304" pitchFamily="18" charset="0"/>
              <a:cs typeface="Helvetica" panose="020B0604020202020204" pitchFamily="34" charset="0"/>
            </a:endParaRPr>
          </a:p>
          <a:p>
            <a:r>
              <a:rPr lang="en-US" sz="1800" spc="10" dirty="0">
                <a:solidFill>
                  <a:srgbClr val="000000"/>
                </a:solidFill>
                <a:latin typeface="Helvetica" panose="020B0604020202020204" pitchFamily="34" charset="0"/>
                <a:ea typeface="Calibri" panose="020F0502020204030204" pitchFamily="34" charset="0"/>
                <a:cs typeface="Helvetica" panose="020B0604020202020204" pitchFamily="34" charset="0"/>
              </a:rPr>
              <a:t>FDIC Acts in two capacities</a:t>
            </a:r>
          </a:p>
          <a:p>
            <a:pPr lvl="1"/>
            <a:r>
              <a:rPr lang="en-US" sz="1800" spc="10" dirty="0">
                <a:solidFill>
                  <a:srgbClr val="000000"/>
                </a:solidFill>
                <a:effectLst/>
                <a:latin typeface="Helvetica" panose="020B0604020202020204" pitchFamily="34" charset="0"/>
                <a:ea typeface="Calibri" panose="020F0502020204030204" pitchFamily="34" charset="0"/>
                <a:cs typeface="Helvetica" panose="020B0604020202020204" pitchFamily="34" charset="0"/>
              </a:rPr>
              <a:t>Insurer of Bank Deposits</a:t>
            </a:r>
          </a:p>
          <a:p>
            <a:pPr lvl="1"/>
            <a:r>
              <a:rPr lang="en-US" sz="1800" spc="10" dirty="0">
                <a:solidFill>
                  <a:srgbClr val="000000"/>
                </a:solidFill>
                <a:latin typeface="Helvetica" panose="020B0604020202020204" pitchFamily="34" charset="0"/>
                <a:ea typeface="Calibri" panose="020F0502020204030204" pitchFamily="34" charset="0"/>
                <a:cs typeface="Helvetica" panose="020B0604020202020204" pitchFamily="34" charset="0"/>
              </a:rPr>
              <a:t>Receiver of Failed Banks:</a:t>
            </a:r>
          </a:p>
          <a:p>
            <a:pPr lvl="2"/>
            <a:r>
              <a:rPr lang="en-US" sz="1600" spc="10" dirty="0">
                <a:solidFill>
                  <a:srgbClr val="000000"/>
                </a:solidFill>
                <a:effectLst/>
                <a:latin typeface="Helvetica" panose="020B0604020202020204" pitchFamily="34" charset="0"/>
                <a:ea typeface="Calibri" panose="020F0502020204030204" pitchFamily="34" charset="0"/>
                <a:cs typeface="Helvetica" panose="020B0604020202020204" pitchFamily="34" charset="0"/>
              </a:rPr>
              <a:t>Collect &amp; Sell Assets</a:t>
            </a:r>
          </a:p>
          <a:p>
            <a:pPr lvl="2"/>
            <a:r>
              <a:rPr lang="en-US" sz="1600" spc="10" dirty="0">
                <a:solidFill>
                  <a:srgbClr val="000000"/>
                </a:solidFill>
                <a:latin typeface="Helvetica" panose="020B0604020202020204" pitchFamily="34" charset="0"/>
                <a:ea typeface="Calibri" panose="020F0502020204030204" pitchFamily="34" charset="0"/>
                <a:cs typeface="Helvetica" panose="020B0604020202020204" pitchFamily="34" charset="0"/>
              </a:rPr>
              <a:t>Settle Debt</a:t>
            </a:r>
            <a:endParaRPr lang="en-US" sz="1600" dirty="0">
              <a:effectLst/>
              <a:latin typeface="Helvetica" panose="020B0604020202020204" pitchFamily="34" charset="0"/>
              <a:ea typeface="Calibri" panose="020F0502020204030204" pitchFamily="34" charset="0"/>
              <a:cs typeface="Helvetica" panose="020B0604020202020204" pitchFamily="34" charset="0"/>
            </a:endParaRPr>
          </a:p>
          <a:p>
            <a:r>
              <a:rPr lang="en-US" sz="1800" spc="10" dirty="0">
                <a:solidFill>
                  <a:srgbClr val="000000"/>
                </a:solidFill>
                <a:effectLst/>
                <a:latin typeface="Helvetica" panose="020B0604020202020204" pitchFamily="34" charset="0"/>
                <a:ea typeface="Times New Roman" panose="02020603050405020304" pitchFamily="18" charset="0"/>
                <a:cs typeface="Helvetica" panose="020B0604020202020204" pitchFamily="34" charset="0"/>
              </a:rPr>
              <a:t>The FDIC doesn’t run the only deposit insurance program in the United States.</a:t>
            </a:r>
          </a:p>
          <a:p>
            <a:r>
              <a:rPr lang="en-US" sz="1800" b="0" spc="10" dirty="0">
                <a:solidFill>
                  <a:srgbClr val="000000"/>
                </a:solidFill>
                <a:effectLst/>
                <a:latin typeface="Helvetica" panose="020B0604020202020204" pitchFamily="34" charset="0"/>
                <a:ea typeface="Times New Roman" panose="02020603050405020304" pitchFamily="18" charset="0"/>
                <a:cs typeface="Helvetica" panose="020B0604020202020204" pitchFamily="34" charset="0"/>
              </a:rPr>
              <a:t> </a:t>
            </a:r>
            <a:r>
              <a:rPr lang="en-US" sz="1800" b="0" dirty="0">
                <a:solidFill>
                  <a:srgbClr val="000000"/>
                </a:solidFill>
                <a:effectLst/>
                <a:latin typeface="Helvetica" panose="020B0604020202020204" pitchFamily="34" charset="0"/>
                <a:ea typeface="Times New Roman" panose="02020603050405020304" pitchFamily="18" charset="0"/>
                <a:cs typeface="Helvetica" panose="020B0604020202020204" pitchFamily="34" charset="0"/>
              </a:rPr>
              <a:t>In Massachusetts, the Depositors Insurance Fund (DIF) will cover deposits above the FDIC     insurance amount.</a:t>
            </a:r>
            <a:endParaRPr lang="en-US" sz="1800" b="0" dirty="0">
              <a:latin typeface="Helvetica" panose="020B0604020202020204" pitchFamily="34" charset="0"/>
              <a:cs typeface="Helvetica" panose="020B0604020202020204" pitchFamily="34" charset="0"/>
            </a:endParaRPr>
          </a:p>
        </p:txBody>
      </p:sp>
      <p:sp>
        <p:nvSpPr>
          <p:cNvPr id="3" name="Slide Number Placeholder 2">
            <a:extLst>
              <a:ext uri="{FF2B5EF4-FFF2-40B4-BE49-F238E27FC236}">
                <a16:creationId xmlns:a16="http://schemas.microsoft.com/office/drawing/2014/main" id="{7D9BA658-6F11-40E3-8E87-F5486C8DBF53}"/>
              </a:ext>
            </a:extLst>
          </p:cNvPr>
          <p:cNvSpPr>
            <a:spLocks noGrp="1"/>
          </p:cNvSpPr>
          <p:nvPr>
            <p:ph type="sldNum" sz="quarter" idx="12"/>
          </p:nvPr>
        </p:nvSpPr>
        <p:spPr/>
        <p:txBody>
          <a:bodyPr/>
          <a:lstStyle/>
          <a:p>
            <a:fld id="{D2BE6C67-5B0A-3B48-9025-175ADFE292C2}" type="slidenum">
              <a:rPr lang="en-US" smtClean="0"/>
              <a:t>6</a:t>
            </a:fld>
            <a:endParaRPr lang="en-US" dirty="0"/>
          </a:p>
        </p:txBody>
      </p:sp>
      <p:sp>
        <p:nvSpPr>
          <p:cNvPr id="4" name="Title 3">
            <a:extLst>
              <a:ext uri="{FF2B5EF4-FFF2-40B4-BE49-F238E27FC236}">
                <a16:creationId xmlns:a16="http://schemas.microsoft.com/office/drawing/2014/main" id="{3C340C63-E3AA-4DF8-9645-E15BC0CA696C}"/>
              </a:ext>
            </a:extLst>
          </p:cNvPr>
          <p:cNvSpPr>
            <a:spLocks noGrp="1"/>
          </p:cNvSpPr>
          <p:nvPr>
            <p:ph type="title"/>
          </p:nvPr>
        </p:nvSpPr>
        <p:spPr/>
        <p:txBody>
          <a:bodyPr/>
          <a:lstStyle/>
          <a:p>
            <a:pPr algn="ctr"/>
            <a:r>
              <a:rPr lang="en-US" dirty="0"/>
              <a:t>Federal Deposit Insurance Corporation</a:t>
            </a:r>
          </a:p>
        </p:txBody>
      </p:sp>
    </p:spTree>
    <p:extLst>
      <p:ext uri="{BB962C8B-B14F-4D97-AF65-F5344CB8AC3E}">
        <p14:creationId xmlns:p14="http://schemas.microsoft.com/office/powerpoint/2010/main" val="1896139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E8BECC2-9DA7-431F-84FE-CC7E390AA6B3}"/>
              </a:ext>
            </a:extLst>
          </p:cNvPr>
          <p:cNvSpPr>
            <a:spLocks noGrp="1"/>
          </p:cNvSpPr>
          <p:nvPr>
            <p:ph idx="1"/>
          </p:nvPr>
        </p:nvSpPr>
        <p:spPr>
          <a:xfrm>
            <a:off x="656948" y="1766655"/>
            <a:ext cx="10696852" cy="4840477"/>
          </a:xfrm>
        </p:spPr>
        <p:txBody>
          <a:bodyPr>
            <a:normAutofit/>
          </a:bodyPr>
          <a:lstStyle/>
          <a:p>
            <a:endParaRPr lang="en-US" sz="1600" dirty="0">
              <a:solidFill>
                <a:schemeClr val="tx1"/>
              </a:solidFill>
            </a:endParaRPr>
          </a:p>
          <a:p>
            <a:r>
              <a:rPr lang="en-US" sz="2000" b="0" dirty="0">
                <a:solidFill>
                  <a:schemeClr val="tx1"/>
                </a:solidFill>
                <a:latin typeface="Arial" panose="020B0604020202020204" pitchFamily="34" charset="0"/>
                <a:cs typeface="Arial" panose="020B0604020202020204" pitchFamily="34" charset="0"/>
              </a:rPr>
              <a:t>The Depositors Insurance Fund (DIF) was created </a:t>
            </a:r>
            <a:r>
              <a:rPr lang="en-US"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 response to the large number of Massachusetts bank failures during the Great Depression of the 1930s. </a:t>
            </a:r>
            <a:endParaRPr lang="en-US" sz="2000" b="0" dirty="0">
              <a:solidFill>
                <a:schemeClr val="tx1"/>
              </a:solidFill>
              <a:latin typeface="Arial" panose="020B0604020202020204" pitchFamily="34" charset="0"/>
              <a:cs typeface="Arial" panose="020B0604020202020204" pitchFamily="34" charset="0"/>
            </a:endParaRPr>
          </a:p>
          <a:p>
            <a:r>
              <a:rPr lang="en-US" sz="2000" b="0" i="0" dirty="0">
                <a:solidFill>
                  <a:schemeClr val="tx1"/>
                </a:solidFill>
                <a:effectLst/>
                <a:latin typeface="Arial" panose="020B0604020202020204" pitchFamily="34" charset="0"/>
                <a:cs typeface="Arial" panose="020B0604020202020204" pitchFamily="34" charset="0"/>
              </a:rPr>
              <a:t>In 1932, the Massachusetts Legislature created the nation’s first two deposit insurers: Mutual Savings Central Fund, Incorporated (now the Depositors Insurance Fund) and the Co-Operative Central Bank. </a:t>
            </a:r>
            <a:endParaRPr lang="en-US" sz="2000" b="0" dirty="0">
              <a:solidFill>
                <a:schemeClr val="tx1"/>
              </a:solidFill>
              <a:latin typeface="Arial" panose="020B0604020202020204" pitchFamily="34" charset="0"/>
              <a:cs typeface="Arial" panose="020B0604020202020204" pitchFamily="34" charset="0"/>
            </a:endParaRPr>
          </a:p>
          <a:p>
            <a:r>
              <a:rPr lang="en-US"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Massachusetts</a:t>
            </a:r>
            <a:r>
              <a:rPr lang="en-US" sz="2000" b="0" dirty="0">
                <a:solidFill>
                  <a:schemeClr val="tx1"/>
                </a:solidFill>
                <a:latin typeface="Arial" panose="020B0604020202020204" pitchFamily="34" charset="0"/>
                <a:cs typeface="Arial" panose="020B0604020202020204" pitchFamily="34" charset="0"/>
              </a:rPr>
              <a:t> Depositors Insurance Fund</a:t>
            </a:r>
            <a:r>
              <a:rPr lang="en-US"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was the inspiration for the formation of the </a:t>
            </a:r>
            <a:r>
              <a:rPr lang="en-US" sz="2000" b="0" strike="noStrike" dirty="0">
                <a:solidFill>
                  <a:schemeClr val="tx1"/>
                </a:solidFill>
                <a:effectLst/>
                <a:latin typeface="Arial" panose="020B0604020202020204" pitchFamily="34" charset="0"/>
                <a:ea typeface="Times New Roman" panose="02020603050405020304" pitchFamily="18" charset="0"/>
                <a:cs typeface="Arial" panose="020B0604020202020204" pitchFamily="34" charset="0"/>
                <a:hlinkClick r:id="rId3" tooltip="Federal Deposit Insurance Corporation">
                  <a:extLst>
                    <a:ext uri="{A12FA001-AC4F-418D-AE19-62706E023703}">
                      <ahyp:hlinkClr xmlns:ahyp="http://schemas.microsoft.com/office/drawing/2018/hyperlinkcolor" val="tx"/>
                    </a:ext>
                  </a:extLst>
                </a:hlinkClick>
              </a:rPr>
              <a:t>Federal Deposit Insurance Corporation</a:t>
            </a:r>
            <a:r>
              <a:rPr lang="en-US"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(FDIC). After the FDIC was created, the state fund was modified to cover all amounts not covered by the FDIC.</a:t>
            </a:r>
            <a:endParaRPr lang="en-US" sz="2000" b="0" dirty="0">
              <a:solidFill>
                <a:schemeClr val="tx1"/>
              </a:solidFill>
              <a:latin typeface="Arial" panose="020B0604020202020204" pitchFamily="34" charset="0"/>
              <a:cs typeface="Arial" panose="020B0604020202020204" pitchFamily="34" charset="0"/>
            </a:endParaRPr>
          </a:p>
          <a:p>
            <a:r>
              <a:rPr lang="en-US" sz="2000" b="0" dirty="0">
                <a:solidFill>
                  <a:schemeClr val="tx1"/>
                </a:solidFill>
                <a:latin typeface="Arial" panose="020B0604020202020204" pitchFamily="34" charset="0"/>
                <a:cs typeface="Arial" panose="020B0604020202020204" pitchFamily="34" charset="0"/>
              </a:rPr>
              <a:t>The Fund’s deposit insurance function is that of an excess deposit insurer, insuring all deposits in member banks in excess of the Federal Deposit Insurance Corporation (“FDIC”) limit. </a:t>
            </a:r>
          </a:p>
        </p:txBody>
      </p:sp>
      <p:sp>
        <p:nvSpPr>
          <p:cNvPr id="3" name="Slide Number Placeholder 2">
            <a:extLst>
              <a:ext uri="{FF2B5EF4-FFF2-40B4-BE49-F238E27FC236}">
                <a16:creationId xmlns:a16="http://schemas.microsoft.com/office/drawing/2014/main" id="{D8D61BE3-EDC6-4FB6-B413-B433DB92B729}"/>
              </a:ext>
            </a:extLst>
          </p:cNvPr>
          <p:cNvSpPr>
            <a:spLocks noGrp="1"/>
          </p:cNvSpPr>
          <p:nvPr>
            <p:ph type="sldNum" sz="quarter" idx="12"/>
          </p:nvPr>
        </p:nvSpPr>
        <p:spPr/>
        <p:txBody>
          <a:bodyPr/>
          <a:lstStyle/>
          <a:p>
            <a:fld id="{D2BE6C67-5B0A-3B48-9025-175ADFE292C2}" type="slidenum">
              <a:rPr lang="en-US" smtClean="0"/>
              <a:t>7</a:t>
            </a:fld>
            <a:endParaRPr lang="en-US" dirty="0"/>
          </a:p>
        </p:txBody>
      </p:sp>
      <p:sp>
        <p:nvSpPr>
          <p:cNvPr id="4" name="Title 3">
            <a:extLst>
              <a:ext uri="{FF2B5EF4-FFF2-40B4-BE49-F238E27FC236}">
                <a16:creationId xmlns:a16="http://schemas.microsoft.com/office/drawing/2014/main" id="{3F84D297-37EF-4936-BA55-801E3F738F0C}"/>
              </a:ext>
            </a:extLst>
          </p:cNvPr>
          <p:cNvSpPr>
            <a:spLocks noGrp="1"/>
          </p:cNvSpPr>
          <p:nvPr>
            <p:ph type="title"/>
          </p:nvPr>
        </p:nvSpPr>
        <p:spPr/>
        <p:txBody>
          <a:bodyPr>
            <a:normAutofit fontScale="90000"/>
          </a:bodyPr>
          <a:lstStyle/>
          <a:p>
            <a:pPr algn="ctr"/>
            <a:r>
              <a:rPr lang="en-US" dirty="0">
                <a:solidFill>
                  <a:srgbClr val="FFFF00"/>
                </a:solidFill>
              </a:rPr>
              <a:t>Depositors Insurance Fund</a:t>
            </a:r>
            <a:br>
              <a:rPr lang="en-US" dirty="0">
                <a:solidFill>
                  <a:srgbClr val="FFFF00"/>
                </a:solidFill>
              </a:rPr>
            </a:br>
            <a:r>
              <a:rPr lang="en-US" dirty="0">
                <a:solidFill>
                  <a:srgbClr val="FFFF00"/>
                </a:solidFill>
              </a:rPr>
              <a:t>A Bit of History</a:t>
            </a:r>
            <a:br>
              <a:rPr lang="en-US" dirty="0"/>
            </a:br>
            <a:endParaRPr lang="en-US" dirty="0"/>
          </a:p>
        </p:txBody>
      </p:sp>
    </p:spTree>
    <p:extLst>
      <p:ext uri="{BB962C8B-B14F-4D97-AF65-F5344CB8AC3E}">
        <p14:creationId xmlns:p14="http://schemas.microsoft.com/office/powerpoint/2010/main" val="3814012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943C53-B3DB-4426-99A6-BDCB62D1658F}"/>
              </a:ext>
            </a:extLst>
          </p:cNvPr>
          <p:cNvSpPr>
            <a:spLocks noGrp="1"/>
          </p:cNvSpPr>
          <p:nvPr>
            <p:ph idx="1"/>
          </p:nvPr>
        </p:nvSpPr>
        <p:spPr>
          <a:xfrm>
            <a:off x="838200" y="2681056"/>
            <a:ext cx="10515600" cy="2947847"/>
          </a:xfrm>
        </p:spPr>
        <p:txBody>
          <a:bodyPr>
            <a:normAutofit/>
          </a:bodyPr>
          <a:lstStyle/>
          <a:p>
            <a:r>
              <a:rPr lang="en-US" sz="2000" b="0" dirty="0">
                <a:solidFill>
                  <a:schemeClr val="tx1"/>
                </a:solidFill>
                <a:latin typeface="Arial" panose="020B0604020202020204" pitchFamily="34" charset="0"/>
                <a:cs typeface="Arial" panose="020B0604020202020204" pitchFamily="34" charset="0"/>
              </a:rPr>
              <a:t>In 2020, the Co-operative Central Bank merged into the DIF and all Massachusetts co-operative banks became members of the DIF. </a:t>
            </a:r>
          </a:p>
          <a:p>
            <a:r>
              <a:rPr lang="en-US" sz="2000" b="0" dirty="0">
                <a:solidFill>
                  <a:schemeClr val="tx1"/>
                </a:solidFill>
                <a:latin typeface="Arial" panose="020B0604020202020204" pitchFamily="34" charset="0"/>
                <a:cs typeface="Arial" panose="020B0604020202020204" pitchFamily="34" charset="0"/>
              </a:rPr>
              <a:t>The Depositors Insurance Fund (the “DIF”), and is comprised of the </a:t>
            </a:r>
            <a:r>
              <a:rPr lang="en-US" sz="2000" dirty="0">
                <a:solidFill>
                  <a:schemeClr val="tx1"/>
                </a:solidFill>
                <a:latin typeface="Arial" panose="020B0604020202020204" pitchFamily="34" charset="0"/>
                <a:cs typeface="Arial" panose="020B0604020202020204" pitchFamily="34" charset="0"/>
              </a:rPr>
              <a:t>Liquidity Fund </a:t>
            </a:r>
            <a:r>
              <a:rPr lang="en-US" sz="2000" b="0" dirty="0">
                <a:solidFill>
                  <a:schemeClr val="tx1"/>
                </a:solidFill>
                <a:latin typeface="Arial" panose="020B0604020202020204" pitchFamily="34" charset="0"/>
                <a:cs typeface="Arial" panose="020B0604020202020204" pitchFamily="34" charset="0"/>
              </a:rPr>
              <a:t>and the </a:t>
            </a:r>
            <a:r>
              <a:rPr lang="en-US" sz="2000" dirty="0">
                <a:solidFill>
                  <a:schemeClr val="tx1"/>
                </a:solidFill>
                <a:latin typeface="Arial" panose="020B0604020202020204" pitchFamily="34" charset="0"/>
                <a:cs typeface="Arial" panose="020B0604020202020204" pitchFamily="34" charset="0"/>
              </a:rPr>
              <a:t>Deposit Insurance Fund</a:t>
            </a:r>
            <a:r>
              <a:rPr lang="en-US" sz="2000" b="0" dirty="0">
                <a:solidFill>
                  <a:schemeClr val="tx1"/>
                </a:solidFill>
                <a:latin typeface="Arial" panose="020B0604020202020204" pitchFamily="34" charset="0"/>
                <a:cs typeface="Arial" panose="020B0604020202020204" pitchFamily="34" charset="0"/>
              </a:rPr>
              <a:t>.</a:t>
            </a:r>
          </a:p>
          <a:p>
            <a:r>
              <a:rPr lang="en-US" sz="2000" b="0" dirty="0">
                <a:solidFill>
                  <a:schemeClr val="tx1"/>
                </a:solidFill>
                <a:latin typeface="Arial" panose="020B0604020202020204" pitchFamily="34" charset="0"/>
                <a:cs typeface="Arial" panose="020B0604020202020204" pitchFamily="34" charset="0"/>
              </a:rPr>
              <a:t>The two funds may not be commingled and the assets of one do not stand behind the liabilities of the other. </a:t>
            </a:r>
          </a:p>
        </p:txBody>
      </p:sp>
      <p:sp>
        <p:nvSpPr>
          <p:cNvPr id="3" name="Slide Number Placeholder 2">
            <a:extLst>
              <a:ext uri="{FF2B5EF4-FFF2-40B4-BE49-F238E27FC236}">
                <a16:creationId xmlns:a16="http://schemas.microsoft.com/office/drawing/2014/main" id="{821DD149-F3D6-4DD2-9D13-76E4D62861A4}"/>
              </a:ext>
            </a:extLst>
          </p:cNvPr>
          <p:cNvSpPr>
            <a:spLocks noGrp="1"/>
          </p:cNvSpPr>
          <p:nvPr>
            <p:ph type="sldNum" sz="quarter" idx="12"/>
          </p:nvPr>
        </p:nvSpPr>
        <p:spPr/>
        <p:txBody>
          <a:bodyPr/>
          <a:lstStyle/>
          <a:p>
            <a:fld id="{D2BE6C67-5B0A-3B48-9025-175ADFE292C2}" type="slidenum">
              <a:rPr lang="en-US" smtClean="0"/>
              <a:t>8</a:t>
            </a:fld>
            <a:endParaRPr lang="en-US" dirty="0"/>
          </a:p>
        </p:txBody>
      </p:sp>
      <p:sp>
        <p:nvSpPr>
          <p:cNvPr id="4" name="Title 3">
            <a:extLst>
              <a:ext uri="{FF2B5EF4-FFF2-40B4-BE49-F238E27FC236}">
                <a16:creationId xmlns:a16="http://schemas.microsoft.com/office/drawing/2014/main" id="{1621D29A-9635-4B1F-BBB4-AFE648E6B958}"/>
              </a:ext>
            </a:extLst>
          </p:cNvPr>
          <p:cNvSpPr>
            <a:spLocks noGrp="1"/>
          </p:cNvSpPr>
          <p:nvPr>
            <p:ph type="title"/>
          </p:nvPr>
        </p:nvSpPr>
        <p:spPr/>
        <p:txBody>
          <a:bodyPr/>
          <a:lstStyle/>
          <a:p>
            <a:pPr algn="ctr"/>
            <a:r>
              <a:rPr lang="en-US" dirty="0">
                <a:solidFill>
                  <a:srgbClr val="FFFF00"/>
                </a:solidFill>
              </a:rPr>
              <a:t>Depositors Insurance Fund</a:t>
            </a:r>
            <a:br>
              <a:rPr lang="en-US" dirty="0">
                <a:solidFill>
                  <a:srgbClr val="FFFF00"/>
                </a:solidFill>
              </a:rPr>
            </a:br>
            <a:r>
              <a:rPr lang="en-US" dirty="0">
                <a:solidFill>
                  <a:srgbClr val="FFFF00"/>
                </a:solidFill>
              </a:rPr>
              <a:t>A Bit of History</a:t>
            </a:r>
            <a:endParaRPr lang="en-US" dirty="0"/>
          </a:p>
        </p:txBody>
      </p:sp>
    </p:spTree>
    <p:extLst>
      <p:ext uri="{BB962C8B-B14F-4D97-AF65-F5344CB8AC3E}">
        <p14:creationId xmlns:p14="http://schemas.microsoft.com/office/powerpoint/2010/main" val="4135141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FDE829-00D4-43E6-B270-5CB3C9C39336}"/>
              </a:ext>
            </a:extLst>
          </p:cNvPr>
          <p:cNvSpPr>
            <a:spLocks noGrp="1"/>
          </p:cNvSpPr>
          <p:nvPr>
            <p:ph idx="1"/>
          </p:nvPr>
        </p:nvSpPr>
        <p:spPr>
          <a:xfrm>
            <a:off x="838200" y="2130641"/>
            <a:ext cx="10515600" cy="3799642"/>
          </a:xfrm>
        </p:spPr>
        <p:txBody>
          <a:bodyPr>
            <a:normAutofit/>
          </a:bodyPr>
          <a:lstStyle/>
          <a:p>
            <a:r>
              <a:rPr lang="en-US" sz="1600" dirty="0">
                <a:solidFill>
                  <a:schemeClr val="tx1"/>
                </a:solidFill>
              </a:rPr>
              <a:t>DIF management monitors the condition of insured member banks by reviewing their financial statements and regulatory examination reports and by meeting regularly with officials of the Commonwealth of Massachusetts Division of Banks, the FDIC and the Federal Reserve Bank to discuss industry conditions and specific problem banks.</a:t>
            </a:r>
          </a:p>
          <a:p>
            <a:r>
              <a:rPr lang="en-US" sz="1600" dirty="0">
                <a:solidFill>
                  <a:schemeClr val="tx1"/>
                </a:solidFill>
              </a:rPr>
              <a:t>Overseen by Mass Division of Banks and  is required to submit to independent audits.</a:t>
            </a:r>
          </a:p>
          <a:p>
            <a:r>
              <a:rPr lang="en-US" sz="1600" dirty="0">
                <a:solidFill>
                  <a:schemeClr val="tx1"/>
                </a:solidFill>
              </a:rPr>
              <a:t>Run by a President and Executive Team who periodically report to a 13-member board.</a:t>
            </a:r>
          </a:p>
          <a:p>
            <a:r>
              <a:rPr lang="en-US" sz="1600" dirty="0">
                <a:solidFill>
                  <a:schemeClr val="tx1"/>
                </a:solidFill>
              </a:rPr>
              <a:t>DIF has no independent authority to examine member banks, nor does it have independent authority to pay depositors or provide assistance unless the Commissioner has acted to close the member bank or to approve the assistance, respectively. Examinations of DIF members are conducted by: </a:t>
            </a:r>
          </a:p>
          <a:p>
            <a:pPr lvl="1"/>
            <a:r>
              <a:rPr lang="en-US" sz="1600" dirty="0">
                <a:solidFill>
                  <a:schemeClr val="tx1"/>
                </a:solidFill>
              </a:rPr>
              <a:t>The Commonwealth of Massachusetts Division of Banks </a:t>
            </a:r>
          </a:p>
          <a:p>
            <a:pPr lvl="1"/>
            <a:r>
              <a:rPr lang="en-US" sz="1600" dirty="0">
                <a:solidFill>
                  <a:schemeClr val="tx1"/>
                </a:solidFill>
              </a:rPr>
              <a:t>The FDIC </a:t>
            </a:r>
          </a:p>
          <a:p>
            <a:pPr lvl="1"/>
            <a:r>
              <a:rPr lang="en-US" sz="1600" dirty="0">
                <a:solidFill>
                  <a:schemeClr val="tx1"/>
                </a:solidFill>
              </a:rPr>
              <a:t>The Federal Reserve Bank of Boston. </a:t>
            </a:r>
          </a:p>
          <a:p>
            <a:r>
              <a:rPr lang="en-US" sz="1600" dirty="0">
                <a:solidFill>
                  <a:schemeClr val="tx1"/>
                </a:solidFill>
              </a:rPr>
              <a:t>During fiscal 2023 and 2022, no member banks were closed by the Commissioner, and no deposit insurance payments were made by the DIF from the Fund</a:t>
            </a:r>
          </a:p>
          <a:p>
            <a:endParaRPr lang="en-US" sz="1400" dirty="0">
              <a:solidFill>
                <a:schemeClr val="tx1"/>
              </a:solidFill>
            </a:endParaRPr>
          </a:p>
        </p:txBody>
      </p:sp>
      <p:sp>
        <p:nvSpPr>
          <p:cNvPr id="3" name="Slide Number Placeholder 2">
            <a:extLst>
              <a:ext uri="{FF2B5EF4-FFF2-40B4-BE49-F238E27FC236}">
                <a16:creationId xmlns:a16="http://schemas.microsoft.com/office/drawing/2014/main" id="{D813B238-59F0-4568-88B5-1986A90BA5C7}"/>
              </a:ext>
            </a:extLst>
          </p:cNvPr>
          <p:cNvSpPr>
            <a:spLocks noGrp="1"/>
          </p:cNvSpPr>
          <p:nvPr>
            <p:ph type="sldNum" sz="quarter" idx="12"/>
          </p:nvPr>
        </p:nvSpPr>
        <p:spPr/>
        <p:txBody>
          <a:bodyPr/>
          <a:lstStyle/>
          <a:p>
            <a:fld id="{D2BE6C67-5B0A-3B48-9025-175ADFE292C2}" type="slidenum">
              <a:rPr lang="en-US" smtClean="0"/>
              <a:t>9</a:t>
            </a:fld>
            <a:endParaRPr lang="en-US" dirty="0"/>
          </a:p>
        </p:txBody>
      </p:sp>
      <p:sp>
        <p:nvSpPr>
          <p:cNvPr id="4" name="Title 3">
            <a:extLst>
              <a:ext uri="{FF2B5EF4-FFF2-40B4-BE49-F238E27FC236}">
                <a16:creationId xmlns:a16="http://schemas.microsoft.com/office/drawing/2014/main" id="{7F176567-B067-49FE-AF32-6EDF56D1BEF9}"/>
              </a:ext>
            </a:extLst>
          </p:cNvPr>
          <p:cNvSpPr>
            <a:spLocks noGrp="1"/>
          </p:cNvSpPr>
          <p:nvPr>
            <p:ph type="title"/>
          </p:nvPr>
        </p:nvSpPr>
        <p:spPr/>
        <p:txBody>
          <a:bodyPr/>
          <a:lstStyle/>
          <a:p>
            <a:pPr algn="ctr"/>
            <a:r>
              <a:rPr lang="en-US" dirty="0"/>
              <a:t>Regulatory Oversight</a:t>
            </a:r>
          </a:p>
        </p:txBody>
      </p:sp>
    </p:spTree>
    <p:extLst>
      <p:ext uri="{BB962C8B-B14F-4D97-AF65-F5344CB8AC3E}">
        <p14:creationId xmlns:p14="http://schemas.microsoft.com/office/powerpoint/2010/main" val="3280797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luestone Template">
  <a:themeElements>
    <a:clrScheme name="Bluestone 1">
      <a:dk1>
        <a:srgbClr val="1C3C71"/>
      </a:dk1>
      <a:lt1>
        <a:srgbClr val="FFFFFF"/>
      </a:lt1>
      <a:dk2>
        <a:srgbClr val="44546A"/>
      </a:dk2>
      <a:lt2>
        <a:srgbClr val="EBF1F9"/>
      </a:lt2>
      <a:accent1>
        <a:srgbClr val="0D93CE"/>
      </a:accent1>
      <a:accent2>
        <a:srgbClr val="ED7D31"/>
      </a:accent2>
      <a:accent3>
        <a:srgbClr val="A5A5A5"/>
      </a:accent3>
      <a:accent4>
        <a:srgbClr val="FFC62C"/>
      </a:accent4>
      <a:accent5>
        <a:srgbClr val="0057B7"/>
      </a:accent5>
      <a:accent6>
        <a:srgbClr val="009775"/>
      </a:accent6>
      <a:hlink>
        <a:srgbClr val="0D93CE"/>
      </a:hlink>
      <a:folHlink>
        <a:srgbClr val="1C3C7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C28B58937D744EB8267410FE871FD5" ma:contentTypeVersion="12" ma:contentTypeDescription="Create a new document." ma:contentTypeScope="" ma:versionID="04705e10331596d8b6cbcfad7bb77b9a">
  <xsd:schema xmlns:xsd="http://www.w3.org/2001/XMLSchema" xmlns:xs="http://www.w3.org/2001/XMLSchema" xmlns:p="http://schemas.microsoft.com/office/2006/metadata/properties" xmlns:ns2="546b1916-fec6-415c-b38e-ecde172398ca" xmlns:ns3="573a8618-f9e1-4b8a-bae3-1d84f0548c34" targetNamespace="http://schemas.microsoft.com/office/2006/metadata/properties" ma:root="true" ma:fieldsID="4002843de69bb7d875b90c1dd85817b5" ns2:_="" ns3:_="">
    <xsd:import namespace="546b1916-fec6-415c-b38e-ecde172398ca"/>
    <xsd:import namespace="573a8618-f9e1-4b8a-bae3-1d84f0548c3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b1916-fec6-415c-b38e-ecde172398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3a8618-f9e1-4b8a-bae3-1d84f0548c3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5118F1-423E-4450-8600-2C3441A18261}">
  <ds:schemaRefs>
    <ds:schemaRef ds:uri="http://schemas.microsoft.com/sharepoint/v3/contenttype/forms"/>
  </ds:schemaRefs>
</ds:datastoreItem>
</file>

<file path=customXml/itemProps2.xml><?xml version="1.0" encoding="utf-8"?>
<ds:datastoreItem xmlns:ds="http://schemas.openxmlformats.org/officeDocument/2006/customXml" ds:itemID="{02E73D24-B7AE-4FC9-B437-75EBD3AC3117}">
  <ds:schemaRefs>
    <ds:schemaRef ds:uri="http://schemas.microsoft.com/office/2006/metadata/properties"/>
    <ds:schemaRef ds:uri="http://purl.org/dc/elements/1.1/"/>
    <ds:schemaRef ds:uri="http://purl.org/dc/dcmitype/"/>
    <ds:schemaRef ds:uri="http://schemas.openxmlformats.org/package/2006/metadata/core-properties"/>
    <ds:schemaRef ds:uri="http://purl.org/dc/terms/"/>
    <ds:schemaRef ds:uri="http://www.w3.org/XML/1998/namespace"/>
    <ds:schemaRef ds:uri="573a8618-f9e1-4b8a-bae3-1d84f0548c34"/>
    <ds:schemaRef ds:uri="http://schemas.microsoft.com/office/2006/documentManagement/types"/>
    <ds:schemaRef ds:uri="http://schemas.microsoft.com/office/infopath/2007/PartnerControls"/>
    <ds:schemaRef ds:uri="546b1916-fec6-415c-b38e-ecde172398ca"/>
  </ds:schemaRefs>
</ds:datastoreItem>
</file>

<file path=customXml/itemProps3.xml><?xml version="1.0" encoding="utf-8"?>
<ds:datastoreItem xmlns:ds="http://schemas.openxmlformats.org/officeDocument/2006/customXml" ds:itemID="{8A472AC2-44CB-40FF-86C0-0B1BE46712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6b1916-fec6-415c-b38e-ecde172398ca"/>
    <ds:schemaRef ds:uri="573a8618-f9e1-4b8a-bae3-1d84f0548c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13814</TotalTime>
  <Words>1969</Words>
  <Application>Microsoft Office PowerPoint</Application>
  <PresentationFormat>Widescreen</PresentationFormat>
  <Paragraphs>218</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halyard-display</vt:lpstr>
      <vt:lpstr>halyard-text</vt:lpstr>
      <vt:lpstr>Helvetica</vt:lpstr>
      <vt:lpstr>NewsGoth BT</vt:lpstr>
      <vt:lpstr>Ubuntu</vt:lpstr>
      <vt:lpstr>Wingdings</vt:lpstr>
      <vt:lpstr>Bluestone Template</vt:lpstr>
      <vt:lpstr>Massachusetts Collectors and Treasurers Association  Insuring Public Deposits  Annual Spring Meeting April 10, 2024</vt:lpstr>
      <vt:lpstr>Insuring Public Deposits  Depositors Insurance Fund       Donna P. Brunelli Vice President, Senior Government Banking Officer Bluestone Bank   </vt:lpstr>
      <vt:lpstr>Agenda</vt:lpstr>
      <vt:lpstr>Insuring Public Deposits in Massachusetts</vt:lpstr>
      <vt:lpstr>Insuring Public Deposits in Massachusetts</vt:lpstr>
      <vt:lpstr>Federal Deposit Insurance Corporation</vt:lpstr>
      <vt:lpstr>Depositors Insurance Fund A Bit of History </vt:lpstr>
      <vt:lpstr>Depositors Insurance Fund A Bit of History</vt:lpstr>
      <vt:lpstr>Regulatory Oversight</vt:lpstr>
      <vt:lpstr>Depositors Insurance Funds - DIF</vt:lpstr>
      <vt:lpstr>Depositors Insurance Funds – DIF (cont)</vt:lpstr>
      <vt:lpstr>Depositors Insurance Funds – DIF (cont)</vt:lpstr>
      <vt:lpstr>Depositors Insurance Funds – DIF (cont)</vt:lpstr>
      <vt:lpstr>Depositors Insurance Fund Highlights</vt:lpstr>
      <vt:lpstr>What Happens If…? </vt:lpstr>
      <vt:lpstr>Member Banks</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Alina McGinty</dc:creator>
  <cp:lastModifiedBy>Donna Brunelli</cp:lastModifiedBy>
  <cp:revision>292</cp:revision>
  <cp:lastPrinted>2024-04-09T19:14:22Z</cp:lastPrinted>
  <dcterms:created xsi:type="dcterms:W3CDTF">2021-02-19T15:21:39Z</dcterms:created>
  <dcterms:modified xsi:type="dcterms:W3CDTF">2024-04-09T19:15:38Z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0x0101001AC28B58937D744EB8267410FE871FD5</vt:lpwstr>
  </property>
</Properties>
</file>