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62"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5" name="Google Shape;1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7" name="Google Shape;2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8" name="Google Shape;2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2" name="Google Shape;2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6" name="Google Shape;2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85" name="Google Shape;85;p13"/>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86" name="Google Shape;86;p13" descr="Clipart - country-side"/>
          <p:cNvPicPr preferRelativeResize="0"/>
          <p:nvPr/>
        </p:nvPicPr>
        <p:blipFill rotWithShape="1">
          <a:blip r:embed="rId3">
            <a:alphaModFix/>
          </a:blip>
          <a:srcRect/>
          <a:stretch/>
        </p:blipFill>
        <p:spPr>
          <a:xfrm>
            <a:off x="-400594" y="43541"/>
            <a:ext cx="13071565" cy="6779623"/>
          </a:xfrm>
          <a:prstGeom prst="rect">
            <a:avLst/>
          </a:prstGeom>
          <a:noFill/>
          <a:ln>
            <a:noFill/>
          </a:ln>
        </p:spPr>
      </p:pic>
      <p:pic>
        <p:nvPicPr>
          <p:cNvPr id="87" name="Google Shape;87;p13" descr="&lt;strong&gt;High Way&lt;/strong&gt; &lt;strong&gt;Road&lt;/strong&gt; &lt;strong&gt;Sign&lt;/strong&gt; Roadsign · Free vector graphic on Pixabay"/>
          <p:cNvPicPr preferRelativeResize="0"/>
          <p:nvPr/>
        </p:nvPicPr>
        <p:blipFill rotWithShape="1">
          <a:blip r:embed="rId4">
            <a:alphaModFix/>
          </a:blip>
          <a:srcRect/>
          <a:stretch/>
        </p:blipFill>
        <p:spPr>
          <a:xfrm>
            <a:off x="6510313" y="752247"/>
            <a:ext cx="5194007" cy="6070917"/>
          </a:xfrm>
          <a:prstGeom prst="rect">
            <a:avLst/>
          </a:prstGeom>
          <a:noFill/>
          <a:ln>
            <a:noFill/>
          </a:ln>
        </p:spPr>
      </p:pic>
      <p:sp>
        <p:nvSpPr>
          <p:cNvPr id="88" name="Google Shape;88;p13"/>
          <p:cNvSpPr txBox="1"/>
          <p:nvPr/>
        </p:nvSpPr>
        <p:spPr>
          <a:xfrm>
            <a:off x="7297783" y="1330529"/>
            <a:ext cx="370985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rgbClr val="ED1C24"/>
                </a:solidFill>
                <a:latin typeface="Calibri"/>
                <a:ea typeface="Calibri"/>
                <a:cs typeface="Calibri"/>
                <a:sym typeface="Calibri"/>
              </a:rPr>
              <a:t>Safety Leadership</a:t>
            </a:r>
            <a:endParaRPr sz="3600" b="1" i="0" u="none" strike="noStrike" cap="none">
              <a:solidFill>
                <a:srgbClr val="ED1C24"/>
              </a:solidFill>
              <a:latin typeface="Calibri"/>
              <a:ea typeface="Calibri"/>
              <a:cs typeface="Calibri"/>
              <a:sym typeface="Calibri"/>
            </a:endParaRPr>
          </a:p>
        </p:txBody>
      </p:sp>
      <p:sp>
        <p:nvSpPr>
          <p:cNvPr id="89" name="Google Shape;89;p13"/>
          <p:cNvSpPr txBox="1"/>
          <p:nvPr/>
        </p:nvSpPr>
        <p:spPr>
          <a:xfrm>
            <a:off x="7228114" y="2185027"/>
            <a:ext cx="3727269" cy="14155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Introduction to the Foundation of effective </a:t>
            </a:r>
            <a:endParaRPr/>
          </a:p>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Safety Leadership</a:t>
            </a:r>
            <a:endParaRPr sz="2800" b="1" i="0" u="none" strike="noStrike" cap="none">
              <a:solidFill>
                <a:schemeClr val="lt1"/>
              </a:solidFill>
              <a:latin typeface="Calibri"/>
              <a:ea typeface="Calibri"/>
              <a:cs typeface="Calibri"/>
              <a:sym typeface="Calibri"/>
            </a:endParaRPr>
          </a:p>
        </p:txBody>
      </p:sp>
      <p:sp>
        <p:nvSpPr>
          <p:cNvPr id="90" name="Google Shape;90;p13"/>
          <p:cNvSpPr txBox="1"/>
          <p:nvPr/>
        </p:nvSpPr>
        <p:spPr>
          <a:xfrm>
            <a:off x="461659" y="3998686"/>
            <a:ext cx="4532819"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chemeClr val="lt1"/>
                </a:solidFill>
                <a:latin typeface="Calibri"/>
                <a:ea typeface="Calibri"/>
                <a:cs typeface="Calibri"/>
                <a:sym typeface="Calibri"/>
              </a:rPr>
              <a:t>Presented by </a:t>
            </a:r>
            <a:endParaRPr/>
          </a:p>
          <a:p>
            <a:pPr marL="0" marR="0" lvl="0" indent="0" algn="ctr" rtl="0">
              <a:spcBef>
                <a:spcPts val="0"/>
              </a:spcBef>
              <a:spcAft>
                <a:spcPts val="0"/>
              </a:spcAft>
              <a:buNone/>
            </a:pPr>
            <a:r>
              <a:rPr lang="en-US" sz="3600" b="1" i="0" u="none" strike="noStrike" cap="none">
                <a:solidFill>
                  <a:schemeClr val="lt1"/>
                </a:solidFill>
                <a:latin typeface="Calibri"/>
                <a:ea typeface="Calibri"/>
                <a:cs typeface="Calibri"/>
                <a:sym typeface="Calibri"/>
              </a:rPr>
              <a:t>Jacquelyn Seth, CSP</a:t>
            </a:r>
            <a:endParaRPr/>
          </a:p>
          <a:p>
            <a:pPr marL="0" marR="0" lvl="0" indent="0" algn="ctr" rtl="0">
              <a:spcBef>
                <a:spcPts val="0"/>
              </a:spcBef>
              <a:spcAft>
                <a:spcPts val="0"/>
              </a:spcAft>
              <a:buNone/>
            </a:pPr>
            <a:r>
              <a:rPr lang="en-US" sz="3600" b="1" i="0" u="none" strike="noStrike" cap="none">
                <a:solidFill>
                  <a:schemeClr val="lt1"/>
                </a:solidFill>
                <a:latin typeface="Calibri"/>
                <a:ea typeface="Calibri"/>
                <a:cs typeface="Calibri"/>
                <a:sym typeface="Calibri"/>
              </a:rPr>
              <a:t>SHE³ Capabilities</a:t>
            </a:r>
            <a:endParaRPr/>
          </a:p>
          <a:p>
            <a:pPr marL="0" marR="0" lvl="0" indent="0" algn="ctr" rtl="0">
              <a:spcBef>
                <a:spcPts val="0"/>
              </a:spcBef>
              <a:spcAft>
                <a:spcPts val="0"/>
              </a:spcAft>
              <a:buNone/>
            </a:pPr>
            <a:r>
              <a:rPr lang="en-US" sz="3200" b="1" i="0" u="none" strike="noStrike" cap="none">
                <a:solidFill>
                  <a:schemeClr val="lt1"/>
                </a:solidFill>
                <a:latin typeface="Calibri"/>
                <a:ea typeface="Calibri"/>
                <a:cs typeface="Calibri"/>
                <a:sym typeface="Calibri"/>
              </a:rPr>
              <a:t>www.she3cap.com</a:t>
            </a:r>
            <a:endParaRPr sz="3200" b="1" i="0" u="none" strike="noStrike" cap="none">
              <a:solidFill>
                <a:schemeClr val="lt1"/>
              </a:solidFill>
              <a:latin typeface="Calibri"/>
              <a:ea typeface="Calibri"/>
              <a:cs typeface="Calibri"/>
              <a:sym typeface="Calibri"/>
            </a:endParaRPr>
          </a:p>
        </p:txBody>
      </p:sp>
      <p:pic>
        <p:nvPicPr>
          <p:cNvPr id="91" name="Google Shape;91;p13"/>
          <p:cNvPicPr preferRelativeResize="0"/>
          <p:nvPr/>
        </p:nvPicPr>
        <p:blipFill rotWithShape="1">
          <a:blip r:embed="rId5">
            <a:alphaModFix/>
          </a:blip>
          <a:srcRect/>
          <a:stretch/>
        </p:blipFill>
        <p:spPr>
          <a:xfrm>
            <a:off x="1524000" y="215685"/>
            <a:ext cx="2408138" cy="22263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815884" y="15611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There is a cost to poor Safety Leadership</a:t>
            </a:r>
            <a:endParaRPr sz="4400" b="1" i="0" u="none" strike="noStrike" cap="none">
              <a:solidFill>
                <a:schemeClr val="lt1"/>
              </a:solidFill>
              <a:latin typeface="Calibri"/>
              <a:ea typeface="Calibri"/>
              <a:cs typeface="Calibri"/>
              <a:sym typeface="Calibri"/>
            </a:endParaRPr>
          </a:p>
        </p:txBody>
      </p:sp>
      <p:pic>
        <p:nvPicPr>
          <p:cNvPr id="178" name="Google Shape;178;p22" descr="Clipart - Passing Zone"/>
          <p:cNvPicPr preferRelativeResize="0">
            <a:picLocks noGrp="1"/>
          </p:cNvPicPr>
          <p:nvPr>
            <p:ph type="body" idx="1"/>
          </p:nvPr>
        </p:nvPicPr>
        <p:blipFill rotWithShape="1">
          <a:blip r:embed="rId3">
            <a:alphaModFix/>
          </a:blip>
          <a:srcRect/>
          <a:stretch/>
        </p:blipFill>
        <p:spPr>
          <a:xfrm>
            <a:off x="3799523" y="4981255"/>
            <a:ext cx="2785926" cy="1876745"/>
          </a:xfrm>
          <a:prstGeom prst="rect">
            <a:avLst/>
          </a:prstGeom>
          <a:noFill/>
          <a:ln>
            <a:noFill/>
          </a:ln>
        </p:spPr>
      </p:pic>
      <p:sp>
        <p:nvSpPr>
          <p:cNvPr id="179" name="Google Shape;179;p22"/>
          <p:cNvSpPr txBox="1"/>
          <p:nvPr/>
        </p:nvSpPr>
        <p:spPr>
          <a:xfrm>
            <a:off x="1381941" y="1785775"/>
            <a:ext cx="218857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lt1"/>
                </a:solidFill>
                <a:latin typeface="Calibri"/>
                <a:ea typeface="Calibri"/>
                <a:cs typeface="Calibri"/>
                <a:sym typeface="Calibri"/>
              </a:rPr>
              <a:t>Direct Costs</a:t>
            </a:r>
            <a:endParaRPr sz="2800" b="1">
              <a:solidFill>
                <a:schemeClr val="lt1"/>
              </a:solidFill>
              <a:latin typeface="Calibri"/>
              <a:ea typeface="Calibri"/>
              <a:cs typeface="Calibri"/>
              <a:sym typeface="Calibri"/>
            </a:endParaRPr>
          </a:p>
        </p:txBody>
      </p:sp>
      <p:sp>
        <p:nvSpPr>
          <p:cNvPr id="180" name="Google Shape;180;p22"/>
          <p:cNvSpPr txBox="1"/>
          <p:nvPr/>
        </p:nvSpPr>
        <p:spPr>
          <a:xfrm>
            <a:off x="7731034" y="1779538"/>
            <a:ext cx="360045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Indirect Costs</a:t>
            </a:r>
            <a:endParaRPr/>
          </a:p>
        </p:txBody>
      </p:sp>
      <p:sp>
        <p:nvSpPr>
          <p:cNvPr id="181" name="Google Shape;181;p22"/>
          <p:cNvSpPr txBox="1"/>
          <p:nvPr/>
        </p:nvSpPr>
        <p:spPr>
          <a:xfrm>
            <a:off x="182880" y="2589924"/>
            <a:ext cx="4014651" cy="4154984"/>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Medical treatment</a:t>
            </a:r>
            <a:endParaRPr/>
          </a:p>
          <a:p>
            <a:pPr marL="0" marR="0" lvl="0" indent="0" algn="ctr" rtl="0">
              <a:spcBef>
                <a:spcPts val="0"/>
              </a:spcBef>
              <a:spcAft>
                <a:spcPts val="0"/>
              </a:spcAft>
              <a:buNone/>
            </a:pPr>
            <a:endParaRPr sz="2400">
              <a:solidFill>
                <a:schemeClr val="lt1"/>
              </a:solidFill>
              <a:latin typeface="Calibri"/>
              <a:ea typeface="Calibri"/>
              <a:cs typeface="Calibri"/>
              <a:sym typeface="Calibri"/>
            </a:endParaRPr>
          </a:p>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Lost wages</a:t>
            </a:r>
            <a:endParaRPr/>
          </a:p>
          <a:p>
            <a:pPr marL="0" marR="0" lvl="0" indent="0" algn="ctr" rtl="0">
              <a:spcBef>
                <a:spcPts val="0"/>
              </a:spcBef>
              <a:spcAft>
                <a:spcPts val="0"/>
              </a:spcAft>
              <a:buNone/>
            </a:pPr>
            <a:endParaRPr sz="2400">
              <a:solidFill>
                <a:schemeClr val="lt1"/>
              </a:solidFill>
              <a:latin typeface="Calibri"/>
              <a:ea typeface="Calibri"/>
              <a:cs typeface="Calibri"/>
              <a:sym typeface="Calibri"/>
            </a:endParaRPr>
          </a:p>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Sick pay</a:t>
            </a:r>
            <a:endParaRPr/>
          </a:p>
          <a:p>
            <a:pPr marL="342900" marR="0" lvl="0" indent="-190500" algn="ctr" rtl="0">
              <a:spcBef>
                <a:spcPts val="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Damage to work product or equipment</a:t>
            </a:r>
            <a:endParaRPr/>
          </a:p>
          <a:p>
            <a:pPr marL="342900" marR="0" lvl="0" indent="-190500" algn="ctr" rtl="0">
              <a:spcBef>
                <a:spcPts val="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Increase insurance premiums</a:t>
            </a:r>
            <a:endParaRPr/>
          </a:p>
        </p:txBody>
      </p:sp>
      <p:sp>
        <p:nvSpPr>
          <p:cNvPr id="182" name="Google Shape;182;p22"/>
          <p:cNvSpPr txBox="1"/>
          <p:nvPr/>
        </p:nvSpPr>
        <p:spPr>
          <a:xfrm>
            <a:off x="6461761" y="2600615"/>
            <a:ext cx="5651862" cy="3046988"/>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Family &amp; co-worker suffering</a:t>
            </a:r>
            <a:endParaRPr/>
          </a:p>
          <a:p>
            <a:pPr marL="0" marR="0" lvl="0" indent="0" algn="ctr" rtl="0">
              <a:spcBef>
                <a:spcPts val="0"/>
              </a:spcBef>
              <a:spcAft>
                <a:spcPts val="0"/>
              </a:spcAft>
              <a:buNone/>
            </a:pPr>
            <a:endParaRPr sz="2400">
              <a:solidFill>
                <a:schemeClr val="lt1"/>
              </a:solidFill>
              <a:latin typeface="Calibri"/>
              <a:ea typeface="Calibri"/>
              <a:cs typeface="Calibri"/>
              <a:sym typeface="Calibri"/>
            </a:endParaRPr>
          </a:p>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Lost productivity related to incident investigations and work stoppage</a:t>
            </a:r>
            <a:endParaRPr/>
          </a:p>
          <a:p>
            <a:pPr marL="342900" marR="0" lvl="0" indent="-190500" algn="ctr" rtl="0">
              <a:spcBef>
                <a:spcPts val="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Hiring costs to replace an injured worker</a:t>
            </a:r>
            <a:endParaRPr/>
          </a:p>
          <a:p>
            <a:pPr marL="342900" marR="0" lvl="0" indent="-190500" algn="ctr" rtl="0">
              <a:spcBef>
                <a:spcPts val="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a:p>
            <a:pPr marL="342900" marR="0" lvl="0" indent="-342900" algn="ctr" rtl="0">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Company’s diminished public reputation</a:t>
            </a:r>
            <a:endParaRPr/>
          </a:p>
        </p:txBody>
      </p:sp>
      <p:pic>
        <p:nvPicPr>
          <p:cNvPr id="183" name="Google Shape;183;p22"/>
          <p:cNvPicPr preferRelativeResize="0"/>
          <p:nvPr/>
        </p:nvPicPr>
        <p:blipFill rotWithShape="1">
          <a:blip r:embed="rId4">
            <a:alphaModFix/>
          </a:blip>
          <a:srcRect/>
          <a:stretch/>
        </p:blipFill>
        <p:spPr>
          <a:xfrm>
            <a:off x="3660465" y="1510096"/>
            <a:ext cx="3064042" cy="3442744"/>
          </a:xfrm>
          <a:prstGeom prst="rect">
            <a:avLst/>
          </a:prstGeom>
          <a:noFill/>
          <a:ln>
            <a:noFill/>
          </a:ln>
        </p:spPr>
      </p:pic>
      <p:grpSp>
        <p:nvGrpSpPr>
          <p:cNvPr id="184" name="Google Shape;184;p22"/>
          <p:cNvGrpSpPr/>
          <p:nvPr/>
        </p:nvGrpSpPr>
        <p:grpSpPr>
          <a:xfrm>
            <a:off x="1520614" y="2276546"/>
            <a:ext cx="9098230" cy="2028681"/>
            <a:chOff x="1530" y="1343096"/>
            <a:chExt cx="9098230" cy="2028681"/>
          </a:xfrm>
        </p:grpSpPr>
        <p:sp>
          <p:nvSpPr>
            <p:cNvPr id="185" name="Google Shape;185;p22"/>
            <p:cNvSpPr/>
            <p:nvPr/>
          </p:nvSpPr>
          <p:spPr>
            <a:xfrm>
              <a:off x="1530" y="1343096"/>
              <a:ext cx="2028681" cy="2028681"/>
            </a:xfrm>
            <a:prstGeom prst="ellipse">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Google Shape;186;p22"/>
            <p:cNvSpPr txBox="1"/>
            <p:nvPr/>
          </p:nvSpPr>
          <p:spPr>
            <a:xfrm>
              <a:off x="298623" y="1640189"/>
              <a:ext cx="1434495" cy="1434495"/>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None/>
              </a:pPr>
              <a:r>
                <a:rPr lang="en-US" sz="3800" b="1" strike="noStrike">
                  <a:solidFill>
                    <a:schemeClr val="lt1"/>
                  </a:solidFill>
                  <a:latin typeface="Calibri"/>
                  <a:ea typeface="Calibri"/>
                  <a:cs typeface="Calibri"/>
                  <a:sym typeface="Calibri"/>
                </a:rPr>
                <a:t>Direct Costs</a:t>
              </a:r>
              <a:endParaRPr sz="3800" b="1" strike="noStrike">
                <a:solidFill>
                  <a:schemeClr val="lt1"/>
                </a:solidFill>
                <a:latin typeface="Calibri"/>
                <a:ea typeface="Calibri"/>
                <a:cs typeface="Calibri"/>
                <a:sym typeface="Calibri"/>
              </a:endParaRPr>
            </a:p>
          </p:txBody>
        </p:sp>
        <p:sp>
          <p:nvSpPr>
            <p:cNvPr id="187" name="Google Shape;187;p22"/>
            <p:cNvSpPr/>
            <p:nvPr/>
          </p:nvSpPr>
          <p:spPr>
            <a:xfrm>
              <a:off x="2194940" y="1769119"/>
              <a:ext cx="1176635" cy="1176635"/>
            </a:xfrm>
            <a:prstGeom prst="mathPlus">
              <a:avLst>
                <a:gd name="adj1" fmla="val 23520"/>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Google Shape;188;p22"/>
            <p:cNvSpPr txBox="1"/>
            <p:nvPr/>
          </p:nvSpPr>
          <p:spPr>
            <a:xfrm>
              <a:off x="2350903" y="2219064"/>
              <a:ext cx="864709" cy="2767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900">
                <a:solidFill>
                  <a:schemeClr val="lt1"/>
                </a:solidFill>
                <a:latin typeface="Calibri"/>
                <a:ea typeface="Calibri"/>
                <a:cs typeface="Calibri"/>
                <a:sym typeface="Calibri"/>
              </a:endParaRPr>
            </a:p>
          </p:txBody>
        </p:sp>
        <p:sp>
          <p:nvSpPr>
            <p:cNvPr id="189" name="Google Shape;189;p22"/>
            <p:cNvSpPr/>
            <p:nvPr/>
          </p:nvSpPr>
          <p:spPr>
            <a:xfrm>
              <a:off x="3536304" y="1343096"/>
              <a:ext cx="2028681" cy="2028681"/>
            </a:xfrm>
            <a:prstGeom prst="ellipse">
              <a:avLst/>
            </a:prstGeom>
            <a:solidFill>
              <a:srgbClr val="ED1C2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Google Shape;190;p22"/>
            <p:cNvSpPr txBox="1"/>
            <p:nvPr/>
          </p:nvSpPr>
          <p:spPr>
            <a:xfrm>
              <a:off x="3675690" y="1580713"/>
              <a:ext cx="1749900" cy="1434600"/>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None/>
              </a:pPr>
              <a:r>
                <a:rPr lang="en-US" sz="3800" b="1">
                  <a:solidFill>
                    <a:schemeClr val="lt1"/>
                  </a:solidFill>
                  <a:latin typeface="Calibri"/>
                  <a:ea typeface="Calibri"/>
                  <a:cs typeface="Calibri"/>
                  <a:sym typeface="Calibri"/>
                </a:rPr>
                <a:t>Indirect Costs</a:t>
              </a:r>
              <a:endParaRPr sz="3800" b="1">
                <a:solidFill>
                  <a:schemeClr val="lt1"/>
                </a:solidFill>
                <a:latin typeface="Calibri"/>
                <a:ea typeface="Calibri"/>
                <a:cs typeface="Calibri"/>
                <a:sym typeface="Calibri"/>
              </a:endParaRPr>
            </a:p>
          </p:txBody>
        </p:sp>
        <p:sp>
          <p:nvSpPr>
            <p:cNvPr id="191" name="Google Shape;191;p22"/>
            <p:cNvSpPr/>
            <p:nvPr/>
          </p:nvSpPr>
          <p:spPr>
            <a:xfrm>
              <a:off x="5729715" y="1769119"/>
              <a:ext cx="1176635" cy="1176635"/>
            </a:xfrm>
            <a:prstGeom prst="mathEqual">
              <a:avLst>
                <a:gd name="adj1" fmla="val 23520"/>
                <a:gd name="adj2" fmla="val 11760"/>
              </a:avLst>
            </a:prstGeom>
            <a:gradFill>
              <a:gsLst>
                <a:gs pos="0">
                  <a:srgbClr val="AFAFAF"/>
                </a:gs>
                <a:gs pos="50000">
                  <a:schemeClr val="accent3"/>
                </a:gs>
                <a:gs pos="100000">
                  <a:srgbClr val="919191"/>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Google Shape;192;p22"/>
            <p:cNvSpPr txBox="1"/>
            <p:nvPr/>
          </p:nvSpPr>
          <p:spPr>
            <a:xfrm>
              <a:off x="5885678" y="2011506"/>
              <a:ext cx="864709" cy="69186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3600">
                <a:solidFill>
                  <a:schemeClr val="lt1"/>
                </a:solidFill>
                <a:latin typeface="Calibri"/>
                <a:ea typeface="Calibri"/>
                <a:cs typeface="Calibri"/>
                <a:sym typeface="Calibri"/>
              </a:endParaRPr>
            </a:p>
          </p:txBody>
        </p:sp>
        <p:sp>
          <p:nvSpPr>
            <p:cNvPr id="193" name="Google Shape;193;p22"/>
            <p:cNvSpPr/>
            <p:nvPr/>
          </p:nvSpPr>
          <p:spPr>
            <a:xfrm>
              <a:off x="7071079" y="1343096"/>
              <a:ext cx="2028681" cy="2028681"/>
            </a:xfrm>
            <a:prstGeom prst="ellipse">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Google Shape;194;p22"/>
            <p:cNvSpPr txBox="1"/>
            <p:nvPr/>
          </p:nvSpPr>
          <p:spPr>
            <a:xfrm>
              <a:off x="7368172" y="1640189"/>
              <a:ext cx="1434495" cy="1434495"/>
            </a:xfrm>
            <a:prstGeom prst="rect">
              <a:avLst/>
            </a:prstGeom>
            <a:noFill/>
            <a:ln>
              <a:noFill/>
            </a:ln>
          </p:spPr>
          <p:txBody>
            <a:bodyPr spcFirstLastPara="1" wrap="square" lIns="35550" tIns="35550" rIns="35550" bIns="35550" anchor="ctr" anchorCtr="0">
              <a:noAutofit/>
            </a:bodyPr>
            <a:lstStyle/>
            <a:p>
              <a:pPr marL="0" marR="0" lvl="0" indent="0" algn="ctr" rtl="0">
                <a:lnSpc>
                  <a:spcPct val="100000"/>
                </a:lnSpc>
                <a:spcBef>
                  <a:spcPts val="0"/>
                </a:spcBef>
                <a:spcAft>
                  <a:spcPts val="0"/>
                </a:spcAft>
                <a:buNone/>
              </a:pPr>
              <a:r>
                <a:rPr lang="en-US" sz="2800" b="1">
                  <a:solidFill>
                    <a:schemeClr val="lt1"/>
                  </a:solidFill>
                  <a:latin typeface="Calibri"/>
                  <a:ea typeface="Calibri"/>
                  <a:cs typeface="Calibri"/>
                  <a:sym typeface="Calibri"/>
                </a:rPr>
                <a:t>True Costs of an accident</a:t>
              </a:r>
              <a:endParaRPr sz="2800" b="1">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2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750"/>
                                        <p:tgtEl>
                                          <p:spTgt spid="183"/>
                                        </p:tgtEl>
                                      </p:cBhvr>
                                    </p:animEffect>
                                    <p:set>
                                      <p:cBhvr>
                                        <p:cTn id="12" dur="1" fill="hold">
                                          <p:stCondLst>
                                            <p:cond delay="1750"/>
                                          </p:stCondLst>
                                        </p:cTn>
                                        <p:tgtEl>
                                          <p:spTgt spid="18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20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xEl>
                                              <p:pRg st="0" end="0"/>
                                            </p:txEl>
                                          </p:spTgt>
                                        </p:tgtEl>
                                        <p:attrNameLst>
                                          <p:attrName>style.visibility</p:attrName>
                                        </p:attrNameLst>
                                      </p:cBhvr>
                                      <p:to>
                                        <p:strVal val="visible"/>
                                      </p:to>
                                    </p:set>
                                    <p:animEffect transition="in" filter="fade">
                                      <p:cBhvr>
                                        <p:cTn id="27" dur="1000"/>
                                        <p:tgtEl>
                                          <p:spTgt spid="18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fade">
                                      <p:cBhvr>
                                        <p:cTn id="32" dur="2000"/>
                                        <p:tgtEl>
                                          <p:spTgt spid="1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179"/>
                                        </p:tgtEl>
                                      </p:cBhvr>
                                    </p:animEffect>
                                    <p:set>
                                      <p:cBhvr>
                                        <p:cTn id="37" dur="1" fill="hold">
                                          <p:stCondLst>
                                            <p:cond delay="1000"/>
                                          </p:stCondLst>
                                        </p:cTn>
                                        <p:tgtEl>
                                          <p:spTgt spid="17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181"/>
                                        </p:tgtEl>
                                      </p:cBhvr>
                                    </p:animEffect>
                                    <p:set>
                                      <p:cBhvr>
                                        <p:cTn id="40" dur="1" fill="hold">
                                          <p:stCondLst>
                                            <p:cond delay="1000"/>
                                          </p:stCondLst>
                                        </p:cTn>
                                        <p:tgtEl>
                                          <p:spTgt spid="18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000"/>
                                        <p:tgtEl>
                                          <p:spTgt spid="180">
                                            <p:txEl>
                                              <p:pRg st="0" end="0"/>
                                            </p:txEl>
                                          </p:spTgt>
                                        </p:tgtEl>
                                      </p:cBhvr>
                                    </p:animEffect>
                                    <p:set>
                                      <p:cBhvr>
                                        <p:cTn id="45" dur="1" fill="hold">
                                          <p:stCondLst>
                                            <p:cond delay="1000"/>
                                          </p:stCondLst>
                                        </p:cTn>
                                        <p:tgtEl>
                                          <p:spTgt spid="180">
                                            <p:txEl>
                                              <p:pRg st="0" end="0"/>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182"/>
                                        </p:tgtEl>
                                      </p:cBhvr>
                                    </p:animEffect>
                                    <p:set>
                                      <p:cBhvr>
                                        <p:cTn id="48" dur="1" fill="hold">
                                          <p:stCondLst>
                                            <p:cond delay="1000"/>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98"/>
        <p:cNvGrpSpPr/>
        <p:nvPr/>
      </p:nvGrpSpPr>
      <p:grpSpPr>
        <a:xfrm>
          <a:off x="0" y="0"/>
          <a:ext cx="0" cy="0"/>
          <a:chOff x="0" y="0"/>
          <a:chExt cx="0" cy="0"/>
        </a:xfrm>
      </p:grpSpPr>
      <p:pic>
        <p:nvPicPr>
          <p:cNvPr id="199" name="Google Shape;199;p23" descr="Clipart - Passing Zone"/>
          <p:cNvPicPr preferRelativeResize="0">
            <a:picLocks noGrp="1"/>
          </p:cNvPicPr>
          <p:nvPr>
            <p:ph type="body" idx="1"/>
          </p:nvPr>
        </p:nvPicPr>
        <p:blipFill rotWithShape="1">
          <a:blip r:embed="rId3">
            <a:alphaModFix/>
          </a:blip>
          <a:srcRect/>
          <a:stretch/>
        </p:blipFill>
        <p:spPr>
          <a:xfrm>
            <a:off x="2304446" y="5876924"/>
            <a:ext cx="5353654" cy="981075"/>
          </a:xfrm>
          <a:prstGeom prst="rect">
            <a:avLst/>
          </a:prstGeom>
          <a:noFill/>
          <a:ln>
            <a:noFill/>
          </a:ln>
        </p:spPr>
      </p:pic>
      <p:sp>
        <p:nvSpPr>
          <p:cNvPr id="200" name="Google Shape;200;p23"/>
          <p:cNvSpPr txBox="1">
            <a:spLocks noGrp="1"/>
          </p:cNvSpPr>
          <p:nvPr>
            <p:ph type="title"/>
          </p:nvPr>
        </p:nvSpPr>
        <p:spPr>
          <a:xfrm>
            <a:off x="815884" y="156118"/>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Benefits of Effective Safety Leadership</a:t>
            </a:r>
            <a:endParaRPr sz="4400" b="1" i="0" u="none" strike="noStrike" cap="none">
              <a:solidFill>
                <a:schemeClr val="lt1"/>
              </a:solidFill>
              <a:latin typeface="Calibri"/>
              <a:ea typeface="Calibri"/>
              <a:cs typeface="Calibri"/>
              <a:sym typeface="Calibri"/>
            </a:endParaRPr>
          </a:p>
        </p:txBody>
      </p:sp>
      <p:sp>
        <p:nvSpPr>
          <p:cNvPr id="201" name="Google Shape;201;p23"/>
          <p:cNvSpPr txBox="1"/>
          <p:nvPr/>
        </p:nvSpPr>
        <p:spPr>
          <a:xfrm>
            <a:off x="247651" y="2133600"/>
            <a:ext cx="5048250"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Increased morale</a:t>
            </a:r>
            <a:endParaRPr/>
          </a:p>
          <a:p>
            <a:pPr marL="0" marR="0" lvl="0" indent="0" algn="ctr" rtl="0">
              <a:spcBef>
                <a:spcPts val="0"/>
              </a:spcBef>
              <a:spcAft>
                <a:spcPts val="0"/>
              </a:spcAft>
              <a:buNone/>
            </a:pPr>
            <a:r>
              <a:rPr lang="en-US" sz="4000" b="1">
                <a:solidFill>
                  <a:schemeClr val="lt1"/>
                </a:solidFill>
                <a:latin typeface="Calibri"/>
                <a:ea typeface="Calibri"/>
                <a:cs typeface="Calibri"/>
                <a:sym typeface="Calibri"/>
              </a:rPr>
              <a:t>Increased teamwork</a:t>
            </a:r>
            <a:endParaRPr/>
          </a:p>
          <a:p>
            <a:pPr marL="0" marR="0" lvl="0" indent="0" algn="ctr" rtl="0">
              <a:spcBef>
                <a:spcPts val="0"/>
              </a:spcBef>
              <a:spcAft>
                <a:spcPts val="0"/>
              </a:spcAft>
              <a:buNone/>
            </a:pPr>
            <a:r>
              <a:rPr lang="en-US" sz="4000" b="1">
                <a:solidFill>
                  <a:schemeClr val="lt1"/>
                </a:solidFill>
                <a:latin typeface="Calibri"/>
                <a:ea typeface="Calibri"/>
                <a:cs typeface="Calibri"/>
                <a:sym typeface="Calibri"/>
              </a:rPr>
              <a:t>Positive safety culture</a:t>
            </a:r>
            <a:endParaRPr/>
          </a:p>
          <a:p>
            <a:pPr marL="0" marR="0" lvl="0" indent="0" algn="ctr" rtl="0">
              <a:spcBef>
                <a:spcPts val="0"/>
              </a:spcBef>
              <a:spcAft>
                <a:spcPts val="0"/>
              </a:spcAft>
              <a:buNone/>
            </a:pPr>
            <a:r>
              <a:rPr lang="en-US" sz="4000" b="1">
                <a:solidFill>
                  <a:schemeClr val="lt1"/>
                </a:solidFill>
                <a:latin typeface="Calibri"/>
                <a:ea typeface="Calibri"/>
                <a:cs typeface="Calibri"/>
                <a:sym typeface="Calibri"/>
              </a:rPr>
              <a:t>Reduced safety hazards</a:t>
            </a:r>
            <a:endParaRPr sz="4000" b="1">
              <a:solidFill>
                <a:schemeClr val="lt1"/>
              </a:solidFill>
              <a:latin typeface="Calibri"/>
              <a:ea typeface="Calibri"/>
              <a:cs typeface="Calibri"/>
              <a:sym typeface="Calibri"/>
            </a:endParaRPr>
          </a:p>
        </p:txBody>
      </p:sp>
      <p:sp>
        <p:nvSpPr>
          <p:cNvPr id="202" name="Google Shape;202;p23"/>
          <p:cNvSpPr txBox="1"/>
          <p:nvPr/>
        </p:nvSpPr>
        <p:spPr>
          <a:xfrm>
            <a:off x="5981699" y="2133600"/>
            <a:ext cx="6086475" cy="3170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Safe work practices</a:t>
            </a:r>
            <a:endParaRPr/>
          </a:p>
          <a:p>
            <a:pPr marL="0" marR="0" lvl="0" indent="0" algn="ctr" rtl="0">
              <a:spcBef>
                <a:spcPts val="0"/>
              </a:spcBef>
              <a:spcAft>
                <a:spcPts val="0"/>
              </a:spcAft>
              <a:buNone/>
            </a:pPr>
            <a:r>
              <a:rPr lang="en-US" sz="4000" b="1">
                <a:solidFill>
                  <a:schemeClr val="lt1"/>
                </a:solidFill>
                <a:latin typeface="Calibri"/>
                <a:ea typeface="Calibri"/>
                <a:cs typeface="Calibri"/>
                <a:sym typeface="Calibri"/>
              </a:rPr>
              <a:t>Fewer injuries &amp; fatalities</a:t>
            </a:r>
            <a:endParaRPr/>
          </a:p>
          <a:p>
            <a:pPr marL="0" marR="0" lvl="0" indent="0" algn="ctr" rtl="0">
              <a:spcBef>
                <a:spcPts val="0"/>
              </a:spcBef>
              <a:spcAft>
                <a:spcPts val="0"/>
              </a:spcAft>
              <a:buNone/>
            </a:pPr>
            <a:r>
              <a:rPr lang="en-US" sz="4000" b="1">
                <a:solidFill>
                  <a:schemeClr val="lt1"/>
                </a:solidFill>
                <a:latin typeface="Calibri"/>
                <a:ea typeface="Calibri"/>
                <a:cs typeface="Calibri"/>
                <a:sym typeface="Calibri"/>
              </a:rPr>
              <a:t>Better business reputation</a:t>
            </a:r>
            <a:endParaRPr/>
          </a:p>
          <a:p>
            <a:pPr marL="0" marR="0" lvl="0" indent="0" algn="ctr" rtl="0">
              <a:spcBef>
                <a:spcPts val="0"/>
              </a:spcBef>
              <a:spcAft>
                <a:spcPts val="0"/>
              </a:spcAft>
              <a:buNone/>
            </a:pPr>
            <a:r>
              <a:rPr lang="en-US" sz="4000" b="1">
                <a:solidFill>
                  <a:schemeClr val="lt1"/>
                </a:solidFill>
                <a:latin typeface="Calibri"/>
                <a:ea typeface="Calibri"/>
                <a:cs typeface="Calibri"/>
                <a:sym typeface="Calibri"/>
              </a:rPr>
              <a:t>More productive &amp; </a:t>
            </a:r>
            <a:endParaRPr/>
          </a:p>
          <a:p>
            <a:pPr marL="0" marR="0" lvl="0" indent="0" algn="ctr" rtl="0">
              <a:spcBef>
                <a:spcPts val="0"/>
              </a:spcBef>
              <a:spcAft>
                <a:spcPts val="0"/>
              </a:spcAft>
              <a:buNone/>
            </a:pPr>
            <a:r>
              <a:rPr lang="en-US" sz="4000" b="1">
                <a:solidFill>
                  <a:schemeClr val="lt1"/>
                </a:solidFill>
                <a:latin typeface="Calibri"/>
                <a:ea typeface="Calibri"/>
                <a:cs typeface="Calibri"/>
                <a:sym typeface="Calibri"/>
              </a:rPr>
              <a:t>better quality</a:t>
            </a:r>
            <a:endParaRPr sz="40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2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1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08" name="Google Shape;208;p24"/>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09" name="Google Shape;209;p24" descr="Clipart - country-side"/>
          <p:cNvPicPr preferRelativeResize="0"/>
          <p:nvPr/>
        </p:nvPicPr>
        <p:blipFill rotWithShape="1">
          <a:blip r:embed="rId3">
            <a:alphaModFix/>
          </a:blip>
          <a:srcRect/>
          <a:stretch/>
        </p:blipFill>
        <p:spPr>
          <a:xfrm>
            <a:off x="-2870200" y="-1656361"/>
            <a:ext cx="18707099" cy="9692640"/>
          </a:xfrm>
          <a:prstGeom prst="rect">
            <a:avLst/>
          </a:prstGeom>
          <a:noFill/>
          <a:ln>
            <a:noFill/>
          </a:ln>
        </p:spPr>
      </p:pic>
      <p:sp>
        <p:nvSpPr>
          <p:cNvPr id="210" name="Google Shape;210;p24"/>
          <p:cNvSpPr txBox="1"/>
          <p:nvPr/>
        </p:nvSpPr>
        <p:spPr>
          <a:xfrm>
            <a:off x="-201706" y="152892"/>
            <a:ext cx="11250705"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What about those Easter eggs??</a:t>
            </a:r>
            <a:endParaRPr sz="4400" b="1">
              <a:solidFill>
                <a:schemeClr val="lt1"/>
              </a:solidFill>
              <a:latin typeface="Calibri"/>
              <a:ea typeface="Calibri"/>
              <a:cs typeface="Calibri"/>
              <a:sym typeface="Calibri"/>
            </a:endParaRPr>
          </a:p>
        </p:txBody>
      </p:sp>
      <p:sp>
        <p:nvSpPr>
          <p:cNvPr id="211" name="Google Shape;211;p24"/>
          <p:cNvSpPr/>
          <p:nvPr/>
        </p:nvSpPr>
        <p:spPr>
          <a:xfrm>
            <a:off x="3971365" y="1389595"/>
            <a:ext cx="625736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“I learned that courage was not the absence of fear, but the triumph over it. The brave man is not he who does not feel afraid, but he who conquers that fear.”</a:t>
            </a:r>
            <a:endParaRPr sz="2400" b="1">
              <a:solidFill>
                <a:schemeClr val="lt1"/>
              </a:solidFill>
              <a:latin typeface="Calibri"/>
              <a:ea typeface="Calibri"/>
              <a:cs typeface="Calibri"/>
              <a:sym typeface="Calibri"/>
            </a:endParaRPr>
          </a:p>
        </p:txBody>
      </p:sp>
      <p:sp>
        <p:nvSpPr>
          <p:cNvPr id="212" name="Google Shape;212;p24"/>
          <p:cNvSpPr txBox="1"/>
          <p:nvPr/>
        </p:nvSpPr>
        <p:spPr>
          <a:xfrm>
            <a:off x="6798426" y="2687850"/>
            <a:ext cx="30180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a:t>
            </a:r>
            <a:r>
              <a:rPr lang="en-US" sz="2400" b="1" i="1">
                <a:solidFill>
                  <a:schemeClr val="lt1"/>
                </a:solidFill>
                <a:latin typeface="Calibri"/>
                <a:ea typeface="Calibri"/>
                <a:cs typeface="Calibri"/>
                <a:sym typeface="Calibri"/>
              </a:rPr>
              <a:t>Nelson Mandela</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24"/>
          <p:cNvSpPr/>
          <p:nvPr/>
        </p:nvSpPr>
        <p:spPr>
          <a:xfrm>
            <a:off x="799472" y="4087200"/>
            <a:ext cx="6096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FFFF"/>
                </a:solidFill>
                <a:latin typeface="Calibri"/>
                <a:ea typeface="Calibri"/>
                <a:cs typeface="Calibri"/>
                <a:sym typeface="Calibri"/>
              </a:rPr>
              <a:t>“Leadership is an action, not a position”</a:t>
            </a:r>
            <a:endParaRPr sz="2400" b="1">
              <a:solidFill>
                <a:srgbClr val="FFFFFF"/>
              </a:solidFill>
              <a:latin typeface="Calibri"/>
              <a:ea typeface="Calibri"/>
              <a:cs typeface="Calibri"/>
              <a:sym typeface="Calibri"/>
            </a:endParaRPr>
          </a:p>
        </p:txBody>
      </p:sp>
      <p:sp>
        <p:nvSpPr>
          <p:cNvPr id="214" name="Google Shape;214;p24"/>
          <p:cNvSpPr txBox="1"/>
          <p:nvPr/>
        </p:nvSpPr>
        <p:spPr>
          <a:xfrm>
            <a:off x="3497849" y="4664006"/>
            <a:ext cx="3128682"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FFFFFF"/>
                </a:solidFill>
                <a:latin typeface="Calibri"/>
                <a:ea typeface="Calibri"/>
                <a:cs typeface="Calibri"/>
                <a:sym typeface="Calibri"/>
              </a:rPr>
              <a:t>— Donald McGannon</a:t>
            </a:r>
            <a:endParaRPr sz="2400" b="1" i="1">
              <a:solidFill>
                <a:srgbClr val="FFFFFF"/>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18"/>
        <p:cNvGrpSpPr/>
        <p:nvPr/>
      </p:nvGrpSpPr>
      <p:grpSpPr>
        <a:xfrm>
          <a:off x="0" y="0"/>
          <a:ext cx="0" cy="0"/>
          <a:chOff x="0" y="0"/>
          <a:chExt cx="0" cy="0"/>
        </a:xfrm>
      </p:grpSpPr>
      <p:sp>
        <p:nvSpPr>
          <p:cNvPr id="219" name="Google Shape;219;p25"/>
          <p:cNvSpPr/>
          <p:nvPr/>
        </p:nvSpPr>
        <p:spPr>
          <a:xfrm>
            <a:off x="777784" y="533399"/>
            <a:ext cx="10591800" cy="6324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ED1C24"/>
                </a:solidFill>
                <a:latin typeface="Calibri"/>
                <a:ea typeface="Calibri"/>
                <a:cs typeface="Calibri"/>
                <a:sym typeface="Calibri"/>
              </a:rPr>
              <a:t>L</a:t>
            </a:r>
            <a:r>
              <a:rPr lang="en-US" sz="1800" b="1">
                <a:solidFill>
                  <a:schemeClr val="lt1"/>
                </a:solidFill>
                <a:latin typeface="Calibri"/>
                <a:ea typeface="Calibri"/>
                <a:cs typeface="Calibri"/>
                <a:sym typeface="Calibri"/>
              </a:rPr>
              <a:t>ead by Example</a:t>
            </a:r>
            <a:endParaRPr sz="1800" b="1">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Establishes safety expectations as a core value</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Shares safety vision with team members</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Demonstrates a positive attitude about safety</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‘Walks the Talk’</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Leads up!</a:t>
            </a:r>
            <a:endParaRPr/>
          </a:p>
          <a:p>
            <a:pPr marL="457200" marR="0" lvl="1" indent="0" algn="l" rtl="0">
              <a:spcBef>
                <a:spcPts val="0"/>
              </a:spcBef>
              <a:spcAft>
                <a:spcPts val="0"/>
              </a:spcAft>
              <a:buNone/>
            </a:pPr>
            <a:endParaRPr sz="300" b="1"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E</a:t>
            </a:r>
            <a:r>
              <a:rPr lang="en-US" sz="1800" b="1">
                <a:solidFill>
                  <a:schemeClr val="lt1"/>
                </a:solidFill>
                <a:latin typeface="Calibri"/>
                <a:ea typeface="Calibri"/>
                <a:cs typeface="Calibri"/>
                <a:sym typeface="Calibri"/>
              </a:rPr>
              <a:t>ngages &amp; Empowers Team Members</a:t>
            </a:r>
            <a:endParaRPr sz="1800" b="1">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Engages, encourages, and empowers team members to identify and act upon unsafe situations by…</a:t>
            </a:r>
            <a:endParaRPr sz="1600" b="1" i="0" u="none" strike="noStrike" cap="none">
              <a:solidFill>
                <a:schemeClr val="lt1"/>
              </a:solidFill>
              <a:latin typeface="Calibri"/>
              <a:ea typeface="Calibri"/>
              <a:cs typeface="Calibri"/>
              <a:sym typeface="Calibri"/>
            </a:endParaRPr>
          </a:p>
          <a:p>
            <a:pPr marL="914400" marR="0" lvl="2" indent="-10160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Reporting hazards and safety concerns</a:t>
            </a:r>
            <a:endParaRPr sz="1600" b="1" i="0" u="none" strike="noStrike" cap="none">
              <a:solidFill>
                <a:schemeClr val="lt1"/>
              </a:solidFill>
              <a:latin typeface="Calibri"/>
              <a:ea typeface="Calibri"/>
              <a:cs typeface="Calibri"/>
              <a:sym typeface="Calibri"/>
            </a:endParaRPr>
          </a:p>
          <a:p>
            <a:pPr marL="914400" marR="0" lvl="2" indent="-10160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Providing solutions</a:t>
            </a:r>
            <a:endParaRPr sz="1600" b="1" i="0" u="none" strike="noStrike" cap="none">
              <a:solidFill>
                <a:schemeClr val="lt1"/>
              </a:solidFill>
              <a:latin typeface="Calibri"/>
              <a:ea typeface="Calibri"/>
              <a:cs typeface="Calibri"/>
              <a:sym typeface="Calibri"/>
            </a:endParaRPr>
          </a:p>
          <a:p>
            <a:pPr marL="914400" marR="0" lvl="2" indent="-10160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Reporting near misses</a:t>
            </a:r>
            <a:endParaRPr sz="1600" b="1" i="0" u="none" strike="noStrike" cap="none">
              <a:solidFill>
                <a:schemeClr val="lt1"/>
              </a:solidFill>
              <a:latin typeface="Calibri"/>
              <a:ea typeface="Calibri"/>
              <a:cs typeface="Calibri"/>
              <a:sym typeface="Calibri"/>
            </a:endParaRPr>
          </a:p>
          <a:p>
            <a:pPr marL="914400" marR="0" lvl="2" indent="-10160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Stopping work if necessary</a:t>
            </a:r>
            <a:endParaRPr/>
          </a:p>
          <a:p>
            <a:pPr marL="914400" marR="0" lvl="2" indent="0" algn="l" rtl="0">
              <a:spcBef>
                <a:spcPts val="0"/>
              </a:spcBef>
              <a:spcAft>
                <a:spcPts val="0"/>
              </a:spcAft>
              <a:buNone/>
            </a:pPr>
            <a:endParaRPr sz="300" b="1"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A</a:t>
            </a:r>
            <a:r>
              <a:rPr lang="en-US" sz="1800" b="1">
                <a:solidFill>
                  <a:schemeClr val="lt1"/>
                </a:solidFill>
                <a:latin typeface="Calibri"/>
                <a:ea typeface="Calibri"/>
                <a:cs typeface="Calibri"/>
                <a:sym typeface="Calibri"/>
              </a:rPr>
              <a:t>ctively Listens &amp; Practices 3-way Communication</a:t>
            </a:r>
            <a:endParaRPr sz="1800" b="1">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Actively listens to hear what team members are saying</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Practices 3-way communication by having person repeat the message they heard</a:t>
            </a:r>
            <a:endParaRPr/>
          </a:p>
          <a:p>
            <a:pPr marL="457200" marR="0" lvl="1" indent="0" algn="l" rtl="0">
              <a:spcBef>
                <a:spcPts val="0"/>
              </a:spcBef>
              <a:spcAft>
                <a:spcPts val="0"/>
              </a:spcAft>
              <a:buNone/>
            </a:pPr>
            <a:endParaRPr sz="300" b="1"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DE</a:t>
            </a:r>
            <a:r>
              <a:rPr lang="en-US" sz="1800" b="1">
                <a:solidFill>
                  <a:schemeClr val="lt1"/>
                </a:solidFill>
                <a:latin typeface="Calibri"/>
                <a:ea typeface="Calibri"/>
                <a:cs typeface="Calibri"/>
                <a:sym typeface="Calibri"/>
              </a:rPr>
              <a:t>velops Team Members Through Teaching, Coaching, and Feedback</a:t>
            </a:r>
            <a:endParaRPr sz="1800" b="1">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Respectfully teaches and coaches workers</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Watches the learner fix the hazardous situation or perform the task to make sure it's done correctly</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Focuses on potential consequences rather than on the team member</a:t>
            </a:r>
            <a:endParaRPr sz="1600" b="1" i="0" u="none" strike="noStrike" cap="none">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Uses the FIST principle: Facts, Impact, Suggestions, Timely</a:t>
            </a:r>
            <a:endParaRPr/>
          </a:p>
          <a:p>
            <a:pPr marL="457200" marR="0" lvl="1" indent="0" algn="l" rtl="0">
              <a:spcBef>
                <a:spcPts val="0"/>
              </a:spcBef>
              <a:spcAft>
                <a:spcPts val="0"/>
              </a:spcAft>
              <a:buNone/>
            </a:pPr>
            <a:endParaRPr sz="300" b="1"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R</a:t>
            </a:r>
            <a:r>
              <a:rPr lang="en-US" sz="1800" b="1">
                <a:solidFill>
                  <a:schemeClr val="lt1"/>
                </a:solidFill>
                <a:latin typeface="Calibri"/>
                <a:ea typeface="Calibri"/>
                <a:cs typeface="Calibri"/>
                <a:sym typeface="Calibri"/>
              </a:rPr>
              <a:t>ecognizes Team Members for a Job Well Done</a:t>
            </a:r>
            <a:endParaRPr sz="1800" b="1">
              <a:solidFill>
                <a:schemeClr val="lt1"/>
              </a:solidFill>
              <a:latin typeface="Calibri"/>
              <a:ea typeface="Calibri"/>
              <a:cs typeface="Calibri"/>
              <a:sym typeface="Calibri"/>
            </a:endParaRPr>
          </a:p>
          <a:p>
            <a:pPr marL="742950" marR="0" lvl="1" indent="-285750" algn="l" rtl="0">
              <a:spcBef>
                <a:spcPts val="0"/>
              </a:spcBef>
              <a:spcAft>
                <a:spcPts val="0"/>
              </a:spcAft>
              <a:buClr>
                <a:schemeClr val="lt1"/>
              </a:buClr>
              <a:buSzPts val="1600"/>
              <a:buFont typeface="Calibri"/>
              <a:buChar char="‒"/>
            </a:pPr>
            <a:r>
              <a:rPr lang="en-US" sz="1600" b="1" i="0" u="none" strike="noStrike" cap="none">
                <a:solidFill>
                  <a:schemeClr val="lt1"/>
                </a:solidFill>
                <a:latin typeface="Calibri"/>
                <a:ea typeface="Calibri"/>
                <a:cs typeface="Calibri"/>
                <a:sym typeface="Calibri"/>
              </a:rPr>
              <a:t>Privately and/or publicly acknowledges team members for going above and beyond when it comes to safety</a:t>
            </a:r>
            <a:endParaRPr sz="1600" b="1" i="0" u="none" strike="noStrike" cap="none">
              <a:solidFill>
                <a:schemeClr val="lt1"/>
              </a:solidFill>
              <a:latin typeface="Calibri"/>
              <a:ea typeface="Calibri"/>
              <a:cs typeface="Calibri"/>
              <a:sym typeface="Calibri"/>
            </a:endParaRPr>
          </a:p>
        </p:txBody>
      </p:sp>
      <p:pic>
        <p:nvPicPr>
          <p:cNvPr id="220" name="Google Shape;220;p25" descr="Clipart - Passing Zone"/>
          <p:cNvPicPr preferRelativeResize="0"/>
          <p:nvPr/>
        </p:nvPicPr>
        <p:blipFill rotWithShape="1">
          <a:blip r:embed="rId3">
            <a:alphaModFix/>
          </a:blip>
          <a:srcRect/>
          <a:stretch/>
        </p:blipFill>
        <p:spPr>
          <a:xfrm rot="1302952">
            <a:off x="9137474" y="-427398"/>
            <a:ext cx="2785926" cy="5514583"/>
          </a:xfrm>
          <a:prstGeom prst="rect">
            <a:avLst/>
          </a:prstGeom>
          <a:noFill/>
          <a:ln>
            <a:noFill/>
          </a:ln>
        </p:spPr>
      </p:pic>
      <p:sp>
        <p:nvSpPr>
          <p:cNvPr id="221" name="Google Shape;221;p25"/>
          <p:cNvSpPr txBox="1"/>
          <p:nvPr/>
        </p:nvSpPr>
        <p:spPr>
          <a:xfrm>
            <a:off x="815884" y="-7457"/>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a:solidFill>
                  <a:schemeClr val="lt1"/>
                </a:solidFill>
                <a:latin typeface="Calibri"/>
                <a:ea typeface="Calibri"/>
                <a:cs typeface="Calibri"/>
                <a:sym typeface="Calibri"/>
              </a:rPr>
              <a:t>5 Skills &amp; Actions of an Effective Safety Leader</a:t>
            </a:r>
            <a:endParaRPr sz="4400" b="1">
              <a:solidFill>
                <a:schemeClr val="lt1"/>
              </a:solidFill>
              <a:latin typeface="Calibri"/>
              <a:ea typeface="Calibri"/>
              <a:cs typeface="Calibri"/>
              <a:sym typeface="Calibri"/>
            </a:endParaRPr>
          </a:p>
        </p:txBody>
      </p:sp>
      <p:sp>
        <p:nvSpPr>
          <p:cNvPr id="222" name="Google Shape;222;p25"/>
          <p:cNvSpPr txBox="1"/>
          <p:nvPr/>
        </p:nvSpPr>
        <p:spPr>
          <a:xfrm>
            <a:off x="6697000" y="731015"/>
            <a:ext cx="38186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“Start where you are. Use what you have. Do what you can.” </a:t>
            </a:r>
            <a:endParaRPr sz="32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2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0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28" name="Google Shape;228;p26"/>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29" name="Google Shape;229;p26" descr="Clipart - country-side"/>
          <p:cNvPicPr preferRelativeResize="0"/>
          <p:nvPr/>
        </p:nvPicPr>
        <p:blipFill rotWithShape="1">
          <a:blip r:embed="rId3">
            <a:alphaModFix/>
          </a:blip>
          <a:srcRect/>
          <a:stretch/>
        </p:blipFill>
        <p:spPr>
          <a:xfrm>
            <a:off x="-400594" y="43541"/>
            <a:ext cx="13071565" cy="6779623"/>
          </a:xfrm>
          <a:prstGeom prst="rect">
            <a:avLst/>
          </a:prstGeom>
          <a:noFill/>
          <a:ln>
            <a:noFill/>
          </a:ln>
        </p:spPr>
      </p:pic>
      <p:pic>
        <p:nvPicPr>
          <p:cNvPr id="230" name="Google Shape;230;p26" descr="&lt;strong&gt;High Way&lt;/strong&gt; &lt;strong&gt;Road&lt;/strong&gt; &lt;strong&gt;Sign&lt;/strong&gt; Roadsign · Free vector graphic on Pixabay"/>
          <p:cNvPicPr preferRelativeResize="0"/>
          <p:nvPr/>
        </p:nvPicPr>
        <p:blipFill rotWithShape="1">
          <a:blip r:embed="rId4">
            <a:alphaModFix/>
          </a:blip>
          <a:srcRect/>
          <a:stretch/>
        </p:blipFill>
        <p:spPr>
          <a:xfrm>
            <a:off x="2861310" y="243838"/>
            <a:ext cx="6896100" cy="7628710"/>
          </a:xfrm>
          <a:prstGeom prst="rect">
            <a:avLst/>
          </a:prstGeom>
          <a:noFill/>
          <a:ln>
            <a:noFill/>
          </a:ln>
        </p:spPr>
      </p:pic>
      <p:sp>
        <p:nvSpPr>
          <p:cNvPr id="231" name="Google Shape;231;p26"/>
          <p:cNvSpPr txBox="1"/>
          <p:nvPr/>
        </p:nvSpPr>
        <p:spPr>
          <a:xfrm>
            <a:off x="4043228" y="914579"/>
            <a:ext cx="4720045"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ED1C24"/>
                </a:solidFill>
                <a:latin typeface="Calibri"/>
                <a:ea typeface="Calibri"/>
                <a:cs typeface="Calibri"/>
                <a:sym typeface="Calibri"/>
              </a:rPr>
              <a:t>Key Takeaways</a:t>
            </a:r>
            <a:endParaRPr sz="4400" b="1">
              <a:solidFill>
                <a:srgbClr val="ED1C24"/>
              </a:solidFill>
              <a:latin typeface="Calibri"/>
              <a:ea typeface="Calibri"/>
              <a:cs typeface="Calibri"/>
              <a:sym typeface="Calibri"/>
            </a:endParaRPr>
          </a:p>
        </p:txBody>
      </p:sp>
      <p:sp>
        <p:nvSpPr>
          <p:cNvPr id="232" name="Google Shape;232;p26"/>
          <p:cNvSpPr txBox="1"/>
          <p:nvPr/>
        </p:nvSpPr>
        <p:spPr>
          <a:xfrm>
            <a:off x="3228976" y="1724772"/>
            <a:ext cx="634854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It takes COURAGE to be a leader</a:t>
            </a:r>
            <a:endParaRPr sz="2800" b="1">
              <a:solidFill>
                <a:schemeClr val="lt1"/>
              </a:solidFill>
              <a:latin typeface="Calibri"/>
              <a:ea typeface="Calibri"/>
              <a:cs typeface="Calibri"/>
              <a:sym typeface="Calibri"/>
            </a:endParaRPr>
          </a:p>
        </p:txBody>
      </p:sp>
      <p:sp>
        <p:nvSpPr>
          <p:cNvPr id="233" name="Google Shape;233;p26"/>
          <p:cNvSpPr txBox="1"/>
          <p:nvPr/>
        </p:nvSpPr>
        <p:spPr>
          <a:xfrm>
            <a:off x="3228976" y="2094147"/>
            <a:ext cx="634854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It takes COURAGE to be a speak up</a:t>
            </a:r>
            <a:endParaRPr sz="2800" b="1">
              <a:solidFill>
                <a:schemeClr val="lt1"/>
              </a:solidFill>
              <a:latin typeface="Calibri"/>
              <a:ea typeface="Calibri"/>
              <a:cs typeface="Calibri"/>
              <a:sym typeface="Calibri"/>
            </a:endParaRPr>
          </a:p>
        </p:txBody>
      </p:sp>
      <p:sp>
        <p:nvSpPr>
          <p:cNvPr id="234" name="Google Shape;234;p26"/>
          <p:cNvSpPr txBox="1"/>
          <p:nvPr/>
        </p:nvSpPr>
        <p:spPr>
          <a:xfrm>
            <a:off x="3317966" y="2850401"/>
            <a:ext cx="5982788"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These skills can easily be inserted into the daily workflow and productivity will not be affected.</a:t>
            </a:r>
            <a:endParaRPr sz="28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20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500"/>
                                        <p:tgtEl>
                                          <p:spTgt spid="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animEffect transition="in" filter="fade">
                                      <p:cBhvr>
                                        <p:cTn id="17" dur="1500"/>
                                        <p:tgtEl>
                                          <p:spTgt spid="2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1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40" name="Google Shape;240;p27"/>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41" name="Google Shape;241;p27" descr="Clipart - country-side"/>
          <p:cNvPicPr preferRelativeResize="0"/>
          <p:nvPr/>
        </p:nvPicPr>
        <p:blipFill rotWithShape="1">
          <a:blip r:embed="rId3">
            <a:alphaModFix/>
          </a:blip>
          <a:srcRect/>
          <a:stretch/>
        </p:blipFill>
        <p:spPr>
          <a:xfrm>
            <a:off x="-400594" y="43541"/>
            <a:ext cx="13071565" cy="6779623"/>
          </a:xfrm>
          <a:prstGeom prst="rect">
            <a:avLst/>
          </a:prstGeom>
          <a:noFill/>
          <a:ln>
            <a:noFill/>
          </a:ln>
        </p:spPr>
      </p:pic>
      <p:pic>
        <p:nvPicPr>
          <p:cNvPr id="242" name="Google Shape;242;p27" descr="&lt;strong&gt;High Way&lt;/strong&gt; &lt;strong&gt;Road&lt;/strong&gt; &lt;strong&gt;Sign&lt;/strong&gt; Roadsign · Free vector graphic on Pixabay"/>
          <p:cNvPicPr preferRelativeResize="0"/>
          <p:nvPr/>
        </p:nvPicPr>
        <p:blipFill rotWithShape="1">
          <a:blip r:embed="rId4">
            <a:alphaModFix/>
          </a:blip>
          <a:srcRect/>
          <a:stretch/>
        </p:blipFill>
        <p:spPr>
          <a:xfrm>
            <a:off x="2861310" y="243837"/>
            <a:ext cx="6896100" cy="8429899"/>
          </a:xfrm>
          <a:prstGeom prst="rect">
            <a:avLst/>
          </a:prstGeom>
          <a:noFill/>
          <a:ln>
            <a:noFill/>
          </a:ln>
        </p:spPr>
      </p:pic>
      <p:sp>
        <p:nvSpPr>
          <p:cNvPr id="243" name="Google Shape;243;p27"/>
          <p:cNvSpPr txBox="1"/>
          <p:nvPr/>
        </p:nvSpPr>
        <p:spPr>
          <a:xfrm>
            <a:off x="4043227" y="1046707"/>
            <a:ext cx="4720045"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ED1C24"/>
                </a:solidFill>
                <a:latin typeface="Calibri"/>
                <a:ea typeface="Calibri"/>
                <a:cs typeface="Calibri"/>
                <a:sym typeface="Calibri"/>
              </a:rPr>
              <a:t>Key Takeaways</a:t>
            </a:r>
            <a:endParaRPr sz="4400" b="1">
              <a:solidFill>
                <a:srgbClr val="ED1C24"/>
              </a:solidFill>
              <a:latin typeface="Calibri"/>
              <a:ea typeface="Calibri"/>
              <a:cs typeface="Calibri"/>
              <a:sym typeface="Calibri"/>
            </a:endParaRPr>
          </a:p>
        </p:txBody>
      </p:sp>
      <p:sp>
        <p:nvSpPr>
          <p:cNvPr id="244" name="Google Shape;244;p27"/>
          <p:cNvSpPr txBox="1"/>
          <p:nvPr/>
        </p:nvSpPr>
        <p:spPr>
          <a:xfrm>
            <a:off x="3228976" y="1724504"/>
            <a:ext cx="634854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ED1C24"/>
                </a:solidFill>
                <a:latin typeface="Calibri"/>
                <a:ea typeface="Calibri"/>
                <a:cs typeface="Calibri"/>
                <a:sym typeface="Calibri"/>
              </a:rPr>
              <a:t>LEADERS</a:t>
            </a:r>
            <a:endParaRPr sz="2800" b="1">
              <a:solidFill>
                <a:srgbClr val="ED1C24"/>
              </a:solidFill>
              <a:latin typeface="Calibri"/>
              <a:ea typeface="Calibri"/>
              <a:cs typeface="Calibri"/>
              <a:sym typeface="Calibri"/>
            </a:endParaRPr>
          </a:p>
        </p:txBody>
      </p:sp>
      <p:sp>
        <p:nvSpPr>
          <p:cNvPr id="245" name="Google Shape;245;p27"/>
          <p:cNvSpPr txBox="1"/>
          <p:nvPr/>
        </p:nvSpPr>
        <p:spPr>
          <a:xfrm>
            <a:off x="3387635" y="2156079"/>
            <a:ext cx="5974080"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ED1C24"/>
                </a:solidFill>
                <a:latin typeface="Calibri"/>
                <a:ea typeface="Calibri"/>
                <a:cs typeface="Calibri"/>
                <a:sym typeface="Calibri"/>
              </a:rPr>
              <a:t>L</a:t>
            </a:r>
            <a:r>
              <a:rPr lang="en-US" sz="2000" b="1">
                <a:solidFill>
                  <a:schemeClr val="lt1"/>
                </a:solidFill>
                <a:latin typeface="Calibri"/>
                <a:ea typeface="Calibri"/>
                <a:cs typeface="Calibri"/>
                <a:sym typeface="Calibri"/>
              </a:rPr>
              <a:t>ead by Example</a:t>
            </a:r>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E</a:t>
            </a:r>
            <a:r>
              <a:rPr lang="en-US" sz="2000" b="1">
                <a:solidFill>
                  <a:schemeClr val="lt1"/>
                </a:solidFill>
                <a:latin typeface="Calibri"/>
                <a:ea typeface="Calibri"/>
                <a:cs typeface="Calibri"/>
                <a:sym typeface="Calibri"/>
              </a:rPr>
              <a:t>ngage and Empower team members</a:t>
            </a:r>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A</a:t>
            </a:r>
            <a:r>
              <a:rPr lang="en-US" sz="2000" b="1">
                <a:solidFill>
                  <a:schemeClr val="lt1"/>
                </a:solidFill>
                <a:latin typeface="Calibri"/>
                <a:ea typeface="Calibri"/>
                <a:cs typeface="Calibri"/>
                <a:sym typeface="Calibri"/>
              </a:rPr>
              <a:t>ctively listen and Practice 3-way communication</a:t>
            </a:r>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DE</a:t>
            </a:r>
            <a:r>
              <a:rPr lang="en-US" sz="2000" b="1">
                <a:solidFill>
                  <a:schemeClr val="lt1"/>
                </a:solidFill>
                <a:latin typeface="Calibri"/>
                <a:ea typeface="Calibri"/>
                <a:cs typeface="Calibri"/>
                <a:sym typeface="Calibri"/>
              </a:rPr>
              <a:t>velop team members by teaching, coaching, and knowing    how to give constructive feedback</a:t>
            </a:r>
            <a:endParaRPr/>
          </a:p>
          <a:p>
            <a:pPr marL="0" marR="0" lvl="0" indent="0" algn="l" rtl="0">
              <a:spcBef>
                <a:spcPts val="0"/>
              </a:spcBef>
              <a:spcAft>
                <a:spcPts val="0"/>
              </a:spcAft>
              <a:buNone/>
            </a:pPr>
            <a:r>
              <a:rPr lang="en-US" sz="2400" b="1">
                <a:solidFill>
                  <a:srgbClr val="ED1C24"/>
                </a:solidFill>
                <a:latin typeface="Calibri"/>
                <a:ea typeface="Calibri"/>
                <a:cs typeface="Calibri"/>
                <a:sym typeface="Calibri"/>
              </a:rPr>
              <a:t>R</a:t>
            </a:r>
            <a:r>
              <a:rPr lang="en-US" sz="2000" b="1">
                <a:solidFill>
                  <a:schemeClr val="lt1"/>
                </a:solidFill>
                <a:latin typeface="Calibri"/>
                <a:ea typeface="Calibri"/>
                <a:cs typeface="Calibri"/>
                <a:sym typeface="Calibri"/>
              </a:rPr>
              <a:t>ecognize team members for going above and beyond for safety</a:t>
            </a:r>
            <a:endParaRPr sz="20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2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51" name="Google Shape;251;p28"/>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52" name="Google Shape;252;p28" descr="Clipart - country-side"/>
          <p:cNvPicPr preferRelativeResize="0"/>
          <p:nvPr/>
        </p:nvPicPr>
        <p:blipFill rotWithShape="1">
          <a:blip r:embed="rId3">
            <a:alphaModFix/>
          </a:blip>
          <a:srcRect/>
          <a:stretch/>
        </p:blipFill>
        <p:spPr>
          <a:xfrm>
            <a:off x="-2870200" y="-1656361"/>
            <a:ext cx="18707099" cy="9692640"/>
          </a:xfrm>
          <a:prstGeom prst="rect">
            <a:avLst/>
          </a:prstGeom>
          <a:noFill/>
          <a:ln>
            <a:noFill/>
          </a:ln>
        </p:spPr>
      </p:pic>
      <p:sp>
        <p:nvSpPr>
          <p:cNvPr id="253" name="Google Shape;253;p28"/>
          <p:cNvSpPr txBox="1"/>
          <p:nvPr/>
        </p:nvSpPr>
        <p:spPr>
          <a:xfrm>
            <a:off x="-201706" y="152892"/>
            <a:ext cx="11250705"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What about those Easter eggs??</a:t>
            </a:r>
            <a:endParaRPr sz="4400" b="1">
              <a:solidFill>
                <a:schemeClr val="lt1"/>
              </a:solidFill>
              <a:latin typeface="Calibri"/>
              <a:ea typeface="Calibri"/>
              <a:cs typeface="Calibri"/>
              <a:sym typeface="Calibri"/>
            </a:endParaRPr>
          </a:p>
        </p:txBody>
      </p:sp>
      <p:sp>
        <p:nvSpPr>
          <p:cNvPr id="254" name="Google Shape;254;p28"/>
          <p:cNvSpPr/>
          <p:nvPr/>
        </p:nvSpPr>
        <p:spPr>
          <a:xfrm>
            <a:off x="3971365" y="1389595"/>
            <a:ext cx="625736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“I learned that courage was not the absence of fear, but the triumph over it. The brave man is not he who does not feel afraid, but he who conquers that fear.”</a:t>
            </a:r>
            <a:endParaRPr sz="2400" b="1">
              <a:solidFill>
                <a:schemeClr val="lt1"/>
              </a:solidFill>
              <a:latin typeface="Calibri"/>
              <a:ea typeface="Calibri"/>
              <a:cs typeface="Calibri"/>
              <a:sym typeface="Calibri"/>
            </a:endParaRPr>
          </a:p>
        </p:txBody>
      </p:sp>
      <p:sp>
        <p:nvSpPr>
          <p:cNvPr id="255" name="Google Shape;255;p28"/>
          <p:cNvSpPr txBox="1"/>
          <p:nvPr/>
        </p:nvSpPr>
        <p:spPr>
          <a:xfrm>
            <a:off x="6482201" y="2762588"/>
            <a:ext cx="3497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a:t>
            </a:r>
            <a:r>
              <a:rPr lang="en-US" sz="2400" b="1" i="1">
                <a:solidFill>
                  <a:schemeClr val="lt1"/>
                </a:solidFill>
                <a:latin typeface="Calibri"/>
                <a:ea typeface="Calibri"/>
                <a:cs typeface="Calibri"/>
                <a:sym typeface="Calibri"/>
              </a:rPr>
              <a:t>Nelson Mandela</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8"/>
          <p:cNvSpPr/>
          <p:nvPr/>
        </p:nvSpPr>
        <p:spPr>
          <a:xfrm>
            <a:off x="799472" y="4087200"/>
            <a:ext cx="6096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FFFF"/>
                </a:solidFill>
                <a:latin typeface="Calibri"/>
                <a:ea typeface="Calibri"/>
                <a:cs typeface="Calibri"/>
                <a:sym typeface="Calibri"/>
              </a:rPr>
              <a:t>“Leadership is an action, not a position”</a:t>
            </a:r>
            <a:endParaRPr sz="2400" b="1">
              <a:solidFill>
                <a:srgbClr val="FFFFFF"/>
              </a:solidFill>
              <a:latin typeface="Calibri"/>
              <a:ea typeface="Calibri"/>
              <a:cs typeface="Calibri"/>
              <a:sym typeface="Calibri"/>
            </a:endParaRPr>
          </a:p>
        </p:txBody>
      </p:sp>
      <p:sp>
        <p:nvSpPr>
          <p:cNvPr id="257" name="Google Shape;257;p28"/>
          <p:cNvSpPr txBox="1"/>
          <p:nvPr/>
        </p:nvSpPr>
        <p:spPr>
          <a:xfrm>
            <a:off x="3497849" y="4664006"/>
            <a:ext cx="3128682"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FFFFFF"/>
                </a:solidFill>
                <a:latin typeface="Calibri"/>
                <a:ea typeface="Calibri"/>
                <a:cs typeface="Calibri"/>
                <a:sym typeface="Calibri"/>
              </a:rPr>
              <a:t>— Donald McGannon</a:t>
            </a:r>
            <a:endParaRPr sz="2400" b="1" i="1">
              <a:solidFill>
                <a:srgbClr val="FFFFFF"/>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28"/>
          <p:cNvSpPr txBox="1"/>
          <p:nvPr/>
        </p:nvSpPr>
        <p:spPr>
          <a:xfrm>
            <a:off x="8690392" y="4202341"/>
            <a:ext cx="2776184"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“Start where you are. Use what you have. Do what you can.” </a:t>
            </a:r>
            <a:endParaRPr sz="2400" b="1">
              <a:solidFill>
                <a:schemeClr val="lt1"/>
              </a:solidFill>
              <a:latin typeface="Calibri"/>
              <a:ea typeface="Calibri"/>
              <a:cs typeface="Calibri"/>
              <a:sym typeface="Calibri"/>
            </a:endParaRPr>
          </a:p>
        </p:txBody>
      </p:sp>
      <p:sp>
        <p:nvSpPr>
          <p:cNvPr id="259" name="Google Shape;259;p28"/>
          <p:cNvSpPr txBox="1"/>
          <p:nvPr/>
        </p:nvSpPr>
        <p:spPr>
          <a:xfrm>
            <a:off x="9737583" y="5558570"/>
            <a:ext cx="2368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1">
                <a:solidFill>
                  <a:srgbClr val="FFFFFF"/>
                </a:solidFill>
                <a:latin typeface="Calibri"/>
                <a:ea typeface="Calibri"/>
                <a:cs typeface="Calibri"/>
                <a:sym typeface="Calibri"/>
              </a:rPr>
              <a:t>— Arthur Ashe</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65" name="Google Shape;265;p29"/>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66" name="Google Shape;266;p29" descr="Clipart - country-side"/>
          <p:cNvPicPr preferRelativeResize="0"/>
          <p:nvPr/>
        </p:nvPicPr>
        <p:blipFill rotWithShape="1">
          <a:blip r:embed="rId3">
            <a:alphaModFix/>
          </a:blip>
          <a:srcRect/>
          <a:stretch/>
        </p:blipFill>
        <p:spPr>
          <a:xfrm>
            <a:off x="-2870200" y="-1701291"/>
            <a:ext cx="18707099" cy="9692640"/>
          </a:xfrm>
          <a:prstGeom prst="rect">
            <a:avLst/>
          </a:prstGeom>
          <a:noFill/>
          <a:ln>
            <a:noFill/>
          </a:ln>
        </p:spPr>
      </p:pic>
      <p:pic>
        <p:nvPicPr>
          <p:cNvPr id="267" name="Google Shape;267;p29" descr="Rm 12 Dragonflies and Ladybirds - home"/>
          <p:cNvPicPr preferRelativeResize="0"/>
          <p:nvPr/>
        </p:nvPicPr>
        <p:blipFill rotWithShape="1">
          <a:blip r:embed="rId4">
            <a:alphaModFix/>
          </a:blip>
          <a:srcRect/>
          <a:stretch/>
        </p:blipFill>
        <p:spPr>
          <a:xfrm>
            <a:off x="365143" y="-575316"/>
            <a:ext cx="2620995" cy="2922525"/>
          </a:xfrm>
          <a:prstGeom prst="rect">
            <a:avLst/>
          </a:prstGeom>
          <a:noFill/>
          <a:ln>
            <a:noFill/>
          </a:ln>
        </p:spPr>
      </p:pic>
      <p:pic>
        <p:nvPicPr>
          <p:cNvPr id="268" name="Google Shape;268;p29" descr="Clipart - &lt;strong&gt;Hot Air Balloon&lt;/strong&gt;"/>
          <p:cNvPicPr preferRelativeResize="0"/>
          <p:nvPr/>
        </p:nvPicPr>
        <p:blipFill rotWithShape="1">
          <a:blip r:embed="rId5">
            <a:alphaModFix/>
          </a:blip>
          <a:srcRect/>
          <a:stretch/>
        </p:blipFill>
        <p:spPr>
          <a:xfrm>
            <a:off x="7586066" y="-1540394"/>
            <a:ext cx="3768932" cy="4717061"/>
          </a:xfrm>
          <a:prstGeom prst="rect">
            <a:avLst/>
          </a:prstGeom>
          <a:noFill/>
          <a:ln>
            <a:noFill/>
          </a:ln>
        </p:spPr>
      </p:pic>
      <p:sp>
        <p:nvSpPr>
          <p:cNvPr id="269" name="Google Shape;269;p29"/>
          <p:cNvSpPr txBox="1"/>
          <p:nvPr/>
        </p:nvSpPr>
        <p:spPr>
          <a:xfrm>
            <a:off x="1827280" y="685765"/>
            <a:ext cx="10364720" cy="45089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700" b="1">
                <a:solidFill>
                  <a:schemeClr val="lt1"/>
                </a:solidFill>
                <a:latin typeface="Calibri"/>
                <a:ea typeface="Calibri"/>
                <a:cs typeface="Calibri"/>
                <a:sym typeface="Calibri"/>
              </a:rPr>
              <a:t>GOAL!</a:t>
            </a:r>
            <a:endParaRPr sz="28700" b="1">
              <a:solidFill>
                <a:schemeClr val="lt1"/>
              </a:solidFill>
              <a:latin typeface="Calibri"/>
              <a:ea typeface="Calibri"/>
              <a:cs typeface="Calibri"/>
              <a:sym typeface="Calibri"/>
            </a:endParaRPr>
          </a:p>
        </p:txBody>
      </p:sp>
      <p:pic>
        <p:nvPicPr>
          <p:cNvPr id="270" name="Google Shape;270;p29" descr="Clipart - Colorful Detailed &lt;strong&gt;Hot Air Balloon&lt;/strong&gt;"/>
          <p:cNvPicPr preferRelativeResize="0"/>
          <p:nvPr/>
        </p:nvPicPr>
        <p:blipFill rotWithShape="1">
          <a:blip r:embed="rId6">
            <a:alphaModFix/>
          </a:blip>
          <a:srcRect/>
          <a:stretch/>
        </p:blipFill>
        <p:spPr>
          <a:xfrm>
            <a:off x="3356645" y="-1446811"/>
            <a:ext cx="3976941" cy="6858000"/>
          </a:xfrm>
          <a:prstGeom prst="rect">
            <a:avLst/>
          </a:prstGeom>
          <a:noFill/>
          <a:ln>
            <a:noFill/>
          </a:ln>
        </p:spPr>
      </p:pic>
      <p:sp>
        <p:nvSpPr>
          <p:cNvPr id="271" name="Google Shape;271;p29"/>
          <p:cNvSpPr txBox="1"/>
          <p:nvPr/>
        </p:nvSpPr>
        <p:spPr>
          <a:xfrm>
            <a:off x="210047" y="2843372"/>
            <a:ext cx="323446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chemeClr val="lt1"/>
                </a:solidFill>
                <a:latin typeface="Calibri"/>
                <a:ea typeface="Calibri"/>
                <a:cs typeface="Calibri"/>
                <a:sym typeface="Calibri"/>
              </a:rPr>
              <a:t>Questions…</a:t>
            </a:r>
            <a:endParaRPr sz="4800" b="1">
              <a:solidFill>
                <a:schemeClr val="lt1"/>
              </a:solidFill>
              <a:latin typeface="Calibri"/>
              <a:ea typeface="Calibri"/>
              <a:cs typeface="Calibri"/>
              <a:sym typeface="Calibri"/>
            </a:endParaRPr>
          </a:p>
        </p:txBody>
      </p:sp>
      <p:sp>
        <p:nvSpPr>
          <p:cNvPr id="272" name="Google Shape;272;p29"/>
          <p:cNvSpPr txBox="1"/>
          <p:nvPr/>
        </p:nvSpPr>
        <p:spPr>
          <a:xfrm>
            <a:off x="9435357" y="2911035"/>
            <a:ext cx="2868645"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rgbClr val="FFFFFF"/>
                </a:solidFill>
                <a:latin typeface="Calibri"/>
                <a:ea typeface="Calibri"/>
                <a:cs typeface="Calibri"/>
                <a:sym typeface="Calibri"/>
              </a:rPr>
              <a:t>Thoughts?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29"/>
          <p:cNvSpPr txBox="1"/>
          <p:nvPr/>
        </p:nvSpPr>
        <p:spPr>
          <a:xfrm>
            <a:off x="950981" y="-547430"/>
            <a:ext cx="10541000" cy="74481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3900" b="1">
                <a:solidFill>
                  <a:schemeClr val="lt1"/>
                </a:solidFill>
                <a:latin typeface="Calibri"/>
                <a:ea typeface="Calibri"/>
                <a:cs typeface="Calibri"/>
                <a:sym typeface="Calibri"/>
              </a:rPr>
              <a:t>THANK YOU </a:t>
            </a:r>
            <a:endParaRPr sz="239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67"/>
                                        </p:tgtEl>
                                      </p:cBhvr>
                                    </p:animEffect>
                                    <p:set>
                                      <p:cBhvr>
                                        <p:cTn id="7" dur="1" fill="hold">
                                          <p:stCondLst>
                                            <p:cond delay="1000"/>
                                          </p:stCondLst>
                                        </p:cTn>
                                        <p:tgtEl>
                                          <p:spTgt spid="26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68"/>
                                        </p:tgtEl>
                                      </p:cBhvr>
                                    </p:animEffect>
                                    <p:set>
                                      <p:cBhvr>
                                        <p:cTn id="12" dur="1" fill="hold">
                                          <p:stCondLst>
                                            <p:cond delay="1000"/>
                                          </p:stCondLst>
                                        </p:cTn>
                                        <p:tgtEl>
                                          <p:spTgt spid="26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70"/>
                                        </p:tgtEl>
                                      </p:cBhvr>
                                    </p:animEffect>
                                    <p:set>
                                      <p:cBhvr>
                                        <p:cTn id="17" dur="1" fill="hold">
                                          <p:stCondLst>
                                            <p:cond delay="1000"/>
                                          </p:stCondLst>
                                        </p:cTn>
                                        <p:tgtEl>
                                          <p:spTgt spid="27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10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750"/>
                                        <p:tgtEl>
                                          <p:spTgt spid="269"/>
                                        </p:tgtEl>
                                      </p:cBhvr>
                                    </p:animEffect>
                                    <p:set>
                                      <p:cBhvr>
                                        <p:cTn id="27" dur="1" fill="hold">
                                          <p:stCondLst>
                                            <p:cond delay="750"/>
                                          </p:stCondLst>
                                        </p:cTn>
                                        <p:tgtEl>
                                          <p:spTgt spid="26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1000"/>
                                        <p:tgtEl>
                                          <p:spTgt spid="2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2"/>
                                        </p:tgtEl>
                                        <p:attrNameLst>
                                          <p:attrName>style.visibility</p:attrName>
                                        </p:attrNameLst>
                                      </p:cBhvr>
                                      <p:to>
                                        <p:strVal val="visible"/>
                                      </p:to>
                                    </p:set>
                                    <p:animEffect transition="in" filter="fade">
                                      <p:cBhvr>
                                        <p:cTn id="37" dur="1000"/>
                                        <p:tgtEl>
                                          <p:spTgt spid="2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3"/>
                                        </p:tgtEl>
                                        <p:attrNameLst>
                                          <p:attrName>style.visibility</p:attrName>
                                        </p:attrNameLst>
                                      </p:cBhvr>
                                      <p:to>
                                        <p:strVal val="visible"/>
                                      </p:to>
                                    </p:set>
                                    <p:animEffect transition="in" filter="fade">
                                      <p:cBhvr>
                                        <p:cTn id="42"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279" name="Google Shape;279;p30"/>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80" name="Google Shape;280;p30" descr="Clipart - country-side"/>
          <p:cNvPicPr preferRelativeResize="0"/>
          <p:nvPr/>
        </p:nvPicPr>
        <p:blipFill rotWithShape="1">
          <a:blip r:embed="rId3">
            <a:alphaModFix/>
          </a:blip>
          <a:srcRect/>
          <a:stretch/>
        </p:blipFill>
        <p:spPr>
          <a:xfrm>
            <a:off x="-400594" y="43541"/>
            <a:ext cx="13071565" cy="6779623"/>
          </a:xfrm>
          <a:prstGeom prst="rect">
            <a:avLst/>
          </a:prstGeom>
          <a:noFill/>
          <a:ln>
            <a:noFill/>
          </a:ln>
        </p:spPr>
      </p:pic>
      <p:pic>
        <p:nvPicPr>
          <p:cNvPr id="281" name="Google Shape;281;p30" descr="&lt;strong&gt;High Way&lt;/strong&gt; &lt;strong&gt;Road&lt;/strong&gt; &lt;strong&gt;Sign&lt;/strong&gt; Roadsign · Free vector graphic on Pixabay"/>
          <p:cNvPicPr preferRelativeResize="0"/>
          <p:nvPr/>
        </p:nvPicPr>
        <p:blipFill rotWithShape="1">
          <a:blip r:embed="rId4">
            <a:alphaModFix/>
          </a:blip>
          <a:srcRect/>
          <a:stretch/>
        </p:blipFill>
        <p:spPr>
          <a:xfrm>
            <a:off x="6510313" y="752247"/>
            <a:ext cx="5194007" cy="6070917"/>
          </a:xfrm>
          <a:prstGeom prst="rect">
            <a:avLst/>
          </a:prstGeom>
          <a:noFill/>
          <a:ln>
            <a:noFill/>
          </a:ln>
        </p:spPr>
      </p:pic>
      <p:sp>
        <p:nvSpPr>
          <p:cNvPr id="282" name="Google Shape;282;p30"/>
          <p:cNvSpPr txBox="1"/>
          <p:nvPr/>
        </p:nvSpPr>
        <p:spPr>
          <a:xfrm>
            <a:off x="7297783" y="1330529"/>
            <a:ext cx="370985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ED1C24"/>
                </a:solidFill>
                <a:latin typeface="Calibri"/>
                <a:ea typeface="Calibri"/>
                <a:cs typeface="Calibri"/>
                <a:sym typeface="Calibri"/>
              </a:rPr>
              <a:t>Safety Leadership</a:t>
            </a:r>
            <a:endParaRPr sz="3600" b="1">
              <a:solidFill>
                <a:srgbClr val="ED1C24"/>
              </a:solidFill>
              <a:latin typeface="Calibri"/>
              <a:ea typeface="Calibri"/>
              <a:cs typeface="Calibri"/>
              <a:sym typeface="Calibri"/>
            </a:endParaRPr>
          </a:p>
        </p:txBody>
      </p:sp>
      <p:sp>
        <p:nvSpPr>
          <p:cNvPr id="283" name="Google Shape;283;p30"/>
          <p:cNvSpPr txBox="1"/>
          <p:nvPr/>
        </p:nvSpPr>
        <p:spPr>
          <a:xfrm>
            <a:off x="7228114" y="2185027"/>
            <a:ext cx="3727269" cy="14155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Introduction to the Foundation of effective </a:t>
            </a:r>
            <a:endParaRPr/>
          </a:p>
          <a:p>
            <a:pPr marL="0" marR="0" lvl="0" indent="0" algn="ctr" rtl="0">
              <a:spcBef>
                <a:spcPts val="0"/>
              </a:spcBef>
              <a:spcAft>
                <a:spcPts val="0"/>
              </a:spcAft>
              <a:buNone/>
            </a:pPr>
            <a:r>
              <a:rPr lang="en-US" sz="2800" b="1">
                <a:solidFill>
                  <a:schemeClr val="lt1"/>
                </a:solidFill>
                <a:latin typeface="Calibri"/>
                <a:ea typeface="Calibri"/>
                <a:cs typeface="Calibri"/>
                <a:sym typeface="Calibri"/>
              </a:rPr>
              <a:t>Safety Leadership</a:t>
            </a:r>
            <a:endParaRPr sz="2800" b="1">
              <a:solidFill>
                <a:schemeClr val="lt1"/>
              </a:solidFill>
              <a:latin typeface="Calibri"/>
              <a:ea typeface="Calibri"/>
              <a:cs typeface="Calibri"/>
              <a:sym typeface="Calibri"/>
            </a:endParaRPr>
          </a:p>
        </p:txBody>
      </p:sp>
      <p:sp>
        <p:nvSpPr>
          <p:cNvPr id="284" name="Google Shape;284;p30"/>
          <p:cNvSpPr txBox="1"/>
          <p:nvPr/>
        </p:nvSpPr>
        <p:spPr>
          <a:xfrm>
            <a:off x="461659" y="3998686"/>
            <a:ext cx="4532819"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Presented by </a:t>
            </a:r>
            <a:endParaRPr/>
          </a:p>
          <a:p>
            <a:pPr marL="0" marR="0" lvl="0" indent="0" algn="ctr" rtl="0">
              <a:spcBef>
                <a:spcPts val="0"/>
              </a:spcBef>
              <a:spcAft>
                <a:spcPts val="0"/>
              </a:spcAft>
              <a:buNone/>
            </a:pPr>
            <a:r>
              <a:rPr lang="en-US" sz="3600" b="1">
                <a:solidFill>
                  <a:schemeClr val="lt1"/>
                </a:solidFill>
                <a:latin typeface="Calibri"/>
                <a:ea typeface="Calibri"/>
                <a:cs typeface="Calibri"/>
                <a:sym typeface="Calibri"/>
              </a:rPr>
              <a:t>Jacquelyn Seth, CSP</a:t>
            </a:r>
            <a:endParaRPr/>
          </a:p>
          <a:p>
            <a:pPr marL="0" marR="0" lvl="0" indent="0" algn="ctr" rtl="0">
              <a:spcBef>
                <a:spcPts val="0"/>
              </a:spcBef>
              <a:spcAft>
                <a:spcPts val="0"/>
              </a:spcAft>
              <a:buNone/>
            </a:pPr>
            <a:r>
              <a:rPr lang="en-US" sz="3600" b="1">
                <a:solidFill>
                  <a:schemeClr val="lt1"/>
                </a:solidFill>
                <a:latin typeface="Calibri"/>
                <a:ea typeface="Calibri"/>
                <a:cs typeface="Calibri"/>
                <a:sym typeface="Calibri"/>
              </a:rPr>
              <a:t>SHE³ Capabilities</a:t>
            </a:r>
            <a:endParaRPr/>
          </a:p>
          <a:p>
            <a:pPr marL="0" marR="0" lvl="0" indent="0" algn="ctr" rtl="0">
              <a:spcBef>
                <a:spcPts val="0"/>
              </a:spcBef>
              <a:spcAft>
                <a:spcPts val="0"/>
              </a:spcAft>
              <a:buNone/>
            </a:pPr>
            <a:r>
              <a:rPr lang="en-US" sz="3200" b="1">
                <a:solidFill>
                  <a:schemeClr val="lt1"/>
                </a:solidFill>
                <a:latin typeface="Calibri"/>
                <a:ea typeface="Calibri"/>
                <a:cs typeface="Calibri"/>
                <a:sym typeface="Calibri"/>
              </a:rPr>
              <a:t>www.she3cap.com</a:t>
            </a:r>
            <a:endParaRPr sz="3200" b="1">
              <a:solidFill>
                <a:schemeClr val="lt1"/>
              </a:solidFill>
              <a:latin typeface="Calibri"/>
              <a:ea typeface="Calibri"/>
              <a:cs typeface="Calibri"/>
              <a:sym typeface="Calibri"/>
            </a:endParaRPr>
          </a:p>
        </p:txBody>
      </p:sp>
      <p:pic>
        <p:nvPicPr>
          <p:cNvPr id="285" name="Google Shape;285;p30"/>
          <p:cNvPicPr preferRelativeResize="0"/>
          <p:nvPr/>
        </p:nvPicPr>
        <p:blipFill rotWithShape="1">
          <a:blip r:embed="rId5">
            <a:alphaModFix/>
          </a:blip>
          <a:srcRect/>
          <a:stretch/>
        </p:blipFill>
        <p:spPr>
          <a:xfrm>
            <a:off x="1524000" y="215685"/>
            <a:ext cx="2408138" cy="22263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7625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Calibri"/>
              <a:buNone/>
            </a:pPr>
            <a:r>
              <a:rPr lang="en-US" sz="4400" b="0" i="0" u="none" strike="noStrike" cap="none">
                <a:solidFill>
                  <a:schemeClr val="lt1"/>
                </a:solidFill>
                <a:latin typeface="Calibri"/>
                <a:ea typeface="Calibri"/>
                <a:cs typeface="Calibri"/>
                <a:sym typeface="Calibri"/>
              </a:rPr>
              <a:t>Today’s Goal </a:t>
            </a:r>
            <a:endParaRPr sz="4400" b="0" i="0" u="none" strike="noStrike" cap="none">
              <a:solidFill>
                <a:schemeClr val="lt1"/>
              </a:solidFill>
              <a:latin typeface="Calibri"/>
              <a:ea typeface="Calibri"/>
              <a:cs typeface="Calibri"/>
              <a:sym typeface="Calibri"/>
            </a:endParaRPr>
          </a:p>
        </p:txBody>
      </p:sp>
      <p:pic>
        <p:nvPicPr>
          <p:cNvPr id="97" name="Google Shape;97;p14" descr="Clipart - Passing Zone"/>
          <p:cNvPicPr preferRelativeResize="0">
            <a:picLocks noGrp="1"/>
          </p:cNvPicPr>
          <p:nvPr>
            <p:ph type="body" idx="1"/>
          </p:nvPr>
        </p:nvPicPr>
        <p:blipFill rotWithShape="1">
          <a:blip r:embed="rId3">
            <a:alphaModFix/>
          </a:blip>
          <a:srcRect/>
          <a:stretch/>
        </p:blipFill>
        <p:spPr>
          <a:xfrm>
            <a:off x="1152525" y="-45073"/>
            <a:ext cx="7981950" cy="6903073"/>
          </a:xfrm>
          <a:prstGeom prst="rect">
            <a:avLst/>
          </a:prstGeom>
          <a:noFill/>
          <a:ln>
            <a:noFill/>
          </a:ln>
        </p:spPr>
      </p:pic>
      <p:sp>
        <p:nvSpPr>
          <p:cNvPr id="98" name="Google Shape;98;p14"/>
          <p:cNvSpPr txBox="1"/>
          <p:nvPr/>
        </p:nvSpPr>
        <p:spPr>
          <a:xfrm>
            <a:off x="476250" y="1639221"/>
            <a:ext cx="3876675"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lt1"/>
                </a:solidFill>
                <a:latin typeface="Calibri"/>
                <a:ea typeface="Calibri"/>
                <a:cs typeface="Calibri"/>
                <a:sym typeface="Calibri"/>
              </a:rPr>
              <a:t>To introduce the 5 critical Safety Leadership skills that can be used to improve safety climate and safety outcomes in the workplace.</a:t>
            </a:r>
            <a:endParaRPr sz="2400" b="1">
              <a:solidFill>
                <a:schemeClr val="lt1"/>
              </a:solidFill>
              <a:latin typeface="Calibri"/>
              <a:ea typeface="Calibri"/>
              <a:cs typeface="Calibri"/>
              <a:sym typeface="Calibri"/>
            </a:endParaRPr>
          </a:p>
        </p:txBody>
      </p:sp>
      <p:sp>
        <p:nvSpPr>
          <p:cNvPr id="99" name="Google Shape;99;p14"/>
          <p:cNvSpPr txBox="1"/>
          <p:nvPr/>
        </p:nvSpPr>
        <p:spPr>
          <a:xfrm>
            <a:off x="8591550" y="365125"/>
            <a:ext cx="3600450"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Learning Objectives </a:t>
            </a:r>
            <a:endParaRPr/>
          </a:p>
          <a:p>
            <a:pPr marL="0" marR="0" lvl="0" indent="0" algn="l" rtl="0">
              <a:spcBef>
                <a:spcPts val="0"/>
              </a:spcBef>
              <a:spcAft>
                <a:spcPts val="0"/>
              </a:spcAft>
              <a:buNone/>
            </a:pPr>
            <a:endParaRPr sz="2000" b="1">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Explain why Safety Leadership is important</a:t>
            </a:r>
            <a:endParaRPr/>
          </a:p>
          <a:p>
            <a:pPr marL="285750" marR="0" lvl="0" indent="-285750" algn="l" rtl="0">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Describe 5 critical Safety Leadership skills</a:t>
            </a:r>
            <a:endParaRPr/>
          </a:p>
          <a:p>
            <a:pPr marL="285750" marR="0" lvl="0" indent="-285750" algn="l" rtl="0">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Discuss how an effective leader can apply them on the workplace</a:t>
            </a:r>
            <a:endParaRPr sz="2000" b="1">
              <a:solidFill>
                <a:schemeClr val="lt1"/>
              </a:solidFill>
              <a:latin typeface="Calibri"/>
              <a:ea typeface="Calibri"/>
              <a:cs typeface="Calibri"/>
              <a:sym typeface="Calibri"/>
            </a:endParaRPr>
          </a:p>
        </p:txBody>
      </p:sp>
      <p:sp>
        <p:nvSpPr>
          <p:cNvPr id="100" name="Google Shape;100;p14"/>
          <p:cNvSpPr txBox="1"/>
          <p:nvPr/>
        </p:nvSpPr>
        <p:spPr>
          <a:xfrm>
            <a:off x="809625" y="5042118"/>
            <a:ext cx="9982200" cy="1815882"/>
          </a:xfrm>
          <a:prstGeom prst="rect">
            <a:avLst/>
          </a:prstGeom>
          <a:solidFill>
            <a:srgbClr val="00B05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By the end of the presentation, you will understand the costs of ineffective safety leadership, the benefits and importance of effective safety leadership, and presented the </a:t>
            </a:r>
            <a:endParaRPr/>
          </a:p>
          <a:p>
            <a:pPr marL="0" marR="0" lvl="0" indent="0" algn="ctr" rtl="0">
              <a:spcBef>
                <a:spcPts val="0"/>
              </a:spcBef>
              <a:spcAft>
                <a:spcPts val="0"/>
              </a:spcAft>
              <a:buNone/>
            </a:pPr>
            <a:r>
              <a:rPr lang="en-US" sz="2800" b="1">
                <a:solidFill>
                  <a:schemeClr val="lt1"/>
                </a:solidFill>
                <a:latin typeface="Calibri"/>
                <a:ea typeface="Calibri"/>
                <a:cs typeface="Calibri"/>
                <a:sym typeface="Calibri"/>
              </a:rPr>
              <a:t>5 Safety Leadership skills.</a:t>
            </a:r>
            <a:endParaRPr sz="28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fade">
                                      <p:cBhvr>
                                        <p:cTn id="12" dur="1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fade">
                                      <p:cBhvr>
                                        <p:cTn id="17" dur="1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fade">
                                      <p:cBhvr>
                                        <p:cTn id="22" dur="1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fade">
                                      <p:cBhvr>
                                        <p:cTn id="27" dur="1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fade">
                                      <p:cBhvr>
                                        <p:cTn id="32" dur="1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How is a Safety Leader defined?</a:t>
            </a:r>
            <a:endParaRPr sz="4400" b="1" i="0" u="none" strike="noStrike" cap="none">
              <a:solidFill>
                <a:schemeClr val="lt1"/>
              </a:solidFill>
              <a:latin typeface="Calibri"/>
              <a:ea typeface="Calibri"/>
              <a:cs typeface="Calibri"/>
              <a:sym typeface="Calibri"/>
            </a:endParaRPr>
          </a:p>
        </p:txBody>
      </p:sp>
      <p:pic>
        <p:nvPicPr>
          <p:cNvPr id="106" name="Google Shape;106;p15" descr="Clipart - Passing Zone"/>
          <p:cNvPicPr preferRelativeResize="0">
            <a:picLocks noGrp="1"/>
          </p:cNvPicPr>
          <p:nvPr>
            <p:ph type="body" idx="1"/>
          </p:nvPr>
        </p:nvPicPr>
        <p:blipFill rotWithShape="1">
          <a:blip r:embed="rId3">
            <a:alphaModFix/>
          </a:blip>
          <a:srcRect/>
          <a:stretch/>
        </p:blipFill>
        <p:spPr>
          <a:xfrm>
            <a:off x="7419371" y="2510234"/>
            <a:ext cx="5353654" cy="4347766"/>
          </a:xfrm>
          <a:prstGeom prst="rect">
            <a:avLst/>
          </a:prstGeom>
          <a:noFill/>
          <a:ln>
            <a:noFill/>
          </a:ln>
        </p:spPr>
      </p:pic>
      <p:sp>
        <p:nvSpPr>
          <p:cNvPr id="107" name="Google Shape;107;p15"/>
          <p:cNvSpPr txBox="1"/>
          <p:nvPr/>
        </p:nvSpPr>
        <p:spPr>
          <a:xfrm>
            <a:off x="1552576" y="1786244"/>
            <a:ext cx="9420224"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A safety leader has the courage to demonstrate that s/he values safety by working and communicating with team members to identify and limit hazardous situations even in the presence of other job pressures, such as scheduling and costs.</a:t>
            </a:r>
            <a:endParaRPr sz="3200" b="1">
              <a:solidFill>
                <a:schemeClr val="lt1"/>
              </a:solidFill>
              <a:latin typeface="Calibri"/>
              <a:ea typeface="Calibri"/>
              <a:cs typeface="Calibri"/>
              <a:sym typeface="Calibri"/>
            </a:endParaRPr>
          </a:p>
        </p:txBody>
      </p:sp>
      <p:sp>
        <p:nvSpPr>
          <p:cNvPr id="108" name="Google Shape;108;p15"/>
          <p:cNvSpPr/>
          <p:nvPr/>
        </p:nvSpPr>
        <p:spPr>
          <a:xfrm>
            <a:off x="1071154" y="5169767"/>
            <a:ext cx="60960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“I learned that courage was not the absence of fear, but the triumph over it…”</a:t>
            </a:r>
            <a:endParaRPr sz="2800" b="1">
              <a:solidFill>
                <a:schemeClr val="lt1"/>
              </a:solidFill>
              <a:latin typeface="Calibri"/>
              <a:ea typeface="Calibri"/>
              <a:cs typeface="Calibri"/>
              <a:sym typeface="Calibri"/>
            </a:endParaRPr>
          </a:p>
        </p:txBody>
      </p:sp>
      <p:sp>
        <p:nvSpPr>
          <p:cNvPr id="109" name="Google Shape;109;p15"/>
          <p:cNvSpPr/>
          <p:nvPr/>
        </p:nvSpPr>
        <p:spPr>
          <a:xfrm>
            <a:off x="5719887" y="1780641"/>
            <a:ext cx="1477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u="sng">
                <a:solidFill>
                  <a:srgbClr val="FFFFFF"/>
                </a:solidFill>
                <a:latin typeface="Calibri"/>
                <a:ea typeface="Calibri"/>
                <a:cs typeface="Calibri"/>
                <a:sym typeface="Calibri"/>
              </a:rPr>
              <a:t>courage</a:t>
            </a:r>
            <a:endParaRPr sz="1800" u="sng">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2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7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There are basic characteristics of </a:t>
            </a:r>
            <a:br>
              <a:rPr lang="en-US" sz="4400" b="1" i="0" u="none" strike="noStrike" cap="none">
                <a:solidFill>
                  <a:schemeClr val="lt1"/>
                </a:solidFill>
                <a:latin typeface="Calibri"/>
                <a:ea typeface="Calibri"/>
                <a:cs typeface="Calibri"/>
                <a:sym typeface="Calibri"/>
              </a:rPr>
            </a:br>
            <a:r>
              <a:rPr lang="en-US" sz="4400" b="1" i="0" u="none" strike="noStrike" cap="none">
                <a:solidFill>
                  <a:schemeClr val="lt1"/>
                </a:solidFill>
                <a:latin typeface="Calibri"/>
                <a:ea typeface="Calibri"/>
                <a:cs typeface="Calibri"/>
                <a:sym typeface="Calibri"/>
              </a:rPr>
              <a:t>Ineffective and Effective Leaders</a:t>
            </a:r>
            <a:endParaRPr sz="4400" b="1" i="0" u="none" strike="noStrike" cap="none">
              <a:solidFill>
                <a:schemeClr val="lt1"/>
              </a:solidFill>
              <a:latin typeface="Calibri"/>
              <a:ea typeface="Calibri"/>
              <a:cs typeface="Calibri"/>
              <a:sym typeface="Calibri"/>
            </a:endParaRPr>
          </a:p>
        </p:txBody>
      </p:sp>
      <p:pic>
        <p:nvPicPr>
          <p:cNvPr id="115" name="Google Shape;115;p16" descr="Clipart - Passing Zone"/>
          <p:cNvPicPr preferRelativeResize="0">
            <a:picLocks noGrp="1"/>
          </p:cNvPicPr>
          <p:nvPr>
            <p:ph type="body" idx="1"/>
          </p:nvPr>
        </p:nvPicPr>
        <p:blipFill rotWithShape="1">
          <a:blip r:embed="rId3">
            <a:alphaModFix/>
          </a:blip>
          <a:srcRect/>
          <a:stretch/>
        </p:blipFill>
        <p:spPr>
          <a:xfrm>
            <a:off x="2124075" y="4781550"/>
            <a:ext cx="5353654" cy="2076450"/>
          </a:xfrm>
          <a:prstGeom prst="rect">
            <a:avLst/>
          </a:prstGeom>
          <a:noFill/>
          <a:ln>
            <a:noFill/>
          </a:ln>
        </p:spPr>
      </p:pic>
      <p:sp>
        <p:nvSpPr>
          <p:cNvPr id="116" name="Google Shape;116;p16"/>
          <p:cNvSpPr txBox="1"/>
          <p:nvPr/>
        </p:nvSpPr>
        <p:spPr>
          <a:xfrm>
            <a:off x="1438275" y="2091601"/>
            <a:ext cx="991552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What are some the types of actions...</a:t>
            </a:r>
            <a:endParaRPr sz="4000">
              <a:solidFill>
                <a:schemeClr val="lt1"/>
              </a:solidFill>
              <a:latin typeface="Calibri"/>
              <a:ea typeface="Calibri"/>
              <a:cs typeface="Calibri"/>
              <a:sym typeface="Calibri"/>
            </a:endParaRPr>
          </a:p>
        </p:txBody>
      </p:sp>
      <p:sp>
        <p:nvSpPr>
          <p:cNvPr id="117" name="Google Shape;117;p16"/>
          <p:cNvSpPr txBox="1"/>
          <p:nvPr/>
        </p:nvSpPr>
        <p:spPr>
          <a:xfrm>
            <a:off x="609600" y="3381375"/>
            <a:ext cx="460057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Calibri"/>
                <a:ea typeface="Calibri"/>
                <a:cs typeface="Calibri"/>
                <a:sym typeface="Calibri"/>
              </a:rPr>
              <a:t>For an Ineffective Leader?</a:t>
            </a:r>
            <a:endParaRPr sz="3200">
              <a:solidFill>
                <a:schemeClr val="lt1"/>
              </a:solidFill>
              <a:latin typeface="Calibri"/>
              <a:ea typeface="Calibri"/>
              <a:cs typeface="Calibri"/>
              <a:sym typeface="Calibri"/>
            </a:endParaRPr>
          </a:p>
        </p:txBody>
      </p:sp>
      <p:sp>
        <p:nvSpPr>
          <p:cNvPr id="118" name="Google Shape;118;p16"/>
          <p:cNvSpPr txBox="1"/>
          <p:nvPr/>
        </p:nvSpPr>
        <p:spPr>
          <a:xfrm>
            <a:off x="7477729" y="3381375"/>
            <a:ext cx="428625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Calibri"/>
                <a:ea typeface="Calibri"/>
                <a:cs typeface="Calibri"/>
                <a:sym typeface="Calibri"/>
              </a:rPr>
              <a:t>For an Effective Leader?</a:t>
            </a:r>
            <a:endParaRPr sz="3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10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Ineffective Leader…</a:t>
            </a:r>
            <a:endParaRPr sz="4400" b="1" i="0" u="none" strike="noStrike" cap="none">
              <a:solidFill>
                <a:schemeClr val="lt1"/>
              </a:solidFill>
              <a:latin typeface="Calibri"/>
              <a:ea typeface="Calibri"/>
              <a:cs typeface="Calibri"/>
              <a:sym typeface="Calibri"/>
            </a:endParaRPr>
          </a:p>
        </p:txBody>
      </p:sp>
      <p:pic>
        <p:nvPicPr>
          <p:cNvPr id="124" name="Google Shape;124;p17" descr="Clipart - Passing Zone"/>
          <p:cNvPicPr preferRelativeResize="0">
            <a:picLocks noGrp="1"/>
          </p:cNvPicPr>
          <p:nvPr>
            <p:ph type="body" idx="1"/>
          </p:nvPr>
        </p:nvPicPr>
        <p:blipFill rotWithShape="1">
          <a:blip r:embed="rId3">
            <a:alphaModFix/>
          </a:blip>
          <a:srcRect/>
          <a:stretch/>
        </p:blipFill>
        <p:spPr>
          <a:xfrm>
            <a:off x="2314575" y="5743573"/>
            <a:ext cx="5353654" cy="1114425"/>
          </a:xfrm>
          <a:prstGeom prst="rect">
            <a:avLst/>
          </a:prstGeom>
          <a:noFill/>
          <a:ln>
            <a:noFill/>
          </a:ln>
        </p:spPr>
      </p:pic>
      <p:sp>
        <p:nvSpPr>
          <p:cNvPr id="125" name="Google Shape;125;p17"/>
          <p:cNvSpPr txBox="1"/>
          <p:nvPr/>
        </p:nvSpPr>
        <p:spPr>
          <a:xfrm>
            <a:off x="152399" y="1812860"/>
            <a:ext cx="644903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Lies to protect themselves</a:t>
            </a:r>
            <a:endParaRPr sz="4000">
              <a:solidFill>
                <a:schemeClr val="lt1"/>
              </a:solidFill>
              <a:latin typeface="Calibri"/>
              <a:ea typeface="Calibri"/>
              <a:cs typeface="Calibri"/>
              <a:sym typeface="Calibri"/>
            </a:endParaRPr>
          </a:p>
        </p:txBody>
      </p:sp>
      <p:sp>
        <p:nvSpPr>
          <p:cNvPr id="126" name="Google Shape;126;p17"/>
          <p:cNvSpPr txBox="1"/>
          <p:nvPr/>
        </p:nvSpPr>
        <p:spPr>
          <a:xfrm>
            <a:off x="517889" y="3461296"/>
            <a:ext cx="3810001"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Withholds information</a:t>
            </a:r>
            <a:endParaRPr sz="4000">
              <a:solidFill>
                <a:schemeClr val="lt1"/>
              </a:solidFill>
              <a:latin typeface="Calibri"/>
              <a:ea typeface="Calibri"/>
              <a:cs typeface="Calibri"/>
              <a:sym typeface="Calibri"/>
            </a:endParaRPr>
          </a:p>
        </p:txBody>
      </p:sp>
      <p:sp>
        <p:nvSpPr>
          <p:cNvPr id="127" name="Google Shape;127;p17"/>
          <p:cNvSpPr txBox="1"/>
          <p:nvPr/>
        </p:nvSpPr>
        <p:spPr>
          <a:xfrm>
            <a:off x="6096000" y="1978662"/>
            <a:ext cx="644903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Blames </a:t>
            </a:r>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superiors or workers</a:t>
            </a:r>
            <a:endParaRPr sz="4000">
              <a:solidFill>
                <a:schemeClr val="lt1"/>
              </a:solidFill>
              <a:latin typeface="Calibri"/>
              <a:ea typeface="Calibri"/>
              <a:cs typeface="Calibri"/>
              <a:sym typeface="Calibri"/>
            </a:endParaRPr>
          </a:p>
        </p:txBody>
      </p:sp>
      <p:sp>
        <p:nvSpPr>
          <p:cNvPr id="128" name="Google Shape;128;p17"/>
          <p:cNvSpPr txBox="1"/>
          <p:nvPr/>
        </p:nvSpPr>
        <p:spPr>
          <a:xfrm>
            <a:off x="4291314" y="3915445"/>
            <a:ext cx="7281561"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Reacts angrily to a problem without addressing the problem and seeking solutions</a:t>
            </a:r>
            <a:endParaRPr sz="4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2000"/>
                                        <p:tgtEl>
                                          <p:spTgt spid="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2000"/>
                                        <p:tgtEl>
                                          <p:spTgt spid="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fade">
                                      <p:cBhvr>
                                        <p:cTn id="2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Ineffective Leader…</a:t>
            </a:r>
            <a:endParaRPr sz="4400" b="1" i="0" u="none" strike="noStrike" cap="none">
              <a:solidFill>
                <a:schemeClr val="lt1"/>
              </a:solidFill>
              <a:latin typeface="Calibri"/>
              <a:ea typeface="Calibri"/>
              <a:cs typeface="Calibri"/>
              <a:sym typeface="Calibri"/>
            </a:endParaRPr>
          </a:p>
        </p:txBody>
      </p:sp>
      <p:pic>
        <p:nvPicPr>
          <p:cNvPr id="134" name="Google Shape;134;p18" descr="Clipart - Passing Zone"/>
          <p:cNvPicPr preferRelativeResize="0">
            <a:picLocks noGrp="1"/>
          </p:cNvPicPr>
          <p:nvPr>
            <p:ph type="body" idx="1"/>
          </p:nvPr>
        </p:nvPicPr>
        <p:blipFill rotWithShape="1">
          <a:blip r:embed="rId3">
            <a:alphaModFix/>
          </a:blip>
          <a:srcRect/>
          <a:stretch/>
        </p:blipFill>
        <p:spPr>
          <a:xfrm>
            <a:off x="2314575" y="5743573"/>
            <a:ext cx="5353654" cy="1114425"/>
          </a:xfrm>
          <a:prstGeom prst="rect">
            <a:avLst/>
          </a:prstGeom>
          <a:noFill/>
          <a:ln>
            <a:noFill/>
          </a:ln>
        </p:spPr>
      </p:pic>
      <p:sp>
        <p:nvSpPr>
          <p:cNvPr id="135" name="Google Shape;135;p18"/>
          <p:cNvSpPr txBox="1"/>
          <p:nvPr/>
        </p:nvSpPr>
        <p:spPr>
          <a:xfrm>
            <a:off x="152399" y="1812860"/>
            <a:ext cx="644903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Lies to protect themselves</a:t>
            </a:r>
            <a:endParaRPr sz="4000">
              <a:solidFill>
                <a:schemeClr val="lt1"/>
              </a:solidFill>
              <a:latin typeface="Calibri"/>
              <a:ea typeface="Calibri"/>
              <a:cs typeface="Calibri"/>
              <a:sym typeface="Calibri"/>
            </a:endParaRPr>
          </a:p>
        </p:txBody>
      </p:sp>
      <p:sp>
        <p:nvSpPr>
          <p:cNvPr id="136" name="Google Shape;136;p18"/>
          <p:cNvSpPr txBox="1"/>
          <p:nvPr/>
        </p:nvSpPr>
        <p:spPr>
          <a:xfrm>
            <a:off x="520621" y="3465492"/>
            <a:ext cx="3810001"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Withholds information</a:t>
            </a:r>
            <a:endParaRPr sz="4000">
              <a:solidFill>
                <a:schemeClr val="lt1"/>
              </a:solidFill>
              <a:latin typeface="Calibri"/>
              <a:ea typeface="Calibri"/>
              <a:cs typeface="Calibri"/>
              <a:sym typeface="Calibri"/>
            </a:endParaRPr>
          </a:p>
        </p:txBody>
      </p:sp>
      <p:sp>
        <p:nvSpPr>
          <p:cNvPr id="137" name="Google Shape;137;p18"/>
          <p:cNvSpPr txBox="1"/>
          <p:nvPr/>
        </p:nvSpPr>
        <p:spPr>
          <a:xfrm>
            <a:off x="6096000" y="1978662"/>
            <a:ext cx="644903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Blames </a:t>
            </a:r>
            <a:endParaRPr/>
          </a:p>
          <a:p>
            <a:pPr marL="0" marR="0" lvl="0" indent="0" algn="ctr" rtl="0">
              <a:spcBef>
                <a:spcPts val="0"/>
              </a:spcBef>
              <a:spcAft>
                <a:spcPts val="0"/>
              </a:spcAft>
              <a:buNone/>
            </a:pPr>
            <a:r>
              <a:rPr lang="en-US" sz="4000">
                <a:solidFill>
                  <a:schemeClr val="lt1"/>
                </a:solidFill>
                <a:latin typeface="Calibri"/>
                <a:ea typeface="Calibri"/>
                <a:cs typeface="Calibri"/>
                <a:sym typeface="Calibri"/>
              </a:rPr>
              <a:t>superiors or workers</a:t>
            </a:r>
            <a:endParaRPr sz="4000">
              <a:solidFill>
                <a:schemeClr val="lt1"/>
              </a:solidFill>
              <a:latin typeface="Calibri"/>
              <a:ea typeface="Calibri"/>
              <a:cs typeface="Calibri"/>
              <a:sym typeface="Calibri"/>
            </a:endParaRPr>
          </a:p>
        </p:txBody>
      </p:sp>
      <p:sp>
        <p:nvSpPr>
          <p:cNvPr id="138" name="Google Shape;138;p18"/>
          <p:cNvSpPr txBox="1"/>
          <p:nvPr/>
        </p:nvSpPr>
        <p:spPr>
          <a:xfrm>
            <a:off x="4291314" y="3915445"/>
            <a:ext cx="7281561"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Reacts angrily to a problem without addressing the problem and seeking solutions</a:t>
            </a:r>
            <a:endParaRPr sz="4000">
              <a:solidFill>
                <a:schemeClr val="lt1"/>
              </a:solidFill>
              <a:latin typeface="Calibri"/>
              <a:ea typeface="Calibri"/>
              <a:cs typeface="Calibri"/>
              <a:sym typeface="Calibri"/>
            </a:endParaRPr>
          </a:p>
        </p:txBody>
      </p:sp>
      <p:sp>
        <p:nvSpPr>
          <p:cNvPr id="139" name="Google Shape;139;p18"/>
          <p:cNvSpPr txBox="1"/>
          <p:nvPr/>
        </p:nvSpPr>
        <p:spPr>
          <a:xfrm>
            <a:off x="1057275" y="365124"/>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a:solidFill>
                  <a:schemeClr val="lt1"/>
                </a:solidFill>
                <a:latin typeface="Calibri"/>
                <a:ea typeface="Calibri"/>
                <a:cs typeface="Calibri"/>
                <a:sym typeface="Calibri"/>
              </a:rPr>
              <a:t>Effective Leader…</a:t>
            </a:r>
            <a:endParaRPr sz="4400" b="1">
              <a:solidFill>
                <a:schemeClr val="lt1"/>
              </a:solidFill>
              <a:latin typeface="Calibri"/>
              <a:ea typeface="Calibri"/>
              <a:cs typeface="Calibri"/>
              <a:sym typeface="Calibri"/>
            </a:endParaRPr>
          </a:p>
        </p:txBody>
      </p:sp>
      <p:sp>
        <p:nvSpPr>
          <p:cNvPr id="140" name="Google Shape;140;p18"/>
          <p:cNvSpPr txBox="1"/>
          <p:nvPr/>
        </p:nvSpPr>
        <p:spPr>
          <a:xfrm>
            <a:off x="314324" y="1807912"/>
            <a:ext cx="644903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Never goes back on their word</a:t>
            </a:r>
            <a:endParaRPr sz="4000">
              <a:solidFill>
                <a:schemeClr val="lt1"/>
              </a:solidFill>
              <a:latin typeface="Calibri"/>
              <a:ea typeface="Calibri"/>
              <a:cs typeface="Calibri"/>
              <a:sym typeface="Calibri"/>
            </a:endParaRPr>
          </a:p>
        </p:txBody>
      </p:sp>
      <p:sp>
        <p:nvSpPr>
          <p:cNvPr id="141" name="Google Shape;141;p18"/>
          <p:cNvSpPr txBox="1"/>
          <p:nvPr/>
        </p:nvSpPr>
        <p:spPr>
          <a:xfrm>
            <a:off x="8408647" y="1978661"/>
            <a:ext cx="182373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Works hard</a:t>
            </a:r>
            <a:endParaRPr sz="4000">
              <a:solidFill>
                <a:schemeClr val="lt1"/>
              </a:solidFill>
              <a:latin typeface="Calibri"/>
              <a:ea typeface="Calibri"/>
              <a:cs typeface="Calibri"/>
              <a:sym typeface="Calibri"/>
            </a:endParaRPr>
          </a:p>
        </p:txBody>
      </p:sp>
      <p:sp>
        <p:nvSpPr>
          <p:cNvPr id="142" name="Google Shape;142;p18"/>
          <p:cNvSpPr txBox="1"/>
          <p:nvPr/>
        </p:nvSpPr>
        <p:spPr>
          <a:xfrm>
            <a:off x="481313" y="3773268"/>
            <a:ext cx="3810001"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Tells the truth</a:t>
            </a:r>
            <a:endParaRPr sz="4000">
              <a:solidFill>
                <a:schemeClr val="lt1"/>
              </a:solidFill>
              <a:latin typeface="Calibri"/>
              <a:ea typeface="Calibri"/>
              <a:cs typeface="Calibri"/>
              <a:sym typeface="Calibri"/>
            </a:endParaRPr>
          </a:p>
        </p:txBody>
      </p:sp>
      <p:sp>
        <p:nvSpPr>
          <p:cNvPr id="143" name="Google Shape;143;p18"/>
          <p:cNvSpPr txBox="1"/>
          <p:nvPr/>
        </p:nvSpPr>
        <p:spPr>
          <a:xfrm>
            <a:off x="5644468" y="4514172"/>
            <a:ext cx="4614561"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Listens to hear vs. listens to speak</a:t>
            </a:r>
            <a:endParaRPr sz="4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3"/>
                                        </p:tgtEl>
                                      </p:cBhvr>
                                    </p:animEffect>
                                    <p:set>
                                      <p:cBhvr>
                                        <p:cTn id="7" dur="1" fill="hold">
                                          <p:stCondLst>
                                            <p:cond delay="1000"/>
                                          </p:stCondLst>
                                        </p:cTn>
                                        <p:tgtEl>
                                          <p:spTgt spid="1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35"/>
                                        </p:tgtEl>
                                      </p:cBhvr>
                                    </p:animEffect>
                                    <p:set>
                                      <p:cBhvr>
                                        <p:cTn id="17" dur="1" fill="hold">
                                          <p:stCondLst>
                                            <p:cond delay="1000"/>
                                          </p:stCondLst>
                                        </p:cTn>
                                        <p:tgtEl>
                                          <p:spTgt spid="1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000"/>
                                        <p:tgtEl>
                                          <p:spTgt spid="1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37"/>
                                        </p:tgtEl>
                                      </p:cBhvr>
                                    </p:animEffect>
                                    <p:set>
                                      <p:cBhvr>
                                        <p:cTn id="27" dur="1" fill="hold">
                                          <p:stCondLst>
                                            <p:cond delay="1000"/>
                                          </p:stCondLst>
                                        </p:cTn>
                                        <p:tgtEl>
                                          <p:spTgt spid="1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1000"/>
                                        <p:tgtEl>
                                          <p:spTgt spid="1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136"/>
                                        </p:tgtEl>
                                      </p:cBhvr>
                                    </p:animEffect>
                                    <p:set>
                                      <p:cBhvr>
                                        <p:cTn id="37" dur="1" fill="hold">
                                          <p:stCondLst>
                                            <p:cond delay="1000"/>
                                          </p:stCondLst>
                                        </p:cTn>
                                        <p:tgtEl>
                                          <p:spTgt spid="1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1000"/>
                                        <p:tgtEl>
                                          <p:spTgt spid="1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38"/>
                                        </p:tgtEl>
                                      </p:cBhvr>
                                    </p:animEffect>
                                    <p:set>
                                      <p:cBhvr>
                                        <p:cTn id="47" dur="1" fill="hold">
                                          <p:stCondLst>
                                            <p:cond delay="500"/>
                                          </p:stCondLst>
                                        </p:cTn>
                                        <p:tgtEl>
                                          <p:spTgt spid="13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3"/>
                                        </p:tgtEl>
                                        <p:attrNameLst>
                                          <p:attrName>style.visibility</p:attrName>
                                        </p:attrNameLst>
                                      </p:cBhvr>
                                      <p:to>
                                        <p:strVal val="visible"/>
                                      </p:to>
                                    </p:set>
                                    <p:animEffect transition="in" filter="fade">
                                      <p:cBhvr>
                                        <p:cTn id="52"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838200" y="60325"/>
            <a:ext cx="105156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Who are the safety leaders in the workplace?</a:t>
            </a:r>
            <a:endParaRPr sz="4400" b="1" i="0" u="none" strike="noStrike" cap="none">
              <a:solidFill>
                <a:schemeClr val="lt1"/>
              </a:solidFill>
              <a:latin typeface="Calibri"/>
              <a:ea typeface="Calibri"/>
              <a:cs typeface="Calibri"/>
              <a:sym typeface="Calibri"/>
            </a:endParaRPr>
          </a:p>
        </p:txBody>
      </p:sp>
      <p:pic>
        <p:nvPicPr>
          <p:cNvPr id="149" name="Google Shape;149;p19" descr="Clipart - Passing Zone"/>
          <p:cNvPicPr preferRelativeResize="0">
            <a:picLocks noGrp="1"/>
          </p:cNvPicPr>
          <p:nvPr>
            <p:ph type="body" idx="1"/>
          </p:nvPr>
        </p:nvPicPr>
        <p:blipFill rotWithShape="1">
          <a:blip r:embed="rId3">
            <a:alphaModFix/>
          </a:blip>
          <a:srcRect/>
          <a:stretch/>
        </p:blipFill>
        <p:spPr>
          <a:xfrm>
            <a:off x="424211" y="5989320"/>
            <a:ext cx="5353654" cy="868680"/>
          </a:xfrm>
          <a:prstGeom prst="rect">
            <a:avLst/>
          </a:prstGeom>
          <a:noFill/>
          <a:ln>
            <a:noFill/>
          </a:ln>
        </p:spPr>
      </p:pic>
      <p:pic>
        <p:nvPicPr>
          <p:cNvPr id="150" name="Google Shape;150;p19" descr="&lt;strong&gt;High Way&lt;/strong&gt; &lt;strong&gt;Road&lt;/strong&gt; &lt;strong&gt;Sign&lt;/strong&gt; Roadsign · Free vector graphic on Pixabay"/>
          <p:cNvPicPr preferRelativeResize="0"/>
          <p:nvPr/>
        </p:nvPicPr>
        <p:blipFill rotWithShape="1">
          <a:blip r:embed="rId4">
            <a:alphaModFix/>
          </a:blip>
          <a:srcRect/>
          <a:stretch/>
        </p:blipFill>
        <p:spPr>
          <a:xfrm>
            <a:off x="4642105" y="1406832"/>
            <a:ext cx="7549895" cy="7471992"/>
          </a:xfrm>
          <a:prstGeom prst="rect">
            <a:avLst/>
          </a:prstGeom>
          <a:noFill/>
          <a:ln>
            <a:noFill/>
          </a:ln>
        </p:spPr>
      </p:pic>
      <p:sp>
        <p:nvSpPr>
          <p:cNvPr id="151" name="Google Shape;151;p19"/>
          <p:cNvSpPr txBox="1"/>
          <p:nvPr/>
        </p:nvSpPr>
        <p:spPr>
          <a:xfrm>
            <a:off x="0" y="1690688"/>
            <a:ext cx="4366641" cy="35394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lt1"/>
                </a:solidFill>
                <a:latin typeface="Calibri"/>
                <a:ea typeface="Calibri"/>
                <a:cs typeface="Calibri"/>
                <a:sym typeface="Calibri"/>
              </a:rPr>
              <a:t>Anyone, regardless of their title or role, who values their safety and well-being and that of their fellow workers, is responsible for being an effective safety leader.</a:t>
            </a:r>
            <a:endParaRPr sz="3200" b="1">
              <a:solidFill>
                <a:schemeClr val="lt1"/>
              </a:solidFill>
              <a:latin typeface="Calibri"/>
              <a:ea typeface="Calibri"/>
              <a:cs typeface="Calibri"/>
              <a:sym typeface="Calibri"/>
            </a:endParaRPr>
          </a:p>
        </p:txBody>
      </p:sp>
      <p:sp>
        <p:nvSpPr>
          <p:cNvPr id="152" name="Google Shape;152;p19"/>
          <p:cNvSpPr txBox="1"/>
          <p:nvPr/>
        </p:nvSpPr>
        <p:spPr>
          <a:xfrm>
            <a:off x="5843017" y="2116472"/>
            <a:ext cx="5510783"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rgbClr val="ED1C24"/>
                </a:solidFill>
                <a:latin typeface="Calibri"/>
                <a:ea typeface="Calibri"/>
                <a:cs typeface="Calibri"/>
                <a:sym typeface="Calibri"/>
              </a:rPr>
              <a:t>Safety Leaders</a:t>
            </a:r>
            <a:endParaRPr sz="4400" b="1">
              <a:solidFill>
                <a:srgbClr val="ED1C24"/>
              </a:solidFill>
              <a:latin typeface="Calibri"/>
              <a:ea typeface="Calibri"/>
              <a:cs typeface="Calibri"/>
              <a:sym typeface="Calibri"/>
            </a:endParaRPr>
          </a:p>
        </p:txBody>
      </p:sp>
      <p:sp>
        <p:nvSpPr>
          <p:cNvPr id="153" name="Google Shape;153;p19"/>
          <p:cNvSpPr txBox="1"/>
          <p:nvPr/>
        </p:nvSpPr>
        <p:spPr>
          <a:xfrm>
            <a:off x="4887468" y="2885913"/>
            <a:ext cx="7059168"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000"/>
              <a:buFont typeface="Noto Sans Symbols"/>
              <a:buChar char="➢"/>
            </a:pPr>
            <a:r>
              <a:rPr lang="en-US" sz="2000" b="1">
                <a:solidFill>
                  <a:schemeClr val="lt1"/>
                </a:solidFill>
                <a:latin typeface="Calibri"/>
                <a:ea typeface="Calibri"/>
                <a:cs typeface="Calibri"/>
                <a:sym typeface="Calibri"/>
              </a:rPr>
              <a:t>Leaders at the highest level develop the safety programs and policies</a:t>
            </a:r>
            <a:endParaRPr/>
          </a:p>
          <a:p>
            <a:pPr marL="285750" marR="0" lvl="0" indent="-285750" algn="l" rtl="0">
              <a:spcBef>
                <a:spcPts val="0"/>
              </a:spcBef>
              <a:spcAft>
                <a:spcPts val="0"/>
              </a:spcAft>
              <a:buClr>
                <a:schemeClr val="lt1"/>
              </a:buClr>
              <a:buSzPts val="2000"/>
              <a:buFont typeface="Noto Sans Symbols"/>
              <a:buChar char="➢"/>
            </a:pPr>
            <a:r>
              <a:rPr lang="en-US" sz="2000" b="1">
                <a:solidFill>
                  <a:schemeClr val="lt1"/>
                </a:solidFill>
                <a:latin typeface="Calibri"/>
                <a:ea typeface="Calibri"/>
                <a:cs typeface="Calibri"/>
                <a:sym typeface="Calibri"/>
              </a:rPr>
              <a:t>Everyone in the workplace is a leader when it comes to reducing safety incidents</a:t>
            </a:r>
            <a:endParaRPr/>
          </a:p>
          <a:p>
            <a:pPr marL="285750" marR="0" lvl="0" indent="-285750" algn="l" rtl="0">
              <a:spcBef>
                <a:spcPts val="0"/>
              </a:spcBef>
              <a:spcAft>
                <a:spcPts val="0"/>
              </a:spcAft>
              <a:buClr>
                <a:schemeClr val="lt1"/>
              </a:buClr>
              <a:buSzPts val="2000"/>
              <a:buFont typeface="Noto Sans Symbols"/>
              <a:buChar char="➢"/>
            </a:pPr>
            <a:r>
              <a:rPr lang="en-US" sz="2000" b="1">
                <a:solidFill>
                  <a:schemeClr val="lt1"/>
                </a:solidFill>
                <a:latin typeface="Calibri"/>
                <a:ea typeface="Calibri"/>
                <a:cs typeface="Calibri"/>
                <a:sym typeface="Calibri"/>
              </a:rPr>
              <a:t>But it is the Frontline supervisors and foremen who make sure programs and policies are implemented and enforced which creates a strong jobsite safety climate</a:t>
            </a:r>
            <a:endParaRPr sz="2000" b="1">
              <a:solidFill>
                <a:schemeClr val="lt1"/>
              </a:solidFill>
              <a:latin typeface="Calibri"/>
              <a:ea typeface="Calibri"/>
              <a:cs typeface="Calibri"/>
              <a:sym typeface="Calibri"/>
            </a:endParaRPr>
          </a:p>
        </p:txBody>
      </p:sp>
      <p:sp>
        <p:nvSpPr>
          <p:cNvPr id="154" name="Google Shape;154;p19"/>
          <p:cNvSpPr txBox="1"/>
          <p:nvPr/>
        </p:nvSpPr>
        <p:spPr>
          <a:xfrm>
            <a:off x="2447109" y="2190848"/>
            <a:ext cx="729778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“Leadership is an action not a position”</a:t>
            </a:r>
            <a:endParaRPr sz="36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2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fade">
                                      <p:cBhvr>
                                        <p:cTn id="17" dur="500"/>
                                        <p:tgtEl>
                                          <p:spTgt spid="1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0" end="0"/>
                                            </p:txEl>
                                          </p:spTgt>
                                        </p:tgtEl>
                                        <p:attrNameLst>
                                          <p:attrName>style.visibility</p:attrName>
                                        </p:attrNameLst>
                                      </p:cBhvr>
                                      <p:to>
                                        <p:strVal val="visible"/>
                                      </p:to>
                                    </p:set>
                                    <p:animEffect transition="in" filter="fade">
                                      <p:cBhvr>
                                        <p:cTn id="22" dur="1000"/>
                                        <p:tgtEl>
                                          <p:spTgt spid="1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1" end="1"/>
                                            </p:txEl>
                                          </p:spTgt>
                                        </p:tgtEl>
                                        <p:attrNameLst>
                                          <p:attrName>style.visibility</p:attrName>
                                        </p:attrNameLst>
                                      </p:cBhvr>
                                      <p:to>
                                        <p:strVal val="visible"/>
                                      </p:to>
                                    </p:set>
                                    <p:animEffect transition="in" filter="fade">
                                      <p:cBhvr>
                                        <p:cTn id="27" dur="1000"/>
                                        <p:tgtEl>
                                          <p:spTgt spid="1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2" end="2"/>
                                            </p:txEl>
                                          </p:spTgt>
                                        </p:tgtEl>
                                        <p:attrNameLst>
                                          <p:attrName>style.visibility</p:attrName>
                                        </p:attrNameLst>
                                      </p:cBhvr>
                                      <p:to>
                                        <p:strVal val="visible"/>
                                      </p:to>
                                    </p:set>
                                    <p:animEffect transition="in" filter="fade">
                                      <p:cBhvr>
                                        <p:cTn id="32" dur="1000"/>
                                        <p:tgtEl>
                                          <p:spTgt spid="15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151"/>
                                        </p:tgtEl>
                                      </p:cBhvr>
                                    </p:animEffect>
                                    <p:set>
                                      <p:cBhvr>
                                        <p:cTn id="37" dur="1" fill="hold">
                                          <p:stCondLst>
                                            <p:cond delay="1000"/>
                                          </p:stCondLst>
                                        </p:cTn>
                                        <p:tgtEl>
                                          <p:spTgt spid="15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152"/>
                                        </p:tgtEl>
                                      </p:cBhvr>
                                    </p:animEffect>
                                    <p:set>
                                      <p:cBhvr>
                                        <p:cTn id="40" dur="1" fill="hold">
                                          <p:stCondLst>
                                            <p:cond delay="1000"/>
                                          </p:stCondLst>
                                        </p:cTn>
                                        <p:tgtEl>
                                          <p:spTgt spid="15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153">
                                            <p:txEl>
                                              <p:pRg st="0" end="0"/>
                                            </p:txEl>
                                          </p:spTgt>
                                        </p:tgtEl>
                                      </p:cBhvr>
                                    </p:animEffect>
                                    <p:set>
                                      <p:cBhvr>
                                        <p:cTn id="43" dur="1" fill="hold">
                                          <p:stCondLst>
                                            <p:cond delay="1000"/>
                                          </p:stCondLst>
                                        </p:cTn>
                                        <p:tgtEl>
                                          <p:spTgt spid="153">
                                            <p:txEl>
                                              <p:pRg st="0" end="0"/>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000"/>
                                        <p:tgtEl>
                                          <p:spTgt spid="153">
                                            <p:txEl>
                                              <p:pRg st="1" end="1"/>
                                            </p:txEl>
                                          </p:spTgt>
                                        </p:tgtEl>
                                      </p:cBhvr>
                                    </p:animEffect>
                                    <p:set>
                                      <p:cBhvr>
                                        <p:cTn id="46" dur="1" fill="hold">
                                          <p:stCondLst>
                                            <p:cond delay="1000"/>
                                          </p:stCondLst>
                                        </p:cTn>
                                        <p:tgtEl>
                                          <p:spTgt spid="153">
                                            <p:txEl>
                                              <p:pRg st="1" end="1"/>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00"/>
                                        <p:tgtEl>
                                          <p:spTgt spid="153">
                                            <p:txEl>
                                              <p:pRg st="2" end="2"/>
                                            </p:txEl>
                                          </p:spTgt>
                                        </p:tgtEl>
                                      </p:cBhvr>
                                    </p:animEffect>
                                    <p:set>
                                      <p:cBhvr>
                                        <p:cTn id="49" dur="1" fill="hold">
                                          <p:stCondLst>
                                            <p:cond delay="1000"/>
                                          </p:stCondLst>
                                        </p:cTn>
                                        <p:tgtEl>
                                          <p:spTgt spid="15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150"/>
                                        </p:tgtEl>
                                      </p:cBhvr>
                                    </p:animEffect>
                                    <p:set>
                                      <p:cBhvr>
                                        <p:cTn id="54" dur="1" fill="hold">
                                          <p:stCondLst>
                                            <p:cond delay="1000"/>
                                          </p:stCondLst>
                                        </p:cTn>
                                        <p:tgtEl>
                                          <p:spTgt spid="1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fade">
                                      <p:cBhvr>
                                        <p:cTn id="59"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60" name="Google Shape;160;p20"/>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61" name="Google Shape;161;p20" descr="Clipart - country-side"/>
          <p:cNvPicPr preferRelativeResize="0"/>
          <p:nvPr/>
        </p:nvPicPr>
        <p:blipFill rotWithShape="1">
          <a:blip r:embed="rId3">
            <a:alphaModFix/>
          </a:blip>
          <a:srcRect/>
          <a:stretch/>
        </p:blipFill>
        <p:spPr>
          <a:xfrm>
            <a:off x="-2870200" y="-1656361"/>
            <a:ext cx="18707099" cy="9692640"/>
          </a:xfrm>
          <a:prstGeom prst="rect">
            <a:avLst/>
          </a:prstGeom>
          <a:noFill/>
          <a:ln>
            <a:noFill/>
          </a:ln>
        </p:spPr>
      </p:pic>
      <p:sp>
        <p:nvSpPr>
          <p:cNvPr id="162" name="Google Shape;162;p20"/>
          <p:cNvSpPr txBox="1"/>
          <p:nvPr/>
        </p:nvSpPr>
        <p:spPr>
          <a:xfrm>
            <a:off x="-201706" y="152892"/>
            <a:ext cx="11250705"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What about that Easter eggs??</a:t>
            </a:r>
            <a:endParaRPr sz="4400" b="1">
              <a:solidFill>
                <a:schemeClr val="lt1"/>
              </a:solidFill>
              <a:latin typeface="Calibri"/>
              <a:ea typeface="Calibri"/>
              <a:cs typeface="Calibri"/>
              <a:sym typeface="Calibri"/>
            </a:endParaRPr>
          </a:p>
        </p:txBody>
      </p:sp>
      <p:sp>
        <p:nvSpPr>
          <p:cNvPr id="163" name="Google Shape;163;p20"/>
          <p:cNvSpPr/>
          <p:nvPr/>
        </p:nvSpPr>
        <p:spPr>
          <a:xfrm>
            <a:off x="3971365" y="1389595"/>
            <a:ext cx="6257364"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“I learned that courage was not the absence of fear, but the triumph over it. The brave man is not he who does not feel afraid, but he who conquers that fear.”</a:t>
            </a:r>
            <a:endParaRPr sz="2400" b="1">
              <a:solidFill>
                <a:schemeClr val="lt1"/>
              </a:solidFill>
              <a:latin typeface="Calibri"/>
              <a:ea typeface="Calibri"/>
              <a:cs typeface="Calibri"/>
              <a:sym typeface="Calibri"/>
            </a:endParaRPr>
          </a:p>
        </p:txBody>
      </p:sp>
      <p:sp>
        <p:nvSpPr>
          <p:cNvPr id="164" name="Google Shape;164;p20"/>
          <p:cNvSpPr txBox="1"/>
          <p:nvPr/>
        </p:nvSpPr>
        <p:spPr>
          <a:xfrm>
            <a:off x="6857101" y="2733075"/>
            <a:ext cx="35061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Calibri"/>
                <a:ea typeface="Calibri"/>
                <a:cs typeface="Calibri"/>
                <a:sym typeface="Calibri"/>
              </a:rPr>
              <a:t>—</a:t>
            </a:r>
            <a:r>
              <a:rPr lang="en-US" sz="2400" b="1" i="1">
                <a:solidFill>
                  <a:schemeClr val="lt1"/>
                </a:solidFill>
                <a:latin typeface="Calibri"/>
                <a:ea typeface="Calibri"/>
                <a:cs typeface="Calibri"/>
                <a:sym typeface="Calibri"/>
              </a:rPr>
              <a:t>Nelson Mandela</a:t>
            </a:r>
            <a:endParaRPr sz="2400" b="1">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p:txBody>
      </p:sp>
      <p:sp>
        <p:nvSpPr>
          <p:cNvPr id="170" name="Google Shape;170;p21"/>
          <p:cNvSpPr txBox="1">
            <a:spLocks noGrp="1"/>
          </p:cNvSpPr>
          <p:nvPr>
            <p:ph type="subTitle" idx="1"/>
          </p:nvPr>
        </p:nvSpPr>
        <p:spPr>
          <a:xfrm>
            <a:off x="1219200" y="463790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1" name="Google Shape;171;p21" descr="Clipart - country-side"/>
          <p:cNvPicPr preferRelativeResize="0"/>
          <p:nvPr/>
        </p:nvPicPr>
        <p:blipFill rotWithShape="1">
          <a:blip r:embed="rId3">
            <a:alphaModFix/>
          </a:blip>
          <a:srcRect/>
          <a:stretch/>
        </p:blipFill>
        <p:spPr>
          <a:xfrm>
            <a:off x="-400594" y="43541"/>
            <a:ext cx="13071565" cy="6779623"/>
          </a:xfrm>
          <a:prstGeom prst="rect">
            <a:avLst/>
          </a:prstGeom>
          <a:noFill/>
          <a:ln>
            <a:noFill/>
          </a:ln>
        </p:spPr>
      </p:pic>
      <p:pic>
        <p:nvPicPr>
          <p:cNvPr id="172" name="Google Shape;172;p21"/>
          <p:cNvPicPr preferRelativeResize="0"/>
          <p:nvPr/>
        </p:nvPicPr>
        <p:blipFill rotWithShape="1">
          <a:blip r:embed="rId4">
            <a:alphaModFix/>
          </a:blip>
          <a:srcRect/>
          <a:stretch/>
        </p:blipFill>
        <p:spPr>
          <a:xfrm>
            <a:off x="2565757" y="189941"/>
            <a:ext cx="7060486" cy="64868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750"/>
                                        <p:tgtEl>
                                          <p:spTgt spid="172"/>
                                        </p:tgtEl>
                                        <p:attrNameLst>
                                          <p:attrName>ppt_w</p:attrName>
                                        </p:attrNameLst>
                                      </p:cBhvr>
                                      <p:tavLst>
                                        <p:tav tm="0">
                                          <p:val>
                                            <p:strVal val="0"/>
                                          </p:val>
                                        </p:tav>
                                        <p:tav tm="100000">
                                          <p:val>
                                            <p:strVal val="#ppt_w"/>
                                          </p:val>
                                        </p:tav>
                                      </p:tavLst>
                                    </p:anim>
                                    <p:anim calcmode="lin" valueType="num">
                                      <p:cBhvr additive="base">
                                        <p:cTn id="8" dur="750"/>
                                        <p:tgtEl>
                                          <p:spTgt spid="1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Widescreen</PresentationFormat>
  <Paragraphs>145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PowerPoint Presentation</vt:lpstr>
      <vt:lpstr>Today’s Goal </vt:lpstr>
      <vt:lpstr>How is a Safety Leader defined?</vt:lpstr>
      <vt:lpstr>There are basic characteristics of  Ineffective and Effective Leaders</vt:lpstr>
      <vt:lpstr>Ineffective Leader…</vt:lpstr>
      <vt:lpstr>Ineffective Leader…</vt:lpstr>
      <vt:lpstr>Who are the safety leaders in the workplace?</vt:lpstr>
      <vt:lpstr>PowerPoint Presentation</vt:lpstr>
      <vt:lpstr>PowerPoint Presentation</vt:lpstr>
      <vt:lpstr>There is a cost to poor Safety Leadership</vt:lpstr>
      <vt:lpstr>Benefits of Effective Safety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Alpert</dc:creator>
  <cp:lastModifiedBy>Mark Alpert</cp:lastModifiedBy>
  <cp:revision>1</cp:revision>
  <dcterms:modified xsi:type="dcterms:W3CDTF">2018-09-05T20:30:15Z</dcterms:modified>
</cp:coreProperties>
</file>