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5" r:id="rId2"/>
  </p:sldMasterIdLst>
  <p:notesMasterIdLst>
    <p:notesMasterId r:id="rId25"/>
  </p:notesMasterIdLst>
  <p:handoutMasterIdLst>
    <p:handoutMasterId r:id="rId26"/>
  </p:handoutMasterIdLst>
  <p:sldIdLst>
    <p:sldId id="733" r:id="rId3"/>
    <p:sldId id="742" r:id="rId4"/>
    <p:sldId id="734" r:id="rId5"/>
    <p:sldId id="735" r:id="rId6"/>
    <p:sldId id="736" r:id="rId7"/>
    <p:sldId id="737" r:id="rId8"/>
    <p:sldId id="738" r:id="rId9"/>
    <p:sldId id="739" r:id="rId10"/>
    <p:sldId id="740" r:id="rId11"/>
    <p:sldId id="741" r:id="rId12"/>
    <p:sldId id="718" r:id="rId13"/>
    <p:sldId id="719" r:id="rId14"/>
    <p:sldId id="546" r:id="rId15"/>
    <p:sldId id="697" r:id="rId16"/>
    <p:sldId id="707" r:id="rId17"/>
    <p:sldId id="721" r:id="rId18"/>
    <p:sldId id="732" r:id="rId19"/>
    <p:sldId id="728" r:id="rId20"/>
    <p:sldId id="727" r:id="rId21"/>
    <p:sldId id="731" r:id="rId22"/>
    <p:sldId id="538" r:id="rId23"/>
    <p:sldId id="359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3" autoAdjust="0"/>
    <p:restoredTop sz="92229" autoAdjust="0"/>
  </p:normalViewPr>
  <p:slideViewPr>
    <p:cSldViewPr>
      <p:cViewPr varScale="1">
        <p:scale>
          <a:sx n="100" d="100"/>
          <a:sy n="100" d="100"/>
        </p:scale>
        <p:origin x="-8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r">
              <a:defRPr sz="1300"/>
            </a:lvl1pPr>
          </a:lstStyle>
          <a:p>
            <a:pPr>
              <a:defRPr/>
            </a:pPr>
            <a:fld id="{AFE61550-82C5-4222-B236-1E41D0DAD056}" type="datetimeFigureOut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r">
              <a:defRPr sz="1300"/>
            </a:lvl1pPr>
          </a:lstStyle>
          <a:p>
            <a:pPr>
              <a:defRPr/>
            </a:pPr>
            <a:fld id="{BED6B5E4-57A2-42DE-BBB0-3015184F3E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01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8E1A1F9-B838-44F9-B51A-CCE678120C58}" type="datetimeFigureOut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0" tIns="47805" rIns="95610" bIns="4780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5610" tIns="47805" rIns="95610" bIns="4780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84481B9-50D4-4840-9F06-F3C82D13C8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35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DC8DE5-8505-4546-8076-6AD11A59EDD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4644"/>
            <a:fld id="{20576344-8A8F-4457-B8F7-E02DBEE0405B}" type="slidenum">
              <a:rPr lang="en-US" smtClean="0">
                <a:solidFill>
                  <a:prstClr val="black"/>
                </a:solidFill>
              </a:rPr>
              <a:pPr defTabSz="944644"/>
              <a:t>12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365" y="4561229"/>
            <a:ext cx="5850473" cy="432185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4644"/>
            <a:fld id="{20576344-8A8F-4457-B8F7-E02DBEE0405B}" type="slidenum">
              <a:rPr lang="en-US" smtClean="0"/>
              <a:pPr defTabSz="944644"/>
              <a:t>13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365" y="4561229"/>
            <a:ext cx="5850473" cy="432185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4644"/>
            <a:fld id="{20576344-8A8F-4457-B8F7-E02DBEE0405B}" type="slidenum">
              <a:rPr lang="en-US" smtClean="0"/>
              <a:pPr defTabSz="944644"/>
              <a:t>14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365" y="4561229"/>
            <a:ext cx="5850473" cy="432185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825"/>
            <a:fld id="{7EA73A02-5C79-41D9-B00D-2ED098ABDAD1}" type="slidenum">
              <a:rPr lang="en-US" smtClean="0">
                <a:solidFill>
                  <a:prstClr val="black"/>
                </a:solidFill>
              </a:rPr>
              <a:pPr defTabSz="935825"/>
              <a:t>15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DDB0F1-2F92-4DBD-A4EE-F436799EFAE4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DE7D-D4E0-4DC8-BEA9-3A889CF78F1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4644"/>
            <a:fld id="{B770B232-04ED-4309-B188-4AC39514ACB3}" type="slidenum">
              <a:rPr lang="en-US" smtClean="0"/>
              <a:pPr defTabSz="944644"/>
              <a:t>21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12545-E744-4FA0-A035-C11D841B4F6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2A3B-68F9-4A18-AA71-7808C3192275}" type="datetime1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Social Media - 5 things we can do now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35BB6-7040-458D-B309-4E52C3BB03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BAB05-0962-40BA-B962-CAD28F655307}" type="datetime1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Social Media - 5 things we can do now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FA7E0-8587-49FD-8AA9-CF669B9A3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BB7A-4D82-4781-8F4B-B22E86AD3773}" type="datetime1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Social Media - 5 things we can do now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9A84E-FC9B-48B1-B51E-4844A5F241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59682-7F33-4414-9D0A-4BF9E171C1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3400" b="1"/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01345600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EAECE-4D15-430A-9674-02651FBFB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18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AF5D0-EFEB-40E7-AE30-2FFC203F1F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38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3F5B7-3397-4036-BB0D-731553407A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60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9F447-9A13-4985-8D9A-00E9D7927C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26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AD345-C0DC-449E-94D0-CB3FDCF252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3656F-0036-412D-B04F-6CBB263BE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2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1A094-9CE0-4132-AB4E-6199334F5581}" type="datetime1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Social Media - 5 things we can do now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F3E51-DAFE-4D77-9737-62A194D84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12CDD-8B83-42AC-BFDC-412B1C1DD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80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2E741-B334-407A-A54A-43AFEB973E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23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32C3-2EA9-41FF-8A29-2DB3A048CF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71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9DA53-3E2C-404D-98F8-AD49E25CA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23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2AC90-B77A-49DA-9C35-E0E82F36F0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7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1"/>
            <a:ext cx="7772400" cy="533399"/>
          </a:xfrm>
          <a:ln>
            <a:noFill/>
          </a:ln>
        </p:spPr>
        <p:txBody>
          <a:bodyPr>
            <a:normAutofit/>
          </a:bodyPr>
          <a:lstStyle>
            <a:lvl1pPr>
              <a:defRPr sz="2800" b="1" cap="sm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219200"/>
            <a:ext cx="8229600" cy="533400"/>
          </a:xfrm>
        </p:spPr>
        <p:txBody>
          <a:bodyPr>
            <a:normAutofit/>
          </a:bodyPr>
          <a:lstStyle>
            <a:lvl1pPr marL="0" indent="0" algn="l">
              <a:buFont typeface="Arial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Header</a:t>
            </a:r>
          </a:p>
        </p:txBody>
      </p:sp>
      <p:pic>
        <p:nvPicPr>
          <p:cNvPr id="11" name="Picture 10" descr="tiny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330200"/>
            <a:ext cx="701040" cy="588264"/>
          </a:xfrm>
          <a:prstGeom prst="rect">
            <a:avLst/>
          </a:prstGeom>
        </p:spPr>
      </p:pic>
      <p:grpSp>
        <p:nvGrpSpPr>
          <p:cNvPr id="4" name="Group 16"/>
          <p:cNvGrpSpPr/>
          <p:nvPr userDrawn="1"/>
        </p:nvGrpSpPr>
        <p:grpSpPr>
          <a:xfrm>
            <a:off x="533400" y="952500"/>
            <a:ext cx="8153400" cy="76198"/>
            <a:chOff x="609600" y="1066801"/>
            <a:chExt cx="8153400" cy="76198"/>
          </a:xfrm>
        </p:grpSpPr>
        <p:cxnSp>
          <p:nvCxnSpPr>
            <p:cNvPr id="13" name="Straight Connector 12"/>
            <p:cNvCxnSpPr/>
            <p:nvPr userDrawn="1"/>
          </p:nvCxnSpPr>
          <p:spPr>
            <a:xfrm rot="10800000">
              <a:off x="685800" y="1141411"/>
              <a:ext cx="8077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10800000">
              <a:off x="647700" y="1104901"/>
              <a:ext cx="8077200" cy="1588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rot="10800000">
              <a:off x="609600" y="1066801"/>
              <a:ext cx="80772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41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6C1DA-6570-4F44-A54B-6273F4205366}" type="datetime1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Social Media - 5 things we can do now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A3E24-905A-4997-B253-FA970EE3FB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C278-C0A8-43FC-B467-E2BC33B6D6DA}" type="datetime1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Social Media - 5 things we can do now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430FA-E6EA-4DE1-A95E-762C43000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FDA9-907C-4C3C-BB7E-DC63DEC4F191}" type="datetime1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Social Media - 5 things we can do now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D518E-8CEC-4F5E-A873-3BE58BA66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F712-B39E-4A8D-AAAC-95F3302E79E7}" type="datetime1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Social Media - 5 things we can do now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4F207-298C-40E2-AB95-61F5E9C301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3774E-B16E-489D-ABC6-3650D036EC30}" type="datetime1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Social Media - 5 things we can do now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5C77A-B08D-4D76-8741-5E07D73D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8F14D-6AEE-4F54-BC5A-1F5A56B21DB4}" type="datetime1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Social Media - 5 things we can do now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9EC54-5B49-4ACC-9907-2E0EF4830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B07D-4D29-44A7-A066-C5CA1048BC2D}" type="datetime1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Social Media - 5 things we can do now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2EA9-6AEF-4B38-8A31-1828E75CC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D2FF8C-6AAF-4FCB-AAEA-140E9FFA3707}" type="datetime1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Social Media - 5 things we can do now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6C1E8F-326A-41B4-9320-5CB6BE0BCF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87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903AD4-BA83-43F7-9E08-7E1FC1D5861E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80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1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MsDuctTape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://www.linkedin.com/in/MsDuctTap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witter.com/CARDcanhelp" TargetMode="External"/><Relationship Id="rId5" Type="http://schemas.openxmlformats.org/officeDocument/2006/relationships/hyperlink" Target="http://cardcanhelp.org/Blog" TargetMode="External"/><Relationship Id="rId4" Type="http://schemas.openxmlformats.org/officeDocument/2006/relationships/hyperlink" Target="http://www.cardcanhelp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086475" cy="459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83058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Emergency Readiness: Protecting Lives, Communities, and Dollars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extLst/>
        </p:spPr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55675" y="5656263"/>
            <a:ext cx="7245350" cy="4016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August 24, 2014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7900" cy="5222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Third and Brown Street</a:t>
            </a:r>
            <a:endParaRPr lang="en-US" dirty="0"/>
          </a:p>
        </p:txBody>
      </p:sp>
      <p:pic>
        <p:nvPicPr>
          <p:cNvPr id="16391" name="Picture 2" descr="C:\Users\tfrasier\AppData\Local\Microsoft\Windows\Temporary Internet Files\Content.Outlook\1203MDWJ\174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858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79079" y="1752600"/>
            <a:ext cx="7426721" cy="2057400"/>
            <a:chOff x="-19" y="0"/>
            <a:chExt cx="3995" cy="1008"/>
          </a:xfrm>
        </p:grpSpPr>
        <p:sp>
          <p:nvSpPr>
            <p:cNvPr id="4119" name="Rectangle 3"/>
            <p:cNvSpPr>
              <a:spLocks/>
            </p:cNvSpPr>
            <p:nvPr/>
          </p:nvSpPr>
          <p:spPr bwMode="auto">
            <a:xfrm>
              <a:off x="21" y="56"/>
              <a:ext cx="3955" cy="9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2B38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20" name="Rectangle 4"/>
            <p:cNvSpPr>
              <a:spLocks/>
            </p:cNvSpPr>
            <p:nvPr/>
          </p:nvSpPr>
          <p:spPr bwMode="auto">
            <a:xfrm>
              <a:off x="-19" y="0"/>
              <a:ext cx="3954" cy="9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2B38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4099" name="Rectangle 6"/>
          <p:cNvSpPr>
            <a:spLocks/>
          </p:cNvSpPr>
          <p:nvPr/>
        </p:nvSpPr>
        <p:spPr bwMode="auto">
          <a:xfrm>
            <a:off x="0" y="0"/>
            <a:ext cx="9156700" cy="6735763"/>
          </a:xfrm>
          <a:prstGeom prst="rect">
            <a:avLst/>
          </a:prstGeom>
          <a:noFill/>
          <a:ln w="254000">
            <a:solidFill>
              <a:srgbClr val="2B38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03213"/>
            <a:ext cx="18288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8"/>
          <p:cNvSpPr>
            <a:spLocks noGrp="1" noChangeArrowheads="1"/>
          </p:cNvSpPr>
          <p:nvPr>
            <p:ph type="title"/>
          </p:nvPr>
        </p:nvSpPr>
        <p:spPr>
          <a:xfrm>
            <a:off x="838200" y="1600200"/>
            <a:ext cx="7444975" cy="1905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200" b="1" dirty="0" smtClean="0"/>
              <a:t>Emergency Readiness: Protecting Lives, Communities</a:t>
            </a:r>
            <a:r>
              <a:rPr lang="en-US" sz="1800" b="1" dirty="0" smtClean="0"/>
              <a:t>, </a:t>
            </a:r>
            <a:r>
              <a:rPr lang="en-US" sz="3200" b="1" dirty="0" smtClean="0"/>
              <a:t>and</a:t>
            </a:r>
            <a:r>
              <a:rPr lang="en-US" sz="1800" b="1" dirty="0" smtClean="0"/>
              <a:t> </a:t>
            </a:r>
            <a:r>
              <a:rPr lang="en-US" sz="3200" b="1" dirty="0" smtClean="0"/>
              <a:t>Dollars</a:t>
            </a:r>
            <a:endParaRPr lang="en-US" sz="1800" b="1" dirty="0" smtClean="0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4102" name="Rectangle 9"/>
          <p:cNvSpPr>
            <a:spLocks/>
          </p:cNvSpPr>
          <p:nvPr/>
        </p:nvSpPr>
        <p:spPr bwMode="auto">
          <a:xfrm>
            <a:off x="3962400" y="4191000"/>
            <a:ext cx="1828800" cy="330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endParaRPr lang="en-US" dirty="0">
              <a:solidFill>
                <a:prstClr val="black"/>
              </a:solidFill>
              <a:latin typeface="Gill Sans MT" pitchFamily="34" charset="0"/>
              <a:sym typeface="Arial" charset="0"/>
            </a:endParaRPr>
          </a:p>
        </p:txBody>
      </p:sp>
      <p:sp>
        <p:nvSpPr>
          <p:cNvPr id="4103" name="Rectangle 10"/>
          <p:cNvSpPr>
            <a:spLocks/>
          </p:cNvSpPr>
          <p:nvPr/>
        </p:nvSpPr>
        <p:spPr bwMode="auto">
          <a:xfrm>
            <a:off x="990600" y="4038600"/>
            <a:ext cx="7391400" cy="1295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ctr"/>
            <a:endParaRPr lang="en-US" sz="2800" dirty="0" smtClean="0">
              <a:solidFill>
                <a:prstClr val="black"/>
              </a:solidFill>
              <a:latin typeface="Gill Sans MT" pitchFamily="34" charset="0"/>
              <a:sym typeface="Arial" charset="0"/>
            </a:endParaRPr>
          </a:p>
          <a:p>
            <a:pPr algn="ctr"/>
            <a:endParaRPr lang="en-US" sz="2800" dirty="0" smtClean="0">
              <a:solidFill>
                <a:prstClr val="black"/>
              </a:solidFill>
              <a:latin typeface="Gill Sans MT" pitchFamily="34" charset="0"/>
              <a:sym typeface="Arial" charset="0"/>
            </a:endParaRPr>
          </a:p>
          <a:p>
            <a:pPr algn="ctr"/>
            <a:endParaRPr lang="en-US" dirty="0" smtClean="0">
              <a:solidFill>
                <a:prstClr val="black"/>
              </a:solidFill>
              <a:latin typeface="Gill Sans MT" pitchFamily="34" charset="0"/>
              <a:sym typeface="Arial" charset="0"/>
            </a:endParaRPr>
          </a:p>
          <a:p>
            <a:pPr algn="ctr"/>
            <a:endParaRPr lang="en-US" dirty="0" smtClean="0">
              <a:solidFill>
                <a:prstClr val="black"/>
              </a:solidFill>
              <a:latin typeface="Gill Sans MT" pitchFamily="34" charset="0"/>
              <a:sym typeface="Arial" charset="0"/>
            </a:endParaRPr>
          </a:p>
          <a:p>
            <a:endParaRPr lang="en-US" dirty="0">
              <a:solidFill>
                <a:prstClr val="black"/>
              </a:solidFill>
              <a:latin typeface="Gill Sans MT" pitchFamily="34" charset="0"/>
              <a:sym typeface="Arial" charset="0"/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64005">
            <a:off x="7845537" y="1162261"/>
            <a:ext cx="982426" cy="68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4356099"/>
            <a:ext cx="7543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+mn-lt"/>
              </a:rPr>
              <a:t>Presented by: CARD </a:t>
            </a:r>
            <a:r>
              <a:rPr lang="en-US" b="1" dirty="0">
                <a:solidFill>
                  <a:prstClr val="black"/>
                </a:solidFill>
                <a:latin typeface="+mn-lt"/>
              </a:rPr>
              <a:t>- Collaborating Agencies Responding to </a:t>
            </a:r>
            <a:r>
              <a:rPr lang="en-US" b="1" dirty="0" smtClean="0">
                <a:solidFill>
                  <a:prstClr val="black"/>
                </a:solidFill>
                <a:latin typeface="+mn-lt"/>
              </a:rPr>
              <a:t>Disasters 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+mn-lt"/>
              </a:rPr>
              <a:t>By request of the California Municipal Treasurers Association (CMTA)</a:t>
            </a: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+mj-lt"/>
              </a:rPr>
              <a:t>April 16, 2015</a:t>
            </a:r>
            <a:endParaRPr lang="en-US" b="1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2715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Today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943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Gill Sans MT" pitchFamily="34" charset="0"/>
              </a:rPr>
              <a:t>Requests: 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Gill Sans MT" pitchFamily="34" charset="0"/>
              </a:rPr>
              <a:t>Be </a:t>
            </a:r>
            <a: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  <a:t>courageous and answer </a:t>
            </a:r>
            <a:r>
              <a:rPr lang="en-US" sz="2000" b="1" dirty="0">
                <a:solidFill>
                  <a:srgbClr val="002060"/>
                </a:solidFill>
                <a:latin typeface="Gill Sans MT" pitchFamily="34" charset="0"/>
              </a:rPr>
              <a:t>ALL</a:t>
            </a:r>
            <a:r>
              <a:rPr lang="en-US" sz="2000" dirty="0">
                <a:solidFill>
                  <a:srgbClr val="002060"/>
                </a:solidFill>
                <a:latin typeface="Gill Sans MT" pitchFamily="34" charset="0"/>
              </a:rPr>
              <a:t> questions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  <a:t>Be confident that </a:t>
            </a:r>
            <a:r>
              <a:rPr lang="en-US" sz="2000" b="1" dirty="0" smtClean="0">
                <a:solidFill>
                  <a:srgbClr val="002060"/>
                </a:solidFill>
                <a:latin typeface="Gill Sans MT" pitchFamily="34" charset="0"/>
              </a:rPr>
              <a:t>YOU</a:t>
            </a:r>
            <a: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  <a:t> can transform preparedness in your domain.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  <a:latin typeface="Gill Sans MT" pitchFamily="34" charset="0"/>
              </a:rPr>
              <a:t>OWN</a:t>
            </a:r>
            <a: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  <a:t> the CMTA mission: </a:t>
            </a:r>
            <a:b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</a:b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             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To lead in promoting and enhancing the fiduciary responsibility </a:t>
            </a:r>
            <a:b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                  and integrity of individuals responsible for public funds.</a:t>
            </a:r>
            <a:endParaRPr lang="en-US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Gill Sans MT" pitchFamily="34" charset="0"/>
              </a:rPr>
              <a:t>Goals: </a:t>
            </a:r>
            <a:endParaRPr lang="en-US" sz="2400" b="1" dirty="0">
              <a:solidFill>
                <a:srgbClr val="002060"/>
              </a:solidFill>
              <a:latin typeface="Gill Sans MT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2060"/>
                </a:solidFill>
                <a:latin typeface="Gill Sans MT" pitchFamily="34" charset="0"/>
              </a:rPr>
              <a:t>You leave here more prepared</a:t>
            </a:r>
            <a:r>
              <a:rPr lang="en-US" sz="2200" dirty="0">
                <a:solidFill>
                  <a:srgbClr val="002060"/>
                </a:solidFill>
                <a:latin typeface="Gill Sans MT" pitchFamily="34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Gill Sans MT" pitchFamily="34" charset="0"/>
              </a:rPr>
              <a:t>and able to make a meaningful contribution to readiness</a:t>
            </a:r>
            <a:r>
              <a:rPr lang="en-US" sz="2200" b="1" dirty="0">
                <a:solidFill>
                  <a:srgbClr val="C00000"/>
                </a:solidFill>
                <a:latin typeface="Gill Sans MT" pitchFamily="34" charset="0"/>
              </a:rPr>
              <a:t>*</a:t>
            </a:r>
            <a:r>
              <a:rPr lang="en-US" sz="2200" dirty="0" smtClean="0">
                <a:solidFill>
                  <a:srgbClr val="002060"/>
                </a:solidFill>
                <a:latin typeface="Gill Sans MT" pitchFamily="34" charset="0"/>
              </a:rPr>
              <a:t> and resilience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2060"/>
                </a:solidFill>
                <a:latin typeface="Gill Sans MT" pitchFamily="34" charset="0"/>
              </a:rPr>
              <a:t>Learn how </a:t>
            </a:r>
            <a:r>
              <a:rPr lang="en-US" sz="2200" dirty="0">
                <a:solidFill>
                  <a:srgbClr val="002060"/>
                </a:solidFill>
                <a:latin typeface="Gill Sans MT" pitchFamily="34" charset="0"/>
              </a:rPr>
              <a:t>CARD can </a:t>
            </a:r>
            <a:r>
              <a:rPr lang="en-US" sz="2200" dirty="0" smtClean="0">
                <a:solidFill>
                  <a:srgbClr val="002060"/>
                </a:solidFill>
                <a:latin typeface="Gill Sans MT" pitchFamily="34" charset="0"/>
              </a:rPr>
              <a:t>help you to help your jurisdiction: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Save</a:t>
            </a:r>
            <a:r>
              <a:rPr lang="en-US" sz="1800" dirty="0" smtClean="0">
                <a:solidFill>
                  <a:srgbClr val="002060"/>
                </a:solidFill>
                <a:latin typeface="Gill Sans MT" pitchFamily="34" charset="0"/>
              </a:rPr>
              <a:t> money (lower costs, stop waste, etc.)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Stretch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Gill Sans MT" pitchFamily="34" charset="0"/>
              </a:rPr>
              <a:t>money (share resources, leverage assets, etc.)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Attract</a:t>
            </a:r>
            <a:r>
              <a:rPr lang="en-US" b="1" dirty="0" smtClean="0">
                <a:solidFill>
                  <a:srgbClr val="002060"/>
                </a:solidFill>
                <a:latin typeface="Gill Sans MT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Gill Sans MT" pitchFamily="34" charset="0"/>
              </a:rPr>
              <a:t>money (community grants, financial resources, donations, etc.) </a:t>
            </a:r>
            <a:br>
              <a:rPr lang="en-US" sz="1800" dirty="0" smtClean="0">
                <a:solidFill>
                  <a:srgbClr val="002060"/>
                </a:solidFill>
                <a:latin typeface="Gill Sans MT" pitchFamily="34" charset="0"/>
              </a:rPr>
            </a:br>
            <a:r>
              <a:rPr lang="en-US" sz="1800" dirty="0">
                <a:solidFill>
                  <a:srgbClr val="002060"/>
                </a:solidFill>
                <a:latin typeface="Gill Sans MT" pitchFamily="34" charset="0"/>
              </a:rPr>
              <a:t/>
            </a:r>
            <a:br>
              <a:rPr lang="en-US" sz="1800" dirty="0">
                <a:solidFill>
                  <a:srgbClr val="002060"/>
                </a:solidFill>
                <a:latin typeface="Gill Sans MT" pitchFamily="34" charset="0"/>
              </a:rPr>
            </a:b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*</a:t>
            </a:r>
            <a:r>
              <a:rPr lang="en-US" sz="1800" dirty="0" smtClean="0">
                <a:solidFill>
                  <a:srgbClr val="C00000"/>
                </a:solidFill>
                <a:latin typeface="Gill Sans MT" pitchFamily="34" charset="0"/>
              </a:rPr>
              <a:t>make it better, faster, easier, more beneficial, more fun, less creepy…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>
              <a:solidFill>
                <a:srgbClr val="002060"/>
              </a:solidFill>
              <a:latin typeface="Gill Sans MT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endParaRPr lang="en-US" sz="2200" dirty="0" smtClean="0">
              <a:solidFill>
                <a:srgbClr val="002060"/>
              </a:solidFill>
              <a:latin typeface="Gill Sans MT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609600" y="914400"/>
            <a:ext cx="7772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 descr="Logo and Name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1"/>
            <a:ext cx="1325215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7721"/>
            <a:ext cx="1897474" cy="112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103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CARD History   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715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  <a:t>24/7 Media Attention –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  <a:t>989 Loma Prieta Earthquake pre-empted the World Series.</a:t>
            </a:r>
            <a:b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</a:br>
            <a:endParaRPr lang="en-US" sz="2000" dirty="0" smtClean="0">
              <a:solidFill>
                <a:srgbClr val="002060"/>
              </a:solidFill>
              <a:latin typeface="Gill Sans MT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  <a:t>Despite great effort – government, Red Cross and traditional response organizations could not address immediate, short-term or long-term needs for the most vulnerable residents.  </a:t>
            </a:r>
            <a:r>
              <a:rPr lang="en-US" sz="2000" b="1" dirty="0" smtClean="0">
                <a:solidFill>
                  <a:srgbClr val="FF0000"/>
                </a:solidFill>
                <a:latin typeface="Gill Sans MT" pitchFamily="34" charset="0"/>
              </a:rPr>
              <a:t>This has always been true.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Gill Sans MT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  <a:t>CARD was created </a:t>
            </a:r>
            <a:r>
              <a:rPr lang="en-US" sz="2000" u="sng" dirty="0" smtClean="0">
                <a:solidFill>
                  <a:srgbClr val="002060"/>
                </a:solidFill>
                <a:latin typeface="Gill Sans MT" pitchFamily="34" charset="0"/>
              </a:rPr>
              <a:t>BY</a:t>
            </a:r>
            <a: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  <a:t> local community agencies, </a:t>
            </a:r>
            <a:r>
              <a:rPr lang="en-US" sz="2000" u="sng" dirty="0" smtClean="0">
                <a:solidFill>
                  <a:srgbClr val="002060"/>
                </a:solidFill>
                <a:latin typeface="Gill Sans MT" pitchFamily="34" charset="0"/>
              </a:rPr>
              <a:t>FOR</a:t>
            </a:r>
            <a: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  <a:t> local community agencies, and works </a:t>
            </a:r>
            <a:r>
              <a:rPr lang="en-US" sz="2000" u="sng" dirty="0" smtClean="0">
                <a:solidFill>
                  <a:srgbClr val="002060"/>
                </a:solidFill>
                <a:latin typeface="Gill Sans MT" pitchFamily="34" charset="0"/>
              </a:rPr>
              <a:t>WITH </a:t>
            </a:r>
            <a: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  <a:t>community agencies and committed partners to fulfill on a vision of a prepared, inclusive, resilient, humane society.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Gill Sans MT" pitchFamily="34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Gill Sans MT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Gill Sans MT" pitchFamily="34" charset="0"/>
              </a:rPr>
              <a:t>CARD’s philosophy </a:t>
            </a:r>
            <a: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  <a:t>= </a:t>
            </a:r>
            <a:r>
              <a:rPr lang="en-US" sz="2000" b="1" dirty="0">
                <a:solidFill>
                  <a:srgbClr val="002060"/>
                </a:solidFill>
                <a:latin typeface="Gill Sans MT" pitchFamily="34" charset="0"/>
              </a:rPr>
              <a:t>Prepare to Prosper!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2000" i="1" dirty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Have everyday brilliance be your disaster resilience.</a:t>
            </a:r>
            <a:endParaRPr lang="en-US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rgbClr val="002060"/>
              </a:solidFill>
              <a:latin typeface="Gill Sans MT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  <a:t>				        </a:t>
            </a:r>
            <a:r>
              <a:rPr lang="en-US" sz="2000" b="1" dirty="0" smtClean="0">
                <a:solidFill>
                  <a:srgbClr val="002060"/>
                </a:solidFill>
                <a:latin typeface="Gill Sans MT" pitchFamily="34" charset="0"/>
              </a:rPr>
              <a:t>Lessons Learned: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000" dirty="0" smtClean="0">
              <a:solidFill>
                <a:srgbClr val="002060"/>
              </a:solidFill>
              <a:latin typeface="Gill Sans MT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  <a:t>The traditional approach to readiness has left over 90% of US residents unprepared.  Businesses also remain unprepared. Local governments…?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dirty="0" smtClean="0">
              <a:solidFill>
                <a:srgbClr val="002060"/>
              </a:solidFill>
              <a:latin typeface="Gill Sans MT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  <a:t>Cities and counties are unprepared to deal with this lack of preparedness.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Gill Sans MT" pitchFamily="34" charset="0"/>
              </a:rPr>
            </a:br>
            <a:endParaRPr lang="en-US" sz="2000" dirty="0" smtClean="0">
              <a:solidFill>
                <a:srgbClr val="002060"/>
              </a:solidFill>
              <a:latin typeface="Gill Sans MT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609600" y="914400"/>
            <a:ext cx="7772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Logo and Name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1"/>
            <a:ext cx="1325215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7437785" cy="8382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The “Why” is most important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609600" y="914400"/>
            <a:ext cx="7772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Logo and Name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1"/>
            <a:ext cx="1325215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905000" y="6486759"/>
            <a:ext cx="5113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latin typeface="Gill Sans MT" pitchFamily="1" charset="0"/>
              </a:rPr>
              <a:t>Color and heart shape added by CARD,  based on </a:t>
            </a:r>
            <a:r>
              <a:rPr lang="en-US" sz="900" b="1" dirty="0">
                <a:latin typeface="Gill Sans MT" pitchFamily="1" charset="0"/>
              </a:rPr>
              <a:t>the model created by Simon Sinek, </a:t>
            </a:r>
            <a:endParaRPr lang="en-US" sz="900" b="1" dirty="0" smtClean="0">
              <a:latin typeface="Gill Sans MT" pitchFamily="1" charset="0"/>
            </a:endParaRPr>
          </a:p>
          <a:p>
            <a:pPr algn="ctr"/>
            <a:r>
              <a:rPr lang="en-US" sz="900" b="1" dirty="0" smtClean="0">
                <a:latin typeface="Gill Sans MT" pitchFamily="1" charset="0"/>
              </a:rPr>
              <a:t>author  of ‘</a:t>
            </a:r>
            <a:r>
              <a:rPr lang="en-US" sz="900" b="1" i="1" dirty="0" smtClean="0">
                <a:latin typeface="Gill Sans MT" pitchFamily="1" charset="0"/>
              </a:rPr>
              <a:t>Start </a:t>
            </a:r>
            <a:r>
              <a:rPr lang="en-US" sz="900" b="1" i="1" dirty="0">
                <a:latin typeface="Gill Sans MT" pitchFamily="1" charset="0"/>
              </a:rPr>
              <a:t>with Why</a:t>
            </a:r>
            <a:r>
              <a:rPr lang="en-US" sz="900" b="1" dirty="0">
                <a:latin typeface="Gill Sans MT" pitchFamily="1" charset="0"/>
              </a:rPr>
              <a:t>’.  </a:t>
            </a:r>
            <a:r>
              <a:rPr lang="en-US" sz="900" dirty="0" smtClean="0">
                <a:latin typeface="Gill Sans MT" pitchFamily="1" charset="0"/>
              </a:rPr>
              <a:t>M</a:t>
            </a:r>
            <a:r>
              <a:rPr lang="en-US" sz="900" b="1" dirty="0" smtClean="0">
                <a:latin typeface="Gill Sans MT" pitchFamily="1" charset="0"/>
              </a:rPr>
              <a:t>odified </a:t>
            </a:r>
            <a:r>
              <a:rPr lang="en-US" sz="900" b="1" dirty="0">
                <a:latin typeface="Gill Sans MT" pitchFamily="1" charset="0"/>
              </a:rPr>
              <a:t>by CARD,  1-2012.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756633" y="1905900"/>
            <a:ext cx="3644167" cy="3657600"/>
            <a:chOff x="3113088" y="2265363"/>
            <a:chExt cx="3222625" cy="3222625"/>
          </a:xfrm>
        </p:grpSpPr>
        <p:sp>
          <p:nvSpPr>
            <p:cNvPr id="9" name="Oval 8"/>
            <p:cNvSpPr/>
            <p:nvPr/>
          </p:nvSpPr>
          <p:spPr>
            <a:xfrm>
              <a:off x="3113088" y="2265363"/>
              <a:ext cx="3222625" cy="322262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705225" y="2859088"/>
              <a:ext cx="2038350" cy="2036762"/>
              <a:chOff x="3705225" y="2859088"/>
              <a:chExt cx="2038350" cy="2036762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705225" y="2859088"/>
                <a:ext cx="2038350" cy="203676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 dirty="0"/>
              </a:p>
            </p:txBody>
          </p:sp>
          <p:sp>
            <p:nvSpPr>
              <p:cNvPr id="11" name="Heart 10"/>
              <p:cNvSpPr/>
              <p:nvPr/>
            </p:nvSpPr>
            <p:spPr>
              <a:xfrm>
                <a:off x="4179888" y="3478213"/>
                <a:ext cx="1089025" cy="1090612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2" name="TextBox 9"/>
              <p:cNvSpPr txBox="1">
                <a:spLocks noChangeArrowheads="1"/>
              </p:cNvSpPr>
              <p:nvPr/>
            </p:nvSpPr>
            <p:spPr bwMode="auto">
              <a:xfrm>
                <a:off x="4237038" y="3775075"/>
                <a:ext cx="96043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Gill Sans MT" pitchFamily="1" charset="0"/>
                  </a:rPr>
                  <a:t>Why</a:t>
                </a:r>
              </a:p>
            </p:txBody>
          </p:sp>
          <p:sp>
            <p:nvSpPr>
              <p:cNvPr id="13" name="TextBox 10"/>
              <p:cNvSpPr txBox="1">
                <a:spLocks noChangeArrowheads="1"/>
              </p:cNvSpPr>
              <p:nvPr/>
            </p:nvSpPr>
            <p:spPr bwMode="auto">
              <a:xfrm>
                <a:off x="4237038" y="3009900"/>
                <a:ext cx="96043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b="1" dirty="0">
                    <a:latin typeface="Gill Sans MT" pitchFamily="1" charset="0"/>
                  </a:rPr>
                  <a:t>How</a:t>
                </a:r>
              </a:p>
            </p:txBody>
          </p:sp>
        </p:grp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4035425" y="2398713"/>
              <a:ext cx="13636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Gill Sans MT" pitchFamily="1" charset="0"/>
                </a:rPr>
                <a:t>What</a:t>
              </a:r>
            </a:p>
          </p:txBody>
        </p:sp>
      </p:grp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240506" y="1143000"/>
            <a:ext cx="2690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 dirty="0">
                <a:latin typeface="Gill Sans MT" pitchFamily="1" charset="0"/>
              </a:rPr>
              <a:t>Traditional Message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213571" y="1752600"/>
            <a:ext cx="3124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Gill Sans MT" pitchFamily="1" charset="0"/>
              </a:rPr>
              <a:t>Prepare </a:t>
            </a:r>
            <a:r>
              <a:rPr lang="en-US" b="1" dirty="0" smtClean="0">
                <a:latin typeface="Gill Sans MT" pitchFamily="1" charset="0"/>
              </a:rPr>
              <a:t>for disasters</a:t>
            </a:r>
          </a:p>
          <a:p>
            <a:r>
              <a:rPr lang="en-US" b="1" dirty="0" smtClean="0">
                <a:latin typeface="Gill Sans MT" pitchFamily="1" charset="0"/>
              </a:rPr>
              <a:t>Get ready for the “big one!”</a:t>
            </a:r>
            <a:endParaRPr lang="en-US" b="1" dirty="0">
              <a:latin typeface="Gill Sans MT" pitchFamily="1" charset="0"/>
            </a:endParaRP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240506" y="2750031"/>
            <a:ext cx="281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Gill Sans MT" pitchFamily="1" charset="0"/>
              </a:rPr>
              <a:t>Take classes/trainings</a:t>
            </a:r>
          </a:p>
          <a:p>
            <a:r>
              <a:rPr lang="en-US" b="1" dirty="0" smtClean="0">
                <a:latin typeface="Gill Sans MT" pitchFamily="1" charset="0"/>
              </a:rPr>
              <a:t>Get kits, store </a:t>
            </a:r>
            <a:r>
              <a:rPr lang="en-US" b="1" u="sng" dirty="0" smtClean="0">
                <a:latin typeface="Gill Sans MT" pitchFamily="1" charset="0"/>
              </a:rPr>
              <a:t>supplies</a:t>
            </a:r>
            <a:r>
              <a:rPr lang="en-US" b="1" dirty="0">
                <a:latin typeface="Gill Sans MT" pitchFamily="1" charset="0"/>
              </a:rPr>
              <a:t/>
            </a:r>
            <a:br>
              <a:rPr lang="en-US" b="1" dirty="0">
                <a:latin typeface="Gill Sans MT" pitchFamily="1" charset="0"/>
              </a:rPr>
            </a:br>
            <a:r>
              <a:rPr lang="en-US" b="1" dirty="0" smtClean="0">
                <a:latin typeface="Gill Sans MT" pitchFamily="1" charset="0"/>
              </a:rPr>
              <a:t>Do exercises and drills</a:t>
            </a:r>
            <a:endParaRPr lang="en-US" b="1" dirty="0">
              <a:latin typeface="Gill Sans MT" pitchFamily="1" charset="0"/>
            </a:endParaRP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240506" y="3882068"/>
            <a:ext cx="299958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Gill Sans MT" pitchFamily="1" charset="0"/>
              </a:rPr>
              <a:t>Because disasters </a:t>
            </a:r>
            <a:endParaRPr lang="en-US" b="1" dirty="0" smtClean="0">
              <a:latin typeface="Gill Sans MT" pitchFamily="1" charset="0"/>
            </a:endParaRPr>
          </a:p>
          <a:p>
            <a:r>
              <a:rPr lang="en-US" b="1" dirty="0" smtClean="0">
                <a:latin typeface="Gill Sans MT" pitchFamily="1" charset="0"/>
              </a:rPr>
              <a:t>happen!  Our lives, </a:t>
            </a:r>
          </a:p>
          <a:p>
            <a:r>
              <a:rPr lang="en-US" b="1" dirty="0" smtClean="0">
                <a:latin typeface="Gill Sans MT" pitchFamily="1" charset="0"/>
              </a:rPr>
              <a:t>homes and families are </a:t>
            </a:r>
          </a:p>
          <a:p>
            <a:r>
              <a:rPr lang="en-US" b="1" dirty="0" smtClean="0">
                <a:latin typeface="Gill Sans MT" pitchFamily="1" charset="0"/>
              </a:rPr>
              <a:t>at risk.  Terrorists</a:t>
            </a:r>
            <a:r>
              <a:rPr lang="en-US" b="1" dirty="0">
                <a:latin typeface="Gill Sans MT" pitchFamily="1" charset="0"/>
              </a:rPr>
              <a:t> </a:t>
            </a:r>
            <a:r>
              <a:rPr lang="en-US" b="1" dirty="0" smtClean="0">
                <a:latin typeface="Gill Sans MT" pitchFamily="1" charset="0"/>
              </a:rPr>
              <a:t>want </a:t>
            </a:r>
            <a:r>
              <a:rPr lang="en-US" b="1" dirty="0">
                <a:latin typeface="Gill Sans MT" pitchFamily="1" charset="0"/>
              </a:rPr>
              <a:t>to kill </a:t>
            </a:r>
            <a:r>
              <a:rPr lang="en-US" b="1" dirty="0" smtClean="0">
                <a:latin typeface="Gill Sans MT" pitchFamily="1" charset="0"/>
              </a:rPr>
              <a:t>us. It’s not a matter of “if” a disaster will happen, it’s “when”…</a:t>
            </a:r>
          </a:p>
          <a:p>
            <a:endParaRPr lang="en-US" b="1" dirty="0">
              <a:latin typeface="Gill Sans MT" pitchFamily="1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699907" y="3837951"/>
            <a:ext cx="1676400" cy="470964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43200" y="1905000"/>
            <a:ext cx="993776" cy="479426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667001" y="2971801"/>
            <a:ext cx="1159435" cy="457199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14600" y="4070722"/>
            <a:ext cx="1946907" cy="243939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0"/>
          <p:cNvSpPr txBox="1">
            <a:spLocks noChangeArrowheads="1"/>
          </p:cNvSpPr>
          <p:nvPr/>
        </p:nvSpPr>
        <p:spPr bwMode="auto">
          <a:xfrm>
            <a:off x="6237514" y="1066800"/>
            <a:ext cx="2468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 dirty="0">
                <a:latin typeface="Gill Sans MT" pitchFamily="1" charset="0"/>
              </a:rPr>
              <a:t>Your Message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00800" y="1508401"/>
            <a:ext cx="2743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lnSpc>
                <a:spcPts val="1800"/>
              </a:lnSpc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It’s part of our mission</a:t>
            </a:r>
            <a:endParaRPr lang="en-US" dirty="0">
              <a:latin typeface="Gill Sans MT" panose="020B0502020104020203" pitchFamily="34" charset="0"/>
            </a:endParaRPr>
          </a:p>
          <a:p>
            <a:pPr marL="182880" indent="-182880">
              <a:lnSpc>
                <a:spcPts val="1800"/>
              </a:lnSpc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To keep our businesses  and economy strong</a:t>
            </a:r>
            <a:endParaRPr lang="en-US" dirty="0">
              <a:latin typeface="Gill Sans MT" panose="020B0502020104020203" pitchFamily="34" charset="0"/>
            </a:endParaRPr>
          </a:p>
          <a:p>
            <a:pPr marL="182880" indent="-182880">
              <a:lnSpc>
                <a:spcPts val="1800"/>
              </a:lnSpc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To make our </a:t>
            </a:r>
            <a:r>
              <a:rPr lang="en-US" dirty="0">
                <a:latin typeface="Gill Sans MT" panose="020B0502020104020203" pitchFamily="34" charset="0"/>
              </a:rPr>
              <a:t>community more </a:t>
            </a:r>
            <a:r>
              <a:rPr lang="en-US" dirty="0" smtClean="0">
                <a:latin typeface="Gill Sans MT" panose="020B0502020104020203" pitchFamily="34" charset="0"/>
              </a:rPr>
              <a:t>fundable</a:t>
            </a:r>
            <a:endParaRPr lang="en-US" dirty="0">
              <a:latin typeface="Gill Sans MT" panose="020B0502020104020203" pitchFamily="34" charset="0"/>
            </a:endParaRPr>
          </a:p>
          <a:p>
            <a:pPr marL="182880" indent="-182880">
              <a:lnSpc>
                <a:spcPts val="1800"/>
              </a:lnSpc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Protect/empower our residents and investors</a:t>
            </a:r>
          </a:p>
          <a:p>
            <a:pPr marL="182880" indent="-182880">
              <a:lnSpc>
                <a:spcPts val="1800"/>
              </a:lnSpc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To be stronger/more effective EVERY DAY</a:t>
            </a:r>
          </a:p>
          <a:p>
            <a:pPr marL="182880" indent="-182880">
              <a:lnSpc>
                <a:spcPts val="1800"/>
              </a:lnSpc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Be a more valued  partner for our neighbors and friends</a:t>
            </a:r>
          </a:p>
          <a:p>
            <a:pPr marL="182880" indent="-182880">
              <a:lnSpc>
                <a:spcPts val="1800"/>
              </a:lnSpc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To be leaders in an international movement</a:t>
            </a:r>
          </a:p>
          <a:p>
            <a:pPr marL="182880" indent="-182880">
              <a:lnSpc>
                <a:spcPts val="1800"/>
              </a:lnSpc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Because we love our families, homes, and communities</a:t>
            </a:r>
          </a:p>
          <a:p>
            <a:pPr marL="182880" indent="-182880">
              <a:lnSpc>
                <a:spcPts val="1800"/>
              </a:lnSpc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Because We Can!</a:t>
            </a:r>
          </a:p>
        </p:txBody>
      </p:sp>
    </p:spTree>
    <p:extLst>
      <p:ext uri="{BB962C8B-B14F-4D97-AF65-F5344CB8AC3E}">
        <p14:creationId xmlns:p14="http://schemas.microsoft.com/office/powerpoint/2010/main" val="1455867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The Resilience/Optimism Framework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685800" y="1051133"/>
            <a:ext cx="7772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" name="Picture 14" descr="\\Eniac\shared space\Graphic Files\CARD Logos\CARDLogo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0144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374324"/>
              </p:ext>
            </p:extLst>
          </p:nvPr>
        </p:nvGraphicFramePr>
        <p:xfrm>
          <a:off x="304800" y="1142998"/>
          <a:ext cx="8610600" cy="5635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583"/>
                <a:gridCol w="3022193"/>
                <a:gridCol w="3480824"/>
              </a:tblGrid>
              <a:tr h="4807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Desired Action: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More Pessimistic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More Optimistic</a:t>
                      </a:r>
                      <a:endParaRPr lang="en-US" dirty="0"/>
                    </a:p>
                  </a:txBody>
                  <a:tcPr/>
                </a:tc>
              </a:tr>
              <a:tr h="9331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331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057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331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492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7528" y="187719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Be prepared!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0386" y="1600200"/>
            <a:ext cx="2919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Earthquakes, floods, fires,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terrorism,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diseases – they are coming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. You could die.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16764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Health, wellness, financial gain, brilliant teamwork, efficiency,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love of family, OPPORTUNITY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!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753" y="281868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Learn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martial arts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953" y="5678269"/>
            <a:ext cx="2024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Create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a Continuity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of Operations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Plan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5419" y="2599730"/>
            <a:ext cx="3339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Build strength, confidence, flexibility, mental calmness, agility, fun, social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interaction.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0207" y="3523060"/>
            <a:ext cx="2718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We are poor.  It’s all we can afford. We must cut corners.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6784" y="3523060"/>
            <a:ext cx="3330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It’s a complete protein and a healthy choice. Learn about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other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cultures and their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cuisines.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4565647"/>
            <a:ext cx="218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Be kind and loving toward your partner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0388" y="448687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Divorce is expensive. You’ll be ruined. Dating is hard, scary, and expensive. 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7645" y="4486870"/>
            <a:ext cx="3367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Love. Affection. Desire for a happy, intimate and caring relationship. Because you can.  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4600" y="2599730"/>
            <a:ext cx="2718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Avoid being mugged, raped, beaten, violated. To not become a victim.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36677" y="5486400"/>
            <a:ext cx="2759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Bureaucracy! Acronym hell. Costs. Time. Too abstract. Kills trees. We won’t use it.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62600" y="54864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Deepen understanding of daily ops, build cross-trained teams, build stronger relationships, achieve long-range goals.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2753" y="3661559"/>
            <a:ext cx="2051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Feed your family rice and beans</a:t>
            </a:r>
          </a:p>
        </p:txBody>
      </p:sp>
    </p:spTree>
    <p:extLst>
      <p:ext uri="{BB962C8B-B14F-4D97-AF65-F5344CB8AC3E}">
        <p14:creationId xmlns:p14="http://schemas.microsoft.com/office/powerpoint/2010/main" val="87617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3014" y="438150"/>
            <a:ext cx="8839200" cy="6477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accent2"/>
                </a:solidFill>
                <a:latin typeface="Gill Sans MT" pitchFamily="34" charset="0"/>
              </a:rPr>
              <a:t>: The 2014 Napa Earthquake</a:t>
            </a:r>
            <a:br>
              <a:rPr lang="en-US" altLang="en-US" sz="2400" dirty="0" smtClean="0">
                <a:solidFill>
                  <a:schemeClr val="accent2"/>
                </a:solidFill>
                <a:latin typeface="Gill Sans MT" pitchFamily="34" charset="0"/>
              </a:rPr>
            </a:br>
            <a:r>
              <a:rPr lang="en-US" altLang="en-US" sz="3200" b="1" dirty="0" smtClean="0">
                <a:solidFill>
                  <a:srgbClr val="006666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62000" y="1905000"/>
            <a:ext cx="7696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 smtClean="0">
              <a:solidFill>
                <a:srgbClr val="000000"/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486400"/>
          </a:xfrm>
        </p:spPr>
        <p:txBody>
          <a:bodyPr lIns="91428" tIns="45714" rIns="91428" bIns="45714"/>
          <a:lstStyle/>
          <a:p>
            <a:pPr eaLnBrk="1" hangingPunct="1">
              <a:spcBef>
                <a:spcPts val="0"/>
              </a:spcBef>
              <a:defRPr/>
            </a:pPr>
            <a:r>
              <a:rPr lang="en-US" altLang="en-US" sz="1800" dirty="0" smtClean="0">
                <a:solidFill>
                  <a:schemeClr val="accent2"/>
                </a:solidFill>
                <a:latin typeface="Gill Sans MT" pitchFamily="34" charset="0"/>
              </a:rPr>
              <a:t>Becoming Independent is based </a:t>
            </a:r>
            <a:r>
              <a:rPr lang="en-US" altLang="en-US" sz="1800" dirty="0">
                <a:solidFill>
                  <a:schemeClr val="accent2"/>
                </a:solidFill>
                <a:latin typeface="Gill Sans MT" pitchFamily="34" charset="0"/>
              </a:rPr>
              <a:t>in Santa Rosa. They serve over 200 developmentally challenged adults </a:t>
            </a:r>
            <a:r>
              <a:rPr lang="en-US" altLang="en-US" sz="1800" dirty="0" smtClean="0">
                <a:solidFill>
                  <a:schemeClr val="accent2"/>
                </a:solidFill>
                <a:latin typeface="Gill Sans MT" pitchFamily="34" charset="0"/>
              </a:rPr>
              <a:t>living independently in multiple communities.</a:t>
            </a:r>
            <a:br>
              <a:rPr lang="en-US" altLang="en-US" sz="1800" dirty="0" smtClean="0">
                <a:solidFill>
                  <a:schemeClr val="accent2"/>
                </a:solidFill>
                <a:latin typeface="Gill Sans MT" pitchFamily="34" charset="0"/>
              </a:rPr>
            </a:br>
            <a:endParaRPr lang="en-US" altLang="en-US" sz="1800" dirty="0">
              <a:solidFill>
                <a:schemeClr val="accent2"/>
              </a:solidFill>
              <a:latin typeface="Gill Sans MT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1800" dirty="0" smtClean="0">
                <a:solidFill>
                  <a:schemeClr val="accent2"/>
                </a:solidFill>
                <a:latin typeface="Gill Sans MT" pitchFamily="34" charset="0"/>
              </a:rPr>
              <a:t>Within </a:t>
            </a:r>
            <a:r>
              <a:rPr lang="en-US" altLang="en-US" sz="1800" dirty="0">
                <a:solidFill>
                  <a:schemeClr val="accent2"/>
                </a:solidFill>
                <a:latin typeface="Gill Sans MT" pitchFamily="34" charset="0"/>
              </a:rPr>
              <a:t>30 minutes of the </a:t>
            </a:r>
            <a:r>
              <a:rPr lang="en-US" altLang="en-US" sz="1800" dirty="0" smtClean="0">
                <a:solidFill>
                  <a:schemeClr val="accent2"/>
                </a:solidFill>
                <a:latin typeface="Gill Sans MT" pitchFamily="34" charset="0"/>
              </a:rPr>
              <a:t>earthquake, </a:t>
            </a:r>
            <a:r>
              <a:rPr lang="en-US" altLang="en-US" sz="1800" dirty="0">
                <a:solidFill>
                  <a:schemeClr val="accent2"/>
                </a:solidFill>
                <a:latin typeface="Gill Sans MT" pitchFamily="34" charset="0"/>
              </a:rPr>
              <a:t>Becoming Independent staff had secured their own households.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altLang="en-US" sz="1800" dirty="0">
              <a:solidFill>
                <a:schemeClr val="accent2"/>
              </a:solidFill>
              <a:latin typeface="Gill Sans MT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1800" dirty="0">
                <a:solidFill>
                  <a:schemeClr val="accent2"/>
                </a:solidFill>
                <a:latin typeface="Gill Sans MT" pitchFamily="34" charset="0"/>
              </a:rPr>
              <a:t>8 Staffers deployed to respond to </a:t>
            </a:r>
            <a:r>
              <a:rPr lang="en-US" altLang="en-US" sz="1800" dirty="0" smtClean="0">
                <a:solidFill>
                  <a:schemeClr val="accent2"/>
                </a:solidFill>
                <a:latin typeface="Gill Sans MT" pitchFamily="34" charset="0"/>
              </a:rPr>
              <a:t>the needs of their clients </a:t>
            </a:r>
            <a:r>
              <a:rPr lang="en-US" altLang="en-US" sz="1800" dirty="0">
                <a:solidFill>
                  <a:schemeClr val="accent2"/>
                </a:solidFill>
                <a:latin typeface="Gill Sans MT" pitchFamily="34" charset="0"/>
              </a:rPr>
              <a:t>in the impact area. 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altLang="en-US" sz="1800" dirty="0">
              <a:solidFill>
                <a:schemeClr val="accent2"/>
              </a:solidFill>
              <a:latin typeface="Gill Sans MT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1800" dirty="0">
                <a:solidFill>
                  <a:schemeClr val="accent2"/>
                </a:solidFill>
                <a:latin typeface="Gill Sans MT" pitchFamily="34" charset="0"/>
              </a:rPr>
              <a:t>Clients </a:t>
            </a:r>
            <a:r>
              <a:rPr lang="en-US" altLang="en-US" sz="1800" dirty="0" smtClean="0">
                <a:solidFill>
                  <a:schemeClr val="accent2"/>
                </a:solidFill>
                <a:latin typeface="Gill Sans MT" pitchFamily="34" charset="0"/>
              </a:rPr>
              <a:t>were located </a:t>
            </a:r>
            <a:r>
              <a:rPr lang="en-US" altLang="en-US" sz="1800" dirty="0">
                <a:solidFill>
                  <a:schemeClr val="accent2"/>
                </a:solidFill>
                <a:latin typeface="Gill Sans MT" pitchFamily="34" charset="0"/>
              </a:rPr>
              <a:t>in Napa, Vallejo, American </a:t>
            </a:r>
            <a:r>
              <a:rPr lang="en-US" altLang="en-US" sz="1800" dirty="0" smtClean="0">
                <a:solidFill>
                  <a:schemeClr val="accent2"/>
                </a:solidFill>
                <a:latin typeface="Gill Sans MT" pitchFamily="34" charset="0"/>
              </a:rPr>
              <a:t>Canyon, </a:t>
            </a:r>
            <a:r>
              <a:rPr lang="en-US" altLang="en-US" sz="1800" dirty="0">
                <a:solidFill>
                  <a:schemeClr val="accent2"/>
                </a:solidFill>
                <a:latin typeface="Gill Sans MT" pitchFamily="34" charset="0"/>
              </a:rPr>
              <a:t>and Sonoma. 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altLang="en-US" sz="1800" dirty="0">
              <a:solidFill>
                <a:schemeClr val="accent2"/>
              </a:solidFill>
              <a:latin typeface="Gill Sans MT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1800" dirty="0" smtClean="0">
                <a:solidFill>
                  <a:schemeClr val="accent2"/>
                </a:solidFill>
                <a:latin typeface="Gill Sans MT" pitchFamily="34" charset="0"/>
              </a:rPr>
              <a:t>Staff made </a:t>
            </a:r>
            <a:r>
              <a:rPr lang="en-US" altLang="en-US" sz="1800" dirty="0">
                <a:solidFill>
                  <a:schemeClr val="accent2"/>
                </a:solidFill>
                <a:latin typeface="Gill Sans MT" pitchFamily="34" charset="0"/>
              </a:rPr>
              <a:t>contact with </a:t>
            </a:r>
            <a:r>
              <a:rPr lang="en-US" altLang="en-US" sz="1800" dirty="0" smtClean="0">
                <a:solidFill>
                  <a:schemeClr val="accent2"/>
                </a:solidFill>
                <a:latin typeface="Gill Sans MT" pitchFamily="34" charset="0"/>
              </a:rPr>
              <a:t>all clients living independently -- </a:t>
            </a:r>
            <a:r>
              <a:rPr lang="en-US" altLang="en-US" sz="1800" dirty="0">
                <a:solidFill>
                  <a:schemeClr val="accent2"/>
                </a:solidFill>
                <a:latin typeface="Gill Sans MT" pitchFamily="34" charset="0"/>
              </a:rPr>
              <a:t>either </a:t>
            </a:r>
            <a:r>
              <a:rPr lang="en-US" altLang="en-US" sz="1800" dirty="0" smtClean="0">
                <a:solidFill>
                  <a:schemeClr val="accent2"/>
                </a:solidFill>
                <a:latin typeface="Gill Sans MT" pitchFamily="34" charset="0"/>
              </a:rPr>
              <a:t>face-to-face </a:t>
            </a:r>
            <a:r>
              <a:rPr lang="en-US" altLang="en-US" sz="1800" dirty="0">
                <a:solidFill>
                  <a:schemeClr val="accent2"/>
                </a:solidFill>
                <a:latin typeface="Gill Sans MT" pitchFamily="34" charset="0"/>
              </a:rPr>
              <a:t>or by phone. 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altLang="en-US" sz="1800" dirty="0">
              <a:solidFill>
                <a:schemeClr val="accent2"/>
              </a:solidFill>
              <a:latin typeface="Gill Sans MT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1800" dirty="0">
                <a:solidFill>
                  <a:schemeClr val="accent2"/>
                </a:solidFill>
                <a:latin typeface="Gill Sans MT" pitchFamily="34" charset="0"/>
              </a:rPr>
              <a:t>Home visits included clearing broken glass, picking up toppled furniture, and ensuring that client homes were safe to stay in. 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altLang="en-US" sz="1800" dirty="0">
              <a:solidFill>
                <a:schemeClr val="accent2"/>
              </a:solidFill>
              <a:latin typeface="Gill Sans MT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1800" dirty="0">
                <a:solidFill>
                  <a:schemeClr val="accent2"/>
                </a:solidFill>
                <a:latin typeface="Gill Sans MT" pitchFamily="34" charset="0"/>
              </a:rPr>
              <a:t>One person had to be removed from her house, as it was deemed unsafe to stay</a:t>
            </a:r>
            <a:r>
              <a:rPr lang="en-US" altLang="en-US" sz="1800" dirty="0" smtClean="0">
                <a:solidFill>
                  <a:schemeClr val="accent2"/>
                </a:solidFill>
                <a:latin typeface="Gill Sans MT" pitchFamily="34" charset="0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US" altLang="en-US" sz="1800" dirty="0" smtClean="0">
              <a:solidFill>
                <a:schemeClr val="accent2"/>
              </a:solidFill>
              <a:latin typeface="Gill Sans MT" pitchFamily="34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altLang="en-US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They went from ZERO preparedness, to having readiness as part of their culture, and they have woven preparedness into how they empower their staff and clients. 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prstShdw prst="shdw13" dist="53882" dir="13500000">
              <a:srgbClr val="80808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7" name="Picture 6" descr="Logo and Name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1"/>
            <a:ext cx="1325215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6000"/>
            <a:ext cx="1866899" cy="5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amj\Local Settings\Temporary Internet Files\Content.IE5\KHOJWNKZ\MP90017488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559687">
            <a:off x="6927884" y="1584260"/>
            <a:ext cx="1955004" cy="13033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04800"/>
            <a:ext cx="7086600" cy="533400"/>
          </a:xfrm>
        </p:spPr>
        <p:txBody>
          <a:bodyPr>
            <a:noAutofit/>
          </a:bodyPr>
          <a:lstStyle/>
          <a:p>
            <a:r>
              <a:rPr lang="en-US" sz="3200" cap="none" dirty="0" smtClean="0">
                <a:solidFill>
                  <a:srgbClr val="002060"/>
                </a:solidFill>
              </a:rPr>
              <a:t>Practice Divergent Thinking</a:t>
            </a:r>
            <a:endParaRPr lang="en-US" sz="3200" cap="none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4300" y="1066800"/>
            <a:ext cx="8686800" cy="5867400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Convergent: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Name the eating utensil that goes with a spoon and a knife</a:t>
            </a:r>
            <a:br>
              <a:rPr lang="en-US" sz="2000" dirty="0" smtClean="0">
                <a:solidFill>
                  <a:srgbClr val="002060"/>
                </a:solidFill>
              </a:rPr>
            </a:br>
            <a:endParaRPr lang="en-US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What do you call the pointy parts?</a:t>
            </a:r>
            <a:br>
              <a:rPr lang="en-US" sz="2000" dirty="0" smtClean="0">
                <a:solidFill>
                  <a:srgbClr val="002060"/>
                </a:solidFill>
              </a:rPr>
            </a:br>
            <a:endParaRPr lang="en-US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How many prongs/tines are on a standard dinner fork?</a:t>
            </a:r>
            <a:br>
              <a:rPr lang="en-US" sz="2000" dirty="0" smtClean="0">
                <a:solidFill>
                  <a:srgbClr val="002060"/>
                </a:solidFill>
              </a:rPr>
            </a:br>
            <a:endParaRPr lang="en-US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In </a:t>
            </a:r>
            <a:r>
              <a:rPr lang="en-US" sz="2000" dirty="0" smtClean="0">
                <a:solidFill>
                  <a:srgbClr val="002060"/>
                </a:solidFill>
              </a:rPr>
              <a:t>a standard place </a:t>
            </a:r>
            <a:r>
              <a:rPr lang="en-US" sz="2000" dirty="0" smtClean="0">
                <a:solidFill>
                  <a:srgbClr val="002060"/>
                </a:solidFill>
              </a:rPr>
              <a:t>setting </a:t>
            </a:r>
            <a:r>
              <a:rPr lang="en-US" sz="2000" dirty="0" smtClean="0">
                <a:solidFill>
                  <a:srgbClr val="002060"/>
                </a:solidFill>
              </a:rPr>
              <a:t>on </a:t>
            </a:r>
            <a:r>
              <a:rPr lang="en-US" sz="2000" dirty="0">
                <a:solidFill>
                  <a:srgbClr val="002060"/>
                </a:solidFill>
              </a:rPr>
              <a:t>what side of the plate </a:t>
            </a:r>
            <a:r>
              <a:rPr lang="en-US" sz="2000" dirty="0" smtClean="0">
                <a:solidFill>
                  <a:srgbClr val="002060"/>
                </a:solidFill>
              </a:rPr>
              <a:t>is the fork?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Divergent: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What’s </a:t>
            </a:r>
            <a:r>
              <a:rPr lang="en-US" sz="2000" dirty="0">
                <a:solidFill>
                  <a:srgbClr val="002060"/>
                </a:solidFill>
              </a:rPr>
              <a:t>one way to use a fork to make </a:t>
            </a:r>
            <a:r>
              <a:rPr lang="en-US" sz="2000" dirty="0" smtClean="0">
                <a:solidFill>
                  <a:srgbClr val="002060"/>
                </a:solidFill>
              </a:rPr>
              <a:t>money?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What’s one way to use a fork to be safe?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What’s a funny/entertaining way to use a fork?</a:t>
            </a:r>
          </a:p>
          <a:p>
            <a:endParaRPr lang="en-US" sz="2000" dirty="0" smtClean="0"/>
          </a:p>
          <a:p>
            <a:pPr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In a disaster, which way of thinking and learning will be more helpful?</a:t>
            </a:r>
          </a:p>
          <a:p>
            <a:endParaRPr lang="en-US" sz="2000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81000" y="990600"/>
            <a:ext cx="8153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04800" y="231776"/>
            <a:ext cx="1322387" cy="682624"/>
            <a:chOff x="304800" y="231776"/>
            <a:chExt cx="1322387" cy="682624"/>
          </a:xfrm>
        </p:grpSpPr>
        <p:sp>
          <p:nvSpPr>
            <p:cNvPr id="3" name="Rectangle 2"/>
            <p:cNvSpPr/>
            <p:nvPr/>
          </p:nvSpPr>
          <p:spPr>
            <a:xfrm>
              <a:off x="381000" y="231776"/>
              <a:ext cx="990600" cy="6826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84175"/>
              <a:ext cx="1322387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464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639762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3400" b="1" dirty="0"/>
              <a:t>Captive Audience Education</a:t>
            </a:r>
          </a:p>
        </p:txBody>
      </p:sp>
      <p:pic>
        <p:nvPicPr>
          <p:cNvPr id="13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071" y="1775045"/>
            <a:ext cx="1733341" cy="225400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5715000" y="838200"/>
            <a:ext cx="3011701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2500" dirty="0"/>
              <a:t>(aka “Potty Posters”)</a:t>
            </a:r>
          </a:p>
        </p:txBody>
      </p:sp>
      <p:pic>
        <p:nvPicPr>
          <p:cNvPr id="14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0542" y="3733800"/>
            <a:ext cx="1690688" cy="2193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0355" y="4368976"/>
            <a:ext cx="1740187" cy="2254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Flu - Desk [5-05-09]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80542" y="1295051"/>
            <a:ext cx="1741729" cy="2254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Electrical Shutoff [4-09-09]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97778" y="1775046"/>
            <a:ext cx="1706149" cy="2254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maps and neighborhood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26849" y="1479798"/>
            <a:ext cx="1741730" cy="2254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1-2-3 -seniors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703221" y="4191000"/>
            <a:ext cx="1658901" cy="2146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Sneeze [4-30-09]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191819" y="1917613"/>
            <a:ext cx="1658901" cy="2146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Whistle &amp; Flashlight [05-04-09]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224272" y="4191000"/>
            <a:ext cx="1741729" cy="2254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Wash Your Hands [07-13-09]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403927" y="3886200"/>
            <a:ext cx="1695263" cy="21938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527957" y="838200"/>
            <a:ext cx="7772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endParaRPr lang="en-US" dirty="0"/>
          </a:p>
        </p:txBody>
      </p:sp>
      <p:pic>
        <p:nvPicPr>
          <p:cNvPr id="15" name="Picture 14" descr="Logo and Name smal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" y="209548"/>
            <a:ext cx="1325218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26092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CS Wallet Card, Front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1943" y="-1066800"/>
            <a:ext cx="5299364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1600200" y="76200"/>
            <a:ext cx="6172200" cy="639762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3400" b="1" dirty="0"/>
              <a:t>ICS for EVERYONE!</a:t>
            </a:r>
          </a:p>
        </p:txBody>
      </p:sp>
      <p:pic>
        <p:nvPicPr>
          <p:cNvPr id="12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31" y="1207332"/>
            <a:ext cx="1316895" cy="1173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CS Two-Pager [12-09-08] copy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095" y="3863245"/>
            <a:ext cx="2206211" cy="2855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CS for Community Responders [09-09-09] copy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20989" y="3880473"/>
            <a:ext cx="2122921" cy="27473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CS Card as Poster [6-28-10] copy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99181" y="3875781"/>
            <a:ext cx="2122921" cy="27473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Full Trainers Manual - ICS [1-13-09] copy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73950" y="3963124"/>
            <a:ext cx="1987938" cy="2572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Wonderfile-fully unfolded copy.jpe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97776" y="1711663"/>
            <a:ext cx="2686748" cy="1757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CS Wallet Card, Back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090401" y="-1047750"/>
            <a:ext cx="5299364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103536" y="2528828"/>
            <a:ext cx="1234184" cy="302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500"/>
              <a:t>ICS Wonderfile</a:t>
            </a: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527957" y="781050"/>
            <a:ext cx="7772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 descr="Logo and Name smal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152398"/>
            <a:ext cx="1325218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095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August 24, 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South Napa Earthquake</a:t>
            </a:r>
            <a:endParaRPr lang="en-US" dirty="0"/>
          </a:p>
        </p:txBody>
      </p:sp>
      <p:pic>
        <p:nvPicPr>
          <p:cNvPr id="8196" name="Picture 4" descr="C:\Users\tfrasier\AppData\Local\Microsoft\Windows\Temporary Internet Files\Content.Outlook\1203MDWJ\Seal_Simplified_Transparent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7526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1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1723371" y="46957"/>
            <a:ext cx="7292637" cy="791243"/>
          </a:xfrm>
          <a:prstGeom prst="rect">
            <a:avLst/>
          </a:prstGeom>
        </p:spPr>
        <p:txBody>
          <a:bodyPr/>
          <a:lstStyle>
            <a:lvl1pPr>
              <a:defRPr sz="4100"/>
            </a:lvl1pPr>
          </a:lstStyle>
          <a:p>
            <a:pPr lvl="0">
              <a:defRPr sz="1800" b="0"/>
            </a:pPr>
            <a:r>
              <a:rPr sz="2900" b="1" dirty="0"/>
              <a:t>CARD’s Trainings, Facilitations, Presentations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/>
          <a:lstStyle/>
          <a:p>
            <a:pPr marL="246897" indent="-246897" defTabSz="324493">
              <a:spcBef>
                <a:spcPts val="844"/>
              </a:spcBef>
              <a:defRPr sz="1800"/>
            </a:pPr>
            <a:r>
              <a:rPr sz="2000" dirty="0"/>
              <a:t>SKIP Kits and Everyday Preparedness Tools</a:t>
            </a:r>
          </a:p>
          <a:p>
            <a:pPr marL="246897" indent="-246897" defTabSz="324493">
              <a:spcBef>
                <a:spcPts val="844"/>
              </a:spcBef>
              <a:defRPr sz="1800"/>
            </a:pPr>
            <a:r>
              <a:rPr sz="2000" dirty="0"/>
              <a:t>Incident Command System (ICS) for Community Responders</a:t>
            </a:r>
          </a:p>
          <a:p>
            <a:pPr marL="246897" indent="-246897" defTabSz="324493">
              <a:spcBef>
                <a:spcPts val="844"/>
              </a:spcBef>
              <a:defRPr sz="1800"/>
            </a:pPr>
            <a:r>
              <a:rPr sz="2000" dirty="0"/>
              <a:t>Social Media, Technology, and Community Readiness</a:t>
            </a:r>
          </a:p>
          <a:p>
            <a:pPr marL="246897" indent="-246897" defTabSz="324493">
              <a:spcBef>
                <a:spcPts val="844"/>
              </a:spcBef>
              <a:defRPr sz="1800"/>
            </a:pPr>
            <a:r>
              <a:rPr sz="2000" dirty="0"/>
              <a:t>Shelter-in-Place – training and hands-on exercise</a:t>
            </a:r>
          </a:p>
          <a:p>
            <a:pPr marL="246897" indent="-246897" defTabSz="324493">
              <a:spcBef>
                <a:spcPts val="844"/>
              </a:spcBef>
              <a:defRPr sz="1800"/>
            </a:pPr>
            <a:r>
              <a:rPr sz="2000" dirty="0"/>
              <a:t>Agency Emergency Planning</a:t>
            </a:r>
          </a:p>
          <a:p>
            <a:pPr marL="246897" indent="-246897" defTabSz="324493">
              <a:spcBef>
                <a:spcPts val="844"/>
              </a:spcBef>
              <a:defRPr sz="1800"/>
            </a:pPr>
            <a:r>
              <a:rPr sz="2000" dirty="0"/>
              <a:t>Personal Emergency Preparedness</a:t>
            </a:r>
          </a:p>
          <a:p>
            <a:pPr marL="246897" indent="-246897" defTabSz="324493">
              <a:spcBef>
                <a:spcPts val="844"/>
              </a:spcBef>
              <a:defRPr sz="1800"/>
            </a:pPr>
            <a:r>
              <a:rPr sz="2000" dirty="0"/>
              <a:t>Disaster Exercise Scenario / hands-on practice</a:t>
            </a:r>
          </a:p>
          <a:p>
            <a:pPr marL="246897" indent="-246897" defTabSz="324493">
              <a:spcBef>
                <a:spcPts val="844"/>
              </a:spcBef>
              <a:defRPr sz="1800"/>
            </a:pPr>
            <a:r>
              <a:rPr sz="2000" dirty="0"/>
              <a:t>COOP - Continuity of Operations Planning</a:t>
            </a:r>
          </a:p>
          <a:p>
            <a:pPr marL="246897" indent="-246897" defTabSz="324493">
              <a:spcBef>
                <a:spcPts val="844"/>
              </a:spcBef>
              <a:defRPr sz="1800"/>
            </a:pPr>
            <a:r>
              <a:rPr sz="2000" dirty="0"/>
              <a:t>Train-the-Trainer </a:t>
            </a:r>
          </a:p>
          <a:p>
            <a:pPr marL="246897" indent="-246897" defTabSz="324493">
              <a:spcBef>
                <a:spcPts val="844"/>
              </a:spcBef>
              <a:defRPr sz="1800"/>
            </a:pPr>
            <a:r>
              <a:rPr sz="2000" dirty="0"/>
              <a:t>Other: Seniors, Parents / Childcare Providers, Homeless, People with Disabilities, Limited English Proficiency (LEP</a:t>
            </a:r>
            <a:r>
              <a:rPr sz="2000" dirty="0" smtClean="0"/>
              <a:t>)</a:t>
            </a:r>
            <a:r>
              <a:rPr lang="en-US" sz="2000" dirty="0" smtClean="0"/>
              <a:t>, LGBT</a:t>
            </a:r>
            <a:endParaRPr sz="2000" dirty="0"/>
          </a:p>
          <a:p>
            <a:pPr marL="246897" indent="-246897" defTabSz="324493">
              <a:spcBef>
                <a:spcPts val="844"/>
              </a:spcBef>
              <a:defRPr sz="1800"/>
            </a:pPr>
            <a:r>
              <a:rPr sz="2000" dirty="0"/>
              <a:t>Other Networking and Facilitation services and exercises provided upon request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527957" y="781050"/>
            <a:ext cx="7772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Logo and Name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398"/>
            <a:ext cx="1325218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2899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5379"/>
            <a:ext cx="6553200" cy="65042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66"/>
                </a:solidFill>
              </a:rPr>
              <a:t>Questions? Thoughts? Ideas?</a:t>
            </a:r>
            <a:endParaRPr lang="en-US" sz="3200" b="1" dirty="0" smtClean="0">
              <a:solidFill>
                <a:srgbClr val="000066"/>
              </a:solidFill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527957" y="781050"/>
            <a:ext cx="7772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Logo and Name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398"/>
            <a:ext cx="1325218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" descr="http://michellecall.files.wordpress.com/2012/07/possibilitythink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100137"/>
            <a:ext cx="2590800" cy="2590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3886200"/>
            <a:ext cx="3698596" cy="255454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The behind-the-scenes money people are the unsung heroes of many events.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4077831"/>
            <a:ext cx="4501243" cy="224676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Disaster management is a multi-billion dollar growth industry. Shouldn’t we be ready to be powerful in the face of this conversation?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0137"/>
            <a:ext cx="544534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rt 8"/>
          <p:cNvSpPr/>
          <p:nvPr/>
        </p:nvSpPr>
        <p:spPr>
          <a:xfrm>
            <a:off x="2057400" y="1828800"/>
            <a:ext cx="5257800" cy="472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482" name="Text Box 9"/>
          <p:cNvSpPr txBox="1">
            <a:spLocks noChangeArrowheads="1"/>
          </p:cNvSpPr>
          <p:nvPr/>
        </p:nvSpPr>
        <p:spPr bwMode="auto">
          <a:xfrm>
            <a:off x="381000" y="10668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CARD’s work to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make this a positive, accessible, and sustainable pursuit for all communities is made possible by: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2200" dirty="0"/>
          </a:p>
          <a:p>
            <a:pPr algn="ctr"/>
            <a:endParaRPr lang="en-US" sz="2200" dirty="0" smtClean="0"/>
          </a:p>
          <a:p>
            <a:pPr algn="ctr"/>
            <a:endParaRPr lang="en-US" sz="2200" dirty="0"/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United Way </a:t>
            </a:r>
            <a:r>
              <a:rPr lang="en-US" sz="1000" dirty="0" smtClean="0">
                <a:solidFill>
                  <a:schemeClr val="bg1"/>
                </a:solidFill>
              </a:rPr>
              <a:t>of  the </a:t>
            </a:r>
            <a:r>
              <a:rPr lang="en-US" sz="2200" dirty="0">
                <a:solidFill>
                  <a:schemeClr val="bg1"/>
                </a:solidFill>
              </a:rPr>
              <a:t>Bay Area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Alameda County Operational Area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 Alameda County Public Health Dept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Pacific Gas and Electric Company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 The Walter </a:t>
            </a:r>
            <a:r>
              <a:rPr lang="en-US" sz="2200" dirty="0">
                <a:solidFill>
                  <a:schemeClr val="bg1"/>
                </a:solidFill>
              </a:rPr>
              <a:t>and Elise Haas Fund 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  The San </a:t>
            </a:r>
            <a:r>
              <a:rPr lang="en-US" sz="2200" dirty="0">
                <a:solidFill>
                  <a:schemeClr val="bg1"/>
                </a:solidFill>
              </a:rPr>
              <a:t>Francisco </a:t>
            </a:r>
            <a:r>
              <a:rPr lang="en-US" sz="2200" dirty="0" smtClean="0">
                <a:solidFill>
                  <a:schemeClr val="bg1"/>
                </a:solidFill>
              </a:rPr>
              <a:t>Foundation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   Community Bank of the Bay 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   PHD City of Berkeley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  City </a:t>
            </a:r>
            <a:r>
              <a:rPr lang="en-US" sz="2200" dirty="0">
                <a:solidFill>
                  <a:schemeClr val="bg1"/>
                </a:solidFill>
              </a:rPr>
              <a:t>of </a:t>
            </a:r>
            <a:r>
              <a:rPr lang="en-US" sz="2200" dirty="0" smtClean="0">
                <a:solidFill>
                  <a:schemeClr val="bg1"/>
                </a:solidFill>
              </a:rPr>
              <a:t>Oakland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YOU! </a:t>
            </a:r>
            <a:endParaRPr lang="en-US" sz="2800" b="1" dirty="0">
              <a:solidFill>
                <a:srgbClr val="FFFF00"/>
              </a:solidFill>
            </a:endParaRPr>
          </a:p>
          <a:p>
            <a:pPr algn="ctr"/>
            <a:endParaRPr lang="en-US" sz="1200" dirty="0"/>
          </a:p>
          <a:p>
            <a:endParaRPr lang="en-US" sz="2400" dirty="0"/>
          </a:p>
        </p:txBody>
      </p:sp>
      <p:sp>
        <p:nvSpPr>
          <p:cNvPr id="20483" name="Line 2"/>
          <p:cNvSpPr>
            <a:spLocks noChangeShapeType="1"/>
          </p:cNvSpPr>
          <p:nvPr/>
        </p:nvSpPr>
        <p:spPr bwMode="auto">
          <a:xfrm>
            <a:off x="533400" y="858782"/>
            <a:ext cx="7772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543800" cy="762000"/>
          </a:xfrm>
          <a:noFill/>
        </p:spPr>
        <p:txBody>
          <a:bodyPr lIns="91428" tIns="45714" rIns="91428" bIns="45714"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Thank You to Our Supporters!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524000" y="152400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en-US" dirty="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81000" y="16764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1" name="Picture 7" descr="\\Eniac\shared space\Graphic Files\CARD Logos\CARDLogo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10144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" y="5380672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itchFamily="34" charset="0"/>
              </a:rPr>
              <a:t>CARD </a:t>
            </a:r>
            <a:r>
              <a:rPr lang="en-US" dirty="0" smtClean="0">
                <a:latin typeface="Gill Sans MT" pitchFamily="34" charset="0"/>
              </a:rPr>
              <a:t>is online </a:t>
            </a:r>
            <a:r>
              <a:rPr lang="en-US" dirty="0">
                <a:latin typeface="Gill Sans MT" pitchFamily="34" charset="0"/>
              </a:rPr>
              <a:t>at:</a:t>
            </a:r>
          </a:p>
          <a:p>
            <a:r>
              <a:rPr lang="en-US" u="sng" dirty="0">
                <a:latin typeface="Gill Sans MT" pitchFamily="34" charset="0"/>
                <a:hlinkClick r:id="rId4"/>
              </a:rPr>
              <a:t>www.CARDcanhelp.org</a:t>
            </a:r>
            <a:r>
              <a:rPr lang="en-US" dirty="0">
                <a:latin typeface="Gill Sans MT" pitchFamily="34" charset="0"/>
              </a:rPr>
              <a:t> </a:t>
            </a:r>
            <a:br>
              <a:rPr lang="en-US" dirty="0">
                <a:latin typeface="Gill Sans MT" pitchFamily="34" charset="0"/>
              </a:rPr>
            </a:br>
            <a:r>
              <a:rPr lang="en-US" u="sng" dirty="0">
                <a:latin typeface="Gill Sans MT" pitchFamily="34" charset="0"/>
                <a:hlinkClick r:id="rId5"/>
              </a:rPr>
              <a:t>http://CARDcanhelp.org/Blog</a:t>
            </a:r>
            <a:r>
              <a:rPr lang="en-US" dirty="0">
                <a:latin typeface="Gill Sans MT" pitchFamily="34" charset="0"/>
              </a:rPr>
              <a:t> </a:t>
            </a:r>
          </a:p>
          <a:p>
            <a:r>
              <a:rPr lang="en-US" u="sng" dirty="0">
                <a:latin typeface="Gill Sans MT" pitchFamily="34" charset="0"/>
                <a:hlinkClick r:id="rId6"/>
              </a:rPr>
              <a:t>www.Facebook.com/CARDcanhelp</a:t>
            </a:r>
          </a:p>
          <a:p>
            <a:r>
              <a:rPr lang="en-US" u="sng" dirty="0">
                <a:latin typeface="Gill Sans MT" pitchFamily="34" charset="0"/>
                <a:hlinkClick r:id="rId6"/>
              </a:rPr>
              <a:t>www.Twitter.com/CARDcanhelp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0700" y="58674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itchFamily="34" charset="0"/>
              </a:rPr>
              <a:t>Ana-Marie </a:t>
            </a:r>
            <a:r>
              <a:rPr lang="en-US" dirty="0" smtClean="0">
                <a:latin typeface="Gill Sans MT" pitchFamily="34" charset="0"/>
              </a:rPr>
              <a:t>is online </a:t>
            </a:r>
            <a:r>
              <a:rPr lang="en-US" dirty="0">
                <a:latin typeface="Gill Sans MT" pitchFamily="34" charset="0"/>
              </a:rPr>
              <a:t>at:</a:t>
            </a:r>
          </a:p>
          <a:p>
            <a:r>
              <a:rPr lang="en-US" u="sng" dirty="0">
                <a:latin typeface="Gill Sans MT" pitchFamily="34" charset="0"/>
                <a:hlinkClick r:id="rId7"/>
              </a:rPr>
              <a:t>www.LinkedIn.com/in/MsDuctTape</a:t>
            </a:r>
            <a:r>
              <a:rPr lang="en-US" dirty="0">
                <a:latin typeface="Gill Sans MT" pitchFamily="34" charset="0"/>
              </a:rPr>
              <a:t>  </a:t>
            </a:r>
          </a:p>
          <a:p>
            <a:r>
              <a:rPr lang="en-US" u="sng" dirty="0">
                <a:latin typeface="Gill Sans MT" pitchFamily="34" charset="0"/>
                <a:hlinkClick r:id="rId8"/>
              </a:rPr>
              <a:t>www.Facebook.com/MsDuctTape</a:t>
            </a:r>
            <a:r>
              <a:rPr lang="en-US" dirty="0">
                <a:latin typeface="Gill Sans MT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Are you prepared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At 3:20 a.m. on Sunday, August 24, 2014, a 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6.0 magnitude earthquake struck Napa County.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Napa earthquake claimed the life of one victim and injured nearly 300 people. Thousands of homes and businesses have sustained major damage.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Estimated structural damages are $362.4 million and $80.3 million in economic impact to the wine industry.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Napa’s two U.S. Post Offices, several Government buildings, including Courthouse, schools, hotels and adult care facilities sustained major damage. One Post Office remains closed.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3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8" b="29098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7900" cy="522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Napa county Emergency Operation Center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55675" y="5656263"/>
            <a:ext cx="7245350" cy="40163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Do you have an alternate site?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Are you prepared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Direction from the Board of Supervisors was to bring County services back on line as quickly as possible.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Significant damage to several County buildings and infrastructure. One County administration building still remains closed, part of the Hall of Justice and Historic Courthouse are closed to the public.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Relocating about 400 employees from the Board of Supervisors, County Assessor-Recorder, Elections, District Attorney, Public Defender, County Executive Office, County Counsel, Child Support Services, and several HHSA Departments/Agencies and Probation.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County offices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76400"/>
            <a:ext cx="3838575" cy="4572000"/>
          </a:xfrm>
        </p:spPr>
      </p:pic>
      <p:pic>
        <p:nvPicPr>
          <p:cNvPr id="12292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719263"/>
            <a:ext cx="3886200" cy="4529137"/>
          </a:xfrm>
        </p:spPr>
      </p:pic>
    </p:spTree>
    <p:extLst>
      <p:ext uri="{BB962C8B-B14F-4D97-AF65-F5344CB8AC3E}">
        <p14:creationId xmlns:p14="http://schemas.microsoft.com/office/powerpoint/2010/main" val="24354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Are you ready to move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would happen if your office was uninhabitable?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if you could not remove any files, records, equipment, or supplies?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resources would staff need to continue operations?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Are you prepared to have staff working only earthquake related projects?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Do you have partnerships with other agencies for services?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40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Eight months later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Starting in May 2015 several departments will begin to move back into their original office space.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Estimated County earthquake-related expenses for </a:t>
            </a:r>
          </a:p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FY 2014-15 exceed $20 million.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Pursuing both FEMA and insurance avenues for reimbursement of the damages.  We are still in the preliminary stages of recovery.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Local businesses have suffered an estimated $110 million</a:t>
            </a:r>
            <a:r>
              <a:rPr lang="en-US" dirty="0"/>
              <a:t> </a:t>
            </a:r>
            <a:r>
              <a:rPr lang="en-US" dirty="0" smtClean="0"/>
              <a:t>in damages and lost revenue, resulting in lower revenues, Sales Tax and Transient Occupancy Tax.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8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extLst/>
        </p:spPr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7900" cy="5222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Wine Storage</a:t>
            </a:r>
            <a:endParaRPr lang="en-US" dirty="0"/>
          </a:p>
        </p:txBody>
      </p:sp>
      <p:pic>
        <p:nvPicPr>
          <p:cNvPr id="15366" name="Picture 2" descr="C:\Users\tfrasier\AppData\Local\Microsoft\Windows\Temporary Internet Files\Content.Outlook\1203MDWJ\IMG_3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96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955675" y="5656263"/>
            <a:ext cx="7245350" cy="4016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August 24,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12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8194</TotalTime>
  <Words>1101</Words>
  <Application>Microsoft Office PowerPoint</Application>
  <PresentationFormat>On-screen Show (4:3)</PresentationFormat>
  <Paragraphs>198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Default Design</vt:lpstr>
      <vt:lpstr>Emergency Readiness: Protecting Lives, Communities, and Dollars</vt:lpstr>
      <vt:lpstr>South Napa Earthquake</vt:lpstr>
      <vt:lpstr>Are you prepared</vt:lpstr>
      <vt:lpstr>Napa county Emergency Operation Center</vt:lpstr>
      <vt:lpstr>Are you prepared</vt:lpstr>
      <vt:lpstr>County offices</vt:lpstr>
      <vt:lpstr>Are you ready to move</vt:lpstr>
      <vt:lpstr>Eight months later</vt:lpstr>
      <vt:lpstr>Wine Storage</vt:lpstr>
      <vt:lpstr>Third and Brown Street</vt:lpstr>
      <vt:lpstr> Emergency Readiness: Protecting Lives, Communities, and Dollars</vt:lpstr>
      <vt:lpstr>Today</vt:lpstr>
      <vt:lpstr>CARD History   </vt:lpstr>
      <vt:lpstr> The “Why” is most important</vt:lpstr>
      <vt:lpstr>The Resilience/Optimism Framework</vt:lpstr>
      <vt:lpstr>: The 2014 Napa Earthquake  </vt:lpstr>
      <vt:lpstr>Practice Divergent Thinking</vt:lpstr>
      <vt:lpstr>Captive Audience Education</vt:lpstr>
      <vt:lpstr>ICS for EVERYONE!</vt:lpstr>
      <vt:lpstr>CARD’s Trainings, Facilitations, Presentations</vt:lpstr>
      <vt:lpstr>Questions? Thoughts? Ideas?</vt:lpstr>
      <vt:lpstr>Thank You to Our Supporters!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things to do – right now – to make social media work for us</dc:title>
  <dc:creator>AMJ</dc:creator>
  <cp:lastModifiedBy>AMJ</cp:lastModifiedBy>
  <cp:revision>825</cp:revision>
  <dcterms:created xsi:type="dcterms:W3CDTF">2010-04-30T22:17:06Z</dcterms:created>
  <dcterms:modified xsi:type="dcterms:W3CDTF">2015-04-14T04:19:42Z</dcterms:modified>
</cp:coreProperties>
</file>