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376" r:id="rId2"/>
    <p:sldId id="381" r:id="rId3"/>
    <p:sldId id="382" r:id="rId4"/>
    <p:sldId id="414" r:id="rId5"/>
    <p:sldId id="415" r:id="rId6"/>
    <p:sldId id="417" r:id="rId7"/>
    <p:sldId id="416" r:id="rId8"/>
    <p:sldId id="418" r:id="rId9"/>
    <p:sldId id="419" r:id="rId10"/>
    <p:sldId id="420" r:id="rId11"/>
    <p:sldId id="421" r:id="rId12"/>
    <p:sldId id="433" r:id="rId13"/>
    <p:sldId id="422" r:id="rId14"/>
    <p:sldId id="423" r:id="rId15"/>
    <p:sldId id="424" r:id="rId16"/>
    <p:sldId id="425" r:id="rId17"/>
    <p:sldId id="426" r:id="rId18"/>
    <p:sldId id="427" r:id="rId19"/>
    <p:sldId id="428" r:id="rId20"/>
    <p:sldId id="429" r:id="rId21"/>
    <p:sldId id="430" r:id="rId22"/>
    <p:sldId id="432" r:id="rId23"/>
    <p:sldId id="431" r:id="rId24"/>
    <p:sldId id="404" r:id="rId25"/>
    <p:sldId id="368" r:id="rId26"/>
    <p:sldId id="390" r:id="rId27"/>
    <p:sldId id="392" r:id="rId28"/>
    <p:sldId id="393" r:id="rId29"/>
    <p:sldId id="394" r:id="rId30"/>
    <p:sldId id="395" r:id="rId31"/>
    <p:sldId id="396" r:id="rId32"/>
    <p:sldId id="397" r:id="rId33"/>
    <p:sldId id="401" r:id="rId34"/>
    <p:sldId id="398" r:id="rId35"/>
    <p:sldId id="410" r:id="rId36"/>
    <p:sldId id="400" r:id="rId37"/>
    <p:sldId id="411" r:id="rId38"/>
    <p:sldId id="405" r:id="rId39"/>
    <p:sldId id="373" r:id="rId40"/>
    <p:sldId id="374" r:id="rId41"/>
    <p:sldId id="375" r:id="rId42"/>
    <p:sldId id="434" r:id="rId43"/>
    <p:sldId id="437" r:id="rId44"/>
    <p:sldId id="445" r:id="rId45"/>
    <p:sldId id="444" r:id="rId46"/>
    <p:sldId id="446" r:id="rId47"/>
    <p:sldId id="383" r:id="rId48"/>
    <p:sldId id="384"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stin McDonald"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80" autoAdjust="0"/>
    <p:restoredTop sz="94714" autoAdjust="0"/>
  </p:normalViewPr>
  <p:slideViewPr>
    <p:cSldViewPr>
      <p:cViewPr>
        <p:scale>
          <a:sx n="66" d="100"/>
          <a:sy n="66" d="100"/>
        </p:scale>
        <p:origin x="-1896" y="-456"/>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88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38CDAE5-40A2-4369-B7EF-3FE248D3FF9F}" type="datetimeFigureOut">
              <a:rPr lang="en-US" smtClean="0"/>
              <a:t>4/16/2015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21047D4-00CC-4364-87F9-31F20F4AB4DC}" type="slidenum">
              <a:rPr lang="en-US" smtClean="0"/>
              <a:t>‹#›</a:t>
            </a:fld>
            <a:endParaRPr lang="en-US"/>
          </a:p>
        </p:txBody>
      </p:sp>
    </p:spTree>
    <p:extLst>
      <p:ext uri="{BB962C8B-B14F-4D97-AF65-F5344CB8AC3E}">
        <p14:creationId xmlns:p14="http://schemas.microsoft.com/office/powerpoint/2010/main" val="2368188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4D08F0-8A99-40EA-9668-3E90108A6E5D}" type="datetimeFigureOut">
              <a:rPr lang="en-US" smtClean="0"/>
              <a:t>4/16/2015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F8805F-8F46-4729-B51D-99701B958E6C}" type="slidenum">
              <a:rPr lang="en-US" smtClean="0"/>
              <a:t>‹#›</a:t>
            </a:fld>
            <a:endParaRPr lang="en-US"/>
          </a:p>
        </p:txBody>
      </p:sp>
    </p:spTree>
    <p:extLst>
      <p:ext uri="{BB962C8B-B14F-4D97-AF65-F5344CB8AC3E}">
        <p14:creationId xmlns:p14="http://schemas.microsoft.com/office/powerpoint/2010/main" val="232456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8805F-8F46-4729-B51D-99701B958E6C}" type="slidenum">
              <a:rPr lang="en-US" smtClean="0"/>
              <a:t>1</a:t>
            </a:fld>
            <a:endParaRPr lang="en-US"/>
          </a:p>
        </p:txBody>
      </p:sp>
    </p:spTree>
    <p:extLst>
      <p:ext uri="{BB962C8B-B14F-4D97-AF65-F5344CB8AC3E}">
        <p14:creationId xmlns:p14="http://schemas.microsoft.com/office/powerpoint/2010/main" val="3235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8805F-8F46-4729-B51D-99701B958E6C}" type="slidenum">
              <a:rPr lang="en-US" smtClean="0"/>
              <a:t>26</a:t>
            </a:fld>
            <a:endParaRPr lang="en-US"/>
          </a:p>
        </p:txBody>
      </p:sp>
    </p:spTree>
    <p:extLst>
      <p:ext uri="{BB962C8B-B14F-4D97-AF65-F5344CB8AC3E}">
        <p14:creationId xmlns:p14="http://schemas.microsoft.com/office/powerpoint/2010/main" val="1061033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B1EA7-3B84-4022-82ED-58C7B4A7E6CD}"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2A8ED-68DD-4722-9F00-D08F207DBB23}"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9B1EA7-3B84-4022-82ED-58C7B4A7E6CD}"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2A8ED-68DD-4722-9F00-D08F207DBB2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B1EA7-3B84-4022-82ED-58C7B4A7E6CD}"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2A8ED-68DD-4722-9F00-D08F207DBB2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1EA7-3B84-4022-82ED-58C7B4A7E6CD}"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2A8ED-68DD-4722-9F00-D08F207DBB23}"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1EA7-3B84-4022-82ED-58C7B4A7E6CD}"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2A8ED-68DD-4722-9F00-D08F207DBB2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1EA7-3B84-4022-82ED-58C7B4A7E6CD}"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2A8ED-68DD-4722-9F00-D08F207DBB23}"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B1EA7-3B84-4022-82ED-58C7B4A7E6CD}" type="datetimeFigureOut">
              <a:rPr lang="en-US" smtClean="0"/>
              <a:pPr/>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2A8ED-68DD-4722-9F00-D08F207DBB23}"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B1EA7-3B84-4022-82ED-58C7B4A7E6CD}" type="datetimeFigureOut">
              <a:rPr lang="en-US" smtClean="0"/>
              <a:pPr/>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2A8ED-68DD-4722-9F00-D08F207DBB2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1EA7-3B84-4022-82ED-58C7B4A7E6CD}" type="datetimeFigureOut">
              <a:rPr lang="en-US" smtClean="0"/>
              <a:pPr/>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2A8ED-68DD-4722-9F00-D08F207DBB2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1EA7-3B84-4022-82ED-58C7B4A7E6CD}"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2A8ED-68DD-4722-9F00-D08F207DBB2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B1EA7-3B84-4022-82ED-58C7B4A7E6CD}"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2A8ED-68DD-4722-9F00-D08F207DBB23}"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B9B1EA7-3B84-4022-82ED-58C7B4A7E6CD}" type="datetimeFigureOut">
              <a:rPr lang="en-US" smtClean="0"/>
              <a:pPr/>
              <a:t>4/16/2015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2D2A8ED-68DD-4722-9F00-D08F207DBB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gfoa.org/downloads/GFOAmarulebriefjan2014.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hyperlink" Target="http://gfoa.org/downloads/GFOAmarulebriefjan2014.pdf" TargetMode="External"/><Relationship Id="rId3" Type="http://schemas.openxmlformats.org/officeDocument/2006/relationships/image" Target="../media/image7.png"/><Relationship Id="rId7" Type="http://schemas.openxmlformats.org/officeDocument/2006/relationships/hyperlink" Target="http://www.sec.gov/info/municipal/mun-advisors-faqs.pdf"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gfoa.org/downloads/GFOADebtBPSelectingandManagingtheMethodofSaleofStateandLocalGovernmentBonds.pdf" TargetMode="External"/><Relationship Id="rId5" Type="http://schemas.openxmlformats.org/officeDocument/2006/relationships/hyperlink" Target="mailto:http://www.gfoa.org/downloads/GFOADebtBPSelectingandManagingUnderwritersforNegotiatedBondSales.pdf" TargetMode="External"/><Relationship Id="rId4" Type="http://schemas.openxmlformats.org/officeDocument/2006/relationships/hyperlink" Target="mailto:http://www.gfoa.org/downloads/GFOADebtBPSelectingandManagingMunicipalAdvisors.pdf" TargetMode="External"/><Relationship Id="rId9" Type="http://schemas.openxmlformats.org/officeDocument/2006/relationships/hyperlink" Target="http://www.gfoa.com/gfoa-alert-ma-rule-and-issu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nabl.org/uploads/cms/documents/MCDC_Initiative_-_Considerations_for_Analysis_by_Issuers_of_Materiality_and_Self-Reporting_8-5-14.pdf" TargetMode="External"/><Relationship Id="rId5" Type="http://schemas.openxmlformats.org/officeDocument/2006/relationships/image" Target="../media/image20.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gfoa.org/gfoa-alert-sec-mcdc-initiative-and-issuer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sec.gov/news/studies/2012/munireport073112.pdf" TargetMode="Externa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hyperlink" Target="http://gfoa.org/downloads/DRAFTResolutiononMuniTaxExemption.pdf" TargetMode="External"/><Relationship Id="rId3" Type="http://schemas.openxmlformats.org/officeDocument/2006/relationships/image" Target="../media/image7.png"/><Relationship Id="rId7" Type="http://schemas.openxmlformats.org/officeDocument/2006/relationships/hyperlink" Target="http://gfoa.org/downloads/GFOADRAFTStateLocalTaxExemptionAdvocacyLetter.pdf"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naco.org/newsroom/latest/Documents/Coalition%20Letter%20to%20Senate%20on%20Municipal%20Bonds.pdf" TargetMode="External"/><Relationship Id="rId5" Type="http://schemas.openxmlformats.org/officeDocument/2006/relationships/hyperlink" Target="http://www.naco.org/legislation/policies/Documents/Finance%20and%20Intergovernment%20Affairs/Local%20Government%20Testimony%20%20Report%20for%203-19-13%20WM%20Cmte%20Hearing.pdf" TargetMode="External"/><Relationship Id="rId4" Type="http://schemas.openxmlformats.org/officeDocument/2006/relationships/hyperlink" Target="http://usmayors.org/protectingbonds/" TargetMode="External"/><Relationship Id="rId9" Type="http://schemas.openxmlformats.org/officeDocument/2006/relationships/hyperlink" Target="http://gfoa.org/downloads/TalkingPointsonMuniTaxExemption.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gfoa.org/using-benchmarks-assess-portfolio-risk-and-return" TargetMode="External"/><Relationship Id="rId4" Type="http://schemas.openxmlformats.org/officeDocument/2006/relationships/hyperlink" Target="http://gfoa.org/using-mutual-funds-cash-management-purpose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gfoa.org/pension-obligation-bonds" TargetMode="External"/><Relationship Id="rId5" Type="http://schemas.openxmlformats.org/officeDocument/2006/relationships/hyperlink" Target="http://gfoa.org/use-debt-related-derivatives-products" TargetMode="Externa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7.pn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gif"/><Relationship Id="rId4" Type="http://schemas.openxmlformats.org/officeDocument/2006/relationships/image" Target="../media/image8.png"/><Relationship Id="rId9" Type="http://schemas.openxmlformats.org/officeDocument/2006/relationships/image" Target="../media/image44.jpeg"/><Relationship Id="rId14" Type="http://schemas.openxmlformats.org/officeDocument/2006/relationships/image" Target="../media/image49.jpeg"/></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04801" y="3124200"/>
            <a:ext cx="87799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04801" y="2590800"/>
            <a:ext cx="877992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04801" y="3232672"/>
            <a:ext cx="87799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22" y="965"/>
            <a:ext cx="925635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93829" y="1828800"/>
            <a:ext cx="9261908" cy="600164"/>
          </a:xfrm>
          <a:prstGeom prst="rect">
            <a:avLst/>
          </a:prstGeom>
          <a:solidFill>
            <a:schemeClr val="bg2">
              <a:lumMod val="50000"/>
            </a:schemeClr>
          </a:solidFill>
          <a:ln>
            <a:noFill/>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square">
            <a:spAutoFit/>
          </a:bodyPr>
          <a:lstStyle/>
          <a:p>
            <a:pPr>
              <a:tabLst>
                <a:tab pos="463550" algn="l"/>
              </a:tabLst>
            </a:pPr>
            <a:endParaRPr lang="en-US" sz="500" dirty="0" smtClean="0">
              <a:solidFill>
                <a:schemeClr val="bg1"/>
              </a:solidFill>
              <a:effectLst>
                <a:outerShdw blurRad="50800" dist="38100" dir="2700000" algn="tl" rotWithShape="0">
                  <a:prstClr val="black">
                    <a:alpha val="40000"/>
                  </a:prstClr>
                </a:outerShdw>
              </a:effectLst>
            </a:endParaRPr>
          </a:p>
          <a:p>
            <a:pPr algn="ctr">
              <a:tabLst>
                <a:tab pos="463550" algn="l"/>
              </a:tabLst>
            </a:pPr>
            <a:r>
              <a:rPr lang="en-US" sz="2800" b="1" dirty="0" smtClean="0">
                <a:solidFill>
                  <a:schemeClr val="bg1"/>
                </a:solidFill>
                <a:effectLst>
                  <a:outerShdw blurRad="50800" dist="38100" dir="2700000" algn="tl" rotWithShape="0">
                    <a:prstClr val="black">
                      <a:alpha val="40000"/>
                    </a:prstClr>
                  </a:outerShdw>
                </a:effectLst>
              </a:rPr>
              <a:t>2015 Federal Update</a:t>
            </a:r>
            <a:endParaRPr lang="en-US" dirty="0">
              <a:solidFill>
                <a:schemeClr val="bg1"/>
              </a:solidFill>
            </a:endParaRPr>
          </a:p>
        </p:txBody>
      </p:sp>
      <p:cxnSp>
        <p:nvCxnSpPr>
          <p:cNvPr id="8" name="Straight Connector 7"/>
          <p:cNvCxnSpPr/>
          <p:nvPr/>
        </p:nvCxnSpPr>
        <p:spPr>
          <a:xfrm>
            <a:off x="-93829" y="1828800"/>
            <a:ext cx="92667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1" y="6324600"/>
            <a:ext cx="915035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88622" y="2606766"/>
            <a:ext cx="9278939"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929"/>
            <a:ext cx="3951285"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4876800"/>
            <a:ext cx="8809929" cy="954107"/>
          </a:xfrm>
          <a:prstGeom prst="rect">
            <a:avLst/>
          </a:prstGeom>
          <a:effectLst>
            <a:outerShdw blurRad="50800" dist="38100" dir="2700000" algn="tl" rotWithShape="0">
              <a:prstClr val="black">
                <a:alpha val="40000"/>
              </a:prstClr>
            </a:outerShdw>
          </a:effectLst>
        </p:spPr>
        <p:txBody>
          <a:bodyPr wrap="square">
            <a:spAutoFit/>
          </a:bodyPr>
          <a:lstStyle/>
          <a:p>
            <a:pPr>
              <a:tabLst>
                <a:tab pos="3946525" algn="l"/>
              </a:tabLst>
            </a:pPr>
            <a:endParaRPr lang="en-US" sz="1400" dirty="0" smtClean="0">
              <a:solidFill>
                <a:schemeClr val="bg1"/>
              </a:solidFill>
            </a:endParaRPr>
          </a:p>
          <a:p>
            <a:pPr>
              <a:tabLst>
                <a:tab pos="4114800" algn="l"/>
              </a:tabLst>
            </a:pPr>
            <a:r>
              <a:rPr lang="en-US" sz="1400" b="1" dirty="0" smtClean="0">
                <a:solidFill>
                  <a:schemeClr val="bg1"/>
                </a:solidFill>
              </a:rPr>
              <a:t>Dustin McDonald	Susan Gaffney			</a:t>
            </a:r>
            <a:endParaRPr lang="en-US" sz="1400" b="1" dirty="0">
              <a:solidFill>
                <a:schemeClr val="bg1"/>
              </a:solidFill>
            </a:endParaRPr>
          </a:p>
          <a:p>
            <a:pPr>
              <a:tabLst>
                <a:tab pos="4114800" algn="l"/>
              </a:tabLst>
            </a:pPr>
            <a:r>
              <a:rPr lang="en-US" sz="1400" b="1" dirty="0">
                <a:solidFill>
                  <a:schemeClr val="bg1"/>
                </a:solidFill>
              </a:rPr>
              <a:t>Director, Federal Liaison Center	</a:t>
            </a:r>
            <a:r>
              <a:rPr lang="en-US" sz="1400" b="1" dirty="0" smtClean="0">
                <a:solidFill>
                  <a:schemeClr val="bg1"/>
                </a:solidFill>
              </a:rPr>
              <a:t>President, SG and Associates</a:t>
            </a:r>
          </a:p>
          <a:p>
            <a:pPr>
              <a:tabLst>
                <a:tab pos="3830638" algn="l"/>
                <a:tab pos="4114800" algn="l"/>
              </a:tabLst>
            </a:pPr>
            <a:r>
              <a:rPr lang="en-US" sz="1400" b="1" dirty="0" smtClean="0">
                <a:solidFill>
                  <a:schemeClr val="bg1"/>
                </a:solidFill>
              </a:rPr>
              <a:t>Government Finance Officers Association</a:t>
            </a:r>
            <a:r>
              <a:rPr lang="en-US" sz="1400" dirty="0" smtClean="0">
                <a:solidFill>
                  <a:schemeClr val="bg1"/>
                </a:solidFill>
              </a:rPr>
              <a:t>		</a:t>
            </a:r>
            <a:r>
              <a:rPr lang="en-US" sz="1400" b="1" dirty="0" smtClean="0">
                <a:solidFill>
                  <a:schemeClr val="bg1"/>
                </a:solidFill>
              </a:rPr>
              <a:t>Consultant, Government Finance Officers Association </a:t>
            </a:r>
            <a:endParaRPr lang="en-US" sz="1200" b="1" i="1" dirty="0">
              <a:solidFill>
                <a:schemeClr val="bg1"/>
              </a:solidFill>
            </a:endParaRPr>
          </a:p>
        </p:txBody>
      </p:sp>
      <p:sp>
        <p:nvSpPr>
          <p:cNvPr id="6" name="TextBox 5"/>
          <p:cNvSpPr txBox="1"/>
          <p:nvPr/>
        </p:nvSpPr>
        <p:spPr>
          <a:xfrm>
            <a:off x="295275" y="3134523"/>
            <a:ext cx="37338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b="1" dirty="0" smtClean="0">
                <a:solidFill>
                  <a:schemeClr val="bg1"/>
                </a:solidFill>
              </a:rPr>
              <a:t>April 16, 2015</a:t>
            </a:r>
            <a:endParaRPr lang="en-US" b="1" dirty="0">
              <a:solidFill>
                <a:schemeClr val="bg1"/>
              </a:solidFill>
            </a:endParaRPr>
          </a:p>
        </p:txBody>
      </p:sp>
      <p:pic>
        <p:nvPicPr>
          <p:cNvPr id="1026" name="Picture 2" descr="C:\Users\DMcDonald\Desktop\GFOA Administration\DMC\Official H&amp;K 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458" y="3581400"/>
            <a:ext cx="985341"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93829" y="2490520"/>
            <a:ext cx="926676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3" descr="C:\Users\DMcDonald\Desktop\Pictur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7125" y="3581401"/>
            <a:ext cx="9144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585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01" y="1524000"/>
            <a:ext cx="8229599" cy="4724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36" y="228600"/>
            <a:ext cx="8351837" cy="11130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582592"/>
            <a:ext cx="7848600" cy="523220"/>
          </a:xfrm>
          <a:prstGeom prst="rect">
            <a:avLst/>
          </a:prstGeom>
          <a:noFill/>
        </p:spPr>
        <p:txBody>
          <a:bodyPr wrap="square" rtlCol="0">
            <a:spAutoFit/>
          </a:bodyPr>
          <a:lstStyle/>
          <a:p>
            <a:pPr algn="ctr"/>
            <a:r>
              <a:rPr lang="en-US" sz="2800" b="1" dirty="0" smtClean="0">
                <a:solidFill>
                  <a:schemeClr val="bg1"/>
                </a:solidFill>
                <a:effectLst>
                  <a:outerShdw blurRad="50800" dist="38100" dir="2700000" algn="tl" rotWithShape="0">
                    <a:schemeClr val="tx1">
                      <a:alpha val="40000"/>
                    </a:schemeClr>
                  </a:outerShdw>
                </a:effectLst>
              </a:rPr>
              <a:t>Basel III – Liquidity Coverage Ratio</a:t>
            </a:r>
            <a:endParaRPr lang="en-US" sz="28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34353"/>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498931" y="1447800"/>
            <a:ext cx="8153399" cy="4739759"/>
          </a:xfrm>
          <a:prstGeom prst="rect">
            <a:avLst/>
          </a:prstGeom>
        </p:spPr>
        <p:txBody>
          <a:bodyPr wrap="square">
            <a:spAutoFit/>
          </a:bodyPr>
          <a:lstStyle/>
          <a:p>
            <a:pPr marL="0" lvl="1" algn="ctr"/>
            <a:endParaRPr lang="en-US" sz="2400" b="1" dirty="0" smtClean="0">
              <a:solidFill>
                <a:schemeClr val="bg1"/>
              </a:solidFill>
              <a:effectLst>
                <a:outerShdw blurRad="50800" dist="38100" dir="2700000" algn="tl" rotWithShape="0">
                  <a:schemeClr val="tx1">
                    <a:alpha val="40000"/>
                  </a:schemeClr>
                </a:outerShdw>
              </a:effectLst>
            </a:endParaRPr>
          </a:p>
          <a:p>
            <a:pPr marL="0" lvl="1" algn="ctr"/>
            <a:r>
              <a:rPr lang="en-US" sz="2800" b="1" u="sng" dirty="0" smtClean="0">
                <a:solidFill>
                  <a:schemeClr val="bg1"/>
                </a:solidFill>
                <a:effectLst>
                  <a:outerShdw blurRad="50800" dist="38100" dir="2700000" algn="tl" rotWithShape="0">
                    <a:schemeClr val="tx1">
                      <a:alpha val="40000"/>
                    </a:schemeClr>
                  </a:outerShdw>
                </a:effectLst>
              </a:rPr>
              <a:t>So </a:t>
            </a:r>
            <a:r>
              <a:rPr lang="en-US" sz="2800" b="1" u="sng" dirty="0" err="1" smtClean="0">
                <a:solidFill>
                  <a:schemeClr val="bg1"/>
                </a:solidFill>
                <a:effectLst>
                  <a:outerShdw blurRad="50800" dist="38100" dir="2700000" algn="tl" rotWithShape="0">
                    <a:schemeClr val="tx1">
                      <a:alpha val="40000"/>
                    </a:schemeClr>
                  </a:outerShdw>
                </a:effectLst>
              </a:rPr>
              <a:t>Munis</a:t>
            </a:r>
            <a:r>
              <a:rPr lang="en-US" sz="2800" b="1" u="sng" dirty="0" smtClean="0">
                <a:solidFill>
                  <a:schemeClr val="bg1"/>
                </a:solidFill>
                <a:effectLst>
                  <a:outerShdw blurRad="50800" dist="38100" dir="2700000" algn="tl" rotWithShape="0">
                    <a:schemeClr val="tx1">
                      <a:alpha val="40000"/>
                    </a:schemeClr>
                  </a:outerShdw>
                </a:effectLst>
              </a:rPr>
              <a:t> Aren’t HQLA.  What Does This Mean?</a:t>
            </a:r>
            <a:r>
              <a:rPr lang="en-US" sz="2400" b="1" dirty="0" smtClean="0">
                <a:solidFill>
                  <a:schemeClr val="bg1"/>
                </a:solidFill>
                <a:effectLst>
                  <a:outerShdw blurRad="50800" dist="38100" dir="2700000" algn="tl" rotWithShape="0">
                    <a:schemeClr val="tx1">
                      <a:alpha val="40000"/>
                    </a:schemeClr>
                  </a:outerShdw>
                </a:effectLst>
              </a:rPr>
              <a:t>  </a:t>
            </a:r>
          </a:p>
          <a:p>
            <a:pPr marL="0" lvl="1"/>
            <a:endParaRPr lang="en-US" sz="2400" b="1" dirty="0" smtClean="0">
              <a:solidFill>
                <a:schemeClr val="bg1"/>
              </a:solidFill>
              <a:effectLst>
                <a:outerShdw blurRad="50800" dist="38100" dir="2700000" algn="tl" rotWithShape="0">
                  <a:schemeClr val="tx1">
                    <a:alpha val="40000"/>
                  </a:schemeClr>
                </a:outerShdw>
              </a:effectLst>
            </a:endParaRPr>
          </a:p>
          <a:p>
            <a:pPr marL="509588" lvl="2" indent="-285750">
              <a:buFont typeface="Wingdings" panose="05000000000000000000" pitchFamily="2" charset="2"/>
              <a:buChar char="§"/>
            </a:pPr>
            <a:r>
              <a:rPr lang="en-US" sz="2000" b="1" dirty="0" smtClean="0">
                <a:solidFill>
                  <a:schemeClr val="bg1"/>
                </a:solidFill>
                <a:effectLst>
                  <a:outerShdw blurRad="50800" dist="38100" dir="2700000" algn="tl" rotWithShape="0">
                    <a:schemeClr val="tx1">
                      <a:alpha val="40000"/>
                    </a:schemeClr>
                  </a:outerShdw>
                </a:effectLst>
              </a:rPr>
              <a:t>Not Classifying Muni Securities As HQLA Could: </a:t>
            </a:r>
          </a:p>
          <a:p>
            <a:pPr marL="339725" lvl="2"/>
            <a:endParaRPr lang="en-US" sz="2400" b="1" dirty="0" smtClean="0">
              <a:solidFill>
                <a:schemeClr val="bg1"/>
              </a:solidFill>
              <a:effectLst>
                <a:outerShdw blurRad="50800" dist="38100" dir="2700000" algn="tl" rotWithShape="0">
                  <a:schemeClr val="tx1">
                    <a:alpha val="40000"/>
                  </a:schemeClr>
                </a:outerShdw>
              </a:effectLst>
            </a:endParaRPr>
          </a:p>
          <a:p>
            <a:pPr marL="1030288" lvl="2" indent="-174625"/>
            <a:r>
              <a:rPr lang="en-US" sz="2000" b="1" dirty="0" smtClean="0">
                <a:solidFill>
                  <a:schemeClr val="bg1"/>
                </a:solidFill>
                <a:effectLst>
                  <a:outerShdw blurRad="50800" dist="38100" dir="2700000" algn="tl" rotWithShape="0">
                    <a:schemeClr val="tx1">
                      <a:alpha val="40000"/>
                    </a:schemeClr>
                  </a:outerShdw>
                </a:effectLst>
              </a:rPr>
              <a:t>appeal </a:t>
            </a:r>
            <a:r>
              <a:rPr lang="en-US" sz="2000" b="1" dirty="0">
                <a:solidFill>
                  <a:schemeClr val="bg1"/>
                </a:solidFill>
                <a:effectLst>
                  <a:outerShdw blurRad="50800" dist="38100" dir="2700000" algn="tl" rotWithShape="0">
                    <a:schemeClr val="tx1">
                      <a:alpha val="40000"/>
                    </a:schemeClr>
                  </a:outerShdw>
                </a:effectLst>
              </a:rPr>
              <a:t>of </a:t>
            </a:r>
            <a:r>
              <a:rPr lang="en-US" sz="2000" b="1" dirty="0" smtClean="0">
                <a:solidFill>
                  <a:schemeClr val="bg1"/>
                </a:solidFill>
                <a:effectLst>
                  <a:outerShdw blurRad="50800" dist="38100" dir="2700000" algn="tl" rotWithShape="0">
                    <a:schemeClr val="tx1">
                      <a:alpha val="40000"/>
                    </a:schemeClr>
                  </a:outerShdw>
                </a:effectLst>
              </a:rPr>
              <a:t>muni </a:t>
            </a:r>
            <a:r>
              <a:rPr lang="en-US" sz="2000" b="1" dirty="0">
                <a:solidFill>
                  <a:schemeClr val="bg1"/>
                </a:solidFill>
                <a:effectLst>
                  <a:outerShdw blurRad="50800" dist="38100" dir="2700000" algn="tl" rotWithShape="0">
                    <a:schemeClr val="tx1">
                      <a:alpha val="40000"/>
                    </a:schemeClr>
                  </a:outerShdw>
                </a:effectLst>
              </a:rPr>
              <a:t>securities for banks to underwrite </a:t>
            </a:r>
            <a:r>
              <a:rPr lang="en-US" sz="2000" b="1" dirty="0" smtClean="0">
                <a:solidFill>
                  <a:schemeClr val="bg1"/>
                </a:solidFill>
                <a:effectLst>
                  <a:outerShdw blurRad="50800" dist="38100" dir="2700000" algn="tl" rotWithShape="0">
                    <a:schemeClr val="tx1">
                      <a:alpha val="40000"/>
                    </a:schemeClr>
                  </a:outerShdw>
                </a:effectLst>
              </a:rPr>
              <a:t>them. </a:t>
            </a:r>
          </a:p>
          <a:p>
            <a:pPr marL="855663" lvl="2"/>
            <a:endParaRPr lang="en-US" sz="800" b="1" dirty="0" smtClean="0">
              <a:solidFill>
                <a:schemeClr val="bg1"/>
              </a:solidFill>
              <a:effectLst>
                <a:outerShdw blurRad="50800" dist="38100" dir="2700000" algn="tl" rotWithShape="0">
                  <a:schemeClr val="tx1">
                    <a:alpha val="40000"/>
                  </a:schemeClr>
                </a:outerShdw>
              </a:effectLst>
            </a:endParaRPr>
          </a:p>
          <a:p>
            <a:pPr marL="855663" lvl="2"/>
            <a:endParaRPr lang="en-US" sz="2400" b="1" dirty="0" smtClean="0">
              <a:solidFill>
                <a:schemeClr val="bg1"/>
              </a:solidFill>
              <a:effectLst>
                <a:outerShdw blurRad="50800" dist="38100" dir="2700000" algn="tl" rotWithShape="0">
                  <a:schemeClr val="tx1">
                    <a:alpha val="40000"/>
                  </a:schemeClr>
                </a:outerShdw>
              </a:effectLst>
            </a:endParaRPr>
          </a:p>
          <a:p>
            <a:pPr marL="855663" lvl="2"/>
            <a:r>
              <a:rPr lang="en-US" sz="2000" b="1" dirty="0" smtClean="0">
                <a:solidFill>
                  <a:schemeClr val="bg1"/>
                </a:solidFill>
                <a:effectLst>
                  <a:outerShdw blurRad="50800" dist="38100" dir="2700000" algn="tl" rotWithShape="0">
                    <a:schemeClr val="tx1">
                      <a:alpha val="40000"/>
                    </a:schemeClr>
                  </a:outerShdw>
                </a:effectLst>
              </a:rPr>
              <a:t>borrowing </a:t>
            </a:r>
            <a:r>
              <a:rPr lang="en-US" sz="2000" b="1" dirty="0">
                <a:solidFill>
                  <a:schemeClr val="bg1"/>
                </a:solidFill>
                <a:effectLst>
                  <a:outerShdw blurRad="50800" dist="38100" dir="2700000" algn="tl" rotWithShape="0">
                    <a:schemeClr val="tx1">
                      <a:alpha val="40000"/>
                    </a:schemeClr>
                  </a:outerShdw>
                </a:effectLst>
              </a:rPr>
              <a:t>costs for state and local governments to finance desperately needed infrastructure </a:t>
            </a:r>
            <a:r>
              <a:rPr lang="en-US" sz="2000" b="1" dirty="0" smtClean="0">
                <a:solidFill>
                  <a:schemeClr val="bg1"/>
                </a:solidFill>
                <a:effectLst>
                  <a:outerShdw blurRad="50800" dist="38100" dir="2700000" algn="tl" rotWithShape="0">
                    <a:schemeClr val="tx1">
                      <a:alpha val="40000"/>
                    </a:schemeClr>
                  </a:outerShdw>
                </a:effectLst>
              </a:rPr>
              <a:t>projects during times of national economic crisis.</a:t>
            </a:r>
            <a:r>
              <a:rPr lang="en-US" b="1" dirty="0" smtClean="0">
                <a:solidFill>
                  <a:schemeClr val="bg1"/>
                </a:solidFill>
                <a:effectLst>
                  <a:outerShdw blurRad="50800" dist="38100" dir="2700000" algn="tl" rotWithShape="0">
                    <a:schemeClr val="tx1">
                      <a:alpha val="40000"/>
                    </a:schemeClr>
                  </a:outerShdw>
                </a:effectLst>
              </a:rPr>
              <a:t> </a:t>
            </a:r>
          </a:p>
          <a:p>
            <a:pPr marL="855663" lvl="2"/>
            <a:endParaRPr lang="en-US" b="1" dirty="0" smtClean="0">
              <a:solidFill>
                <a:schemeClr val="bg1"/>
              </a:solidFill>
              <a:effectLst>
                <a:outerShdw blurRad="50800" dist="38100" dir="2700000" algn="tl" rotWithShape="0">
                  <a:schemeClr val="tx1">
                    <a:alpha val="40000"/>
                  </a:schemeClr>
                </a:outerShdw>
              </a:effectLst>
            </a:endParaRPr>
          </a:p>
          <a:p>
            <a:pPr marL="508000" lvl="2" indent="-285750">
              <a:buFont typeface="Wingdings" panose="05000000000000000000" pitchFamily="2" charset="2"/>
              <a:buChar char="§"/>
            </a:pPr>
            <a:r>
              <a:rPr lang="en-US" b="1" i="1" u="sng" dirty="0" smtClean="0">
                <a:solidFill>
                  <a:schemeClr val="bg1"/>
                </a:solidFill>
                <a:effectLst>
                  <a:outerShdw blurRad="50800" dist="38100" dir="2700000" algn="tl" rotWithShape="0">
                    <a:schemeClr val="tx1">
                      <a:alpha val="40000"/>
                    </a:schemeClr>
                  </a:outerShdw>
                </a:effectLst>
              </a:rPr>
              <a:t>Note</a:t>
            </a:r>
            <a:r>
              <a:rPr lang="en-US" b="1" i="1" dirty="0" smtClean="0">
                <a:solidFill>
                  <a:schemeClr val="bg1"/>
                </a:solidFill>
                <a:effectLst>
                  <a:outerShdw blurRad="50800" dist="38100" dir="2700000" algn="tl" rotWithShape="0">
                    <a:schemeClr val="tx1">
                      <a:alpha val="40000"/>
                    </a:schemeClr>
                  </a:outerShdw>
                </a:effectLst>
              </a:rPr>
              <a:t>: Bank Holding Of Municipal Securities And Loans Have Increased From $224B In 2009 To $416B In 2013 (86% Increase).</a:t>
            </a:r>
          </a:p>
          <a:p>
            <a:pPr marL="633413" lvl="2" indent="-285750">
              <a:buFont typeface="Wingdings" panose="05000000000000000000" pitchFamily="2" charset="2"/>
              <a:buChar char="§"/>
            </a:pPr>
            <a:endParaRPr lang="en-US" sz="1600" b="1" i="1" dirty="0" smtClean="0">
              <a:solidFill>
                <a:schemeClr val="bg1"/>
              </a:solidFill>
              <a:effectLst>
                <a:outerShdw blurRad="50800" dist="38100" dir="2700000" algn="tl" rotWithShape="0">
                  <a:schemeClr val="tx1">
                    <a:alpha val="40000"/>
                  </a:schemeClr>
                </a:outerShdw>
              </a:effectLst>
            </a:endParaRPr>
          </a:p>
        </p:txBody>
      </p:sp>
      <p:sp>
        <p:nvSpPr>
          <p:cNvPr id="6" name="Down Arrow 5"/>
          <p:cNvSpPr/>
          <p:nvPr/>
        </p:nvSpPr>
        <p:spPr>
          <a:xfrm>
            <a:off x="1014192" y="3261052"/>
            <a:ext cx="257615" cy="461962"/>
          </a:xfrm>
          <a:prstGeom prst="downArrow">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35828" y="4038600"/>
            <a:ext cx="414337" cy="62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312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599" cy="46672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258593"/>
            <a:ext cx="8351837" cy="11130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76302" y="515386"/>
            <a:ext cx="7162800" cy="523220"/>
          </a:xfrm>
          <a:prstGeom prst="rect">
            <a:avLst/>
          </a:prstGeom>
          <a:noFill/>
        </p:spPr>
        <p:txBody>
          <a:bodyPr wrap="square" rtlCol="0">
            <a:spAutoFit/>
          </a:bodyPr>
          <a:lstStyle/>
          <a:p>
            <a:pPr algn="ctr"/>
            <a:r>
              <a:rPr lang="en-US" sz="2800" b="1" dirty="0" smtClean="0">
                <a:solidFill>
                  <a:prstClr val="white"/>
                </a:solidFill>
                <a:effectLst>
                  <a:outerShdw blurRad="50800" dist="38100" dir="2700000" algn="tl" rotWithShape="0">
                    <a:prstClr val="black">
                      <a:alpha val="40000"/>
                    </a:prstClr>
                  </a:outerShdw>
                </a:effectLst>
              </a:rPr>
              <a:t>Basel III – Liquidity Coverage Ratio</a:t>
            </a:r>
            <a:endParaRPr lang="en-US" sz="2800" b="1" dirty="0">
              <a:solidFill>
                <a:prstClr val="white"/>
              </a:solidFill>
              <a:effectLst>
                <a:outerShdw blurRad="50800" dist="38100" dir="2700000" algn="tl" rotWithShape="0">
                  <a:prstClr val="black">
                    <a:alpha val="40000"/>
                  </a:prstClr>
                </a:outerShdw>
              </a:effectLst>
            </a:endParaRP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02" y="1447800"/>
            <a:ext cx="8229600" cy="12700"/>
          </a:xfrm>
          <a:prstGeom prst="rect">
            <a:avLst/>
          </a:prstGeom>
          <a:solidFill>
            <a:srgbClr val="0000CC"/>
          </a:solidFill>
          <a:ln w="12700">
            <a:solidFill>
              <a:srgbClr val="0066FF"/>
            </a:solidFill>
            <a:miter lim="800000"/>
            <a:headEnd/>
            <a:tailEnd/>
          </a:ln>
          <a:effectLst/>
        </p:spPr>
      </p:pic>
      <p:sp>
        <p:nvSpPr>
          <p:cNvPr id="10" name="TextBox 9"/>
          <p:cNvSpPr txBox="1"/>
          <p:nvPr/>
        </p:nvSpPr>
        <p:spPr>
          <a:xfrm>
            <a:off x="533400" y="1818607"/>
            <a:ext cx="8001000" cy="4185761"/>
          </a:xfrm>
          <a:prstGeom prst="rect">
            <a:avLst/>
          </a:prstGeom>
          <a:noFill/>
        </p:spPr>
        <p:txBody>
          <a:bodyPr wrap="square" rtlCol="0">
            <a:spAutoFit/>
          </a:bodyPr>
          <a:lstStyle/>
          <a:p>
            <a:pPr marL="508000" lvl="2" indent="-285750">
              <a:buFont typeface="Wingdings" panose="05000000000000000000" pitchFamily="2" charset="2"/>
              <a:buChar char="§"/>
            </a:pPr>
            <a:r>
              <a:rPr lang="en-US" sz="2000" b="1" dirty="0" smtClean="0">
                <a:solidFill>
                  <a:schemeClr val="bg1"/>
                </a:solidFill>
                <a:effectLst>
                  <a:outerShdw blurRad="50800" dist="38100" dir="2700000" algn="tl" rotWithShape="0">
                    <a:schemeClr val="tx1">
                      <a:alpha val="40000"/>
                    </a:schemeClr>
                  </a:outerShdw>
                </a:effectLst>
              </a:rPr>
              <a:t>Impact On Your Jurisdiction Will Depend On Asset Holding Size Of Your Bank:</a:t>
            </a:r>
          </a:p>
          <a:p>
            <a:pPr marL="519113" lvl="2" indent="-171450">
              <a:buFont typeface="Wingdings" panose="05000000000000000000" pitchFamily="2" charset="2"/>
              <a:buChar char="§"/>
            </a:pPr>
            <a:endParaRPr lang="en-US" sz="1600" b="1" dirty="0">
              <a:solidFill>
                <a:schemeClr val="bg1"/>
              </a:solidFill>
              <a:effectLst>
                <a:outerShdw blurRad="50800" dist="38100" dir="2700000" algn="tl" rotWithShape="0">
                  <a:schemeClr val="tx1">
                    <a:alpha val="40000"/>
                  </a:schemeClr>
                </a:outerShdw>
              </a:effectLst>
            </a:endParaRPr>
          </a:p>
          <a:p>
            <a:pPr marL="1090613" lvl="3" indent="-285750">
              <a:buFont typeface="Arial" panose="020B0604020202020204" pitchFamily="34" charset="0"/>
              <a:buChar char="•"/>
            </a:pPr>
            <a:r>
              <a:rPr lang="en-US" b="1" dirty="0">
                <a:solidFill>
                  <a:schemeClr val="bg1"/>
                </a:solidFill>
                <a:effectLst>
                  <a:outerShdw blurRad="50800" dist="38100" dir="2700000" algn="tl" rotWithShape="0">
                    <a:schemeClr val="tx1">
                      <a:alpha val="40000"/>
                    </a:schemeClr>
                  </a:outerShdw>
                </a:effectLst>
              </a:rPr>
              <a:t>Banks with at least $250B in total assets with largest muni holdings – </a:t>
            </a:r>
            <a:endParaRPr lang="en-US" b="1" dirty="0" smtClean="0">
              <a:solidFill>
                <a:schemeClr val="bg1"/>
              </a:solidFill>
              <a:effectLst>
                <a:outerShdw blurRad="50800" dist="38100" dir="2700000" algn="tl" rotWithShape="0">
                  <a:schemeClr val="tx1">
                    <a:alpha val="40000"/>
                  </a:schemeClr>
                </a:outerShdw>
              </a:effectLst>
            </a:endParaRPr>
          </a:p>
          <a:p>
            <a:pPr marL="804863" lvl="3"/>
            <a:endParaRPr lang="en-US" sz="800" b="1" dirty="0" smtClean="0">
              <a:solidFill>
                <a:schemeClr val="bg1"/>
              </a:solidFill>
              <a:effectLst>
                <a:outerShdw blurRad="50800" dist="38100" dir="2700000" algn="tl" rotWithShape="0">
                  <a:schemeClr val="tx1">
                    <a:alpha val="40000"/>
                  </a:schemeClr>
                </a:outerShdw>
              </a:effectLst>
            </a:endParaRPr>
          </a:p>
          <a:p>
            <a:pPr marL="1262063" lvl="4">
              <a:spcBef>
                <a:spcPts val="600"/>
              </a:spcBef>
            </a:pPr>
            <a:endParaRPr lang="en-US" b="1" i="1" dirty="0" smtClean="0">
              <a:solidFill>
                <a:schemeClr val="bg1"/>
              </a:solidFill>
              <a:effectLst>
                <a:outerShdw blurRad="50800" dist="38100" dir="2700000" algn="tl" rotWithShape="0">
                  <a:schemeClr val="tx1">
                    <a:alpha val="40000"/>
                  </a:schemeClr>
                </a:outerShdw>
              </a:effectLst>
            </a:endParaRPr>
          </a:p>
          <a:p>
            <a:pPr marL="1262063" lvl="4">
              <a:spcBef>
                <a:spcPts val="600"/>
              </a:spcBef>
            </a:pPr>
            <a:endParaRPr lang="en-US" b="1" i="1" dirty="0" smtClean="0">
              <a:solidFill>
                <a:schemeClr val="bg1"/>
              </a:solidFill>
              <a:effectLst>
                <a:outerShdw blurRad="50800" dist="38100" dir="2700000" algn="tl" rotWithShape="0">
                  <a:schemeClr val="tx1">
                    <a:alpha val="40000"/>
                  </a:schemeClr>
                </a:outerShdw>
              </a:effectLst>
            </a:endParaRPr>
          </a:p>
          <a:p>
            <a:pPr marL="1090613" lvl="3" indent="-285750">
              <a:spcBef>
                <a:spcPts val="600"/>
              </a:spcBef>
              <a:buFont typeface="Arial" panose="020B0604020202020204" pitchFamily="34" charset="0"/>
              <a:buChar char="•"/>
            </a:pPr>
            <a:endParaRPr lang="en-US" b="1" i="1" dirty="0" smtClean="0">
              <a:solidFill>
                <a:schemeClr val="bg1"/>
              </a:solidFill>
              <a:effectLst>
                <a:outerShdw blurRad="50800" dist="38100" dir="2700000" algn="tl" rotWithShape="0">
                  <a:schemeClr val="tx1">
                    <a:alpha val="40000"/>
                  </a:schemeClr>
                </a:outerShdw>
              </a:effectLst>
            </a:endParaRPr>
          </a:p>
          <a:p>
            <a:pPr marL="1090613" lvl="3" indent="-285750">
              <a:spcBef>
                <a:spcPts val="600"/>
              </a:spcBef>
              <a:buFont typeface="Arial" panose="020B0604020202020204" pitchFamily="34" charset="0"/>
              <a:buChar char="•"/>
            </a:pPr>
            <a:r>
              <a:rPr lang="en-US" b="1" i="1" dirty="0" smtClean="0">
                <a:solidFill>
                  <a:schemeClr val="bg1"/>
                </a:solidFill>
                <a:effectLst>
                  <a:outerShdw blurRad="50800" dist="38100" dir="2700000" algn="tl" rotWithShape="0">
                    <a:schemeClr val="tx1">
                      <a:alpha val="40000"/>
                    </a:schemeClr>
                  </a:outerShdw>
                </a:effectLst>
              </a:rPr>
              <a:t>A modified LCR rule will apply to bank holding companies with at least $50 billion of assets.  </a:t>
            </a:r>
          </a:p>
          <a:p>
            <a:pPr marL="804863" lvl="3">
              <a:spcBef>
                <a:spcPts val="600"/>
              </a:spcBef>
            </a:pPr>
            <a:endParaRPr lang="en-US" sz="1050" b="1" i="1" dirty="0" smtClean="0">
              <a:solidFill>
                <a:schemeClr val="bg1"/>
              </a:solidFill>
              <a:effectLst>
                <a:outerShdw blurRad="50800" dist="38100" dir="2700000" algn="tl" rotWithShape="0">
                  <a:schemeClr val="tx1">
                    <a:alpha val="40000"/>
                  </a:schemeClr>
                </a:outerShdw>
              </a:effectLst>
            </a:endParaRPr>
          </a:p>
          <a:p>
            <a:pPr marL="1547813" lvl="4" indent="-285750">
              <a:spcBef>
                <a:spcPts val="600"/>
              </a:spcBef>
              <a:buFont typeface="Wingdings" panose="05000000000000000000" pitchFamily="2" charset="2"/>
              <a:buChar char="Ø"/>
            </a:pPr>
            <a:r>
              <a:rPr lang="en-US" b="1" i="1" dirty="0" smtClean="0">
                <a:solidFill>
                  <a:schemeClr val="bg1"/>
                </a:solidFill>
                <a:effectLst>
                  <a:outerShdw blurRad="50800" dist="38100" dir="2700000" algn="tl" rotWithShape="0">
                    <a:schemeClr val="tx1">
                      <a:alpha val="40000"/>
                    </a:schemeClr>
                  </a:outerShdw>
                </a:effectLst>
              </a:rPr>
              <a:t>However most of these banks do not hold significant levels of muni securities.</a:t>
            </a:r>
            <a:endParaRPr lang="en-US" dirty="0">
              <a:solidFill>
                <a:prstClr val="black"/>
              </a:solidFill>
            </a:endParaRPr>
          </a:p>
        </p:txBody>
      </p:sp>
      <p:sp>
        <p:nvSpPr>
          <p:cNvPr id="4" name="TextBox 3"/>
          <p:cNvSpPr txBox="1"/>
          <p:nvPr/>
        </p:nvSpPr>
        <p:spPr>
          <a:xfrm>
            <a:off x="1066800" y="3472905"/>
            <a:ext cx="7558098" cy="877163"/>
          </a:xfrm>
          <a:prstGeom prst="rect">
            <a:avLst/>
          </a:prstGeom>
          <a:noFill/>
        </p:spPr>
        <p:txBody>
          <a:bodyPr wrap="square" numCol="2" rtlCol="0">
            <a:spAutoFit/>
          </a:bodyPr>
          <a:lstStyle/>
          <a:p>
            <a:pPr marL="971550" lvl="4" indent="-285750">
              <a:spcBef>
                <a:spcPts val="600"/>
              </a:spcBef>
              <a:spcAft>
                <a:spcPts val="600"/>
              </a:spcAft>
              <a:buFont typeface="Wingdings" panose="05000000000000000000" pitchFamily="2" charset="2"/>
              <a:buChar char="Ø"/>
            </a:pPr>
            <a:r>
              <a:rPr lang="en-US" b="1" i="1" dirty="0">
                <a:solidFill>
                  <a:schemeClr val="bg1"/>
                </a:solidFill>
                <a:effectLst>
                  <a:outerShdw blurRad="50800" dist="38100" dir="2700000" algn="tl" rotWithShape="0">
                    <a:schemeClr val="tx1">
                      <a:alpha val="40000"/>
                    </a:schemeClr>
                  </a:outerShdw>
                </a:effectLst>
              </a:rPr>
              <a:t>Wells </a:t>
            </a:r>
            <a:r>
              <a:rPr lang="en-US" b="1" i="1" dirty="0" smtClean="0">
                <a:solidFill>
                  <a:schemeClr val="bg1"/>
                </a:solidFill>
                <a:effectLst>
                  <a:outerShdw blurRad="50800" dist="38100" dir="2700000" algn="tl" rotWithShape="0">
                    <a:schemeClr val="tx1">
                      <a:alpha val="40000"/>
                    </a:schemeClr>
                  </a:outerShdw>
                </a:effectLst>
              </a:rPr>
              <a:t>Fargo</a:t>
            </a:r>
            <a:endParaRPr lang="en-US" b="1" dirty="0">
              <a:solidFill>
                <a:schemeClr val="bg1"/>
              </a:solidFill>
              <a:effectLst>
                <a:outerShdw blurRad="50800" dist="38100" dir="2700000" algn="tl" rotWithShape="0">
                  <a:schemeClr val="tx1">
                    <a:alpha val="40000"/>
                  </a:schemeClr>
                </a:outerShdw>
              </a:effectLst>
            </a:endParaRPr>
          </a:p>
          <a:p>
            <a:pPr marL="971550" lvl="4" indent="-285750">
              <a:spcBef>
                <a:spcPts val="600"/>
              </a:spcBef>
              <a:spcAft>
                <a:spcPts val="600"/>
              </a:spcAft>
              <a:buFont typeface="Wingdings" panose="05000000000000000000" pitchFamily="2" charset="2"/>
              <a:buChar char="Ø"/>
            </a:pPr>
            <a:r>
              <a:rPr lang="en-US" b="1" i="1" dirty="0">
                <a:solidFill>
                  <a:schemeClr val="bg1"/>
                </a:solidFill>
                <a:effectLst>
                  <a:outerShdw blurRad="50800" dist="38100" dir="2700000" algn="tl" rotWithShape="0">
                    <a:schemeClr val="tx1">
                      <a:alpha val="40000"/>
                    </a:schemeClr>
                  </a:outerShdw>
                </a:effectLst>
              </a:rPr>
              <a:t>JP </a:t>
            </a:r>
            <a:r>
              <a:rPr lang="en-US" b="1" i="1" dirty="0" smtClean="0">
                <a:solidFill>
                  <a:schemeClr val="bg1"/>
                </a:solidFill>
                <a:effectLst>
                  <a:outerShdw blurRad="50800" dist="38100" dir="2700000" algn="tl" rotWithShape="0">
                    <a:schemeClr val="tx1">
                      <a:alpha val="40000"/>
                    </a:schemeClr>
                  </a:outerShdw>
                </a:effectLst>
              </a:rPr>
              <a:t>Morgan/Chase </a:t>
            </a:r>
          </a:p>
          <a:p>
            <a:pPr marL="971550" lvl="4" indent="-285750">
              <a:spcBef>
                <a:spcPts val="600"/>
              </a:spcBef>
              <a:spcAft>
                <a:spcPts val="600"/>
              </a:spcAft>
              <a:buFont typeface="Wingdings" panose="05000000000000000000" pitchFamily="2" charset="2"/>
              <a:buChar char="Ø"/>
            </a:pPr>
            <a:r>
              <a:rPr lang="en-US" b="1" i="1" dirty="0" smtClean="0">
                <a:solidFill>
                  <a:schemeClr val="bg1"/>
                </a:solidFill>
                <a:effectLst>
                  <a:outerShdw blurRad="50800" dist="38100" dir="2700000" algn="tl" rotWithShape="0">
                    <a:schemeClr val="tx1">
                      <a:alpha val="40000"/>
                    </a:schemeClr>
                  </a:outerShdw>
                </a:effectLst>
              </a:rPr>
              <a:t>Citi</a:t>
            </a:r>
          </a:p>
          <a:p>
            <a:pPr marL="971550" lvl="4" indent="-285750">
              <a:spcBef>
                <a:spcPts val="600"/>
              </a:spcBef>
              <a:spcAft>
                <a:spcPts val="600"/>
              </a:spcAft>
              <a:buFont typeface="Wingdings" panose="05000000000000000000" pitchFamily="2" charset="2"/>
              <a:buChar char="Ø"/>
            </a:pPr>
            <a:r>
              <a:rPr lang="en-US" b="1" i="1" dirty="0" smtClean="0">
                <a:solidFill>
                  <a:schemeClr val="bg1"/>
                </a:solidFill>
                <a:effectLst>
                  <a:outerShdw blurRad="50800" dist="38100" dir="2700000" algn="tl" rotWithShape="0">
                    <a:schemeClr val="tx1">
                      <a:alpha val="40000"/>
                    </a:schemeClr>
                  </a:outerShdw>
                </a:effectLst>
              </a:rPr>
              <a:t>Bank </a:t>
            </a:r>
            <a:r>
              <a:rPr lang="en-US" b="1" i="1" dirty="0">
                <a:solidFill>
                  <a:schemeClr val="bg1"/>
                </a:solidFill>
                <a:effectLst>
                  <a:outerShdw blurRad="50800" dist="38100" dir="2700000" algn="tl" rotWithShape="0">
                    <a:schemeClr val="tx1">
                      <a:alpha val="40000"/>
                    </a:schemeClr>
                  </a:outerShdw>
                </a:effectLst>
              </a:rPr>
              <a:t>of America</a:t>
            </a:r>
          </a:p>
        </p:txBody>
      </p:sp>
    </p:spTree>
    <p:extLst>
      <p:ext uri="{BB962C8B-B14F-4D97-AF65-F5344CB8AC3E}">
        <p14:creationId xmlns:p14="http://schemas.microsoft.com/office/powerpoint/2010/main" val="3657104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599" cy="4953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258593"/>
            <a:ext cx="8351837" cy="11130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76302" y="515386"/>
            <a:ext cx="7162800" cy="523220"/>
          </a:xfrm>
          <a:prstGeom prst="rect">
            <a:avLst/>
          </a:prstGeom>
          <a:noFill/>
        </p:spPr>
        <p:txBody>
          <a:bodyPr wrap="square" rtlCol="0">
            <a:spAutoFit/>
          </a:bodyPr>
          <a:lstStyle/>
          <a:p>
            <a:pPr algn="ctr"/>
            <a:r>
              <a:rPr lang="en-US" sz="2800" b="1" dirty="0" smtClean="0">
                <a:solidFill>
                  <a:prstClr val="white"/>
                </a:solidFill>
                <a:effectLst>
                  <a:outerShdw blurRad="50800" dist="38100" dir="2700000" algn="tl" rotWithShape="0">
                    <a:prstClr val="black">
                      <a:alpha val="40000"/>
                    </a:prstClr>
                  </a:outerShdw>
                </a:effectLst>
              </a:rPr>
              <a:t>Basel III – Liquidity Coverage Ratio</a:t>
            </a:r>
            <a:endParaRPr lang="en-US" sz="2800" b="1" dirty="0">
              <a:solidFill>
                <a:prstClr val="white"/>
              </a:solidFill>
              <a:effectLst>
                <a:outerShdw blurRad="50800" dist="38100" dir="2700000" algn="tl" rotWithShape="0">
                  <a:prstClr val="black">
                    <a:alpha val="40000"/>
                  </a:prstClr>
                </a:outerShdw>
              </a:effectLst>
            </a:endParaRPr>
          </a:p>
        </p:txBody>
      </p:sp>
      <p:cxnSp>
        <p:nvCxnSpPr>
          <p:cNvPr id="8" name="Straight Connector 7"/>
          <p:cNvCxnSpPr/>
          <p:nvPr/>
        </p:nvCxnSpPr>
        <p:spPr>
          <a:xfrm>
            <a:off x="457201" y="6629400"/>
            <a:ext cx="822959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 y="1527691"/>
            <a:ext cx="7772400" cy="5355312"/>
          </a:xfrm>
          <a:prstGeom prst="rect">
            <a:avLst/>
          </a:prstGeom>
          <a:noFill/>
        </p:spPr>
        <p:txBody>
          <a:bodyPr wrap="square" rtlCol="0">
            <a:spAutoFit/>
          </a:bodyPr>
          <a:lstStyle/>
          <a:p>
            <a:pPr marL="0" lvl="1" algn="ctr"/>
            <a:endParaRPr lang="en-US" sz="800" b="1" u="sng" dirty="0" smtClean="0">
              <a:solidFill>
                <a:prstClr val="white"/>
              </a:solidFill>
              <a:effectLst>
                <a:outerShdw blurRad="50800" dist="38100" dir="2700000" algn="tl" rotWithShape="0">
                  <a:prstClr val="black">
                    <a:alpha val="40000"/>
                  </a:prstClr>
                </a:outerShdw>
              </a:effectLst>
            </a:endParaRPr>
          </a:p>
          <a:p>
            <a:pPr marL="0" lvl="1" algn="ctr"/>
            <a:r>
              <a:rPr lang="en-US" sz="2400" b="1" u="sng" dirty="0" smtClean="0">
                <a:solidFill>
                  <a:prstClr val="white"/>
                </a:solidFill>
                <a:effectLst>
                  <a:outerShdw blurRad="50800" dist="38100" dir="2700000" algn="tl" rotWithShape="0">
                    <a:prstClr val="black">
                      <a:alpha val="40000"/>
                    </a:prstClr>
                  </a:outerShdw>
                </a:effectLst>
              </a:rPr>
              <a:t>WHAT HAPPENS NOW? </a:t>
            </a:r>
          </a:p>
          <a:p>
            <a:pPr marL="290513" lvl="1" indent="-290513">
              <a:buFont typeface="Arial" panose="020B0604020202020204" pitchFamily="34" charset="0"/>
              <a:buChar char="•"/>
            </a:pPr>
            <a:endParaRPr lang="en-US" b="1" dirty="0" smtClean="0">
              <a:solidFill>
                <a:prstClr val="white"/>
              </a:solidFill>
              <a:effectLst>
                <a:outerShdw blurRad="50800" dist="38100" dir="2700000" algn="tl" rotWithShape="0">
                  <a:prstClr val="black">
                    <a:alpha val="40000"/>
                  </a:prstClr>
                </a:outerShdw>
              </a:effectLst>
            </a:endParaRPr>
          </a:p>
          <a:p>
            <a:pPr marL="342900" lvl="1" indent="-342900">
              <a:buFont typeface="Wingdings" panose="05000000000000000000" pitchFamily="2" charset="2"/>
              <a:buChar char="§"/>
            </a:pPr>
            <a:r>
              <a:rPr lang="en-US" sz="2000" b="1" dirty="0" smtClean="0">
                <a:solidFill>
                  <a:prstClr val="white"/>
                </a:solidFill>
                <a:effectLst>
                  <a:outerShdw blurRad="50800" dist="38100" dir="2700000" algn="tl" rotWithShape="0">
                    <a:prstClr val="black">
                      <a:alpha val="40000"/>
                    </a:prstClr>
                  </a:outerShdw>
                </a:effectLst>
              </a:rPr>
              <a:t>Rule Went Into Effect On January 1, 2015.  </a:t>
            </a:r>
          </a:p>
          <a:p>
            <a:pPr marL="285750" lvl="1" indent="-285750">
              <a:buFont typeface="Wingdings" panose="05000000000000000000" pitchFamily="2" charset="2"/>
              <a:buChar char="§"/>
            </a:pPr>
            <a:endParaRPr lang="en-US" sz="2000" b="1" dirty="0" smtClean="0">
              <a:solidFill>
                <a:prstClr val="white"/>
              </a:solidFill>
              <a:effectLst>
                <a:outerShdw blurRad="50800" dist="38100" dir="2700000" algn="tl" rotWithShape="0">
                  <a:prstClr val="black">
                    <a:alpha val="40000"/>
                  </a:prstClr>
                </a:outerShdw>
              </a:effectLst>
            </a:endParaRPr>
          </a:p>
          <a:p>
            <a:pPr marL="342900" lvl="1" indent="-342900">
              <a:buFont typeface="Wingdings" panose="05000000000000000000" pitchFamily="2" charset="2"/>
              <a:buChar char="§"/>
            </a:pPr>
            <a:r>
              <a:rPr lang="en-US" sz="2000" b="1" dirty="0" smtClean="0">
                <a:solidFill>
                  <a:prstClr val="white"/>
                </a:solidFill>
                <a:effectLst>
                  <a:outerShdw blurRad="50800" dist="38100" dir="2700000" algn="tl" rotWithShape="0">
                    <a:prstClr val="black">
                      <a:alpha val="40000"/>
                    </a:prstClr>
                  </a:outerShdw>
                </a:effectLst>
              </a:rPr>
              <a:t>Federal Reserve Has Publicly Proclaimed Their Interest In Classifying Some Classes Of </a:t>
            </a:r>
            <a:r>
              <a:rPr lang="en-US" sz="2000" b="1" dirty="0" err="1" smtClean="0">
                <a:solidFill>
                  <a:prstClr val="white"/>
                </a:solidFill>
                <a:effectLst>
                  <a:outerShdw blurRad="50800" dist="38100" dir="2700000" algn="tl" rotWithShape="0">
                    <a:prstClr val="black">
                      <a:alpha val="40000"/>
                    </a:prstClr>
                  </a:outerShdw>
                </a:effectLst>
              </a:rPr>
              <a:t>Munis</a:t>
            </a:r>
            <a:r>
              <a:rPr lang="en-US" sz="2000" b="1" dirty="0" smtClean="0">
                <a:solidFill>
                  <a:prstClr val="white"/>
                </a:solidFill>
                <a:effectLst>
                  <a:outerShdw blurRad="50800" dist="38100" dir="2700000" algn="tl" rotWithShape="0">
                    <a:prstClr val="black">
                      <a:alpha val="40000"/>
                    </a:prstClr>
                  </a:outerShdw>
                </a:effectLst>
              </a:rPr>
              <a:t> As HQLA, While OCC </a:t>
            </a:r>
            <a:r>
              <a:rPr lang="en-US" sz="2000" b="1" dirty="0">
                <a:solidFill>
                  <a:prstClr val="white"/>
                </a:solidFill>
                <a:effectLst>
                  <a:outerShdw blurRad="50800" dist="38100" dir="2700000" algn="tl" rotWithShape="0">
                    <a:prstClr val="black">
                      <a:alpha val="40000"/>
                    </a:prstClr>
                  </a:outerShdw>
                </a:effectLst>
              </a:rPr>
              <a:t>a</a:t>
            </a:r>
            <a:r>
              <a:rPr lang="en-US" sz="2000" b="1" dirty="0" smtClean="0">
                <a:solidFill>
                  <a:prstClr val="white"/>
                </a:solidFill>
                <a:effectLst>
                  <a:outerShdw blurRad="50800" dist="38100" dir="2700000" algn="tl" rotWithShape="0">
                    <a:prstClr val="black">
                      <a:alpha val="40000"/>
                    </a:prstClr>
                  </a:outerShdw>
                </a:effectLst>
              </a:rPr>
              <a:t>nd FDIC Are Still Pushing Back.</a:t>
            </a:r>
          </a:p>
          <a:p>
            <a:pPr marL="285750" lvl="1" indent="-285750">
              <a:buFont typeface="Wingdings" panose="05000000000000000000" pitchFamily="2" charset="2"/>
              <a:buChar char="§"/>
            </a:pPr>
            <a:endParaRPr lang="en-US" sz="2000" b="1" dirty="0" smtClean="0">
              <a:solidFill>
                <a:prstClr val="white"/>
              </a:solidFill>
              <a:effectLst>
                <a:outerShdw blurRad="50800" dist="38100" dir="2700000" algn="tl" rotWithShape="0">
                  <a:prstClr val="black">
                    <a:alpha val="40000"/>
                  </a:prstClr>
                </a:outerShdw>
              </a:effectLst>
            </a:endParaRPr>
          </a:p>
          <a:p>
            <a:pPr marL="342900" lvl="1" indent="-342900">
              <a:buFont typeface="Wingdings" panose="05000000000000000000" pitchFamily="2" charset="2"/>
              <a:buChar char="§"/>
            </a:pPr>
            <a:r>
              <a:rPr lang="en-US" sz="2000" b="1" dirty="0" smtClean="0">
                <a:solidFill>
                  <a:prstClr val="white"/>
                </a:solidFill>
                <a:effectLst>
                  <a:outerShdw blurRad="50800" dist="38100" dir="2700000" algn="tl" rotWithShape="0">
                    <a:prstClr val="black">
                      <a:alpha val="40000"/>
                    </a:prstClr>
                  </a:outerShdw>
                </a:effectLst>
              </a:rPr>
              <a:t>GFOA Working With State And Local Partners And Banking Associations To Engage Congress In Effort To Pressure Regulators Into Including </a:t>
            </a:r>
            <a:r>
              <a:rPr lang="en-US" sz="2000" b="1" dirty="0" err="1" smtClean="0">
                <a:solidFill>
                  <a:prstClr val="white"/>
                </a:solidFill>
                <a:effectLst>
                  <a:outerShdw blurRad="50800" dist="38100" dir="2700000" algn="tl" rotWithShape="0">
                    <a:prstClr val="black">
                      <a:alpha val="40000"/>
                    </a:prstClr>
                  </a:outerShdw>
                </a:effectLst>
              </a:rPr>
              <a:t>Munis</a:t>
            </a:r>
            <a:r>
              <a:rPr lang="en-US" sz="2000" b="1" dirty="0" smtClean="0">
                <a:solidFill>
                  <a:prstClr val="white"/>
                </a:solidFill>
                <a:effectLst>
                  <a:outerShdw blurRad="50800" dist="38100" dir="2700000" algn="tl" rotWithShape="0">
                    <a:prstClr val="black">
                      <a:alpha val="40000"/>
                    </a:prstClr>
                  </a:outerShdw>
                </a:effectLst>
              </a:rPr>
              <a:t> As HQLA. </a:t>
            </a:r>
          </a:p>
          <a:p>
            <a:pPr marL="342900" lvl="1" indent="-342900">
              <a:buFont typeface="Wingdings" panose="05000000000000000000" pitchFamily="2" charset="2"/>
              <a:buChar char="§"/>
            </a:pPr>
            <a:endParaRPr lang="en-US" sz="2000" b="1" dirty="0">
              <a:solidFill>
                <a:prstClr val="white"/>
              </a:solidFill>
              <a:effectLst>
                <a:outerShdw blurRad="50800" dist="38100" dir="2700000" algn="tl" rotWithShape="0">
                  <a:prstClr val="black">
                    <a:alpha val="40000"/>
                  </a:prstClr>
                </a:outerShdw>
              </a:effectLst>
            </a:endParaRPr>
          </a:p>
          <a:p>
            <a:pPr marL="800100" lvl="2" indent="-342900">
              <a:buFont typeface="Arial" panose="020B0604020202020204" pitchFamily="34" charset="0"/>
              <a:buChar char="•"/>
            </a:pPr>
            <a:r>
              <a:rPr lang="en-US" sz="2000" b="1" dirty="0" smtClean="0">
                <a:solidFill>
                  <a:prstClr val="white"/>
                </a:solidFill>
                <a:effectLst>
                  <a:outerShdw blurRad="50800" dist="38100" dir="2700000" algn="tl" rotWithShape="0">
                    <a:prstClr val="black">
                      <a:alpha val="40000"/>
                    </a:prstClr>
                  </a:outerShdw>
                </a:effectLst>
              </a:rPr>
              <a:t>New House legislation being introduced this week (Rep Messer – R – Indiana) that would admit all investment grade muni securities as HQLA.  </a:t>
            </a:r>
          </a:p>
          <a:p>
            <a:pPr marL="290513" lvl="1" indent="-290513">
              <a:buFont typeface="Arial" panose="020B0604020202020204" pitchFamily="34" charset="0"/>
              <a:buChar char="•"/>
            </a:pPr>
            <a:endParaRPr lang="en-US" sz="1400" b="1" dirty="0">
              <a:solidFill>
                <a:prstClr val="white"/>
              </a:solidFill>
              <a:effectLst>
                <a:outerShdw blurRad="50800" dist="38100" dir="2700000" algn="tl" rotWithShape="0">
                  <a:prstClr val="black">
                    <a:alpha val="40000"/>
                  </a:prstClr>
                </a:outerShdw>
              </a:effectLst>
            </a:endParaRPr>
          </a:p>
          <a:p>
            <a:endParaRPr lang="en-US" dirty="0">
              <a:solidFill>
                <a:prstClr val="black"/>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8229600" cy="1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655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599" cy="47434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3" y="152400"/>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461849"/>
            <a:ext cx="7848600" cy="584775"/>
          </a:xfrm>
          <a:prstGeom prst="rect">
            <a:avLst/>
          </a:prstGeom>
          <a:noFill/>
        </p:spPr>
        <p:txBody>
          <a:bodyPr wrap="square" rtlCol="0">
            <a:spAutoFit/>
          </a:bodyPr>
          <a:lstStyle/>
          <a:p>
            <a:pPr marL="403225" algn="ctr"/>
            <a:r>
              <a:rPr lang="en-US" sz="3200" b="1" dirty="0" smtClean="0">
                <a:solidFill>
                  <a:schemeClr val="bg1"/>
                </a:solidFill>
                <a:effectLst>
                  <a:outerShdw blurRad="50800" dist="38100" dir="2700000" algn="tl" rotWithShape="0">
                    <a:schemeClr val="tx1">
                      <a:alpha val="40000"/>
                    </a:schemeClr>
                  </a:outerShdw>
                </a:effectLst>
              </a:rPr>
              <a:t>Municipal Advisor (MA) Rule</a:t>
            </a:r>
            <a:endParaRPr lang="en-US" sz="32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66507" y="1743922"/>
            <a:ext cx="5429493" cy="5539979"/>
          </a:xfrm>
          <a:prstGeom prst="rect">
            <a:avLst/>
          </a:prstGeom>
        </p:spPr>
        <p:txBody>
          <a:bodyPr wrap="square">
            <a:spAutoFit/>
          </a:bodyPr>
          <a:lstStyle/>
          <a:p>
            <a:endParaRPr lang="en-US" sz="200" dirty="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r>
              <a:rPr lang="en-US" sz="2000" b="1" u="sng" dirty="0">
                <a:solidFill>
                  <a:schemeClr val="bg1"/>
                </a:solidFill>
                <a:effectLst>
                  <a:outerShdw blurRad="50800" dist="38100" dir="2700000" algn="tl" rotWithShape="0">
                    <a:schemeClr val="tx1">
                      <a:alpha val="40000"/>
                    </a:schemeClr>
                  </a:outerShdw>
                </a:effectLst>
              </a:rPr>
              <a:t>9</a:t>
            </a:r>
            <a:r>
              <a:rPr lang="en-US" sz="2000" b="1" u="sng" dirty="0" smtClean="0">
                <a:solidFill>
                  <a:schemeClr val="bg1"/>
                </a:solidFill>
                <a:effectLst>
                  <a:outerShdw blurRad="50800" dist="38100" dir="2700000" algn="tl" rotWithShape="0">
                    <a:schemeClr val="tx1">
                      <a:alpha val="40000"/>
                    </a:schemeClr>
                  </a:outerShdw>
                </a:effectLst>
              </a:rPr>
              <a:t>/18/2013</a:t>
            </a:r>
            <a:r>
              <a:rPr lang="en-US" sz="2000" b="1" dirty="0" smtClean="0">
                <a:solidFill>
                  <a:schemeClr val="bg1"/>
                </a:solidFill>
                <a:effectLst>
                  <a:outerShdw blurRad="50800" dist="38100" dir="2700000" algn="tl" rotWithShape="0">
                    <a:schemeClr val="tx1">
                      <a:alpha val="40000"/>
                    </a:schemeClr>
                  </a:outerShdw>
                </a:effectLst>
              </a:rPr>
              <a:t> – SEC Approved</a:t>
            </a:r>
          </a:p>
          <a:p>
            <a:pPr marL="342900" indent="-342900">
              <a:buFont typeface="Wingdings" panose="05000000000000000000" pitchFamily="2" charset="2"/>
              <a:buChar char="§"/>
            </a:pPr>
            <a:endParaRPr lang="en-US" b="1" dirty="0" smtClean="0">
              <a:solidFill>
                <a:schemeClr val="bg1"/>
              </a:solidFill>
              <a:effectLst>
                <a:outerShdw blurRad="50800" dist="38100" dir="2700000" algn="tl" rotWithShape="0">
                  <a:schemeClr val="tx1">
                    <a:alpha val="40000"/>
                  </a:schemeClr>
                </a:outerShdw>
              </a:effectLst>
            </a:endParaRPr>
          </a:p>
          <a:p>
            <a:pPr marL="285750" lvl="2" indent="-285750">
              <a:buFont typeface="Wingdings" panose="05000000000000000000" pitchFamily="2" charset="2"/>
              <a:buChar char="§"/>
            </a:pPr>
            <a:r>
              <a:rPr lang="en-US" sz="2000" b="1" u="sng" dirty="0" smtClean="0">
                <a:solidFill>
                  <a:schemeClr val="bg1"/>
                </a:solidFill>
                <a:effectLst>
                  <a:outerShdw blurRad="50800" dist="38100" dir="2700000" algn="tl" rotWithShape="0">
                    <a:schemeClr val="tx1">
                      <a:alpha val="40000"/>
                    </a:schemeClr>
                  </a:outerShdw>
                </a:effectLst>
              </a:rPr>
              <a:t>7/1/2014</a:t>
            </a:r>
            <a:r>
              <a:rPr lang="en-US" sz="2000" b="1" dirty="0" smtClean="0">
                <a:solidFill>
                  <a:schemeClr val="bg1"/>
                </a:solidFill>
                <a:effectLst>
                  <a:outerShdw blurRad="50800" dist="38100" dir="2700000" algn="tl" rotWithShape="0">
                    <a:schemeClr val="tx1">
                      <a:alpha val="40000"/>
                    </a:schemeClr>
                  </a:outerShdw>
                </a:effectLst>
              </a:rPr>
              <a:t> – Rule Implemented </a:t>
            </a:r>
            <a:endParaRPr lang="en-US" sz="2000" b="1" u="sng" dirty="0" smtClean="0">
              <a:solidFill>
                <a:schemeClr val="bg1"/>
              </a:solidFill>
              <a:effectLst>
                <a:outerShdw blurRad="50800" dist="38100" dir="2700000" algn="tl" rotWithShape="0">
                  <a:schemeClr val="tx1">
                    <a:alpha val="40000"/>
                  </a:schemeClr>
                </a:outerShdw>
              </a:effectLst>
            </a:endParaRPr>
          </a:p>
          <a:p>
            <a:pPr marL="285750" lvl="2" indent="-285750">
              <a:buFont typeface="Wingdings" panose="05000000000000000000" pitchFamily="2" charset="2"/>
              <a:buChar char="§"/>
            </a:pPr>
            <a:endParaRPr lang="en-US" b="1" i="1" u="sng" dirty="0" smtClean="0">
              <a:solidFill>
                <a:schemeClr val="bg1"/>
              </a:solidFill>
              <a:effectLst>
                <a:outerShdw blurRad="50800" dist="38100" dir="2700000" algn="tl" rotWithShape="0">
                  <a:schemeClr val="tx1">
                    <a:alpha val="40000"/>
                  </a:schemeClr>
                </a:outerShdw>
              </a:effectLst>
            </a:endParaRPr>
          </a:p>
          <a:p>
            <a:pPr marL="0" lvl="2"/>
            <a:r>
              <a:rPr lang="en-US" sz="2400" b="1" u="sng" dirty="0" smtClean="0">
                <a:solidFill>
                  <a:schemeClr val="bg1"/>
                </a:solidFill>
                <a:effectLst>
                  <a:outerShdw blurRad="50800" dist="38100" dir="2700000" algn="tl" rotWithShape="0">
                    <a:schemeClr val="tx1">
                      <a:alpha val="40000"/>
                    </a:schemeClr>
                  </a:outerShdw>
                </a:effectLst>
              </a:rPr>
              <a:t>Key Concepts</a:t>
            </a:r>
          </a:p>
          <a:p>
            <a:pPr marL="0" lvl="2"/>
            <a:endParaRPr lang="en-US" sz="1200" b="1" i="1" u="sng" dirty="0" smtClean="0">
              <a:solidFill>
                <a:schemeClr val="bg1"/>
              </a:solidFill>
              <a:effectLst>
                <a:outerShdw blurRad="50800" dist="38100" dir="2700000" algn="tl" rotWithShape="0">
                  <a:schemeClr val="tx1">
                    <a:alpha val="40000"/>
                  </a:schemeClr>
                </a:outerShdw>
              </a:effectLst>
            </a:endParaRPr>
          </a:p>
          <a:p>
            <a:pPr marL="285750" lvl="2" indent="-285750">
              <a:buFont typeface="Wingdings" panose="05000000000000000000" pitchFamily="2" charset="2"/>
              <a:buChar char="§"/>
            </a:pPr>
            <a:r>
              <a:rPr lang="en-US" b="1" dirty="0" smtClean="0">
                <a:solidFill>
                  <a:schemeClr val="bg1"/>
                </a:solidFill>
                <a:effectLst>
                  <a:outerShdw blurRad="50800" dist="38100" dir="2700000" algn="tl" rotWithShape="0">
                    <a:schemeClr val="tx1">
                      <a:alpha val="40000"/>
                    </a:schemeClr>
                  </a:outerShdw>
                </a:effectLst>
              </a:rPr>
              <a:t>Revised MA Definition </a:t>
            </a:r>
            <a:r>
              <a:rPr lang="en-US" b="1" i="1" u="sng" dirty="0" smtClean="0">
                <a:solidFill>
                  <a:schemeClr val="bg1"/>
                </a:solidFill>
                <a:effectLst>
                  <a:outerShdw blurRad="50800" dist="38100" dir="2700000" algn="tl" rotWithShape="0">
                    <a:schemeClr val="tx1">
                      <a:alpha val="40000"/>
                    </a:schemeClr>
                  </a:outerShdw>
                </a:effectLst>
              </a:rPr>
              <a:t>Excludes</a:t>
            </a:r>
            <a:r>
              <a:rPr lang="en-US" b="1" dirty="0" smtClean="0">
                <a:solidFill>
                  <a:schemeClr val="bg1"/>
                </a:solidFill>
                <a:effectLst>
                  <a:outerShdw blurRad="50800" dist="38100" dir="2700000" algn="tl" rotWithShape="0">
                    <a:schemeClr val="tx1">
                      <a:alpha val="40000"/>
                    </a:schemeClr>
                  </a:outerShdw>
                </a:effectLst>
              </a:rPr>
              <a:t> State And </a:t>
            </a:r>
          </a:p>
          <a:p>
            <a:pPr marL="0" lvl="2">
              <a:tabLst>
                <a:tab pos="288925" algn="l"/>
              </a:tabLst>
            </a:pPr>
            <a:r>
              <a:rPr lang="en-US" b="1" dirty="0" smtClean="0">
                <a:solidFill>
                  <a:schemeClr val="bg1"/>
                </a:solidFill>
                <a:effectLst>
                  <a:outerShdw blurRad="50800" dist="38100" dir="2700000" algn="tl" rotWithShape="0">
                    <a:schemeClr val="tx1">
                      <a:alpha val="40000"/>
                    </a:schemeClr>
                  </a:outerShdw>
                </a:effectLst>
              </a:rPr>
              <a:t>	Local Employees And Appointed Board 	Members.</a:t>
            </a:r>
          </a:p>
          <a:p>
            <a:pPr marL="285750" lvl="2" indent="-285750">
              <a:buFont typeface="Wingdings" panose="05000000000000000000" pitchFamily="2" charset="2"/>
              <a:buChar char="§"/>
            </a:pPr>
            <a:endParaRPr lang="en-US" b="1" i="1" u="sng" dirty="0" smtClean="0">
              <a:solidFill>
                <a:schemeClr val="bg1"/>
              </a:solidFill>
              <a:effectLst>
                <a:outerShdw blurRad="50800" dist="38100" dir="2700000" algn="tl" rotWithShape="0">
                  <a:schemeClr val="tx1">
                    <a:alpha val="40000"/>
                  </a:schemeClr>
                </a:outerShdw>
              </a:effectLst>
              <a:hlinkClick r:id="rId4"/>
            </a:endParaRPr>
          </a:p>
          <a:p>
            <a:pPr marL="285750" lvl="2" indent="-285750">
              <a:buFont typeface="Wingdings" panose="05000000000000000000" pitchFamily="2" charset="2"/>
              <a:buChar char="§"/>
            </a:pPr>
            <a:r>
              <a:rPr lang="en-US" b="1" dirty="0" smtClean="0">
                <a:solidFill>
                  <a:schemeClr val="bg1"/>
                </a:solidFill>
                <a:effectLst>
                  <a:outerShdw blurRad="50800" dist="38100" dir="2700000" algn="tl" rotWithShape="0">
                    <a:schemeClr val="tx1">
                      <a:alpha val="40000"/>
                    </a:schemeClr>
                  </a:outerShdw>
                </a:effectLst>
              </a:rPr>
              <a:t>Rule Changes Traditional Communication Between Issuers And Underwriters.  </a:t>
            </a:r>
          </a:p>
          <a:p>
            <a:pPr marL="0" lvl="2"/>
            <a:endParaRPr lang="en-US" sz="1200" b="1" dirty="0" smtClean="0">
              <a:solidFill>
                <a:schemeClr val="bg1"/>
              </a:solidFill>
              <a:effectLst>
                <a:outerShdw blurRad="50800" dist="38100" dir="2700000" algn="tl" rotWithShape="0">
                  <a:schemeClr val="tx1">
                    <a:alpha val="40000"/>
                  </a:schemeClr>
                </a:outerShdw>
              </a:effectLst>
            </a:endParaRPr>
          </a:p>
          <a:p>
            <a:pPr marL="742950" lvl="3" indent="-285750">
              <a:buFont typeface="Arial" panose="020B0604020202020204" pitchFamily="34" charset="0"/>
              <a:buChar char="•"/>
            </a:pPr>
            <a:r>
              <a:rPr lang="en-US" b="1" dirty="0" smtClean="0">
                <a:solidFill>
                  <a:schemeClr val="bg1"/>
                </a:solidFill>
                <a:effectLst>
                  <a:outerShdw blurRad="50800" dist="38100" dir="2700000" algn="tl" rotWithShape="0">
                    <a:schemeClr val="tx1">
                      <a:alpha val="40000"/>
                    </a:schemeClr>
                  </a:outerShdw>
                </a:effectLst>
              </a:rPr>
              <a:t>Specifically – How issuers solicit and receive information from underwriters.</a:t>
            </a:r>
            <a:endParaRPr lang="en-US" sz="1200" b="1" dirty="0">
              <a:solidFill>
                <a:schemeClr val="bg1"/>
              </a:solidFill>
              <a:effectLst>
                <a:outerShdw blurRad="50800" dist="38100" dir="2700000" algn="tl" rotWithShape="0">
                  <a:schemeClr val="tx1">
                    <a:alpha val="40000"/>
                  </a:schemeClr>
                </a:outerShdw>
              </a:effectLst>
            </a:endParaRPr>
          </a:p>
          <a:p>
            <a:pPr marL="742950" lvl="1" indent="-285750">
              <a:buFont typeface="Arial" panose="020B0604020202020204" pitchFamily="34" charset="0"/>
              <a:buChar char="•"/>
            </a:pPr>
            <a:endParaRPr lang="en-US" dirty="0" smtClean="0">
              <a:solidFill>
                <a:schemeClr val="bg1"/>
              </a:solidFill>
              <a:effectLst>
                <a:outerShdw blurRad="50800" dist="38100" dir="2700000" algn="tl" rotWithShape="0">
                  <a:schemeClr val="tx1">
                    <a:alpha val="40000"/>
                  </a:schemeClr>
                </a:outerShdw>
              </a:effectLst>
            </a:endParaRPr>
          </a:p>
          <a:p>
            <a:pPr lvl="1"/>
            <a:endParaRPr lang="en-US" sz="1200" dirty="0" smtClean="0">
              <a:solidFill>
                <a:schemeClr val="bg1"/>
              </a:solidFill>
              <a:effectLst>
                <a:outerShdw blurRad="50800" dist="38100" dir="2700000" algn="tl" rotWithShape="0">
                  <a:schemeClr val="tx1">
                    <a:alpha val="40000"/>
                  </a:schemeClr>
                </a:outerShdw>
              </a:effectLst>
            </a:endParaRPr>
          </a:p>
          <a:p>
            <a:pPr lvl="1">
              <a:tabLst>
                <a:tab pos="742950" algn="l"/>
              </a:tabLst>
            </a:pPr>
            <a:endParaRPr lang="en-US" sz="800" dirty="0" smtClean="0">
              <a:solidFill>
                <a:schemeClr val="bg1"/>
              </a:solidFill>
              <a:effectLst>
                <a:outerShdw blurRad="50800" dist="38100" dir="2700000" algn="tl" rotWithShape="0">
                  <a:schemeClr val="tx1">
                    <a:alpha val="40000"/>
                  </a:schemeClr>
                </a:outerShdw>
              </a:effectLst>
            </a:endParaRPr>
          </a:p>
          <a:p>
            <a:pPr marL="742950" lvl="1" indent="-285750">
              <a:buFont typeface="Arial" pitchFamily="34" charset="0"/>
              <a:buChar char="•"/>
            </a:pPr>
            <a:endParaRPr lang="en-US" dirty="0" smtClean="0">
              <a:solidFill>
                <a:schemeClr val="bg1"/>
              </a:solidFill>
              <a:effectLst>
                <a:outerShdw blurRad="50800" dist="38100" dir="2700000" algn="tl" rotWithShape="0">
                  <a:schemeClr val="tx1">
                    <a:alpha val="40000"/>
                  </a:schemeClr>
                </a:outerShdw>
              </a:effectLst>
            </a:endParaRPr>
          </a:p>
          <a:p>
            <a:pPr lvl="1"/>
            <a:endParaRPr lang="en-US" sz="1000" dirty="0" smtClean="0">
              <a:solidFill>
                <a:schemeClr val="bg1"/>
              </a:solidFill>
            </a:endParaRPr>
          </a:p>
          <a:p>
            <a:endParaRPr lang="en-US" dirty="0">
              <a:solidFill>
                <a:schemeClr val="bg1"/>
              </a:solidFill>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7695" y="2438400"/>
            <a:ext cx="2795587" cy="2755106"/>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457201" y="1447800"/>
            <a:ext cx="822959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260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18315"/>
            <a:ext cx="8229599" cy="4591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258593"/>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609600"/>
            <a:ext cx="7848600" cy="646331"/>
          </a:xfrm>
          <a:prstGeom prst="rect">
            <a:avLst/>
          </a:prstGeom>
          <a:noFill/>
        </p:spPr>
        <p:txBody>
          <a:bodyPr wrap="square" rtlCol="0">
            <a:spAutoFit/>
          </a:bodyPr>
          <a:lstStyle/>
          <a:p>
            <a:pPr marL="403225" algn="ctr"/>
            <a:r>
              <a:rPr lang="en-US" sz="3600" b="1" dirty="0" smtClean="0">
                <a:solidFill>
                  <a:schemeClr val="bg1"/>
                </a:solidFill>
                <a:effectLst>
                  <a:outerShdw blurRad="50800" dist="38100" dir="2700000" algn="tl" rotWithShape="0">
                    <a:schemeClr val="tx1">
                      <a:alpha val="40000"/>
                    </a:schemeClr>
                  </a:outerShdw>
                </a:effectLst>
              </a:rPr>
              <a:t>MA Rule – Key Points </a:t>
            </a:r>
            <a:endParaRPr lang="en-US" sz="36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40658"/>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457201" y="1828800"/>
            <a:ext cx="8000999" cy="5724644"/>
          </a:xfrm>
          <a:prstGeom prst="rect">
            <a:avLst/>
          </a:prstGeom>
        </p:spPr>
        <p:txBody>
          <a:bodyPr wrap="square">
            <a:spAutoFit/>
          </a:bodyPr>
          <a:lstStyle/>
          <a:p>
            <a:pPr marL="404813" lvl="1" indent="-285750">
              <a:buFont typeface="Wingdings" panose="05000000000000000000" pitchFamily="2" charset="2"/>
              <a:buChar char="§"/>
            </a:pPr>
            <a:endParaRPr lang="en-US" sz="1600" b="1" dirty="0" smtClean="0">
              <a:solidFill>
                <a:schemeClr val="bg1"/>
              </a:solidFill>
              <a:effectLst>
                <a:outerShdw blurRad="50800" dist="38100" dir="2700000" algn="tl" rotWithShape="0">
                  <a:schemeClr val="tx1">
                    <a:alpha val="40000"/>
                  </a:schemeClr>
                </a:outerShdw>
              </a:effectLst>
            </a:endParaRPr>
          </a:p>
          <a:p>
            <a:pPr marL="404813" lvl="1" indent="-285750">
              <a:buFont typeface="Wingdings" panose="05000000000000000000" pitchFamily="2" charset="2"/>
              <a:buChar char="§"/>
            </a:pPr>
            <a:r>
              <a:rPr lang="en-US" sz="2400" b="1" i="1" u="sng" dirty="0" smtClean="0">
                <a:solidFill>
                  <a:schemeClr val="bg1"/>
                </a:solidFill>
                <a:effectLst>
                  <a:outerShdw blurRad="50800" dist="38100" dir="2700000" algn="tl" rotWithShape="0">
                    <a:schemeClr val="tx1">
                      <a:alpha val="40000"/>
                    </a:schemeClr>
                  </a:outerShdw>
                </a:effectLst>
              </a:rPr>
              <a:t>Municipal Advisors Have An Explicit Fiduciary Duty To Their Government Clients</a:t>
            </a:r>
            <a:r>
              <a:rPr lang="en-US" sz="2400" dirty="0" smtClean="0">
                <a:solidFill>
                  <a:schemeClr val="bg1"/>
                </a:solidFill>
                <a:effectLst>
                  <a:outerShdw blurRad="50800" dist="38100" dir="2700000" algn="tl" rotWithShape="0">
                    <a:schemeClr val="tx1">
                      <a:alpha val="40000"/>
                    </a:schemeClr>
                  </a:outerShdw>
                </a:effectLst>
              </a:rPr>
              <a:t>. </a:t>
            </a:r>
          </a:p>
          <a:p>
            <a:pPr marL="404813" lvl="1" indent="-285750">
              <a:buFont typeface="Wingdings" panose="05000000000000000000" pitchFamily="2" charset="2"/>
              <a:buChar char="§"/>
            </a:pPr>
            <a:endParaRPr lang="en-US" sz="2000" dirty="0" smtClean="0">
              <a:solidFill>
                <a:schemeClr val="bg1"/>
              </a:solidFill>
              <a:effectLst>
                <a:outerShdw blurRad="50800" dist="38100" dir="2700000" algn="tl" rotWithShape="0">
                  <a:schemeClr val="tx1">
                    <a:alpha val="40000"/>
                  </a:schemeClr>
                </a:outerShdw>
              </a:effectLst>
            </a:endParaRPr>
          </a:p>
          <a:p>
            <a:pPr marL="404813" lvl="1" indent="-285750">
              <a:buFont typeface="Wingdings" panose="05000000000000000000" pitchFamily="2" charset="2"/>
              <a:buChar char="§"/>
            </a:pPr>
            <a:r>
              <a:rPr lang="en-US" sz="2000" b="1" dirty="0" smtClean="0">
                <a:solidFill>
                  <a:schemeClr val="bg1"/>
                </a:solidFill>
                <a:effectLst>
                  <a:outerShdw blurRad="50800" dist="38100" dir="2700000" algn="tl" rotWithShape="0">
                    <a:schemeClr val="tx1">
                      <a:alpha val="40000"/>
                    </a:schemeClr>
                  </a:outerShdw>
                </a:effectLst>
              </a:rPr>
              <a:t>Underwriters And Other Professionals That Do Not Have A Fiduciary Duty To Issuers Will Not Be Able To Provide </a:t>
            </a:r>
            <a:r>
              <a:rPr lang="en-US" sz="2000" b="1" i="1" u="sng" dirty="0" smtClean="0">
                <a:solidFill>
                  <a:schemeClr val="bg1"/>
                </a:solidFill>
                <a:effectLst>
                  <a:outerShdw blurRad="50800" dist="38100" dir="2700000" algn="tl" rotWithShape="0">
                    <a:schemeClr val="tx1">
                      <a:alpha val="40000"/>
                    </a:schemeClr>
                  </a:outerShdw>
                </a:effectLst>
              </a:rPr>
              <a:t>Advice</a:t>
            </a:r>
            <a:r>
              <a:rPr lang="en-US" sz="2000" b="1" dirty="0" smtClean="0">
                <a:solidFill>
                  <a:schemeClr val="bg1"/>
                </a:solidFill>
                <a:effectLst>
                  <a:outerShdw blurRad="50800" dist="38100" dir="2700000" algn="tl" rotWithShape="0">
                    <a:schemeClr val="tx1">
                      <a:alpha val="40000"/>
                    </a:schemeClr>
                  </a:outerShdw>
                </a:effectLst>
              </a:rPr>
              <a:t> To Governments </a:t>
            </a:r>
            <a:r>
              <a:rPr lang="en-US" sz="2000" b="1" i="1" u="sng" dirty="0" smtClean="0">
                <a:solidFill>
                  <a:schemeClr val="bg1"/>
                </a:solidFill>
                <a:effectLst>
                  <a:outerShdw blurRad="50800" dist="38100" dir="2700000" algn="tl" rotWithShape="0">
                    <a:schemeClr val="tx1">
                      <a:alpha val="40000"/>
                    </a:schemeClr>
                  </a:outerShdw>
                </a:effectLst>
              </a:rPr>
              <a:t>Unless Certain Exceptions Are Met</a:t>
            </a:r>
            <a:r>
              <a:rPr lang="en-US" sz="2000" b="1" i="1" dirty="0" smtClean="0">
                <a:solidFill>
                  <a:schemeClr val="bg1"/>
                </a:solidFill>
                <a:effectLst>
                  <a:outerShdw blurRad="50800" dist="38100" dir="2700000" algn="tl" rotWithShape="0">
                    <a:schemeClr val="tx1">
                      <a:alpha val="40000"/>
                    </a:schemeClr>
                  </a:outerShdw>
                </a:effectLst>
              </a:rPr>
              <a:t>. </a:t>
            </a:r>
          </a:p>
          <a:p>
            <a:pPr marL="119063" lvl="1"/>
            <a:endParaRPr lang="en-US" sz="2000" b="1" i="1" dirty="0" smtClean="0">
              <a:solidFill>
                <a:schemeClr val="bg1"/>
              </a:solidFill>
              <a:effectLst>
                <a:outerShdw blurRad="50800" dist="38100" dir="2700000" algn="tl" rotWithShape="0">
                  <a:schemeClr val="tx1">
                    <a:alpha val="40000"/>
                  </a:schemeClr>
                </a:outerShdw>
              </a:effectLst>
            </a:endParaRPr>
          </a:p>
          <a:p>
            <a:pPr marL="404813" lvl="1" indent="-285750">
              <a:buFont typeface="Wingdings" panose="05000000000000000000" pitchFamily="2" charset="2"/>
              <a:buChar char="§"/>
            </a:pPr>
            <a:r>
              <a:rPr lang="en-US" sz="2000" b="1" i="1" dirty="0" smtClean="0">
                <a:solidFill>
                  <a:schemeClr val="bg1"/>
                </a:solidFill>
                <a:effectLst>
                  <a:outerShdw blurRad="50800" dist="38100" dir="2700000" algn="tl" rotWithShape="0">
                    <a:schemeClr val="tx1">
                      <a:alpha val="40000"/>
                    </a:schemeClr>
                  </a:outerShdw>
                </a:effectLst>
              </a:rPr>
              <a:t>Underwriters Will Be Able To Communicate With Issuers About General Market Issues, Facts And Ideas, However, Unless An Exemption Is Met, They Can Not Advise A Government To Take A Specific Action.</a:t>
            </a:r>
          </a:p>
          <a:p>
            <a:pPr marL="119063" lvl="1"/>
            <a:endParaRPr lang="en-US" sz="2000" dirty="0" smtClean="0">
              <a:solidFill>
                <a:schemeClr val="bg1"/>
              </a:solidFill>
              <a:effectLst>
                <a:outerShdw blurRad="50800" dist="38100" dir="2700000" algn="tl" rotWithShape="0">
                  <a:schemeClr val="tx1">
                    <a:alpha val="40000"/>
                  </a:schemeClr>
                </a:outerShdw>
              </a:effectLst>
            </a:endParaRPr>
          </a:p>
          <a:p>
            <a:pPr marL="404813" lvl="1" indent="-285750">
              <a:buFont typeface="Arial" panose="020B0604020202020204" pitchFamily="34" charset="0"/>
              <a:buChar char="•"/>
            </a:pPr>
            <a:endParaRPr lang="en-US" sz="1400" dirty="0" smtClean="0">
              <a:solidFill>
                <a:schemeClr val="bg1"/>
              </a:solidFill>
              <a:effectLst>
                <a:outerShdw blurRad="50800" dist="38100" dir="2700000" algn="tl" rotWithShape="0">
                  <a:schemeClr val="tx1">
                    <a:alpha val="40000"/>
                  </a:schemeClr>
                </a:outerShdw>
              </a:effectLst>
            </a:endParaRPr>
          </a:p>
          <a:p>
            <a:pPr marL="404813" lvl="2" indent="-285750"/>
            <a:endParaRPr lang="en-US" sz="1200" i="1" dirty="0" smtClean="0">
              <a:solidFill>
                <a:schemeClr val="bg1"/>
              </a:solidFill>
              <a:effectLst>
                <a:outerShdw blurRad="50800" dist="38100" dir="2700000" algn="tl" rotWithShape="0">
                  <a:schemeClr val="tx1">
                    <a:alpha val="40000"/>
                  </a:schemeClr>
                </a:outerShdw>
              </a:effectLst>
            </a:endParaRPr>
          </a:p>
          <a:p>
            <a:pPr marL="742950" lvl="1" indent="-285750">
              <a:buFont typeface="Arial" panose="020B0604020202020204" pitchFamily="34" charset="0"/>
              <a:buChar char="•"/>
            </a:pPr>
            <a:endParaRPr lang="en-US" sz="1400" dirty="0" smtClean="0">
              <a:solidFill>
                <a:schemeClr val="bg1"/>
              </a:solidFill>
              <a:effectLst>
                <a:outerShdw blurRad="50800" dist="38100" dir="2700000" algn="tl" rotWithShape="0">
                  <a:schemeClr val="tx1">
                    <a:alpha val="40000"/>
                  </a:schemeClr>
                </a:outerShdw>
              </a:effectLst>
            </a:endParaRPr>
          </a:p>
          <a:p>
            <a:pPr lvl="1">
              <a:tabLst>
                <a:tab pos="742950" algn="l"/>
              </a:tabLst>
            </a:pPr>
            <a:endParaRPr lang="en-US" sz="800" dirty="0" smtClean="0">
              <a:solidFill>
                <a:schemeClr val="bg1"/>
              </a:solidFill>
              <a:effectLst>
                <a:outerShdw blurRad="50800" dist="38100" dir="2700000" algn="tl" rotWithShape="0">
                  <a:schemeClr val="tx1">
                    <a:alpha val="40000"/>
                  </a:schemeClr>
                </a:outerShdw>
              </a:effectLst>
            </a:endParaRPr>
          </a:p>
          <a:p>
            <a:pPr marL="742950" lvl="1" indent="-285750">
              <a:buFont typeface="Arial" pitchFamily="34" charset="0"/>
              <a:buChar char="•"/>
            </a:pPr>
            <a:endParaRPr lang="en-US" dirty="0" smtClean="0">
              <a:solidFill>
                <a:schemeClr val="bg1"/>
              </a:solidFill>
              <a:effectLst>
                <a:outerShdw blurRad="50800" dist="38100" dir="2700000" algn="tl" rotWithShape="0">
                  <a:schemeClr val="tx1">
                    <a:alpha val="40000"/>
                  </a:schemeClr>
                </a:outerShdw>
              </a:effectLst>
            </a:endParaRPr>
          </a:p>
          <a:p>
            <a:pPr lvl="1"/>
            <a:endParaRPr lang="en-US" sz="10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911859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599" cy="4876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258594"/>
            <a:ext cx="8351837" cy="99733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434097"/>
            <a:ext cx="7848600" cy="646331"/>
          </a:xfrm>
          <a:prstGeom prst="rect">
            <a:avLst/>
          </a:prstGeom>
          <a:noFill/>
        </p:spPr>
        <p:txBody>
          <a:bodyPr wrap="square" rtlCol="0">
            <a:spAutoFit/>
          </a:bodyPr>
          <a:lstStyle/>
          <a:p>
            <a:pPr marL="403225" algn="ctr"/>
            <a:r>
              <a:rPr lang="en-US" sz="3600" b="1" dirty="0" smtClean="0">
                <a:solidFill>
                  <a:schemeClr val="bg1"/>
                </a:solidFill>
                <a:effectLst>
                  <a:outerShdw blurRad="50800" dist="38100" dir="2700000" algn="tl" rotWithShape="0">
                    <a:schemeClr val="tx1">
                      <a:alpha val="40000"/>
                    </a:schemeClr>
                  </a:outerShdw>
                </a:effectLst>
              </a:rPr>
              <a:t>MA Rule – Exemptions</a:t>
            </a:r>
            <a:endParaRPr lang="en-US" sz="36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5532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457201" y="1828800"/>
            <a:ext cx="8000999" cy="1538883"/>
          </a:xfrm>
          <a:prstGeom prst="rect">
            <a:avLst/>
          </a:prstGeom>
        </p:spPr>
        <p:txBody>
          <a:bodyPr wrap="square">
            <a:spAutoFit/>
          </a:bodyPr>
          <a:lstStyle/>
          <a:p>
            <a:pPr marL="404813" lvl="1" indent="-285750">
              <a:buFont typeface="Arial" panose="020B0604020202020204" pitchFamily="34" charset="0"/>
              <a:buChar char="•"/>
            </a:pPr>
            <a:endParaRPr lang="en-US" sz="1400" dirty="0" smtClean="0">
              <a:solidFill>
                <a:schemeClr val="bg1"/>
              </a:solidFill>
              <a:effectLst>
                <a:outerShdw blurRad="50800" dist="38100" dir="2700000" algn="tl" rotWithShape="0">
                  <a:schemeClr val="tx1">
                    <a:alpha val="40000"/>
                  </a:schemeClr>
                </a:outerShdw>
              </a:effectLst>
            </a:endParaRPr>
          </a:p>
          <a:p>
            <a:pPr marL="404813" lvl="2" indent="-285750"/>
            <a:endParaRPr lang="en-US" sz="1200" i="1" dirty="0" smtClean="0">
              <a:solidFill>
                <a:schemeClr val="bg1"/>
              </a:solidFill>
              <a:effectLst>
                <a:outerShdw blurRad="50800" dist="38100" dir="2700000" algn="tl" rotWithShape="0">
                  <a:schemeClr val="tx1">
                    <a:alpha val="40000"/>
                  </a:schemeClr>
                </a:outerShdw>
              </a:effectLst>
            </a:endParaRPr>
          </a:p>
          <a:p>
            <a:pPr marL="742950" lvl="1" indent="-285750">
              <a:buFont typeface="Arial" panose="020B0604020202020204" pitchFamily="34" charset="0"/>
              <a:buChar char="•"/>
            </a:pPr>
            <a:endParaRPr lang="en-US" sz="1400" dirty="0" smtClean="0">
              <a:solidFill>
                <a:schemeClr val="bg1"/>
              </a:solidFill>
              <a:effectLst>
                <a:outerShdw blurRad="50800" dist="38100" dir="2700000" algn="tl" rotWithShape="0">
                  <a:schemeClr val="tx1">
                    <a:alpha val="40000"/>
                  </a:schemeClr>
                </a:outerShdw>
              </a:effectLst>
            </a:endParaRPr>
          </a:p>
          <a:p>
            <a:pPr lvl="1">
              <a:tabLst>
                <a:tab pos="742950" algn="l"/>
              </a:tabLst>
            </a:pPr>
            <a:endParaRPr lang="en-US" sz="800" dirty="0" smtClean="0">
              <a:solidFill>
                <a:schemeClr val="bg1"/>
              </a:solidFill>
              <a:effectLst>
                <a:outerShdw blurRad="50800" dist="38100" dir="2700000" algn="tl" rotWithShape="0">
                  <a:schemeClr val="tx1">
                    <a:alpha val="40000"/>
                  </a:schemeClr>
                </a:outerShdw>
              </a:effectLst>
            </a:endParaRPr>
          </a:p>
          <a:p>
            <a:pPr marL="742950" lvl="1" indent="-285750">
              <a:buFont typeface="Arial" pitchFamily="34" charset="0"/>
              <a:buChar char="•"/>
            </a:pPr>
            <a:endParaRPr lang="en-US" dirty="0" smtClean="0">
              <a:solidFill>
                <a:schemeClr val="bg1"/>
              </a:solidFill>
              <a:effectLst>
                <a:outerShdw blurRad="50800" dist="38100" dir="2700000" algn="tl" rotWithShape="0">
                  <a:schemeClr val="tx1">
                    <a:alpha val="40000"/>
                  </a:schemeClr>
                </a:outerShdw>
              </a:effectLst>
            </a:endParaRPr>
          </a:p>
          <a:p>
            <a:pPr lvl="1"/>
            <a:endParaRPr lang="en-US" sz="1000" dirty="0" smtClean="0">
              <a:solidFill>
                <a:schemeClr val="bg1"/>
              </a:solidFill>
            </a:endParaRPr>
          </a:p>
          <a:p>
            <a:endParaRPr lang="en-US" dirty="0">
              <a:solidFill>
                <a:schemeClr val="bg1"/>
              </a:solidFill>
            </a:endParaRPr>
          </a:p>
        </p:txBody>
      </p:sp>
      <p:sp>
        <p:nvSpPr>
          <p:cNvPr id="6" name="Rectangle 5"/>
          <p:cNvSpPr/>
          <p:nvPr/>
        </p:nvSpPr>
        <p:spPr>
          <a:xfrm>
            <a:off x="609600" y="1661041"/>
            <a:ext cx="7848600" cy="4739759"/>
          </a:xfrm>
          <a:prstGeom prst="rect">
            <a:avLst/>
          </a:prstGeom>
        </p:spPr>
        <p:txBody>
          <a:bodyPr wrap="square">
            <a:spAutoFit/>
          </a:bodyPr>
          <a:lstStyle/>
          <a:p>
            <a:pPr marL="346075" lvl="2" indent="-342900">
              <a:buFont typeface="Wingdings" charset="2"/>
              <a:buChar char="§"/>
            </a:pPr>
            <a:r>
              <a:rPr lang="en-US" sz="2400" b="1" u="sng" dirty="0" smtClean="0">
                <a:solidFill>
                  <a:schemeClr val="bg1"/>
                </a:solidFill>
                <a:effectLst>
                  <a:outerShdw blurRad="50800" dist="38100" dir="2700000" algn="tl" rotWithShape="0">
                    <a:schemeClr val="tx1">
                      <a:alpha val="40000"/>
                    </a:schemeClr>
                  </a:outerShdw>
                </a:effectLst>
              </a:rPr>
              <a:t>IRMA Exemption</a:t>
            </a:r>
            <a:r>
              <a:rPr lang="en-US" sz="2000" b="1" dirty="0" smtClean="0">
                <a:solidFill>
                  <a:schemeClr val="bg1"/>
                </a:solidFill>
                <a:effectLst>
                  <a:outerShdw blurRad="50800" dist="38100" dir="2700000" algn="tl" rotWithShape="0">
                    <a:schemeClr val="tx1">
                      <a:alpha val="40000"/>
                    </a:schemeClr>
                  </a:outerShdw>
                </a:effectLst>
              </a:rPr>
              <a:t> - Issuer Has An Independent MA.</a:t>
            </a:r>
          </a:p>
          <a:p>
            <a:pPr marL="288925" lvl="2" indent="-285750">
              <a:buFont typeface="Wingdings" charset="2"/>
              <a:buChar char="§"/>
            </a:pPr>
            <a:endParaRPr lang="en-US" sz="1400" b="1" i="1" dirty="0" smtClean="0">
              <a:solidFill>
                <a:schemeClr val="bg1"/>
              </a:solidFill>
              <a:effectLst>
                <a:outerShdw blurRad="50800" dist="38100" dir="2700000" algn="tl" rotWithShape="0">
                  <a:schemeClr val="tx1">
                    <a:alpha val="40000"/>
                  </a:schemeClr>
                </a:outerShdw>
              </a:effectLst>
            </a:endParaRPr>
          </a:p>
          <a:p>
            <a:pPr marL="346075" lvl="2" indent="-342900">
              <a:buFont typeface="Wingdings" charset="2"/>
              <a:buChar char="§"/>
            </a:pPr>
            <a:r>
              <a:rPr lang="en-US" sz="2400" b="1" u="sng" dirty="0" smtClean="0">
                <a:solidFill>
                  <a:schemeClr val="bg1"/>
                </a:solidFill>
                <a:effectLst>
                  <a:outerShdw blurRad="50800" dist="38100" dir="2700000" algn="tl" rotWithShape="0">
                    <a:schemeClr val="tx1">
                      <a:alpha val="40000"/>
                    </a:schemeClr>
                  </a:outerShdw>
                </a:effectLst>
              </a:rPr>
              <a:t>RFP </a:t>
            </a:r>
            <a:r>
              <a:rPr lang="en-US" sz="2400" b="1" u="sng" dirty="0" smtClean="0">
                <a:solidFill>
                  <a:schemeClr val="bg1"/>
                </a:solidFill>
                <a:effectLst>
                  <a:outerShdw blurRad="50800" dist="38100" dir="2700000" algn="tl" rotWithShape="0">
                    <a:schemeClr val="tx1">
                      <a:alpha val="40000"/>
                    </a:schemeClr>
                  </a:outerShdw>
                </a:effectLst>
              </a:rPr>
              <a:t>Exemption</a:t>
            </a:r>
            <a:r>
              <a:rPr lang="en-US" sz="2000" b="1" dirty="0" smtClean="0">
                <a:solidFill>
                  <a:schemeClr val="bg1"/>
                </a:solidFill>
                <a:effectLst>
                  <a:outerShdw blurRad="50800" dist="38100" dir="2700000" algn="tl" rotWithShape="0">
                    <a:schemeClr val="tx1">
                      <a:alpha val="40000"/>
                    </a:schemeClr>
                  </a:outerShdw>
                </a:effectLst>
              </a:rPr>
              <a:t> - Issuer Has A </a:t>
            </a:r>
            <a:r>
              <a:rPr lang="en-US" sz="2000" b="1" dirty="0" smtClean="0">
                <a:solidFill>
                  <a:schemeClr val="bg1"/>
                </a:solidFill>
                <a:effectLst>
                  <a:outerShdw blurRad="50800" dist="38100" dir="2700000" algn="tl" rotWithShape="0">
                    <a:schemeClr val="tx1">
                      <a:alpha val="40000"/>
                    </a:schemeClr>
                  </a:outerShdw>
                </a:effectLst>
              </a:rPr>
              <a:t>RFP </a:t>
            </a:r>
            <a:r>
              <a:rPr lang="en-US" sz="2000" b="1" dirty="0" smtClean="0">
                <a:solidFill>
                  <a:schemeClr val="bg1"/>
                </a:solidFill>
                <a:effectLst>
                  <a:outerShdw blurRad="50800" dist="38100" dir="2700000" algn="tl" rotWithShape="0">
                    <a:schemeClr val="tx1">
                      <a:alpha val="40000"/>
                    </a:schemeClr>
                  </a:outerShdw>
                </a:effectLst>
              </a:rPr>
              <a:t>Out For Underwriting Services Related To A Specific Transaction</a:t>
            </a:r>
            <a:r>
              <a:rPr lang="en-US" sz="2400" b="1" dirty="0" smtClean="0">
                <a:solidFill>
                  <a:schemeClr val="bg1"/>
                </a:solidFill>
                <a:effectLst>
                  <a:outerShdw blurRad="50800" dist="38100" dir="2700000" algn="tl" rotWithShape="0">
                    <a:schemeClr val="tx1">
                      <a:alpha val="40000"/>
                    </a:schemeClr>
                  </a:outerShdw>
                </a:effectLst>
              </a:rPr>
              <a:t>.</a:t>
            </a:r>
          </a:p>
          <a:p>
            <a:pPr marL="288925" lvl="2" indent="-285750">
              <a:buFont typeface="Wingdings" charset="2"/>
              <a:buChar char="§"/>
            </a:pPr>
            <a:endParaRPr lang="en-US" sz="1400" b="1" i="1" dirty="0" smtClean="0">
              <a:solidFill>
                <a:schemeClr val="bg1"/>
              </a:solidFill>
              <a:effectLst>
                <a:outerShdw blurRad="50800" dist="38100" dir="2700000" algn="tl" rotWithShape="0">
                  <a:schemeClr val="tx1">
                    <a:alpha val="40000"/>
                  </a:schemeClr>
                </a:outerShdw>
              </a:effectLst>
            </a:endParaRPr>
          </a:p>
          <a:p>
            <a:pPr marL="346075" lvl="2" indent="-342900">
              <a:buFont typeface="Wingdings" charset="2"/>
              <a:buChar char="§"/>
            </a:pPr>
            <a:r>
              <a:rPr lang="en-US" sz="2400" b="1" u="sng" dirty="0" smtClean="0">
                <a:solidFill>
                  <a:schemeClr val="bg1"/>
                </a:solidFill>
                <a:effectLst>
                  <a:outerShdw blurRad="50800" dist="38100" dir="2700000" algn="tl" rotWithShape="0">
                    <a:schemeClr val="tx1">
                      <a:alpha val="40000"/>
                    </a:schemeClr>
                  </a:outerShdw>
                </a:effectLst>
              </a:rPr>
              <a:t>Underwriter Exemption</a:t>
            </a:r>
            <a:r>
              <a:rPr lang="en-US" sz="2000" b="1" dirty="0" smtClean="0">
                <a:solidFill>
                  <a:schemeClr val="bg1"/>
                </a:solidFill>
                <a:effectLst>
                  <a:outerShdw blurRad="50800" dist="38100" dir="2700000" algn="tl" rotWithShape="0">
                    <a:schemeClr val="tx1">
                      <a:alpha val="40000"/>
                    </a:schemeClr>
                  </a:outerShdw>
                </a:effectLst>
              </a:rPr>
              <a:t> – Underwriters May Provide Advice On The Structure, Timing, Terms Of A Transaction Using This Exemption Only During The Period Beginning With When They Are Engaged For A Particular Transaction And Ending At The End Of The Underwriting Period (</a:t>
            </a:r>
            <a:r>
              <a:rPr lang="en-US" sz="2000" b="1" i="1" u="sng" dirty="0" smtClean="0">
                <a:solidFill>
                  <a:schemeClr val="bg1"/>
                </a:solidFill>
                <a:effectLst>
                  <a:outerShdw blurRad="50800" dist="38100" dir="2700000" algn="tl" rotWithShape="0">
                    <a:schemeClr val="tx1">
                      <a:alpha val="40000"/>
                    </a:schemeClr>
                  </a:outerShdw>
                </a:effectLst>
              </a:rPr>
              <a:t>Letter Of Engagement</a:t>
            </a:r>
            <a:r>
              <a:rPr lang="en-US" sz="2000" b="1" dirty="0" smtClean="0">
                <a:solidFill>
                  <a:schemeClr val="bg1"/>
                </a:solidFill>
                <a:effectLst>
                  <a:outerShdw blurRad="50800" dist="38100" dir="2700000" algn="tl" rotWithShape="0">
                    <a:schemeClr val="tx1">
                      <a:alpha val="40000"/>
                    </a:schemeClr>
                  </a:outerShdw>
                </a:effectLst>
              </a:rPr>
              <a:t>).</a:t>
            </a:r>
          </a:p>
          <a:p>
            <a:pPr marL="288925" lvl="2" indent="-285750">
              <a:buFont typeface="Wingdings" charset="2"/>
              <a:buChar char="§"/>
            </a:pPr>
            <a:endParaRPr lang="en-US" sz="1400" b="1" dirty="0" smtClean="0">
              <a:solidFill>
                <a:schemeClr val="bg1"/>
              </a:solidFill>
              <a:effectLst>
                <a:outerShdw blurRad="50800" dist="38100" dir="2700000" algn="tl" rotWithShape="0">
                  <a:schemeClr val="tx1">
                    <a:alpha val="40000"/>
                  </a:schemeClr>
                </a:outerShdw>
              </a:effectLst>
            </a:endParaRPr>
          </a:p>
          <a:p>
            <a:pPr marL="346075" lvl="2" indent="-342900">
              <a:buFont typeface="Wingdings" charset="2"/>
              <a:buChar char="§"/>
            </a:pPr>
            <a:r>
              <a:rPr lang="en-US" sz="2000" b="1" dirty="0" smtClean="0">
                <a:solidFill>
                  <a:schemeClr val="bg1"/>
                </a:solidFill>
                <a:effectLst>
                  <a:outerShdw blurRad="50800" dist="38100" dir="2700000" algn="tl" rotWithShape="0">
                    <a:schemeClr val="tx1">
                      <a:alpha val="40000"/>
                    </a:schemeClr>
                  </a:outerShdw>
                </a:effectLst>
              </a:rPr>
              <a:t>GFOA  &amp; SIFMA Developed Model </a:t>
            </a:r>
            <a:r>
              <a:rPr lang="en-US" sz="2000" b="1" dirty="0" smtClean="0">
                <a:solidFill>
                  <a:schemeClr val="bg1"/>
                </a:solidFill>
                <a:effectLst>
                  <a:outerShdw blurRad="50800" dist="38100" dir="2700000" algn="tl" rotWithShape="0">
                    <a:schemeClr val="tx1">
                      <a:alpha val="40000"/>
                    </a:schemeClr>
                  </a:outerShdw>
                </a:effectLst>
              </a:rPr>
              <a:t>MA </a:t>
            </a:r>
            <a:r>
              <a:rPr lang="en-US" sz="2000" b="1" dirty="0" smtClean="0">
                <a:solidFill>
                  <a:schemeClr val="bg1"/>
                </a:solidFill>
                <a:effectLst>
                  <a:outerShdw blurRad="50800" dist="38100" dir="2700000" algn="tl" rotWithShape="0">
                    <a:schemeClr val="tx1">
                      <a:alpha val="40000"/>
                    </a:schemeClr>
                  </a:outerShdw>
                </a:effectLst>
              </a:rPr>
              <a:t>And Underwriter Exemption Language For Issuers To Use In Order To Ensure Compliance With The Rule.</a:t>
            </a:r>
            <a:endParaRPr lang="en-US" sz="2000" i="1" dirty="0">
              <a:solidFill>
                <a:schemeClr val="bg1"/>
              </a:solidFill>
              <a:effectLst>
                <a:outerShdw blurRad="50800" dist="38100" dir="2700000" algn="tl" rotWithShape="0">
                  <a:schemeClr val="tx1">
                    <a:alpha val="40000"/>
                  </a:schemeClr>
                </a:outerShdw>
              </a:effectLst>
            </a:endParaRPr>
          </a:p>
        </p:txBody>
      </p:sp>
    </p:spTree>
    <p:extLst>
      <p:ext uri="{BB962C8B-B14F-4D97-AF65-F5344CB8AC3E}">
        <p14:creationId xmlns:p14="http://schemas.microsoft.com/office/powerpoint/2010/main" val="2774204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599" cy="5181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152401"/>
            <a:ext cx="8351837" cy="10667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381000"/>
            <a:ext cx="7848600" cy="523220"/>
          </a:xfrm>
          <a:prstGeom prst="rect">
            <a:avLst/>
          </a:prstGeom>
          <a:noFill/>
        </p:spPr>
        <p:txBody>
          <a:bodyPr wrap="square" rtlCol="0">
            <a:spAutoFit/>
          </a:bodyPr>
          <a:lstStyle/>
          <a:p>
            <a:pPr marL="403225" algn="ctr"/>
            <a:r>
              <a:rPr lang="en-US" sz="2800" b="1" dirty="0" smtClean="0">
                <a:solidFill>
                  <a:schemeClr val="bg1"/>
                </a:solidFill>
                <a:effectLst>
                  <a:outerShdw blurRad="50800" dist="38100" dir="2700000" algn="tl" rotWithShape="0">
                    <a:schemeClr val="tx1">
                      <a:alpha val="40000"/>
                    </a:schemeClr>
                  </a:outerShdw>
                </a:effectLst>
              </a:rPr>
              <a:t>MA Rule – GFOA Best Practices &amp; Resources</a:t>
            </a:r>
            <a:endParaRPr lang="en-US" sz="28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629400"/>
            <a:ext cx="822959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04345" y="1558723"/>
            <a:ext cx="7853855" cy="5663089"/>
          </a:xfrm>
          <a:prstGeom prst="rect">
            <a:avLst/>
          </a:prstGeom>
        </p:spPr>
        <p:txBody>
          <a:bodyPr wrap="square">
            <a:spAutoFit/>
          </a:bodyPr>
          <a:lstStyle/>
          <a:p>
            <a:pPr marL="342900" lvl="1" indent="-342900">
              <a:buFont typeface="Wingdings" panose="05000000000000000000" pitchFamily="2" charset="2"/>
              <a:buChar char="§"/>
              <a:tabLst>
                <a:tab pos="682625" algn="l"/>
              </a:tabLst>
            </a:pPr>
            <a:r>
              <a:rPr lang="en-US" sz="2000" b="1" dirty="0" smtClean="0">
                <a:solidFill>
                  <a:schemeClr val="bg1"/>
                </a:solidFill>
                <a:effectLst>
                  <a:outerShdw blurRad="50800" dist="38100" dir="2700000" algn="tl" rotWithShape="0">
                    <a:schemeClr val="tx1">
                      <a:alpha val="40000"/>
                    </a:schemeClr>
                  </a:outerShdw>
                </a:effectLst>
              </a:rPr>
              <a:t>GFOA Existing Best Practices Strongly Recommend That Governments Hire a MA For Bond Transactions. </a:t>
            </a:r>
          </a:p>
          <a:p>
            <a:pPr marL="0" lvl="1">
              <a:tabLst>
                <a:tab pos="682625" algn="l"/>
              </a:tabLst>
            </a:pPr>
            <a:endParaRPr lang="en-US" sz="1600" b="1" dirty="0" smtClean="0">
              <a:solidFill>
                <a:schemeClr val="bg1"/>
              </a:solidFill>
              <a:effectLst>
                <a:outerShdw blurRad="50800" dist="38100" dir="2700000" algn="tl" rotWithShape="0">
                  <a:schemeClr val="tx1">
                    <a:alpha val="40000"/>
                  </a:schemeClr>
                </a:outerShdw>
              </a:effectLst>
            </a:endParaRPr>
          </a:p>
          <a:p>
            <a:pPr marL="342900" lvl="1" indent="-342900">
              <a:buFont typeface="Wingdings" panose="05000000000000000000" pitchFamily="2" charset="2"/>
              <a:buChar char="§"/>
              <a:tabLst>
                <a:tab pos="682625" algn="l"/>
              </a:tabLst>
            </a:pPr>
            <a:r>
              <a:rPr lang="en-US" sz="2000" b="1" dirty="0" smtClean="0">
                <a:solidFill>
                  <a:schemeClr val="bg1"/>
                </a:solidFill>
                <a:effectLst>
                  <a:outerShdw blurRad="50800" dist="38100" dir="2700000" algn="tl" rotWithShape="0">
                    <a:schemeClr val="tx1">
                      <a:alpha val="40000"/>
                    </a:schemeClr>
                  </a:outerShdw>
                </a:effectLst>
              </a:rPr>
              <a:t>GFOA Revised Three Of These Best Practices In 2014 – </a:t>
            </a:r>
          </a:p>
          <a:p>
            <a:pPr marL="0" lvl="1">
              <a:tabLst>
                <a:tab pos="682625" algn="l"/>
              </a:tabLst>
            </a:pPr>
            <a:endParaRPr lang="en-US" sz="1600" b="1" dirty="0" smtClean="0">
              <a:solidFill>
                <a:schemeClr val="bg1"/>
              </a:solidFill>
              <a:effectLst>
                <a:outerShdw blurRad="50800" dist="38100" dir="2700000" algn="tl" rotWithShape="0">
                  <a:schemeClr val="tx1">
                    <a:alpha val="40000"/>
                  </a:schemeClr>
                </a:outerShdw>
              </a:effectLst>
            </a:endParaRPr>
          </a:p>
          <a:p>
            <a:pPr marL="800100" lvl="2" indent="-342900">
              <a:buFont typeface="Arial" panose="020B0604020202020204" pitchFamily="34" charset="0"/>
              <a:buChar char="•"/>
              <a:tabLst>
                <a:tab pos="682625" algn="l"/>
              </a:tabLst>
            </a:pPr>
            <a:r>
              <a:rPr lang="en-US" b="1" i="1" dirty="0" smtClean="0">
                <a:solidFill>
                  <a:schemeClr val="bg1"/>
                </a:solidFill>
                <a:effectLst>
                  <a:outerShdw blurRad="50800" dist="38100" dir="2700000" algn="tl" rotWithShape="0">
                    <a:schemeClr val="tx1">
                      <a:alpha val="40000"/>
                    </a:schemeClr>
                  </a:outerShdw>
                </a:effectLst>
                <a:hlinkClick r:id="rId4"/>
              </a:rPr>
              <a:t>Selecting  and Managing the Engagement of Municipal Advisors</a:t>
            </a:r>
            <a:endParaRPr lang="en-US" b="1" i="1" dirty="0" smtClean="0">
              <a:solidFill>
                <a:schemeClr val="bg1"/>
              </a:solidFill>
              <a:effectLst>
                <a:outerShdw blurRad="50800" dist="38100" dir="2700000" algn="tl" rotWithShape="0">
                  <a:schemeClr val="tx1">
                    <a:alpha val="40000"/>
                  </a:schemeClr>
                </a:outerShdw>
              </a:effectLst>
            </a:endParaRPr>
          </a:p>
          <a:p>
            <a:pPr marL="628650" lvl="2" indent="-171450">
              <a:buFont typeface="Arial" panose="020B0604020202020204" pitchFamily="34" charset="0"/>
              <a:buChar char="•"/>
              <a:tabLst>
                <a:tab pos="682625" algn="l"/>
              </a:tabLst>
            </a:pPr>
            <a:endParaRPr lang="en-US" sz="1600" b="1" i="1" dirty="0" smtClean="0">
              <a:solidFill>
                <a:schemeClr val="bg1"/>
              </a:solidFill>
              <a:effectLst>
                <a:outerShdw blurRad="50800" dist="38100" dir="2700000" algn="tl" rotWithShape="0">
                  <a:schemeClr val="tx1">
                    <a:alpha val="40000"/>
                  </a:schemeClr>
                </a:outerShdw>
              </a:effectLst>
            </a:endParaRPr>
          </a:p>
          <a:p>
            <a:pPr marL="800100" lvl="2" indent="-342900">
              <a:buFont typeface="Arial" panose="020B0604020202020204" pitchFamily="34" charset="0"/>
              <a:buChar char="•"/>
              <a:tabLst>
                <a:tab pos="682625" algn="l"/>
              </a:tabLst>
            </a:pPr>
            <a:r>
              <a:rPr lang="en-US" b="1" i="1" dirty="0">
                <a:solidFill>
                  <a:schemeClr val="bg1"/>
                </a:solidFill>
                <a:effectLst>
                  <a:outerShdw blurRad="50800" dist="38100" dir="2700000" algn="tl" rotWithShape="0">
                    <a:schemeClr val="tx1">
                      <a:alpha val="40000"/>
                    </a:schemeClr>
                  </a:outerShdw>
                </a:effectLst>
                <a:hlinkClick r:id="rId5"/>
              </a:rPr>
              <a:t>Selecting </a:t>
            </a:r>
            <a:r>
              <a:rPr lang="en-US" b="1" i="1" dirty="0" smtClean="0">
                <a:solidFill>
                  <a:schemeClr val="bg1"/>
                </a:solidFill>
                <a:effectLst>
                  <a:outerShdw blurRad="50800" dist="38100" dir="2700000" algn="tl" rotWithShape="0">
                    <a:schemeClr val="tx1">
                      <a:alpha val="40000"/>
                    </a:schemeClr>
                  </a:outerShdw>
                </a:effectLst>
                <a:hlinkClick r:id="rId5"/>
              </a:rPr>
              <a:t>and Managing the Engagement of Underwriters </a:t>
            </a:r>
            <a:r>
              <a:rPr lang="en-US" b="1" i="1" dirty="0">
                <a:solidFill>
                  <a:schemeClr val="bg1"/>
                </a:solidFill>
                <a:effectLst>
                  <a:outerShdw blurRad="50800" dist="38100" dir="2700000" algn="tl" rotWithShape="0">
                    <a:schemeClr val="tx1">
                      <a:alpha val="40000"/>
                    </a:schemeClr>
                  </a:outerShdw>
                </a:effectLst>
                <a:hlinkClick r:id="rId5"/>
              </a:rPr>
              <a:t>for Negotiated Bond Sales</a:t>
            </a:r>
            <a:r>
              <a:rPr lang="en-US" b="1" i="1" dirty="0">
                <a:solidFill>
                  <a:schemeClr val="bg1"/>
                </a:solidFill>
                <a:effectLst>
                  <a:outerShdw blurRad="50800" dist="38100" dir="2700000" algn="tl" rotWithShape="0">
                    <a:schemeClr val="tx1">
                      <a:alpha val="40000"/>
                    </a:schemeClr>
                  </a:outerShdw>
                </a:effectLst>
              </a:rPr>
              <a:t> </a:t>
            </a:r>
            <a:endParaRPr lang="en-US" b="1" i="1" dirty="0" smtClean="0">
              <a:solidFill>
                <a:schemeClr val="bg1"/>
              </a:solidFill>
              <a:effectLst>
                <a:outerShdw blurRad="50800" dist="38100" dir="2700000" algn="tl" rotWithShape="0">
                  <a:schemeClr val="tx1">
                    <a:alpha val="40000"/>
                  </a:schemeClr>
                </a:outerShdw>
              </a:effectLst>
            </a:endParaRPr>
          </a:p>
          <a:p>
            <a:pPr marL="800100" lvl="2" indent="-342900">
              <a:buFont typeface="Arial" panose="020B0604020202020204" pitchFamily="34" charset="0"/>
              <a:buChar char="•"/>
              <a:tabLst>
                <a:tab pos="682625" algn="l"/>
              </a:tabLst>
            </a:pPr>
            <a:endParaRPr lang="en-US" sz="1600" b="1" i="1" dirty="0" smtClean="0">
              <a:solidFill>
                <a:schemeClr val="bg1"/>
              </a:solidFill>
              <a:effectLst>
                <a:outerShdw blurRad="50800" dist="38100" dir="2700000" algn="tl" rotWithShape="0">
                  <a:schemeClr val="tx1">
                    <a:alpha val="40000"/>
                  </a:schemeClr>
                </a:outerShdw>
              </a:effectLst>
            </a:endParaRPr>
          </a:p>
          <a:p>
            <a:pPr marL="800100" lvl="2" indent="-342900">
              <a:buFont typeface="Arial" panose="020B0604020202020204" pitchFamily="34" charset="0"/>
              <a:buChar char="•"/>
              <a:tabLst>
                <a:tab pos="682625" algn="l"/>
              </a:tabLst>
            </a:pPr>
            <a:r>
              <a:rPr lang="en-US" b="1" i="1" dirty="0" smtClean="0">
                <a:solidFill>
                  <a:schemeClr val="bg1"/>
                </a:solidFill>
                <a:effectLst>
                  <a:outerShdw blurRad="50800" dist="38100" dir="2700000" algn="tl" rotWithShape="0">
                    <a:schemeClr val="tx1">
                      <a:alpha val="40000"/>
                    </a:schemeClr>
                  </a:outerShdw>
                </a:effectLst>
                <a:hlinkClick r:id="rId6"/>
              </a:rPr>
              <a:t>Selecting </a:t>
            </a:r>
            <a:r>
              <a:rPr lang="en-US" b="1" i="1" dirty="0">
                <a:solidFill>
                  <a:schemeClr val="bg1"/>
                </a:solidFill>
                <a:effectLst>
                  <a:outerShdw blurRad="50800" dist="38100" dir="2700000" algn="tl" rotWithShape="0">
                    <a:schemeClr val="tx1">
                      <a:alpha val="40000"/>
                    </a:schemeClr>
                  </a:outerShdw>
                </a:effectLst>
                <a:hlinkClick r:id="rId6"/>
              </a:rPr>
              <a:t>and Managing the Method of Sale of State and Local Government </a:t>
            </a:r>
            <a:r>
              <a:rPr lang="en-US" b="1" i="1" dirty="0" smtClean="0">
                <a:solidFill>
                  <a:schemeClr val="bg1"/>
                </a:solidFill>
                <a:effectLst>
                  <a:outerShdw blurRad="50800" dist="38100" dir="2700000" algn="tl" rotWithShape="0">
                    <a:schemeClr val="tx1">
                      <a:alpha val="40000"/>
                    </a:schemeClr>
                  </a:outerShdw>
                </a:effectLst>
                <a:hlinkClick r:id="rId6"/>
              </a:rPr>
              <a:t>Bonds</a:t>
            </a:r>
            <a:endParaRPr lang="en-US" b="1" i="1" dirty="0" smtClean="0">
              <a:solidFill>
                <a:schemeClr val="bg1"/>
              </a:solidFill>
              <a:effectLst>
                <a:outerShdw blurRad="50800" dist="38100" dir="2700000" algn="tl" rotWithShape="0">
                  <a:schemeClr val="tx1">
                    <a:alpha val="40000"/>
                  </a:schemeClr>
                </a:outerShdw>
              </a:effectLst>
            </a:endParaRPr>
          </a:p>
          <a:p>
            <a:pPr marL="457200" lvl="2">
              <a:tabLst>
                <a:tab pos="682625" algn="l"/>
              </a:tabLst>
            </a:pPr>
            <a:endParaRPr lang="en-US" b="1" i="1" dirty="0" smtClean="0">
              <a:solidFill>
                <a:schemeClr val="bg1"/>
              </a:solidFill>
              <a:effectLst>
                <a:outerShdw blurRad="50800" dist="38100" dir="2700000" algn="tl" rotWithShape="0">
                  <a:schemeClr val="tx1">
                    <a:alpha val="40000"/>
                  </a:schemeClr>
                </a:outerShdw>
              </a:effectLst>
            </a:endParaRPr>
          </a:p>
          <a:p>
            <a:pPr marL="122238" lvl="2">
              <a:tabLst>
                <a:tab pos="682625" algn="l"/>
              </a:tabLst>
            </a:pPr>
            <a:r>
              <a:rPr lang="en-US" sz="2000" b="1" u="sng" dirty="0" smtClean="0">
                <a:solidFill>
                  <a:schemeClr val="bg1"/>
                </a:solidFill>
                <a:effectLst>
                  <a:outerShdw blurRad="50800" dist="38100" dir="2700000" algn="tl" rotWithShape="0">
                    <a:schemeClr val="tx1">
                      <a:alpha val="40000"/>
                    </a:schemeClr>
                  </a:outerShdw>
                </a:effectLst>
              </a:rPr>
              <a:t>Additional Resources</a:t>
            </a:r>
          </a:p>
          <a:p>
            <a:pPr marL="122238" lvl="2">
              <a:tabLst>
                <a:tab pos="682625" algn="l"/>
              </a:tabLst>
            </a:pPr>
            <a:endParaRPr lang="en-US" sz="800" b="1" u="sng" dirty="0" smtClean="0">
              <a:solidFill>
                <a:schemeClr val="bg1"/>
              </a:solidFill>
              <a:effectLst>
                <a:outerShdw blurRad="50800" dist="38100" dir="2700000" algn="tl" rotWithShape="0">
                  <a:schemeClr val="tx1">
                    <a:alpha val="40000"/>
                  </a:schemeClr>
                </a:outerShdw>
              </a:effectLst>
            </a:endParaRPr>
          </a:p>
          <a:p>
            <a:pPr marL="750888" lvl="2" indent="-285750">
              <a:buFont typeface="Arial" panose="020B0604020202020204" pitchFamily="34" charset="0"/>
              <a:buChar char="•"/>
            </a:pPr>
            <a:r>
              <a:rPr lang="en-US" b="1" dirty="0" smtClean="0">
                <a:solidFill>
                  <a:schemeClr val="bg1"/>
                </a:solidFill>
                <a:effectLst>
                  <a:outerShdw blurRad="50800" dist="38100" dir="2700000" algn="tl" rotWithShape="0">
                    <a:schemeClr val="tx1">
                      <a:alpha val="40000"/>
                    </a:schemeClr>
                  </a:outerShdw>
                </a:effectLst>
              </a:rPr>
              <a:t>SEC </a:t>
            </a:r>
            <a:r>
              <a:rPr lang="en-US" b="1" dirty="0">
                <a:solidFill>
                  <a:schemeClr val="bg1"/>
                </a:solidFill>
                <a:effectLst>
                  <a:outerShdw blurRad="50800" dist="38100" dir="2700000" algn="tl" rotWithShape="0">
                    <a:schemeClr val="tx1">
                      <a:alpha val="40000"/>
                    </a:schemeClr>
                  </a:outerShdw>
                </a:effectLst>
              </a:rPr>
              <a:t>issued </a:t>
            </a:r>
            <a:r>
              <a:rPr lang="en-US" b="1" i="1" dirty="0">
                <a:solidFill>
                  <a:schemeClr val="bg1"/>
                </a:solidFill>
                <a:effectLst>
                  <a:outerShdw blurRad="50800" dist="38100" dir="2700000" algn="tl" rotWithShape="0">
                    <a:schemeClr val="tx1">
                      <a:alpha val="40000"/>
                    </a:schemeClr>
                  </a:outerShdw>
                </a:effectLst>
                <a:hlinkClick r:id="rId7"/>
              </a:rPr>
              <a:t>FAQ</a:t>
            </a:r>
            <a:r>
              <a:rPr lang="en-US" b="1" i="1" dirty="0">
                <a:solidFill>
                  <a:schemeClr val="bg1"/>
                </a:solidFill>
                <a:effectLst>
                  <a:outerShdw blurRad="50800" dist="38100" dir="2700000" algn="tl" rotWithShape="0">
                    <a:schemeClr val="tx1">
                      <a:alpha val="40000"/>
                    </a:schemeClr>
                  </a:outerShdw>
                </a:effectLst>
              </a:rPr>
              <a:t> </a:t>
            </a:r>
            <a:r>
              <a:rPr lang="en-US" b="1" dirty="0">
                <a:solidFill>
                  <a:schemeClr val="bg1"/>
                </a:solidFill>
                <a:effectLst>
                  <a:outerShdw blurRad="50800" dist="38100" dir="2700000" algn="tl" rotWithShape="0">
                    <a:schemeClr val="tx1">
                      <a:alpha val="40000"/>
                    </a:schemeClr>
                  </a:outerShdw>
                </a:effectLst>
              </a:rPr>
              <a:t>clarification document on January 10, 2014</a:t>
            </a:r>
            <a:endParaRPr lang="en-US" b="1" dirty="0">
              <a:solidFill>
                <a:schemeClr val="bg1"/>
              </a:solidFill>
              <a:effectLst>
                <a:outerShdw blurRad="50800" dist="38100" dir="2700000" algn="tl" rotWithShape="0">
                  <a:schemeClr val="tx1">
                    <a:alpha val="40000"/>
                  </a:schemeClr>
                </a:outerShdw>
              </a:effectLst>
              <a:hlinkClick r:id="rId8"/>
            </a:endParaRPr>
          </a:p>
          <a:p>
            <a:pPr marL="750888" lvl="2" indent="-285750">
              <a:buFont typeface="Arial" panose="020B0604020202020204" pitchFamily="34" charset="0"/>
              <a:buChar char="•"/>
            </a:pPr>
            <a:endParaRPr lang="en-US" b="1" dirty="0">
              <a:solidFill>
                <a:schemeClr val="bg1"/>
              </a:solidFill>
              <a:effectLst>
                <a:outerShdw blurRad="50800" dist="38100" dir="2700000" algn="tl" rotWithShape="0">
                  <a:schemeClr val="tx1">
                    <a:alpha val="40000"/>
                  </a:schemeClr>
                </a:outerShdw>
              </a:effectLst>
            </a:endParaRPr>
          </a:p>
          <a:p>
            <a:pPr marL="750888" lvl="2" indent="-285750">
              <a:buFont typeface="Arial" panose="020B0604020202020204" pitchFamily="34" charset="0"/>
              <a:buChar char="•"/>
            </a:pPr>
            <a:r>
              <a:rPr lang="en-US" b="1" dirty="0">
                <a:solidFill>
                  <a:schemeClr val="bg1"/>
                </a:solidFill>
                <a:effectLst>
                  <a:outerShdw blurRad="50800" dist="38100" dir="2700000" algn="tl" rotWithShape="0">
                    <a:schemeClr val="tx1">
                      <a:alpha val="40000"/>
                    </a:schemeClr>
                  </a:outerShdw>
                </a:effectLst>
                <a:hlinkClick r:id="rId8"/>
              </a:rPr>
              <a:t>GFOA issue brief</a:t>
            </a:r>
            <a:r>
              <a:rPr lang="en-US" b="1" dirty="0">
                <a:solidFill>
                  <a:schemeClr val="bg1"/>
                </a:solidFill>
                <a:effectLst>
                  <a:outerShdw blurRad="50800" dist="38100" dir="2700000" algn="tl" rotWithShape="0">
                    <a:schemeClr val="tx1">
                      <a:alpha val="40000"/>
                    </a:schemeClr>
                  </a:outerShdw>
                </a:effectLst>
              </a:rPr>
              <a:t> and </a:t>
            </a:r>
            <a:r>
              <a:rPr lang="en-US" b="1" dirty="0">
                <a:solidFill>
                  <a:schemeClr val="bg1"/>
                </a:solidFill>
                <a:effectLst>
                  <a:outerShdw blurRad="50800" dist="38100" dir="2700000" algn="tl" rotWithShape="0">
                    <a:schemeClr val="tx1">
                      <a:alpha val="40000"/>
                    </a:schemeClr>
                  </a:outerShdw>
                </a:effectLst>
                <a:hlinkClick r:id="rId9"/>
              </a:rPr>
              <a:t>MA Rule Alert</a:t>
            </a:r>
            <a:r>
              <a:rPr lang="en-US" b="1" dirty="0">
                <a:solidFill>
                  <a:schemeClr val="bg1"/>
                </a:solidFill>
                <a:effectLst>
                  <a:outerShdw blurRad="50800" dist="38100" dir="2700000" algn="tl" rotWithShape="0">
                    <a:schemeClr val="tx1">
                      <a:alpha val="40000"/>
                    </a:schemeClr>
                  </a:outerShdw>
                </a:effectLst>
              </a:rPr>
              <a:t> on </a:t>
            </a:r>
            <a:r>
              <a:rPr lang="en-US" b="1" dirty="0" smtClean="0">
                <a:solidFill>
                  <a:schemeClr val="bg1"/>
                </a:solidFill>
                <a:effectLst>
                  <a:outerShdw blurRad="50800" dist="38100" dir="2700000" algn="tl" rotWithShape="0">
                    <a:schemeClr val="tx1">
                      <a:alpha val="40000"/>
                    </a:schemeClr>
                  </a:outerShdw>
                </a:effectLst>
              </a:rPr>
              <a:t>Rule </a:t>
            </a:r>
            <a:r>
              <a:rPr lang="en-US" b="1" dirty="0">
                <a:solidFill>
                  <a:schemeClr val="bg1"/>
                </a:solidFill>
                <a:effectLst>
                  <a:outerShdw blurRad="50800" dist="38100" dir="2700000" algn="tl" rotWithShape="0">
                    <a:schemeClr val="tx1">
                      <a:alpha val="40000"/>
                    </a:schemeClr>
                  </a:outerShdw>
                </a:effectLst>
              </a:rPr>
              <a:t>and related </a:t>
            </a:r>
            <a:r>
              <a:rPr lang="en-US" b="1" dirty="0" smtClean="0">
                <a:solidFill>
                  <a:schemeClr val="bg1"/>
                </a:solidFill>
                <a:effectLst>
                  <a:outerShdw blurRad="50800" dist="38100" dir="2700000" algn="tl" rotWithShape="0">
                    <a:schemeClr val="tx1">
                      <a:alpha val="40000"/>
                    </a:schemeClr>
                  </a:outerShdw>
                </a:effectLst>
              </a:rPr>
              <a:t>issues </a:t>
            </a:r>
            <a:endParaRPr lang="en-US" b="1" dirty="0">
              <a:solidFill>
                <a:schemeClr val="bg1"/>
              </a:solidFill>
              <a:effectLst>
                <a:outerShdw blurRad="50800" dist="38100" dir="2700000" algn="tl" rotWithShape="0">
                  <a:schemeClr val="tx1">
                    <a:alpha val="40000"/>
                  </a:schemeClr>
                </a:outerShdw>
              </a:effectLst>
            </a:endParaRPr>
          </a:p>
          <a:p>
            <a:pPr marL="342900" lvl="1" indent="-342900">
              <a:buFont typeface="Wingdings" panose="05000000000000000000" pitchFamily="2" charset="2"/>
              <a:buChar char="§"/>
              <a:tabLst>
                <a:tab pos="682625" algn="l"/>
              </a:tabLst>
            </a:pPr>
            <a:endParaRPr lang="en-US" b="1" dirty="0" smtClean="0">
              <a:solidFill>
                <a:schemeClr val="bg1"/>
              </a:solidFill>
            </a:endParaRPr>
          </a:p>
          <a:p>
            <a:pPr marL="635000" lvl="1" indent="-635000">
              <a:tabLst>
                <a:tab pos="341313" algn="l"/>
                <a:tab pos="682625" algn="l"/>
              </a:tabLst>
            </a:pPr>
            <a:endParaRPr lang="en-US" dirty="0">
              <a:solidFill>
                <a:schemeClr val="bg1"/>
              </a:solidFill>
            </a:endParaRPr>
          </a:p>
        </p:txBody>
      </p:sp>
      <p:cxnSp>
        <p:nvCxnSpPr>
          <p:cNvPr id="10" name="Straight Connector 9"/>
          <p:cNvCxnSpPr/>
          <p:nvPr/>
        </p:nvCxnSpPr>
        <p:spPr>
          <a:xfrm>
            <a:off x="442902" y="1295400"/>
            <a:ext cx="822959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366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599" cy="5105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0" y="152401"/>
            <a:ext cx="8351837"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355313"/>
            <a:ext cx="7848600" cy="584775"/>
          </a:xfrm>
          <a:prstGeom prst="rect">
            <a:avLst/>
          </a:prstGeom>
          <a:noFill/>
        </p:spPr>
        <p:txBody>
          <a:bodyPr wrap="square" rtlCol="0">
            <a:spAutoFit/>
          </a:bodyPr>
          <a:lstStyle/>
          <a:p>
            <a:pPr marL="403225" algn="ctr"/>
            <a:r>
              <a:rPr lang="en-US" sz="3200" b="1" dirty="0" smtClean="0">
                <a:solidFill>
                  <a:schemeClr val="bg1"/>
                </a:solidFill>
                <a:effectLst>
                  <a:outerShdw blurRad="50800" dist="38100" dir="2700000" algn="tl" rotWithShape="0">
                    <a:schemeClr val="tx1">
                      <a:alpha val="40000"/>
                    </a:schemeClr>
                  </a:outerShdw>
                </a:effectLst>
              </a:rPr>
              <a:t>MA Rule – Next Steps</a:t>
            </a:r>
            <a:endParaRPr lang="en-US" sz="32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6294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69035"/>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609600" y="1452979"/>
            <a:ext cx="7924799" cy="5293757"/>
          </a:xfrm>
          <a:prstGeom prst="rect">
            <a:avLst/>
          </a:prstGeom>
        </p:spPr>
        <p:txBody>
          <a:bodyPr wrap="square">
            <a:spAutoFit/>
          </a:bodyPr>
          <a:lstStyle/>
          <a:p>
            <a:pPr marL="0" lvl="1" algn="ctr"/>
            <a:endParaRPr lang="en-US" sz="1100" b="1" dirty="0" smtClean="0">
              <a:solidFill>
                <a:schemeClr val="bg1"/>
              </a:solidFill>
              <a:effectLst>
                <a:outerShdw blurRad="50800" dist="38100" dir="2700000" algn="tl" rotWithShape="0">
                  <a:schemeClr val="tx1">
                    <a:alpha val="40000"/>
                  </a:schemeClr>
                </a:outerShdw>
              </a:effectLst>
            </a:endParaRPr>
          </a:p>
          <a:p>
            <a:pPr marL="0" lvl="1" algn="ctr"/>
            <a:r>
              <a:rPr lang="en-US" sz="2400" b="1" dirty="0" smtClean="0">
                <a:solidFill>
                  <a:schemeClr val="bg1"/>
                </a:solidFill>
                <a:effectLst>
                  <a:outerShdw blurRad="50800" dist="38100" dir="2700000" algn="tl" rotWithShape="0">
                    <a:schemeClr val="tx1">
                      <a:alpha val="40000"/>
                    </a:schemeClr>
                  </a:outerShdw>
                </a:effectLst>
              </a:rPr>
              <a:t>MSRB Developing Additional Regulations on the Rule </a:t>
            </a:r>
          </a:p>
          <a:p>
            <a:pPr marL="457200" lvl="2">
              <a:tabLst>
                <a:tab pos="682625" algn="l"/>
              </a:tabLst>
            </a:pPr>
            <a:endParaRPr lang="en-US" b="1" dirty="0" smtClean="0">
              <a:solidFill>
                <a:schemeClr val="bg1"/>
              </a:solidFill>
              <a:effectLst>
                <a:outerShdw blurRad="50800" dist="38100" dir="2700000" algn="tl" rotWithShape="0">
                  <a:schemeClr val="tx1">
                    <a:alpha val="40000"/>
                  </a:schemeClr>
                </a:outerShdw>
              </a:effectLst>
            </a:endParaRPr>
          </a:p>
          <a:p>
            <a:pPr marL="573088" lvl="2" indent="-342900">
              <a:buFont typeface="Wingdings" panose="05000000000000000000" pitchFamily="2" charset="2"/>
              <a:buChar char="§"/>
            </a:pPr>
            <a:r>
              <a:rPr lang="en-US" sz="2000" b="1" u="sng" dirty="0" smtClean="0">
                <a:solidFill>
                  <a:schemeClr val="bg1"/>
                </a:solidFill>
                <a:effectLst>
                  <a:outerShdw blurRad="50800" dist="38100" dir="2700000" algn="tl" rotWithShape="0">
                    <a:schemeClr val="tx1">
                      <a:alpha val="40000"/>
                    </a:schemeClr>
                  </a:outerShdw>
                </a:effectLst>
              </a:rPr>
              <a:t>Rule G-42</a:t>
            </a:r>
            <a:r>
              <a:rPr lang="en-US" sz="2000" b="1" dirty="0" smtClean="0">
                <a:solidFill>
                  <a:schemeClr val="bg1"/>
                </a:solidFill>
                <a:effectLst>
                  <a:outerShdw blurRad="50800" dist="38100" dir="2700000" algn="tl" rotWithShape="0">
                    <a:schemeClr val="tx1">
                      <a:alpha val="40000"/>
                    </a:schemeClr>
                  </a:outerShdw>
                </a:effectLst>
              </a:rPr>
              <a:t> – Governs The Conduct Of Mas With Respect To The Fiduciary Duty Of </a:t>
            </a:r>
            <a:r>
              <a:rPr lang="en-US" sz="2000" b="1" dirty="0" smtClean="0">
                <a:solidFill>
                  <a:schemeClr val="bg1"/>
                </a:solidFill>
                <a:effectLst>
                  <a:outerShdw blurRad="50800" dist="38100" dir="2700000" algn="tl" rotWithShape="0">
                    <a:schemeClr val="tx1">
                      <a:alpha val="40000"/>
                    </a:schemeClr>
                  </a:outerShdw>
                </a:effectLst>
              </a:rPr>
              <a:t>MAs</a:t>
            </a:r>
            <a:r>
              <a:rPr lang="en-US" sz="2000" b="1" dirty="0" smtClean="0">
                <a:solidFill>
                  <a:schemeClr val="bg1"/>
                </a:solidFill>
                <a:effectLst>
                  <a:outerShdw blurRad="50800" dist="38100" dir="2700000" algn="tl" rotWithShape="0">
                    <a:schemeClr val="tx1">
                      <a:alpha val="40000"/>
                    </a:schemeClr>
                  </a:outerShdw>
                </a:effectLst>
              </a:rPr>
              <a:t>, And Would Prohibit Mas And Their Affiliates From Engaging In Any Other Transaction In A Principal Capacity With A Client.</a:t>
            </a:r>
            <a:endParaRPr lang="en-US" sz="2000" b="1" dirty="0" smtClean="0">
              <a:solidFill>
                <a:schemeClr val="bg1"/>
              </a:solidFill>
            </a:endParaRPr>
          </a:p>
          <a:p>
            <a:pPr marL="635000" lvl="1" indent="-635000">
              <a:tabLst>
                <a:tab pos="341313" algn="l"/>
                <a:tab pos="682625" algn="l"/>
              </a:tabLst>
            </a:pPr>
            <a:endParaRPr lang="en-US" dirty="0" smtClean="0">
              <a:solidFill>
                <a:schemeClr val="bg1"/>
              </a:solidFill>
            </a:endParaRPr>
          </a:p>
          <a:p>
            <a:pPr marL="635000" lvl="1" indent="-635000">
              <a:tabLst>
                <a:tab pos="173038" algn="l"/>
                <a:tab pos="682625" algn="l"/>
              </a:tabLst>
            </a:pPr>
            <a:r>
              <a:rPr lang="en-US" sz="2400" b="1" dirty="0" smtClean="0">
                <a:solidFill>
                  <a:schemeClr val="bg1"/>
                </a:solidFill>
                <a:effectLst>
                  <a:outerShdw blurRad="50800" dist="38100" dir="2700000" algn="tl" rotWithShape="0">
                    <a:schemeClr val="tx1">
                      <a:alpha val="40000"/>
                    </a:schemeClr>
                  </a:outerShdw>
                </a:effectLst>
              </a:rPr>
              <a:t>	SEC </a:t>
            </a:r>
            <a:r>
              <a:rPr lang="en-US" sz="2400" b="1" dirty="0">
                <a:solidFill>
                  <a:schemeClr val="bg1"/>
                </a:solidFill>
                <a:effectLst>
                  <a:outerShdw blurRad="50800" dist="38100" dir="2700000" algn="tl" rotWithShape="0">
                    <a:schemeClr val="tx1">
                      <a:alpha val="40000"/>
                    </a:schemeClr>
                  </a:outerShdw>
                </a:effectLst>
              </a:rPr>
              <a:t>Office of Municipal </a:t>
            </a:r>
            <a:r>
              <a:rPr lang="en-US" sz="2400" b="1" dirty="0" smtClean="0">
                <a:solidFill>
                  <a:schemeClr val="bg1"/>
                </a:solidFill>
                <a:effectLst>
                  <a:outerShdw blurRad="50800" dist="38100" dir="2700000" algn="tl" rotWithShape="0">
                    <a:schemeClr val="tx1">
                      <a:alpha val="40000"/>
                    </a:schemeClr>
                  </a:outerShdw>
                </a:effectLst>
              </a:rPr>
              <a:t>Securities </a:t>
            </a:r>
            <a:endParaRPr lang="en-US" sz="2400" b="1" dirty="0">
              <a:solidFill>
                <a:schemeClr val="bg1"/>
              </a:solidFill>
              <a:effectLst>
                <a:outerShdw blurRad="50800" dist="38100" dir="2700000" algn="tl" rotWithShape="0">
                  <a:schemeClr val="tx1">
                    <a:alpha val="40000"/>
                  </a:schemeClr>
                </a:outerShdw>
              </a:effectLst>
            </a:endParaRPr>
          </a:p>
          <a:p>
            <a:pPr marL="635000" lvl="1" indent="-635000">
              <a:tabLst>
                <a:tab pos="341313" algn="l"/>
                <a:tab pos="682625" algn="l"/>
              </a:tabLst>
            </a:pPr>
            <a:endParaRPr lang="en-US" sz="1600" dirty="0" smtClean="0">
              <a:solidFill>
                <a:schemeClr val="bg1"/>
              </a:solidFill>
            </a:endParaRPr>
          </a:p>
          <a:p>
            <a:pPr marL="566738" lvl="2" indent="-347663">
              <a:buFont typeface="Wingdings" panose="05000000000000000000" pitchFamily="2" charset="2"/>
              <a:buChar char="§"/>
            </a:pPr>
            <a:r>
              <a:rPr lang="en-US" sz="2000" b="1" dirty="0">
                <a:solidFill>
                  <a:schemeClr val="bg1"/>
                </a:solidFill>
                <a:effectLst>
                  <a:outerShdw blurRad="50800" dist="38100" dir="2700000" algn="tl" rotWithShape="0">
                    <a:schemeClr val="tx1">
                      <a:alpha val="40000"/>
                    </a:schemeClr>
                  </a:outerShdw>
                </a:effectLst>
              </a:rPr>
              <a:t>Clearing Up Misunderstandings About MA Rule</a:t>
            </a:r>
          </a:p>
          <a:p>
            <a:pPr marL="50800" lvl="3"/>
            <a:endParaRPr lang="en-US" sz="1200" b="1" dirty="0">
              <a:solidFill>
                <a:schemeClr val="bg1"/>
              </a:solidFill>
              <a:effectLst>
                <a:outerShdw blurRad="50800" dist="38100" dir="2700000" algn="tl" rotWithShape="0">
                  <a:schemeClr val="tx1">
                    <a:alpha val="40000"/>
                  </a:schemeClr>
                </a:outerShdw>
              </a:effectLst>
            </a:endParaRPr>
          </a:p>
          <a:p>
            <a:pPr marL="1035050" lvl="4" indent="-342900">
              <a:buFont typeface="Arial" panose="020B0604020202020204" pitchFamily="34" charset="0"/>
              <a:buChar char="•"/>
            </a:pPr>
            <a:r>
              <a:rPr lang="en-US" sz="2000" b="1" dirty="0">
                <a:solidFill>
                  <a:schemeClr val="bg1"/>
                </a:solidFill>
                <a:effectLst>
                  <a:outerShdw blurRad="50800" dist="38100" dir="2700000" algn="tl" rotWithShape="0">
                    <a:schemeClr val="tx1">
                      <a:alpha val="40000"/>
                    </a:schemeClr>
                  </a:outerShdw>
                </a:effectLst>
              </a:rPr>
              <a:t>Issuers Hiring “Token” MAs Using IRMA Exemption Solely to Talk to </a:t>
            </a:r>
            <a:r>
              <a:rPr lang="en-US" sz="2000" b="1" dirty="0" smtClean="0">
                <a:solidFill>
                  <a:schemeClr val="bg1"/>
                </a:solidFill>
                <a:effectLst>
                  <a:outerShdw blurRad="50800" dist="38100" dir="2700000" algn="tl" rotWithShape="0">
                    <a:schemeClr val="tx1">
                      <a:alpha val="40000"/>
                    </a:schemeClr>
                  </a:outerShdw>
                </a:effectLst>
              </a:rPr>
              <a:t>Underwriters</a:t>
            </a:r>
          </a:p>
          <a:p>
            <a:pPr marL="692150" lvl="4"/>
            <a:endParaRPr lang="en-US" sz="1200" b="1" dirty="0" smtClean="0">
              <a:solidFill>
                <a:schemeClr val="bg1"/>
              </a:solidFill>
              <a:effectLst>
                <a:outerShdw blurRad="50800" dist="38100" dir="2700000" algn="tl" rotWithShape="0">
                  <a:schemeClr val="tx1">
                    <a:alpha val="40000"/>
                  </a:schemeClr>
                </a:outerShdw>
              </a:effectLst>
            </a:endParaRPr>
          </a:p>
          <a:p>
            <a:pPr marL="577850" lvl="3" indent="-342900">
              <a:buFont typeface="Wingdings" panose="05000000000000000000" pitchFamily="2" charset="2"/>
              <a:buChar char="§"/>
            </a:pPr>
            <a:r>
              <a:rPr lang="en-US" sz="2000" b="1" dirty="0" smtClean="0">
                <a:solidFill>
                  <a:schemeClr val="bg1"/>
                </a:solidFill>
                <a:effectLst>
                  <a:outerShdw blurRad="50800" dist="38100" dir="2700000" algn="tl" rotWithShape="0">
                    <a:schemeClr val="tx1">
                      <a:alpha val="40000"/>
                    </a:schemeClr>
                  </a:outerShdw>
                </a:effectLst>
              </a:rPr>
              <a:t>Working To Finalize Regulations On Fiduciary Duty, Pay-to-play And Professional Qualifications.  </a:t>
            </a:r>
          </a:p>
          <a:p>
            <a:pPr marL="635000" lvl="1" indent="-635000">
              <a:tabLst>
                <a:tab pos="341313" algn="l"/>
                <a:tab pos="682625" algn="l"/>
              </a:tabLst>
            </a:pPr>
            <a:endParaRPr lang="en-US" dirty="0">
              <a:solidFill>
                <a:schemeClr val="bg1"/>
              </a:solidFill>
            </a:endParaRPr>
          </a:p>
        </p:txBody>
      </p:sp>
    </p:spTree>
    <p:extLst>
      <p:ext uri="{BB962C8B-B14F-4D97-AF65-F5344CB8AC3E}">
        <p14:creationId xmlns:p14="http://schemas.microsoft.com/office/powerpoint/2010/main" val="1100290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599" cy="4591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258593"/>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471375"/>
            <a:ext cx="7848600" cy="954107"/>
          </a:xfrm>
          <a:prstGeom prst="rect">
            <a:avLst/>
          </a:prstGeom>
          <a:noFill/>
        </p:spPr>
        <p:txBody>
          <a:bodyPr wrap="square" rtlCol="0">
            <a:spAutoFit/>
          </a:bodyPr>
          <a:lstStyle/>
          <a:p>
            <a:pPr marL="403225" algn="ctr"/>
            <a:r>
              <a:rPr lang="en-US" sz="2800" b="1" dirty="0">
                <a:solidFill>
                  <a:schemeClr val="bg1"/>
                </a:solidFill>
                <a:effectLst>
                  <a:outerShdw blurRad="50800" dist="38100" dir="2700000" algn="tl" rotWithShape="0">
                    <a:schemeClr val="tx1">
                      <a:alpha val="40000"/>
                    </a:schemeClr>
                  </a:outerShdw>
                </a:effectLst>
              </a:rPr>
              <a:t>Municipalities Continuing </a:t>
            </a:r>
            <a:endParaRPr lang="en-US" sz="2800" b="1" dirty="0" smtClean="0">
              <a:solidFill>
                <a:schemeClr val="bg1"/>
              </a:solidFill>
              <a:effectLst>
                <a:outerShdw blurRad="50800" dist="38100" dir="2700000" algn="tl" rotWithShape="0">
                  <a:schemeClr val="tx1">
                    <a:alpha val="40000"/>
                  </a:schemeClr>
                </a:outerShdw>
              </a:effectLst>
            </a:endParaRPr>
          </a:p>
          <a:p>
            <a:pPr marL="403225" algn="ctr"/>
            <a:r>
              <a:rPr lang="en-US" sz="2800" b="1" dirty="0" smtClean="0">
                <a:solidFill>
                  <a:schemeClr val="bg1"/>
                </a:solidFill>
                <a:effectLst>
                  <a:outerShdw blurRad="50800" dist="38100" dir="2700000" algn="tl" rotWithShape="0">
                    <a:schemeClr val="tx1">
                      <a:alpha val="40000"/>
                    </a:schemeClr>
                  </a:outerShdw>
                </a:effectLst>
              </a:rPr>
              <a:t>Disclosure </a:t>
            </a:r>
            <a:r>
              <a:rPr lang="en-US" sz="2800" b="1" dirty="0">
                <a:solidFill>
                  <a:schemeClr val="bg1"/>
                </a:solidFill>
                <a:effectLst>
                  <a:outerShdw blurRad="50800" dist="38100" dir="2700000" algn="tl" rotWithShape="0">
                    <a:schemeClr val="tx1">
                      <a:alpha val="40000"/>
                    </a:schemeClr>
                  </a:outerShdw>
                </a:effectLst>
              </a:rPr>
              <a:t>Cooperation (MCDC) </a:t>
            </a: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40658"/>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550334" y="1828800"/>
            <a:ext cx="8060266" cy="5786200"/>
          </a:xfrm>
          <a:prstGeom prst="rect">
            <a:avLst/>
          </a:prstGeom>
        </p:spPr>
        <p:txBody>
          <a:bodyPr wrap="square">
            <a:spAutoFit/>
          </a:bodyPr>
          <a:lstStyle/>
          <a:p>
            <a:pPr marL="342900" indent="-342900">
              <a:buFont typeface="Wingdings" panose="05000000000000000000" pitchFamily="2" charset="2"/>
              <a:buChar char="§"/>
            </a:pPr>
            <a:r>
              <a:rPr lang="en-US" sz="2000" b="1" u="sng" dirty="0" smtClean="0">
                <a:solidFill>
                  <a:schemeClr val="bg1"/>
                </a:solidFill>
                <a:effectLst>
                  <a:outerShdw blurRad="50800" dist="38100" dir="2700000" algn="tl" rotWithShape="0">
                    <a:schemeClr val="tx1">
                      <a:alpha val="40000"/>
                    </a:schemeClr>
                  </a:outerShdw>
                </a:effectLst>
              </a:rPr>
              <a:t>March 10, 2014</a:t>
            </a:r>
            <a:r>
              <a:rPr lang="en-US" sz="2000" b="1" dirty="0" smtClean="0">
                <a:solidFill>
                  <a:schemeClr val="bg1"/>
                </a:solidFill>
                <a:effectLst>
                  <a:outerShdw blurRad="50800" dist="38100" dir="2700000" algn="tl" rotWithShape="0">
                    <a:schemeClr val="tx1">
                      <a:alpha val="40000"/>
                    </a:schemeClr>
                  </a:outerShdw>
                </a:effectLst>
              </a:rPr>
              <a:t> </a:t>
            </a:r>
            <a:r>
              <a:rPr lang="en-US" sz="2000" dirty="0" smtClean="0">
                <a:solidFill>
                  <a:schemeClr val="bg1"/>
                </a:solidFill>
                <a:effectLst>
                  <a:outerShdw blurRad="50800" dist="38100" dir="2700000" algn="tl" rotWithShape="0">
                    <a:schemeClr val="tx1">
                      <a:alpha val="40000"/>
                    </a:schemeClr>
                  </a:outerShdw>
                </a:effectLst>
              </a:rPr>
              <a:t>– Program Launch</a:t>
            </a:r>
            <a:endParaRPr lang="en-US" sz="2000" u="sng" dirty="0" smtClean="0">
              <a:solidFill>
                <a:schemeClr val="bg1"/>
              </a:solidFill>
              <a:effectLst>
                <a:outerShdw blurRad="50800" dist="38100" dir="2700000" algn="tl" rotWithShape="0">
                  <a:schemeClr val="tx1">
                    <a:alpha val="40000"/>
                  </a:schemeClr>
                </a:outerShdw>
              </a:effectLst>
            </a:endParaRPr>
          </a:p>
          <a:p>
            <a:pPr marL="742950" lvl="1" indent="-285750">
              <a:buFont typeface="Wingdings" panose="05000000000000000000" pitchFamily="2" charset="2"/>
              <a:buChar char="§"/>
            </a:pPr>
            <a:endParaRPr lang="en-US" sz="1600" b="1" dirty="0" smtClean="0">
              <a:solidFill>
                <a:schemeClr val="bg1"/>
              </a:solidFill>
              <a:effectLst>
                <a:outerShdw blurRad="50800" dist="38100" dir="2700000" algn="tl" rotWithShape="0">
                  <a:schemeClr val="tx1">
                    <a:alpha val="40000"/>
                  </a:schemeClr>
                </a:outerShdw>
              </a:effectLst>
            </a:endParaRPr>
          </a:p>
          <a:p>
            <a:pPr marL="285750" lvl="2" indent="-285750">
              <a:buFont typeface="Wingdings" panose="05000000000000000000" pitchFamily="2" charset="2"/>
              <a:buChar char="§"/>
              <a:tabLst>
                <a:tab pos="1539875" algn="l"/>
              </a:tabLst>
            </a:pPr>
            <a:r>
              <a:rPr lang="en-US" sz="2000" dirty="0" smtClean="0">
                <a:solidFill>
                  <a:schemeClr val="bg1"/>
                </a:solidFill>
                <a:effectLst>
                  <a:outerShdw blurRad="50800" dist="38100" dir="2700000" algn="tl" rotWithShape="0">
                    <a:schemeClr val="tx1">
                      <a:alpha val="40000"/>
                    </a:schemeClr>
                  </a:outerShdw>
                </a:effectLst>
              </a:rPr>
              <a:t>Goals – (1) Compelling Government Bond Issuers To Self-report 	Violations Of Federal Securities Laws.</a:t>
            </a:r>
          </a:p>
          <a:p>
            <a:pPr marL="0" lvl="2">
              <a:tabLst>
                <a:tab pos="1423988" algn="l"/>
              </a:tabLst>
            </a:pPr>
            <a:endParaRPr lang="en-US" sz="1000" dirty="0" smtClean="0">
              <a:solidFill>
                <a:schemeClr val="bg1"/>
              </a:solidFill>
              <a:effectLst>
                <a:outerShdw blurRad="50800" dist="38100" dir="2700000" algn="tl" rotWithShape="0">
                  <a:schemeClr val="tx1">
                    <a:alpha val="40000"/>
                  </a:schemeClr>
                </a:outerShdw>
              </a:effectLst>
            </a:endParaRPr>
          </a:p>
          <a:p>
            <a:pPr marL="0" lvl="2">
              <a:tabLst>
                <a:tab pos="1150938" algn="l"/>
                <a:tab pos="1481138" algn="l"/>
              </a:tabLst>
            </a:pPr>
            <a:r>
              <a:rPr lang="en-US" sz="2000" dirty="0" smtClean="0">
                <a:solidFill>
                  <a:schemeClr val="bg1"/>
                </a:solidFill>
                <a:effectLst>
                  <a:outerShdw blurRad="50800" dist="38100" dir="2700000" algn="tl" rotWithShape="0">
                    <a:schemeClr val="tx1">
                      <a:alpha val="40000"/>
                    </a:schemeClr>
                  </a:outerShdw>
                </a:effectLst>
              </a:rPr>
              <a:t>	(2) Improve Continuing Disclosure Compliance.</a:t>
            </a:r>
            <a:endParaRPr lang="en-US" sz="2000" dirty="0" smtClean="0">
              <a:solidFill>
                <a:schemeClr val="bg1"/>
              </a:solidFill>
            </a:endParaRPr>
          </a:p>
          <a:p>
            <a:pPr marL="285750" lvl="2" indent="-285750">
              <a:buFont typeface="Wingdings" panose="05000000000000000000" pitchFamily="2" charset="2"/>
              <a:buChar char="§"/>
            </a:pPr>
            <a:endParaRPr lang="en-US" sz="1600" b="1" dirty="0" smtClean="0">
              <a:solidFill>
                <a:schemeClr val="bg1"/>
              </a:solidFill>
              <a:effectLst>
                <a:outerShdw blurRad="50800" dist="38100" dir="2700000" algn="tl" rotWithShape="0">
                  <a:schemeClr val="tx1">
                    <a:alpha val="40000"/>
                  </a:schemeClr>
                </a:outerShdw>
              </a:effectLst>
            </a:endParaRPr>
          </a:p>
          <a:p>
            <a:pPr marL="285750" lvl="2" indent="-285750">
              <a:buFont typeface="Wingdings" panose="05000000000000000000" pitchFamily="2" charset="2"/>
              <a:buChar char="§"/>
            </a:pPr>
            <a:r>
              <a:rPr lang="en-US" sz="2000" dirty="0" smtClean="0">
                <a:solidFill>
                  <a:schemeClr val="bg1"/>
                </a:solidFill>
                <a:effectLst>
                  <a:outerShdw blurRad="50800" dist="38100" dir="2700000" algn="tl" rotWithShape="0">
                    <a:schemeClr val="tx1">
                      <a:alpha val="40000"/>
                    </a:schemeClr>
                  </a:outerShdw>
                </a:effectLst>
              </a:rPr>
              <a:t>SEC - </a:t>
            </a:r>
            <a:r>
              <a:rPr lang="en-US" dirty="0" smtClean="0">
                <a:solidFill>
                  <a:schemeClr val="bg1"/>
                </a:solidFill>
                <a:effectLst>
                  <a:outerShdw blurRad="50800" dist="38100" dir="2700000" algn="tl" rotWithShape="0">
                    <a:schemeClr val="tx1">
                      <a:alpha val="40000"/>
                    </a:schemeClr>
                  </a:outerShdw>
                </a:effectLst>
              </a:rPr>
              <a:t>Will Offer “</a:t>
            </a:r>
            <a:r>
              <a:rPr lang="en-US" i="1" dirty="0" smtClean="0">
                <a:solidFill>
                  <a:schemeClr val="bg1"/>
                </a:solidFill>
                <a:effectLst>
                  <a:outerShdw blurRad="50800" dist="38100" dir="2700000" algn="tl" rotWithShape="0">
                    <a:schemeClr val="tx1">
                      <a:alpha val="40000"/>
                    </a:schemeClr>
                  </a:outerShdw>
                </a:effectLst>
              </a:rPr>
              <a:t>Standardized, Favorable Settlement Terms To Municipal Issuers And Underwriters Who Self-report That They Have Made Inaccurate Statements In Bond Offerings About Their Prior Compliance With Continuing Disclosure Obligations</a:t>
            </a:r>
            <a:r>
              <a:rPr lang="en-US" dirty="0" smtClean="0">
                <a:solidFill>
                  <a:schemeClr val="bg1"/>
                </a:solidFill>
                <a:effectLst>
                  <a:outerShdw blurRad="50800" dist="38100" dir="2700000" algn="tl" rotWithShape="0">
                    <a:schemeClr val="tx1">
                      <a:alpha val="40000"/>
                    </a:schemeClr>
                  </a:outerShdw>
                </a:effectLst>
              </a:rPr>
              <a:t>.”</a:t>
            </a:r>
          </a:p>
          <a:p>
            <a:pPr marL="0" lvl="2"/>
            <a:endParaRPr lang="en-US" sz="1600" b="1" dirty="0" smtClean="0">
              <a:solidFill>
                <a:schemeClr val="bg1"/>
              </a:solidFill>
              <a:effectLst>
                <a:outerShdw blurRad="50800" dist="38100" dir="2700000" algn="tl" rotWithShape="0">
                  <a:schemeClr val="tx1">
                    <a:alpha val="40000"/>
                  </a:schemeClr>
                </a:outerShdw>
              </a:effectLst>
            </a:endParaRPr>
          </a:p>
          <a:p>
            <a:pPr marL="285750" lvl="2" indent="-285750">
              <a:buFont typeface="Wingdings" panose="05000000000000000000" pitchFamily="2" charset="2"/>
              <a:buChar char="§"/>
            </a:pPr>
            <a:r>
              <a:rPr lang="en-US" sz="2000" b="1" u="sng" dirty="0" smtClean="0">
                <a:solidFill>
                  <a:schemeClr val="bg1"/>
                </a:solidFill>
                <a:effectLst>
                  <a:outerShdw blurRad="50800" dist="38100" dir="2700000" algn="tl" rotWithShape="0">
                    <a:schemeClr val="tx1">
                      <a:alpha val="40000"/>
                    </a:schemeClr>
                  </a:outerShdw>
                </a:effectLst>
              </a:rPr>
              <a:t>September 10, 2014</a:t>
            </a:r>
            <a:r>
              <a:rPr lang="en-US" sz="2000" dirty="0" smtClean="0">
                <a:solidFill>
                  <a:schemeClr val="bg1"/>
                </a:solidFill>
                <a:effectLst>
                  <a:outerShdw blurRad="50800" dist="38100" dir="2700000" algn="tl" rotWithShape="0">
                    <a:schemeClr val="tx1">
                      <a:alpha val="40000"/>
                    </a:schemeClr>
                  </a:outerShdw>
                </a:effectLst>
              </a:rPr>
              <a:t> – Underwriters Deadline To Submit Findings.</a:t>
            </a:r>
          </a:p>
          <a:p>
            <a:pPr marL="0" lvl="2"/>
            <a:endParaRPr lang="en-US" sz="1600" dirty="0" smtClean="0">
              <a:solidFill>
                <a:schemeClr val="bg1"/>
              </a:solidFill>
              <a:effectLst>
                <a:outerShdw blurRad="50800" dist="38100" dir="2700000" algn="tl" rotWithShape="0">
                  <a:schemeClr val="tx1">
                    <a:alpha val="40000"/>
                  </a:schemeClr>
                </a:outerShdw>
              </a:effectLst>
            </a:endParaRPr>
          </a:p>
          <a:p>
            <a:pPr marL="285750" lvl="2" indent="-285750">
              <a:buFont typeface="Wingdings" panose="05000000000000000000" pitchFamily="2" charset="2"/>
              <a:buChar char="§"/>
            </a:pPr>
            <a:r>
              <a:rPr lang="en-US" sz="2000" b="1" u="sng" dirty="0" smtClean="0">
                <a:solidFill>
                  <a:schemeClr val="bg1"/>
                </a:solidFill>
                <a:effectLst>
                  <a:outerShdw blurRad="50800" dist="38100" dir="2700000" algn="tl" rotWithShape="0">
                    <a:schemeClr val="tx1">
                      <a:alpha val="40000"/>
                    </a:schemeClr>
                  </a:outerShdw>
                </a:effectLst>
              </a:rPr>
              <a:t>December 1, 2014</a:t>
            </a:r>
            <a:r>
              <a:rPr lang="en-US" sz="2000" dirty="0" smtClean="0">
                <a:solidFill>
                  <a:schemeClr val="bg1"/>
                </a:solidFill>
                <a:effectLst>
                  <a:outerShdw blurRad="50800" dist="38100" dir="2700000" algn="tl" rotWithShape="0">
                    <a:schemeClr val="tx1">
                      <a:alpha val="40000"/>
                    </a:schemeClr>
                  </a:outerShdw>
                </a:effectLst>
              </a:rPr>
              <a:t> – Issuers Deadline To Submit Findings.</a:t>
            </a:r>
            <a:endParaRPr lang="en-US" sz="2000" b="1" u="sng" dirty="0" smtClean="0">
              <a:solidFill>
                <a:schemeClr val="bg1"/>
              </a:solidFill>
              <a:effectLst>
                <a:outerShdw blurRad="50800" dist="38100" dir="2700000" algn="tl" rotWithShape="0">
                  <a:schemeClr val="tx1">
                    <a:alpha val="40000"/>
                  </a:schemeClr>
                </a:outerShdw>
              </a:effectLst>
            </a:endParaRPr>
          </a:p>
          <a:p>
            <a:pPr marL="0" lvl="2"/>
            <a:endParaRPr lang="en-US" dirty="0" smtClean="0">
              <a:solidFill>
                <a:schemeClr val="bg1"/>
              </a:solidFill>
              <a:effectLst>
                <a:outerShdw blurRad="50800" dist="38100" dir="2700000" algn="tl" rotWithShape="0">
                  <a:schemeClr val="tx1">
                    <a:alpha val="40000"/>
                  </a:schemeClr>
                </a:outerShdw>
              </a:effectLst>
            </a:endParaRPr>
          </a:p>
          <a:p>
            <a:pPr marL="742950" lvl="1" indent="-285750">
              <a:buFont typeface="Arial" panose="020B0604020202020204" pitchFamily="34" charset="0"/>
              <a:buChar char="•"/>
            </a:pPr>
            <a:endParaRPr lang="en-US" dirty="0" smtClean="0">
              <a:solidFill>
                <a:schemeClr val="bg1"/>
              </a:solidFill>
              <a:effectLst>
                <a:outerShdw blurRad="50800" dist="38100" dir="2700000" algn="tl" rotWithShape="0">
                  <a:schemeClr val="tx1">
                    <a:alpha val="40000"/>
                  </a:schemeClr>
                </a:outerShdw>
              </a:effectLst>
            </a:endParaRPr>
          </a:p>
          <a:p>
            <a:pPr lvl="1"/>
            <a:endParaRPr lang="en-US" sz="1200" dirty="0" smtClean="0">
              <a:solidFill>
                <a:schemeClr val="bg1"/>
              </a:solidFill>
              <a:effectLst>
                <a:outerShdw blurRad="50800" dist="38100" dir="2700000" algn="tl" rotWithShape="0">
                  <a:schemeClr val="tx1">
                    <a:alpha val="40000"/>
                  </a:schemeClr>
                </a:outerShdw>
              </a:effectLst>
            </a:endParaRPr>
          </a:p>
          <a:p>
            <a:pPr lvl="1">
              <a:tabLst>
                <a:tab pos="742950" algn="l"/>
              </a:tabLst>
            </a:pPr>
            <a:endParaRPr lang="en-US" sz="800" dirty="0" smtClean="0">
              <a:solidFill>
                <a:schemeClr val="bg1"/>
              </a:solidFill>
              <a:effectLst>
                <a:outerShdw blurRad="50800" dist="38100" dir="2700000" algn="tl" rotWithShape="0">
                  <a:schemeClr val="tx1">
                    <a:alpha val="40000"/>
                  </a:schemeClr>
                </a:outerShdw>
              </a:effectLst>
            </a:endParaRPr>
          </a:p>
          <a:p>
            <a:pPr marL="742950" lvl="1" indent="-285750">
              <a:buFont typeface="Arial" pitchFamily="34" charset="0"/>
              <a:buChar char="•"/>
            </a:pPr>
            <a:endParaRPr lang="en-US" dirty="0" smtClean="0">
              <a:solidFill>
                <a:schemeClr val="bg1"/>
              </a:solidFill>
              <a:effectLst>
                <a:outerShdw blurRad="50800" dist="38100" dir="2700000" algn="tl" rotWithShape="0">
                  <a:schemeClr val="tx1">
                    <a:alpha val="40000"/>
                  </a:schemeClr>
                </a:outerShdw>
              </a:effectLst>
            </a:endParaRPr>
          </a:p>
          <a:p>
            <a:pPr lvl="1"/>
            <a:endParaRPr lang="en-US" sz="10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95341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599" cy="48535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152401"/>
            <a:ext cx="8351837" cy="1066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9126" y="393413"/>
            <a:ext cx="7848600" cy="584775"/>
          </a:xfrm>
          <a:prstGeom prst="rect">
            <a:avLst/>
          </a:prstGeom>
          <a:noFill/>
        </p:spPr>
        <p:txBody>
          <a:bodyPr wrap="square" rtlCol="0">
            <a:spAutoFit/>
          </a:bodyPr>
          <a:lstStyle/>
          <a:p>
            <a:pPr marL="403225" algn="ctr"/>
            <a:r>
              <a:rPr lang="en-US" sz="3200" b="1" dirty="0" smtClean="0">
                <a:solidFill>
                  <a:schemeClr val="bg1"/>
                </a:solidFill>
                <a:effectLst>
                  <a:outerShdw blurRad="50800" dist="38100" dir="2700000" algn="tl" rotWithShape="0">
                    <a:schemeClr val="tx1">
                      <a:alpha val="40000"/>
                    </a:schemeClr>
                  </a:outerShdw>
                </a:effectLst>
              </a:rPr>
              <a:t>SEC – MCDC Initiative </a:t>
            </a:r>
            <a:endParaRPr lang="en-US" sz="32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02" y="1295400"/>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609601" y="1612400"/>
            <a:ext cx="8001000" cy="4524316"/>
          </a:xfrm>
          <a:prstGeom prst="rect">
            <a:avLst/>
          </a:prstGeom>
        </p:spPr>
        <p:txBody>
          <a:bodyPr wrap="square">
            <a:spAutoFit/>
          </a:bodyPr>
          <a:lstStyle/>
          <a:p>
            <a:pPr marL="0" lvl="2" algn="ctr"/>
            <a:r>
              <a:rPr lang="en-US" sz="2400" b="1" u="sng" dirty="0" smtClean="0">
                <a:solidFill>
                  <a:schemeClr val="bg1"/>
                </a:solidFill>
                <a:effectLst>
                  <a:outerShdw blurRad="50800" dist="38100" dir="2700000" algn="tl" rotWithShape="0">
                    <a:schemeClr val="tx1">
                      <a:alpha val="40000"/>
                    </a:schemeClr>
                  </a:outerShdw>
                </a:effectLst>
              </a:rPr>
              <a:t>Legal Authority</a:t>
            </a:r>
            <a:r>
              <a:rPr lang="en-US" sz="2400" b="1" dirty="0" smtClean="0">
                <a:solidFill>
                  <a:schemeClr val="bg1"/>
                </a:solidFill>
                <a:effectLst>
                  <a:outerShdw blurRad="50800" dist="38100" dir="2700000" algn="tl" rotWithShape="0">
                    <a:schemeClr val="tx1">
                      <a:alpha val="40000"/>
                    </a:schemeClr>
                  </a:outerShdw>
                </a:effectLst>
              </a:rPr>
              <a:t> – (SEC Rule 15c2-12)</a:t>
            </a:r>
          </a:p>
          <a:p>
            <a:pPr marL="0" lvl="2"/>
            <a:endParaRPr lang="en-US" sz="1600" b="1" u="sng" dirty="0" smtClean="0">
              <a:solidFill>
                <a:schemeClr val="bg1"/>
              </a:solidFill>
              <a:effectLst>
                <a:outerShdw blurRad="50800" dist="38100" dir="2700000" algn="tl" rotWithShape="0">
                  <a:schemeClr val="tx1">
                    <a:alpha val="40000"/>
                  </a:schemeClr>
                </a:outerShdw>
              </a:effectLst>
            </a:endParaRPr>
          </a:p>
          <a:p>
            <a:pPr marL="342900" lvl="2" indent="-342900">
              <a:buFont typeface="Wingdings" panose="05000000000000000000" pitchFamily="2" charset="2"/>
              <a:buChar char="§"/>
            </a:pPr>
            <a:r>
              <a:rPr lang="en-US" b="1" dirty="0" smtClean="0">
                <a:solidFill>
                  <a:schemeClr val="bg1"/>
                </a:solidFill>
                <a:effectLst>
                  <a:outerShdw blurRad="50800" dist="38100" dir="2700000" algn="tl" rotWithShape="0">
                    <a:schemeClr val="tx1">
                      <a:alpha val="40000"/>
                    </a:schemeClr>
                  </a:outerShdw>
                </a:effectLst>
              </a:rPr>
              <a:t>Prohibits Underwriters From Buying Or Selling Your Bonds Unless You Have Committed To Providing Annual Updates About Your Financial Condition, Related Data And Disclosing Material Events.  </a:t>
            </a:r>
          </a:p>
          <a:p>
            <a:pPr marL="342900" lvl="2" indent="-342900">
              <a:buFont typeface="Wingdings" panose="05000000000000000000" pitchFamily="2" charset="2"/>
              <a:buChar char="§"/>
            </a:pPr>
            <a:endParaRPr lang="en-US" sz="1600" b="1" dirty="0" smtClean="0">
              <a:solidFill>
                <a:schemeClr val="bg1"/>
              </a:solidFill>
              <a:effectLst>
                <a:outerShdw blurRad="50800" dist="38100" dir="2700000" algn="tl" rotWithShape="0">
                  <a:schemeClr val="tx1">
                    <a:alpha val="40000"/>
                  </a:schemeClr>
                </a:outerShdw>
              </a:effectLst>
            </a:endParaRPr>
          </a:p>
          <a:p>
            <a:pPr marL="342900" lvl="2" indent="-342900">
              <a:buFont typeface="Wingdings" panose="05000000000000000000" pitchFamily="2" charset="2"/>
              <a:buChar char="§"/>
            </a:pPr>
            <a:r>
              <a:rPr lang="en-US" b="1" dirty="0" smtClean="0">
                <a:solidFill>
                  <a:schemeClr val="bg1"/>
                </a:solidFill>
                <a:effectLst>
                  <a:outerShdw blurRad="50800" dist="38100" dir="2700000" algn="tl" rotWithShape="0">
                    <a:schemeClr val="tx1">
                      <a:alpha val="40000"/>
                    </a:schemeClr>
                  </a:outerShdw>
                </a:effectLst>
              </a:rPr>
              <a:t>Requires That Any Final Official Statement Prepared In Connection With Your Bond Offering Contain Any Instances In The Previous Five Years In Which You Failed To Comply With Your Disclosure Obligations Under The Rule.  </a:t>
            </a:r>
          </a:p>
          <a:p>
            <a:pPr marL="342900" lvl="2" indent="-342900">
              <a:buFont typeface="Wingdings" panose="05000000000000000000" pitchFamily="2" charset="2"/>
              <a:buChar char="§"/>
            </a:pPr>
            <a:endParaRPr lang="en-US" sz="1600" b="1" dirty="0" smtClean="0">
              <a:solidFill>
                <a:schemeClr val="bg1"/>
              </a:solidFill>
              <a:effectLst>
                <a:outerShdw blurRad="50800" dist="38100" dir="2700000" algn="tl" rotWithShape="0">
                  <a:schemeClr val="tx1">
                    <a:alpha val="40000"/>
                  </a:schemeClr>
                </a:outerShdw>
              </a:effectLst>
            </a:endParaRPr>
          </a:p>
          <a:p>
            <a:pPr marL="342900" lvl="2" indent="-342900">
              <a:buFont typeface="Wingdings" panose="05000000000000000000" pitchFamily="2" charset="2"/>
              <a:buChar char="§"/>
            </a:pPr>
            <a:r>
              <a:rPr lang="en-US" b="1" dirty="0" smtClean="0">
                <a:solidFill>
                  <a:schemeClr val="bg1"/>
                </a:solidFill>
                <a:effectLst>
                  <a:outerShdw blurRad="50800" dist="38100" dir="2700000" algn="tl" rotWithShape="0">
                    <a:schemeClr val="tx1">
                      <a:alpha val="40000"/>
                    </a:schemeClr>
                  </a:outerShdw>
                </a:effectLst>
              </a:rPr>
              <a:t>SEC Can File Actions Against Issuers And Underwriters For Inaccurately Stating In Final Official Statements That They Have Complied With Their Prior Continuing Disclosure Undertakings, Or Omitted Instances Of Non-compliance—if Such Misstatements Or Omissions Are “</a:t>
            </a:r>
            <a:r>
              <a:rPr lang="en-US" b="1" u="sng" dirty="0" smtClean="0">
                <a:solidFill>
                  <a:schemeClr val="bg1"/>
                </a:solidFill>
                <a:effectLst>
                  <a:outerShdw blurRad="50800" dist="38100" dir="2700000" algn="tl" rotWithShape="0">
                    <a:schemeClr val="tx1">
                      <a:alpha val="40000"/>
                    </a:schemeClr>
                  </a:outerShdw>
                </a:effectLst>
              </a:rPr>
              <a:t>Material</a:t>
            </a:r>
            <a:r>
              <a:rPr lang="en-US" b="1" dirty="0" smtClean="0">
                <a:solidFill>
                  <a:schemeClr val="bg1"/>
                </a:solidFill>
                <a:effectLst>
                  <a:outerShdw blurRad="50800" dist="38100" dir="2700000" algn="tl" rotWithShape="0">
                    <a:schemeClr val="tx1">
                      <a:alpha val="40000"/>
                    </a:schemeClr>
                  </a:outerShdw>
                </a:effectLst>
              </a:rPr>
              <a:t>.”</a:t>
            </a:r>
            <a:endParaRPr lang="en-US" dirty="0">
              <a:solidFill>
                <a:schemeClr val="bg1"/>
              </a:solidFill>
            </a:endParaRPr>
          </a:p>
        </p:txBody>
      </p:sp>
    </p:spTree>
    <p:extLst>
      <p:ext uri="{BB962C8B-B14F-4D97-AF65-F5344CB8AC3E}">
        <p14:creationId xmlns:p14="http://schemas.microsoft.com/office/powerpoint/2010/main" val="1859708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599" cy="4591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258593"/>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609600"/>
            <a:ext cx="7848600" cy="584775"/>
          </a:xfrm>
          <a:prstGeom prst="rect">
            <a:avLst/>
          </a:prstGeom>
          <a:noFill/>
        </p:spPr>
        <p:txBody>
          <a:bodyPr wrap="square" rtlCol="0">
            <a:spAutoFit/>
          </a:bodyPr>
          <a:lstStyle/>
          <a:p>
            <a:pPr marL="341313" indent="-14288" algn="ctr"/>
            <a:r>
              <a:rPr lang="en-US" sz="3200" b="1" dirty="0" smtClean="0">
                <a:solidFill>
                  <a:schemeClr val="bg1"/>
                </a:solidFill>
                <a:effectLst>
                  <a:outerShdw blurRad="50800" dist="38100" dir="2700000" algn="tl" rotWithShape="0">
                    <a:schemeClr val="tx1">
                      <a:alpha val="40000"/>
                    </a:schemeClr>
                  </a:outerShdw>
                </a:effectLst>
              </a:rPr>
              <a:t>GFOA Federal Liaison Center</a:t>
            </a:r>
            <a:endParaRPr lang="en-US" sz="32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40658"/>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597724" y="1828800"/>
            <a:ext cx="4888675" cy="738664"/>
          </a:xfrm>
          <a:prstGeom prst="rect">
            <a:avLst/>
          </a:prstGeom>
        </p:spPr>
        <p:txBody>
          <a:bodyPr wrap="square">
            <a:spAutoFit/>
          </a:bodyPr>
          <a:lstStyle/>
          <a:p>
            <a:pPr marL="342900" indent="-342900">
              <a:buFont typeface="Wingdings" pitchFamily="2" charset="2"/>
              <a:buChar char="§"/>
            </a:pPr>
            <a:endParaRPr lang="en-US" sz="2400" dirty="0" smtClean="0">
              <a:solidFill>
                <a:schemeClr val="bg1"/>
              </a:solidFill>
              <a:effectLst>
                <a:outerShdw blurRad="50800" dist="38100" dir="2700000" algn="tl" rotWithShape="0">
                  <a:prstClr val="black">
                    <a:alpha val="40000"/>
                  </a:prstClr>
                </a:outerShdw>
              </a:effectLst>
            </a:endParaRPr>
          </a:p>
          <a:p>
            <a:pPr marL="285750" indent="-285750">
              <a:buFont typeface="Arial" pitchFamily="34" charset="0"/>
              <a:buChar char="•"/>
            </a:pPr>
            <a:endParaRPr lang="en-US" dirty="0">
              <a:solidFill>
                <a:schemeClr val="bg1"/>
              </a:solidFill>
            </a:endParaRPr>
          </a:p>
        </p:txBody>
      </p:sp>
      <p:pic>
        <p:nvPicPr>
          <p:cNvPr id="1027" name="Picture 3" descr="C:\Users\DMcDonald\Desktop\Fed Relatio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724" y="1770530"/>
            <a:ext cx="7972535" cy="4401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848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 y="1378520"/>
            <a:ext cx="8229599" cy="48535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89" y="114782"/>
            <a:ext cx="8351837" cy="10224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9344" y="333609"/>
            <a:ext cx="7848600" cy="584775"/>
          </a:xfrm>
          <a:prstGeom prst="rect">
            <a:avLst/>
          </a:prstGeom>
          <a:noFill/>
        </p:spPr>
        <p:txBody>
          <a:bodyPr wrap="square" rtlCol="0">
            <a:spAutoFit/>
          </a:bodyPr>
          <a:lstStyle/>
          <a:p>
            <a:pPr marL="403225" algn="ctr"/>
            <a:r>
              <a:rPr lang="en-US" sz="3200" b="1" dirty="0" smtClean="0">
                <a:solidFill>
                  <a:schemeClr val="bg1"/>
                </a:solidFill>
                <a:effectLst>
                  <a:outerShdw blurRad="50800" dist="38100" dir="2700000" algn="tl" rotWithShape="0">
                    <a:schemeClr val="tx1">
                      <a:alpha val="40000"/>
                    </a:schemeClr>
                  </a:outerShdw>
                </a:effectLst>
              </a:rPr>
              <a:t>SEC – MCDC Initiative </a:t>
            </a:r>
            <a:endParaRPr lang="en-US" sz="32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518318"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45" y="1265980"/>
            <a:ext cx="8229600" cy="12700"/>
          </a:xfrm>
          <a:prstGeom prst="rect">
            <a:avLst/>
          </a:prstGeom>
          <a:solidFill>
            <a:srgbClr val="0000CC"/>
          </a:solidFill>
          <a:ln w="12700">
            <a:solidFill>
              <a:srgbClr val="0066FF"/>
            </a:solidFill>
            <a:miter lim="800000"/>
            <a:headEnd/>
            <a:tailEnd/>
          </a:ln>
          <a:effectLst/>
        </p:spPr>
      </p:pic>
      <p:pic>
        <p:nvPicPr>
          <p:cNvPr id="4098" name="Picture 2" descr="C:\Users\DMcDonald\Desktop\madon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9028" y="3200401"/>
            <a:ext cx="2110318" cy="2876966"/>
          </a:xfrm>
          <a:prstGeom prst="roundRect">
            <a:avLst>
              <a:gd name="adj" fmla="val 16667"/>
            </a:avLst>
          </a:prstGeom>
          <a:ln cmpd="dbl">
            <a:solidFill>
              <a:schemeClr val="tx1"/>
            </a:solid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1676400" y="1565475"/>
            <a:ext cx="5334001" cy="990600"/>
          </a:xfrm>
          <a:prstGeom prst="wedgeRoundRectCallout">
            <a:avLst>
              <a:gd name="adj1" fmla="val 51053"/>
              <a:gd name="adj2" fmla="val 139379"/>
              <a:gd name="adj3" fmla="val 16667"/>
            </a:avLst>
          </a:prstGeom>
          <a:solidFill>
            <a:schemeClr val="bg2">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bg1"/>
                </a:solidFill>
                <a:effectLst>
                  <a:outerShdw blurRad="50800" dist="38100" dir="2700000" algn="tl" rotWithShape="0">
                    <a:prstClr val="black">
                      <a:alpha val="40000"/>
                    </a:prstClr>
                  </a:outerShdw>
                </a:effectLst>
              </a:rPr>
              <a:t>So, like...What’s material anyway?!</a:t>
            </a:r>
            <a:endParaRPr lang="en-US" sz="2400" b="1" dirty="0">
              <a:solidFill>
                <a:schemeClr val="bg1"/>
              </a:solidFill>
              <a:effectLst>
                <a:outerShdw blurRad="50800" dist="38100" dir="2700000" algn="tl" rotWithShape="0">
                  <a:prstClr val="black">
                    <a:alpha val="40000"/>
                  </a:prstClr>
                </a:outerShdw>
              </a:effectLst>
            </a:endParaRPr>
          </a:p>
        </p:txBody>
      </p:sp>
      <p:sp>
        <p:nvSpPr>
          <p:cNvPr id="7" name="Rounded Rectangle 6"/>
          <p:cNvSpPr/>
          <p:nvPr/>
        </p:nvSpPr>
        <p:spPr>
          <a:xfrm>
            <a:off x="685800" y="3200401"/>
            <a:ext cx="5333999" cy="2876966"/>
          </a:xfrm>
          <a:prstGeom prst="roundRect">
            <a:avLst/>
          </a:prstGeom>
          <a:solidFill>
            <a:schemeClr val="accent2">
              <a:lumMod val="75000"/>
            </a:schemeClr>
          </a:solidFill>
          <a:ln cmpd="dbl">
            <a:solidFill>
              <a:schemeClr val="tx1"/>
            </a:solid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lstStyle/>
          <a:p>
            <a:pPr marL="0" lvl="2" algn="ctr"/>
            <a:r>
              <a:rPr lang="en-US" sz="2400" b="1" u="sng" dirty="0" smtClean="0">
                <a:solidFill>
                  <a:schemeClr val="bg1"/>
                </a:solidFill>
                <a:effectLst>
                  <a:outerShdw blurRad="50800" dist="38100" dir="2700000" algn="tl" rotWithShape="0">
                    <a:schemeClr val="tx1">
                      <a:alpha val="40000"/>
                    </a:schemeClr>
                  </a:outerShdw>
                </a:effectLst>
              </a:rPr>
              <a:t>GREAT QUESTION</a:t>
            </a:r>
          </a:p>
          <a:p>
            <a:pPr marL="0" lvl="2"/>
            <a:endParaRPr lang="en-US" sz="1200" b="1" dirty="0" smtClean="0">
              <a:solidFill>
                <a:schemeClr val="bg1"/>
              </a:solidFill>
              <a:effectLst>
                <a:outerShdw blurRad="50800" dist="38100" dir="2700000" algn="tl" rotWithShape="0">
                  <a:schemeClr val="tx1">
                    <a:alpha val="40000"/>
                  </a:schemeClr>
                </a:outerShdw>
              </a:effectLst>
            </a:endParaRPr>
          </a:p>
          <a:p>
            <a:pPr marL="342900" lvl="2" indent="-342900">
              <a:buFont typeface="Arial" panose="020B0604020202020204" pitchFamily="34" charset="0"/>
              <a:buChar char="•"/>
            </a:pPr>
            <a:r>
              <a:rPr lang="en-US" sz="2000" b="1" dirty="0" smtClean="0">
                <a:solidFill>
                  <a:schemeClr val="bg1"/>
                </a:solidFill>
                <a:effectLst>
                  <a:outerShdw blurRad="50800" dist="38100" dir="2700000" algn="tl" rotWithShape="0">
                    <a:schemeClr val="tx1">
                      <a:alpha val="40000"/>
                    </a:schemeClr>
                  </a:outerShdw>
                </a:effectLst>
              </a:rPr>
              <a:t>SEC </a:t>
            </a:r>
            <a:r>
              <a:rPr lang="en-US" sz="2000" b="1" dirty="0">
                <a:solidFill>
                  <a:schemeClr val="bg1"/>
                </a:solidFill>
                <a:effectLst>
                  <a:outerShdw blurRad="50800" dist="38100" dir="2700000" algn="tl" rotWithShape="0">
                    <a:schemeClr val="tx1">
                      <a:alpha val="40000"/>
                    </a:schemeClr>
                  </a:outerShdw>
                </a:effectLst>
              </a:rPr>
              <a:t>is </a:t>
            </a:r>
            <a:r>
              <a:rPr lang="en-US" sz="2000" b="1" u="sng" dirty="0" smtClean="0">
                <a:solidFill>
                  <a:schemeClr val="bg1"/>
                </a:solidFill>
                <a:effectLst>
                  <a:outerShdw blurRad="50800" dist="38100" dir="2700000" algn="tl" rotWithShape="0">
                    <a:schemeClr val="tx1">
                      <a:alpha val="40000"/>
                    </a:schemeClr>
                  </a:outerShdw>
                </a:effectLst>
              </a:rPr>
              <a:t>NOT</a:t>
            </a:r>
            <a:r>
              <a:rPr lang="en-US" sz="2000" b="1" dirty="0" smtClean="0">
                <a:solidFill>
                  <a:schemeClr val="bg1"/>
                </a:solidFill>
                <a:effectLst>
                  <a:outerShdw blurRad="50800" dist="38100" dir="2700000" algn="tl" rotWithShape="0">
                    <a:schemeClr val="tx1">
                      <a:alpha val="40000"/>
                    </a:schemeClr>
                  </a:outerShdw>
                </a:effectLst>
              </a:rPr>
              <a:t> </a:t>
            </a:r>
            <a:r>
              <a:rPr lang="en-US" sz="2000" b="1" dirty="0">
                <a:solidFill>
                  <a:schemeClr val="bg1"/>
                </a:solidFill>
                <a:effectLst>
                  <a:outerShdw blurRad="50800" dist="38100" dir="2700000" algn="tl" rotWithShape="0">
                    <a:schemeClr val="tx1">
                      <a:alpha val="40000"/>
                    </a:schemeClr>
                  </a:outerShdw>
                </a:effectLst>
              </a:rPr>
              <a:t>providing clarity on what is or is not material.  </a:t>
            </a:r>
          </a:p>
          <a:p>
            <a:pPr marL="342900" lvl="2" indent="-342900">
              <a:buFont typeface="Arial" panose="020B0604020202020204" pitchFamily="34" charset="0"/>
              <a:buChar char="•"/>
            </a:pPr>
            <a:endParaRPr lang="en-US" sz="2000" b="1" dirty="0">
              <a:solidFill>
                <a:schemeClr val="bg1"/>
              </a:solidFill>
              <a:effectLst>
                <a:outerShdw blurRad="50800" dist="38100" dir="2700000" algn="tl" rotWithShape="0">
                  <a:schemeClr val="tx1">
                    <a:alpha val="40000"/>
                  </a:schemeClr>
                </a:outerShdw>
              </a:effectLst>
            </a:endParaRPr>
          </a:p>
          <a:p>
            <a:pPr marL="342900" lvl="2" indent="-342900">
              <a:buFont typeface="Arial" panose="020B0604020202020204" pitchFamily="34" charset="0"/>
              <a:buChar char="•"/>
            </a:pPr>
            <a:r>
              <a:rPr lang="en-US" sz="2000" b="1" dirty="0">
                <a:solidFill>
                  <a:schemeClr val="bg1"/>
                </a:solidFill>
                <a:effectLst>
                  <a:outerShdw blurRad="50800" dist="38100" dir="2700000" algn="tl" rotWithShape="0">
                    <a:schemeClr val="tx1">
                      <a:alpha val="40000"/>
                    </a:schemeClr>
                  </a:outerShdw>
                </a:effectLst>
              </a:rPr>
              <a:t>National Association of Bond Lawyers (NABL) issued </a:t>
            </a:r>
            <a:r>
              <a:rPr lang="en-US" sz="2000" b="1" dirty="0">
                <a:solidFill>
                  <a:schemeClr val="bg1"/>
                </a:solidFill>
                <a:effectLst>
                  <a:outerShdw blurRad="50800" dist="38100" dir="2700000" algn="tl" rotWithShape="0">
                    <a:schemeClr val="tx1">
                      <a:alpha val="40000"/>
                    </a:schemeClr>
                  </a:outerShdw>
                </a:effectLst>
                <a:hlinkClick r:id="rId6"/>
              </a:rPr>
              <a:t>guide</a:t>
            </a:r>
            <a:r>
              <a:rPr lang="en-US" sz="2000" b="1" dirty="0">
                <a:solidFill>
                  <a:schemeClr val="bg1"/>
                </a:solidFill>
                <a:effectLst>
                  <a:outerShdw blurRad="50800" dist="38100" dir="2700000" algn="tl" rotWithShape="0">
                    <a:schemeClr val="tx1">
                      <a:alpha val="40000"/>
                    </a:schemeClr>
                  </a:outerShdw>
                </a:effectLst>
              </a:rPr>
              <a:t> in August to assist issuers navigate this territory</a:t>
            </a:r>
            <a:r>
              <a:rPr lang="en-US" sz="2000" b="1" dirty="0" smtClean="0">
                <a:solidFill>
                  <a:schemeClr val="bg1"/>
                </a:solidFill>
                <a:effectLst>
                  <a:outerShdw blurRad="50800" dist="38100" dir="2700000" algn="tl" rotWithShape="0">
                    <a:schemeClr val="tx1">
                      <a:alpha val="40000"/>
                    </a:schemeClr>
                  </a:outerShdw>
                </a:effectLst>
              </a:rPr>
              <a:t>.</a:t>
            </a:r>
            <a:endParaRPr lang="en-US" sz="2000" b="1" dirty="0">
              <a:solidFill>
                <a:schemeClr val="bg1"/>
              </a:solidFill>
              <a:effectLst>
                <a:outerShdw blurRad="50800" dist="38100" dir="2700000" algn="tl" rotWithShape="0">
                  <a:schemeClr val="tx1">
                    <a:alpha val="40000"/>
                  </a:schemeClr>
                </a:outerShdw>
              </a:effectLst>
            </a:endParaRPr>
          </a:p>
        </p:txBody>
      </p:sp>
    </p:spTree>
    <p:extLst>
      <p:ext uri="{BB962C8B-B14F-4D97-AF65-F5344CB8AC3E}">
        <p14:creationId xmlns:p14="http://schemas.microsoft.com/office/powerpoint/2010/main" val="3162827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02" y="1271286"/>
            <a:ext cx="8229599" cy="53581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169943"/>
            <a:ext cx="8351837" cy="8844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319758"/>
            <a:ext cx="7848600" cy="584775"/>
          </a:xfrm>
          <a:prstGeom prst="rect">
            <a:avLst/>
          </a:prstGeom>
          <a:noFill/>
        </p:spPr>
        <p:txBody>
          <a:bodyPr wrap="square" rtlCol="0">
            <a:spAutoFit/>
          </a:bodyPr>
          <a:lstStyle/>
          <a:p>
            <a:pPr marL="403225" algn="ctr"/>
            <a:r>
              <a:rPr lang="en-US" sz="3200" b="1" dirty="0" smtClean="0">
                <a:solidFill>
                  <a:schemeClr val="bg1"/>
                </a:solidFill>
                <a:effectLst>
                  <a:outerShdw blurRad="50800" dist="38100" dir="2700000" algn="tl" rotWithShape="0">
                    <a:schemeClr val="tx1">
                      <a:alpha val="40000"/>
                    </a:schemeClr>
                  </a:outerShdw>
                </a:effectLst>
              </a:rPr>
              <a:t>SEC – MCDC Initiative: GFOA Concerns </a:t>
            </a:r>
            <a:endParaRPr lang="en-US" sz="32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7056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1153450"/>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567266" y="1365813"/>
            <a:ext cx="8102600" cy="6617196"/>
          </a:xfrm>
          <a:prstGeom prst="rect">
            <a:avLst/>
          </a:prstGeom>
        </p:spPr>
        <p:txBody>
          <a:bodyPr wrap="square">
            <a:spAutoFit/>
          </a:bodyPr>
          <a:lstStyle/>
          <a:p>
            <a:pPr marL="0" lvl="2" algn="ctr"/>
            <a:endParaRPr lang="en-US" sz="1000" b="1" dirty="0" smtClean="0">
              <a:solidFill>
                <a:schemeClr val="bg1"/>
              </a:solidFill>
              <a:effectLst>
                <a:outerShdw blurRad="50800" dist="38100" dir="2700000" algn="tl" rotWithShape="0">
                  <a:schemeClr val="tx1">
                    <a:alpha val="40000"/>
                  </a:schemeClr>
                </a:outerShdw>
              </a:effectLst>
            </a:endParaRPr>
          </a:p>
          <a:p>
            <a:pPr marL="7937" lvl="3"/>
            <a:r>
              <a:rPr lang="en-US" b="1" dirty="0" smtClean="0">
                <a:solidFill>
                  <a:schemeClr val="bg1"/>
                </a:solidFill>
                <a:effectLst>
                  <a:outerShdw blurRad="50800" dist="38100" dir="2700000" algn="tl" rotWithShape="0">
                    <a:schemeClr val="tx1">
                      <a:alpha val="40000"/>
                    </a:schemeClr>
                  </a:outerShdw>
                </a:effectLst>
              </a:rPr>
              <a:t>Initiative Asks Issuers To Look Back 5-10 Years To Determine Whether Or Not They Have Made Materially Inaccurate Statements In Offering Documents Regarding Prior Continuing Disclosure Compliance.  </a:t>
            </a:r>
            <a:endParaRPr lang="en-US" b="1" dirty="0">
              <a:solidFill>
                <a:schemeClr val="bg1"/>
              </a:solidFill>
              <a:effectLst>
                <a:outerShdw blurRad="50800" dist="38100" dir="2700000" algn="tl" rotWithShape="0">
                  <a:schemeClr val="tx1">
                    <a:alpha val="40000"/>
                  </a:schemeClr>
                </a:outerShdw>
              </a:effectLst>
            </a:endParaRPr>
          </a:p>
          <a:p>
            <a:pPr marL="7937" lvl="3"/>
            <a:endParaRPr lang="en-US" sz="1200" b="1" dirty="0" smtClean="0">
              <a:solidFill>
                <a:schemeClr val="bg1"/>
              </a:solidFill>
              <a:effectLst>
                <a:outerShdw blurRad="50800" dist="38100" dir="2700000" algn="tl" rotWithShape="0">
                  <a:schemeClr val="tx1">
                    <a:alpha val="40000"/>
                  </a:schemeClr>
                </a:outerShdw>
              </a:effectLst>
            </a:endParaRPr>
          </a:p>
          <a:p>
            <a:pPr marL="228600" lvl="3" indent="-220663">
              <a:buFont typeface="Arial" panose="020B0604020202020204" pitchFamily="34" charset="0"/>
              <a:buChar char="•"/>
            </a:pPr>
            <a:r>
              <a:rPr lang="en-US" sz="2000" b="1" u="sng" dirty="0" smtClean="0">
                <a:solidFill>
                  <a:schemeClr val="bg1"/>
                </a:solidFill>
                <a:effectLst>
                  <a:outerShdw blurRad="50800" dist="38100" dir="2700000" algn="tl" rotWithShape="0">
                    <a:schemeClr val="tx1">
                      <a:alpha val="40000"/>
                    </a:schemeClr>
                  </a:outerShdw>
                </a:effectLst>
              </a:rPr>
              <a:t>Concerns</a:t>
            </a:r>
          </a:p>
          <a:p>
            <a:pPr marL="7937" lvl="3"/>
            <a:endParaRPr lang="en-US" sz="1200" b="1" u="sng" dirty="0">
              <a:solidFill>
                <a:schemeClr val="bg1"/>
              </a:solidFill>
              <a:effectLst>
                <a:outerShdw blurRad="50800" dist="38100" dir="2700000" algn="tl" rotWithShape="0">
                  <a:schemeClr val="tx1">
                    <a:alpha val="40000"/>
                  </a:schemeClr>
                </a:outerShdw>
              </a:effectLst>
            </a:endParaRPr>
          </a:p>
          <a:p>
            <a:pPr marL="579438" lvl="4" indent="-342900">
              <a:buAutoNum type="arabicParenBoth"/>
            </a:pPr>
            <a:r>
              <a:rPr lang="en-US" b="1" dirty="0" smtClean="0">
                <a:solidFill>
                  <a:schemeClr val="bg1"/>
                </a:solidFill>
                <a:effectLst>
                  <a:outerShdw blurRad="50800" dist="38100" dir="2700000" algn="tl" rotWithShape="0">
                    <a:schemeClr val="tx1">
                      <a:alpha val="40000"/>
                    </a:schemeClr>
                  </a:outerShdw>
                </a:effectLst>
              </a:rPr>
              <a:t>EMMA </a:t>
            </a:r>
            <a:r>
              <a:rPr lang="en-US" b="1" dirty="0">
                <a:solidFill>
                  <a:schemeClr val="bg1"/>
                </a:solidFill>
                <a:effectLst>
                  <a:outerShdw blurRad="50800" dist="38100" dir="2700000" algn="tl" rotWithShape="0">
                    <a:schemeClr val="tx1">
                      <a:alpha val="40000"/>
                    </a:schemeClr>
                  </a:outerShdw>
                </a:effectLst>
              </a:rPr>
              <a:t>only came online in </a:t>
            </a:r>
            <a:r>
              <a:rPr lang="en-US" b="1" dirty="0" smtClean="0">
                <a:solidFill>
                  <a:schemeClr val="bg1"/>
                </a:solidFill>
                <a:effectLst>
                  <a:outerShdw blurRad="50800" dist="38100" dir="2700000" algn="tl" rotWithShape="0">
                    <a:schemeClr val="tx1">
                      <a:alpha val="40000"/>
                    </a:schemeClr>
                  </a:outerShdw>
                </a:effectLst>
              </a:rPr>
              <a:t>2009.</a:t>
            </a:r>
          </a:p>
          <a:p>
            <a:pPr marL="236538" lvl="4"/>
            <a:endParaRPr lang="en-US" sz="1200" b="1" dirty="0" smtClean="0">
              <a:solidFill>
                <a:schemeClr val="bg1"/>
              </a:solidFill>
              <a:effectLst>
                <a:outerShdw blurRad="50800" dist="38100" dir="2700000" algn="tl" rotWithShape="0">
                  <a:schemeClr val="tx1">
                    <a:alpha val="40000"/>
                  </a:schemeClr>
                </a:outerShdw>
              </a:effectLst>
            </a:endParaRPr>
          </a:p>
          <a:p>
            <a:pPr marL="236538" lvl="4"/>
            <a:r>
              <a:rPr lang="en-US" b="1" dirty="0" smtClean="0">
                <a:solidFill>
                  <a:schemeClr val="bg1"/>
                </a:solidFill>
                <a:effectLst>
                  <a:outerShdw blurRad="50800" dist="38100" dir="2700000" algn="tl" rotWithShape="0">
                    <a:schemeClr val="tx1">
                      <a:alpha val="40000"/>
                    </a:schemeClr>
                  </a:outerShdw>
                </a:effectLst>
              </a:rPr>
              <a:t>(2) Previous system (NRMSIR) contains many inaccuracies.</a:t>
            </a:r>
          </a:p>
          <a:p>
            <a:pPr marL="2684463" lvl="6" indent="-339725"/>
            <a:endParaRPr lang="en-US" sz="1200" b="1" dirty="0">
              <a:solidFill>
                <a:schemeClr val="bg1"/>
              </a:solidFill>
              <a:effectLst>
                <a:outerShdw blurRad="50800" dist="38100" dir="2700000" algn="tl" rotWithShape="0">
                  <a:schemeClr val="tx1">
                    <a:alpha val="40000"/>
                  </a:schemeClr>
                </a:outerShdw>
              </a:effectLst>
            </a:endParaRPr>
          </a:p>
          <a:p>
            <a:pPr marL="228600" lvl="6"/>
            <a:r>
              <a:rPr lang="en-US" b="1" i="1" u="sng" dirty="0" smtClean="0">
                <a:solidFill>
                  <a:schemeClr val="bg1"/>
                </a:solidFill>
                <a:effectLst>
                  <a:outerShdw blurRad="50800" dist="38100" dir="2700000" algn="tl" rotWithShape="0">
                    <a:schemeClr val="tx1">
                      <a:alpha val="40000"/>
                    </a:schemeClr>
                  </a:outerShdw>
                </a:effectLst>
              </a:rPr>
              <a:t>Result</a:t>
            </a:r>
            <a:r>
              <a:rPr lang="en-US" b="1" dirty="0" smtClean="0">
                <a:solidFill>
                  <a:schemeClr val="bg1"/>
                </a:solidFill>
                <a:effectLst>
                  <a:outerShdw blurRad="50800" dist="38100" dir="2700000" algn="tl" rotWithShape="0">
                    <a:schemeClr val="tx1">
                      <a:alpha val="40000"/>
                    </a:schemeClr>
                  </a:outerShdw>
                </a:effectLst>
              </a:rPr>
              <a:t> - </a:t>
            </a:r>
            <a:r>
              <a:rPr lang="en-US" b="1" i="1" dirty="0" smtClean="0">
                <a:solidFill>
                  <a:schemeClr val="bg1"/>
                </a:solidFill>
                <a:effectLst>
                  <a:outerShdw blurRad="50800" dist="38100" dir="2700000" algn="tl" rotWithShape="0">
                    <a:schemeClr val="tx1">
                      <a:alpha val="40000"/>
                    </a:schemeClr>
                  </a:outerShdw>
                </a:effectLst>
              </a:rPr>
              <a:t>Underwriters sought to uncover examples of materially inaccurate statements using data from the NRMSIR and may report inaccurate findings to SEC. </a:t>
            </a:r>
          </a:p>
          <a:p>
            <a:pPr marL="1887538" lvl="6"/>
            <a:endParaRPr lang="en-US" sz="1400" b="1" dirty="0">
              <a:solidFill>
                <a:schemeClr val="bg1"/>
              </a:solidFill>
              <a:effectLst>
                <a:outerShdw blurRad="50800" dist="38100" dir="2700000" algn="tl" rotWithShape="0">
                  <a:schemeClr val="tx1">
                    <a:alpha val="40000"/>
                  </a:schemeClr>
                </a:outerShdw>
              </a:effectLst>
            </a:endParaRPr>
          </a:p>
          <a:p>
            <a:pPr marL="576263" lvl="6" indent="-339725"/>
            <a:r>
              <a:rPr lang="en-US" b="1" dirty="0" smtClean="0">
                <a:solidFill>
                  <a:schemeClr val="bg1"/>
                </a:solidFill>
                <a:effectLst>
                  <a:outerShdw blurRad="50800" dist="38100" dir="2700000" algn="tl" rotWithShape="0">
                    <a:schemeClr val="tx1">
                      <a:alpha val="40000"/>
                    </a:schemeClr>
                  </a:outerShdw>
                </a:effectLst>
              </a:rPr>
              <a:t>(3) SEC not imposing monetary fines on participating issuers, but reserves right to pursue separate enforcements against individuals within a government responsible for misstatements. </a:t>
            </a:r>
          </a:p>
          <a:p>
            <a:pPr marL="576263" lvl="6" indent="-339725"/>
            <a:endParaRPr lang="en-US" sz="1200" b="1" dirty="0" smtClean="0">
              <a:solidFill>
                <a:schemeClr val="bg1"/>
              </a:solidFill>
              <a:effectLst>
                <a:outerShdw blurRad="50800" dist="38100" dir="2700000" algn="tl" rotWithShape="0">
                  <a:schemeClr val="tx1">
                    <a:alpha val="40000"/>
                  </a:schemeClr>
                </a:outerShdw>
              </a:effectLst>
            </a:endParaRPr>
          </a:p>
          <a:p>
            <a:pPr marL="576263" lvl="6" indent="-339725"/>
            <a:r>
              <a:rPr lang="en-US" b="1" dirty="0" smtClean="0">
                <a:solidFill>
                  <a:schemeClr val="bg1"/>
                </a:solidFill>
                <a:effectLst>
                  <a:outerShdw blurRad="50800" dist="38100" dir="2700000" algn="tl" rotWithShape="0">
                    <a:schemeClr val="tx1">
                      <a:alpha val="40000"/>
                    </a:schemeClr>
                  </a:outerShdw>
                </a:effectLst>
              </a:rPr>
              <a:t>(4) Issuer self-investigation to identify material misstatements will be costly. </a:t>
            </a:r>
            <a:endParaRPr lang="en-US" b="1" dirty="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endParaRPr lang="en-US" dirty="0" smtClean="0">
              <a:solidFill>
                <a:schemeClr val="bg1"/>
              </a:solidFill>
              <a:effectLst>
                <a:outerShdw blurRad="50800" dist="38100" dir="2700000" algn="tl" rotWithShape="0">
                  <a:schemeClr val="tx1">
                    <a:alpha val="40000"/>
                  </a:schemeClr>
                </a:outerShdw>
              </a:effectLst>
            </a:endParaRPr>
          </a:p>
          <a:p>
            <a:pPr lvl="1"/>
            <a:endParaRPr lang="en-US" sz="1200" dirty="0" smtClean="0">
              <a:solidFill>
                <a:schemeClr val="bg1"/>
              </a:solidFill>
              <a:effectLst>
                <a:outerShdw blurRad="50800" dist="38100" dir="2700000" algn="tl" rotWithShape="0">
                  <a:schemeClr val="tx1">
                    <a:alpha val="40000"/>
                  </a:schemeClr>
                </a:outerShdw>
              </a:effectLst>
            </a:endParaRPr>
          </a:p>
          <a:p>
            <a:pPr lvl="1">
              <a:tabLst>
                <a:tab pos="742950" algn="l"/>
              </a:tabLst>
            </a:pPr>
            <a:endParaRPr lang="en-US" sz="800" dirty="0" smtClean="0">
              <a:solidFill>
                <a:schemeClr val="bg1"/>
              </a:solidFill>
              <a:effectLst>
                <a:outerShdw blurRad="50800" dist="38100" dir="2700000" algn="tl" rotWithShape="0">
                  <a:schemeClr val="tx1">
                    <a:alpha val="40000"/>
                  </a:schemeClr>
                </a:outerShdw>
              </a:effectLst>
            </a:endParaRPr>
          </a:p>
          <a:p>
            <a:pPr marL="742950" lvl="1" indent="-285750">
              <a:buFont typeface="Arial" pitchFamily="34" charset="0"/>
              <a:buChar char="•"/>
            </a:pPr>
            <a:endParaRPr lang="en-US" dirty="0" smtClean="0">
              <a:solidFill>
                <a:schemeClr val="bg1"/>
              </a:solidFill>
              <a:effectLst>
                <a:outerShdw blurRad="50800" dist="38100" dir="2700000" algn="tl" rotWithShape="0">
                  <a:schemeClr val="tx1">
                    <a:alpha val="40000"/>
                  </a:schemeClr>
                </a:outerShdw>
              </a:effectLst>
            </a:endParaRPr>
          </a:p>
          <a:p>
            <a:pPr lvl="1"/>
            <a:endParaRPr lang="en-US" sz="10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8340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49704"/>
            <a:ext cx="8229599" cy="4591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258593"/>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598820"/>
            <a:ext cx="7848600" cy="584775"/>
          </a:xfrm>
          <a:prstGeom prst="rect">
            <a:avLst/>
          </a:prstGeom>
          <a:noFill/>
        </p:spPr>
        <p:txBody>
          <a:bodyPr wrap="square" rtlCol="0">
            <a:spAutoFit/>
          </a:bodyPr>
          <a:lstStyle/>
          <a:p>
            <a:pPr marL="403225" algn="ctr"/>
            <a:r>
              <a:rPr lang="en-US" sz="3200" b="1" dirty="0" smtClean="0">
                <a:solidFill>
                  <a:schemeClr val="bg1"/>
                </a:solidFill>
                <a:effectLst>
                  <a:outerShdw blurRad="50800" dist="38100" dir="2700000" algn="tl" rotWithShape="0">
                    <a:schemeClr val="tx1">
                      <a:alpha val="40000"/>
                    </a:schemeClr>
                  </a:outerShdw>
                </a:effectLst>
              </a:rPr>
              <a:t>SEC – MCDC Initiative </a:t>
            </a:r>
            <a:endParaRPr lang="en-US" sz="32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40658"/>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533400" y="1752600"/>
            <a:ext cx="8077199" cy="5447646"/>
          </a:xfrm>
          <a:prstGeom prst="rect">
            <a:avLst/>
          </a:prstGeom>
        </p:spPr>
        <p:txBody>
          <a:bodyPr wrap="square">
            <a:spAutoFit/>
          </a:bodyPr>
          <a:lstStyle/>
          <a:p>
            <a:pPr marL="0" lvl="3" algn="ctr"/>
            <a:endParaRPr lang="en-US" sz="1600" b="1" u="sng" dirty="0" smtClean="0">
              <a:solidFill>
                <a:schemeClr val="bg1"/>
              </a:solidFill>
              <a:effectLst>
                <a:outerShdw blurRad="50800" dist="38100" dir="2700000" algn="tl" rotWithShape="0">
                  <a:schemeClr val="tx1">
                    <a:alpha val="40000"/>
                  </a:schemeClr>
                </a:outerShdw>
              </a:effectLst>
            </a:endParaRPr>
          </a:p>
          <a:p>
            <a:pPr marL="0" lvl="3" algn="ctr"/>
            <a:r>
              <a:rPr lang="en-US" sz="2400" b="1" dirty="0" smtClean="0">
                <a:solidFill>
                  <a:schemeClr val="bg1"/>
                </a:solidFill>
                <a:effectLst>
                  <a:outerShdw blurRad="50800" dist="38100" dir="2700000" algn="tl" rotWithShape="0">
                    <a:schemeClr val="tx1">
                      <a:alpha val="40000"/>
                    </a:schemeClr>
                  </a:outerShdw>
                </a:effectLst>
              </a:rPr>
              <a:t>MCDC Incentivized Banks to Report Issuers</a:t>
            </a:r>
          </a:p>
          <a:p>
            <a:pPr marL="0" lvl="3"/>
            <a:endParaRPr lang="en-US" sz="2400" b="1" dirty="0" smtClean="0">
              <a:solidFill>
                <a:schemeClr val="bg1"/>
              </a:solidFill>
              <a:effectLst>
                <a:outerShdw blurRad="50800" dist="38100" dir="2700000" algn="tl" rotWithShape="0">
                  <a:schemeClr val="tx1">
                    <a:alpha val="40000"/>
                  </a:schemeClr>
                </a:outerShdw>
              </a:effectLst>
            </a:endParaRPr>
          </a:p>
          <a:p>
            <a:pPr marL="342900" lvl="4" indent="-342900">
              <a:buFont typeface="Wingdings" panose="05000000000000000000" pitchFamily="2" charset="2"/>
              <a:buChar char="§"/>
            </a:pPr>
            <a:r>
              <a:rPr lang="en-US" sz="2000" b="1" i="1" dirty="0" smtClean="0">
                <a:solidFill>
                  <a:schemeClr val="bg1"/>
                </a:solidFill>
                <a:effectLst>
                  <a:outerShdw blurRad="50800" dist="38100" dir="2700000" algn="tl" rotWithShape="0">
                    <a:schemeClr val="tx1">
                      <a:alpha val="40000"/>
                    </a:schemeClr>
                  </a:outerShdw>
                </a:effectLst>
              </a:rPr>
              <a:t>Initiative Imposes A Civil Penalty For Each Official Statement Containing A Materially False Statement:</a:t>
            </a:r>
          </a:p>
          <a:p>
            <a:pPr marL="346075" lvl="4"/>
            <a:endParaRPr lang="en-US" sz="2000" b="1" i="1" dirty="0" smtClean="0">
              <a:solidFill>
                <a:schemeClr val="bg1"/>
              </a:solidFill>
              <a:effectLst>
                <a:outerShdw blurRad="50800" dist="38100" dir="2700000" algn="tl" rotWithShape="0">
                  <a:schemeClr val="tx1">
                    <a:alpha val="40000"/>
                  </a:schemeClr>
                </a:outerShdw>
              </a:effectLst>
            </a:endParaRPr>
          </a:p>
          <a:p>
            <a:pPr marL="798513" lvl="5" indent="-342900">
              <a:buFont typeface="Arial" panose="020B0604020202020204" pitchFamily="34" charset="0"/>
              <a:buChar char="•"/>
            </a:pPr>
            <a:r>
              <a:rPr lang="en-US" b="1" i="1" dirty="0" smtClean="0">
                <a:solidFill>
                  <a:schemeClr val="bg1"/>
                </a:solidFill>
                <a:effectLst>
                  <a:outerShdw blurRad="50800" dist="38100" dir="2700000" algn="tl" rotWithShape="0">
                    <a:schemeClr val="tx1">
                      <a:alpha val="40000"/>
                    </a:schemeClr>
                  </a:outerShdw>
                </a:effectLst>
              </a:rPr>
              <a:t>$20,000 per offering for offerings of $30M or less</a:t>
            </a:r>
          </a:p>
          <a:p>
            <a:pPr marL="798513" lvl="5" indent="-342900">
              <a:buFont typeface="Arial" panose="020B0604020202020204" pitchFamily="34" charset="0"/>
              <a:buChar char="•"/>
            </a:pPr>
            <a:endParaRPr lang="en-US" sz="1400" b="1" i="1" dirty="0" smtClean="0">
              <a:solidFill>
                <a:schemeClr val="bg1"/>
              </a:solidFill>
              <a:effectLst>
                <a:outerShdw blurRad="50800" dist="38100" dir="2700000" algn="tl" rotWithShape="0">
                  <a:schemeClr val="tx1">
                    <a:alpha val="40000"/>
                  </a:schemeClr>
                </a:outerShdw>
              </a:effectLst>
            </a:endParaRPr>
          </a:p>
          <a:p>
            <a:pPr marL="798513" lvl="5" indent="-342900">
              <a:buFont typeface="Arial" panose="020B0604020202020204" pitchFamily="34" charset="0"/>
              <a:buChar char="•"/>
            </a:pPr>
            <a:r>
              <a:rPr lang="en-US" b="1" i="1" dirty="0" smtClean="0">
                <a:solidFill>
                  <a:schemeClr val="bg1"/>
                </a:solidFill>
                <a:effectLst>
                  <a:outerShdw blurRad="50800" dist="38100" dir="2700000" algn="tl" rotWithShape="0">
                    <a:schemeClr val="tx1">
                      <a:alpha val="40000"/>
                    </a:schemeClr>
                  </a:outerShdw>
                </a:effectLst>
              </a:rPr>
              <a:t>$60,000 per offering for offerings of more than $30M</a:t>
            </a:r>
          </a:p>
          <a:p>
            <a:pPr marL="798513" lvl="5" indent="-342900">
              <a:buFont typeface="Arial" panose="020B0604020202020204" pitchFamily="34" charset="0"/>
              <a:buChar char="•"/>
            </a:pPr>
            <a:endParaRPr lang="en-US" sz="1400" b="1" i="1" dirty="0" smtClean="0">
              <a:solidFill>
                <a:schemeClr val="bg1"/>
              </a:solidFill>
              <a:effectLst>
                <a:outerShdw blurRad="50800" dist="38100" dir="2700000" algn="tl" rotWithShape="0">
                  <a:schemeClr val="tx1">
                    <a:alpha val="40000"/>
                  </a:schemeClr>
                </a:outerShdw>
              </a:effectLst>
            </a:endParaRPr>
          </a:p>
          <a:p>
            <a:pPr marL="798513" lvl="5" indent="-342900">
              <a:buFont typeface="Arial" panose="020B0604020202020204" pitchFamily="34" charset="0"/>
              <a:buChar char="•"/>
            </a:pPr>
            <a:r>
              <a:rPr lang="en-US" b="1" i="1" dirty="0" smtClean="0">
                <a:solidFill>
                  <a:schemeClr val="bg1"/>
                </a:solidFill>
                <a:effectLst>
                  <a:outerShdw blurRad="50800" dist="38100" dir="2700000" algn="tl" rotWithShape="0">
                    <a:schemeClr val="tx1">
                      <a:alpha val="40000"/>
                    </a:schemeClr>
                  </a:outerShdw>
                </a:effectLst>
              </a:rPr>
              <a:t>Could add up fast.  </a:t>
            </a:r>
          </a:p>
          <a:p>
            <a:pPr marL="688975" lvl="4" indent="-342900"/>
            <a:endParaRPr lang="en-US" sz="2000" b="1" i="1" dirty="0" smtClean="0">
              <a:solidFill>
                <a:schemeClr val="bg1"/>
              </a:solidFill>
              <a:effectLst>
                <a:outerShdw blurRad="50800" dist="38100" dir="2700000" algn="tl" rotWithShape="0">
                  <a:schemeClr val="tx1">
                    <a:alpha val="40000"/>
                  </a:schemeClr>
                </a:outerShdw>
              </a:effectLst>
            </a:endParaRPr>
          </a:p>
          <a:p>
            <a:pPr marL="347663" lvl="4" indent="-336550">
              <a:buFont typeface="Wingdings" panose="05000000000000000000" pitchFamily="2" charset="2"/>
              <a:buChar char="§"/>
            </a:pPr>
            <a:r>
              <a:rPr lang="en-US" sz="2000" b="1" i="1" dirty="0" smtClean="0">
                <a:solidFill>
                  <a:schemeClr val="bg1"/>
                </a:solidFill>
                <a:effectLst>
                  <a:outerShdw blurRad="50800" dist="38100" dir="2700000" algn="tl" rotWithShape="0">
                    <a:schemeClr val="tx1">
                      <a:alpha val="40000"/>
                    </a:schemeClr>
                  </a:outerShdw>
                </a:effectLst>
              </a:rPr>
              <a:t>Offers Self-reporting Underwriters A Maximum Penalty Of $500,000</a:t>
            </a:r>
            <a:r>
              <a:rPr lang="en-US" b="1" i="1" dirty="0" smtClean="0">
                <a:solidFill>
                  <a:schemeClr val="bg1"/>
                </a:solidFill>
                <a:effectLst>
                  <a:outerShdw blurRad="50800" dist="38100" dir="2700000" algn="tl" rotWithShape="0">
                    <a:schemeClr val="tx1">
                      <a:alpha val="40000"/>
                    </a:schemeClr>
                  </a:outerShdw>
                </a:effectLst>
              </a:rPr>
              <a:t>. </a:t>
            </a:r>
          </a:p>
          <a:p>
            <a:pPr marL="346075" lvl="4"/>
            <a:endParaRPr lang="en-US" sz="1600" b="1" i="1" dirty="0" smtClean="0">
              <a:solidFill>
                <a:schemeClr val="bg1"/>
              </a:solidFill>
              <a:effectLst>
                <a:outerShdw blurRad="50800" dist="38100" dir="2700000" algn="tl" rotWithShape="0">
                  <a:schemeClr val="tx1">
                    <a:alpha val="40000"/>
                  </a:schemeClr>
                </a:outerShdw>
              </a:effectLst>
            </a:endParaRPr>
          </a:p>
          <a:p>
            <a:pPr lvl="1"/>
            <a:endParaRPr lang="en-US" sz="1200" dirty="0" smtClean="0">
              <a:solidFill>
                <a:schemeClr val="bg1"/>
              </a:solidFill>
              <a:effectLst>
                <a:outerShdw blurRad="50800" dist="38100" dir="2700000" algn="tl" rotWithShape="0">
                  <a:schemeClr val="tx1">
                    <a:alpha val="40000"/>
                  </a:schemeClr>
                </a:outerShdw>
              </a:effectLst>
            </a:endParaRPr>
          </a:p>
          <a:p>
            <a:pPr lvl="1">
              <a:tabLst>
                <a:tab pos="742950" algn="l"/>
              </a:tabLst>
            </a:pPr>
            <a:endParaRPr lang="en-US" sz="800" dirty="0" smtClean="0">
              <a:solidFill>
                <a:schemeClr val="bg1"/>
              </a:solidFill>
              <a:effectLst>
                <a:outerShdw blurRad="50800" dist="38100" dir="2700000" algn="tl" rotWithShape="0">
                  <a:schemeClr val="tx1">
                    <a:alpha val="40000"/>
                  </a:schemeClr>
                </a:outerShdw>
              </a:effectLst>
            </a:endParaRPr>
          </a:p>
          <a:p>
            <a:pPr marL="742950" lvl="1" indent="-285750">
              <a:buFont typeface="Arial" pitchFamily="34" charset="0"/>
              <a:buChar char="•"/>
            </a:pPr>
            <a:endParaRPr lang="en-US" dirty="0" smtClean="0">
              <a:solidFill>
                <a:schemeClr val="bg1"/>
              </a:solidFill>
              <a:effectLst>
                <a:outerShdw blurRad="50800" dist="38100" dir="2700000" algn="tl" rotWithShape="0">
                  <a:schemeClr val="tx1">
                    <a:alpha val="40000"/>
                  </a:schemeClr>
                </a:outerShdw>
              </a:effectLst>
            </a:endParaRPr>
          </a:p>
          <a:p>
            <a:pPr lvl="1"/>
            <a:endParaRPr lang="en-US" sz="10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399322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00" y="1290578"/>
            <a:ext cx="8229599" cy="526262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3" y="96452"/>
            <a:ext cx="8351837" cy="10368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3402" y="322467"/>
            <a:ext cx="7848600" cy="584775"/>
          </a:xfrm>
          <a:prstGeom prst="rect">
            <a:avLst/>
          </a:prstGeom>
          <a:noFill/>
        </p:spPr>
        <p:txBody>
          <a:bodyPr wrap="square" rtlCol="0">
            <a:spAutoFit/>
          </a:bodyPr>
          <a:lstStyle/>
          <a:p>
            <a:pPr marL="403225" algn="ctr"/>
            <a:r>
              <a:rPr lang="en-US" sz="3200" b="1" dirty="0" smtClean="0">
                <a:solidFill>
                  <a:schemeClr val="bg1"/>
                </a:solidFill>
                <a:effectLst>
                  <a:outerShdw blurRad="50800" dist="38100" dir="2700000" algn="tl" rotWithShape="0">
                    <a:schemeClr val="tx1">
                      <a:alpha val="40000"/>
                    </a:schemeClr>
                  </a:outerShdw>
                </a:effectLst>
              </a:rPr>
              <a:t>SEC – MCDC Initiative </a:t>
            </a:r>
            <a:endParaRPr lang="en-US" sz="32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42899" y="6705600"/>
            <a:ext cx="822959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84018" y="1524000"/>
            <a:ext cx="7916334" cy="2646878"/>
          </a:xfrm>
          <a:prstGeom prst="rect">
            <a:avLst/>
          </a:prstGeom>
        </p:spPr>
        <p:txBody>
          <a:bodyPr wrap="square">
            <a:spAutoFit/>
          </a:bodyPr>
          <a:lstStyle/>
          <a:p>
            <a:pPr marL="0" lvl="2" algn="ctr"/>
            <a:r>
              <a:rPr lang="en-US" sz="2400" b="1" u="sng" dirty="0" smtClean="0">
                <a:solidFill>
                  <a:schemeClr val="bg1"/>
                </a:solidFill>
                <a:effectLst>
                  <a:outerShdw blurRad="50800" dist="38100" dir="2700000" algn="tl" rotWithShape="0">
                    <a:schemeClr val="tx1">
                      <a:alpha val="40000"/>
                    </a:schemeClr>
                  </a:outerShdw>
                </a:effectLst>
              </a:rPr>
              <a:t>GFOA Resources and Recommendations</a:t>
            </a:r>
          </a:p>
          <a:p>
            <a:pPr marL="0" lvl="2" algn="ctr"/>
            <a:endParaRPr lang="en-US" sz="1400" b="1" u="sng" dirty="0">
              <a:solidFill>
                <a:schemeClr val="bg1"/>
              </a:solidFill>
              <a:effectLst>
                <a:outerShdw blurRad="50800" dist="38100" dir="2700000" algn="tl" rotWithShape="0">
                  <a:schemeClr val="tx1">
                    <a:alpha val="40000"/>
                  </a:schemeClr>
                </a:outerShdw>
              </a:effectLst>
            </a:endParaRPr>
          </a:p>
          <a:p>
            <a:pPr marL="285750" lvl="2" indent="-285750">
              <a:buFont typeface="Wingdings" panose="05000000000000000000" pitchFamily="2" charset="2"/>
              <a:buChar char="§"/>
            </a:pPr>
            <a:r>
              <a:rPr lang="en-US" sz="2000" b="1" u="sng" dirty="0" smtClean="0">
                <a:solidFill>
                  <a:schemeClr val="bg1"/>
                </a:solidFill>
                <a:effectLst>
                  <a:outerShdw blurRad="50800" dist="38100" dir="2700000" algn="tl" rotWithShape="0">
                    <a:schemeClr val="tx1">
                      <a:alpha val="40000"/>
                    </a:schemeClr>
                  </a:outerShdw>
                </a:effectLst>
                <a:hlinkClick r:id="rId4"/>
              </a:rPr>
              <a:t>MCDC Alerts</a:t>
            </a:r>
            <a:r>
              <a:rPr lang="en-US" sz="2000" b="1" dirty="0" smtClean="0">
                <a:solidFill>
                  <a:schemeClr val="bg1"/>
                </a:solidFill>
                <a:effectLst>
                  <a:outerShdw blurRad="50800" dist="38100" dir="2700000" algn="tl" rotWithShape="0">
                    <a:schemeClr val="tx1">
                      <a:alpha val="40000"/>
                    </a:schemeClr>
                  </a:outerShdw>
                </a:effectLst>
              </a:rPr>
              <a:t> – Provide Background Info And Recommendations. </a:t>
            </a:r>
            <a:endParaRPr lang="en-US" sz="2000" b="1" u="sng" dirty="0" smtClean="0">
              <a:solidFill>
                <a:schemeClr val="bg1"/>
              </a:solidFill>
              <a:effectLst>
                <a:outerShdw blurRad="50800" dist="38100" dir="2700000" algn="tl" rotWithShape="0">
                  <a:schemeClr val="tx1">
                    <a:alpha val="40000"/>
                  </a:schemeClr>
                </a:outerShdw>
              </a:effectLst>
            </a:endParaRPr>
          </a:p>
          <a:p>
            <a:pPr marL="285750" lvl="2" indent="-285750">
              <a:buFont typeface="Wingdings" panose="05000000000000000000" pitchFamily="2" charset="2"/>
              <a:buChar char="§"/>
            </a:pPr>
            <a:endParaRPr lang="en-US" b="1" u="sng" dirty="0">
              <a:solidFill>
                <a:schemeClr val="bg1"/>
              </a:solidFill>
              <a:effectLst>
                <a:outerShdw blurRad="50800" dist="38100" dir="2700000" algn="tl" rotWithShape="0">
                  <a:schemeClr val="tx1">
                    <a:alpha val="40000"/>
                  </a:schemeClr>
                </a:outerShdw>
              </a:effectLst>
            </a:endParaRPr>
          </a:p>
          <a:p>
            <a:pPr marL="0" lvl="2" algn="ctr"/>
            <a:r>
              <a:rPr lang="en-US" sz="2400" b="1" u="sng" dirty="0" smtClean="0">
                <a:solidFill>
                  <a:schemeClr val="bg1"/>
                </a:solidFill>
                <a:effectLst>
                  <a:outerShdw blurRad="50800" dist="38100" dir="2700000" algn="tl" rotWithShape="0">
                    <a:schemeClr val="tx1">
                      <a:alpha val="40000"/>
                    </a:schemeClr>
                  </a:outerShdw>
                </a:effectLst>
              </a:rPr>
              <a:t>SEC Enforcement – Next Steps</a:t>
            </a:r>
          </a:p>
          <a:p>
            <a:pPr marL="285750" lvl="2" indent="-285750">
              <a:buFont typeface="Wingdings" panose="05000000000000000000" pitchFamily="2" charset="2"/>
              <a:buChar char="§"/>
            </a:pPr>
            <a:endParaRPr lang="en-US" b="1" u="sng" dirty="0">
              <a:solidFill>
                <a:schemeClr val="bg1"/>
              </a:solidFill>
              <a:effectLst>
                <a:outerShdw blurRad="50800" dist="38100" dir="2700000" algn="tl" rotWithShape="0">
                  <a:schemeClr val="tx1">
                    <a:alpha val="40000"/>
                  </a:schemeClr>
                </a:outerShdw>
              </a:effectLst>
            </a:endParaRPr>
          </a:p>
          <a:p>
            <a:pPr marL="342900" lvl="2" indent="-342900">
              <a:buFont typeface="Wingdings" panose="05000000000000000000" pitchFamily="2" charset="2"/>
              <a:buChar char="§"/>
            </a:pPr>
            <a:r>
              <a:rPr lang="en-US" sz="2000" b="1" dirty="0" smtClean="0">
                <a:solidFill>
                  <a:schemeClr val="bg1"/>
                </a:solidFill>
                <a:effectLst>
                  <a:outerShdw blurRad="50800" dist="38100" dir="2700000" algn="tl" rotWithShape="0">
                    <a:schemeClr val="tx1">
                      <a:alpha val="40000"/>
                    </a:schemeClr>
                  </a:outerShdw>
                </a:effectLst>
              </a:rPr>
              <a:t>Reviewing Underwriter And Issuer Submissions And Organizing And Prosecuting Cases Against:</a:t>
            </a:r>
            <a:endParaRPr lang="en-US" sz="2000" b="1" dirty="0">
              <a:solidFill>
                <a:schemeClr val="bg1"/>
              </a:solidFill>
              <a:effectLst>
                <a:outerShdw blurRad="50800" dist="38100" dir="2700000" algn="tl" rotWithShape="0">
                  <a:schemeClr val="tx1">
                    <a:alpha val="40000"/>
                  </a:schemeClr>
                </a:outerShdw>
              </a:effectLst>
            </a:endParaRPr>
          </a:p>
          <a:p>
            <a:pPr marL="0" lvl="2"/>
            <a:endParaRPr lang="en-US" sz="800" b="1" dirty="0">
              <a:solidFill>
                <a:schemeClr val="bg1"/>
              </a:solidFill>
              <a:effectLst>
                <a:outerShdw blurRad="50800" dist="38100" dir="2700000" algn="tl" rotWithShape="0">
                  <a:schemeClr val="tx1">
                    <a:alpha val="40000"/>
                  </a:schemeClr>
                </a:outerShdw>
              </a:effectLst>
            </a:endParaRPr>
          </a:p>
        </p:txBody>
      </p:sp>
      <p:sp>
        <p:nvSpPr>
          <p:cNvPr id="6" name="TextBox 5"/>
          <p:cNvSpPr txBox="1"/>
          <p:nvPr/>
        </p:nvSpPr>
        <p:spPr>
          <a:xfrm>
            <a:off x="642927" y="4026663"/>
            <a:ext cx="7787736" cy="1015663"/>
          </a:xfrm>
          <a:prstGeom prst="rect">
            <a:avLst/>
          </a:prstGeom>
          <a:noFill/>
        </p:spPr>
        <p:txBody>
          <a:bodyPr wrap="square" numCol="3" rtlCol="0">
            <a:spAutoFit/>
          </a:bodyPr>
          <a:lstStyle/>
          <a:p>
            <a:pPr marL="800100" lvl="3" indent="-342900">
              <a:lnSpc>
                <a:spcPct val="150000"/>
              </a:lnSpc>
              <a:buFont typeface="Arial" panose="020B0604020202020204" pitchFamily="34" charset="0"/>
              <a:buChar char="•"/>
            </a:pPr>
            <a:r>
              <a:rPr lang="en-US" sz="2000" b="1" dirty="0">
                <a:solidFill>
                  <a:schemeClr val="bg1"/>
                </a:solidFill>
                <a:effectLst>
                  <a:outerShdw blurRad="50800" dist="38100" dir="2700000" algn="tl" rotWithShape="0">
                    <a:schemeClr val="tx1">
                      <a:alpha val="40000"/>
                    </a:schemeClr>
                  </a:outerShdw>
                </a:effectLst>
              </a:rPr>
              <a:t>Bond </a:t>
            </a:r>
            <a:r>
              <a:rPr lang="en-US" sz="2000" b="1" dirty="0" smtClean="0">
                <a:solidFill>
                  <a:schemeClr val="bg1"/>
                </a:solidFill>
                <a:effectLst>
                  <a:outerShdw blurRad="50800" dist="38100" dir="2700000" algn="tl" rotWithShape="0">
                    <a:schemeClr val="tx1">
                      <a:alpha val="40000"/>
                    </a:schemeClr>
                  </a:outerShdw>
                </a:effectLst>
              </a:rPr>
              <a:t>issuers</a:t>
            </a:r>
          </a:p>
          <a:p>
            <a:pPr marL="800100" lvl="3" indent="-342900">
              <a:lnSpc>
                <a:spcPct val="150000"/>
              </a:lnSpc>
              <a:buFont typeface="Arial" panose="020B0604020202020204" pitchFamily="34" charset="0"/>
              <a:buChar char="•"/>
            </a:pPr>
            <a:endParaRPr lang="en-US" sz="2000" b="1" dirty="0" smtClean="0">
              <a:solidFill>
                <a:schemeClr val="bg1"/>
              </a:solidFill>
              <a:effectLst>
                <a:outerShdw blurRad="50800" dist="38100" dir="2700000" algn="tl" rotWithShape="0">
                  <a:schemeClr val="tx1">
                    <a:alpha val="40000"/>
                  </a:schemeClr>
                </a:outerShdw>
              </a:effectLst>
            </a:endParaRPr>
          </a:p>
          <a:p>
            <a:pPr marL="800100" lvl="3" indent="-342900">
              <a:lnSpc>
                <a:spcPct val="150000"/>
              </a:lnSpc>
              <a:buFont typeface="Arial" panose="020B0604020202020204" pitchFamily="34" charset="0"/>
              <a:buChar char="•"/>
            </a:pPr>
            <a:r>
              <a:rPr lang="en-US" sz="2000" b="1" dirty="0" smtClean="0">
                <a:solidFill>
                  <a:schemeClr val="bg1"/>
                </a:solidFill>
                <a:effectLst>
                  <a:outerShdw blurRad="50800" dist="38100" dir="2700000" algn="tl" rotWithShape="0">
                    <a:schemeClr val="tx1">
                      <a:alpha val="40000"/>
                    </a:schemeClr>
                  </a:outerShdw>
                </a:effectLst>
              </a:rPr>
              <a:t>Underwriters</a:t>
            </a:r>
          </a:p>
          <a:p>
            <a:pPr marL="800100" lvl="3" indent="-342900">
              <a:lnSpc>
                <a:spcPct val="150000"/>
              </a:lnSpc>
              <a:buFont typeface="Arial" panose="020B0604020202020204" pitchFamily="34" charset="0"/>
              <a:buChar char="•"/>
            </a:pPr>
            <a:endParaRPr lang="en-US" sz="2000" b="1" dirty="0" smtClean="0">
              <a:solidFill>
                <a:schemeClr val="bg1"/>
              </a:solidFill>
              <a:effectLst>
                <a:outerShdw blurRad="50800" dist="38100" dir="2700000" algn="tl" rotWithShape="0">
                  <a:schemeClr val="tx1">
                    <a:alpha val="40000"/>
                  </a:schemeClr>
                </a:outerShdw>
              </a:effectLst>
            </a:endParaRPr>
          </a:p>
          <a:p>
            <a:pPr marL="800100" lvl="3" indent="-342900">
              <a:lnSpc>
                <a:spcPct val="150000"/>
              </a:lnSpc>
              <a:buFont typeface="Arial" panose="020B0604020202020204" pitchFamily="34" charset="0"/>
              <a:buChar char="•"/>
            </a:pPr>
            <a:r>
              <a:rPr lang="en-US" sz="2000" b="1" dirty="0" smtClean="0">
                <a:solidFill>
                  <a:schemeClr val="bg1"/>
                </a:solidFill>
                <a:effectLst>
                  <a:outerShdw blurRad="50800" dist="38100" dir="2700000" algn="tl" rotWithShape="0">
                    <a:schemeClr val="tx1">
                      <a:alpha val="40000"/>
                    </a:schemeClr>
                  </a:outerShdw>
                </a:effectLst>
              </a:rPr>
              <a:t>Individuals</a:t>
            </a:r>
            <a:endParaRPr lang="en-US" dirty="0">
              <a:solidFill>
                <a:schemeClr val="bg1"/>
              </a:solidFill>
            </a:endParaRPr>
          </a:p>
        </p:txBody>
      </p:sp>
      <p:sp>
        <p:nvSpPr>
          <p:cNvPr id="7" name="TextBox 6"/>
          <p:cNvSpPr txBox="1"/>
          <p:nvPr/>
        </p:nvSpPr>
        <p:spPr>
          <a:xfrm>
            <a:off x="727591" y="4777569"/>
            <a:ext cx="7916334" cy="2062103"/>
          </a:xfrm>
          <a:prstGeom prst="rect">
            <a:avLst/>
          </a:prstGeom>
          <a:noFill/>
        </p:spPr>
        <p:txBody>
          <a:bodyPr wrap="square" rtlCol="0">
            <a:spAutoFit/>
          </a:bodyPr>
          <a:lstStyle/>
          <a:p>
            <a:pPr marL="342900" lvl="2" indent="-342900">
              <a:buFont typeface="Wingdings" panose="05000000000000000000" pitchFamily="2" charset="2"/>
              <a:buChar char="§"/>
              <a:tabLst>
                <a:tab pos="1377950" algn="l"/>
              </a:tabLst>
            </a:pPr>
            <a:r>
              <a:rPr lang="en-US" sz="2000" b="1" u="sng" dirty="0" smtClean="0">
                <a:solidFill>
                  <a:schemeClr val="bg1"/>
                </a:solidFill>
                <a:effectLst>
                  <a:outerShdw blurRad="50800" dist="38100" dir="2700000" algn="tl" rotWithShape="0">
                    <a:schemeClr val="tx1">
                      <a:alpha val="40000"/>
                    </a:schemeClr>
                  </a:outerShdw>
                </a:effectLst>
              </a:rPr>
              <a:t>7/8/14</a:t>
            </a:r>
            <a:r>
              <a:rPr lang="en-US" sz="2000" b="1" dirty="0" smtClean="0">
                <a:solidFill>
                  <a:schemeClr val="bg1"/>
                </a:solidFill>
                <a:effectLst>
                  <a:outerShdw blurRad="50800" dist="38100" dir="2700000" algn="tl" rotWithShape="0">
                    <a:schemeClr val="tx1">
                      <a:alpha val="40000"/>
                    </a:schemeClr>
                  </a:outerShdw>
                </a:effectLst>
              </a:rPr>
              <a:t> – SEC Announced First Cease-and-desist Order Under 	MCDC - Kings Canyon Joint USD (CA).</a:t>
            </a:r>
          </a:p>
          <a:p>
            <a:pPr marL="0" lvl="2">
              <a:tabLst>
                <a:tab pos="1377950" algn="l"/>
              </a:tabLst>
            </a:pPr>
            <a:endParaRPr lang="en-US" sz="1200" b="1" dirty="0" smtClean="0">
              <a:solidFill>
                <a:schemeClr val="bg1"/>
              </a:solidFill>
              <a:effectLst>
                <a:outerShdw blurRad="50800" dist="38100" dir="2700000" algn="tl" rotWithShape="0">
                  <a:schemeClr val="tx1">
                    <a:alpha val="40000"/>
                  </a:schemeClr>
                </a:outerShdw>
              </a:effectLst>
            </a:endParaRPr>
          </a:p>
          <a:p>
            <a:pPr marL="1714500" lvl="5" indent="-342900">
              <a:buFont typeface="Arial" panose="020B0604020202020204" pitchFamily="34" charset="0"/>
              <a:buChar char="•"/>
              <a:tabLst>
                <a:tab pos="1377950" algn="l"/>
              </a:tabLst>
            </a:pPr>
            <a:r>
              <a:rPr lang="en-US" sz="2000" b="1" dirty="0" smtClean="0">
                <a:solidFill>
                  <a:schemeClr val="bg1"/>
                </a:solidFill>
                <a:effectLst>
                  <a:outerShdw blurRad="50800" dist="38100" dir="2700000" algn="tl" rotWithShape="0">
                    <a:schemeClr val="tx1">
                      <a:alpha val="40000"/>
                    </a:schemeClr>
                  </a:outerShdw>
                </a:effectLst>
              </a:rPr>
              <a:t>SEC alleged the District failed to comply with continuing disclosure agreements from past 5 yrs. </a:t>
            </a:r>
            <a:endParaRPr lang="en-US" sz="2000" b="1" dirty="0">
              <a:solidFill>
                <a:schemeClr val="bg1"/>
              </a:solidFill>
              <a:effectLst>
                <a:outerShdw blurRad="50800" dist="38100" dir="2700000" algn="tl" rotWithShape="0">
                  <a:schemeClr val="tx1">
                    <a:alpha val="40000"/>
                  </a:schemeClr>
                </a:outerShdw>
              </a:effectLst>
            </a:endParaRPr>
          </a:p>
          <a:p>
            <a:pPr marL="342900" lvl="2" indent="-342900">
              <a:buFont typeface="Wingdings" panose="05000000000000000000" pitchFamily="2" charset="2"/>
              <a:buChar char="§"/>
            </a:pPr>
            <a:endParaRPr lang="en-US" b="1" dirty="0">
              <a:solidFill>
                <a:schemeClr val="bg1"/>
              </a:solidFill>
              <a:effectLst>
                <a:outerShdw blurRad="50800" dist="38100" dir="2700000" algn="tl" rotWithShape="0">
                  <a:schemeClr val="tx1">
                    <a:alpha val="40000"/>
                  </a:schemeClr>
                </a:outerShdw>
              </a:effectLst>
            </a:endParaRPr>
          </a:p>
          <a:p>
            <a:endParaRPr lang="en-US" dirty="0"/>
          </a:p>
        </p:txBody>
      </p:sp>
      <p:cxnSp>
        <p:nvCxnSpPr>
          <p:cNvPr id="12" name="Straight Connector 11"/>
          <p:cNvCxnSpPr/>
          <p:nvPr/>
        </p:nvCxnSpPr>
        <p:spPr>
          <a:xfrm>
            <a:off x="442901" y="1219200"/>
            <a:ext cx="822959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205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599" cy="4876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221807"/>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9362" y="500478"/>
            <a:ext cx="8026400" cy="646331"/>
          </a:xfrm>
          <a:prstGeom prst="rect">
            <a:avLst/>
          </a:prstGeom>
          <a:noFill/>
        </p:spPr>
        <p:txBody>
          <a:bodyPr wrap="square" rtlCol="0">
            <a:spAutoFit/>
          </a:bodyPr>
          <a:lstStyle/>
          <a:p>
            <a:pPr algn="ctr"/>
            <a:r>
              <a:rPr lang="en-US" sz="3600" b="1" dirty="0" smtClean="0">
                <a:solidFill>
                  <a:schemeClr val="bg1"/>
                </a:solidFill>
                <a:effectLst>
                  <a:outerShdw blurRad="50800" dist="38100" dir="2700000" algn="tl" rotWithShape="0">
                    <a:schemeClr val="tx1">
                      <a:alpha val="40000"/>
                    </a:schemeClr>
                  </a:outerShdw>
                </a:effectLst>
              </a:rPr>
              <a:t>SEC 2012 Muni Market Report</a:t>
            </a:r>
            <a:endParaRPr lang="en-US" sz="36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7056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40658"/>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550334" y="1828800"/>
            <a:ext cx="7924800" cy="3785652"/>
          </a:xfrm>
          <a:prstGeom prst="rect">
            <a:avLst/>
          </a:prstGeom>
        </p:spPr>
        <p:txBody>
          <a:bodyPr wrap="square">
            <a:spAutoFit/>
          </a:bodyPr>
          <a:lstStyle/>
          <a:p>
            <a:pPr marL="342900" indent="-342900">
              <a:buFont typeface="Wingdings" panose="05000000000000000000" pitchFamily="2" charset="2"/>
              <a:buChar char="§"/>
            </a:pPr>
            <a:endParaRPr lang="en-US" sz="2000" b="1" u="sng" dirty="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endParaRPr lang="en-US" sz="2000" b="1" u="sng" dirty="0" smtClean="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endParaRPr lang="en-US" sz="2000" b="1" u="sng" dirty="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endParaRPr lang="en-US" sz="2000" b="1" u="sng" dirty="0" smtClean="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endParaRPr lang="en-US" sz="2000" b="1" u="sng" dirty="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endParaRPr lang="en-US" sz="2000" b="1" u="sng" dirty="0" smtClean="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endParaRPr lang="en-US" sz="2000" b="1" u="sng" dirty="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endParaRPr lang="en-US" sz="2000" b="1" u="sng" dirty="0" smtClean="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endParaRPr lang="en-US" sz="2000" b="1" u="sng" dirty="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endParaRPr lang="en-US" sz="2000" b="1" u="sng" dirty="0" smtClean="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endParaRPr lang="en-US" sz="2000" b="1" u="sng" dirty="0">
              <a:solidFill>
                <a:schemeClr val="bg1"/>
              </a:solidFill>
              <a:effectLst>
                <a:outerShdw blurRad="50800" dist="38100" dir="2700000" algn="tl" rotWithShape="0">
                  <a:schemeClr val="tx1">
                    <a:alpha val="40000"/>
                  </a:schemeClr>
                </a:outerShdw>
              </a:effectLst>
            </a:endParaRPr>
          </a:p>
          <a:p>
            <a:pPr marL="342900" indent="-342900">
              <a:buFont typeface="Wingdings" panose="05000000000000000000" pitchFamily="2" charset="2"/>
              <a:buChar char="§"/>
            </a:pPr>
            <a:endParaRPr lang="en-US" sz="2000" b="1" u="sng" dirty="0" smtClean="0">
              <a:solidFill>
                <a:schemeClr val="bg1"/>
              </a:solidFill>
              <a:effectLst>
                <a:outerShdw blurRad="50800" dist="38100" dir="2700000" algn="tl" rotWithShape="0">
                  <a:schemeClr val="tx1">
                    <a:alpha val="40000"/>
                  </a:schemeClr>
                </a:outerShdw>
              </a:effectLst>
            </a:endParaRPr>
          </a:p>
        </p:txBody>
      </p:sp>
      <p:sp>
        <p:nvSpPr>
          <p:cNvPr id="6" name="TextBox 5"/>
          <p:cNvSpPr txBox="1"/>
          <p:nvPr/>
        </p:nvSpPr>
        <p:spPr>
          <a:xfrm>
            <a:off x="3886200" y="1836057"/>
            <a:ext cx="4719562" cy="4216539"/>
          </a:xfrm>
          <a:prstGeom prst="rect">
            <a:avLst/>
          </a:prstGeom>
          <a:noFill/>
        </p:spPr>
        <p:txBody>
          <a:bodyPr wrap="square" rtlCol="0">
            <a:spAutoFit/>
          </a:bodyPr>
          <a:lstStyle/>
          <a:p>
            <a:pPr marL="0" lvl="2"/>
            <a:endParaRPr lang="en-US" sz="1600" b="1" u="sng" dirty="0" smtClean="0">
              <a:solidFill>
                <a:schemeClr val="bg1"/>
              </a:solidFill>
              <a:effectLst>
                <a:outerShdw blurRad="50800" dist="38100" dir="2700000" algn="tl" rotWithShape="0">
                  <a:schemeClr val="tx1">
                    <a:alpha val="40000"/>
                  </a:schemeClr>
                </a:outerShdw>
              </a:effectLst>
            </a:endParaRPr>
          </a:p>
          <a:p>
            <a:pPr marL="0" lvl="2"/>
            <a:endParaRPr lang="en-US" sz="2000" b="1" u="sng" dirty="0">
              <a:solidFill>
                <a:schemeClr val="bg1"/>
              </a:solidFill>
              <a:effectLst>
                <a:outerShdw blurRad="50800" dist="38100" dir="2700000" algn="tl" rotWithShape="0">
                  <a:schemeClr val="tx1">
                    <a:alpha val="40000"/>
                  </a:schemeClr>
                </a:outerShdw>
              </a:effectLst>
            </a:endParaRPr>
          </a:p>
          <a:p>
            <a:pPr marL="342900" lvl="2" indent="-342900">
              <a:buFont typeface="Wingdings" panose="05000000000000000000" pitchFamily="2" charset="2"/>
              <a:buChar char="§"/>
            </a:pPr>
            <a:r>
              <a:rPr lang="en-US" sz="2400" b="1" dirty="0" smtClean="0">
                <a:solidFill>
                  <a:schemeClr val="bg1"/>
                </a:solidFill>
                <a:effectLst>
                  <a:outerShdw blurRad="50800" dist="38100" dir="2700000" algn="tl" rotWithShape="0">
                    <a:schemeClr val="tx1">
                      <a:alpha val="40000"/>
                    </a:schemeClr>
                  </a:outerShdw>
                </a:effectLst>
              </a:rPr>
              <a:t>Culmination Of 2 Years Of Work, 3 Field Hearings And Meetings With Market Participants</a:t>
            </a:r>
          </a:p>
          <a:p>
            <a:pPr marL="342900" lvl="2" indent="-342900">
              <a:buFont typeface="Wingdings" panose="05000000000000000000" pitchFamily="2" charset="2"/>
              <a:buChar char="§"/>
            </a:pPr>
            <a:endParaRPr lang="en-US" sz="2000" b="1" dirty="0" smtClean="0">
              <a:solidFill>
                <a:schemeClr val="bg1"/>
              </a:solidFill>
              <a:effectLst>
                <a:outerShdw blurRad="50800" dist="38100" dir="2700000" algn="tl" rotWithShape="0">
                  <a:schemeClr val="tx1">
                    <a:alpha val="40000"/>
                  </a:schemeClr>
                </a:outerShdw>
              </a:effectLst>
            </a:endParaRPr>
          </a:p>
          <a:p>
            <a:pPr marL="0" lvl="2"/>
            <a:endParaRPr lang="en-US" sz="2000" b="1" dirty="0" smtClean="0">
              <a:solidFill>
                <a:schemeClr val="bg1"/>
              </a:solidFill>
              <a:effectLst>
                <a:outerShdw blurRad="50800" dist="38100" dir="2700000" algn="tl" rotWithShape="0">
                  <a:schemeClr val="tx1">
                    <a:alpha val="40000"/>
                  </a:schemeClr>
                </a:outerShdw>
              </a:effectLst>
            </a:endParaRPr>
          </a:p>
          <a:p>
            <a:pPr marL="342900" lvl="2" indent="-342900">
              <a:buFont typeface="Wingdings" panose="05000000000000000000" pitchFamily="2" charset="2"/>
              <a:buChar char="§"/>
            </a:pPr>
            <a:r>
              <a:rPr lang="en-US" sz="2400" b="1" dirty="0" smtClean="0">
                <a:solidFill>
                  <a:schemeClr val="bg1"/>
                </a:solidFill>
                <a:effectLst>
                  <a:outerShdw blurRad="50800" dist="38100" dir="2700000" algn="tl" rotWithShape="0">
                    <a:schemeClr val="tx1">
                      <a:alpha val="40000"/>
                    </a:schemeClr>
                  </a:outerShdw>
                </a:effectLst>
              </a:rPr>
              <a:t>Cites SEC’s Desire To Seek Improvements In The </a:t>
            </a:r>
            <a:r>
              <a:rPr lang="en-US" sz="2400" b="1" u="sng" dirty="0" smtClean="0">
                <a:solidFill>
                  <a:schemeClr val="bg1"/>
                </a:solidFill>
                <a:effectLst>
                  <a:outerShdw blurRad="50800" dist="38100" dir="2700000" algn="tl" rotWithShape="0">
                    <a:schemeClr val="tx1">
                      <a:alpha val="40000"/>
                    </a:schemeClr>
                  </a:outerShdw>
                </a:effectLst>
              </a:rPr>
              <a:t>Timing</a:t>
            </a:r>
            <a:r>
              <a:rPr lang="en-US" sz="2400" b="1" dirty="0" smtClean="0">
                <a:solidFill>
                  <a:schemeClr val="bg1"/>
                </a:solidFill>
                <a:effectLst>
                  <a:outerShdw blurRad="50800" dist="38100" dir="2700000" algn="tl" rotWithShape="0">
                    <a:schemeClr val="tx1">
                      <a:alpha val="40000"/>
                    </a:schemeClr>
                  </a:outerShdw>
                </a:effectLst>
              </a:rPr>
              <a:t>, </a:t>
            </a:r>
            <a:r>
              <a:rPr lang="en-US" sz="2400" b="1" u="sng" dirty="0" smtClean="0">
                <a:solidFill>
                  <a:schemeClr val="bg1"/>
                </a:solidFill>
                <a:effectLst>
                  <a:outerShdw blurRad="50800" dist="38100" dir="2700000" algn="tl" rotWithShape="0">
                    <a:schemeClr val="tx1">
                      <a:alpha val="40000"/>
                    </a:schemeClr>
                  </a:outerShdw>
                </a:effectLst>
              </a:rPr>
              <a:t>Content</a:t>
            </a:r>
            <a:r>
              <a:rPr lang="en-US" sz="2400" b="1" dirty="0" smtClean="0">
                <a:solidFill>
                  <a:schemeClr val="bg1"/>
                </a:solidFill>
                <a:effectLst>
                  <a:outerShdw blurRad="50800" dist="38100" dir="2700000" algn="tl" rotWithShape="0">
                    <a:schemeClr val="tx1">
                      <a:alpha val="40000"/>
                    </a:schemeClr>
                  </a:outerShdw>
                </a:effectLst>
              </a:rPr>
              <a:t> And </a:t>
            </a:r>
            <a:r>
              <a:rPr lang="en-US" sz="2400" b="1" u="sng" dirty="0" smtClean="0">
                <a:solidFill>
                  <a:schemeClr val="bg1"/>
                </a:solidFill>
                <a:effectLst>
                  <a:outerShdw blurRad="50800" dist="38100" dir="2700000" algn="tl" rotWithShape="0">
                    <a:schemeClr val="tx1">
                      <a:alpha val="40000"/>
                    </a:schemeClr>
                  </a:outerShdw>
                </a:effectLst>
              </a:rPr>
              <a:t>Frequency</a:t>
            </a:r>
            <a:r>
              <a:rPr lang="en-US" sz="2400" b="1" dirty="0" smtClean="0">
                <a:solidFill>
                  <a:schemeClr val="bg1"/>
                </a:solidFill>
                <a:effectLst>
                  <a:outerShdw blurRad="50800" dist="38100" dir="2700000" algn="tl" rotWithShape="0">
                    <a:schemeClr val="tx1">
                      <a:alpha val="40000"/>
                    </a:schemeClr>
                  </a:outerShdw>
                </a:effectLst>
              </a:rPr>
              <a:t> Of Disclosure Information</a:t>
            </a:r>
            <a:endParaRPr lang="en-US" sz="2000" dirty="0">
              <a:solidFill>
                <a:schemeClr val="bg1"/>
              </a:solidFill>
            </a:endParaRPr>
          </a:p>
        </p:txBody>
      </p:sp>
      <p:pic>
        <p:nvPicPr>
          <p:cNvPr id="3074" name="Picture 2" descr="C:\Users\DMcDonald\Desktop\Capture.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114550"/>
            <a:ext cx="2970590" cy="4000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048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599" cy="46672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0" y="107248"/>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434604"/>
            <a:ext cx="7848600" cy="646331"/>
          </a:xfrm>
          <a:prstGeom prst="rect">
            <a:avLst/>
          </a:prstGeom>
          <a:noFill/>
        </p:spPr>
        <p:txBody>
          <a:bodyPr wrap="square" rtlCol="0">
            <a:spAutoFit/>
          </a:bodyPr>
          <a:lstStyle/>
          <a:p>
            <a:pPr marL="6350" indent="-6350"/>
            <a:r>
              <a:rPr lang="en-US" sz="3600" b="1" dirty="0">
                <a:solidFill>
                  <a:schemeClr val="bg1"/>
                </a:solidFill>
                <a:effectLst>
                  <a:outerShdw blurRad="50800" dist="38100" dir="2700000" algn="tl" rotWithShape="0">
                    <a:schemeClr val="tx1">
                      <a:alpha val="40000"/>
                    </a:schemeClr>
                  </a:outerShdw>
                </a:effectLst>
              </a:rPr>
              <a:t>2014 Midterm Election Results</a:t>
            </a: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1464458"/>
            <a:ext cx="8229600" cy="12700"/>
          </a:xfrm>
          <a:prstGeom prst="rect">
            <a:avLst/>
          </a:prstGeom>
          <a:solidFill>
            <a:srgbClr val="0000CC"/>
          </a:solidFill>
          <a:ln w="12700">
            <a:solidFill>
              <a:srgbClr val="0066FF"/>
            </a:solidFill>
            <a:miter lim="800000"/>
            <a:headEnd/>
            <a:tailEnd/>
          </a:ln>
          <a:effectLst/>
        </p:spPr>
      </p:pic>
      <p:sp>
        <p:nvSpPr>
          <p:cNvPr id="10" name="TextBox 9"/>
          <p:cNvSpPr txBox="1"/>
          <p:nvPr/>
        </p:nvSpPr>
        <p:spPr>
          <a:xfrm>
            <a:off x="457201" y="1679178"/>
            <a:ext cx="8153399" cy="4601260"/>
          </a:xfrm>
          <a:prstGeom prst="rect">
            <a:avLst/>
          </a:prstGeom>
          <a:noFill/>
        </p:spPr>
        <p:txBody>
          <a:bodyPr wrap="square" rtlCol="0">
            <a:spAutoFit/>
          </a:bodyPr>
          <a:lstStyle/>
          <a:p>
            <a:pPr algn="ctr"/>
            <a:endParaRPr lang="en-US" sz="1200" b="1" dirty="0" smtClean="0">
              <a:solidFill>
                <a:schemeClr val="bg1"/>
              </a:solidFill>
              <a:effectLst>
                <a:outerShdw blurRad="50800" dist="38100" dir="2700000" algn="tl" rotWithShape="0">
                  <a:prstClr val="black">
                    <a:alpha val="40000"/>
                  </a:prstClr>
                </a:outerShdw>
              </a:effectLst>
            </a:endParaRPr>
          </a:p>
          <a:p>
            <a:pPr algn="ctr"/>
            <a:r>
              <a:rPr lang="en-US" sz="2000" b="1" dirty="0" smtClean="0">
                <a:solidFill>
                  <a:schemeClr val="bg1"/>
                </a:solidFill>
                <a:effectLst>
                  <a:outerShdw blurRad="50800" dist="38100" dir="2700000" algn="tl" rotWithShape="0">
                    <a:prstClr val="black">
                      <a:alpha val="40000"/>
                    </a:prstClr>
                  </a:outerShdw>
                </a:effectLst>
              </a:rPr>
              <a:t>HOUSE RESULTS</a:t>
            </a:r>
            <a:endParaRPr lang="en-US" b="1" dirty="0" smtClean="0">
              <a:solidFill>
                <a:schemeClr val="bg1"/>
              </a:solidFill>
              <a:effectLst>
                <a:outerShdw blurRad="50800" dist="38100" dir="2700000" algn="tl" rotWithShape="0">
                  <a:prstClr val="black">
                    <a:alpha val="40000"/>
                  </a:prstClr>
                </a:outerShdw>
              </a:effectLst>
            </a:endParaRPr>
          </a:p>
          <a:p>
            <a:endParaRPr lang="en-US" dirty="0" smtClean="0">
              <a:solidFill>
                <a:schemeClr val="bg1"/>
              </a:solidFill>
              <a:effectLst>
                <a:outerShdw blurRad="50800" dist="38100" dir="2700000" algn="tl" rotWithShape="0">
                  <a:prstClr val="black">
                    <a:alpha val="40000"/>
                  </a:prstClr>
                </a:outerShdw>
              </a:effectLst>
            </a:endParaRPr>
          </a:p>
          <a:p>
            <a:endParaRPr lang="en-US" dirty="0">
              <a:solidFill>
                <a:schemeClr val="bg1"/>
              </a:solidFill>
              <a:effectLst>
                <a:outerShdw blurRad="50800" dist="38100" dir="2700000" algn="tl" rotWithShape="0">
                  <a:prstClr val="black">
                    <a:alpha val="40000"/>
                  </a:prstClr>
                </a:outerShdw>
              </a:effectLst>
            </a:endParaRPr>
          </a:p>
          <a:p>
            <a:endParaRPr lang="en-US" dirty="0" smtClean="0">
              <a:solidFill>
                <a:schemeClr val="bg1"/>
              </a:solidFill>
              <a:effectLst>
                <a:outerShdw blurRad="50800" dist="38100" dir="2700000" algn="tl" rotWithShape="0">
                  <a:prstClr val="black">
                    <a:alpha val="40000"/>
                  </a:prstClr>
                </a:outerShdw>
              </a:effectLst>
            </a:endParaRPr>
          </a:p>
          <a:p>
            <a:endParaRPr lang="en-US" dirty="0">
              <a:solidFill>
                <a:schemeClr val="bg1"/>
              </a:solidFill>
              <a:effectLst>
                <a:outerShdw blurRad="50800" dist="38100" dir="2700000" algn="tl" rotWithShape="0">
                  <a:prstClr val="black">
                    <a:alpha val="40000"/>
                  </a:prstClr>
                </a:outerShdw>
              </a:effectLst>
            </a:endParaRPr>
          </a:p>
          <a:p>
            <a:endParaRPr lang="en-US" dirty="0" smtClean="0">
              <a:solidFill>
                <a:schemeClr val="bg1"/>
              </a:solidFill>
              <a:effectLst>
                <a:outerShdw blurRad="50800" dist="38100" dir="2700000" algn="tl" rotWithShape="0">
                  <a:prstClr val="black">
                    <a:alpha val="40000"/>
                  </a:prstClr>
                </a:outerShdw>
              </a:effectLst>
            </a:endParaRPr>
          </a:p>
          <a:p>
            <a:pPr algn="ctr"/>
            <a:endParaRPr lang="en-US" sz="1600" b="1" dirty="0" smtClean="0">
              <a:solidFill>
                <a:schemeClr val="bg1"/>
              </a:solidFill>
              <a:effectLst>
                <a:outerShdw blurRad="50800" dist="38100" dir="2700000" algn="tl" rotWithShape="0">
                  <a:prstClr val="black">
                    <a:alpha val="40000"/>
                  </a:prstClr>
                </a:outerShdw>
              </a:effectLst>
            </a:endParaRPr>
          </a:p>
          <a:p>
            <a:pPr algn="ctr"/>
            <a:endParaRPr lang="en-US" sz="2000" b="1" dirty="0" smtClean="0">
              <a:solidFill>
                <a:schemeClr val="bg1"/>
              </a:solidFill>
              <a:effectLst>
                <a:outerShdw blurRad="50800" dist="38100" dir="2700000" algn="tl" rotWithShape="0">
                  <a:prstClr val="black">
                    <a:alpha val="40000"/>
                  </a:prstClr>
                </a:outerShdw>
              </a:effectLst>
            </a:endParaRPr>
          </a:p>
          <a:p>
            <a:pPr algn="ctr"/>
            <a:r>
              <a:rPr lang="en-US" sz="2000" b="1" dirty="0" smtClean="0">
                <a:solidFill>
                  <a:schemeClr val="bg1"/>
                </a:solidFill>
                <a:effectLst>
                  <a:outerShdw blurRad="50800" dist="38100" dir="2700000" algn="tl" rotWithShape="0">
                    <a:prstClr val="black">
                      <a:alpha val="40000"/>
                    </a:prstClr>
                  </a:outerShdw>
                </a:effectLst>
              </a:rPr>
              <a:t>SENATE RESULTS </a:t>
            </a:r>
            <a:endParaRPr lang="en-US" sz="2000" b="1" dirty="0">
              <a:solidFill>
                <a:schemeClr val="bg1"/>
              </a:solidFill>
              <a:effectLst>
                <a:outerShdw blurRad="50800" dist="38100" dir="2700000" algn="tl" rotWithShape="0">
                  <a:prstClr val="black">
                    <a:alpha val="40000"/>
                  </a:prstClr>
                </a:outerShdw>
              </a:effectLst>
            </a:endParaRPr>
          </a:p>
          <a:p>
            <a:endParaRPr lang="en-US" sz="1200" dirty="0" smtClean="0">
              <a:solidFill>
                <a:schemeClr val="bg1"/>
              </a:solidFill>
              <a:effectLst>
                <a:outerShdw blurRad="50800" dist="38100" dir="2700000" algn="tl" rotWithShape="0">
                  <a:prstClr val="black">
                    <a:alpha val="40000"/>
                  </a:prstClr>
                </a:outerShdw>
              </a:effectLst>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sz="1400" dirty="0">
              <a:solidFill>
                <a:schemeClr val="bg1"/>
              </a:solidFill>
            </a:endParaRPr>
          </a:p>
          <a:p>
            <a:endParaRPr lang="en-US" dirty="0">
              <a:solidFill>
                <a:schemeClr val="bg1"/>
              </a:solidFill>
            </a:endParaRPr>
          </a:p>
        </p:txBody>
      </p:sp>
      <p:pic>
        <p:nvPicPr>
          <p:cNvPr id="1026" name="Picture 2" descr="C:\Users\DMcDonald\Desktop\Other Presentations\2014\WMA - GFOA\election-20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282767"/>
            <a:ext cx="1143000" cy="950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C:\Users\DMcDonald\Desktop\Other Presentations\2015\MDGFOA\2014 Midterms - Hou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485696"/>
            <a:ext cx="7696200" cy="1343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DMcDonald\Desktop\Other Presentations\2015\MDGFOA\2014 Midterms - Senat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648200"/>
            <a:ext cx="7696200" cy="1294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72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6" y="1326758"/>
            <a:ext cx="8229599" cy="5257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81" y="113570"/>
            <a:ext cx="8351837" cy="96310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271956"/>
            <a:ext cx="7848600" cy="646331"/>
          </a:xfrm>
          <a:prstGeom prst="rect">
            <a:avLst/>
          </a:prstGeom>
          <a:noFill/>
        </p:spPr>
        <p:txBody>
          <a:bodyPr wrap="square" rtlCol="0">
            <a:spAutoFit/>
          </a:bodyPr>
          <a:lstStyle/>
          <a:p>
            <a:pPr marL="6350" indent="-6350" algn="ctr"/>
            <a:r>
              <a:rPr lang="en-US" sz="3600" b="1" dirty="0" smtClean="0">
                <a:solidFill>
                  <a:schemeClr val="bg1"/>
                </a:solidFill>
                <a:effectLst>
                  <a:outerShdw blurRad="50800" dist="38100" dir="2700000" algn="tl" rotWithShape="0">
                    <a:schemeClr val="tx1">
                      <a:alpha val="40000"/>
                    </a:schemeClr>
                  </a:outerShdw>
                </a:effectLst>
              </a:rPr>
              <a:t>2015 Comprehensive Tax Reform</a:t>
            </a:r>
            <a:endParaRPr lang="en-US" sz="36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504825" y="67056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6" y="1206500"/>
            <a:ext cx="8229600" cy="12700"/>
          </a:xfrm>
          <a:prstGeom prst="rect">
            <a:avLst/>
          </a:prstGeom>
          <a:solidFill>
            <a:srgbClr val="0000CC"/>
          </a:solidFill>
          <a:ln w="12700">
            <a:solidFill>
              <a:srgbClr val="0066FF"/>
            </a:solidFill>
            <a:miter lim="800000"/>
            <a:headEnd/>
            <a:tailEnd/>
          </a:ln>
          <a:effectLst/>
        </p:spPr>
      </p:pic>
      <p:sp>
        <p:nvSpPr>
          <p:cNvPr id="4" name="TextBox 3"/>
          <p:cNvSpPr txBox="1"/>
          <p:nvPr/>
        </p:nvSpPr>
        <p:spPr>
          <a:xfrm>
            <a:off x="520701" y="1970499"/>
            <a:ext cx="8153399" cy="3970318"/>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6" name="Picture 2" descr="C:\Users\DMcDonald\Desktop\hatc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00" y="3499260"/>
            <a:ext cx="2590800" cy="2967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DMcDonald\Desktop\Other Presentations\2014\WMA - GFOA\Paul Rya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2838" y="3499260"/>
            <a:ext cx="1984375" cy="2967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DMcDonald\Desktop\Other Presentations\2014\WMA - GFOA\Obam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3499261"/>
            <a:ext cx="2387600" cy="2967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3505200" y="1562100"/>
            <a:ext cx="1930399" cy="1676400"/>
          </a:xfrm>
          <a:prstGeom prst="wedgeRoundRectCallout">
            <a:avLst>
              <a:gd name="adj1" fmla="val -12598"/>
              <a:gd name="adj2" fmla="val 81494"/>
              <a:gd name="adj3" fmla="val 166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“If </a:t>
            </a:r>
            <a:r>
              <a:rPr lang="en-US" sz="1400" b="1" i="1" dirty="0">
                <a:solidFill>
                  <a:schemeClr val="tx1"/>
                </a:solidFill>
              </a:rPr>
              <a:t>I could make just one change in Washington, it would be to fix the tax </a:t>
            </a:r>
            <a:r>
              <a:rPr lang="en-US" sz="1400" b="1" i="1" dirty="0" smtClean="0">
                <a:solidFill>
                  <a:schemeClr val="tx1"/>
                </a:solidFill>
              </a:rPr>
              <a:t>code.”</a:t>
            </a:r>
            <a:endParaRPr lang="en-US" sz="1400" b="1" i="1" dirty="0">
              <a:solidFill>
                <a:schemeClr val="tx1"/>
              </a:solidFill>
            </a:endParaRPr>
          </a:p>
        </p:txBody>
      </p:sp>
      <p:sp>
        <p:nvSpPr>
          <p:cNvPr id="10" name="Rounded Rectangular Callout 9"/>
          <p:cNvSpPr/>
          <p:nvPr/>
        </p:nvSpPr>
        <p:spPr>
          <a:xfrm>
            <a:off x="584200" y="1447800"/>
            <a:ext cx="2616200" cy="1955800"/>
          </a:xfrm>
          <a:prstGeom prst="wedgeRoundRectCallout">
            <a:avLst>
              <a:gd name="adj1" fmla="val -1697"/>
              <a:gd name="adj2" fmla="val 71450"/>
              <a:gd name="adj3" fmla="val 166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“Our tax code is far too long and complicated for most Americans to comprehend.  Its administration alone saps hundreds of billions of dollars each year.”</a:t>
            </a:r>
            <a:endParaRPr lang="en-US" sz="1400" b="1" i="1" dirty="0">
              <a:solidFill>
                <a:schemeClr val="tx1"/>
              </a:solidFill>
            </a:endParaRPr>
          </a:p>
        </p:txBody>
      </p:sp>
      <p:sp>
        <p:nvSpPr>
          <p:cNvPr id="11" name="Rounded Rectangular Callout 10"/>
          <p:cNvSpPr/>
          <p:nvPr/>
        </p:nvSpPr>
        <p:spPr>
          <a:xfrm>
            <a:off x="5637213" y="1447800"/>
            <a:ext cx="3011487" cy="1905000"/>
          </a:xfrm>
          <a:prstGeom prst="wedgeRoundRectCallout">
            <a:avLst>
              <a:gd name="adj1" fmla="val 9899"/>
              <a:gd name="adj2" fmla="val 70500"/>
              <a:gd name="adj3" fmla="val 166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“Our corporate </a:t>
            </a:r>
            <a:r>
              <a:rPr lang="en-US" sz="1400" b="1" i="1" dirty="0">
                <a:solidFill>
                  <a:schemeClr val="tx1"/>
                </a:solidFill>
              </a:rPr>
              <a:t>tax system is outdated, unfair, and inefficient. It </a:t>
            </a:r>
            <a:r>
              <a:rPr lang="en-US" sz="1400" b="1" i="1" dirty="0" smtClean="0">
                <a:solidFill>
                  <a:schemeClr val="tx1"/>
                </a:solidFill>
              </a:rPr>
              <a:t>forces </a:t>
            </a:r>
            <a:r>
              <a:rPr lang="en-US" sz="1400" b="1" i="1" dirty="0">
                <a:solidFill>
                  <a:schemeClr val="tx1"/>
                </a:solidFill>
              </a:rPr>
              <a:t>America's small businesses to spend countless hours and dollars filing their taxes. It's not right, and it needs to change</a:t>
            </a:r>
            <a:r>
              <a:rPr lang="en-US" sz="1400" b="1" i="1" dirty="0" smtClean="0">
                <a:solidFill>
                  <a:schemeClr val="tx1"/>
                </a:solidFill>
              </a:rPr>
              <a:t>.”</a:t>
            </a:r>
            <a:endParaRPr lang="en-US" sz="1400" b="1" i="1" dirty="0">
              <a:solidFill>
                <a:schemeClr val="tx1"/>
              </a:solidFill>
            </a:endParaRPr>
          </a:p>
        </p:txBody>
      </p:sp>
    </p:spTree>
    <p:extLst>
      <p:ext uri="{BB962C8B-B14F-4D97-AF65-F5344CB8AC3E}">
        <p14:creationId xmlns:p14="http://schemas.microsoft.com/office/powerpoint/2010/main" val="2780363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199" cy="5181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67706"/>
            <a:ext cx="8915399" cy="10773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357335"/>
            <a:ext cx="8382000" cy="584775"/>
          </a:xfrm>
          <a:prstGeom prst="rect">
            <a:avLst/>
          </a:prstGeom>
          <a:noFill/>
        </p:spPr>
        <p:txBody>
          <a:bodyPr wrap="square" rtlCol="0">
            <a:spAutoFit/>
          </a:bodyPr>
          <a:lstStyle/>
          <a:p>
            <a:pPr marL="341313" algn="ctr"/>
            <a:r>
              <a:rPr lang="en-US" sz="3200" b="1" dirty="0" smtClean="0">
                <a:solidFill>
                  <a:schemeClr val="bg1"/>
                </a:solidFill>
                <a:effectLst>
                  <a:outerShdw blurRad="50800" dist="38100" dir="2700000" algn="tl" rotWithShape="0">
                    <a:schemeClr val="tx1">
                      <a:alpha val="40000"/>
                    </a:schemeClr>
                  </a:outerShdw>
                </a:effectLst>
              </a:rPr>
              <a:t>Paul Ryan on Tax Reform in 2015</a:t>
            </a:r>
            <a:endParaRPr lang="en-US" sz="3200" b="1" i="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152400" y="6705600"/>
            <a:ext cx="883919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1449" y="1422400"/>
            <a:ext cx="8820150" cy="4901342"/>
          </a:xfrm>
          <a:prstGeom prst="rect">
            <a:avLst/>
          </a:prstGeom>
          <a:noFill/>
          <a:ln>
            <a:solidFill>
              <a:schemeClr val="accent1"/>
            </a:solidFill>
          </a:ln>
        </p:spPr>
        <p:txBody>
          <a:bodyPr wrap="square" rtlCol="0">
            <a:spAutoFit/>
          </a:bodyPr>
          <a:lstStyle/>
          <a:p>
            <a:pPr marL="114300" algn="ctr"/>
            <a:endParaRPr lang="en-US" sz="1050" b="1" u="sng" dirty="0" smtClean="0">
              <a:solidFill>
                <a:schemeClr val="bg1"/>
              </a:solidFill>
              <a:effectLst>
                <a:outerShdw blurRad="50800" dist="38100" dir="2700000" algn="tl" rotWithShape="0">
                  <a:prstClr val="black">
                    <a:alpha val="40000"/>
                  </a:prstClr>
                </a:outerShdw>
              </a:effectLst>
            </a:endParaRPr>
          </a:p>
          <a:p>
            <a:pPr marL="114300"/>
            <a:r>
              <a:rPr lang="en-US" sz="2000" b="1" dirty="0" smtClean="0">
                <a:solidFill>
                  <a:schemeClr val="bg1"/>
                </a:solidFill>
                <a:effectLst>
                  <a:outerShdw blurRad="50800" dist="38100" dir="2700000" algn="tl" rotWithShape="0">
                    <a:prstClr val="black">
                      <a:alpha val="40000"/>
                    </a:prstClr>
                  </a:outerShdw>
                </a:effectLst>
              </a:rPr>
              <a:t>Recognizes The Obstacles In Advancing A Corporate </a:t>
            </a:r>
            <a:r>
              <a:rPr lang="en-US" sz="2000" b="1" u="sng" dirty="0" smtClean="0">
                <a:solidFill>
                  <a:schemeClr val="bg1"/>
                </a:solidFill>
                <a:effectLst>
                  <a:outerShdw blurRad="50800" dist="38100" dir="2700000" algn="tl" rotWithShape="0">
                    <a:prstClr val="black">
                      <a:alpha val="40000"/>
                    </a:prstClr>
                  </a:outerShdw>
                </a:effectLst>
              </a:rPr>
              <a:t>AND</a:t>
            </a:r>
            <a:r>
              <a:rPr lang="en-US" sz="2000" b="1" dirty="0" smtClean="0">
                <a:solidFill>
                  <a:schemeClr val="bg1"/>
                </a:solidFill>
                <a:effectLst>
                  <a:outerShdw blurRad="50800" dist="38100" dir="2700000" algn="tl" rotWithShape="0">
                    <a:prstClr val="black">
                      <a:alpha val="40000"/>
                    </a:prstClr>
                  </a:outerShdw>
                </a:effectLst>
              </a:rPr>
              <a:t> Individual Tax Reform Package In Current Political Environment</a:t>
            </a:r>
          </a:p>
          <a:p>
            <a:pPr marL="114300"/>
            <a:endParaRPr lang="en-US" sz="2000" dirty="0" smtClean="0">
              <a:solidFill>
                <a:schemeClr val="bg1"/>
              </a:solidFill>
              <a:effectLst>
                <a:outerShdw blurRad="50800" dist="38100" dir="2700000" algn="tl" rotWithShape="0">
                  <a:prstClr val="black">
                    <a:alpha val="40000"/>
                  </a:prstClr>
                </a:outerShdw>
              </a:effectLst>
            </a:endParaRPr>
          </a:p>
          <a:p>
            <a:pPr marL="114300"/>
            <a:r>
              <a:rPr lang="en-US" sz="2000" b="1" u="sng" dirty="0" smtClean="0">
                <a:solidFill>
                  <a:schemeClr val="bg1"/>
                </a:solidFill>
                <a:effectLst>
                  <a:outerShdw blurRad="50800" dist="38100" dir="2700000" algn="tl" rotWithShape="0">
                    <a:prstClr val="black">
                      <a:alpha val="40000"/>
                    </a:prstClr>
                  </a:outerShdw>
                </a:effectLst>
              </a:rPr>
              <a:t>Tax Reform Phase I</a:t>
            </a:r>
            <a:r>
              <a:rPr lang="en-US" sz="2000" dirty="0" smtClean="0">
                <a:solidFill>
                  <a:schemeClr val="bg1"/>
                </a:solidFill>
                <a:effectLst>
                  <a:outerShdw blurRad="50800" dist="38100" dir="2700000" algn="tl" rotWithShape="0">
                    <a:prstClr val="black">
                      <a:alpha val="40000"/>
                    </a:prstClr>
                  </a:outerShdw>
                </a:effectLst>
              </a:rPr>
              <a:t> - </a:t>
            </a:r>
            <a:r>
              <a:rPr lang="en-US" sz="2000" b="1" dirty="0" smtClean="0">
                <a:solidFill>
                  <a:schemeClr val="bg1"/>
                </a:solidFill>
                <a:effectLst>
                  <a:outerShdw blurRad="50800" dist="38100" dir="2700000" algn="tl" rotWithShape="0">
                    <a:prstClr val="black">
                      <a:alpha val="40000"/>
                    </a:prstClr>
                  </a:outerShdw>
                </a:effectLst>
              </a:rPr>
              <a:t>Corporate Tax Reform</a:t>
            </a:r>
          </a:p>
          <a:p>
            <a:pPr marL="114300"/>
            <a:endParaRPr lang="en-US" sz="1600" b="1" dirty="0" smtClean="0">
              <a:solidFill>
                <a:schemeClr val="bg1"/>
              </a:solidFill>
              <a:effectLst>
                <a:outerShdw blurRad="50800" dist="38100" dir="2700000" algn="tl" rotWithShape="0">
                  <a:prstClr val="black">
                    <a:alpha val="40000"/>
                  </a:prstClr>
                </a:outerShdw>
              </a:effectLst>
            </a:endParaRPr>
          </a:p>
          <a:p>
            <a:pPr marL="347663" indent="-233363">
              <a:buFont typeface="Wingdings" panose="05000000000000000000" pitchFamily="2" charset="2"/>
              <a:buChar char="§"/>
              <a:tabLst>
                <a:tab pos="347663" algn="l"/>
              </a:tabLst>
            </a:pPr>
            <a:r>
              <a:rPr lang="en-US" b="1" dirty="0" smtClean="0">
                <a:solidFill>
                  <a:schemeClr val="bg1"/>
                </a:solidFill>
                <a:effectLst>
                  <a:outerShdw blurRad="50800" dist="38100" dir="2700000" algn="tl" rotWithShape="0">
                    <a:prstClr val="black">
                      <a:alpha val="40000"/>
                    </a:prstClr>
                  </a:outerShdw>
                </a:effectLst>
              </a:rPr>
              <a:t>Willing To Consider Using A Portion Of Corporate Tax </a:t>
            </a:r>
          </a:p>
          <a:p>
            <a:pPr marL="347663" indent="-233363">
              <a:tabLst>
                <a:tab pos="347663" algn="l"/>
              </a:tabLst>
            </a:pPr>
            <a:r>
              <a:rPr lang="en-US" b="1" dirty="0" smtClean="0">
                <a:solidFill>
                  <a:schemeClr val="bg1"/>
                </a:solidFill>
                <a:effectLst>
                  <a:outerShdw blurRad="50800" dist="38100" dir="2700000" algn="tl" rotWithShape="0">
                    <a:prstClr val="black">
                      <a:alpha val="40000"/>
                    </a:prstClr>
                  </a:outerShdw>
                </a:effectLst>
              </a:rPr>
              <a:t>	Reform Proceeds To Finance Infrastructure Projects</a:t>
            </a:r>
          </a:p>
          <a:p>
            <a:endParaRPr lang="en-US" sz="2000" b="1" dirty="0" smtClean="0">
              <a:solidFill>
                <a:schemeClr val="bg1"/>
              </a:solidFill>
              <a:effectLst>
                <a:outerShdw blurRad="50800" dist="38100" dir="2700000" algn="tl" rotWithShape="0">
                  <a:prstClr val="black">
                    <a:alpha val="40000"/>
                  </a:prstClr>
                </a:outerShdw>
              </a:effectLst>
            </a:endParaRPr>
          </a:p>
          <a:p>
            <a:pPr marL="115888"/>
            <a:r>
              <a:rPr lang="en-US" sz="2000" b="1" u="sng" dirty="0" smtClean="0">
                <a:solidFill>
                  <a:schemeClr val="bg1"/>
                </a:solidFill>
                <a:effectLst>
                  <a:outerShdw blurRad="50800" dist="38100" dir="2700000" algn="tl" rotWithShape="0">
                    <a:prstClr val="black">
                      <a:alpha val="40000"/>
                    </a:prstClr>
                  </a:outerShdw>
                </a:effectLst>
              </a:rPr>
              <a:t>Tax Reform Phase II</a:t>
            </a:r>
            <a:r>
              <a:rPr lang="en-US" sz="2000" dirty="0" smtClean="0">
                <a:solidFill>
                  <a:schemeClr val="bg1"/>
                </a:solidFill>
                <a:effectLst>
                  <a:outerShdw blurRad="50800" dist="38100" dir="2700000" algn="tl" rotWithShape="0">
                    <a:prstClr val="black">
                      <a:alpha val="40000"/>
                    </a:prstClr>
                  </a:outerShdw>
                </a:effectLst>
              </a:rPr>
              <a:t> – </a:t>
            </a:r>
            <a:r>
              <a:rPr lang="en-US" sz="2000" b="1" dirty="0" smtClean="0">
                <a:solidFill>
                  <a:schemeClr val="bg1"/>
                </a:solidFill>
                <a:effectLst>
                  <a:outerShdw blurRad="50800" dist="38100" dir="2700000" algn="tl" rotWithShape="0">
                    <a:prstClr val="black">
                      <a:alpha val="40000"/>
                    </a:prstClr>
                  </a:outerShdw>
                </a:effectLst>
              </a:rPr>
              <a:t>Individual Tax Reform</a:t>
            </a:r>
            <a:endParaRPr lang="en-US" sz="2000" b="1" u="sng" dirty="0" smtClean="0">
              <a:solidFill>
                <a:schemeClr val="bg1"/>
              </a:solidFill>
              <a:effectLst>
                <a:outerShdw blurRad="50800" dist="38100" dir="2700000" algn="tl" rotWithShape="0">
                  <a:prstClr val="black">
                    <a:alpha val="40000"/>
                  </a:prstClr>
                </a:outerShdw>
              </a:effectLst>
            </a:endParaRPr>
          </a:p>
          <a:p>
            <a:endParaRPr lang="en-US" sz="1600" b="1" dirty="0" smtClean="0">
              <a:solidFill>
                <a:schemeClr val="bg1"/>
              </a:solidFill>
              <a:effectLst>
                <a:outerShdw blurRad="50800" dist="38100" dir="2700000" algn="tl" rotWithShape="0">
                  <a:prstClr val="black">
                    <a:alpha val="40000"/>
                  </a:prstClr>
                </a:outerShdw>
              </a:effectLst>
            </a:endParaRPr>
          </a:p>
          <a:p>
            <a:pPr marL="347663" indent="-231775">
              <a:buFont typeface="Wingdings" panose="05000000000000000000" pitchFamily="2" charset="2"/>
              <a:buChar char="§"/>
            </a:pPr>
            <a:r>
              <a:rPr lang="en-US" b="1" dirty="0" smtClean="0">
                <a:solidFill>
                  <a:schemeClr val="bg1"/>
                </a:solidFill>
                <a:effectLst>
                  <a:outerShdw blurRad="50800" dist="38100" dir="2700000" algn="tl" rotWithShape="0">
                    <a:prstClr val="black">
                      <a:alpha val="40000"/>
                    </a:prstClr>
                  </a:outerShdw>
                </a:effectLst>
              </a:rPr>
              <a:t>May Have To Wait Until A New President Is Sworn In</a:t>
            </a:r>
          </a:p>
          <a:p>
            <a:endParaRPr lang="en-US" b="1" dirty="0" smtClean="0">
              <a:solidFill>
                <a:schemeClr val="bg1"/>
              </a:solidFill>
              <a:effectLst>
                <a:outerShdw blurRad="50800" dist="38100" dir="2700000" algn="tl" rotWithShape="0">
                  <a:prstClr val="black">
                    <a:alpha val="40000"/>
                  </a:prstClr>
                </a:outerShdw>
              </a:effectLst>
            </a:endParaRPr>
          </a:p>
          <a:p>
            <a:endParaRPr lang="en-US" sz="2000" b="1" dirty="0" smtClean="0">
              <a:solidFill>
                <a:schemeClr val="bg1"/>
              </a:solidFill>
              <a:effectLst>
                <a:outerShdw blurRad="50800" dist="38100" dir="2700000" algn="tl" rotWithShape="0">
                  <a:prstClr val="black">
                    <a:alpha val="40000"/>
                  </a:prstClr>
                </a:outerShdw>
              </a:effectLst>
            </a:endParaRPr>
          </a:p>
          <a:p>
            <a:pPr marL="115888"/>
            <a:r>
              <a:rPr lang="en-US" sz="2000" b="1" i="1" u="sng" dirty="0" smtClean="0">
                <a:solidFill>
                  <a:schemeClr val="bg1"/>
                </a:solidFill>
                <a:effectLst>
                  <a:outerShdw blurRad="50800" dist="38100" dir="2700000" algn="tl" rotWithShape="0">
                    <a:prstClr val="black">
                      <a:alpha val="40000"/>
                    </a:prstClr>
                  </a:outerShdw>
                </a:effectLst>
              </a:rPr>
              <a:t>Outstanding Issue</a:t>
            </a:r>
            <a:r>
              <a:rPr lang="en-US" sz="2000" b="1" i="1" dirty="0" smtClean="0">
                <a:solidFill>
                  <a:schemeClr val="bg1"/>
                </a:solidFill>
                <a:effectLst>
                  <a:outerShdw blurRad="50800" dist="38100" dir="2700000" algn="tl" rotWithShape="0">
                    <a:prstClr val="black">
                      <a:alpha val="40000"/>
                    </a:prstClr>
                  </a:outerShdw>
                </a:effectLst>
              </a:rPr>
              <a:t>: Somewhere In Phase I Or II </a:t>
            </a:r>
          </a:p>
          <a:p>
            <a:pPr marL="115888"/>
            <a:r>
              <a:rPr lang="en-US" sz="2000" b="1" i="1" dirty="0" smtClean="0">
                <a:solidFill>
                  <a:schemeClr val="bg1"/>
                </a:solidFill>
                <a:effectLst>
                  <a:outerShdw blurRad="50800" dist="38100" dir="2700000" algn="tl" rotWithShape="0">
                    <a:prstClr val="black">
                      <a:alpha val="40000"/>
                    </a:prstClr>
                  </a:outerShdw>
                </a:effectLst>
              </a:rPr>
              <a:t>Reform Needs To Address Small Businesses</a:t>
            </a:r>
            <a:endParaRPr lang="en-US" sz="2000" b="1" dirty="0" smtClean="0">
              <a:solidFill>
                <a:schemeClr val="bg1"/>
              </a:solidFill>
              <a:effectLst>
                <a:outerShdw blurRad="50800" dist="38100" dir="2700000" algn="tl" rotWithShape="0">
                  <a:prstClr val="black">
                    <a:alpha val="40000"/>
                  </a:prstClr>
                </a:outerShdw>
              </a:effectLst>
            </a:endParaRPr>
          </a:p>
          <a:p>
            <a:endParaRPr lang="en-US" dirty="0">
              <a:solidFill>
                <a:schemeClr val="bg1"/>
              </a:solidFill>
            </a:endParaRPr>
          </a:p>
        </p:txBody>
      </p:sp>
      <p:sp>
        <p:nvSpPr>
          <p:cNvPr id="13" name="TextBox 12"/>
          <p:cNvSpPr txBox="1"/>
          <p:nvPr/>
        </p:nvSpPr>
        <p:spPr>
          <a:xfrm>
            <a:off x="6477001" y="5537200"/>
            <a:ext cx="2190827" cy="646331"/>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algn="ctr"/>
            <a:r>
              <a:rPr lang="en-US" sz="1200" b="1" i="1" dirty="0" smtClean="0">
                <a:solidFill>
                  <a:schemeClr val="bg1"/>
                </a:solidFill>
                <a:effectLst>
                  <a:outerShdw blurRad="50800" dist="38100" dir="2700000" algn="tl" rotWithShape="0">
                    <a:prstClr val="black">
                      <a:alpha val="40000"/>
                    </a:prstClr>
                  </a:outerShdw>
                </a:effectLst>
              </a:rPr>
              <a:t>Paul Ryan, Chairman</a:t>
            </a:r>
          </a:p>
          <a:p>
            <a:pPr algn="ctr"/>
            <a:r>
              <a:rPr lang="en-US" sz="1200" b="1" i="1" dirty="0" smtClean="0">
                <a:solidFill>
                  <a:schemeClr val="bg1"/>
                </a:solidFill>
                <a:effectLst>
                  <a:outerShdw blurRad="50800" dist="38100" dir="2700000" algn="tl" rotWithShape="0">
                    <a:prstClr val="black">
                      <a:alpha val="40000"/>
                    </a:prstClr>
                  </a:outerShdw>
                </a:effectLst>
              </a:rPr>
              <a:t>House Ways &amp; Means Committee</a:t>
            </a:r>
            <a:endParaRPr lang="en-US" sz="1200" b="1" i="1" dirty="0">
              <a:solidFill>
                <a:schemeClr val="bg1"/>
              </a:solidFill>
              <a:effectLst>
                <a:outerShdw blurRad="50800" dist="38100" dir="2700000" algn="tl" rotWithShape="0">
                  <a:prstClr val="black">
                    <a:alpha val="40000"/>
                  </a:prstClr>
                </a:outerShdw>
              </a:effectLst>
            </a:endParaRPr>
          </a:p>
        </p:txBody>
      </p:sp>
      <p:cxnSp>
        <p:nvCxnSpPr>
          <p:cNvPr id="6" name="Straight Connector 5"/>
          <p:cNvCxnSpPr/>
          <p:nvPr/>
        </p:nvCxnSpPr>
        <p:spPr>
          <a:xfrm>
            <a:off x="146050" y="1257300"/>
            <a:ext cx="877569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2" descr="C:\Users\DMcDonald\Desktop\Other Presentations\2014\WMA - GFOA\ryan thumbs u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501900"/>
            <a:ext cx="2190828" cy="30353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73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199" cy="5181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67706"/>
            <a:ext cx="8915399" cy="10773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357335"/>
            <a:ext cx="8382000" cy="584775"/>
          </a:xfrm>
          <a:prstGeom prst="rect">
            <a:avLst/>
          </a:prstGeom>
          <a:noFill/>
        </p:spPr>
        <p:txBody>
          <a:bodyPr wrap="square" rtlCol="0">
            <a:spAutoFit/>
          </a:bodyPr>
          <a:lstStyle/>
          <a:p>
            <a:pPr marL="341313" algn="ctr"/>
            <a:r>
              <a:rPr lang="en-US" sz="3200" b="1" dirty="0" smtClean="0">
                <a:solidFill>
                  <a:schemeClr val="bg1"/>
                </a:solidFill>
                <a:effectLst>
                  <a:outerShdw blurRad="50800" dist="38100" dir="2700000" algn="tl" rotWithShape="0">
                    <a:schemeClr val="tx1">
                      <a:alpha val="40000"/>
                    </a:schemeClr>
                  </a:outerShdw>
                </a:effectLst>
              </a:rPr>
              <a:t>Paul Ryan on Tax Reform in 2015</a:t>
            </a:r>
            <a:endParaRPr lang="en-US" sz="3200" b="1" i="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152400" y="6705600"/>
            <a:ext cx="883919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0999" y="1422400"/>
            <a:ext cx="8610599" cy="5070619"/>
          </a:xfrm>
          <a:prstGeom prst="rect">
            <a:avLst/>
          </a:prstGeom>
          <a:noFill/>
          <a:ln>
            <a:solidFill>
              <a:schemeClr val="accent1"/>
            </a:solidFill>
          </a:ln>
        </p:spPr>
        <p:txBody>
          <a:bodyPr wrap="square" rtlCol="0">
            <a:spAutoFit/>
          </a:bodyPr>
          <a:lstStyle/>
          <a:p>
            <a:pPr marL="114300"/>
            <a:endParaRPr lang="en-US" sz="1050" b="1" u="sng" dirty="0" smtClean="0">
              <a:solidFill>
                <a:schemeClr val="bg1"/>
              </a:solidFill>
              <a:effectLst>
                <a:outerShdw blurRad="50800" dist="38100" dir="2700000" algn="tl" rotWithShape="0">
                  <a:prstClr val="black">
                    <a:alpha val="40000"/>
                  </a:prstClr>
                </a:outerShdw>
              </a:effectLst>
            </a:endParaRPr>
          </a:p>
          <a:p>
            <a:pPr marL="114300"/>
            <a:r>
              <a:rPr lang="en-US" sz="2400" b="1" u="sng" dirty="0" smtClean="0">
                <a:solidFill>
                  <a:schemeClr val="bg1"/>
                </a:solidFill>
                <a:effectLst>
                  <a:outerShdw blurRad="50800" dist="38100" dir="2700000" algn="tl" rotWithShape="0">
                    <a:prstClr val="black">
                      <a:alpha val="40000"/>
                    </a:prstClr>
                  </a:outerShdw>
                </a:effectLst>
              </a:rPr>
              <a:t>Tax Reform Goals</a:t>
            </a:r>
          </a:p>
          <a:p>
            <a:endParaRPr lang="en-US" sz="1400" b="1" dirty="0" smtClean="0">
              <a:solidFill>
                <a:schemeClr val="bg1"/>
              </a:solidFill>
              <a:effectLst>
                <a:outerShdw blurRad="50800" dist="38100" dir="2700000" algn="tl" rotWithShape="0">
                  <a:prstClr val="black">
                    <a:alpha val="40000"/>
                  </a:prstClr>
                </a:outerShdw>
              </a:effectLst>
            </a:endParaRPr>
          </a:p>
          <a:p>
            <a:pPr marL="406400" indent="-290513">
              <a:buFont typeface="Wingdings" pitchFamily="2" charset="2"/>
              <a:buChar char="§"/>
            </a:pPr>
            <a:r>
              <a:rPr lang="en-US" sz="2000" b="1" dirty="0">
                <a:solidFill>
                  <a:schemeClr val="bg1"/>
                </a:solidFill>
                <a:effectLst>
                  <a:outerShdw blurRad="50800" dist="38100" dir="2700000" algn="tl" rotWithShape="0">
                    <a:prstClr val="black">
                      <a:alpha val="40000"/>
                    </a:prstClr>
                  </a:outerShdw>
                </a:effectLst>
              </a:rPr>
              <a:t>Simplifying the Tax Code</a:t>
            </a:r>
          </a:p>
          <a:p>
            <a:pPr marL="406400" indent="-290513">
              <a:buFont typeface="Wingdings" pitchFamily="2" charset="2"/>
              <a:buChar char="§"/>
            </a:pPr>
            <a:endParaRPr lang="en-US" sz="1600" b="1" dirty="0">
              <a:solidFill>
                <a:schemeClr val="bg1"/>
              </a:solidFill>
              <a:effectLst>
                <a:outerShdw blurRad="50800" dist="38100" dir="2700000" algn="tl" rotWithShape="0">
                  <a:prstClr val="black">
                    <a:alpha val="40000"/>
                  </a:prstClr>
                </a:outerShdw>
              </a:effectLst>
            </a:endParaRPr>
          </a:p>
          <a:p>
            <a:pPr marL="406400" indent="-290513">
              <a:buFont typeface="Wingdings" pitchFamily="2" charset="2"/>
              <a:buChar char="§"/>
            </a:pPr>
            <a:r>
              <a:rPr lang="en-US" sz="2000" b="1" dirty="0">
                <a:solidFill>
                  <a:schemeClr val="bg1"/>
                </a:solidFill>
                <a:effectLst>
                  <a:outerShdw blurRad="50800" dist="38100" dir="2700000" algn="tl" rotWithShape="0">
                    <a:prstClr val="black">
                      <a:alpha val="40000"/>
                    </a:prstClr>
                  </a:outerShdw>
                </a:effectLst>
              </a:rPr>
              <a:t>Closing Loopholes</a:t>
            </a:r>
          </a:p>
          <a:p>
            <a:pPr marL="406400" indent="-290513">
              <a:buFont typeface="Wingdings" pitchFamily="2" charset="2"/>
              <a:buChar char="§"/>
            </a:pPr>
            <a:endParaRPr lang="en-US" sz="1600" b="1" dirty="0">
              <a:solidFill>
                <a:schemeClr val="bg1"/>
              </a:solidFill>
              <a:effectLst>
                <a:outerShdw blurRad="50800" dist="38100" dir="2700000" algn="tl" rotWithShape="0">
                  <a:prstClr val="black">
                    <a:alpha val="40000"/>
                  </a:prstClr>
                </a:outerShdw>
              </a:effectLst>
            </a:endParaRPr>
          </a:p>
          <a:p>
            <a:pPr marL="406400" indent="-290513">
              <a:buFont typeface="Wingdings" pitchFamily="2" charset="2"/>
              <a:buChar char="§"/>
            </a:pPr>
            <a:r>
              <a:rPr lang="en-US" sz="2000" b="1" dirty="0">
                <a:solidFill>
                  <a:schemeClr val="bg1"/>
                </a:solidFill>
                <a:effectLst>
                  <a:outerShdw blurRad="50800" dist="38100" dir="2700000" algn="tl" rotWithShape="0">
                    <a:prstClr val="black">
                      <a:alpha val="40000"/>
                    </a:prstClr>
                  </a:outerShdw>
                </a:effectLst>
              </a:rPr>
              <a:t>Reducing Overall Rates to 25% </a:t>
            </a:r>
          </a:p>
          <a:p>
            <a:endParaRPr lang="en-US" sz="600" dirty="0">
              <a:solidFill>
                <a:schemeClr val="bg1"/>
              </a:solidFill>
              <a:effectLst>
                <a:outerShdw blurRad="50800" dist="38100" dir="2700000" algn="tl" rotWithShape="0">
                  <a:prstClr val="black">
                    <a:alpha val="40000"/>
                  </a:prstClr>
                </a:outerShdw>
              </a:effectLst>
            </a:endParaRPr>
          </a:p>
          <a:p>
            <a:pPr lvl="1"/>
            <a:r>
              <a:rPr lang="en-US" sz="2000" i="1" dirty="0" smtClean="0">
                <a:solidFill>
                  <a:schemeClr val="bg1"/>
                </a:solidFill>
                <a:effectLst>
                  <a:outerShdw blurRad="50800" dist="38100" dir="2700000" algn="tl" rotWithShape="0">
                    <a:prstClr val="black">
                      <a:alpha val="40000"/>
                    </a:prstClr>
                  </a:outerShdw>
                </a:effectLst>
              </a:rPr>
              <a:t>(Cost </a:t>
            </a:r>
            <a:r>
              <a:rPr lang="en-US" sz="2000" i="1" dirty="0">
                <a:solidFill>
                  <a:schemeClr val="bg1"/>
                </a:solidFill>
                <a:effectLst>
                  <a:outerShdw blurRad="50800" dist="38100" dir="2700000" algn="tl" rotWithShape="0">
                    <a:prstClr val="black">
                      <a:alpha val="40000"/>
                    </a:prstClr>
                  </a:outerShdw>
                </a:effectLst>
              </a:rPr>
              <a:t>= $5T over 10 </a:t>
            </a:r>
            <a:r>
              <a:rPr lang="en-US" sz="2000" i="1" dirty="0" smtClean="0">
                <a:solidFill>
                  <a:schemeClr val="bg1"/>
                </a:solidFill>
                <a:effectLst>
                  <a:outerShdw blurRad="50800" dist="38100" dir="2700000" algn="tl" rotWithShape="0">
                    <a:prstClr val="black">
                      <a:alpha val="40000"/>
                    </a:prstClr>
                  </a:outerShdw>
                </a:effectLst>
              </a:rPr>
              <a:t>years)</a:t>
            </a:r>
            <a:endParaRPr lang="en-US" sz="2000" i="1" dirty="0">
              <a:solidFill>
                <a:schemeClr val="bg1"/>
              </a:solidFill>
              <a:effectLst>
                <a:outerShdw blurRad="50800" dist="38100" dir="2700000" algn="tl" rotWithShape="0">
                  <a:prstClr val="black">
                    <a:alpha val="40000"/>
                  </a:prstClr>
                </a:outerShdw>
              </a:effectLst>
            </a:endParaRPr>
          </a:p>
          <a:p>
            <a:pPr marL="1019175" lvl="1" indent="-344488"/>
            <a:endParaRPr lang="en-US" sz="1400" dirty="0">
              <a:solidFill>
                <a:schemeClr val="bg1"/>
              </a:solidFill>
              <a:effectLst>
                <a:outerShdw blurRad="50800" dist="38100" dir="2700000" algn="tl" rotWithShape="0">
                  <a:prstClr val="black">
                    <a:alpha val="40000"/>
                  </a:prstClr>
                </a:outerShdw>
              </a:effectLst>
            </a:endParaRPr>
          </a:p>
          <a:p>
            <a:r>
              <a:rPr lang="en-US" sz="2400" b="1" u="sng" dirty="0" smtClean="0">
                <a:solidFill>
                  <a:schemeClr val="bg1"/>
                </a:solidFill>
                <a:effectLst>
                  <a:outerShdw blurRad="50800" dist="38100" dir="2700000" algn="tl" rotWithShape="0">
                    <a:prstClr val="black">
                      <a:alpha val="40000"/>
                    </a:prstClr>
                  </a:outerShdw>
                </a:effectLst>
              </a:rPr>
              <a:t>Tax Reform Targets</a:t>
            </a:r>
            <a:endParaRPr lang="en-US" sz="2400" b="1" u="sng" dirty="0">
              <a:solidFill>
                <a:schemeClr val="bg1"/>
              </a:solidFill>
              <a:effectLst>
                <a:outerShdw blurRad="50800" dist="38100" dir="2700000" algn="tl" rotWithShape="0">
                  <a:prstClr val="black">
                    <a:alpha val="40000"/>
                  </a:prstClr>
                </a:outerShdw>
              </a:effectLst>
            </a:endParaRPr>
          </a:p>
          <a:p>
            <a:endParaRPr lang="en-US" sz="1400" b="1" dirty="0">
              <a:solidFill>
                <a:schemeClr val="bg1"/>
              </a:solidFill>
              <a:effectLst>
                <a:outerShdw blurRad="50800" dist="38100" dir="2700000" algn="tl" rotWithShape="0">
                  <a:prstClr val="black">
                    <a:alpha val="40000"/>
                  </a:prstClr>
                </a:outerShdw>
              </a:effectLst>
            </a:endParaRPr>
          </a:p>
          <a:p>
            <a:pPr marL="342900" indent="-342900">
              <a:buFont typeface="Wingdings" panose="05000000000000000000" pitchFamily="2" charset="2"/>
              <a:buChar char="§"/>
            </a:pPr>
            <a:r>
              <a:rPr lang="en-US" sz="2000" b="1" dirty="0" smtClean="0">
                <a:solidFill>
                  <a:schemeClr val="bg1"/>
                </a:solidFill>
                <a:effectLst>
                  <a:outerShdw blurRad="50800" dist="38100" dir="2700000" algn="tl" rotWithShape="0">
                    <a:prstClr val="black">
                      <a:alpha val="40000"/>
                    </a:prstClr>
                  </a:outerShdw>
                </a:effectLst>
              </a:rPr>
              <a:t>Cap Mortgage Interest Deduction at $500,000</a:t>
            </a:r>
          </a:p>
          <a:p>
            <a:pPr marL="800100" lvl="1" indent="-342900">
              <a:buFont typeface="Wingdings" panose="05000000000000000000" pitchFamily="2" charset="2"/>
              <a:buChar char="§"/>
            </a:pPr>
            <a:endParaRPr lang="en-US" sz="2000" b="1" dirty="0" smtClean="0">
              <a:solidFill>
                <a:schemeClr val="bg1"/>
              </a:solidFill>
              <a:effectLst>
                <a:outerShdw blurRad="50800" dist="38100" dir="2700000" algn="tl" rotWithShape="0">
                  <a:prstClr val="black">
                    <a:alpha val="40000"/>
                  </a:prstClr>
                </a:outerShdw>
              </a:effectLst>
            </a:endParaRPr>
          </a:p>
          <a:p>
            <a:pPr marL="342900" indent="-342900">
              <a:buFont typeface="Wingdings" panose="05000000000000000000" pitchFamily="2" charset="2"/>
              <a:buChar char="§"/>
            </a:pPr>
            <a:r>
              <a:rPr lang="en-US" sz="2000" b="1" dirty="0" smtClean="0">
                <a:solidFill>
                  <a:schemeClr val="bg1"/>
                </a:solidFill>
                <a:effectLst>
                  <a:outerShdw blurRad="50800" dist="38100" dir="2700000" algn="tl" rotWithShape="0">
                    <a:prstClr val="black">
                      <a:alpha val="40000"/>
                    </a:prstClr>
                  </a:outerShdw>
                </a:effectLst>
              </a:rPr>
              <a:t>Eliminate State &amp; Local Income Tax Deduction</a:t>
            </a:r>
          </a:p>
          <a:p>
            <a:endParaRPr lang="en-US" sz="700" b="1" dirty="0" smtClean="0">
              <a:solidFill>
                <a:schemeClr val="bg1"/>
              </a:solidFill>
              <a:effectLst>
                <a:outerShdw blurRad="50800" dist="38100" dir="2700000" algn="tl" rotWithShape="0">
                  <a:prstClr val="black">
                    <a:alpha val="40000"/>
                  </a:prstClr>
                </a:outerShdw>
              </a:effectLst>
            </a:endParaRPr>
          </a:p>
          <a:p>
            <a:pPr>
              <a:tabLst>
                <a:tab pos="347663" algn="l"/>
              </a:tabLst>
            </a:pPr>
            <a:r>
              <a:rPr lang="en-US" sz="2000" i="1" dirty="0" smtClean="0">
                <a:solidFill>
                  <a:schemeClr val="bg1"/>
                </a:solidFill>
                <a:effectLst>
                  <a:outerShdw blurRad="50800" dist="38100" dir="2700000" algn="tl" rotWithShape="0">
                    <a:prstClr val="black">
                      <a:alpha val="40000"/>
                    </a:prstClr>
                  </a:outerShdw>
                </a:effectLst>
              </a:rPr>
              <a:t>	(Estimated to generate $500B over 10 years)</a:t>
            </a:r>
            <a:endParaRPr lang="en-US" sz="2000" b="1" dirty="0">
              <a:solidFill>
                <a:schemeClr val="bg1"/>
              </a:solidFill>
              <a:effectLst>
                <a:outerShdw blurRad="50800" dist="38100" dir="2700000" algn="tl" rotWithShape="0">
                  <a:prstClr val="black">
                    <a:alpha val="40000"/>
                  </a:prstClr>
                </a:outerShdw>
              </a:effectLst>
            </a:endParaRPr>
          </a:p>
          <a:p>
            <a:endParaRPr lang="en-US" dirty="0">
              <a:solidFill>
                <a:schemeClr val="bg1"/>
              </a:solidFill>
            </a:endParaRPr>
          </a:p>
        </p:txBody>
      </p:sp>
      <p:sp>
        <p:nvSpPr>
          <p:cNvPr id="13" name="TextBox 12"/>
          <p:cNvSpPr txBox="1"/>
          <p:nvPr/>
        </p:nvSpPr>
        <p:spPr>
          <a:xfrm>
            <a:off x="6477000" y="5461000"/>
            <a:ext cx="2201713" cy="646331"/>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200" b="1" i="1" dirty="0" smtClean="0">
                <a:solidFill>
                  <a:schemeClr val="bg1"/>
                </a:solidFill>
              </a:rPr>
              <a:t>Paul Ryan, Chairman</a:t>
            </a:r>
          </a:p>
          <a:p>
            <a:pPr algn="ctr"/>
            <a:r>
              <a:rPr lang="en-US" sz="1200" b="1" i="1" dirty="0" smtClean="0">
                <a:solidFill>
                  <a:schemeClr val="bg1"/>
                </a:solidFill>
              </a:rPr>
              <a:t>House Ways &amp; Means Committee</a:t>
            </a:r>
            <a:endParaRPr lang="en-US" sz="1200" b="1" i="1" dirty="0">
              <a:solidFill>
                <a:schemeClr val="bg1"/>
              </a:solidFill>
            </a:endParaRPr>
          </a:p>
        </p:txBody>
      </p:sp>
      <p:cxnSp>
        <p:nvCxnSpPr>
          <p:cNvPr id="6" name="Straight Connector 5"/>
          <p:cNvCxnSpPr/>
          <p:nvPr/>
        </p:nvCxnSpPr>
        <p:spPr>
          <a:xfrm>
            <a:off x="146050" y="1257300"/>
            <a:ext cx="877569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75" name="Picture 3" descr="C:\Users\DMcDonald\Desktop\paulryanphotoshoo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057400"/>
            <a:ext cx="2201712" cy="3403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976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199" cy="5181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67706"/>
            <a:ext cx="8915399" cy="10773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357335"/>
            <a:ext cx="8382000" cy="584775"/>
          </a:xfrm>
          <a:prstGeom prst="rect">
            <a:avLst/>
          </a:prstGeom>
          <a:noFill/>
        </p:spPr>
        <p:txBody>
          <a:bodyPr wrap="square" rtlCol="0">
            <a:spAutoFit/>
          </a:bodyPr>
          <a:lstStyle/>
          <a:p>
            <a:pPr marL="341313" algn="ctr"/>
            <a:r>
              <a:rPr lang="en-US" sz="3200" b="1" dirty="0">
                <a:solidFill>
                  <a:schemeClr val="bg1"/>
                </a:solidFill>
                <a:effectLst>
                  <a:outerShdw blurRad="50800" dist="38100" dir="2700000" algn="tl" rotWithShape="0">
                    <a:schemeClr val="tx1">
                      <a:alpha val="40000"/>
                    </a:schemeClr>
                  </a:outerShdw>
                </a:effectLst>
              </a:rPr>
              <a:t>2014 Plan </a:t>
            </a:r>
            <a:r>
              <a:rPr lang="en-US" sz="3200" b="1" i="1" dirty="0">
                <a:solidFill>
                  <a:schemeClr val="bg1"/>
                </a:solidFill>
                <a:effectLst>
                  <a:outerShdw blurRad="50800" dist="38100" dir="2700000" algn="tl" rotWithShape="0">
                    <a:schemeClr val="tx1">
                      <a:alpha val="40000"/>
                    </a:schemeClr>
                  </a:outerShdw>
                </a:effectLst>
              </a:rPr>
              <a:t>(Outgoing </a:t>
            </a:r>
            <a:r>
              <a:rPr lang="en-US" sz="3200" b="1" i="1" dirty="0" smtClean="0">
                <a:solidFill>
                  <a:schemeClr val="bg1"/>
                </a:solidFill>
                <a:effectLst>
                  <a:outerShdw blurRad="50800" dist="38100" dir="2700000" algn="tl" rotWithShape="0">
                    <a:schemeClr val="tx1">
                      <a:alpha val="40000"/>
                    </a:schemeClr>
                  </a:outerShdw>
                </a:effectLst>
              </a:rPr>
              <a:t>Chair </a:t>
            </a:r>
            <a:r>
              <a:rPr lang="en-US" sz="3200" b="1" i="1" dirty="0">
                <a:solidFill>
                  <a:schemeClr val="bg1"/>
                </a:solidFill>
                <a:effectLst>
                  <a:outerShdw blurRad="50800" dist="38100" dir="2700000" algn="tl" rotWithShape="0">
                    <a:schemeClr val="tx1">
                      <a:alpha val="40000"/>
                    </a:schemeClr>
                  </a:outerShdw>
                </a:effectLst>
              </a:rPr>
              <a:t>Dave </a:t>
            </a:r>
            <a:r>
              <a:rPr lang="en-US" sz="3200" b="1" i="1" dirty="0" smtClean="0">
                <a:solidFill>
                  <a:schemeClr val="bg1"/>
                </a:solidFill>
                <a:effectLst>
                  <a:outerShdw blurRad="50800" dist="38100" dir="2700000" algn="tl" rotWithShape="0">
                    <a:schemeClr val="tx1">
                      <a:alpha val="40000"/>
                    </a:schemeClr>
                  </a:outerShdw>
                </a:effectLst>
              </a:rPr>
              <a:t>Camp)</a:t>
            </a:r>
            <a:endParaRPr lang="en-US" sz="3200" b="1" i="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152400" y="6705600"/>
            <a:ext cx="883919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1449" y="1422400"/>
            <a:ext cx="8820150" cy="4862870"/>
          </a:xfrm>
          <a:prstGeom prst="rect">
            <a:avLst/>
          </a:prstGeom>
          <a:noFill/>
          <a:ln>
            <a:solidFill>
              <a:schemeClr val="accent1"/>
            </a:solidFill>
          </a:ln>
        </p:spPr>
        <p:txBody>
          <a:bodyPr wrap="square" rtlCol="0">
            <a:spAutoFit/>
          </a:bodyPr>
          <a:lstStyle/>
          <a:p>
            <a:pPr marL="114300" algn="ctr"/>
            <a:endParaRPr lang="en-US" sz="800" b="1" u="sng" dirty="0" smtClean="0">
              <a:solidFill>
                <a:schemeClr val="bg1"/>
              </a:solidFill>
              <a:effectLst>
                <a:outerShdw blurRad="50800" dist="38100" dir="2700000" algn="tl" rotWithShape="0">
                  <a:prstClr val="black">
                    <a:alpha val="40000"/>
                  </a:prstClr>
                </a:outerShdw>
              </a:effectLst>
            </a:endParaRPr>
          </a:p>
          <a:p>
            <a:pPr marL="114300" algn="ctr"/>
            <a:r>
              <a:rPr lang="en-US" sz="2400" b="1" dirty="0" smtClean="0">
                <a:solidFill>
                  <a:schemeClr val="bg1"/>
                </a:solidFill>
                <a:effectLst>
                  <a:outerShdw blurRad="50800" dist="38100" dir="2700000" algn="tl" rotWithShape="0">
                    <a:prstClr val="black">
                      <a:alpha val="40000"/>
                    </a:prstClr>
                  </a:outerShdw>
                </a:effectLst>
              </a:rPr>
              <a:t>How </a:t>
            </a:r>
            <a:r>
              <a:rPr lang="en-US" sz="2400" b="1" dirty="0">
                <a:solidFill>
                  <a:schemeClr val="bg1"/>
                </a:solidFill>
                <a:effectLst>
                  <a:outerShdw blurRad="50800" dist="38100" dir="2700000" algn="tl" rotWithShape="0">
                    <a:prstClr val="black">
                      <a:alpha val="40000"/>
                    </a:prstClr>
                  </a:outerShdw>
                </a:effectLst>
              </a:rPr>
              <a:t>to Reduce Tax Rates to </a:t>
            </a:r>
            <a:r>
              <a:rPr lang="en-US" sz="2400" b="1" dirty="0" smtClean="0">
                <a:solidFill>
                  <a:schemeClr val="bg1"/>
                </a:solidFill>
                <a:effectLst>
                  <a:outerShdw blurRad="50800" dist="38100" dir="2700000" algn="tl" rotWithShape="0">
                    <a:prstClr val="black">
                      <a:alpha val="40000"/>
                    </a:prstClr>
                  </a:outerShdw>
                </a:effectLst>
              </a:rPr>
              <a:t>Maximum </a:t>
            </a:r>
            <a:r>
              <a:rPr lang="en-US" sz="2400" b="1" dirty="0">
                <a:solidFill>
                  <a:schemeClr val="bg1"/>
                </a:solidFill>
                <a:effectLst>
                  <a:outerShdw blurRad="50800" dist="38100" dir="2700000" algn="tl" rotWithShape="0">
                    <a:prstClr val="black">
                      <a:alpha val="40000"/>
                    </a:prstClr>
                  </a:outerShdw>
                </a:effectLst>
              </a:rPr>
              <a:t>of 25% </a:t>
            </a:r>
            <a:endParaRPr lang="en-US" sz="2400" b="1" dirty="0" smtClean="0">
              <a:solidFill>
                <a:schemeClr val="bg1"/>
              </a:solidFill>
              <a:effectLst>
                <a:outerShdw blurRad="50800" dist="38100" dir="2700000" algn="tl" rotWithShape="0">
                  <a:prstClr val="black">
                    <a:alpha val="40000"/>
                  </a:prstClr>
                </a:outerShdw>
              </a:effectLst>
            </a:endParaRPr>
          </a:p>
          <a:p>
            <a:pPr marL="114300" algn="ctr"/>
            <a:r>
              <a:rPr lang="en-US" sz="2000" b="1" dirty="0" smtClean="0">
                <a:solidFill>
                  <a:schemeClr val="bg1"/>
                </a:solidFill>
                <a:effectLst>
                  <a:outerShdw blurRad="50800" dist="38100" dir="2700000" algn="tl" rotWithShape="0">
                    <a:prstClr val="black">
                      <a:alpha val="40000"/>
                    </a:prstClr>
                  </a:outerShdw>
                </a:effectLst>
              </a:rPr>
              <a:t>(</a:t>
            </a:r>
            <a:r>
              <a:rPr lang="en-US" sz="2000" b="1" i="1" u="sng" dirty="0" smtClean="0">
                <a:solidFill>
                  <a:schemeClr val="bg1"/>
                </a:solidFill>
                <a:effectLst>
                  <a:outerShdw blurRad="50800" dist="38100" dir="2700000" algn="tl" rotWithShape="0">
                    <a:prstClr val="black">
                      <a:alpha val="40000"/>
                    </a:prstClr>
                  </a:outerShdw>
                </a:effectLst>
              </a:rPr>
              <a:t>In </a:t>
            </a:r>
            <a:r>
              <a:rPr lang="en-US" sz="2000" b="1" i="1" u="sng" dirty="0">
                <a:solidFill>
                  <a:schemeClr val="bg1"/>
                </a:solidFill>
                <a:effectLst>
                  <a:outerShdw blurRad="50800" dist="38100" dir="2700000" algn="tl" rotWithShape="0">
                    <a:prstClr val="black">
                      <a:alpha val="40000"/>
                    </a:prstClr>
                  </a:outerShdw>
                </a:effectLst>
              </a:rPr>
              <a:t>980 </a:t>
            </a:r>
            <a:r>
              <a:rPr lang="en-US" sz="2000" b="1" i="1" u="sng" dirty="0" smtClean="0">
                <a:solidFill>
                  <a:schemeClr val="bg1"/>
                </a:solidFill>
                <a:effectLst>
                  <a:outerShdw blurRad="50800" dist="38100" dir="2700000" algn="tl" rotWithShape="0">
                    <a:prstClr val="black">
                      <a:alpha val="40000"/>
                    </a:prstClr>
                  </a:outerShdw>
                </a:effectLst>
              </a:rPr>
              <a:t>Easy Pages!</a:t>
            </a:r>
            <a:r>
              <a:rPr lang="en-US" sz="2000" b="1" i="1" dirty="0" smtClean="0">
                <a:solidFill>
                  <a:schemeClr val="bg1"/>
                </a:solidFill>
                <a:effectLst>
                  <a:outerShdw blurRad="50800" dist="38100" dir="2700000" algn="tl" rotWithShape="0">
                    <a:prstClr val="black">
                      <a:alpha val="40000"/>
                    </a:prstClr>
                  </a:outerShdw>
                </a:effectLst>
              </a:rPr>
              <a:t>)</a:t>
            </a:r>
            <a:endParaRPr lang="en-US" sz="2000" b="1" dirty="0">
              <a:solidFill>
                <a:schemeClr val="bg1"/>
              </a:solidFill>
              <a:effectLst>
                <a:outerShdw blurRad="50800" dist="38100" dir="2700000" algn="tl" rotWithShape="0">
                  <a:prstClr val="black">
                    <a:alpha val="40000"/>
                  </a:prstClr>
                </a:outerShdw>
              </a:effectLst>
            </a:endParaRPr>
          </a:p>
          <a:p>
            <a:endParaRPr lang="en-US" sz="1600" b="1" dirty="0">
              <a:solidFill>
                <a:schemeClr val="bg1"/>
              </a:solidFill>
              <a:effectLst>
                <a:outerShdw blurRad="50800" dist="38100" dir="2700000" algn="tl" rotWithShape="0">
                  <a:prstClr val="black">
                    <a:alpha val="40000"/>
                  </a:prstClr>
                </a:outerShdw>
              </a:effectLst>
            </a:endParaRPr>
          </a:p>
          <a:p>
            <a:pPr marL="347663" indent="-233363">
              <a:buFont typeface="Wingdings" panose="05000000000000000000" pitchFamily="2" charset="2"/>
              <a:buChar char="§"/>
            </a:pPr>
            <a:r>
              <a:rPr lang="en-US" sz="2000" b="1" dirty="0">
                <a:solidFill>
                  <a:schemeClr val="bg1"/>
                </a:solidFill>
                <a:effectLst>
                  <a:outerShdw blurRad="50800" dist="38100" dir="2700000" algn="tl" rotWithShape="0">
                    <a:prstClr val="black">
                      <a:alpha val="40000"/>
                    </a:prstClr>
                  </a:outerShdw>
                </a:effectLst>
              </a:rPr>
              <a:t>Eliminate 228 Sections of the </a:t>
            </a:r>
            <a:r>
              <a:rPr lang="en-US" sz="2000" b="1" dirty="0" smtClean="0">
                <a:solidFill>
                  <a:schemeClr val="bg1"/>
                </a:solidFill>
                <a:effectLst>
                  <a:outerShdw blurRad="50800" dist="38100" dir="2700000" algn="tl" rotWithShape="0">
                    <a:prstClr val="black">
                      <a:alpha val="40000"/>
                    </a:prstClr>
                  </a:outerShdw>
                </a:effectLst>
              </a:rPr>
              <a:t>Tax Code</a:t>
            </a:r>
          </a:p>
          <a:p>
            <a:pPr marL="347663" indent="-233363">
              <a:buFont typeface="Wingdings" panose="05000000000000000000" pitchFamily="2" charset="2"/>
              <a:buChar char="§"/>
            </a:pPr>
            <a:endParaRPr lang="en-US" sz="1400" b="1" dirty="0" smtClean="0">
              <a:solidFill>
                <a:schemeClr val="bg1"/>
              </a:solidFill>
              <a:effectLst>
                <a:outerShdw blurRad="50800" dist="38100" dir="2700000" algn="tl" rotWithShape="0">
                  <a:prstClr val="black">
                    <a:alpha val="40000"/>
                  </a:prstClr>
                </a:outerShdw>
              </a:effectLst>
            </a:endParaRPr>
          </a:p>
          <a:p>
            <a:pPr marL="347663" indent="-233363">
              <a:buFont typeface="Wingdings" panose="05000000000000000000" pitchFamily="2" charset="2"/>
              <a:buChar char="§"/>
            </a:pPr>
            <a:r>
              <a:rPr lang="en-US" sz="2000" b="1" u="sng" dirty="0" smtClean="0">
                <a:solidFill>
                  <a:schemeClr val="bg1"/>
                </a:solidFill>
                <a:effectLst>
                  <a:outerShdw blurRad="50800" dist="38100" dir="2700000" algn="tl" rotWithShape="0">
                    <a:prstClr val="black">
                      <a:alpha val="40000"/>
                    </a:prstClr>
                  </a:outerShdw>
                </a:effectLst>
              </a:rPr>
              <a:t>Modify the Tax Exemption </a:t>
            </a:r>
            <a:r>
              <a:rPr lang="en-US" sz="2000" b="1" u="sng" dirty="0">
                <a:solidFill>
                  <a:schemeClr val="bg1"/>
                </a:solidFill>
                <a:effectLst>
                  <a:outerShdw blurRad="50800" dist="38100" dir="2700000" algn="tl" rotWithShape="0">
                    <a:prstClr val="black">
                      <a:alpha val="40000"/>
                    </a:prstClr>
                  </a:outerShdw>
                </a:effectLst>
              </a:rPr>
              <a:t>on M</a:t>
            </a:r>
            <a:r>
              <a:rPr lang="en-US" sz="2000" b="1" u="sng" dirty="0" smtClean="0">
                <a:solidFill>
                  <a:schemeClr val="bg1"/>
                </a:solidFill>
                <a:effectLst>
                  <a:outerShdw blurRad="50800" dist="38100" dir="2700000" algn="tl" rotWithShape="0">
                    <a:prstClr val="black">
                      <a:alpha val="40000"/>
                    </a:prstClr>
                  </a:outerShdw>
                </a:effectLst>
              </a:rPr>
              <a:t>uni </a:t>
            </a:r>
            <a:r>
              <a:rPr lang="en-US" sz="2000" b="1" u="sng" dirty="0">
                <a:solidFill>
                  <a:schemeClr val="bg1"/>
                </a:solidFill>
                <a:effectLst>
                  <a:outerShdw blurRad="50800" dist="38100" dir="2700000" algn="tl" rotWithShape="0">
                    <a:prstClr val="black">
                      <a:alpha val="40000"/>
                    </a:prstClr>
                  </a:outerShdw>
                </a:effectLst>
              </a:rPr>
              <a:t>B</a:t>
            </a:r>
            <a:r>
              <a:rPr lang="en-US" sz="2000" b="1" u="sng" dirty="0" smtClean="0">
                <a:solidFill>
                  <a:schemeClr val="bg1"/>
                </a:solidFill>
                <a:effectLst>
                  <a:outerShdw blurRad="50800" dist="38100" dir="2700000" algn="tl" rotWithShape="0">
                    <a:prstClr val="black">
                      <a:alpha val="40000"/>
                    </a:prstClr>
                  </a:outerShdw>
                </a:effectLst>
              </a:rPr>
              <a:t>ond </a:t>
            </a:r>
            <a:r>
              <a:rPr lang="en-US" sz="2000" b="1" u="sng" dirty="0">
                <a:solidFill>
                  <a:schemeClr val="bg1"/>
                </a:solidFill>
                <a:effectLst>
                  <a:outerShdw blurRad="50800" dist="38100" dir="2700000" algn="tl" rotWithShape="0">
                    <a:prstClr val="black">
                      <a:alpha val="40000"/>
                    </a:prstClr>
                  </a:outerShdw>
                </a:effectLst>
              </a:rPr>
              <a:t>I</a:t>
            </a:r>
            <a:r>
              <a:rPr lang="en-US" sz="2000" b="1" u="sng" dirty="0" smtClean="0">
                <a:solidFill>
                  <a:schemeClr val="bg1"/>
                </a:solidFill>
                <a:effectLst>
                  <a:outerShdw blurRad="50800" dist="38100" dir="2700000" algn="tl" rotWithShape="0">
                    <a:prstClr val="black">
                      <a:alpha val="40000"/>
                    </a:prstClr>
                  </a:outerShdw>
                </a:effectLst>
              </a:rPr>
              <a:t>nterest</a:t>
            </a:r>
          </a:p>
          <a:p>
            <a:pPr marL="114300"/>
            <a:endParaRPr lang="en-US" sz="1400" b="1" dirty="0" smtClean="0">
              <a:solidFill>
                <a:schemeClr val="bg1"/>
              </a:solidFill>
              <a:effectLst>
                <a:outerShdw blurRad="50800" dist="38100" dir="2700000" algn="tl" rotWithShape="0">
                  <a:prstClr val="black">
                    <a:alpha val="40000"/>
                  </a:prstClr>
                </a:outerShdw>
              </a:effectLst>
            </a:endParaRPr>
          </a:p>
          <a:p>
            <a:pPr marL="685800" lvl="1" indent="-342900">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Impose </a:t>
            </a:r>
            <a:r>
              <a:rPr lang="en-US" sz="2000" b="1" dirty="0">
                <a:solidFill>
                  <a:schemeClr val="bg1"/>
                </a:solidFill>
                <a:effectLst>
                  <a:outerShdw blurRad="50800" dist="38100" dir="2700000" algn="tl" rotWithShape="0">
                    <a:prstClr val="black">
                      <a:alpha val="40000"/>
                    </a:prstClr>
                  </a:outerShdw>
                </a:effectLst>
              </a:rPr>
              <a:t>a 10% tax on currently tax-exempt </a:t>
            </a:r>
            <a:endParaRPr lang="en-US" sz="2000" b="1" dirty="0" smtClean="0">
              <a:solidFill>
                <a:schemeClr val="bg1"/>
              </a:solidFill>
              <a:effectLst>
                <a:outerShdw blurRad="50800" dist="38100" dir="2700000" algn="tl" rotWithShape="0">
                  <a:prstClr val="black">
                    <a:alpha val="40000"/>
                  </a:prstClr>
                </a:outerShdw>
              </a:effectLst>
            </a:endParaRPr>
          </a:p>
          <a:p>
            <a:pPr marL="342900" lvl="1">
              <a:tabLst>
                <a:tab pos="685800" algn="l"/>
              </a:tabLst>
            </a:pPr>
            <a:r>
              <a:rPr lang="en-US" sz="2000" b="1" dirty="0">
                <a:solidFill>
                  <a:schemeClr val="bg1"/>
                </a:solidFill>
                <a:effectLst>
                  <a:outerShdw blurRad="50800" dist="38100" dir="2700000" algn="tl" rotWithShape="0">
                    <a:prstClr val="black">
                      <a:alpha val="40000"/>
                    </a:prstClr>
                  </a:outerShdw>
                </a:effectLst>
              </a:rPr>
              <a:t>	</a:t>
            </a:r>
            <a:r>
              <a:rPr lang="en-US" sz="2000" b="1" dirty="0" smtClean="0">
                <a:solidFill>
                  <a:schemeClr val="bg1"/>
                </a:solidFill>
                <a:effectLst>
                  <a:outerShdw blurRad="50800" dist="38100" dir="2700000" algn="tl" rotWithShape="0">
                    <a:prstClr val="black">
                      <a:alpha val="40000"/>
                    </a:prstClr>
                  </a:outerShdw>
                </a:effectLst>
              </a:rPr>
              <a:t>muni </a:t>
            </a:r>
            <a:r>
              <a:rPr lang="en-US" sz="2000" b="1" dirty="0">
                <a:solidFill>
                  <a:schemeClr val="bg1"/>
                </a:solidFill>
                <a:effectLst>
                  <a:outerShdw blurRad="50800" dist="38100" dir="2700000" algn="tl" rotWithShape="0">
                    <a:prstClr val="black">
                      <a:alpha val="40000"/>
                    </a:prstClr>
                  </a:outerShdw>
                </a:effectLst>
              </a:rPr>
              <a:t>bond interest </a:t>
            </a:r>
            <a:r>
              <a:rPr lang="en-US" sz="2000" b="1" dirty="0" smtClean="0">
                <a:solidFill>
                  <a:schemeClr val="bg1"/>
                </a:solidFill>
                <a:effectLst>
                  <a:outerShdw blurRad="50800" dist="38100" dir="2700000" algn="tl" rotWithShape="0">
                    <a:prstClr val="black">
                      <a:alpha val="40000"/>
                    </a:prstClr>
                  </a:outerShdw>
                </a:effectLst>
              </a:rPr>
              <a:t>for: </a:t>
            </a:r>
          </a:p>
          <a:p>
            <a:pPr marL="342900" lvl="1">
              <a:tabLst>
                <a:tab pos="685800" algn="l"/>
              </a:tabLst>
            </a:pPr>
            <a:endParaRPr lang="en-US" sz="1200" b="1" dirty="0" smtClean="0">
              <a:solidFill>
                <a:schemeClr val="bg1"/>
              </a:solidFill>
              <a:effectLst>
                <a:outerShdw blurRad="50800" dist="38100" dir="2700000" algn="tl" rotWithShape="0">
                  <a:prstClr val="black">
                    <a:alpha val="40000"/>
                  </a:prstClr>
                </a:outerShdw>
              </a:effectLst>
            </a:endParaRPr>
          </a:p>
          <a:p>
            <a:pPr marL="1028700" lvl="1" indent="-342900">
              <a:buFont typeface="Wingdings" panose="05000000000000000000" pitchFamily="2" charset="2"/>
              <a:buChar char="Ø"/>
              <a:tabLst>
                <a:tab pos="914400" algn="l"/>
              </a:tabLst>
            </a:pPr>
            <a:r>
              <a:rPr lang="en-US" sz="2000" b="1" dirty="0" smtClean="0">
                <a:solidFill>
                  <a:schemeClr val="bg1"/>
                </a:solidFill>
                <a:effectLst>
                  <a:outerShdw blurRad="50800" dist="38100" dir="2700000" algn="tl" rotWithShape="0">
                    <a:prstClr val="black">
                      <a:alpha val="40000"/>
                    </a:prstClr>
                  </a:outerShdw>
                </a:effectLst>
              </a:rPr>
              <a:t>Individual </a:t>
            </a:r>
            <a:r>
              <a:rPr lang="en-US" sz="2000" b="1" dirty="0">
                <a:solidFill>
                  <a:schemeClr val="bg1"/>
                </a:solidFill>
                <a:effectLst>
                  <a:outerShdw blurRad="50800" dist="38100" dir="2700000" algn="tl" rotWithShape="0">
                    <a:prstClr val="black">
                      <a:alpha val="40000"/>
                    </a:prstClr>
                  </a:outerShdw>
                </a:effectLst>
              </a:rPr>
              <a:t>income </a:t>
            </a:r>
            <a:r>
              <a:rPr lang="en-US" sz="2000" b="1" dirty="0" smtClean="0">
                <a:solidFill>
                  <a:schemeClr val="bg1"/>
                </a:solidFill>
                <a:effectLst>
                  <a:outerShdw blurRad="50800" dist="38100" dir="2700000" algn="tl" rotWithShape="0">
                    <a:prstClr val="black">
                      <a:alpha val="40000"/>
                    </a:prstClr>
                  </a:outerShdw>
                </a:effectLst>
              </a:rPr>
              <a:t>earners - $</a:t>
            </a:r>
            <a:r>
              <a:rPr lang="en-US" sz="2000" b="1" dirty="0">
                <a:solidFill>
                  <a:schemeClr val="bg1"/>
                </a:solidFill>
                <a:effectLst>
                  <a:outerShdw blurRad="50800" dist="38100" dir="2700000" algn="tl" rotWithShape="0">
                    <a:prstClr val="black">
                      <a:alpha val="40000"/>
                    </a:prstClr>
                  </a:outerShdw>
                </a:effectLst>
              </a:rPr>
              <a:t>400,000 </a:t>
            </a:r>
            <a:r>
              <a:rPr lang="en-US" sz="2000" b="1" dirty="0" smtClean="0">
                <a:solidFill>
                  <a:schemeClr val="bg1"/>
                </a:solidFill>
                <a:effectLst>
                  <a:outerShdw blurRad="50800" dist="38100" dir="2700000" algn="tl" rotWithShape="0">
                    <a:prstClr val="black">
                      <a:alpha val="40000"/>
                    </a:prstClr>
                  </a:outerShdw>
                </a:effectLst>
              </a:rPr>
              <a:t>+</a:t>
            </a:r>
          </a:p>
          <a:p>
            <a:pPr marL="857250" lvl="1" indent="-171450">
              <a:buFont typeface="Wingdings" panose="05000000000000000000" pitchFamily="2" charset="2"/>
              <a:buChar char="Ø"/>
            </a:pPr>
            <a:endParaRPr lang="en-US" sz="1200" b="1" dirty="0" smtClean="0">
              <a:solidFill>
                <a:schemeClr val="bg1"/>
              </a:solidFill>
              <a:effectLst>
                <a:outerShdw blurRad="50800" dist="38100" dir="2700000" algn="tl" rotWithShape="0">
                  <a:prstClr val="black">
                    <a:alpha val="40000"/>
                  </a:prstClr>
                </a:outerShdw>
              </a:effectLst>
            </a:endParaRPr>
          </a:p>
          <a:p>
            <a:pPr marL="1028700" lvl="1" indent="-342900">
              <a:buFont typeface="Wingdings" panose="05000000000000000000" pitchFamily="2" charset="2"/>
              <a:buChar char="Ø"/>
            </a:pPr>
            <a:r>
              <a:rPr lang="en-US" sz="2000" b="1" dirty="0" smtClean="0">
                <a:solidFill>
                  <a:schemeClr val="bg1"/>
                </a:solidFill>
                <a:effectLst>
                  <a:outerShdw blurRad="50800" dist="38100" dir="2700000" algn="tl" rotWithShape="0">
                    <a:prstClr val="black">
                      <a:alpha val="40000"/>
                    </a:prstClr>
                  </a:outerShdw>
                </a:effectLst>
              </a:rPr>
              <a:t>Married couples earning – $</a:t>
            </a:r>
            <a:r>
              <a:rPr lang="en-US" sz="2000" b="1" dirty="0">
                <a:solidFill>
                  <a:schemeClr val="bg1"/>
                </a:solidFill>
                <a:effectLst>
                  <a:outerShdw blurRad="50800" dist="38100" dir="2700000" algn="tl" rotWithShape="0">
                    <a:prstClr val="black">
                      <a:alpha val="40000"/>
                    </a:prstClr>
                  </a:outerShdw>
                </a:effectLst>
              </a:rPr>
              <a:t>450,000 </a:t>
            </a:r>
            <a:r>
              <a:rPr lang="en-US" sz="2000" b="1" dirty="0" smtClean="0">
                <a:solidFill>
                  <a:schemeClr val="bg1"/>
                </a:solidFill>
                <a:effectLst>
                  <a:outerShdw blurRad="50800" dist="38100" dir="2700000" algn="tl" rotWithShape="0">
                    <a:prstClr val="black">
                      <a:alpha val="40000"/>
                    </a:prstClr>
                  </a:outerShdw>
                </a:effectLst>
              </a:rPr>
              <a:t>+</a:t>
            </a:r>
          </a:p>
          <a:p>
            <a:pPr marL="635000" lvl="1" indent="-292100">
              <a:tabLst>
                <a:tab pos="685800" algn="l"/>
              </a:tabLst>
            </a:pPr>
            <a:endParaRPr lang="en-US" sz="1200" b="1" dirty="0" smtClean="0">
              <a:solidFill>
                <a:schemeClr val="bg1"/>
              </a:solidFill>
              <a:effectLst>
                <a:outerShdw blurRad="50800" dist="38100" dir="2700000" algn="tl" rotWithShape="0">
                  <a:prstClr val="black">
                    <a:alpha val="40000"/>
                  </a:prstClr>
                </a:outerShdw>
              </a:effectLst>
            </a:endParaRPr>
          </a:p>
          <a:p>
            <a:pPr marL="635000" lvl="1" indent="-292100">
              <a:tabLst>
                <a:tab pos="685800" algn="l"/>
              </a:tabLst>
            </a:pPr>
            <a:r>
              <a:rPr lang="en-US" dirty="0"/>
              <a:t>	</a:t>
            </a:r>
            <a:r>
              <a:rPr lang="en-US" b="1" i="1" dirty="0" smtClean="0">
                <a:solidFill>
                  <a:schemeClr val="bg1"/>
                </a:solidFill>
                <a:effectLst>
                  <a:outerShdw blurRad="50800" dist="38100" dir="2700000" algn="tl" rotWithShape="0">
                    <a:prstClr val="black">
                      <a:alpha val="40000"/>
                    </a:prstClr>
                  </a:outerShdw>
                </a:effectLst>
              </a:rPr>
              <a:t>T</a:t>
            </a:r>
            <a:r>
              <a:rPr lang="en-US" sz="2000" b="1" i="1" dirty="0" smtClean="0">
                <a:solidFill>
                  <a:schemeClr val="bg1"/>
                </a:solidFill>
                <a:effectLst>
                  <a:outerShdw blurRad="50800" dist="38100" dir="2700000" algn="tl" rotWithShape="0">
                    <a:prstClr val="black">
                      <a:alpha val="40000"/>
                    </a:prstClr>
                  </a:outerShdw>
                </a:effectLst>
              </a:rPr>
              <a:t>ax </a:t>
            </a:r>
            <a:r>
              <a:rPr lang="en-US" sz="2000" b="1" i="1" dirty="0">
                <a:solidFill>
                  <a:schemeClr val="bg1"/>
                </a:solidFill>
                <a:effectLst>
                  <a:outerShdw blurRad="50800" dist="38100" dir="2700000" algn="tl" rotWithShape="0">
                    <a:prstClr val="black">
                      <a:alpha val="40000"/>
                    </a:prstClr>
                  </a:outerShdw>
                </a:effectLst>
              </a:rPr>
              <a:t>would apply to interest earned on </a:t>
            </a:r>
            <a:r>
              <a:rPr lang="en-US" sz="2000" b="1" i="1" dirty="0" smtClean="0">
                <a:solidFill>
                  <a:schemeClr val="bg1"/>
                </a:solidFill>
                <a:effectLst>
                  <a:outerShdw blurRad="50800" dist="38100" dir="2700000" algn="tl" rotWithShape="0">
                    <a:prstClr val="black">
                      <a:alpha val="40000"/>
                    </a:prstClr>
                  </a:outerShdw>
                </a:effectLst>
              </a:rPr>
              <a:t>new </a:t>
            </a:r>
          </a:p>
          <a:p>
            <a:pPr marL="635000" lvl="1" indent="-292100">
              <a:tabLst>
                <a:tab pos="685800" algn="l"/>
              </a:tabLst>
            </a:pPr>
            <a:r>
              <a:rPr lang="en-US" sz="2000" b="1" i="1" dirty="0">
                <a:solidFill>
                  <a:schemeClr val="bg1"/>
                </a:solidFill>
                <a:effectLst>
                  <a:outerShdw blurRad="50800" dist="38100" dir="2700000" algn="tl" rotWithShape="0">
                    <a:prstClr val="black">
                      <a:alpha val="40000"/>
                    </a:prstClr>
                  </a:outerShdw>
                </a:effectLst>
              </a:rPr>
              <a:t>	</a:t>
            </a:r>
            <a:r>
              <a:rPr lang="en-US" sz="2000" b="1" i="1" dirty="0" smtClean="0">
                <a:solidFill>
                  <a:schemeClr val="bg1"/>
                </a:solidFill>
                <a:effectLst>
                  <a:outerShdw blurRad="50800" dist="38100" dir="2700000" algn="tl" rotWithShape="0">
                    <a:prstClr val="black">
                      <a:alpha val="40000"/>
                    </a:prstClr>
                  </a:outerShdw>
                </a:effectLst>
              </a:rPr>
              <a:t>issues </a:t>
            </a:r>
            <a:r>
              <a:rPr lang="en-US" sz="2000" b="1" i="1" dirty="0">
                <a:solidFill>
                  <a:schemeClr val="bg1"/>
                </a:solidFill>
                <a:effectLst>
                  <a:outerShdw blurRad="50800" dist="38100" dir="2700000" algn="tl" rotWithShape="0">
                    <a:prstClr val="black">
                      <a:alpha val="40000"/>
                    </a:prstClr>
                  </a:outerShdw>
                </a:effectLst>
              </a:rPr>
              <a:t>and outstanding </a:t>
            </a:r>
            <a:r>
              <a:rPr lang="en-US" sz="2000" b="1" i="1" dirty="0" smtClean="0">
                <a:solidFill>
                  <a:schemeClr val="bg1"/>
                </a:solidFill>
                <a:effectLst>
                  <a:outerShdw blurRad="50800" dist="38100" dir="2700000" algn="tl" rotWithShape="0">
                    <a:prstClr val="black">
                      <a:alpha val="40000"/>
                    </a:prstClr>
                  </a:outerShdw>
                </a:effectLst>
              </a:rPr>
              <a:t>bonds</a:t>
            </a:r>
            <a:endParaRPr lang="en-US" sz="2400" i="1" dirty="0" smtClean="0">
              <a:solidFill>
                <a:schemeClr val="bg1"/>
              </a:solidFill>
            </a:endParaRPr>
          </a:p>
          <a:p>
            <a:endParaRPr lang="en-US" dirty="0">
              <a:solidFill>
                <a:schemeClr val="bg1"/>
              </a:solidFill>
            </a:endParaRPr>
          </a:p>
        </p:txBody>
      </p:sp>
      <p:cxnSp>
        <p:nvCxnSpPr>
          <p:cNvPr id="6" name="Straight Connector 5"/>
          <p:cNvCxnSpPr/>
          <p:nvPr/>
        </p:nvCxnSpPr>
        <p:spPr>
          <a:xfrm>
            <a:off x="146050" y="1257300"/>
            <a:ext cx="877569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098" name="Picture 2" descr="C:\Users\DMcDonald\Desktop\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812" y="2257425"/>
            <a:ext cx="2395537" cy="3279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500811" y="5537200"/>
            <a:ext cx="2395537" cy="46166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200" i="1" dirty="0" smtClean="0">
                <a:solidFill>
                  <a:schemeClr val="bg1"/>
                </a:solidFill>
              </a:rPr>
              <a:t>Dave Camp, Previous Chairman</a:t>
            </a:r>
          </a:p>
          <a:p>
            <a:pPr algn="ctr"/>
            <a:r>
              <a:rPr lang="en-US" sz="1200" i="1" dirty="0" smtClean="0">
                <a:solidFill>
                  <a:schemeClr val="bg1"/>
                </a:solidFill>
              </a:rPr>
              <a:t>House Ways &amp; Means </a:t>
            </a:r>
            <a:r>
              <a:rPr lang="en-US" sz="1200" i="1" dirty="0" err="1" smtClean="0">
                <a:solidFill>
                  <a:schemeClr val="bg1"/>
                </a:solidFill>
              </a:rPr>
              <a:t>Cmte</a:t>
            </a:r>
            <a:endParaRPr lang="en-US" sz="1200" i="1" dirty="0">
              <a:solidFill>
                <a:schemeClr val="bg1"/>
              </a:solidFill>
            </a:endParaRPr>
          </a:p>
        </p:txBody>
      </p:sp>
    </p:spTree>
    <p:extLst>
      <p:ext uri="{BB962C8B-B14F-4D97-AF65-F5344CB8AC3E}">
        <p14:creationId xmlns:p14="http://schemas.microsoft.com/office/powerpoint/2010/main" val="636098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599" cy="4591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258593"/>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609600"/>
            <a:ext cx="7848600" cy="584775"/>
          </a:xfrm>
          <a:prstGeom prst="rect">
            <a:avLst/>
          </a:prstGeom>
          <a:noFill/>
        </p:spPr>
        <p:txBody>
          <a:bodyPr wrap="square" rtlCol="0">
            <a:spAutoFit/>
          </a:bodyPr>
          <a:lstStyle/>
          <a:p>
            <a:pPr marL="341313" indent="-14288" algn="ctr"/>
            <a:r>
              <a:rPr lang="en-US" sz="3200" b="1" dirty="0">
                <a:solidFill>
                  <a:schemeClr val="bg1"/>
                </a:solidFill>
                <a:effectLst>
                  <a:outerShdw blurRad="50800" dist="38100" dir="2700000" algn="tl" rotWithShape="0">
                    <a:schemeClr val="tx1">
                      <a:alpha val="40000"/>
                    </a:schemeClr>
                  </a:outerShdw>
                </a:effectLst>
              </a:rPr>
              <a:t>GFOA Federal Liaison Center</a:t>
            </a: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40658"/>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597724" y="1828800"/>
            <a:ext cx="4888675" cy="738664"/>
          </a:xfrm>
          <a:prstGeom prst="rect">
            <a:avLst/>
          </a:prstGeom>
        </p:spPr>
        <p:txBody>
          <a:bodyPr wrap="square">
            <a:spAutoFit/>
          </a:bodyPr>
          <a:lstStyle/>
          <a:p>
            <a:pPr marL="342900" indent="-342900">
              <a:buFont typeface="Wingdings" pitchFamily="2" charset="2"/>
              <a:buChar char="§"/>
            </a:pPr>
            <a:endParaRPr lang="en-US" sz="2400" dirty="0" smtClean="0">
              <a:solidFill>
                <a:schemeClr val="bg1"/>
              </a:solidFill>
              <a:effectLst>
                <a:outerShdw blurRad="50800" dist="38100" dir="2700000" algn="tl" rotWithShape="0">
                  <a:prstClr val="black">
                    <a:alpha val="40000"/>
                  </a:prstClr>
                </a:outerShdw>
              </a:effectLst>
            </a:endParaRPr>
          </a:p>
          <a:p>
            <a:pPr marL="285750" indent="-285750">
              <a:buFont typeface="Arial" pitchFamily="34" charset="0"/>
              <a:buChar char="•"/>
            </a:pPr>
            <a:endParaRPr lang="en-US" dirty="0">
              <a:solidFill>
                <a:schemeClr val="bg1"/>
              </a:solidFill>
            </a:endParaRPr>
          </a:p>
        </p:txBody>
      </p:sp>
      <p:pic>
        <p:nvPicPr>
          <p:cNvPr id="2050" name="Picture 2" descr="C:\Users\DMcDonald\Desktop\FLC P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57375"/>
            <a:ext cx="7848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827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199" cy="5181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 y="67706"/>
            <a:ext cx="8915399" cy="10773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357335"/>
            <a:ext cx="8382000" cy="584775"/>
          </a:xfrm>
          <a:prstGeom prst="rect">
            <a:avLst/>
          </a:prstGeom>
          <a:noFill/>
        </p:spPr>
        <p:txBody>
          <a:bodyPr wrap="square" rtlCol="0">
            <a:spAutoFit/>
          </a:bodyPr>
          <a:lstStyle/>
          <a:p>
            <a:pPr marL="341313" algn="ctr"/>
            <a:r>
              <a:rPr lang="en-US" sz="3200" b="1" dirty="0">
                <a:solidFill>
                  <a:schemeClr val="bg1"/>
                </a:solidFill>
                <a:effectLst>
                  <a:outerShdw blurRad="50800" dist="38100" dir="2700000" algn="tl" rotWithShape="0">
                    <a:schemeClr val="tx1">
                      <a:alpha val="40000"/>
                    </a:schemeClr>
                  </a:outerShdw>
                </a:effectLst>
              </a:rPr>
              <a:t>2014 Plan </a:t>
            </a:r>
            <a:r>
              <a:rPr lang="en-US" sz="3200" b="1" i="1" dirty="0">
                <a:solidFill>
                  <a:schemeClr val="bg1"/>
                </a:solidFill>
                <a:effectLst>
                  <a:outerShdw blurRad="50800" dist="38100" dir="2700000" algn="tl" rotWithShape="0">
                    <a:schemeClr val="tx1">
                      <a:alpha val="40000"/>
                    </a:schemeClr>
                  </a:outerShdw>
                </a:effectLst>
              </a:rPr>
              <a:t>(Outgoing </a:t>
            </a:r>
            <a:r>
              <a:rPr lang="en-US" sz="3200" b="1" i="1" dirty="0" smtClean="0">
                <a:solidFill>
                  <a:schemeClr val="bg1"/>
                </a:solidFill>
                <a:effectLst>
                  <a:outerShdw blurRad="50800" dist="38100" dir="2700000" algn="tl" rotWithShape="0">
                    <a:schemeClr val="tx1">
                      <a:alpha val="40000"/>
                    </a:schemeClr>
                  </a:outerShdw>
                </a:effectLst>
              </a:rPr>
              <a:t>Chair </a:t>
            </a:r>
            <a:r>
              <a:rPr lang="en-US" sz="3200" b="1" i="1" dirty="0">
                <a:solidFill>
                  <a:schemeClr val="bg1"/>
                </a:solidFill>
                <a:effectLst>
                  <a:outerShdw blurRad="50800" dist="38100" dir="2700000" algn="tl" rotWithShape="0">
                    <a:schemeClr val="tx1">
                      <a:alpha val="40000"/>
                    </a:schemeClr>
                  </a:outerShdw>
                </a:effectLst>
              </a:rPr>
              <a:t>Dave </a:t>
            </a:r>
            <a:r>
              <a:rPr lang="en-US" sz="3200" b="1" i="1" dirty="0" smtClean="0">
                <a:solidFill>
                  <a:schemeClr val="bg1"/>
                </a:solidFill>
                <a:effectLst>
                  <a:outerShdw blurRad="50800" dist="38100" dir="2700000" algn="tl" rotWithShape="0">
                    <a:schemeClr val="tx1">
                      <a:alpha val="40000"/>
                    </a:schemeClr>
                  </a:outerShdw>
                </a:effectLst>
              </a:rPr>
              <a:t>Camp)</a:t>
            </a:r>
            <a:endParaRPr lang="en-US" sz="3200" b="1" i="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152400" y="6705600"/>
            <a:ext cx="883919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1449" y="1422400"/>
            <a:ext cx="8820150" cy="5293757"/>
          </a:xfrm>
          <a:prstGeom prst="rect">
            <a:avLst/>
          </a:prstGeom>
          <a:noFill/>
          <a:ln>
            <a:solidFill>
              <a:schemeClr val="accent1"/>
            </a:solidFill>
          </a:ln>
        </p:spPr>
        <p:txBody>
          <a:bodyPr wrap="square" rtlCol="0">
            <a:spAutoFit/>
          </a:bodyPr>
          <a:lstStyle/>
          <a:p>
            <a:pPr marL="114300" algn="ctr"/>
            <a:endParaRPr lang="en-US" sz="800" b="1" u="sng" dirty="0" smtClean="0">
              <a:solidFill>
                <a:schemeClr val="bg1"/>
              </a:solidFill>
              <a:effectLst>
                <a:outerShdw blurRad="50800" dist="38100" dir="2700000" algn="tl" rotWithShape="0">
                  <a:prstClr val="black">
                    <a:alpha val="40000"/>
                  </a:prstClr>
                </a:outerShdw>
              </a:effectLst>
            </a:endParaRPr>
          </a:p>
          <a:p>
            <a:pPr marL="114300" algn="ctr"/>
            <a:r>
              <a:rPr lang="en-US" sz="2400" b="1" dirty="0" smtClean="0">
                <a:solidFill>
                  <a:schemeClr val="bg1"/>
                </a:solidFill>
                <a:effectLst>
                  <a:outerShdw blurRad="50800" dist="38100" dir="2700000" algn="tl" rotWithShape="0">
                    <a:prstClr val="black">
                      <a:alpha val="40000"/>
                    </a:prstClr>
                  </a:outerShdw>
                </a:effectLst>
              </a:rPr>
              <a:t>How </a:t>
            </a:r>
            <a:r>
              <a:rPr lang="en-US" sz="2400" b="1" dirty="0">
                <a:solidFill>
                  <a:schemeClr val="bg1"/>
                </a:solidFill>
                <a:effectLst>
                  <a:outerShdw blurRad="50800" dist="38100" dir="2700000" algn="tl" rotWithShape="0">
                    <a:prstClr val="black">
                      <a:alpha val="40000"/>
                    </a:prstClr>
                  </a:outerShdw>
                </a:effectLst>
              </a:rPr>
              <a:t>to Reduce Tax Rates to </a:t>
            </a:r>
            <a:r>
              <a:rPr lang="en-US" sz="2400" b="1" dirty="0" smtClean="0">
                <a:solidFill>
                  <a:schemeClr val="bg1"/>
                </a:solidFill>
                <a:effectLst>
                  <a:outerShdw blurRad="50800" dist="38100" dir="2700000" algn="tl" rotWithShape="0">
                    <a:prstClr val="black">
                      <a:alpha val="40000"/>
                    </a:prstClr>
                  </a:outerShdw>
                </a:effectLst>
              </a:rPr>
              <a:t>Maximum </a:t>
            </a:r>
            <a:r>
              <a:rPr lang="en-US" sz="2400" b="1" dirty="0">
                <a:solidFill>
                  <a:schemeClr val="bg1"/>
                </a:solidFill>
                <a:effectLst>
                  <a:outerShdw blurRad="50800" dist="38100" dir="2700000" algn="tl" rotWithShape="0">
                    <a:prstClr val="black">
                      <a:alpha val="40000"/>
                    </a:prstClr>
                  </a:outerShdw>
                </a:effectLst>
              </a:rPr>
              <a:t>of 25% </a:t>
            </a:r>
            <a:endParaRPr lang="en-US" sz="2400" b="1" dirty="0" smtClean="0">
              <a:solidFill>
                <a:schemeClr val="bg1"/>
              </a:solidFill>
              <a:effectLst>
                <a:outerShdw blurRad="50800" dist="38100" dir="2700000" algn="tl" rotWithShape="0">
                  <a:prstClr val="black">
                    <a:alpha val="40000"/>
                  </a:prstClr>
                </a:outerShdw>
              </a:effectLst>
            </a:endParaRPr>
          </a:p>
          <a:p>
            <a:pPr marL="114300" algn="ctr"/>
            <a:r>
              <a:rPr lang="en-US" sz="2000" b="1" dirty="0" smtClean="0">
                <a:solidFill>
                  <a:schemeClr val="bg1"/>
                </a:solidFill>
                <a:effectLst>
                  <a:outerShdw blurRad="50800" dist="38100" dir="2700000" algn="tl" rotWithShape="0">
                    <a:prstClr val="black">
                      <a:alpha val="40000"/>
                    </a:prstClr>
                  </a:outerShdw>
                </a:effectLst>
              </a:rPr>
              <a:t>(</a:t>
            </a:r>
            <a:r>
              <a:rPr lang="en-US" sz="2000" b="1" i="1" u="sng" dirty="0" smtClean="0">
                <a:solidFill>
                  <a:schemeClr val="bg1"/>
                </a:solidFill>
                <a:effectLst>
                  <a:outerShdw blurRad="50800" dist="38100" dir="2700000" algn="tl" rotWithShape="0">
                    <a:prstClr val="black">
                      <a:alpha val="40000"/>
                    </a:prstClr>
                  </a:outerShdw>
                </a:effectLst>
              </a:rPr>
              <a:t>In </a:t>
            </a:r>
            <a:r>
              <a:rPr lang="en-US" sz="2000" b="1" i="1" u="sng" dirty="0">
                <a:solidFill>
                  <a:schemeClr val="bg1"/>
                </a:solidFill>
                <a:effectLst>
                  <a:outerShdw blurRad="50800" dist="38100" dir="2700000" algn="tl" rotWithShape="0">
                    <a:prstClr val="black">
                      <a:alpha val="40000"/>
                    </a:prstClr>
                  </a:outerShdw>
                </a:effectLst>
              </a:rPr>
              <a:t>980 </a:t>
            </a:r>
            <a:r>
              <a:rPr lang="en-US" sz="2000" b="1" i="1" u="sng" dirty="0" smtClean="0">
                <a:solidFill>
                  <a:schemeClr val="bg1"/>
                </a:solidFill>
                <a:effectLst>
                  <a:outerShdw blurRad="50800" dist="38100" dir="2700000" algn="tl" rotWithShape="0">
                    <a:prstClr val="black">
                      <a:alpha val="40000"/>
                    </a:prstClr>
                  </a:outerShdw>
                </a:effectLst>
              </a:rPr>
              <a:t>Easy Pages!</a:t>
            </a:r>
            <a:r>
              <a:rPr lang="en-US" sz="2000" b="1" i="1" dirty="0" smtClean="0">
                <a:solidFill>
                  <a:schemeClr val="bg1"/>
                </a:solidFill>
                <a:effectLst>
                  <a:outerShdw blurRad="50800" dist="38100" dir="2700000" algn="tl" rotWithShape="0">
                    <a:prstClr val="black">
                      <a:alpha val="40000"/>
                    </a:prstClr>
                  </a:outerShdw>
                </a:effectLst>
              </a:rPr>
              <a:t>)</a:t>
            </a:r>
            <a:endParaRPr lang="en-US" sz="2000" b="1" i="1" dirty="0">
              <a:solidFill>
                <a:schemeClr val="bg1"/>
              </a:solidFill>
              <a:effectLst>
                <a:outerShdw blurRad="50800" dist="38100" dir="2700000" algn="tl" rotWithShape="0">
                  <a:prstClr val="black">
                    <a:alpha val="40000"/>
                  </a:prstClr>
                </a:outerShdw>
              </a:effectLst>
            </a:endParaRPr>
          </a:p>
          <a:p>
            <a:endParaRPr lang="en-US" sz="1600" b="1" dirty="0">
              <a:solidFill>
                <a:schemeClr val="bg1"/>
              </a:solidFill>
              <a:effectLst>
                <a:outerShdw blurRad="50800" dist="38100" dir="2700000" algn="tl" rotWithShape="0">
                  <a:prstClr val="black">
                    <a:alpha val="40000"/>
                  </a:prstClr>
                </a:outerShdw>
              </a:effectLst>
            </a:endParaRPr>
          </a:p>
          <a:p>
            <a:pPr marL="342900" lvl="1" indent="-342900">
              <a:buFont typeface="Wingdings" panose="05000000000000000000" pitchFamily="2" charset="2"/>
              <a:buChar char="§"/>
            </a:pPr>
            <a:r>
              <a:rPr lang="en-US" sz="2000" b="1" dirty="0" smtClean="0">
                <a:solidFill>
                  <a:schemeClr val="bg1"/>
                </a:solidFill>
                <a:effectLst>
                  <a:outerShdw blurRad="50800" dist="38100" dir="2700000" algn="tl" rotWithShape="0">
                    <a:prstClr val="black">
                      <a:alpha val="40000"/>
                    </a:prstClr>
                  </a:outerShdw>
                </a:effectLst>
              </a:rPr>
              <a:t>Eliminate State </a:t>
            </a:r>
            <a:r>
              <a:rPr lang="en-US" sz="2000" b="1" dirty="0">
                <a:solidFill>
                  <a:schemeClr val="bg1"/>
                </a:solidFill>
                <a:effectLst>
                  <a:outerShdw blurRad="50800" dist="38100" dir="2700000" algn="tl" rotWithShape="0">
                    <a:prstClr val="black">
                      <a:alpha val="40000"/>
                    </a:prstClr>
                  </a:outerShdw>
                </a:effectLst>
              </a:rPr>
              <a:t>&amp; Local Tax Deduction</a:t>
            </a:r>
          </a:p>
          <a:p>
            <a:pPr>
              <a:tabLst>
                <a:tab pos="342900" algn="l"/>
                <a:tab pos="635000" algn="l"/>
              </a:tabLst>
            </a:pPr>
            <a:r>
              <a:rPr lang="en-US" sz="2000" b="1" dirty="0">
                <a:solidFill>
                  <a:schemeClr val="bg1"/>
                </a:solidFill>
                <a:effectLst>
                  <a:outerShdw blurRad="50800" dist="38100" dir="2700000" algn="tl" rotWithShape="0">
                    <a:prstClr val="black">
                      <a:alpha val="40000"/>
                    </a:prstClr>
                  </a:outerShdw>
                </a:effectLst>
              </a:rPr>
              <a:t>	</a:t>
            </a:r>
            <a:r>
              <a:rPr lang="en-US" b="1" i="1" dirty="0" smtClean="0">
                <a:solidFill>
                  <a:schemeClr val="bg1"/>
                </a:solidFill>
                <a:effectLst>
                  <a:outerShdw blurRad="50800" dist="38100" dir="2700000" algn="tl" rotWithShape="0">
                    <a:prstClr val="black">
                      <a:alpha val="40000"/>
                    </a:prstClr>
                  </a:outerShdw>
                </a:effectLst>
              </a:rPr>
              <a:t>($</a:t>
            </a:r>
            <a:r>
              <a:rPr lang="en-US" b="1" i="1" dirty="0">
                <a:solidFill>
                  <a:schemeClr val="bg1"/>
                </a:solidFill>
                <a:effectLst>
                  <a:outerShdw blurRad="50800" dist="38100" dir="2700000" algn="tl" rotWithShape="0">
                    <a:prstClr val="black">
                      <a:alpha val="40000"/>
                    </a:prstClr>
                  </a:outerShdw>
                </a:effectLst>
              </a:rPr>
              <a:t>500B over 10 years)</a:t>
            </a:r>
          </a:p>
          <a:p>
            <a:pPr marL="342900" indent="-342900">
              <a:buFont typeface="Wingdings" panose="05000000000000000000" pitchFamily="2" charset="2"/>
              <a:buChar char="§"/>
            </a:pPr>
            <a:endParaRPr lang="en-US" b="1" dirty="0">
              <a:solidFill>
                <a:schemeClr val="bg1"/>
              </a:solidFill>
              <a:effectLst>
                <a:outerShdw blurRad="50800" dist="38100" dir="2700000" algn="tl" rotWithShape="0">
                  <a:prstClr val="black">
                    <a:alpha val="40000"/>
                  </a:prstClr>
                </a:outerShdw>
              </a:effectLst>
            </a:endParaRPr>
          </a:p>
          <a:p>
            <a:pPr marL="342900" indent="-342900">
              <a:buFont typeface="Wingdings" panose="05000000000000000000" pitchFamily="2" charset="2"/>
              <a:buChar char="§"/>
            </a:pPr>
            <a:r>
              <a:rPr lang="en-US" sz="2000" b="1" dirty="0" smtClean="0">
                <a:solidFill>
                  <a:schemeClr val="bg1"/>
                </a:solidFill>
                <a:effectLst>
                  <a:outerShdw blurRad="50800" dist="38100" dir="2700000" algn="tl" rotWithShape="0">
                    <a:prstClr val="black">
                      <a:alpha val="40000"/>
                    </a:prstClr>
                  </a:outerShdw>
                </a:effectLst>
              </a:rPr>
              <a:t>Prohibit </a:t>
            </a:r>
            <a:r>
              <a:rPr lang="en-US" sz="2000" b="1" dirty="0">
                <a:solidFill>
                  <a:schemeClr val="bg1"/>
                </a:solidFill>
                <a:effectLst>
                  <a:outerShdw blurRad="50800" dist="38100" dir="2700000" algn="tl" rotWithShape="0">
                    <a:prstClr val="black">
                      <a:alpha val="40000"/>
                    </a:prstClr>
                  </a:outerShdw>
                </a:effectLst>
              </a:rPr>
              <a:t>Future Advance </a:t>
            </a:r>
            <a:r>
              <a:rPr lang="en-US" sz="2000" b="1" dirty="0" err="1" smtClean="0">
                <a:solidFill>
                  <a:schemeClr val="bg1"/>
                </a:solidFill>
                <a:effectLst>
                  <a:outerShdw blurRad="50800" dist="38100" dir="2700000" algn="tl" rotWithShape="0">
                    <a:prstClr val="black">
                      <a:alpha val="40000"/>
                    </a:prstClr>
                  </a:outerShdw>
                </a:effectLst>
              </a:rPr>
              <a:t>Refundings</a:t>
            </a:r>
            <a:endParaRPr lang="en-US" sz="2000" b="1" dirty="0" smtClean="0">
              <a:solidFill>
                <a:schemeClr val="bg1"/>
              </a:solidFill>
              <a:effectLst>
                <a:outerShdw blurRad="50800" dist="38100" dir="2700000" algn="tl" rotWithShape="0">
                  <a:prstClr val="black">
                    <a:alpha val="40000"/>
                  </a:prstClr>
                </a:outerShdw>
              </a:effectLst>
            </a:endParaRPr>
          </a:p>
          <a:p>
            <a:pPr marL="342900" indent="-342900">
              <a:buFont typeface="Wingdings" panose="05000000000000000000" pitchFamily="2" charset="2"/>
              <a:buChar char="§"/>
            </a:pPr>
            <a:endParaRPr lang="en-US" sz="2000" b="1" dirty="0" smtClean="0">
              <a:solidFill>
                <a:schemeClr val="bg1"/>
              </a:solidFill>
              <a:effectLst>
                <a:outerShdw blurRad="50800" dist="38100" dir="2700000" algn="tl" rotWithShape="0">
                  <a:prstClr val="black">
                    <a:alpha val="40000"/>
                  </a:prstClr>
                </a:outerShdw>
              </a:effectLst>
            </a:endParaRPr>
          </a:p>
          <a:p>
            <a:pPr marL="342900" indent="-342900">
              <a:buFont typeface="Wingdings" panose="05000000000000000000" pitchFamily="2" charset="2"/>
              <a:buChar char="§"/>
            </a:pPr>
            <a:r>
              <a:rPr lang="en-US" sz="2000" b="1" dirty="0" smtClean="0">
                <a:solidFill>
                  <a:schemeClr val="bg1"/>
                </a:solidFill>
                <a:effectLst>
                  <a:outerShdw blurRad="50800" dist="38100" dir="2700000" algn="tl" rotWithShape="0">
                    <a:prstClr val="black">
                      <a:alpha val="40000"/>
                    </a:prstClr>
                  </a:outerShdw>
                </a:effectLst>
              </a:rPr>
              <a:t>Caps Mortgage Interest Deduction </a:t>
            </a:r>
            <a:r>
              <a:rPr lang="en-US" sz="2000" b="1" dirty="0">
                <a:solidFill>
                  <a:schemeClr val="bg1"/>
                </a:solidFill>
                <a:effectLst>
                  <a:outerShdw blurRad="50800" dist="38100" dir="2700000" algn="tl" rotWithShape="0">
                    <a:prstClr val="black">
                      <a:alpha val="40000"/>
                    </a:prstClr>
                  </a:outerShdw>
                </a:effectLst>
              </a:rPr>
              <a:t>at $</a:t>
            </a:r>
            <a:r>
              <a:rPr lang="en-US" sz="2000" b="1" dirty="0" smtClean="0">
                <a:solidFill>
                  <a:schemeClr val="bg1"/>
                </a:solidFill>
                <a:effectLst>
                  <a:outerShdw blurRad="50800" dist="38100" dir="2700000" algn="tl" rotWithShape="0">
                    <a:prstClr val="black">
                      <a:alpha val="40000"/>
                    </a:prstClr>
                  </a:outerShdw>
                </a:effectLst>
              </a:rPr>
              <a:t>500,000</a:t>
            </a:r>
          </a:p>
          <a:p>
            <a:pPr marL="342900" indent="-342900">
              <a:buFont typeface="Wingdings" panose="05000000000000000000" pitchFamily="2" charset="2"/>
              <a:buChar char="§"/>
            </a:pPr>
            <a:endParaRPr lang="en-US" sz="2000" b="1" dirty="0">
              <a:solidFill>
                <a:schemeClr val="bg1"/>
              </a:solidFill>
              <a:effectLst>
                <a:outerShdw blurRad="50800" dist="38100" dir="2700000" algn="tl" rotWithShape="0">
                  <a:prstClr val="black">
                    <a:alpha val="40000"/>
                  </a:prstClr>
                </a:outerShdw>
              </a:effectLst>
            </a:endParaRPr>
          </a:p>
          <a:p>
            <a:pPr marL="342900" indent="-342900">
              <a:buFont typeface="Wingdings" panose="05000000000000000000" pitchFamily="2" charset="2"/>
              <a:buChar char="§"/>
            </a:pPr>
            <a:r>
              <a:rPr lang="en-US" sz="2000" b="1" dirty="0" smtClean="0">
                <a:solidFill>
                  <a:schemeClr val="bg1"/>
                </a:solidFill>
                <a:effectLst>
                  <a:outerShdw blurRad="50800" dist="38100" dir="2700000" algn="tl" rotWithShape="0">
                    <a:prstClr val="black">
                      <a:alpha val="40000"/>
                    </a:prstClr>
                  </a:outerShdw>
                </a:effectLst>
              </a:rPr>
              <a:t>Prohibit Future </a:t>
            </a:r>
            <a:r>
              <a:rPr lang="en-US" sz="2000" b="1" dirty="0">
                <a:solidFill>
                  <a:schemeClr val="bg1"/>
                </a:solidFill>
                <a:effectLst>
                  <a:outerShdw blurRad="50800" dist="38100" dir="2700000" algn="tl" rotWithShape="0">
                    <a:prstClr val="black">
                      <a:alpha val="40000"/>
                    </a:prstClr>
                  </a:outerShdw>
                </a:effectLst>
              </a:rPr>
              <a:t>I</a:t>
            </a:r>
            <a:r>
              <a:rPr lang="en-US" sz="2000" b="1" dirty="0" smtClean="0">
                <a:solidFill>
                  <a:schemeClr val="bg1"/>
                </a:solidFill>
                <a:effectLst>
                  <a:outerShdw blurRad="50800" dist="38100" dir="2700000" algn="tl" rotWithShape="0">
                    <a:prstClr val="black">
                      <a:alpha val="40000"/>
                    </a:prstClr>
                  </a:outerShdw>
                </a:effectLst>
              </a:rPr>
              <a:t>ssuance of Tax-exempt </a:t>
            </a:r>
            <a:r>
              <a:rPr lang="en-US" sz="2000" b="1" dirty="0">
                <a:solidFill>
                  <a:schemeClr val="bg1"/>
                </a:solidFill>
                <a:effectLst>
                  <a:outerShdw blurRad="50800" dist="38100" dir="2700000" algn="tl" rotWithShape="0">
                    <a:prstClr val="black">
                      <a:alpha val="40000"/>
                    </a:prstClr>
                  </a:outerShdw>
                </a:effectLst>
              </a:rPr>
              <a:t>PABs </a:t>
            </a:r>
            <a:endParaRPr lang="en-US" sz="2000" b="1" dirty="0" smtClean="0">
              <a:solidFill>
                <a:schemeClr val="bg1"/>
              </a:solidFill>
              <a:effectLst>
                <a:outerShdw blurRad="50800" dist="38100" dir="2700000" algn="tl" rotWithShape="0">
                  <a:prstClr val="black">
                    <a:alpha val="40000"/>
                  </a:prstClr>
                </a:outerShdw>
              </a:effectLst>
            </a:endParaRPr>
          </a:p>
          <a:p>
            <a:pPr marL="342900" indent="-342900">
              <a:buFont typeface="Wingdings" panose="05000000000000000000" pitchFamily="2" charset="2"/>
              <a:buChar char="§"/>
            </a:pPr>
            <a:endParaRPr lang="en-US" sz="2000" b="1" dirty="0">
              <a:solidFill>
                <a:schemeClr val="bg1"/>
              </a:solidFill>
              <a:effectLst>
                <a:outerShdw blurRad="50800" dist="38100" dir="2700000" algn="tl" rotWithShape="0">
                  <a:prstClr val="black">
                    <a:alpha val="40000"/>
                  </a:prstClr>
                </a:outerShdw>
              </a:effectLst>
            </a:endParaRPr>
          </a:p>
          <a:p>
            <a:pPr marL="342900" indent="-342900">
              <a:buFont typeface="Wingdings" panose="05000000000000000000" pitchFamily="2" charset="2"/>
              <a:buChar char="§"/>
            </a:pPr>
            <a:r>
              <a:rPr lang="en-US" sz="2000" b="1" dirty="0" smtClean="0">
                <a:solidFill>
                  <a:schemeClr val="bg1"/>
                </a:solidFill>
                <a:effectLst>
                  <a:outerShdw blurRad="50800" dist="38100" dir="2700000" algn="tl" rotWithShape="0">
                    <a:prstClr val="black">
                      <a:alpha val="40000"/>
                    </a:prstClr>
                  </a:outerShdw>
                </a:effectLst>
              </a:rPr>
              <a:t>Prohibit Future Issuance </a:t>
            </a:r>
            <a:r>
              <a:rPr lang="en-US" sz="2000" b="1" dirty="0">
                <a:solidFill>
                  <a:schemeClr val="bg1"/>
                </a:solidFill>
                <a:effectLst>
                  <a:outerShdw blurRad="50800" dist="38100" dir="2700000" algn="tl" rotWithShape="0">
                    <a:prstClr val="black">
                      <a:alpha val="40000"/>
                    </a:prstClr>
                  </a:outerShdw>
                </a:effectLst>
              </a:rPr>
              <a:t>of TCBs </a:t>
            </a:r>
            <a:endParaRPr lang="en-US" sz="2000" b="1" dirty="0" smtClean="0">
              <a:solidFill>
                <a:schemeClr val="bg1"/>
              </a:solidFill>
              <a:effectLst>
                <a:outerShdw blurRad="50800" dist="38100" dir="2700000" algn="tl" rotWithShape="0">
                  <a:prstClr val="black">
                    <a:alpha val="40000"/>
                  </a:prstClr>
                </a:outerShdw>
              </a:effectLst>
            </a:endParaRPr>
          </a:p>
          <a:p>
            <a:pPr marL="342900" indent="-342900">
              <a:tabLst>
                <a:tab pos="635000" algn="l"/>
              </a:tabLst>
            </a:pPr>
            <a:r>
              <a:rPr lang="en-US" sz="2000" b="1" dirty="0" smtClean="0">
                <a:solidFill>
                  <a:schemeClr val="bg1"/>
                </a:solidFill>
                <a:effectLst>
                  <a:outerShdw blurRad="50800" dist="38100" dir="2700000" algn="tl" rotWithShape="0">
                    <a:prstClr val="black">
                      <a:alpha val="40000"/>
                    </a:prstClr>
                  </a:outerShdw>
                </a:effectLst>
              </a:rPr>
              <a:t>	</a:t>
            </a:r>
            <a:r>
              <a:rPr lang="en-US" b="1" i="1" dirty="0" smtClean="0">
                <a:solidFill>
                  <a:schemeClr val="bg1"/>
                </a:solidFill>
                <a:effectLst>
                  <a:outerShdw blurRad="50800" dist="38100" dir="2700000" algn="tl" rotWithShape="0">
                    <a:prstClr val="black">
                      <a:alpha val="40000"/>
                    </a:prstClr>
                  </a:outerShdw>
                </a:effectLst>
              </a:rPr>
              <a:t>(QZABs, CREBs, BABs, </a:t>
            </a:r>
            <a:r>
              <a:rPr lang="en-US" b="1" i="1" dirty="0" err="1" smtClean="0">
                <a:solidFill>
                  <a:schemeClr val="bg1"/>
                </a:solidFill>
                <a:effectLst>
                  <a:outerShdw blurRad="50800" dist="38100" dir="2700000" algn="tl" rotWithShape="0">
                    <a:prstClr val="black">
                      <a:alpha val="40000"/>
                    </a:prstClr>
                  </a:outerShdw>
                </a:effectLst>
              </a:rPr>
              <a:t>etc</a:t>
            </a:r>
            <a:r>
              <a:rPr lang="en-US" b="1" i="1" dirty="0" smtClean="0">
                <a:solidFill>
                  <a:schemeClr val="bg1"/>
                </a:solidFill>
                <a:effectLst>
                  <a:outerShdw blurRad="50800" dist="38100" dir="2700000" algn="tl" rotWithShape="0">
                    <a:prstClr val="black">
                      <a:alpha val="40000"/>
                    </a:prstClr>
                  </a:outerShdw>
                </a:effectLst>
              </a:rPr>
              <a:t>)</a:t>
            </a:r>
            <a:endParaRPr lang="en-US" b="1" i="1" dirty="0">
              <a:solidFill>
                <a:schemeClr val="bg1"/>
              </a:solidFill>
              <a:effectLst>
                <a:outerShdw blurRad="50800" dist="38100" dir="2700000" algn="tl" rotWithShape="0">
                  <a:prstClr val="black">
                    <a:alpha val="40000"/>
                  </a:prstClr>
                </a:outerShdw>
              </a:effectLst>
            </a:endParaRPr>
          </a:p>
          <a:p>
            <a:pPr marL="344488" indent="-344488">
              <a:buFont typeface="Arial" pitchFamily="34" charset="0"/>
              <a:buChar char="•"/>
            </a:pPr>
            <a:endParaRPr lang="en-US" sz="1000" dirty="0" smtClean="0">
              <a:solidFill>
                <a:schemeClr val="bg1"/>
              </a:solidFill>
              <a:effectLst>
                <a:outerShdw blurRad="50800" dist="38100" dir="2700000" algn="tl" rotWithShape="0">
                  <a:prstClr val="black">
                    <a:alpha val="40000"/>
                  </a:prstClr>
                </a:outerShdw>
              </a:effectLst>
            </a:endParaRPr>
          </a:p>
          <a:p>
            <a:pPr marL="342900" indent="-342900">
              <a:buFont typeface="Arial" pitchFamily="34" charset="0"/>
              <a:buChar char="•"/>
            </a:pPr>
            <a:endParaRPr lang="en-US" sz="2400" dirty="0" smtClean="0">
              <a:solidFill>
                <a:schemeClr val="bg1"/>
              </a:solidFill>
            </a:endParaRPr>
          </a:p>
          <a:p>
            <a:endParaRPr lang="en-US" dirty="0">
              <a:solidFill>
                <a:schemeClr val="bg1"/>
              </a:solidFill>
            </a:endParaRPr>
          </a:p>
        </p:txBody>
      </p:sp>
      <p:cxnSp>
        <p:nvCxnSpPr>
          <p:cNvPr id="6" name="Straight Connector 5"/>
          <p:cNvCxnSpPr/>
          <p:nvPr/>
        </p:nvCxnSpPr>
        <p:spPr>
          <a:xfrm>
            <a:off x="146050" y="1257300"/>
            <a:ext cx="877569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2" descr="C:\Users\DMcDonald\Desktop\Pict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3" y="2491886"/>
            <a:ext cx="2395537" cy="3279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367462" y="5768032"/>
            <a:ext cx="2395537" cy="46166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200" i="1" dirty="0" smtClean="0">
                <a:solidFill>
                  <a:schemeClr val="bg1"/>
                </a:solidFill>
              </a:rPr>
              <a:t>Dave Camp, Previous Chairman</a:t>
            </a:r>
          </a:p>
          <a:p>
            <a:pPr algn="ctr"/>
            <a:r>
              <a:rPr lang="en-US" sz="1200" i="1" dirty="0" smtClean="0">
                <a:solidFill>
                  <a:schemeClr val="bg1"/>
                </a:solidFill>
              </a:rPr>
              <a:t>House Ways &amp; Means </a:t>
            </a:r>
            <a:r>
              <a:rPr lang="en-US" sz="1200" i="1" dirty="0" err="1" smtClean="0">
                <a:solidFill>
                  <a:schemeClr val="bg1"/>
                </a:solidFill>
              </a:rPr>
              <a:t>Cmte</a:t>
            </a:r>
            <a:endParaRPr lang="en-US" sz="1200" i="1" dirty="0">
              <a:solidFill>
                <a:schemeClr val="bg1"/>
              </a:solidFill>
            </a:endParaRPr>
          </a:p>
        </p:txBody>
      </p:sp>
    </p:spTree>
    <p:extLst>
      <p:ext uri="{BB962C8B-B14F-4D97-AF65-F5344CB8AC3E}">
        <p14:creationId xmlns:p14="http://schemas.microsoft.com/office/powerpoint/2010/main" val="628999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599" cy="4591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258593"/>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537263"/>
            <a:ext cx="7848600" cy="646331"/>
          </a:xfrm>
          <a:prstGeom prst="rect">
            <a:avLst/>
          </a:prstGeom>
          <a:noFill/>
        </p:spPr>
        <p:txBody>
          <a:bodyPr wrap="square" rtlCol="0">
            <a:spAutoFit/>
          </a:bodyPr>
          <a:lstStyle/>
          <a:p>
            <a:pPr marL="341313" algn="ctr"/>
            <a:r>
              <a:rPr lang="en-US" sz="3600" b="1" dirty="0" smtClean="0">
                <a:solidFill>
                  <a:schemeClr val="bg1"/>
                </a:solidFill>
                <a:effectLst>
                  <a:outerShdw blurRad="50800" dist="38100" dir="2700000" algn="tl" rotWithShape="0">
                    <a:schemeClr val="tx1">
                      <a:alpha val="40000"/>
                    </a:schemeClr>
                  </a:outerShdw>
                </a:effectLst>
              </a:rPr>
              <a:t>Senate </a:t>
            </a:r>
            <a:r>
              <a:rPr lang="en-US" sz="3600" b="1" dirty="0">
                <a:solidFill>
                  <a:schemeClr val="bg1"/>
                </a:solidFill>
                <a:effectLst>
                  <a:outerShdw blurRad="50800" dist="38100" dir="2700000" algn="tl" rotWithShape="0">
                    <a:schemeClr val="tx1">
                      <a:alpha val="40000"/>
                    </a:schemeClr>
                  </a:outerShdw>
                </a:effectLst>
              </a:rPr>
              <a:t>Tax Reform Objectives</a:t>
            </a: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40658"/>
            <a:ext cx="8229600" cy="12700"/>
          </a:xfrm>
          <a:prstGeom prst="rect">
            <a:avLst/>
          </a:prstGeom>
          <a:solidFill>
            <a:srgbClr val="0000CC"/>
          </a:solidFill>
          <a:ln w="12700">
            <a:solidFill>
              <a:srgbClr val="0066FF"/>
            </a:solidFill>
            <a:miter lim="800000"/>
            <a:headEnd/>
            <a:tailEnd/>
          </a:ln>
          <a:effectLst/>
        </p:spPr>
      </p:pic>
      <p:sp>
        <p:nvSpPr>
          <p:cNvPr id="10" name="TextBox 9"/>
          <p:cNvSpPr txBox="1"/>
          <p:nvPr/>
        </p:nvSpPr>
        <p:spPr>
          <a:xfrm>
            <a:off x="457201" y="1788755"/>
            <a:ext cx="4571999" cy="5847755"/>
          </a:xfrm>
          <a:prstGeom prst="rect">
            <a:avLst/>
          </a:prstGeom>
          <a:noFill/>
        </p:spPr>
        <p:txBody>
          <a:bodyPr wrap="square" rtlCol="0">
            <a:spAutoFit/>
          </a:bodyPr>
          <a:lstStyle/>
          <a:p>
            <a:endParaRPr lang="en-US" sz="600" b="1" dirty="0" smtClean="0">
              <a:solidFill>
                <a:schemeClr val="bg1"/>
              </a:solidFill>
              <a:effectLst>
                <a:outerShdw blurRad="50800" dist="38100" dir="2700000" algn="tl" rotWithShape="0">
                  <a:prstClr val="black">
                    <a:alpha val="40000"/>
                  </a:prstClr>
                </a:outerShdw>
              </a:effectLst>
            </a:endParaRPr>
          </a:p>
          <a:p>
            <a:r>
              <a:rPr lang="en-US" sz="2400" b="1" dirty="0" smtClean="0">
                <a:solidFill>
                  <a:schemeClr val="bg1"/>
                </a:solidFill>
                <a:effectLst>
                  <a:outerShdw blurRad="50800" dist="38100" dir="2700000" algn="tl" rotWithShape="0">
                    <a:prstClr val="black">
                      <a:alpha val="40000"/>
                    </a:prstClr>
                  </a:outerShdw>
                </a:effectLst>
              </a:rPr>
              <a:t>Chairman Hatch’s Priorities:</a:t>
            </a:r>
            <a:endParaRPr lang="en-US" sz="2400" b="1" dirty="0">
              <a:solidFill>
                <a:schemeClr val="bg1"/>
              </a:solidFill>
              <a:effectLst>
                <a:outerShdw blurRad="50800" dist="38100" dir="2700000" algn="tl" rotWithShape="0">
                  <a:prstClr val="black">
                    <a:alpha val="40000"/>
                  </a:prstClr>
                </a:outerShdw>
              </a:effectLst>
            </a:endParaRPr>
          </a:p>
          <a:p>
            <a:pPr marL="290513" indent="-290513"/>
            <a:endParaRPr lang="en-US" sz="1200" dirty="0" smtClean="0">
              <a:solidFill>
                <a:schemeClr val="bg1"/>
              </a:solidFill>
              <a:effectLst>
                <a:outerShdw blurRad="50800" dist="38100" dir="2700000" algn="tl" rotWithShape="0">
                  <a:prstClr val="black">
                    <a:alpha val="40000"/>
                  </a:prstClr>
                </a:outerShdw>
              </a:effectLst>
            </a:endParaRPr>
          </a:p>
          <a:p>
            <a:pPr marL="290513" indent="-290513">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We Must Do Corporate </a:t>
            </a:r>
            <a:r>
              <a:rPr lang="en-US" sz="2000" b="1" u="sng" dirty="0" smtClean="0">
                <a:solidFill>
                  <a:schemeClr val="bg1"/>
                </a:solidFill>
                <a:effectLst>
                  <a:outerShdw blurRad="50800" dist="38100" dir="2700000" algn="tl" rotWithShape="0">
                    <a:prstClr val="black">
                      <a:alpha val="40000"/>
                    </a:prstClr>
                  </a:outerShdw>
                </a:effectLst>
              </a:rPr>
              <a:t>AND</a:t>
            </a:r>
            <a:r>
              <a:rPr lang="en-US" sz="2000" b="1" dirty="0" smtClean="0">
                <a:solidFill>
                  <a:schemeClr val="bg1"/>
                </a:solidFill>
                <a:effectLst>
                  <a:outerShdw blurRad="50800" dist="38100" dir="2700000" algn="tl" rotWithShape="0">
                    <a:prstClr val="black">
                      <a:alpha val="40000"/>
                    </a:prstClr>
                  </a:outerShdw>
                </a:effectLst>
              </a:rPr>
              <a:t> Individual</a:t>
            </a:r>
          </a:p>
          <a:p>
            <a:pPr marL="290513" indent="-290513"/>
            <a:endParaRPr lang="en-US" sz="2000" b="1" dirty="0" smtClean="0">
              <a:solidFill>
                <a:schemeClr val="bg1"/>
              </a:solidFill>
              <a:effectLst>
                <a:outerShdw blurRad="50800" dist="38100" dir="2700000" algn="tl" rotWithShape="0">
                  <a:prstClr val="black">
                    <a:alpha val="40000"/>
                  </a:prstClr>
                </a:outerShdw>
              </a:effectLst>
            </a:endParaRPr>
          </a:p>
          <a:p>
            <a:pPr marL="290513" indent="-290513">
              <a:buFont typeface="Wingdings" pitchFamily="2" charset="2"/>
              <a:buChar char="§"/>
            </a:pPr>
            <a:r>
              <a:rPr lang="en-US" sz="2000" b="1" dirty="0">
                <a:solidFill>
                  <a:schemeClr val="bg1"/>
                </a:solidFill>
                <a:effectLst>
                  <a:outerShdw blurRad="50800" dist="38100" dir="2700000" algn="tl" rotWithShape="0">
                    <a:prstClr val="black">
                      <a:alpha val="40000"/>
                    </a:prstClr>
                  </a:outerShdw>
                </a:effectLst>
              </a:rPr>
              <a:t>Simplifying the Tax Code</a:t>
            </a:r>
          </a:p>
          <a:p>
            <a:pPr marL="290513" indent="-290513">
              <a:buFont typeface="Wingdings" pitchFamily="2" charset="2"/>
              <a:buChar char="§"/>
            </a:pPr>
            <a:endParaRPr lang="en-US" sz="1600" b="1" dirty="0">
              <a:solidFill>
                <a:schemeClr val="bg1"/>
              </a:solidFill>
              <a:effectLst>
                <a:outerShdw blurRad="50800" dist="38100" dir="2700000" algn="tl" rotWithShape="0">
                  <a:prstClr val="black">
                    <a:alpha val="40000"/>
                  </a:prstClr>
                </a:outerShdw>
              </a:effectLst>
            </a:endParaRPr>
          </a:p>
          <a:p>
            <a:pPr marL="290513" indent="-290513">
              <a:buFont typeface="Wingdings" pitchFamily="2" charset="2"/>
              <a:buChar char="§"/>
            </a:pPr>
            <a:r>
              <a:rPr lang="en-US" sz="2000" b="1" dirty="0">
                <a:solidFill>
                  <a:schemeClr val="bg1"/>
                </a:solidFill>
                <a:effectLst>
                  <a:outerShdw blurRad="50800" dist="38100" dir="2700000" algn="tl" rotWithShape="0">
                    <a:prstClr val="black">
                      <a:alpha val="40000"/>
                    </a:prstClr>
                  </a:outerShdw>
                </a:effectLst>
              </a:rPr>
              <a:t>Closing Loopholes</a:t>
            </a:r>
          </a:p>
          <a:p>
            <a:pPr marL="290513" indent="-290513">
              <a:buFont typeface="Wingdings" pitchFamily="2" charset="2"/>
              <a:buChar char="§"/>
            </a:pPr>
            <a:endParaRPr lang="en-US" sz="1600" b="1" dirty="0">
              <a:solidFill>
                <a:schemeClr val="bg1"/>
              </a:solidFill>
              <a:effectLst>
                <a:outerShdw blurRad="50800" dist="38100" dir="2700000" algn="tl" rotWithShape="0">
                  <a:prstClr val="black">
                    <a:alpha val="40000"/>
                  </a:prstClr>
                </a:outerShdw>
              </a:effectLst>
            </a:endParaRPr>
          </a:p>
          <a:p>
            <a:pPr marL="290513" indent="-290513">
              <a:buFont typeface="Wingdings" pitchFamily="2" charset="2"/>
              <a:buChar char="§"/>
            </a:pPr>
            <a:r>
              <a:rPr lang="en-US" sz="2000" b="1" dirty="0">
                <a:solidFill>
                  <a:schemeClr val="bg1"/>
                </a:solidFill>
                <a:effectLst>
                  <a:outerShdw blurRad="50800" dist="38100" dir="2700000" algn="tl" rotWithShape="0">
                    <a:prstClr val="black">
                      <a:alpha val="40000"/>
                    </a:prstClr>
                  </a:outerShdw>
                </a:effectLst>
              </a:rPr>
              <a:t>Reducing Overall Rates to 25% </a:t>
            </a:r>
          </a:p>
          <a:p>
            <a:pPr marL="290513" indent="-290513"/>
            <a:endParaRPr lang="en-US" sz="2000" b="1" dirty="0">
              <a:solidFill>
                <a:schemeClr val="bg1"/>
              </a:solidFill>
              <a:effectLst>
                <a:outerShdw blurRad="50800" dist="38100" dir="2700000" algn="tl" rotWithShape="0">
                  <a:prstClr val="black">
                    <a:alpha val="40000"/>
                  </a:prstClr>
                </a:outerShdw>
              </a:effectLst>
            </a:endParaRPr>
          </a:p>
          <a:p>
            <a:pPr marL="290513" indent="-290513">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Revenue Neutral</a:t>
            </a:r>
          </a:p>
          <a:p>
            <a:endParaRPr lang="en-US" sz="2000" b="1" dirty="0" smtClean="0">
              <a:solidFill>
                <a:schemeClr val="bg1"/>
              </a:solidFill>
              <a:effectLst>
                <a:outerShdw blurRad="50800" dist="38100" dir="2700000" algn="tl" rotWithShape="0">
                  <a:prstClr val="black">
                    <a:alpha val="40000"/>
                  </a:prstClr>
                </a:outerShdw>
              </a:effectLst>
            </a:endParaRPr>
          </a:p>
          <a:p>
            <a:pPr marL="290513" indent="-290513">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5 Working Groups</a:t>
            </a:r>
          </a:p>
          <a:p>
            <a:endParaRPr lang="en-US" b="1" dirty="0" smtClean="0">
              <a:solidFill>
                <a:schemeClr val="bg1"/>
              </a:solidFill>
              <a:effectLst>
                <a:outerShdw blurRad="50800" dist="38100" dir="2700000" algn="tl" rotWithShape="0">
                  <a:prstClr val="black">
                    <a:alpha val="40000"/>
                  </a:prstClr>
                </a:outerShdw>
              </a:effectLst>
            </a:endParaRPr>
          </a:p>
          <a:p>
            <a:pPr marL="628650" lvl="1" indent="-171450">
              <a:buFont typeface="Wingdings" panose="05000000000000000000" pitchFamily="2" charset="2"/>
              <a:buChar char="Ø"/>
            </a:pPr>
            <a:endParaRPr lang="en-US" sz="1200" dirty="0" smtClean="0">
              <a:solidFill>
                <a:schemeClr val="bg1"/>
              </a:solidFill>
              <a:effectLst>
                <a:outerShdw blurRad="50800" dist="38100" dir="2700000" algn="tl" rotWithShape="0">
                  <a:prstClr val="black">
                    <a:alpha val="40000"/>
                  </a:prstClr>
                </a:outerShdw>
              </a:effectLst>
            </a:endParaRPr>
          </a:p>
          <a:p>
            <a:pPr marL="801688" lvl="1" indent="-344488">
              <a:buFont typeface="Arial" pitchFamily="34" charset="0"/>
              <a:buChar char="•"/>
            </a:pPr>
            <a:endParaRPr lang="en-US" sz="2000" dirty="0" smtClean="0">
              <a:solidFill>
                <a:schemeClr val="bg1"/>
              </a:solidFill>
            </a:endParaRPr>
          </a:p>
          <a:p>
            <a:pPr marL="342900" indent="-342900">
              <a:buFont typeface="Arial" pitchFamily="34" charset="0"/>
              <a:buChar char="•"/>
            </a:pPr>
            <a:endParaRPr lang="en-US" sz="2400" dirty="0" smtClean="0">
              <a:solidFill>
                <a:schemeClr val="bg1"/>
              </a:solidFill>
            </a:endParaRPr>
          </a:p>
          <a:p>
            <a:endParaRPr lang="en-US" dirty="0">
              <a:solidFill>
                <a:schemeClr val="bg1"/>
              </a:solidFill>
            </a:endParaRPr>
          </a:p>
        </p:txBody>
      </p:sp>
      <p:sp>
        <p:nvSpPr>
          <p:cNvPr id="4" name="AutoShape 2" descr="http://upload.wikimedia.org/wikipedia/commons/f/f0/Seal_of_the_United_States_Senate.svg"/>
          <p:cNvSpPr>
            <a:spLocks noChangeAspect="1" noChangeArrowheads="1"/>
          </p:cNvSpPr>
          <p:nvPr/>
        </p:nvSpPr>
        <p:spPr bwMode="auto">
          <a:xfrm>
            <a:off x="155575" y="-2193925"/>
            <a:ext cx="4581525" cy="4581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http://upload.wikimedia.org/wikipedia/commons/f/f0/Seal_of_the_United_States_Senate.svg"/>
          <p:cNvSpPr>
            <a:spLocks noChangeAspect="1" noChangeArrowheads="1"/>
          </p:cNvSpPr>
          <p:nvPr/>
        </p:nvSpPr>
        <p:spPr bwMode="auto">
          <a:xfrm>
            <a:off x="4453301" y="1873459"/>
            <a:ext cx="4045059" cy="4972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sz="2000"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4737100" y="5289144"/>
            <a:ext cx="3790196" cy="52322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173038" algn="ctr"/>
            <a:r>
              <a:rPr lang="en-US" sz="1400" b="1" i="1" dirty="0" smtClean="0">
                <a:solidFill>
                  <a:schemeClr val="bg1"/>
                </a:solidFill>
              </a:rPr>
              <a:t>Orrin Hatch, Chairman</a:t>
            </a:r>
          </a:p>
          <a:p>
            <a:pPr marL="173038" algn="ctr"/>
            <a:r>
              <a:rPr lang="en-US" sz="1400" b="1" i="1" dirty="0" smtClean="0">
                <a:solidFill>
                  <a:schemeClr val="bg1"/>
                </a:solidFill>
              </a:rPr>
              <a:t>Senate Finance Committee</a:t>
            </a:r>
            <a:endParaRPr lang="en-US" sz="1400" b="1" i="1" dirty="0">
              <a:solidFill>
                <a:schemeClr val="bg1"/>
              </a:solidFill>
            </a:endParaRPr>
          </a:p>
        </p:txBody>
      </p:sp>
      <p:pic>
        <p:nvPicPr>
          <p:cNvPr id="4099" name="Picture 3" descr="C:\Users\DMcDonald\Desktop\Other Presentations\2014\WMA - GFOA\orrin_hatch thumbs 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100" y="2122081"/>
            <a:ext cx="3790196" cy="31670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85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3998"/>
            <a:ext cx="8534400" cy="50292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0356"/>
            <a:ext cx="8610600"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1457" y="369027"/>
            <a:ext cx="7848600" cy="646331"/>
          </a:xfrm>
          <a:prstGeom prst="rect">
            <a:avLst/>
          </a:prstGeom>
          <a:noFill/>
        </p:spPr>
        <p:txBody>
          <a:bodyPr wrap="square" rtlCol="0">
            <a:spAutoFit/>
          </a:bodyPr>
          <a:lstStyle/>
          <a:p>
            <a:pPr marL="341313" indent="-14288"/>
            <a:r>
              <a:rPr lang="en-US" sz="3600" b="1" dirty="0" smtClean="0">
                <a:solidFill>
                  <a:schemeClr val="bg1"/>
                </a:solidFill>
                <a:effectLst>
                  <a:outerShdw blurRad="50800" dist="38100" dir="2700000" algn="tl" rotWithShape="0">
                    <a:schemeClr val="tx1">
                      <a:alpha val="40000"/>
                    </a:schemeClr>
                  </a:outerShdw>
                </a:effectLst>
              </a:rPr>
              <a:t>White House Tax Reform Plan</a:t>
            </a:r>
            <a:endParaRPr lang="en-US" sz="36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304800" y="6705600"/>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57199" y="1641207"/>
            <a:ext cx="5791201" cy="4616648"/>
          </a:xfrm>
          <a:prstGeom prst="rect">
            <a:avLst/>
          </a:prstGeom>
        </p:spPr>
        <p:txBody>
          <a:bodyPr wrap="square">
            <a:spAutoFit/>
          </a:bodyPr>
          <a:lstStyle/>
          <a:p>
            <a:endParaRPr lang="en-US" sz="1600" b="1" dirty="0" smtClean="0">
              <a:solidFill>
                <a:schemeClr val="bg1"/>
              </a:solidFill>
              <a:effectLst>
                <a:outerShdw blurRad="50800" dist="38100" dir="2700000" algn="tl" rotWithShape="0">
                  <a:prstClr val="black">
                    <a:alpha val="40000"/>
                  </a:prstClr>
                </a:outerShdw>
              </a:effectLst>
            </a:endParaRPr>
          </a:p>
          <a:p>
            <a:r>
              <a:rPr lang="en-US" sz="2400" b="1" dirty="0" smtClean="0">
                <a:solidFill>
                  <a:schemeClr val="bg1"/>
                </a:solidFill>
                <a:effectLst>
                  <a:outerShdw blurRad="50800" dist="38100" dir="2700000" algn="tl" rotWithShape="0">
                    <a:prstClr val="black">
                      <a:alpha val="40000"/>
                    </a:prstClr>
                  </a:outerShdw>
                </a:effectLst>
              </a:rPr>
              <a:t>Focused on Corporate </a:t>
            </a:r>
            <a:r>
              <a:rPr lang="en-US" sz="2400" b="1" dirty="0">
                <a:solidFill>
                  <a:schemeClr val="bg1"/>
                </a:solidFill>
                <a:effectLst>
                  <a:outerShdw blurRad="50800" dist="38100" dir="2700000" algn="tl" rotWithShape="0">
                    <a:prstClr val="black">
                      <a:alpha val="40000"/>
                    </a:prstClr>
                  </a:outerShdw>
                </a:effectLst>
              </a:rPr>
              <a:t>T</a:t>
            </a:r>
            <a:r>
              <a:rPr lang="en-US" sz="2400" b="1" dirty="0" smtClean="0">
                <a:solidFill>
                  <a:schemeClr val="bg1"/>
                </a:solidFill>
                <a:effectLst>
                  <a:outerShdw blurRad="50800" dist="38100" dir="2700000" algn="tl" rotWithShape="0">
                    <a:prstClr val="black">
                      <a:alpha val="40000"/>
                    </a:prstClr>
                  </a:outerShdw>
                </a:effectLst>
              </a:rPr>
              <a:t>ax Reform to</a:t>
            </a:r>
            <a:r>
              <a:rPr lang="en-US" sz="2000" b="1" dirty="0" smtClean="0">
                <a:solidFill>
                  <a:schemeClr val="bg1"/>
                </a:solidFill>
                <a:effectLst>
                  <a:outerShdw blurRad="50800" dist="38100" dir="2700000" algn="tl" rotWithShape="0">
                    <a:prstClr val="black">
                      <a:alpha val="40000"/>
                    </a:prstClr>
                  </a:outerShdw>
                </a:effectLst>
              </a:rPr>
              <a:t>:</a:t>
            </a:r>
          </a:p>
          <a:p>
            <a:endParaRPr lang="en-US" sz="1400" b="1" dirty="0" smtClean="0">
              <a:solidFill>
                <a:schemeClr val="bg1"/>
              </a:solidFill>
              <a:effectLst>
                <a:outerShdw blurRad="50800" dist="38100" dir="2700000" algn="tl" rotWithShape="0">
                  <a:prstClr val="black">
                    <a:alpha val="40000"/>
                  </a:prstClr>
                </a:outerShdw>
              </a:effectLst>
            </a:endParaRPr>
          </a:p>
          <a:p>
            <a:endParaRPr lang="en-US" sz="1400" b="1" dirty="0" smtClean="0">
              <a:solidFill>
                <a:schemeClr val="bg1"/>
              </a:solidFill>
              <a:effectLst>
                <a:outerShdw blurRad="50800" dist="38100" dir="2700000" algn="tl" rotWithShape="0">
                  <a:prstClr val="black">
                    <a:alpha val="40000"/>
                  </a:prstClr>
                </a:outerShdw>
              </a:effectLst>
            </a:endParaRPr>
          </a:p>
          <a:p>
            <a:pPr marL="349250" lvl="1" indent="-342900">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Reduce Corporate Rates from 39.6% to 28%</a:t>
            </a:r>
          </a:p>
          <a:p>
            <a:pPr marL="349250" lvl="1" indent="-342900">
              <a:buFont typeface="Wingdings" pitchFamily="2" charset="2"/>
              <a:buChar char="§"/>
            </a:pPr>
            <a:endParaRPr lang="en-US" sz="2000" b="1" dirty="0" smtClean="0">
              <a:solidFill>
                <a:schemeClr val="bg1"/>
              </a:solidFill>
              <a:effectLst>
                <a:outerShdw blurRad="50800" dist="38100" dir="2700000" algn="tl" rotWithShape="0">
                  <a:prstClr val="black">
                    <a:alpha val="40000"/>
                  </a:prstClr>
                </a:outerShdw>
              </a:effectLst>
            </a:endParaRPr>
          </a:p>
          <a:p>
            <a:pPr marL="349250" lvl="1" indent="-342900">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Generate </a:t>
            </a:r>
            <a:r>
              <a:rPr lang="en-US" sz="2000" b="1" dirty="0">
                <a:solidFill>
                  <a:schemeClr val="bg1"/>
                </a:solidFill>
                <a:effectLst>
                  <a:outerShdw blurRad="50800" dist="38100" dir="2700000" algn="tl" rotWithShape="0">
                    <a:prstClr val="black">
                      <a:alpha val="40000"/>
                    </a:prstClr>
                  </a:outerShdw>
                </a:effectLst>
              </a:rPr>
              <a:t>R</a:t>
            </a:r>
            <a:r>
              <a:rPr lang="en-US" sz="2000" b="1" dirty="0" smtClean="0">
                <a:solidFill>
                  <a:schemeClr val="bg1"/>
                </a:solidFill>
                <a:effectLst>
                  <a:outerShdw blurRad="50800" dist="38100" dir="2700000" algn="tl" rotWithShape="0">
                    <a:prstClr val="black">
                      <a:alpha val="40000"/>
                    </a:prstClr>
                  </a:outerShdw>
                </a:effectLst>
              </a:rPr>
              <a:t>evenue </a:t>
            </a:r>
          </a:p>
          <a:p>
            <a:pPr marL="349250" lvl="1" indent="-342900">
              <a:buFont typeface="Wingdings" pitchFamily="2" charset="2"/>
              <a:buChar char="§"/>
            </a:pPr>
            <a:endParaRPr lang="en-US" sz="2000" b="1" dirty="0" smtClean="0">
              <a:solidFill>
                <a:schemeClr val="bg1"/>
              </a:solidFill>
              <a:effectLst>
                <a:outerShdw blurRad="50800" dist="38100" dir="2700000" algn="tl" rotWithShape="0">
                  <a:prstClr val="black">
                    <a:alpha val="40000"/>
                  </a:prstClr>
                </a:outerShdw>
              </a:effectLst>
            </a:endParaRPr>
          </a:p>
          <a:p>
            <a:pPr marL="349250" lvl="1" indent="-342900">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Fund </a:t>
            </a:r>
            <a:r>
              <a:rPr lang="en-US" sz="2000" b="1" dirty="0">
                <a:solidFill>
                  <a:schemeClr val="bg1"/>
                </a:solidFill>
                <a:effectLst>
                  <a:outerShdw blurRad="50800" dist="38100" dir="2700000" algn="tl" rotWithShape="0">
                    <a:prstClr val="black">
                      <a:alpha val="40000"/>
                    </a:prstClr>
                  </a:outerShdw>
                </a:effectLst>
              </a:rPr>
              <a:t>T</a:t>
            </a:r>
            <a:r>
              <a:rPr lang="en-US" sz="2000" b="1" dirty="0" smtClean="0">
                <a:solidFill>
                  <a:schemeClr val="bg1"/>
                </a:solidFill>
                <a:effectLst>
                  <a:outerShdw blurRad="50800" dist="38100" dir="2700000" algn="tl" rotWithShape="0">
                    <a:prstClr val="black">
                      <a:alpha val="40000"/>
                    </a:prstClr>
                  </a:outerShdw>
                </a:effectLst>
              </a:rPr>
              <a:t>ransportation Infrastructure Through</a:t>
            </a:r>
          </a:p>
          <a:p>
            <a:pPr marL="6350" lvl="1"/>
            <a:endParaRPr lang="en-US" b="1" dirty="0" smtClean="0">
              <a:solidFill>
                <a:schemeClr val="bg1"/>
              </a:solidFill>
              <a:effectLst>
                <a:outerShdw blurRad="50800" dist="38100" dir="2700000" algn="tl" rotWithShape="0">
                  <a:prstClr val="black">
                    <a:alpha val="40000"/>
                  </a:prstClr>
                </a:outerShdw>
              </a:effectLst>
            </a:endParaRPr>
          </a:p>
          <a:p>
            <a:pPr marL="682625" lvl="2" indent="-349250">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Closing of Corporate </a:t>
            </a:r>
            <a:r>
              <a:rPr lang="en-US" sz="2000" b="1" dirty="0">
                <a:solidFill>
                  <a:schemeClr val="bg1"/>
                </a:solidFill>
                <a:effectLst>
                  <a:outerShdw blurRad="50800" dist="38100" dir="2700000" algn="tl" rotWithShape="0">
                    <a:prstClr val="black">
                      <a:alpha val="40000"/>
                    </a:prstClr>
                  </a:outerShdw>
                </a:effectLst>
              </a:rPr>
              <a:t>L</a:t>
            </a:r>
            <a:r>
              <a:rPr lang="en-US" sz="2000" b="1" dirty="0" smtClean="0">
                <a:solidFill>
                  <a:schemeClr val="bg1"/>
                </a:solidFill>
                <a:effectLst>
                  <a:outerShdw blurRad="50800" dist="38100" dir="2700000" algn="tl" rotWithShape="0">
                    <a:prstClr val="black">
                      <a:alpha val="40000"/>
                    </a:prstClr>
                  </a:outerShdw>
                </a:effectLst>
              </a:rPr>
              <a:t>oopholes</a:t>
            </a:r>
          </a:p>
          <a:p>
            <a:pPr marL="682625" lvl="2" indent="-349250">
              <a:buFont typeface="Arial" panose="020B0604020202020204" pitchFamily="34" charset="0"/>
              <a:buChar char="•"/>
            </a:pPr>
            <a:endParaRPr lang="en-US" b="1" dirty="0" smtClean="0">
              <a:solidFill>
                <a:schemeClr val="bg1"/>
              </a:solidFill>
              <a:effectLst>
                <a:outerShdw blurRad="50800" dist="38100" dir="2700000" algn="tl" rotWithShape="0">
                  <a:prstClr val="black">
                    <a:alpha val="40000"/>
                  </a:prstClr>
                </a:outerShdw>
              </a:effectLst>
            </a:endParaRPr>
          </a:p>
          <a:p>
            <a:pPr marL="682625" lvl="2" indent="-349250">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Reducing Appeal of Corporate </a:t>
            </a:r>
            <a:r>
              <a:rPr lang="en-US" sz="2000" b="1" dirty="0">
                <a:solidFill>
                  <a:schemeClr val="bg1"/>
                </a:solidFill>
                <a:effectLst>
                  <a:outerShdw blurRad="50800" dist="38100" dir="2700000" algn="tl" rotWithShape="0">
                    <a:prstClr val="black">
                      <a:alpha val="40000"/>
                    </a:prstClr>
                  </a:outerShdw>
                </a:effectLst>
              </a:rPr>
              <a:t>I</a:t>
            </a:r>
            <a:r>
              <a:rPr lang="en-US" sz="2000" b="1" dirty="0" smtClean="0">
                <a:solidFill>
                  <a:schemeClr val="bg1"/>
                </a:solidFill>
                <a:effectLst>
                  <a:outerShdw blurRad="50800" dist="38100" dir="2700000" algn="tl" rotWithShape="0">
                    <a:prstClr val="black">
                      <a:alpha val="40000"/>
                    </a:prstClr>
                  </a:outerShdw>
                </a:effectLst>
              </a:rPr>
              <a:t>nversions</a:t>
            </a:r>
          </a:p>
          <a:p>
            <a:pPr marL="800100" lvl="1" indent="-342900">
              <a:buFont typeface="Wingdings" pitchFamily="2" charset="2"/>
              <a:buChar char="§"/>
            </a:pPr>
            <a:endParaRPr lang="en-US" sz="2000" b="1" dirty="0">
              <a:solidFill>
                <a:schemeClr val="bg1"/>
              </a:solidFill>
              <a:effectLst>
                <a:outerShdw blurRad="50800" dist="38100" dir="2700000" algn="tl" rotWithShape="0">
                  <a:prstClr val="black">
                    <a:alpha val="40000"/>
                  </a:prstClr>
                </a:outerShdw>
              </a:effectLst>
            </a:endParaRPr>
          </a:p>
          <a:p>
            <a:endParaRPr lang="en-US" sz="1600" dirty="0">
              <a:solidFill>
                <a:schemeClr val="bg1"/>
              </a:solidFill>
              <a:effectLst>
                <a:outerShdw blurRad="50800" dist="38100" dir="2700000" algn="tl" rotWithShape="0">
                  <a:prstClr val="black">
                    <a:alpha val="40000"/>
                  </a:prstClr>
                </a:outerShdw>
              </a:effectLst>
            </a:endParaRPr>
          </a:p>
          <a:p>
            <a:endParaRPr lang="en-US" sz="1600" dirty="0" smtClean="0">
              <a:solidFill>
                <a:schemeClr val="bg1"/>
              </a:solidFill>
              <a:effectLst>
                <a:outerShdw blurRad="50800" dist="38100" dir="2700000" algn="tl" rotWithShape="0">
                  <a:prstClr val="black">
                    <a:alpha val="40000"/>
                  </a:prstClr>
                </a:outerShdw>
              </a:effectLst>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885" t="5440" r="14936" b="10925"/>
          <a:stretch/>
        </p:blipFill>
        <p:spPr bwMode="auto">
          <a:xfrm>
            <a:off x="6400800" y="2525486"/>
            <a:ext cx="2278743" cy="3106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266699" y="1371600"/>
            <a:ext cx="853439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858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6956"/>
            <a:ext cx="8686800" cy="52925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86" y="111770"/>
            <a:ext cx="8841014" cy="101454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1500" y="295876"/>
            <a:ext cx="7848600" cy="646331"/>
          </a:xfrm>
          <a:prstGeom prst="rect">
            <a:avLst/>
          </a:prstGeom>
          <a:noFill/>
        </p:spPr>
        <p:txBody>
          <a:bodyPr wrap="square" rtlCol="0">
            <a:spAutoFit/>
          </a:bodyPr>
          <a:lstStyle/>
          <a:p>
            <a:pPr marL="341313" indent="-14288" algn="ctr"/>
            <a:r>
              <a:rPr lang="en-US" sz="3600" b="1" dirty="0" smtClean="0">
                <a:solidFill>
                  <a:schemeClr val="bg1"/>
                </a:solidFill>
                <a:effectLst>
                  <a:outerShdw blurRad="50800" dist="38100" dir="2700000" algn="tl" rotWithShape="0">
                    <a:schemeClr val="tx1">
                      <a:alpha val="40000"/>
                    </a:schemeClr>
                  </a:outerShdw>
                </a:effectLst>
              </a:rPr>
              <a:t>Transportation Reauthorization</a:t>
            </a:r>
            <a:endParaRPr lang="en-US" sz="36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227693" y="6666202"/>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1000" y="1434841"/>
            <a:ext cx="5544004" cy="5109091"/>
          </a:xfrm>
          <a:prstGeom prst="rect">
            <a:avLst/>
          </a:prstGeom>
        </p:spPr>
        <p:txBody>
          <a:bodyPr wrap="square">
            <a:spAutoFit/>
          </a:bodyPr>
          <a:lstStyle/>
          <a:p>
            <a:pPr marL="342900" lvl="2" indent="-342900">
              <a:buFont typeface="Wingdings" pitchFamily="2" charset="2"/>
              <a:buChar char="§"/>
            </a:pPr>
            <a:endParaRPr lang="en-US" sz="2000" b="1" dirty="0" smtClean="0">
              <a:solidFill>
                <a:schemeClr val="bg1"/>
              </a:solidFill>
              <a:effectLst>
                <a:outerShdw blurRad="50800" dist="38100" dir="2700000" algn="tl" rotWithShape="0">
                  <a:prstClr val="black">
                    <a:alpha val="40000"/>
                  </a:prstClr>
                </a:outerShdw>
              </a:effectLst>
            </a:endParaRPr>
          </a:p>
          <a:p>
            <a:pPr marL="342900" lvl="2" indent="-342900">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Current Federal Transportation Funding Law (MAP-21) Is Being Funding Through A Short-term Extension That Expires In May 2015</a:t>
            </a:r>
          </a:p>
          <a:p>
            <a:pPr marL="342900" lvl="2" indent="-342900">
              <a:buFont typeface="Wingdings" pitchFamily="2" charset="2"/>
              <a:buChar char="§"/>
            </a:pPr>
            <a:endParaRPr lang="en-US" sz="2400" b="1" dirty="0" smtClean="0">
              <a:solidFill>
                <a:schemeClr val="bg1"/>
              </a:solidFill>
              <a:effectLst>
                <a:outerShdw blurRad="50800" dist="38100" dir="2700000" algn="tl" rotWithShape="0">
                  <a:prstClr val="black">
                    <a:alpha val="40000"/>
                  </a:prstClr>
                </a:outerShdw>
              </a:effectLst>
            </a:endParaRPr>
          </a:p>
          <a:p>
            <a:pPr marL="342900" lvl="2" indent="-342900">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Congress At Impasse On How To Generate Consistent Future Funding </a:t>
            </a:r>
          </a:p>
          <a:p>
            <a:pPr marL="342900" lvl="2" indent="-342900">
              <a:buFont typeface="Wingdings" pitchFamily="2" charset="2"/>
              <a:buChar char="§"/>
            </a:pPr>
            <a:endParaRPr lang="en-US" b="1" dirty="0" smtClean="0">
              <a:solidFill>
                <a:schemeClr val="bg1"/>
              </a:solidFill>
              <a:effectLst>
                <a:outerShdw blurRad="50800" dist="38100" dir="2700000" algn="tl" rotWithShape="0">
                  <a:prstClr val="black">
                    <a:alpha val="40000"/>
                  </a:prstClr>
                </a:outerShdw>
              </a:effectLst>
            </a:endParaRPr>
          </a:p>
          <a:p>
            <a:pPr marL="690563" lvl="3" indent="-342900">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Considering deriving some funding from corporate tax reform</a:t>
            </a:r>
          </a:p>
          <a:p>
            <a:pPr marL="690563" lvl="3" indent="-342900">
              <a:buFont typeface="Arial" panose="020B0604020202020204" pitchFamily="34" charset="0"/>
              <a:buChar char="•"/>
            </a:pPr>
            <a:endParaRPr lang="en-US" sz="2000" b="1" dirty="0" smtClean="0">
              <a:solidFill>
                <a:schemeClr val="bg1"/>
              </a:solidFill>
              <a:effectLst>
                <a:outerShdw blurRad="50800" dist="38100" dir="2700000" algn="tl" rotWithShape="0">
                  <a:prstClr val="black">
                    <a:alpha val="40000"/>
                  </a:prstClr>
                </a:outerShdw>
              </a:effectLst>
            </a:endParaRPr>
          </a:p>
          <a:p>
            <a:pPr marL="690563" lvl="3" indent="-342900">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Considering modifications to existing programs (TIFIA, New Starts, PABs) to encourage use of P3s</a:t>
            </a:r>
            <a:endParaRPr lang="en-US" sz="2000" b="1" dirty="0">
              <a:solidFill>
                <a:schemeClr val="bg1"/>
              </a:solidFill>
              <a:effectLst>
                <a:outerShdw blurRad="50800" dist="38100" dir="2700000" algn="tl" rotWithShape="0">
                  <a:prstClr val="black">
                    <a:alpha val="40000"/>
                  </a:prstClr>
                </a:outerShdw>
              </a:effectLst>
            </a:endParaRPr>
          </a:p>
          <a:p>
            <a:pPr marL="342900" lvl="2" indent="-342900">
              <a:buFont typeface="Wingdings" pitchFamily="2" charset="2"/>
              <a:buChar char="§"/>
            </a:pPr>
            <a:endParaRPr lang="en-US" sz="2400" b="1" dirty="0">
              <a:solidFill>
                <a:schemeClr val="bg1"/>
              </a:solidFill>
              <a:effectLst>
                <a:outerShdw blurRad="50800" dist="38100" dir="2700000" algn="tl" rotWithShape="0">
                  <a:prstClr val="black">
                    <a:alpha val="40000"/>
                  </a:prstClr>
                </a:outerShdw>
              </a:effectLst>
            </a:endParaRPr>
          </a:p>
        </p:txBody>
      </p:sp>
      <p:cxnSp>
        <p:nvCxnSpPr>
          <p:cNvPr id="7" name="Straight Connector 6"/>
          <p:cNvCxnSpPr/>
          <p:nvPr/>
        </p:nvCxnSpPr>
        <p:spPr>
          <a:xfrm>
            <a:off x="190500" y="1204686"/>
            <a:ext cx="87249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descr="https://c2.staticflickr.com/8/7122/7690133410_56e87424ab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6493" y="1434841"/>
            <a:ext cx="2950029" cy="2508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descr="http://www.commuterpage.com/tasks/sites/cp/assets/Image/traffic2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6492" y="4012212"/>
            <a:ext cx="2950029" cy="24259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550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524000"/>
            <a:ext cx="8915400" cy="4876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56"/>
            <a:ext cx="9067800"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330927"/>
            <a:ext cx="8763000" cy="646331"/>
          </a:xfrm>
          <a:prstGeom prst="rect">
            <a:avLst/>
          </a:prstGeom>
          <a:noFill/>
        </p:spPr>
        <p:txBody>
          <a:bodyPr wrap="square" rtlCol="0">
            <a:spAutoFit/>
          </a:bodyPr>
          <a:lstStyle/>
          <a:p>
            <a:pPr marL="341313" indent="-14288" algn="ctr"/>
            <a:r>
              <a:rPr lang="en-US" sz="3600" b="1" dirty="0" smtClean="0">
                <a:solidFill>
                  <a:schemeClr val="bg1"/>
                </a:solidFill>
                <a:effectLst>
                  <a:outerShdw blurRad="50800" dist="38100" dir="2700000" algn="tl" rotWithShape="0">
                    <a:schemeClr val="tx1">
                      <a:alpha val="40000"/>
                    </a:schemeClr>
                  </a:outerShdw>
                </a:effectLst>
              </a:rPr>
              <a:t>White House Transportation Initiatives</a:t>
            </a:r>
            <a:endParaRPr lang="en-US" sz="36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114300" y="6553200"/>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09600" y="1786024"/>
            <a:ext cx="7772400" cy="4462760"/>
          </a:xfrm>
          <a:prstGeom prst="rect">
            <a:avLst/>
          </a:prstGeom>
        </p:spPr>
        <p:txBody>
          <a:bodyPr wrap="square">
            <a:spAutoFit/>
          </a:bodyPr>
          <a:lstStyle/>
          <a:p>
            <a:r>
              <a:rPr lang="en-US" sz="2800" b="1" u="sng" dirty="0" smtClean="0">
                <a:solidFill>
                  <a:schemeClr val="bg1"/>
                </a:solidFill>
                <a:effectLst>
                  <a:outerShdw blurRad="50800" dist="38100" dir="2700000" algn="tl" rotWithShape="0">
                    <a:prstClr val="black">
                      <a:alpha val="40000"/>
                    </a:prstClr>
                  </a:outerShdw>
                </a:effectLst>
              </a:rPr>
              <a:t>America Fast Forward (AFF) Bonds</a:t>
            </a:r>
          </a:p>
          <a:p>
            <a:endParaRPr lang="en-US" sz="1200" b="1" dirty="0" smtClean="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
            </a:pPr>
            <a:r>
              <a:rPr lang="en-US" sz="2000" b="1" i="1" u="sng" dirty="0" smtClean="0">
                <a:solidFill>
                  <a:schemeClr val="bg1"/>
                </a:solidFill>
                <a:effectLst>
                  <a:outerShdw blurRad="50800" dist="38100" dir="2700000" algn="tl" rotWithShape="0">
                    <a:prstClr val="black">
                      <a:alpha val="40000"/>
                    </a:prstClr>
                  </a:outerShdw>
                </a:effectLst>
              </a:rPr>
              <a:t>Proposed</a:t>
            </a:r>
            <a:r>
              <a:rPr lang="en-US" sz="2000" b="1" i="1" dirty="0" smtClean="0">
                <a:solidFill>
                  <a:schemeClr val="bg1"/>
                </a:solidFill>
                <a:effectLst>
                  <a:outerShdw blurRad="50800" dist="38100" dir="2700000" algn="tl" rotWithShape="0">
                    <a:prstClr val="black">
                      <a:alpha val="40000"/>
                    </a:prstClr>
                  </a:outerShdw>
                </a:effectLst>
              </a:rPr>
              <a:t> </a:t>
            </a:r>
            <a:r>
              <a:rPr lang="en-US" sz="2000" b="1" dirty="0" smtClean="0">
                <a:solidFill>
                  <a:schemeClr val="bg1"/>
                </a:solidFill>
                <a:effectLst>
                  <a:outerShdw blurRad="50800" dist="38100" dir="2700000" algn="tl" rotWithShape="0">
                    <a:prstClr val="black">
                      <a:alpha val="40000"/>
                    </a:prstClr>
                  </a:outerShdw>
                </a:effectLst>
              </a:rPr>
              <a:t>Permanent</a:t>
            </a:r>
            <a:r>
              <a:rPr lang="en-US" sz="2000" b="1" i="1" dirty="0" smtClean="0">
                <a:solidFill>
                  <a:schemeClr val="bg1"/>
                </a:solidFill>
                <a:effectLst>
                  <a:outerShdw blurRad="50800" dist="38100" dir="2700000" algn="tl" rotWithShape="0">
                    <a:prstClr val="black">
                      <a:alpha val="40000"/>
                    </a:prstClr>
                  </a:outerShdw>
                </a:effectLst>
              </a:rPr>
              <a:t> </a:t>
            </a:r>
            <a:r>
              <a:rPr lang="en-US" sz="2000" b="1" dirty="0" smtClean="0">
                <a:solidFill>
                  <a:schemeClr val="bg1"/>
                </a:solidFill>
                <a:effectLst>
                  <a:outerShdw blurRad="50800" dist="38100" dir="2700000" algn="tl" rotWithShape="0">
                    <a:prstClr val="black">
                      <a:alpha val="40000"/>
                    </a:prstClr>
                  </a:outerShdw>
                </a:effectLst>
              </a:rPr>
              <a:t>Direct-pay Bond Program </a:t>
            </a:r>
          </a:p>
          <a:p>
            <a:pPr marL="342900" indent="-342900">
              <a:buFont typeface="Wingdings" pitchFamily="2" charset="2"/>
              <a:buChar char="§"/>
            </a:pPr>
            <a:endParaRPr lang="en-US" sz="1600" b="1" dirty="0" smtClean="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Oriented Toward Transportation Projects </a:t>
            </a:r>
          </a:p>
          <a:p>
            <a:pPr>
              <a:tabLst>
                <a:tab pos="347663" algn="l"/>
              </a:tabLst>
            </a:pPr>
            <a:r>
              <a:rPr lang="en-US" sz="2000" b="1" dirty="0" smtClean="0">
                <a:solidFill>
                  <a:schemeClr val="bg1"/>
                </a:solidFill>
                <a:effectLst>
                  <a:outerShdw blurRad="50800" dist="38100" dir="2700000" algn="tl" rotWithShape="0">
                    <a:prstClr val="black">
                      <a:alpha val="40000"/>
                    </a:prstClr>
                  </a:outerShdw>
                </a:effectLst>
              </a:rPr>
              <a:t>	</a:t>
            </a:r>
            <a:r>
              <a:rPr lang="en-US" sz="2000" b="1" i="1" dirty="0" smtClean="0">
                <a:solidFill>
                  <a:schemeClr val="bg1"/>
                </a:solidFill>
                <a:effectLst>
                  <a:outerShdw blurRad="50800" dist="38100" dir="2700000" algn="tl" rotWithShape="0">
                    <a:prstClr val="black">
                      <a:alpha val="40000"/>
                    </a:prstClr>
                  </a:outerShdw>
                </a:effectLst>
              </a:rPr>
              <a:t>(Modeled After BABs)</a:t>
            </a:r>
          </a:p>
          <a:p>
            <a:pPr marL="342900" indent="-342900">
              <a:buFont typeface="Wingdings" pitchFamily="2" charset="2"/>
              <a:buChar char="§"/>
            </a:pPr>
            <a:endParaRPr lang="en-US" sz="1600" b="1" dirty="0" smtClean="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Subsidy Rate = 28%</a:t>
            </a:r>
          </a:p>
          <a:p>
            <a:endParaRPr lang="en-US" sz="1600" b="1" dirty="0" smtClean="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Eligible Issuers – State &amp; Local Governments</a:t>
            </a:r>
          </a:p>
          <a:p>
            <a:endParaRPr lang="en-US" sz="1600" b="1" dirty="0" smtClean="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Designed To Expand Investor Base &amp; Attract: </a:t>
            </a:r>
          </a:p>
          <a:p>
            <a:endParaRPr lang="en-US" sz="1000" b="1" dirty="0" smtClean="0">
              <a:solidFill>
                <a:schemeClr val="bg1"/>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Pension funds </a:t>
            </a:r>
          </a:p>
          <a:p>
            <a:pPr marL="800100" lvl="1" indent="-342900">
              <a:buFont typeface="Arial" panose="020B0604020202020204" pitchFamily="34" charset="0"/>
              <a:buChar char="•"/>
            </a:pPr>
            <a:endParaRPr lang="en-US" sz="1000" b="1" dirty="0" smtClean="0">
              <a:solidFill>
                <a:schemeClr val="bg1"/>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sz="2000" b="1" dirty="0">
                <a:solidFill>
                  <a:schemeClr val="bg1"/>
                </a:solidFill>
                <a:effectLst>
                  <a:outerShdw blurRad="50800" dist="38100" dir="2700000" algn="tl" rotWithShape="0">
                    <a:prstClr val="black">
                      <a:alpha val="40000"/>
                    </a:prstClr>
                  </a:outerShdw>
                </a:effectLst>
              </a:rPr>
              <a:t>O</a:t>
            </a:r>
            <a:r>
              <a:rPr lang="en-US" sz="2000" b="1" dirty="0" smtClean="0">
                <a:solidFill>
                  <a:schemeClr val="bg1"/>
                </a:solidFill>
                <a:effectLst>
                  <a:outerShdw blurRad="50800" dist="38100" dir="2700000" algn="tl" rotWithShape="0">
                    <a:prstClr val="black">
                      <a:alpha val="40000"/>
                    </a:prstClr>
                  </a:outerShdw>
                </a:effectLst>
              </a:rPr>
              <a:t>verseas investors</a:t>
            </a:r>
            <a:endParaRPr lang="en-US" dirty="0">
              <a:solidFill>
                <a:schemeClr val="bg1"/>
              </a:solidFill>
            </a:endParaRPr>
          </a:p>
        </p:txBody>
      </p:sp>
      <p:cxnSp>
        <p:nvCxnSpPr>
          <p:cNvPr id="7" name="Straight Connector 6"/>
          <p:cNvCxnSpPr/>
          <p:nvPr/>
        </p:nvCxnSpPr>
        <p:spPr>
          <a:xfrm>
            <a:off x="76200" y="1378294"/>
            <a:ext cx="89154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50" name="Picture 2" descr="C:\Users\DMcDonald\Desktop\fast_forward_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895600"/>
            <a:ext cx="2362200" cy="241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762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524000"/>
            <a:ext cx="8915400" cy="4876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56"/>
            <a:ext cx="9067800"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330927"/>
            <a:ext cx="8763000" cy="646331"/>
          </a:xfrm>
          <a:prstGeom prst="rect">
            <a:avLst/>
          </a:prstGeom>
          <a:noFill/>
        </p:spPr>
        <p:txBody>
          <a:bodyPr wrap="square" rtlCol="0">
            <a:spAutoFit/>
          </a:bodyPr>
          <a:lstStyle/>
          <a:p>
            <a:pPr marL="341313" indent="-14288" algn="ctr"/>
            <a:r>
              <a:rPr lang="en-US" sz="3600" b="1" dirty="0" smtClean="0">
                <a:solidFill>
                  <a:schemeClr val="bg1"/>
                </a:solidFill>
                <a:effectLst>
                  <a:outerShdw blurRad="50800" dist="38100" dir="2700000" algn="tl" rotWithShape="0">
                    <a:schemeClr val="tx1">
                      <a:alpha val="40000"/>
                    </a:schemeClr>
                  </a:outerShdw>
                </a:effectLst>
              </a:rPr>
              <a:t>White House Transportation Initiatives</a:t>
            </a:r>
            <a:endParaRPr lang="en-US" sz="36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114300" y="6553200"/>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09600" y="1659553"/>
            <a:ext cx="7772400" cy="4893647"/>
          </a:xfrm>
          <a:prstGeom prst="rect">
            <a:avLst/>
          </a:prstGeom>
        </p:spPr>
        <p:txBody>
          <a:bodyPr wrap="square">
            <a:spAutoFit/>
          </a:bodyPr>
          <a:lstStyle/>
          <a:p>
            <a:r>
              <a:rPr lang="en-US" sz="2800" b="1" u="sng" dirty="0" smtClean="0">
                <a:solidFill>
                  <a:schemeClr val="bg1"/>
                </a:solidFill>
                <a:effectLst>
                  <a:outerShdw blurRad="50800" dist="38100" dir="2700000" algn="tl" rotWithShape="0">
                    <a:prstClr val="black">
                      <a:alpha val="40000"/>
                    </a:prstClr>
                  </a:outerShdw>
                </a:effectLst>
              </a:rPr>
              <a:t>America Fast Forward (AFF) Bonds</a:t>
            </a:r>
          </a:p>
          <a:p>
            <a:endParaRPr lang="en-US" sz="1200" b="1" dirty="0" smtClean="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Would Require Congressional Authorization</a:t>
            </a:r>
          </a:p>
          <a:p>
            <a:pPr marL="342900" indent="-342900">
              <a:buFont typeface="Wingdings" pitchFamily="2" charset="2"/>
              <a:buChar char="§"/>
            </a:pPr>
            <a:endParaRPr lang="en-US" sz="1200" b="1" dirty="0">
              <a:solidFill>
                <a:schemeClr val="bg1"/>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sz="2000" b="1" i="1" dirty="0">
                <a:solidFill>
                  <a:schemeClr val="bg1"/>
                </a:solidFill>
                <a:effectLst>
                  <a:outerShdw blurRad="50800" dist="38100" dir="2700000" algn="tl" rotWithShape="0">
                    <a:prstClr val="black">
                      <a:alpha val="40000"/>
                    </a:prstClr>
                  </a:outerShdw>
                </a:effectLst>
              </a:rPr>
              <a:t>Congress is opposed to BAB-type products</a:t>
            </a:r>
          </a:p>
          <a:p>
            <a:pPr marL="342900" indent="-342900">
              <a:buFont typeface="Wingdings" pitchFamily="2" charset="2"/>
              <a:buChar char="§"/>
            </a:pPr>
            <a:endParaRPr lang="en-US" sz="1600" b="1" dirty="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No Issuer Appetite For Bab-type Products</a:t>
            </a:r>
          </a:p>
          <a:p>
            <a:endParaRPr lang="en-US" sz="1200" b="1" dirty="0">
              <a:solidFill>
                <a:schemeClr val="bg1"/>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sz="2000" b="1" i="1" dirty="0">
                <a:solidFill>
                  <a:schemeClr val="bg1"/>
                </a:solidFill>
                <a:effectLst>
                  <a:outerShdw blurRad="50800" dist="38100" dir="2700000" algn="tl" rotWithShape="0">
                    <a:prstClr val="black">
                      <a:alpha val="40000"/>
                    </a:prstClr>
                  </a:outerShdw>
                </a:effectLst>
              </a:rPr>
              <a:t>Budget Control Act of 2011 – </a:t>
            </a:r>
          </a:p>
          <a:p>
            <a:pPr lvl="1">
              <a:tabLst>
                <a:tab pos="798513" algn="l"/>
              </a:tabLst>
            </a:pPr>
            <a:r>
              <a:rPr lang="en-US" sz="2000" b="1" i="1" dirty="0">
                <a:solidFill>
                  <a:schemeClr val="bg1"/>
                </a:solidFill>
                <a:effectLst>
                  <a:outerShdw blurRad="50800" dist="38100" dir="2700000" algn="tl" rotWithShape="0">
                    <a:prstClr val="black">
                      <a:alpha val="40000"/>
                    </a:prstClr>
                  </a:outerShdw>
                </a:effectLst>
              </a:rPr>
              <a:t>	Subsidy payment cuts through 2024 </a:t>
            </a:r>
          </a:p>
          <a:p>
            <a:pPr lvl="1">
              <a:tabLst>
                <a:tab pos="798513" algn="l"/>
              </a:tabLst>
            </a:pPr>
            <a:endParaRPr lang="en-US" sz="1200" b="1" i="1" dirty="0">
              <a:solidFill>
                <a:schemeClr val="bg1"/>
              </a:solidFill>
              <a:effectLst>
                <a:outerShdw blurRad="50800" dist="38100" dir="2700000" algn="tl" rotWithShape="0">
                  <a:prstClr val="black">
                    <a:alpha val="40000"/>
                  </a:prstClr>
                </a:outerShdw>
              </a:effectLst>
            </a:endParaRPr>
          </a:p>
          <a:p>
            <a:pPr lvl="1">
              <a:tabLst>
                <a:tab pos="798513" algn="l"/>
              </a:tabLst>
            </a:pPr>
            <a:r>
              <a:rPr lang="en-US" sz="2000" b="1" i="1" dirty="0">
                <a:solidFill>
                  <a:schemeClr val="bg1"/>
                </a:solidFill>
                <a:effectLst>
                  <a:outerShdw blurRad="50800" dist="38100" dir="2700000" algn="tl" rotWithShape="0">
                    <a:prstClr val="black">
                      <a:alpha val="40000"/>
                    </a:prstClr>
                  </a:outerShdw>
                </a:effectLst>
              </a:rPr>
              <a:t>	</a:t>
            </a:r>
            <a:r>
              <a:rPr lang="en-US" b="1" i="1" dirty="0">
                <a:solidFill>
                  <a:schemeClr val="bg1"/>
                </a:solidFill>
                <a:effectLst>
                  <a:outerShdw blurRad="50800" dist="38100" dir="2700000" algn="tl" rotWithShape="0">
                    <a:prstClr val="black">
                      <a:alpha val="40000"/>
                    </a:prstClr>
                  </a:outerShdw>
                </a:effectLst>
              </a:rPr>
              <a:t>(2015 – 7.3%; 2014 – 7.2%; 2013 – 8.7%)</a:t>
            </a:r>
          </a:p>
          <a:p>
            <a:pPr marL="342900" indent="-342900">
              <a:buFont typeface="Wingdings" pitchFamily="2" charset="2"/>
              <a:buChar char="§"/>
            </a:pPr>
            <a:endParaRPr lang="en-US" sz="1600" b="1" dirty="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
            </a:pPr>
            <a:r>
              <a:rPr lang="en-US" sz="2000" b="1" u="sng" dirty="0" smtClean="0">
                <a:solidFill>
                  <a:schemeClr val="bg1"/>
                </a:solidFill>
                <a:effectLst>
                  <a:outerShdw blurRad="50800" dist="38100" dir="2700000" algn="tl" rotWithShape="0">
                    <a:prstClr val="black">
                      <a:alpha val="40000"/>
                    </a:prstClr>
                  </a:outerShdw>
                </a:effectLst>
              </a:rPr>
              <a:t>Not</a:t>
            </a:r>
            <a:r>
              <a:rPr lang="en-US" sz="2000" b="1" dirty="0" smtClean="0">
                <a:solidFill>
                  <a:schemeClr val="bg1"/>
                </a:solidFill>
                <a:effectLst>
                  <a:outerShdw blurRad="50800" dist="38100" dir="2700000" algn="tl" rotWithShape="0">
                    <a:prstClr val="black">
                      <a:alpha val="40000"/>
                    </a:prstClr>
                  </a:outerShdw>
                </a:effectLst>
              </a:rPr>
              <a:t> Revenue Neutral As Claimed By White House</a:t>
            </a:r>
          </a:p>
          <a:p>
            <a:pPr lvl="1"/>
            <a:endParaRPr lang="en-US" sz="1200" b="1" i="1" dirty="0">
              <a:solidFill>
                <a:schemeClr val="bg1"/>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sz="2000" b="1" i="1" dirty="0">
                <a:solidFill>
                  <a:schemeClr val="bg1"/>
                </a:solidFill>
                <a:effectLst>
                  <a:outerShdw blurRad="50800" dist="38100" dir="2700000" algn="tl" rotWithShape="0">
                    <a:prstClr val="black">
                      <a:alpha val="40000"/>
                    </a:prstClr>
                  </a:outerShdw>
                </a:effectLst>
              </a:rPr>
              <a:t>AFF would impose costs on taxpayers (foreign investors don’t pay U.S. taxes)</a:t>
            </a:r>
          </a:p>
          <a:p>
            <a:endParaRPr lang="en-US" sz="1200" b="1" dirty="0" smtClean="0">
              <a:solidFill>
                <a:schemeClr val="bg1"/>
              </a:solidFill>
              <a:effectLst>
                <a:outerShdw blurRad="50800" dist="38100" dir="2700000" algn="tl" rotWithShape="0">
                  <a:prstClr val="black">
                    <a:alpha val="40000"/>
                  </a:prstClr>
                </a:outerShdw>
              </a:effectLst>
            </a:endParaRPr>
          </a:p>
        </p:txBody>
      </p:sp>
      <p:cxnSp>
        <p:nvCxnSpPr>
          <p:cNvPr id="7" name="Straight Connector 6"/>
          <p:cNvCxnSpPr/>
          <p:nvPr/>
        </p:nvCxnSpPr>
        <p:spPr>
          <a:xfrm>
            <a:off x="76200" y="1378294"/>
            <a:ext cx="89154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50" name="Picture 2" descr="C:\Users\DMcDonald\Desktop\fast_forward_g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547" y="2755900"/>
            <a:ext cx="2362200" cy="241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552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81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5133"/>
            <a:ext cx="8763000" cy="10972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310604"/>
            <a:ext cx="7848600" cy="646331"/>
          </a:xfrm>
          <a:prstGeom prst="rect">
            <a:avLst/>
          </a:prstGeom>
          <a:noFill/>
        </p:spPr>
        <p:txBody>
          <a:bodyPr wrap="square" rtlCol="0">
            <a:spAutoFit/>
          </a:bodyPr>
          <a:lstStyle/>
          <a:p>
            <a:pPr marL="341313" indent="-14288" algn="ctr"/>
            <a:r>
              <a:rPr lang="en-US" sz="3600" b="1" dirty="0" smtClean="0">
                <a:solidFill>
                  <a:schemeClr val="bg1"/>
                </a:solidFill>
                <a:effectLst>
                  <a:outerShdw blurRad="50800" dist="38100" dir="2700000" algn="tl" rotWithShape="0">
                    <a:schemeClr val="tx1">
                      <a:alpha val="40000"/>
                    </a:schemeClr>
                  </a:outerShdw>
                </a:effectLst>
              </a:rPr>
              <a:t>Other White House Initiatives</a:t>
            </a:r>
            <a:endParaRPr lang="en-US" sz="36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228600" y="6799944"/>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12058" y="1524000"/>
            <a:ext cx="6469742" cy="5940088"/>
          </a:xfrm>
          <a:prstGeom prst="rect">
            <a:avLst/>
          </a:prstGeom>
        </p:spPr>
        <p:txBody>
          <a:bodyPr wrap="square">
            <a:spAutoFit/>
          </a:bodyPr>
          <a:lstStyle/>
          <a:p>
            <a:pPr algn="ctr">
              <a:tabLst>
                <a:tab pos="1481138" algn="l"/>
              </a:tabLst>
            </a:pPr>
            <a:r>
              <a:rPr lang="en-US" sz="2800" b="1" u="sng" dirty="0" smtClean="0">
                <a:solidFill>
                  <a:schemeClr val="bg1"/>
                </a:solidFill>
                <a:effectLst>
                  <a:outerShdw blurRad="50800" dist="38100" dir="2700000" algn="tl" rotWithShape="0">
                    <a:prstClr val="black">
                      <a:alpha val="40000"/>
                    </a:prstClr>
                  </a:outerShdw>
                </a:effectLst>
              </a:rPr>
              <a:t>National Infrastructure Bank</a:t>
            </a:r>
            <a:endParaRPr lang="en-US" sz="2800" b="1" u="sng" dirty="0">
              <a:solidFill>
                <a:schemeClr val="bg1"/>
              </a:solidFill>
              <a:effectLst>
                <a:outerShdw blurRad="50800" dist="38100" dir="2700000" algn="tl" rotWithShape="0">
                  <a:prstClr val="black">
                    <a:alpha val="40000"/>
                  </a:prstClr>
                </a:outerShdw>
              </a:effectLst>
            </a:endParaRPr>
          </a:p>
          <a:p>
            <a:endParaRPr lang="en-US" sz="1400" b="1" dirty="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
            </a:pPr>
            <a:r>
              <a:rPr lang="en-US" sz="2000" b="1" u="sng" dirty="0" smtClean="0">
                <a:solidFill>
                  <a:schemeClr val="bg1"/>
                </a:solidFill>
                <a:effectLst>
                  <a:outerShdw blurRad="50800" dist="38100" dir="2700000" algn="tl" rotWithShape="0">
                    <a:prstClr val="black">
                      <a:alpha val="40000"/>
                    </a:prstClr>
                  </a:outerShdw>
                </a:effectLst>
              </a:rPr>
              <a:t>Proposed</a:t>
            </a:r>
            <a:r>
              <a:rPr lang="en-US" sz="2000" b="1" dirty="0" smtClean="0">
                <a:solidFill>
                  <a:schemeClr val="bg1"/>
                </a:solidFill>
                <a:effectLst>
                  <a:outerShdw blurRad="50800" dist="38100" dir="2700000" algn="tl" rotWithShape="0">
                    <a:prstClr val="black">
                      <a:alpha val="40000"/>
                    </a:prstClr>
                  </a:outerShdw>
                </a:effectLst>
              </a:rPr>
              <a:t> Government Entity That Would Support Large National/Regional Infrastructure Projects </a:t>
            </a:r>
          </a:p>
          <a:p>
            <a:endParaRPr lang="en-US" sz="1600" b="1" dirty="0" smtClean="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
            </a:pPr>
            <a:r>
              <a:rPr lang="en-US" sz="2000" b="1" dirty="0" smtClean="0">
                <a:solidFill>
                  <a:schemeClr val="bg1"/>
                </a:solidFill>
                <a:effectLst>
                  <a:outerShdw blurRad="50800" dist="38100" dir="2700000" algn="tl" rotWithShape="0">
                    <a:prstClr val="black">
                      <a:alpha val="40000"/>
                    </a:prstClr>
                  </a:outerShdw>
                </a:effectLst>
              </a:rPr>
              <a:t>Invest In Transportation, Energy And Water Projects Through Loans And Loan Guarantees </a:t>
            </a:r>
          </a:p>
          <a:p>
            <a:endParaRPr lang="en-US" sz="1600" b="1" dirty="0" smtClean="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
            </a:pPr>
            <a:r>
              <a:rPr lang="en-US" sz="2000" b="1" u="sng" dirty="0" smtClean="0">
                <a:solidFill>
                  <a:schemeClr val="bg1"/>
                </a:solidFill>
                <a:effectLst>
                  <a:outerShdw blurRad="50800" dist="38100" dir="2700000" algn="tl" rotWithShape="0">
                    <a:prstClr val="black">
                      <a:alpha val="40000"/>
                    </a:prstClr>
                  </a:outerShdw>
                </a:effectLst>
              </a:rPr>
              <a:t>Concerns</a:t>
            </a:r>
            <a:r>
              <a:rPr lang="en-US" sz="2000" b="1" dirty="0" smtClean="0">
                <a:solidFill>
                  <a:schemeClr val="bg1"/>
                </a:solidFill>
                <a:effectLst>
                  <a:outerShdw blurRad="50800" dist="38100" dir="2700000" algn="tl" rotWithShape="0">
                    <a:prstClr val="black">
                      <a:alpha val="40000"/>
                    </a:prstClr>
                  </a:outerShdw>
                </a:effectLst>
              </a:rPr>
              <a:t> – </a:t>
            </a:r>
          </a:p>
          <a:p>
            <a:endParaRPr lang="en-US" sz="800" b="1" dirty="0" smtClean="0">
              <a:solidFill>
                <a:schemeClr val="bg1"/>
              </a:solidFill>
              <a:effectLst>
                <a:outerShdw blurRad="50800" dist="38100" dir="2700000" algn="tl" rotWithShape="0">
                  <a:prstClr val="black">
                    <a:alpha val="40000"/>
                  </a:prstClr>
                </a:outerShdw>
              </a:effectLst>
            </a:endParaRPr>
          </a:p>
          <a:p>
            <a:pPr marL="800100" lvl="1" indent="-342900">
              <a:spcBef>
                <a:spcPts val="600"/>
              </a:spcBef>
              <a:spcAft>
                <a:spcPts val="600"/>
              </a:spcAft>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Reliability of capitalization </a:t>
            </a:r>
          </a:p>
          <a:p>
            <a:pPr marL="800100" lvl="1" indent="-342900">
              <a:spcBef>
                <a:spcPts val="600"/>
              </a:spcBef>
              <a:spcAft>
                <a:spcPts val="600"/>
              </a:spcAft>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Federal determination of approval </a:t>
            </a:r>
            <a:r>
              <a:rPr lang="en-US" sz="2000" b="1" dirty="0">
                <a:solidFill>
                  <a:schemeClr val="bg1"/>
                </a:solidFill>
                <a:effectLst>
                  <a:outerShdw blurRad="50800" dist="38100" dir="2700000" algn="tl" rotWithShape="0">
                    <a:prstClr val="black">
                      <a:alpha val="40000"/>
                    </a:prstClr>
                  </a:outerShdw>
                </a:effectLst>
              </a:rPr>
              <a:t>for state and local </a:t>
            </a:r>
            <a:r>
              <a:rPr lang="en-US" sz="2000" b="1" dirty="0" smtClean="0">
                <a:solidFill>
                  <a:schemeClr val="bg1"/>
                </a:solidFill>
                <a:effectLst>
                  <a:outerShdw blurRad="50800" dist="38100" dir="2700000" algn="tl" rotWithShape="0">
                    <a:prstClr val="black">
                      <a:alpha val="40000"/>
                    </a:prstClr>
                  </a:outerShdw>
                </a:effectLst>
              </a:rPr>
              <a:t>projects (and related project delivery delays)</a:t>
            </a:r>
          </a:p>
          <a:p>
            <a:pPr marL="800100" lvl="1" indent="-342900">
              <a:spcBef>
                <a:spcPts val="600"/>
              </a:spcBef>
              <a:spcAft>
                <a:spcPts val="600"/>
              </a:spcAft>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Impact on existing state infrastructure banks </a:t>
            </a:r>
            <a:r>
              <a:rPr lang="en-US" sz="2000" b="1" i="1" dirty="0" smtClean="0">
                <a:solidFill>
                  <a:schemeClr val="bg1"/>
                </a:solidFill>
                <a:effectLst>
                  <a:outerShdw blurRad="50800" dist="38100" dir="2700000" algn="tl" rotWithShape="0">
                    <a:prstClr val="black">
                      <a:alpha val="40000"/>
                    </a:prstClr>
                  </a:outerShdw>
                </a:effectLst>
              </a:rPr>
              <a:t>(33 currently operating nationwide)</a:t>
            </a:r>
            <a:endParaRPr lang="en-US" sz="2000" b="1" i="1" dirty="0">
              <a:solidFill>
                <a:schemeClr val="bg1"/>
              </a:solidFill>
              <a:effectLst>
                <a:outerShdw blurRad="50800" dist="38100" dir="2700000" algn="tl" rotWithShape="0">
                  <a:prstClr val="black">
                    <a:alpha val="40000"/>
                  </a:prstClr>
                </a:outerShdw>
              </a:effectLst>
            </a:endParaRPr>
          </a:p>
          <a:p>
            <a:endParaRPr lang="en-US" sz="2400" dirty="0" smtClean="0"/>
          </a:p>
          <a:p>
            <a:endParaRPr lang="en-US" sz="2400" dirty="0"/>
          </a:p>
        </p:txBody>
      </p:sp>
      <p:cxnSp>
        <p:nvCxnSpPr>
          <p:cNvPr id="7" name="Straight Connector 6"/>
          <p:cNvCxnSpPr/>
          <p:nvPr/>
        </p:nvCxnSpPr>
        <p:spPr>
          <a:xfrm>
            <a:off x="228600" y="1295400"/>
            <a:ext cx="8686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3" name="Picture 5" descr="C:\Users\DMcDonald\Desktop\piggy-bank-cir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144" y="2680097"/>
            <a:ext cx="2438400" cy="2717006"/>
          </a:xfrm>
          <a:prstGeom prst="flowChartConnector">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27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86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85133"/>
            <a:ext cx="8763000" cy="8718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197868"/>
            <a:ext cx="7848600" cy="646331"/>
          </a:xfrm>
          <a:prstGeom prst="rect">
            <a:avLst/>
          </a:prstGeom>
          <a:noFill/>
        </p:spPr>
        <p:txBody>
          <a:bodyPr wrap="square" rtlCol="0">
            <a:spAutoFit/>
          </a:bodyPr>
          <a:lstStyle/>
          <a:p>
            <a:pPr marL="341313" indent="-14288" algn="ctr"/>
            <a:r>
              <a:rPr lang="en-US" sz="3600" b="1" dirty="0" smtClean="0">
                <a:solidFill>
                  <a:schemeClr val="bg1"/>
                </a:solidFill>
                <a:effectLst>
                  <a:outerShdw blurRad="50800" dist="38100" dir="2700000" algn="tl" rotWithShape="0">
                    <a:schemeClr val="tx1">
                      <a:alpha val="40000"/>
                    </a:schemeClr>
                  </a:outerShdw>
                </a:effectLst>
              </a:rPr>
              <a:t>Other White House Initiatives</a:t>
            </a:r>
            <a:endParaRPr lang="en-US" sz="36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228600" y="6799944"/>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12058" y="1330851"/>
            <a:ext cx="8374742" cy="1600438"/>
          </a:xfrm>
          <a:prstGeom prst="rect">
            <a:avLst/>
          </a:prstGeom>
        </p:spPr>
        <p:txBody>
          <a:bodyPr wrap="square">
            <a:spAutoFit/>
          </a:bodyPr>
          <a:lstStyle/>
          <a:p>
            <a:pPr algn="ctr">
              <a:tabLst>
                <a:tab pos="1481138" algn="l"/>
              </a:tabLst>
            </a:pPr>
            <a:r>
              <a:rPr lang="en-US" sz="2800" b="1" u="sng" dirty="0" smtClean="0">
                <a:solidFill>
                  <a:schemeClr val="bg1"/>
                </a:solidFill>
                <a:effectLst>
                  <a:outerShdw blurRad="50800" dist="38100" dir="2700000" algn="tl" rotWithShape="0">
                    <a:prstClr val="black">
                      <a:alpha val="40000"/>
                    </a:prstClr>
                  </a:outerShdw>
                </a:effectLst>
              </a:rPr>
              <a:t>Qualified Public Infrastructure Bonds (QPIBs)</a:t>
            </a:r>
            <a:endParaRPr lang="en-US" sz="2800" b="1" u="sng" dirty="0">
              <a:solidFill>
                <a:schemeClr val="bg1"/>
              </a:solidFill>
              <a:effectLst>
                <a:outerShdw blurRad="50800" dist="38100" dir="2700000" algn="tl" rotWithShape="0">
                  <a:prstClr val="black">
                    <a:alpha val="40000"/>
                  </a:prstClr>
                </a:outerShdw>
              </a:effectLst>
            </a:endParaRPr>
          </a:p>
          <a:p>
            <a:endParaRPr lang="en-US" sz="1400" b="1" dirty="0">
              <a:solidFill>
                <a:schemeClr val="bg1"/>
              </a:solidFill>
              <a:effectLst>
                <a:outerShdw blurRad="50800" dist="38100" dir="2700000" algn="tl" rotWithShape="0">
                  <a:prstClr val="black">
                    <a:alpha val="40000"/>
                  </a:prstClr>
                </a:outerShdw>
              </a:effectLst>
            </a:endParaRPr>
          </a:p>
          <a:p>
            <a:pPr marL="342900" indent="-342900">
              <a:buFont typeface="Wingdings" pitchFamily="2" charset="2"/>
              <a:buChar char="§"/>
            </a:pPr>
            <a:r>
              <a:rPr lang="en-US" sz="2000" b="1" u="sng" dirty="0" smtClean="0">
                <a:solidFill>
                  <a:schemeClr val="bg1"/>
                </a:solidFill>
                <a:effectLst>
                  <a:outerShdw blurRad="50800" dist="38100" dir="2700000" algn="tl" rotWithShape="0">
                    <a:prstClr val="black">
                      <a:alpha val="40000"/>
                    </a:prstClr>
                  </a:outerShdw>
                </a:effectLst>
              </a:rPr>
              <a:t>Proposed</a:t>
            </a:r>
            <a:r>
              <a:rPr lang="en-US" sz="2000" b="1" dirty="0" smtClean="0">
                <a:solidFill>
                  <a:schemeClr val="bg1"/>
                </a:solidFill>
                <a:effectLst>
                  <a:outerShdw blurRad="50800" dist="38100" dir="2700000" algn="tl" rotWithShape="0">
                    <a:prstClr val="black">
                      <a:alpha val="40000"/>
                    </a:prstClr>
                  </a:outerShdw>
                </a:effectLst>
              </a:rPr>
              <a:t> Bond Program That Would Augment Private Activity Bonds (PABs) By Expanding Them To Include Financing For:</a:t>
            </a:r>
          </a:p>
          <a:p>
            <a:endParaRPr lang="en-US" sz="1600" b="1" dirty="0" smtClean="0">
              <a:solidFill>
                <a:schemeClr val="bg1"/>
              </a:solidFill>
              <a:effectLst>
                <a:outerShdw blurRad="50800" dist="38100" dir="2700000" algn="tl" rotWithShape="0">
                  <a:prstClr val="black">
                    <a:alpha val="40000"/>
                  </a:prstClr>
                </a:outerShdw>
              </a:effectLst>
            </a:endParaRPr>
          </a:p>
        </p:txBody>
      </p:sp>
      <p:cxnSp>
        <p:nvCxnSpPr>
          <p:cNvPr id="7" name="Straight Connector 6"/>
          <p:cNvCxnSpPr/>
          <p:nvPr/>
        </p:nvCxnSpPr>
        <p:spPr>
          <a:xfrm>
            <a:off x="266700" y="1066800"/>
            <a:ext cx="86487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5042" y="2819400"/>
            <a:ext cx="8077200" cy="1862048"/>
          </a:xfrm>
          <a:prstGeom prst="rect">
            <a:avLst/>
          </a:prstGeom>
          <a:noFill/>
        </p:spPr>
        <p:txBody>
          <a:bodyPr wrap="square" numCol="2" rtlCol="0">
            <a:spAutoFit/>
          </a:bodyPr>
          <a:lstStyle/>
          <a:p>
            <a:pPr marL="800100" lvl="1" indent="-342900">
              <a:spcBef>
                <a:spcPts val="600"/>
              </a:spcBef>
              <a:spcAft>
                <a:spcPts val="600"/>
              </a:spcAft>
              <a:buFont typeface="Arial" panose="020B0604020202020204" pitchFamily="34" charset="0"/>
              <a:buChar char="•"/>
            </a:pPr>
            <a:r>
              <a:rPr lang="en-US" sz="2000" b="1" dirty="0">
                <a:solidFill>
                  <a:schemeClr val="bg1"/>
                </a:solidFill>
                <a:effectLst>
                  <a:outerShdw blurRad="50800" dist="38100" dir="2700000" algn="tl" rotWithShape="0">
                    <a:prstClr val="black">
                      <a:alpha val="40000"/>
                    </a:prstClr>
                  </a:outerShdw>
                </a:effectLst>
              </a:rPr>
              <a:t>Airports	</a:t>
            </a:r>
            <a:endParaRPr lang="en-US" sz="2000" b="1" dirty="0" smtClean="0">
              <a:solidFill>
                <a:schemeClr val="bg1"/>
              </a:solidFill>
              <a:effectLst>
                <a:outerShdw blurRad="50800" dist="38100" dir="2700000" algn="tl" rotWithShape="0">
                  <a:prstClr val="black">
                    <a:alpha val="40000"/>
                  </a:prstClr>
                </a:outerShdw>
              </a:effectLst>
            </a:endParaRPr>
          </a:p>
          <a:p>
            <a:pPr marL="800100" lvl="1" indent="-342900">
              <a:spcBef>
                <a:spcPts val="600"/>
              </a:spcBef>
              <a:spcAft>
                <a:spcPts val="600"/>
              </a:spcAft>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Ports</a:t>
            </a:r>
            <a:endParaRPr lang="en-US" sz="2000" b="1" dirty="0">
              <a:solidFill>
                <a:schemeClr val="bg1"/>
              </a:solidFill>
              <a:effectLst>
                <a:outerShdw blurRad="50800" dist="38100" dir="2700000" algn="tl" rotWithShape="0">
                  <a:prstClr val="black">
                    <a:alpha val="40000"/>
                  </a:prstClr>
                </a:outerShdw>
              </a:effectLst>
            </a:endParaRPr>
          </a:p>
          <a:p>
            <a:pPr marL="800100" lvl="1" indent="-342900">
              <a:spcBef>
                <a:spcPts val="600"/>
              </a:spcBef>
              <a:spcAft>
                <a:spcPts val="600"/>
              </a:spcAft>
              <a:buFont typeface="Arial" panose="020B0604020202020204" pitchFamily="34" charset="0"/>
              <a:buChar char="•"/>
            </a:pPr>
            <a:r>
              <a:rPr lang="en-US" sz="2000" b="1" dirty="0">
                <a:solidFill>
                  <a:schemeClr val="bg1"/>
                </a:solidFill>
                <a:effectLst>
                  <a:outerShdw blurRad="50800" dist="38100" dir="2700000" algn="tl" rotWithShape="0">
                    <a:prstClr val="black">
                      <a:alpha val="40000"/>
                    </a:prstClr>
                  </a:outerShdw>
                </a:effectLst>
              </a:rPr>
              <a:t>Mass </a:t>
            </a:r>
            <a:r>
              <a:rPr lang="en-US" sz="2000" b="1" dirty="0" smtClean="0">
                <a:solidFill>
                  <a:schemeClr val="bg1"/>
                </a:solidFill>
                <a:effectLst>
                  <a:outerShdw blurRad="50800" dist="38100" dir="2700000" algn="tl" rotWithShape="0">
                    <a:prstClr val="black">
                      <a:alpha val="40000"/>
                    </a:prstClr>
                  </a:outerShdw>
                </a:effectLst>
              </a:rPr>
              <a:t>Transit</a:t>
            </a:r>
          </a:p>
          <a:p>
            <a:pPr marL="800100" lvl="1" indent="-342900">
              <a:spcBef>
                <a:spcPts val="600"/>
              </a:spcBef>
              <a:spcAft>
                <a:spcPts val="600"/>
              </a:spcAft>
              <a:buFont typeface="Arial" panose="020B0604020202020204" pitchFamily="34" charset="0"/>
              <a:buChar char="•"/>
            </a:pPr>
            <a:endParaRPr lang="en-US" sz="2000" b="1" dirty="0" smtClean="0">
              <a:solidFill>
                <a:schemeClr val="bg1"/>
              </a:solidFill>
              <a:effectLst>
                <a:outerShdw blurRad="50800" dist="38100" dir="2700000" algn="tl" rotWithShape="0">
                  <a:prstClr val="black">
                    <a:alpha val="40000"/>
                  </a:prstClr>
                </a:outerShdw>
              </a:effectLst>
            </a:endParaRPr>
          </a:p>
          <a:p>
            <a:pPr marL="800100" lvl="1" indent="-342900">
              <a:spcBef>
                <a:spcPts val="600"/>
              </a:spcBef>
              <a:spcAft>
                <a:spcPts val="600"/>
              </a:spcAft>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Solid </a:t>
            </a:r>
            <a:r>
              <a:rPr lang="en-US" sz="2000" b="1" dirty="0">
                <a:solidFill>
                  <a:schemeClr val="bg1"/>
                </a:solidFill>
                <a:effectLst>
                  <a:outerShdw blurRad="50800" dist="38100" dir="2700000" algn="tl" rotWithShape="0">
                    <a:prstClr val="black">
                      <a:alpha val="40000"/>
                    </a:prstClr>
                  </a:outerShdw>
                </a:effectLst>
              </a:rPr>
              <a:t>Waste Disposal</a:t>
            </a:r>
          </a:p>
          <a:p>
            <a:pPr marL="800100" lvl="1" indent="-342900">
              <a:spcBef>
                <a:spcPts val="600"/>
              </a:spcBef>
              <a:spcAft>
                <a:spcPts val="600"/>
              </a:spcAft>
              <a:buFont typeface="Arial" panose="020B0604020202020204" pitchFamily="34" charset="0"/>
              <a:buChar char="•"/>
            </a:pPr>
            <a:r>
              <a:rPr lang="en-US" sz="2000" b="1" dirty="0">
                <a:solidFill>
                  <a:schemeClr val="bg1"/>
                </a:solidFill>
                <a:effectLst>
                  <a:outerShdw blurRad="50800" dist="38100" dir="2700000" algn="tl" rotWithShape="0">
                    <a:prstClr val="black">
                      <a:alpha val="40000"/>
                    </a:prstClr>
                  </a:outerShdw>
                </a:effectLst>
              </a:rPr>
              <a:t>Water and Sewer</a:t>
            </a:r>
          </a:p>
          <a:p>
            <a:pPr marL="800100" lvl="1" indent="-342900">
              <a:spcBef>
                <a:spcPts val="600"/>
              </a:spcBef>
              <a:spcAft>
                <a:spcPts val="600"/>
              </a:spcAft>
              <a:buFont typeface="Arial" panose="020B0604020202020204" pitchFamily="34" charset="0"/>
              <a:buChar char="•"/>
            </a:pPr>
            <a:r>
              <a:rPr lang="en-US" sz="2000" b="1" dirty="0">
                <a:solidFill>
                  <a:schemeClr val="bg1"/>
                </a:solidFill>
                <a:effectLst>
                  <a:outerShdw blurRad="50800" dist="38100" dir="2700000" algn="tl" rotWithShape="0">
                    <a:prstClr val="black">
                      <a:alpha val="40000"/>
                    </a:prstClr>
                  </a:outerShdw>
                </a:effectLst>
              </a:rPr>
              <a:t>Surface Transportation </a:t>
            </a:r>
          </a:p>
        </p:txBody>
      </p:sp>
      <p:sp>
        <p:nvSpPr>
          <p:cNvPr id="10" name="TextBox 9"/>
          <p:cNvSpPr txBox="1"/>
          <p:nvPr/>
        </p:nvSpPr>
        <p:spPr>
          <a:xfrm>
            <a:off x="312058" y="4205681"/>
            <a:ext cx="8374742" cy="2431435"/>
          </a:xfrm>
          <a:prstGeom prst="rect">
            <a:avLst/>
          </a:prstGeom>
          <a:noFill/>
        </p:spPr>
        <p:txBody>
          <a:bodyPr wrap="square" rtlCol="0">
            <a:spAutoFit/>
          </a:bodyPr>
          <a:lstStyle/>
          <a:p>
            <a:pPr marL="342900" indent="-342900">
              <a:buFont typeface="Wingdings" pitchFamily="2" charset="2"/>
              <a:buChar char="§"/>
            </a:pPr>
            <a:r>
              <a:rPr lang="en-US" sz="2000" b="1" u="sng" dirty="0" smtClean="0">
                <a:solidFill>
                  <a:schemeClr val="bg1"/>
                </a:solidFill>
                <a:effectLst>
                  <a:outerShdw blurRad="50800" dist="38100" dir="2700000" algn="tl" rotWithShape="0">
                    <a:prstClr val="black">
                      <a:alpha val="40000"/>
                    </a:prstClr>
                  </a:outerShdw>
                </a:effectLst>
              </a:rPr>
              <a:t>As proposed</a:t>
            </a:r>
            <a:r>
              <a:rPr lang="en-US" sz="2000" b="1" dirty="0" smtClean="0">
                <a:solidFill>
                  <a:schemeClr val="bg1"/>
                </a:solidFill>
                <a:effectLst>
                  <a:outerShdw blurRad="50800" dist="38100" dir="2700000" algn="tl" rotWithShape="0">
                    <a:prstClr val="black">
                      <a:alpha val="40000"/>
                    </a:prstClr>
                  </a:outerShdw>
                </a:effectLst>
              </a:rPr>
              <a:t> QPIBs Would:</a:t>
            </a:r>
          </a:p>
          <a:p>
            <a:endParaRPr lang="en-US" sz="1000" b="1" dirty="0" smtClean="0">
              <a:solidFill>
                <a:schemeClr val="bg1"/>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Have no expiration date or issuance caps</a:t>
            </a:r>
          </a:p>
          <a:p>
            <a:pPr marL="628650" lvl="1" indent="-171450">
              <a:buFont typeface="Arial" panose="020B0604020202020204" pitchFamily="34" charset="0"/>
              <a:buChar char="•"/>
            </a:pPr>
            <a:endParaRPr lang="en-US" sz="1100" b="1" dirty="0" smtClean="0">
              <a:solidFill>
                <a:schemeClr val="bg1"/>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sz="2000" b="1" dirty="0">
                <a:solidFill>
                  <a:schemeClr val="bg1"/>
                </a:solidFill>
                <a:effectLst>
                  <a:outerShdw blurRad="50800" dist="38100" dir="2700000" algn="tl" rotWithShape="0">
                    <a:prstClr val="black">
                      <a:alpha val="40000"/>
                    </a:prstClr>
                  </a:outerShdw>
                </a:effectLst>
              </a:rPr>
              <a:t>N</a:t>
            </a:r>
            <a:r>
              <a:rPr lang="en-US" sz="2000" b="1" dirty="0" smtClean="0">
                <a:solidFill>
                  <a:schemeClr val="bg1"/>
                </a:solidFill>
                <a:effectLst>
                  <a:outerShdw blurRad="50800" dist="38100" dir="2700000" algn="tl" rotWithShape="0">
                    <a:prstClr val="black">
                      <a:alpha val="40000"/>
                    </a:prstClr>
                  </a:outerShdw>
                </a:effectLst>
              </a:rPr>
              <a:t>ot </a:t>
            </a:r>
            <a:r>
              <a:rPr lang="en-US" sz="2000" b="1" dirty="0">
                <a:solidFill>
                  <a:schemeClr val="bg1"/>
                </a:solidFill>
                <a:effectLst>
                  <a:outerShdw blurRad="50800" dist="38100" dir="2700000" algn="tl" rotWithShape="0">
                    <a:prstClr val="black">
                      <a:alpha val="40000"/>
                    </a:prstClr>
                  </a:outerShdw>
                </a:effectLst>
              </a:rPr>
              <a:t>be subject to the private business use test currently used </a:t>
            </a:r>
            <a:r>
              <a:rPr lang="en-US" sz="2000" b="1" dirty="0" smtClean="0">
                <a:solidFill>
                  <a:schemeClr val="bg1"/>
                </a:solidFill>
                <a:effectLst>
                  <a:outerShdw blurRad="50800" dist="38100" dir="2700000" algn="tl" rotWithShape="0">
                    <a:prstClr val="black">
                      <a:alpha val="40000"/>
                    </a:prstClr>
                  </a:outerShdw>
                </a:effectLst>
              </a:rPr>
              <a:t>to determine </a:t>
            </a:r>
            <a:r>
              <a:rPr lang="en-US" sz="2000" b="1" dirty="0">
                <a:solidFill>
                  <a:schemeClr val="bg1"/>
                </a:solidFill>
                <a:effectLst>
                  <a:outerShdw blurRad="50800" dist="38100" dir="2700000" algn="tl" rotWithShape="0">
                    <a:prstClr val="black">
                      <a:alpha val="40000"/>
                    </a:prstClr>
                  </a:outerShdw>
                </a:effectLst>
              </a:rPr>
              <a:t>if bonds are governmental bonds </a:t>
            </a:r>
            <a:r>
              <a:rPr lang="en-US" sz="2000" b="1" dirty="0" smtClean="0">
                <a:solidFill>
                  <a:schemeClr val="bg1"/>
                </a:solidFill>
                <a:effectLst>
                  <a:outerShdw blurRad="50800" dist="38100" dir="2700000" algn="tl" rotWithShape="0">
                    <a:prstClr val="black">
                      <a:alpha val="40000"/>
                    </a:prstClr>
                  </a:outerShdw>
                </a:effectLst>
              </a:rPr>
              <a:t>are PABs, and</a:t>
            </a:r>
          </a:p>
          <a:p>
            <a:pPr marL="628650" lvl="1" indent="-171450">
              <a:buFont typeface="Arial" panose="020B0604020202020204" pitchFamily="34" charset="0"/>
              <a:buChar char="•"/>
            </a:pPr>
            <a:endParaRPr lang="en-US" sz="1100" b="1" dirty="0" smtClean="0">
              <a:solidFill>
                <a:schemeClr val="bg1"/>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sz="2000" b="1" dirty="0" smtClean="0">
                <a:solidFill>
                  <a:schemeClr val="bg1"/>
                </a:solidFill>
                <a:effectLst>
                  <a:outerShdw blurRad="50800" dist="38100" dir="2700000" algn="tl" rotWithShape="0">
                    <a:prstClr val="black">
                      <a:alpha val="40000"/>
                    </a:prstClr>
                  </a:outerShdw>
                </a:effectLst>
              </a:rPr>
              <a:t>the </a:t>
            </a:r>
            <a:r>
              <a:rPr lang="en-US" sz="2000" b="1" dirty="0">
                <a:solidFill>
                  <a:schemeClr val="bg1"/>
                </a:solidFill>
                <a:effectLst>
                  <a:outerShdw blurRad="50800" dist="38100" dir="2700000" algn="tl" rotWithShape="0">
                    <a:prstClr val="black">
                      <a:alpha val="40000"/>
                    </a:prstClr>
                  </a:outerShdw>
                </a:effectLst>
              </a:rPr>
              <a:t>interest on the bonds would not be subject to the Alternative Minimum Tax (AMT)</a:t>
            </a:r>
          </a:p>
        </p:txBody>
      </p:sp>
    </p:spTree>
    <p:extLst>
      <p:ext uri="{BB962C8B-B14F-4D97-AF65-F5344CB8AC3E}">
        <p14:creationId xmlns:p14="http://schemas.microsoft.com/office/powerpoint/2010/main" val="566542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599" cy="4953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56729"/>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5607" y="335400"/>
            <a:ext cx="7848600" cy="646331"/>
          </a:xfrm>
          <a:prstGeom prst="rect">
            <a:avLst/>
          </a:prstGeom>
          <a:noFill/>
        </p:spPr>
        <p:txBody>
          <a:bodyPr wrap="square" rtlCol="0">
            <a:spAutoFit/>
          </a:bodyPr>
          <a:lstStyle/>
          <a:p>
            <a:pPr marL="341313" indent="-14288" algn="ctr"/>
            <a:r>
              <a:rPr lang="en-US" sz="3600" b="1" dirty="0">
                <a:solidFill>
                  <a:schemeClr val="bg1"/>
                </a:solidFill>
                <a:effectLst>
                  <a:outerShdw blurRad="50800" dist="38100" dir="2700000" algn="tl" rotWithShape="0">
                    <a:schemeClr val="tx1">
                      <a:alpha val="40000"/>
                    </a:schemeClr>
                  </a:outerShdw>
                </a:effectLst>
              </a:rPr>
              <a:t>Other White House Initiatives</a:t>
            </a:r>
          </a:p>
        </p:txBody>
      </p:sp>
      <p:cxnSp>
        <p:nvCxnSpPr>
          <p:cNvPr id="8" name="Straight Connector 7"/>
          <p:cNvCxnSpPr/>
          <p:nvPr/>
        </p:nvCxnSpPr>
        <p:spPr>
          <a:xfrm>
            <a:off x="457201" y="66294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58062"/>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597724" y="1828800"/>
            <a:ext cx="5269676" cy="5232202"/>
          </a:xfrm>
          <a:prstGeom prst="rect">
            <a:avLst/>
          </a:prstGeom>
        </p:spPr>
        <p:txBody>
          <a:bodyPr wrap="square">
            <a:spAutoFit/>
          </a:bodyPr>
          <a:lstStyle/>
          <a:p>
            <a:pPr marL="342900" indent="-342900">
              <a:buFont typeface="Wingdings" pitchFamily="2" charset="2"/>
              <a:buChar char="§"/>
            </a:pPr>
            <a:r>
              <a:rPr lang="en-US" sz="2400" b="1" dirty="0" smtClean="0">
                <a:solidFill>
                  <a:prstClr val="white"/>
                </a:solidFill>
                <a:effectLst>
                  <a:outerShdw blurRad="50800" dist="38100" dir="2700000" algn="tl" rotWithShape="0">
                    <a:prstClr val="black">
                      <a:alpha val="40000"/>
                    </a:prstClr>
                  </a:outerShdw>
                </a:effectLst>
              </a:rPr>
              <a:t>Replace FULL Tax Exemption On Municipal Bond Interest With A 28% Cap On Investor Deductions</a:t>
            </a:r>
          </a:p>
          <a:p>
            <a:pPr marL="800100" lvl="1" indent="-342900">
              <a:buFont typeface="Wingdings" pitchFamily="2" charset="2"/>
              <a:buChar char="§"/>
            </a:pPr>
            <a:endParaRPr lang="en-US" sz="2000" b="1" dirty="0" smtClean="0">
              <a:solidFill>
                <a:prstClr val="white"/>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sz="2000" b="1" dirty="0" smtClean="0">
                <a:solidFill>
                  <a:prstClr val="white"/>
                </a:solidFill>
                <a:effectLst>
                  <a:outerShdw blurRad="50800" dist="38100" dir="2700000" algn="tl" rotWithShape="0">
                    <a:prstClr val="black">
                      <a:alpha val="40000"/>
                    </a:prstClr>
                  </a:outerShdw>
                </a:effectLst>
              </a:rPr>
              <a:t>Would make a previously tax-exempt product taxable</a:t>
            </a:r>
          </a:p>
          <a:p>
            <a:pPr marL="800100" lvl="1" indent="-342900">
              <a:buFont typeface="Arial" panose="020B0604020202020204" pitchFamily="34" charset="0"/>
              <a:buChar char="•"/>
            </a:pPr>
            <a:endParaRPr lang="en-US" sz="1600" b="1" dirty="0" smtClean="0">
              <a:solidFill>
                <a:prstClr val="white"/>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sz="2000" b="1" dirty="0" smtClean="0">
                <a:solidFill>
                  <a:prstClr val="white"/>
                </a:solidFill>
                <a:effectLst>
                  <a:outerShdw blurRad="50800" dist="38100" dir="2700000" algn="tl" rotWithShape="0">
                    <a:prstClr val="black">
                      <a:alpha val="40000"/>
                    </a:prstClr>
                  </a:outerShdw>
                </a:effectLst>
              </a:rPr>
              <a:t>Would cause muni bond investors to demand higher returns from bond issuers to cover the taxes they now have to pay</a:t>
            </a:r>
          </a:p>
          <a:p>
            <a:pPr marL="800100" lvl="1" indent="-342900">
              <a:buFont typeface="Arial" panose="020B0604020202020204" pitchFamily="34" charset="0"/>
              <a:buChar char="•"/>
            </a:pPr>
            <a:endParaRPr lang="en-US" sz="1600" b="1" dirty="0">
              <a:solidFill>
                <a:prstClr val="white"/>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sz="2000" b="1" dirty="0" smtClean="0">
                <a:solidFill>
                  <a:prstClr val="white"/>
                </a:solidFill>
                <a:effectLst>
                  <a:outerShdw blurRad="50800" dist="38100" dir="2700000" algn="tl" rotWithShape="0">
                    <a:prstClr val="black">
                      <a:alpha val="40000"/>
                    </a:prstClr>
                  </a:outerShdw>
                </a:effectLst>
              </a:rPr>
              <a:t>Would impose greatest costs on small, less frequent issuers</a:t>
            </a:r>
          </a:p>
          <a:p>
            <a:pPr marL="342900" indent="-342900">
              <a:buFont typeface="Wingdings" pitchFamily="2" charset="2"/>
              <a:buChar char="§"/>
            </a:pPr>
            <a:endParaRPr lang="en-US" sz="2400" dirty="0" smtClean="0">
              <a:solidFill>
                <a:prstClr val="white"/>
              </a:solidFill>
              <a:effectLst>
                <a:outerShdw blurRad="50800" dist="38100" dir="2700000" algn="tl" rotWithShape="0">
                  <a:prstClr val="black">
                    <a:alpha val="40000"/>
                  </a:prstClr>
                </a:outerShdw>
              </a:effectLst>
            </a:endParaRPr>
          </a:p>
          <a:p>
            <a:pPr marL="285750" indent="-285750">
              <a:buFont typeface="Arial" pitchFamily="34" charset="0"/>
              <a:buChar char="•"/>
            </a:pPr>
            <a:endParaRPr lang="en-US" dirty="0">
              <a:solidFill>
                <a:prstClr val="white"/>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057400"/>
            <a:ext cx="3209925" cy="399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395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4953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34" y="118524"/>
            <a:ext cx="8702566"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8014" y="397197"/>
            <a:ext cx="8458200" cy="646331"/>
          </a:xfrm>
          <a:prstGeom prst="rect">
            <a:avLst/>
          </a:prstGeom>
          <a:noFill/>
        </p:spPr>
        <p:txBody>
          <a:bodyPr wrap="square" rtlCol="0">
            <a:spAutoFit/>
          </a:bodyPr>
          <a:lstStyle/>
          <a:p>
            <a:pPr lvl="0" algn="ctr"/>
            <a:r>
              <a:rPr lang="en-US" sz="3600" b="1" dirty="0">
                <a:solidFill>
                  <a:prstClr val="white"/>
                </a:solidFill>
                <a:effectLst>
                  <a:outerShdw blurRad="50800" dist="38100" dir="2700000" algn="tl" rotWithShape="0">
                    <a:prstClr val="black">
                      <a:alpha val="40000"/>
                    </a:prstClr>
                  </a:outerShdw>
                </a:effectLst>
              </a:rPr>
              <a:t>Cost of </a:t>
            </a:r>
            <a:r>
              <a:rPr lang="en-US" sz="3600" b="1" dirty="0" smtClean="0">
                <a:solidFill>
                  <a:prstClr val="white"/>
                </a:solidFill>
                <a:effectLst>
                  <a:outerShdw blurRad="50800" dist="38100" dir="2700000" algn="tl" rotWithShape="0">
                    <a:prstClr val="black">
                      <a:alpha val="40000"/>
                    </a:prstClr>
                  </a:outerShdw>
                </a:effectLst>
              </a:rPr>
              <a:t>Exemption Cap </a:t>
            </a:r>
            <a:r>
              <a:rPr lang="en-US" sz="3600" b="1" dirty="0">
                <a:solidFill>
                  <a:prstClr val="white"/>
                </a:solidFill>
                <a:effectLst>
                  <a:outerShdw blurRad="50800" dist="38100" dir="2700000" algn="tl" rotWithShape="0">
                    <a:prstClr val="black">
                      <a:alpha val="40000"/>
                    </a:prstClr>
                  </a:outerShdw>
                </a:effectLst>
              </a:rPr>
              <a:t>and Repeal</a:t>
            </a:r>
          </a:p>
        </p:txBody>
      </p:sp>
      <p:cxnSp>
        <p:nvCxnSpPr>
          <p:cNvPr id="8" name="Straight Connector 7"/>
          <p:cNvCxnSpPr/>
          <p:nvPr/>
        </p:nvCxnSpPr>
        <p:spPr>
          <a:xfrm>
            <a:off x="228600" y="6629400"/>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0998" y="1545021"/>
            <a:ext cx="6629401" cy="6840334"/>
          </a:xfrm>
          <a:prstGeom prst="rect">
            <a:avLst/>
          </a:prstGeom>
          <a:noFill/>
        </p:spPr>
        <p:txBody>
          <a:bodyPr wrap="square" rtlCol="0">
            <a:spAutoFit/>
          </a:bodyPr>
          <a:lstStyle/>
          <a:p>
            <a:pPr lvl="1"/>
            <a:endParaRPr lang="en-US" sz="1050" dirty="0" smtClean="0">
              <a:solidFill>
                <a:schemeClr val="bg1"/>
              </a:solidFill>
              <a:effectLst>
                <a:outerShdw blurRad="38100" dist="38100" dir="2700000" algn="tl">
                  <a:srgbClr val="000000">
                    <a:alpha val="43137"/>
                  </a:srgbClr>
                </a:outerShdw>
              </a:effectLst>
            </a:endParaRPr>
          </a:p>
          <a:p>
            <a:pPr marL="0" lvl="1"/>
            <a:r>
              <a:rPr lang="en-US" sz="2800" b="1" dirty="0">
                <a:solidFill>
                  <a:schemeClr val="bg1"/>
                </a:solidFill>
                <a:effectLst>
                  <a:outerShdw blurRad="38100" dist="38100" dir="2700000" algn="tl">
                    <a:srgbClr val="000000">
                      <a:alpha val="43137"/>
                    </a:srgbClr>
                  </a:outerShdw>
                </a:effectLst>
              </a:rPr>
              <a:t>Independent studies estimate that:</a:t>
            </a:r>
          </a:p>
          <a:p>
            <a:pPr marL="0" lvl="1"/>
            <a:endParaRPr lang="en-US" dirty="0" smtClean="0">
              <a:solidFill>
                <a:schemeClr val="bg1"/>
              </a:solidFill>
              <a:effectLst>
                <a:outerShdw blurRad="38100" dist="38100" dir="2700000" algn="tl">
                  <a:srgbClr val="000000">
                    <a:alpha val="43137"/>
                  </a:srgbClr>
                </a:outerShdw>
              </a:effectLst>
            </a:endParaRPr>
          </a:p>
          <a:p>
            <a:pPr marL="342900" lvl="1" indent="-342900">
              <a:buFont typeface="Wingdings" charset="2"/>
              <a:buChar char="§"/>
            </a:pPr>
            <a:r>
              <a:rPr lang="en-US" sz="2000" b="1" dirty="0" smtClean="0">
                <a:solidFill>
                  <a:schemeClr val="bg1"/>
                </a:solidFill>
                <a:effectLst>
                  <a:outerShdw blurRad="38100" dist="38100" dir="2700000" algn="tl">
                    <a:srgbClr val="000000">
                      <a:alpha val="43137"/>
                    </a:srgbClr>
                  </a:outerShdw>
                </a:effectLst>
              </a:rPr>
              <a:t>Capping The Exemption At 28% - </a:t>
            </a:r>
            <a:r>
              <a:rPr lang="en-US" sz="2400" b="1" u="sng" dirty="0" smtClean="0">
                <a:solidFill>
                  <a:schemeClr val="bg1"/>
                </a:solidFill>
                <a:effectLst>
                  <a:outerShdw blurRad="38100" dist="38100" dir="2700000" algn="tl">
                    <a:srgbClr val="000000">
                      <a:alpha val="43137"/>
                    </a:srgbClr>
                  </a:outerShdw>
                </a:effectLst>
              </a:rPr>
              <a:t>70 Basis Points</a:t>
            </a:r>
          </a:p>
          <a:p>
            <a:pPr marL="342900" lvl="1" indent="-342900">
              <a:buFont typeface="Wingdings" charset="2"/>
              <a:buChar char="§"/>
            </a:pPr>
            <a:endParaRPr lang="en-US" sz="2000" dirty="0">
              <a:solidFill>
                <a:schemeClr val="bg1"/>
              </a:solidFill>
              <a:effectLst>
                <a:outerShdw blurRad="38100" dist="38100" dir="2700000" algn="tl">
                  <a:srgbClr val="000000">
                    <a:alpha val="43137"/>
                  </a:srgbClr>
                </a:outerShdw>
              </a:effectLst>
            </a:endParaRPr>
          </a:p>
          <a:p>
            <a:pPr marL="342900" lvl="1" indent="-342900">
              <a:buFont typeface="Wingdings" charset="2"/>
              <a:buChar char="§"/>
            </a:pPr>
            <a:r>
              <a:rPr lang="en-US" sz="2000" b="1" dirty="0" smtClean="0">
                <a:solidFill>
                  <a:schemeClr val="bg1"/>
                </a:solidFill>
                <a:effectLst>
                  <a:outerShdw blurRad="38100" dist="38100" dir="2700000" algn="tl">
                    <a:srgbClr val="000000">
                      <a:alpha val="43137"/>
                    </a:srgbClr>
                  </a:outerShdw>
                </a:effectLst>
              </a:rPr>
              <a:t>Eliminating The Exemption - </a:t>
            </a:r>
            <a:r>
              <a:rPr lang="en-US" sz="2400" b="1" u="sng" dirty="0" smtClean="0">
                <a:solidFill>
                  <a:schemeClr val="bg1"/>
                </a:solidFill>
                <a:effectLst>
                  <a:outerShdw blurRad="38100" dist="38100" dir="2700000" algn="tl">
                    <a:srgbClr val="000000">
                      <a:alpha val="43137"/>
                    </a:srgbClr>
                  </a:outerShdw>
                </a:effectLst>
              </a:rPr>
              <a:t>200 </a:t>
            </a:r>
            <a:r>
              <a:rPr lang="en-US" sz="2400" b="1" u="sng" dirty="0">
                <a:solidFill>
                  <a:schemeClr val="bg1"/>
                </a:solidFill>
                <a:effectLst>
                  <a:outerShdw blurRad="38100" dist="38100" dir="2700000" algn="tl">
                    <a:srgbClr val="000000">
                      <a:alpha val="43137"/>
                    </a:srgbClr>
                  </a:outerShdw>
                </a:effectLst>
              </a:rPr>
              <a:t>basis </a:t>
            </a:r>
            <a:r>
              <a:rPr lang="en-US" sz="2400" b="1" u="sng" dirty="0" smtClean="0">
                <a:solidFill>
                  <a:schemeClr val="bg1"/>
                </a:solidFill>
                <a:effectLst>
                  <a:outerShdw blurRad="38100" dist="38100" dir="2700000" algn="tl">
                    <a:srgbClr val="000000">
                      <a:alpha val="43137"/>
                    </a:srgbClr>
                  </a:outerShdw>
                </a:effectLst>
              </a:rPr>
              <a:t>points</a:t>
            </a:r>
          </a:p>
          <a:p>
            <a:pPr marL="0" lvl="1"/>
            <a:endParaRPr lang="en-US" sz="2800" b="1" u="sng" dirty="0">
              <a:solidFill>
                <a:schemeClr val="bg1"/>
              </a:solidFill>
              <a:effectLst>
                <a:outerShdw blurRad="38100" dist="38100" dir="2700000" algn="tl">
                  <a:srgbClr val="000000">
                    <a:alpha val="43137"/>
                  </a:srgbClr>
                </a:outerShdw>
              </a:effectLst>
            </a:endParaRPr>
          </a:p>
          <a:p>
            <a:pPr marL="0" lvl="1"/>
            <a:r>
              <a:rPr lang="en-US" sz="2400" b="1" dirty="0" smtClean="0">
                <a:solidFill>
                  <a:schemeClr val="bg1"/>
                </a:solidFill>
                <a:effectLst>
                  <a:outerShdw blurRad="38100" dist="38100" dir="2700000" algn="tl">
                    <a:srgbClr val="000000">
                      <a:alpha val="43137"/>
                    </a:srgbClr>
                  </a:outerShdw>
                </a:effectLst>
              </a:rPr>
              <a:t>So Why is the White House Proposing This?</a:t>
            </a:r>
          </a:p>
          <a:p>
            <a:pPr lvl="1"/>
            <a:endParaRPr lang="en-US" sz="1600" dirty="0">
              <a:solidFill>
                <a:schemeClr val="bg1"/>
              </a:solidFill>
              <a:effectLst>
                <a:outerShdw blurRad="38100" dist="38100" dir="2700000" algn="tl">
                  <a:srgbClr val="000000">
                    <a:alpha val="43137"/>
                  </a:srgbClr>
                </a:outerShdw>
              </a:effectLst>
            </a:endParaRPr>
          </a:p>
          <a:p>
            <a:pPr marL="342900" indent="-342900">
              <a:lnSpc>
                <a:spcPct val="150000"/>
              </a:lnSpc>
              <a:buFont typeface="Wingdings" charset="2"/>
              <a:buChar char="§"/>
            </a:pPr>
            <a:r>
              <a:rPr lang="en-US" sz="2000" b="1" dirty="0" smtClean="0">
                <a:solidFill>
                  <a:schemeClr val="bg1"/>
                </a:solidFill>
                <a:effectLst>
                  <a:outerShdw blurRad="50800" algn="ctr" rotWithShape="0">
                    <a:schemeClr val="tx1"/>
                  </a:outerShdw>
                </a:effectLst>
              </a:rPr>
              <a:t>Proposal Would Generate ~$50B In Budget Savings </a:t>
            </a:r>
          </a:p>
          <a:p>
            <a:pPr marL="285750" indent="-1588">
              <a:lnSpc>
                <a:spcPct val="150000"/>
              </a:lnSpc>
            </a:pPr>
            <a:r>
              <a:rPr lang="en-US" sz="2000" b="1" dirty="0" smtClean="0">
                <a:solidFill>
                  <a:schemeClr val="bg1"/>
                </a:solidFill>
                <a:effectLst>
                  <a:outerShdw blurRad="50800" algn="ctr" rotWithShape="0">
                    <a:schemeClr val="tx1"/>
                  </a:outerShdw>
                </a:effectLst>
              </a:rPr>
              <a:t>Over 10 Years. About 80% Of That Is Would Come From Applying The Provision To Outstanding Bonds And The Other 20% Is Associated With New Issues.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11" name="Picture 2" descr="http://theloanconsultant.com/files/2013/02/Cost-Increase_Red-Arrow-184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399" y="2398986"/>
            <a:ext cx="1794642"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268014" y="1439916"/>
            <a:ext cx="857118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04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599" cy="47434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0" y="118151"/>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1" y="492627"/>
            <a:ext cx="8229597" cy="523220"/>
          </a:xfrm>
          <a:prstGeom prst="rect">
            <a:avLst/>
          </a:prstGeom>
          <a:noFill/>
        </p:spPr>
        <p:txBody>
          <a:bodyPr wrap="square" rtlCol="0">
            <a:spAutoFit/>
          </a:bodyPr>
          <a:lstStyle/>
          <a:p>
            <a:pPr algn="ctr"/>
            <a:r>
              <a:rPr lang="en-US" sz="2800" b="1" dirty="0" smtClean="0">
                <a:solidFill>
                  <a:schemeClr val="bg1"/>
                </a:solidFill>
                <a:effectLst>
                  <a:outerShdw blurRad="50800" dist="38100" dir="2700000" algn="tl" rotWithShape="0">
                    <a:schemeClr val="tx1">
                      <a:alpha val="40000"/>
                    </a:schemeClr>
                  </a:outerShdw>
                </a:effectLst>
              </a:rPr>
              <a:t>Money Market Mutual Fund (MMMF) Reform</a:t>
            </a:r>
            <a:endParaRPr lang="en-US" sz="28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1425733"/>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457202" y="2312298"/>
            <a:ext cx="5970303" cy="5632311"/>
          </a:xfrm>
          <a:prstGeom prst="rect">
            <a:avLst/>
          </a:prstGeom>
        </p:spPr>
        <p:txBody>
          <a:bodyPr wrap="square">
            <a:spAutoFit/>
          </a:bodyPr>
          <a:lstStyle/>
          <a:p>
            <a:pPr marL="342900" indent="-342900">
              <a:buFont typeface="Wingdings" panose="05000000000000000000" pitchFamily="2" charset="2"/>
              <a:buChar char="§"/>
            </a:pPr>
            <a:r>
              <a:rPr lang="en-US" sz="2000" b="1" u="sng" dirty="0" smtClean="0">
                <a:solidFill>
                  <a:schemeClr val="bg1"/>
                </a:solidFill>
                <a:effectLst>
                  <a:outerShdw blurRad="50800" dist="38100" dir="2700000" algn="tl" rotWithShape="0">
                    <a:schemeClr val="tx1">
                      <a:alpha val="40000"/>
                    </a:schemeClr>
                  </a:outerShdw>
                </a:effectLst>
              </a:rPr>
              <a:t>Impetus</a:t>
            </a:r>
            <a:r>
              <a:rPr lang="en-US" sz="2000" b="1" dirty="0" smtClean="0">
                <a:solidFill>
                  <a:schemeClr val="bg1"/>
                </a:solidFill>
                <a:effectLst>
                  <a:outerShdw blurRad="50800" dist="38100" dir="2700000" algn="tl" rotWithShape="0">
                    <a:schemeClr val="tx1">
                      <a:alpha val="40000"/>
                    </a:schemeClr>
                  </a:outerShdw>
                </a:effectLst>
              </a:rPr>
              <a:t> – 2008 Financial Crisis</a:t>
            </a:r>
          </a:p>
          <a:p>
            <a:pPr marL="342900" indent="-342900">
              <a:buFont typeface="Arial" panose="020B0604020202020204" pitchFamily="34" charset="0"/>
              <a:buChar char="•"/>
            </a:pPr>
            <a:endParaRPr lang="en-US" sz="2000" b="1" dirty="0" smtClean="0">
              <a:solidFill>
                <a:schemeClr val="bg1"/>
              </a:solidFill>
              <a:effectLst>
                <a:outerShdw blurRad="50800" dist="38100" dir="2700000" algn="tl" rotWithShape="0">
                  <a:schemeClr val="tx1">
                    <a:alpha val="40000"/>
                  </a:schemeClr>
                </a:outerShdw>
              </a:effectLst>
            </a:endParaRPr>
          </a:p>
          <a:p>
            <a:pPr marL="688975" lvl="1" indent="-342900">
              <a:buFont typeface="Arial" panose="020B0604020202020204" pitchFamily="34" charset="0"/>
              <a:buChar char="•"/>
            </a:pPr>
            <a:r>
              <a:rPr lang="en-US" sz="2000" b="1" dirty="0" smtClean="0">
                <a:solidFill>
                  <a:schemeClr val="bg1"/>
                </a:solidFill>
                <a:effectLst>
                  <a:outerShdw blurRad="50800" dist="38100" dir="2700000" algn="tl" rotWithShape="0">
                    <a:schemeClr val="tx1">
                      <a:alpha val="40000"/>
                    </a:schemeClr>
                  </a:outerShdw>
                </a:effectLst>
              </a:rPr>
              <a:t>Heavy redemptions following announcement of Lehman Bros bankruptcy (primarily in prime institutional funds).</a:t>
            </a:r>
          </a:p>
          <a:p>
            <a:pPr marL="688975" lvl="1" indent="-342900">
              <a:buFont typeface="Arial" panose="020B0604020202020204" pitchFamily="34" charset="0"/>
              <a:buChar char="•"/>
            </a:pPr>
            <a:endParaRPr lang="en-US" sz="2000" b="1" dirty="0" smtClean="0">
              <a:solidFill>
                <a:schemeClr val="bg1"/>
              </a:solidFill>
              <a:effectLst>
                <a:outerShdw blurRad="50800" dist="38100" dir="2700000" algn="tl" rotWithShape="0">
                  <a:schemeClr val="tx1">
                    <a:alpha val="40000"/>
                  </a:schemeClr>
                </a:outerShdw>
              </a:effectLst>
            </a:endParaRPr>
          </a:p>
          <a:p>
            <a:pPr marL="688975" lvl="1" indent="-342900">
              <a:buFont typeface="Arial" panose="020B0604020202020204" pitchFamily="34" charset="0"/>
              <a:buChar char="•"/>
            </a:pPr>
            <a:r>
              <a:rPr lang="en-US" sz="2000" b="1" dirty="0" smtClean="0">
                <a:solidFill>
                  <a:schemeClr val="bg1"/>
                </a:solidFill>
                <a:effectLst>
                  <a:outerShdw blurRad="50800" dist="38100" dir="2700000" algn="tl" rotWithShape="0">
                    <a:schemeClr val="tx1">
                      <a:alpha val="40000"/>
                    </a:schemeClr>
                  </a:outerShdw>
                </a:effectLst>
              </a:rPr>
              <a:t>Short-term financing froze, access to credit was constrained.</a:t>
            </a:r>
          </a:p>
          <a:p>
            <a:pPr lvl="1"/>
            <a:endParaRPr lang="en-US" sz="2000" b="1" dirty="0" smtClean="0">
              <a:solidFill>
                <a:schemeClr val="bg1"/>
              </a:solidFill>
              <a:effectLst>
                <a:outerShdw blurRad="50800" dist="38100" dir="2700000" algn="tl" rotWithShape="0">
                  <a:schemeClr val="tx1">
                    <a:alpha val="40000"/>
                  </a:schemeClr>
                </a:outerShdw>
              </a:effectLst>
            </a:endParaRPr>
          </a:p>
          <a:p>
            <a:pPr marL="342900" lvl="1" indent="-342900">
              <a:buFont typeface="Wingdings" panose="05000000000000000000" pitchFamily="2" charset="2"/>
              <a:buChar char="§"/>
            </a:pPr>
            <a:r>
              <a:rPr lang="en-US" sz="2000" b="1" u="sng" dirty="0" smtClean="0">
                <a:solidFill>
                  <a:schemeClr val="bg1"/>
                </a:solidFill>
                <a:effectLst>
                  <a:outerShdw blurRad="50800" dist="38100" dir="2700000" algn="tl" rotWithShape="0">
                    <a:schemeClr val="tx1">
                      <a:alpha val="40000"/>
                    </a:schemeClr>
                  </a:outerShdw>
                </a:effectLst>
              </a:rPr>
              <a:t>Short-term Fix</a:t>
            </a:r>
            <a:r>
              <a:rPr lang="en-US" sz="2000" b="1" dirty="0" smtClean="0">
                <a:solidFill>
                  <a:schemeClr val="bg1"/>
                </a:solidFill>
                <a:effectLst>
                  <a:outerShdw blurRad="50800" dist="38100" dir="2700000" algn="tl" rotWithShape="0">
                    <a:schemeClr val="tx1">
                      <a:alpha val="40000"/>
                    </a:schemeClr>
                  </a:outerShdw>
                </a:effectLst>
              </a:rPr>
              <a:t> – Treasury Department Provides Temporary Backstop MMMFs  </a:t>
            </a:r>
          </a:p>
          <a:p>
            <a:pPr marL="285750" indent="-285750">
              <a:buFont typeface="Wingdings" pitchFamily="2" charset="2"/>
              <a:buChar char="§"/>
            </a:pPr>
            <a:endParaRPr lang="en-US" sz="2400" b="1" dirty="0">
              <a:solidFill>
                <a:schemeClr val="bg1"/>
              </a:solidFill>
              <a:effectLst>
                <a:outerShdw blurRad="50800" dist="38100" dir="2700000" algn="tl" rotWithShape="0">
                  <a:schemeClr val="tx1">
                    <a:alpha val="40000"/>
                  </a:schemeClr>
                </a:outerShdw>
              </a:effectLst>
            </a:endParaRPr>
          </a:p>
          <a:p>
            <a:pPr lvl="1"/>
            <a:endParaRPr lang="en-US" sz="2400" dirty="0" smtClean="0">
              <a:solidFill>
                <a:schemeClr val="bg1"/>
              </a:solidFill>
              <a:effectLst>
                <a:outerShdw blurRad="50800" dist="38100" dir="2700000" algn="tl" rotWithShape="0">
                  <a:schemeClr val="tx1">
                    <a:alpha val="40000"/>
                  </a:schemeClr>
                </a:outerShdw>
              </a:effectLst>
            </a:endParaRPr>
          </a:p>
          <a:p>
            <a:pPr lvl="1"/>
            <a:endParaRPr lang="en-US" sz="2400" b="1" dirty="0">
              <a:solidFill>
                <a:schemeClr val="bg1"/>
              </a:solidFill>
              <a:effectLst>
                <a:outerShdw blurRad="50800" dist="38100" dir="2700000" algn="tl" rotWithShape="0">
                  <a:schemeClr val="tx1">
                    <a:alpha val="40000"/>
                  </a:schemeClr>
                </a:outerShdw>
              </a:effectLst>
            </a:endParaRPr>
          </a:p>
          <a:p>
            <a:pPr lvl="1"/>
            <a:endParaRPr lang="en-US" sz="2400" dirty="0" smtClean="0">
              <a:solidFill>
                <a:schemeClr val="bg1"/>
              </a:solidFill>
            </a:endParaRPr>
          </a:p>
          <a:p>
            <a:endParaRPr lang="en-US" sz="2400" dirty="0">
              <a:solidFill>
                <a:schemeClr val="bg1"/>
              </a:solidFill>
            </a:endParaRPr>
          </a:p>
        </p:txBody>
      </p:sp>
      <p:pic>
        <p:nvPicPr>
          <p:cNvPr id="3074" name="Picture 2" descr="C:\Users\DMcDonald\Desktop\032612_mutual_funds_front_lead.jpg"/>
          <p:cNvPicPr>
            <a:picLocks noChangeAspect="1" noChangeArrowheads="1"/>
          </p:cNvPicPr>
          <p:nvPr/>
        </p:nvPicPr>
        <p:blipFill rotWithShape="1">
          <a:blip r:embed="rId5">
            <a:extLst>
              <a:ext uri="{28A0092B-C50C-407E-A947-70E740481C1C}">
                <a14:useLocalDpi xmlns:a14="http://schemas.microsoft.com/office/drawing/2010/main" val="0"/>
              </a:ext>
            </a:extLst>
          </a:blip>
          <a:srcRect l="33793"/>
          <a:stretch/>
        </p:blipFill>
        <p:spPr bwMode="auto">
          <a:xfrm>
            <a:off x="6248400" y="2312298"/>
            <a:ext cx="2126080" cy="3663387"/>
          </a:xfrm>
          <a:prstGeom prst="roundRect">
            <a:avLst>
              <a:gd name="adj" fmla="val 16667"/>
            </a:avLst>
          </a:prstGeom>
          <a:ln cmpd="dbl">
            <a:solidFill>
              <a:schemeClr val="tx1"/>
            </a:solidFill>
          </a:ln>
          <a:effectLst>
            <a:outerShdw blurRad="50800" dist="38100" dir="2700000" algn="tl" rotWithShape="0">
              <a:prstClr val="black">
                <a:alpha val="40000"/>
              </a:prstClr>
            </a:outerShdw>
            <a:softEdge rad="31750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2" y="1752600"/>
            <a:ext cx="8063890" cy="400110"/>
          </a:xfrm>
          <a:prstGeom prst="rect">
            <a:avLst/>
          </a:prstGeom>
          <a:noFill/>
        </p:spPr>
        <p:txBody>
          <a:bodyPr wrap="square" rtlCol="0">
            <a:spAutoFit/>
          </a:bodyPr>
          <a:lstStyle/>
          <a:p>
            <a:pPr marL="342900" indent="-342900">
              <a:buFont typeface="Wingdings" panose="05000000000000000000" pitchFamily="2" charset="2"/>
              <a:buChar char="§"/>
            </a:pPr>
            <a:r>
              <a:rPr lang="en-US" sz="2000" b="1" u="sng" dirty="0" smtClean="0">
                <a:solidFill>
                  <a:schemeClr val="bg1"/>
                </a:solidFill>
                <a:effectLst>
                  <a:outerShdw blurRad="50800" dist="38100" dir="2700000" algn="tl" rotWithShape="0">
                    <a:schemeClr val="tx1">
                      <a:alpha val="40000"/>
                    </a:schemeClr>
                  </a:outerShdw>
                </a:effectLst>
              </a:rPr>
              <a:t>7/23/14</a:t>
            </a:r>
            <a:r>
              <a:rPr lang="en-US" sz="2000" b="1" dirty="0" smtClean="0">
                <a:solidFill>
                  <a:schemeClr val="bg1"/>
                </a:solidFill>
                <a:effectLst>
                  <a:outerShdw blurRad="50800" dist="38100" dir="2700000" algn="tl" rotWithShape="0">
                    <a:schemeClr val="tx1">
                      <a:alpha val="40000"/>
                    </a:schemeClr>
                  </a:outerShdw>
                </a:effectLst>
              </a:rPr>
              <a:t> – SEC Approves Final MMMFs Reform Rule</a:t>
            </a:r>
            <a:endParaRPr lang="en-US" sz="2000" b="1" dirty="0">
              <a:solidFill>
                <a:schemeClr val="bg1"/>
              </a:solidFill>
              <a:effectLst>
                <a:outerShdw blurRad="50800" dist="38100" dir="2700000" algn="tl" rotWithShape="0">
                  <a:schemeClr val="tx1">
                    <a:alpha val="40000"/>
                  </a:schemeClr>
                </a:outerShdw>
              </a:effectLst>
            </a:endParaRPr>
          </a:p>
        </p:txBody>
      </p:sp>
    </p:spTree>
    <p:extLst>
      <p:ext uri="{BB962C8B-B14F-4D97-AF65-F5344CB8AC3E}">
        <p14:creationId xmlns:p14="http://schemas.microsoft.com/office/powerpoint/2010/main" val="1537422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599" cy="4591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258593"/>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9600" y="609600"/>
            <a:ext cx="7848600" cy="646331"/>
          </a:xfrm>
          <a:prstGeom prst="rect">
            <a:avLst/>
          </a:prstGeom>
          <a:noFill/>
        </p:spPr>
        <p:txBody>
          <a:bodyPr wrap="square" rtlCol="0">
            <a:spAutoFit/>
          </a:bodyPr>
          <a:lstStyle/>
          <a:p>
            <a:pPr algn="ctr"/>
            <a:r>
              <a:rPr lang="en-US" sz="3600" b="1" dirty="0" smtClean="0">
                <a:solidFill>
                  <a:schemeClr val="bg1"/>
                </a:solidFill>
                <a:effectLst>
                  <a:outerShdw blurRad="50800" dist="38100" dir="2700000" algn="tl" rotWithShape="0">
                    <a:schemeClr val="tx1">
                      <a:alpha val="40000"/>
                    </a:schemeClr>
                  </a:outerShdw>
                </a:effectLst>
              </a:rPr>
              <a:t>Cost of Cap and Repeal</a:t>
            </a:r>
            <a:endParaRPr lang="en-US" sz="36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40658"/>
            <a:ext cx="8229600" cy="12700"/>
          </a:xfrm>
          <a:prstGeom prst="rect">
            <a:avLst/>
          </a:prstGeom>
          <a:solidFill>
            <a:srgbClr val="0000CC"/>
          </a:solidFill>
          <a:ln w="12700">
            <a:solidFill>
              <a:srgbClr val="0066FF"/>
            </a:solidFill>
            <a:miter lim="800000"/>
            <a:headEnd/>
            <a:tailEnd/>
          </a:ln>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01611"/>
            <a:ext cx="731520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5181600"/>
            <a:ext cx="14144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1343" y="5184425"/>
            <a:ext cx="14144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984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599"/>
            <a:ext cx="8229599" cy="506914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152401"/>
            <a:ext cx="8351837"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9600" y="355313"/>
            <a:ext cx="7848600" cy="584775"/>
          </a:xfrm>
          <a:prstGeom prst="rect">
            <a:avLst/>
          </a:prstGeom>
          <a:noFill/>
        </p:spPr>
        <p:txBody>
          <a:bodyPr wrap="square" rtlCol="0">
            <a:spAutoFit/>
          </a:bodyPr>
          <a:lstStyle/>
          <a:p>
            <a:pPr marL="403225" algn="ctr"/>
            <a:r>
              <a:rPr lang="en-US" sz="3200" b="1" dirty="0" smtClean="0">
                <a:solidFill>
                  <a:schemeClr val="bg1"/>
                </a:solidFill>
                <a:effectLst>
                  <a:outerShdw blurRad="50800" dist="38100" dir="2700000" algn="tl" rotWithShape="0">
                    <a:schemeClr val="tx1">
                      <a:alpha val="40000"/>
                    </a:schemeClr>
                  </a:outerShdw>
                </a:effectLst>
              </a:rPr>
              <a:t>Tax Exemption - 2015 Advocacy </a:t>
            </a:r>
            <a:endParaRPr lang="en-US" sz="32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36271" y="6629400"/>
            <a:ext cx="822959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88672" y="1608653"/>
            <a:ext cx="8077199" cy="4832092"/>
          </a:xfrm>
          <a:prstGeom prst="rect">
            <a:avLst/>
          </a:prstGeom>
        </p:spPr>
        <p:txBody>
          <a:bodyPr wrap="square">
            <a:spAutoFit/>
          </a:bodyPr>
          <a:lstStyle/>
          <a:p>
            <a:pPr marL="342900" indent="-342900">
              <a:buFont typeface="Wingdings" panose="05000000000000000000" pitchFamily="2" charset="2"/>
              <a:buChar char="§"/>
            </a:pPr>
            <a:r>
              <a:rPr lang="en-US" sz="2400" b="1" dirty="0" smtClean="0">
                <a:solidFill>
                  <a:schemeClr val="bg1"/>
                </a:solidFill>
                <a:effectLst>
                  <a:outerShdw blurRad="50800" dist="38100" dir="2700000" algn="tl" rotWithShape="0">
                    <a:prstClr val="black">
                      <a:alpha val="40000"/>
                    </a:prstClr>
                  </a:outerShdw>
                </a:effectLst>
              </a:rPr>
              <a:t>Collaboration </a:t>
            </a:r>
            <a:r>
              <a:rPr lang="en-US" sz="2400" b="1" dirty="0">
                <a:solidFill>
                  <a:schemeClr val="bg1"/>
                </a:solidFill>
                <a:effectLst>
                  <a:outerShdw blurRad="50800" dist="38100" dir="2700000" algn="tl" rotWithShape="0">
                    <a:prstClr val="black">
                      <a:alpha val="40000"/>
                    </a:prstClr>
                  </a:outerShdw>
                </a:effectLst>
              </a:rPr>
              <a:t>with </a:t>
            </a:r>
            <a:r>
              <a:rPr lang="en-US" sz="2400" b="1" dirty="0" smtClean="0">
                <a:solidFill>
                  <a:schemeClr val="bg1"/>
                </a:solidFill>
                <a:effectLst>
                  <a:outerShdw blurRad="50800" dist="38100" dir="2700000" algn="tl" rotWithShape="0">
                    <a:prstClr val="black">
                      <a:alpha val="40000"/>
                    </a:prstClr>
                  </a:outerShdw>
                </a:effectLst>
              </a:rPr>
              <a:t>Public Finance Network Partners</a:t>
            </a:r>
            <a:endParaRPr lang="en-US" sz="2400" b="1" dirty="0">
              <a:solidFill>
                <a:schemeClr val="bg1"/>
              </a:solidFill>
              <a:effectLst>
                <a:outerShdw blurRad="50800" dist="38100" dir="2700000" algn="tl" rotWithShape="0">
                  <a:prstClr val="black">
                    <a:alpha val="40000"/>
                  </a:prstClr>
                </a:outerShdw>
              </a:effectLst>
            </a:endParaRPr>
          </a:p>
          <a:p>
            <a:endParaRPr lang="en-US" sz="1200" dirty="0">
              <a:solidFill>
                <a:schemeClr val="bg1"/>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dirty="0">
                <a:solidFill>
                  <a:schemeClr val="bg1"/>
                </a:solidFill>
                <a:effectLst>
                  <a:outerShdw blurRad="50800" dist="38100" dir="2700000" algn="tl" rotWithShape="0">
                    <a:prstClr val="black">
                      <a:alpha val="40000"/>
                    </a:prstClr>
                  </a:outerShdw>
                </a:effectLst>
              </a:rPr>
              <a:t>Direct Lobbying – House and Senate Committees, Congressional Offices, White House</a:t>
            </a:r>
          </a:p>
          <a:p>
            <a:pPr marL="800100" lvl="1" indent="-342900">
              <a:buFont typeface="Arial" panose="020B0604020202020204" pitchFamily="34" charset="0"/>
              <a:buChar char="•"/>
            </a:pPr>
            <a:endParaRPr lang="en-US" sz="1200" dirty="0">
              <a:solidFill>
                <a:schemeClr val="bg1"/>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dirty="0" smtClean="0">
                <a:solidFill>
                  <a:schemeClr val="bg1"/>
                </a:solidFill>
                <a:effectLst>
                  <a:outerShdw blurRad="50800" dist="38100" dir="2700000" algn="tl" rotWithShape="0">
                    <a:prstClr val="black">
                      <a:alpha val="40000"/>
                    </a:prstClr>
                  </a:outerShdw>
                </a:effectLst>
              </a:rPr>
              <a:t>Joint Advocacy </a:t>
            </a:r>
            <a:r>
              <a:rPr lang="en-US" dirty="0">
                <a:solidFill>
                  <a:schemeClr val="bg1"/>
                </a:solidFill>
                <a:effectLst>
                  <a:outerShdw blurRad="50800" dist="38100" dir="2700000" algn="tl" rotWithShape="0">
                    <a:prstClr val="black">
                      <a:alpha val="40000"/>
                    </a:prstClr>
                  </a:outerShdw>
                </a:effectLst>
              </a:rPr>
              <a:t>Letters to Congressional and White House Leaders</a:t>
            </a:r>
          </a:p>
          <a:p>
            <a:pPr marL="800100" lvl="1" indent="-342900">
              <a:buFont typeface="Arial" panose="020B0604020202020204" pitchFamily="34" charset="0"/>
              <a:buChar char="•"/>
            </a:pPr>
            <a:endParaRPr lang="en-US" sz="1200" dirty="0">
              <a:solidFill>
                <a:schemeClr val="bg1"/>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dirty="0">
                <a:solidFill>
                  <a:schemeClr val="bg1"/>
                </a:solidFill>
                <a:effectLst>
                  <a:outerShdw blurRad="50800" dist="38100" dir="2700000" algn="tl" rotWithShape="0">
                    <a:prstClr val="black">
                      <a:alpha val="40000"/>
                    </a:prstClr>
                  </a:outerShdw>
                </a:effectLst>
                <a:hlinkClick r:id="rId4"/>
              </a:rPr>
              <a:t>Reports</a:t>
            </a:r>
            <a:r>
              <a:rPr lang="en-US" dirty="0">
                <a:solidFill>
                  <a:schemeClr val="bg1"/>
                </a:solidFill>
                <a:effectLst>
                  <a:outerShdw blurRad="50800" dist="38100" dir="2700000" algn="tl" rotWithShape="0">
                    <a:prstClr val="black">
                      <a:alpha val="40000"/>
                    </a:prstClr>
                  </a:outerShdw>
                </a:effectLst>
              </a:rPr>
              <a:t>, </a:t>
            </a:r>
            <a:r>
              <a:rPr lang="en-US" dirty="0">
                <a:solidFill>
                  <a:schemeClr val="bg1"/>
                </a:solidFill>
                <a:effectLst>
                  <a:outerShdw blurRad="50800" dist="38100" dir="2700000" algn="tl" rotWithShape="0">
                    <a:prstClr val="black">
                      <a:alpha val="40000"/>
                    </a:prstClr>
                  </a:outerShdw>
                </a:effectLst>
                <a:hlinkClick r:id="rId5"/>
              </a:rPr>
              <a:t>Testimony</a:t>
            </a:r>
            <a:r>
              <a:rPr lang="en-US" dirty="0">
                <a:solidFill>
                  <a:schemeClr val="bg1"/>
                </a:solidFill>
                <a:effectLst>
                  <a:outerShdw blurRad="50800" dist="38100" dir="2700000" algn="tl" rotWithShape="0">
                    <a:prstClr val="black">
                      <a:alpha val="40000"/>
                    </a:prstClr>
                  </a:outerShdw>
                </a:effectLst>
              </a:rPr>
              <a:t>, </a:t>
            </a:r>
            <a:r>
              <a:rPr lang="en-US" dirty="0">
                <a:solidFill>
                  <a:schemeClr val="bg1"/>
                </a:solidFill>
                <a:effectLst>
                  <a:outerShdw blurRad="50800" dist="38100" dir="2700000" algn="tl" rotWithShape="0">
                    <a:prstClr val="black">
                      <a:alpha val="40000"/>
                    </a:prstClr>
                  </a:outerShdw>
                </a:effectLst>
                <a:hlinkClick r:id="rId6"/>
              </a:rPr>
              <a:t>Letters</a:t>
            </a:r>
            <a:r>
              <a:rPr lang="en-US" dirty="0">
                <a:solidFill>
                  <a:schemeClr val="bg1"/>
                </a:solidFill>
                <a:effectLst>
                  <a:outerShdw blurRad="50800" dist="38100" dir="2700000" algn="tl" rotWithShape="0">
                    <a:prstClr val="black">
                      <a:alpha val="40000"/>
                    </a:prstClr>
                  </a:outerShdw>
                </a:effectLst>
              </a:rPr>
              <a:t>, Recommendations – Shared with Tax Writing Committees</a:t>
            </a:r>
          </a:p>
          <a:p>
            <a:pPr lvl="1"/>
            <a:endParaRPr lang="en-US" sz="2400" dirty="0" smtClean="0">
              <a:solidFill>
                <a:schemeClr val="bg1"/>
              </a:solidFill>
              <a:effectLst>
                <a:outerShdw blurRad="50800" dist="38100" dir="2700000" algn="tl" rotWithShape="0">
                  <a:prstClr val="black">
                    <a:alpha val="40000"/>
                  </a:prstClr>
                </a:outerShdw>
              </a:effectLst>
            </a:endParaRPr>
          </a:p>
          <a:p>
            <a:pPr marL="342900" lvl="1" indent="-342900">
              <a:buFont typeface="Wingdings" panose="05000000000000000000" pitchFamily="2" charset="2"/>
              <a:buChar char="§"/>
            </a:pPr>
            <a:r>
              <a:rPr lang="en-US" sz="2400" b="1" dirty="0">
                <a:solidFill>
                  <a:schemeClr val="bg1"/>
                </a:solidFill>
                <a:effectLst>
                  <a:outerShdw blurRad="50800" dist="38100" dir="2700000" algn="tl" rotWithShape="0">
                    <a:prstClr val="black">
                      <a:alpha val="40000"/>
                    </a:prstClr>
                  </a:outerShdw>
                </a:effectLst>
              </a:rPr>
              <a:t>What You Can Do To Help – </a:t>
            </a:r>
            <a:r>
              <a:rPr lang="en-US" sz="2400" b="1" u="sng" dirty="0">
                <a:solidFill>
                  <a:schemeClr val="bg1"/>
                </a:solidFill>
                <a:effectLst>
                  <a:outerShdw blurRad="50800" dist="38100" dir="2700000" algn="tl" rotWithShape="0">
                    <a:prstClr val="black">
                      <a:alpha val="40000"/>
                    </a:prstClr>
                  </a:outerShdw>
                </a:effectLst>
              </a:rPr>
              <a:t>GET ENGAGED</a:t>
            </a:r>
            <a:r>
              <a:rPr lang="en-US" sz="2400" b="1" dirty="0">
                <a:solidFill>
                  <a:schemeClr val="bg1"/>
                </a:solidFill>
                <a:effectLst>
                  <a:outerShdw blurRad="50800" dist="38100" dir="2700000" algn="tl" rotWithShape="0">
                    <a:prstClr val="black">
                      <a:alpha val="40000"/>
                    </a:prstClr>
                  </a:outerShdw>
                </a:effectLst>
              </a:rPr>
              <a:t>!!!!</a:t>
            </a:r>
          </a:p>
          <a:p>
            <a:pPr lvl="1"/>
            <a:endParaRPr lang="en-US" sz="1200" dirty="0">
              <a:solidFill>
                <a:schemeClr val="bg1"/>
              </a:solidFill>
              <a:effectLst>
                <a:outerShdw blurRad="50800" dist="38100" dir="2700000" algn="tl" rotWithShape="0">
                  <a:prstClr val="black">
                    <a:alpha val="40000"/>
                  </a:prstClr>
                </a:outerShdw>
              </a:effectLst>
            </a:endParaRPr>
          </a:p>
          <a:p>
            <a:pPr marL="800100" lvl="1" indent="-342900">
              <a:buFont typeface="Arial" panose="020B0604020202020204" pitchFamily="34" charset="0"/>
              <a:buChar char="•"/>
            </a:pPr>
            <a:r>
              <a:rPr lang="en-US" dirty="0">
                <a:solidFill>
                  <a:schemeClr val="bg1"/>
                </a:solidFill>
                <a:effectLst>
                  <a:outerShdw blurRad="50800" dist="38100" dir="2700000" algn="tl" rotWithShape="0">
                    <a:prstClr val="black">
                      <a:alpha val="40000"/>
                    </a:prstClr>
                  </a:outerShdw>
                </a:effectLst>
              </a:rPr>
              <a:t>Draft Advocacy </a:t>
            </a:r>
            <a:r>
              <a:rPr lang="en-US" dirty="0">
                <a:solidFill>
                  <a:schemeClr val="bg1"/>
                </a:solidFill>
                <a:effectLst>
                  <a:outerShdw blurRad="50800" dist="38100" dir="2700000" algn="tl" rotWithShape="0">
                    <a:prstClr val="black">
                      <a:alpha val="40000"/>
                    </a:prstClr>
                  </a:outerShdw>
                </a:effectLst>
                <a:hlinkClick r:id="rId7"/>
              </a:rPr>
              <a:t>Letters</a:t>
            </a:r>
            <a:r>
              <a:rPr lang="en-US" dirty="0">
                <a:solidFill>
                  <a:schemeClr val="bg1"/>
                </a:solidFill>
                <a:effectLst>
                  <a:outerShdw blurRad="50800" dist="38100" dir="2700000" algn="tl" rotWithShape="0">
                    <a:prstClr val="black">
                      <a:alpha val="40000"/>
                    </a:prstClr>
                  </a:outerShdw>
                </a:effectLst>
              </a:rPr>
              <a:t>, </a:t>
            </a:r>
            <a:r>
              <a:rPr lang="en-US" dirty="0">
                <a:solidFill>
                  <a:schemeClr val="bg1"/>
                </a:solidFill>
                <a:effectLst>
                  <a:outerShdw blurRad="50800" dist="38100" dir="2700000" algn="tl" rotWithShape="0">
                    <a:prstClr val="black">
                      <a:alpha val="40000"/>
                    </a:prstClr>
                  </a:outerShdw>
                </a:effectLst>
                <a:hlinkClick r:id="rId8"/>
              </a:rPr>
              <a:t>Resolutions</a:t>
            </a:r>
            <a:r>
              <a:rPr lang="en-US" dirty="0">
                <a:solidFill>
                  <a:schemeClr val="bg1"/>
                </a:solidFill>
                <a:effectLst>
                  <a:outerShdw blurRad="50800" dist="38100" dir="2700000" algn="tl" rotWithShape="0">
                    <a:prstClr val="black">
                      <a:alpha val="40000"/>
                    </a:prstClr>
                  </a:outerShdw>
                </a:effectLst>
              </a:rPr>
              <a:t>, </a:t>
            </a:r>
            <a:r>
              <a:rPr lang="en-US" dirty="0">
                <a:solidFill>
                  <a:schemeClr val="bg1"/>
                </a:solidFill>
                <a:effectLst>
                  <a:outerShdw blurRad="50800" dist="38100" dir="2700000" algn="tl" rotWithShape="0">
                    <a:prstClr val="black">
                      <a:alpha val="40000"/>
                    </a:prstClr>
                  </a:outerShdw>
                </a:effectLst>
                <a:hlinkClick r:id="rId9"/>
              </a:rPr>
              <a:t>Talking Points</a:t>
            </a:r>
            <a:r>
              <a:rPr lang="en-US" dirty="0">
                <a:solidFill>
                  <a:schemeClr val="bg1"/>
                </a:solidFill>
                <a:effectLst>
                  <a:outerShdw blurRad="50800" dist="38100" dir="2700000" algn="tl" rotWithShape="0">
                    <a:prstClr val="black">
                      <a:alpha val="40000"/>
                    </a:prstClr>
                  </a:outerShdw>
                </a:effectLst>
              </a:rPr>
              <a:t> for </a:t>
            </a:r>
            <a:r>
              <a:rPr lang="en-US" dirty="0" smtClean="0">
                <a:solidFill>
                  <a:schemeClr val="bg1"/>
                </a:solidFill>
                <a:effectLst>
                  <a:outerShdw blurRad="50800" dist="38100" dir="2700000" algn="tl" rotWithShape="0">
                    <a:prstClr val="black">
                      <a:alpha val="40000"/>
                    </a:prstClr>
                  </a:outerShdw>
                </a:effectLst>
              </a:rPr>
              <a:t>Your </a:t>
            </a:r>
            <a:r>
              <a:rPr lang="en-US" dirty="0">
                <a:solidFill>
                  <a:schemeClr val="bg1"/>
                </a:solidFill>
                <a:effectLst>
                  <a:outerShdw blurRad="50800" dist="38100" dir="2700000" algn="tl" rotWithShape="0">
                    <a:prstClr val="black">
                      <a:alpha val="40000"/>
                    </a:prstClr>
                  </a:outerShdw>
                </a:effectLst>
              </a:rPr>
              <a:t>Use</a:t>
            </a:r>
          </a:p>
          <a:p>
            <a:pPr lvl="1"/>
            <a:endParaRPr lang="en-US" sz="2400" dirty="0">
              <a:solidFill>
                <a:schemeClr val="bg1"/>
              </a:solidFill>
              <a:effectLst>
                <a:outerShdw blurRad="50800" dist="38100" dir="2700000" algn="tl" rotWithShape="0">
                  <a:prstClr val="black">
                    <a:alpha val="40000"/>
                  </a:prstClr>
                </a:outerShdw>
              </a:effectLst>
            </a:endParaRPr>
          </a:p>
          <a:p>
            <a:pPr marL="349250" lvl="1" indent="-285750">
              <a:buFont typeface="Wingdings" panose="05000000000000000000" pitchFamily="2" charset="2"/>
              <a:buChar char="§"/>
            </a:pPr>
            <a:r>
              <a:rPr lang="en-US" sz="2400" b="1" u="sng" dirty="0" smtClean="0">
                <a:solidFill>
                  <a:schemeClr val="bg1"/>
                </a:solidFill>
                <a:effectLst>
                  <a:outerShdw blurRad="50800" dist="38100" dir="2700000" algn="tl" rotWithShape="0">
                    <a:prstClr val="black">
                      <a:alpha val="40000"/>
                    </a:prstClr>
                  </a:outerShdw>
                </a:effectLst>
              </a:rPr>
              <a:t>Timeline</a:t>
            </a:r>
            <a:r>
              <a:rPr lang="en-US" sz="2400" b="1" dirty="0" smtClean="0">
                <a:solidFill>
                  <a:schemeClr val="bg1"/>
                </a:solidFill>
                <a:effectLst>
                  <a:outerShdw blurRad="50800" dist="38100" dir="2700000" algn="tl" rotWithShape="0">
                    <a:prstClr val="black">
                      <a:alpha val="40000"/>
                    </a:prstClr>
                  </a:outerShdw>
                </a:effectLst>
              </a:rPr>
              <a:t> – 4 months before momentum shifts to 2016 Presidential Election.</a:t>
            </a:r>
            <a:endParaRPr lang="en-US" sz="2400" b="1" dirty="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p:txBody>
      </p:sp>
      <p:cxnSp>
        <p:nvCxnSpPr>
          <p:cNvPr id="11" name="Straight Connector 10"/>
          <p:cNvCxnSpPr/>
          <p:nvPr/>
        </p:nvCxnSpPr>
        <p:spPr>
          <a:xfrm>
            <a:off x="436272" y="1219200"/>
            <a:ext cx="822959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813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0000"/>
            <a:ext cx="8229599" cy="5257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43868"/>
            <a:ext cx="8351837" cy="9066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7698" y="304798"/>
            <a:ext cx="7848600" cy="584775"/>
          </a:xfrm>
          <a:prstGeom prst="rect">
            <a:avLst/>
          </a:prstGeom>
          <a:noFill/>
        </p:spPr>
        <p:txBody>
          <a:bodyPr wrap="square" rtlCol="0">
            <a:spAutoFit/>
          </a:bodyPr>
          <a:lstStyle/>
          <a:p>
            <a:pPr marL="403225" algn="ctr"/>
            <a:r>
              <a:rPr lang="en-US" sz="3200" b="1" dirty="0" smtClean="0">
                <a:solidFill>
                  <a:schemeClr val="bg1"/>
                </a:solidFill>
                <a:effectLst>
                  <a:outerShdw blurRad="50800" dist="38100" dir="2700000" algn="tl" rotWithShape="0">
                    <a:schemeClr val="tx1">
                      <a:alpha val="40000"/>
                    </a:schemeClr>
                  </a:outerShdw>
                </a:effectLst>
              </a:rPr>
              <a:t>Bank Qualified (BQ) Debt Legislation</a:t>
            </a:r>
            <a:endParaRPr lang="en-US" sz="32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44500" y="66294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8" y="1143000"/>
            <a:ext cx="8229600" cy="12700"/>
          </a:xfrm>
          <a:prstGeom prst="rect">
            <a:avLst/>
          </a:prstGeom>
          <a:solidFill>
            <a:srgbClr val="0000CC"/>
          </a:solidFill>
          <a:ln w="12700">
            <a:solidFill>
              <a:srgbClr val="0066FF"/>
            </a:solidFill>
            <a:miter lim="800000"/>
            <a:headEnd/>
            <a:tailEnd/>
          </a:ln>
          <a:effectLst/>
        </p:spPr>
      </p:pic>
      <p:sp>
        <p:nvSpPr>
          <p:cNvPr id="10" name="Rectangle 9"/>
          <p:cNvSpPr/>
          <p:nvPr/>
        </p:nvSpPr>
        <p:spPr>
          <a:xfrm>
            <a:off x="609599" y="1828800"/>
            <a:ext cx="8077199" cy="3785652"/>
          </a:xfrm>
          <a:prstGeom prst="rect">
            <a:avLst/>
          </a:prstGeom>
        </p:spPr>
        <p:txBody>
          <a:bodyPr wrap="square">
            <a:spAutoFit/>
          </a:bodyPr>
          <a:lstStyle/>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a:p>
            <a:endParaRPr lang="en-US" sz="800" dirty="0" smtClean="0">
              <a:solidFill>
                <a:schemeClr val="bg1"/>
              </a:solidFill>
              <a:effectLst>
                <a:outerShdw blurRad="50800" dist="38100" dir="2700000" algn="tl" rotWithShape="0">
                  <a:prstClr val="black">
                    <a:alpha val="40000"/>
                  </a:prstClr>
                </a:outerShdw>
              </a:effectLst>
            </a:endParaRPr>
          </a:p>
          <a:p>
            <a:endParaRPr lang="en-US" sz="800" dirty="0">
              <a:solidFill>
                <a:schemeClr val="bg1"/>
              </a:solidFill>
              <a:effectLst>
                <a:outerShdw blurRad="50800" dist="38100" dir="2700000" algn="tl" rotWithShape="0">
                  <a:prstClr val="black">
                    <a:alpha val="40000"/>
                  </a:prstClr>
                </a:outerShdw>
              </a:effectLst>
            </a:endParaRPr>
          </a:p>
        </p:txBody>
      </p:sp>
      <p:sp>
        <p:nvSpPr>
          <p:cNvPr id="7" name="Rectangle 6"/>
          <p:cNvSpPr/>
          <p:nvPr/>
        </p:nvSpPr>
        <p:spPr>
          <a:xfrm>
            <a:off x="596900" y="1447800"/>
            <a:ext cx="7924801" cy="4893647"/>
          </a:xfrm>
          <a:prstGeom prst="rect">
            <a:avLst/>
          </a:prstGeom>
        </p:spPr>
        <p:txBody>
          <a:bodyPr wrap="square">
            <a:spAutoFit/>
          </a:bodyPr>
          <a:lstStyle/>
          <a:p>
            <a:pPr marL="342900" lvl="1" indent="-342900">
              <a:buFont typeface="Wingdings" panose="05000000000000000000" pitchFamily="2" charset="2"/>
              <a:buChar char="§"/>
            </a:pPr>
            <a:r>
              <a:rPr lang="en-US" sz="2000" b="1" dirty="0" smtClean="0">
                <a:solidFill>
                  <a:schemeClr val="bg1"/>
                </a:solidFill>
                <a:effectLst>
                  <a:outerShdw blurRad="38100" dist="38100" dir="2700000" algn="tl">
                    <a:srgbClr val="000000">
                      <a:alpha val="43137"/>
                    </a:srgbClr>
                  </a:outerShdw>
                </a:effectLst>
              </a:rPr>
              <a:t>Working To Reintroduce Bipartisan Legislation (</a:t>
            </a:r>
            <a:r>
              <a:rPr lang="en-US" sz="2000" b="1" i="1" dirty="0" smtClean="0">
                <a:solidFill>
                  <a:schemeClr val="bg1"/>
                </a:solidFill>
                <a:effectLst>
                  <a:outerShdw blurRad="38100" dist="38100" dir="2700000" algn="tl">
                    <a:srgbClr val="000000">
                      <a:alpha val="43137"/>
                    </a:srgbClr>
                  </a:outerShdw>
                </a:effectLst>
              </a:rPr>
              <a:t>Municipal Bond Market Support Act</a:t>
            </a:r>
            <a:r>
              <a:rPr lang="en-US" sz="2000" b="1" dirty="0" smtClean="0">
                <a:solidFill>
                  <a:schemeClr val="bg1"/>
                </a:solidFill>
                <a:effectLst>
                  <a:outerShdw blurRad="38100" dist="38100" dir="2700000" algn="tl">
                    <a:srgbClr val="000000">
                      <a:alpha val="43137"/>
                    </a:srgbClr>
                  </a:outerShdw>
                </a:effectLst>
              </a:rPr>
              <a:t>) That Would Permanently Increase BQ Debt Limit From $10M To $30M And Index For Inflation.  </a:t>
            </a:r>
          </a:p>
          <a:p>
            <a:pPr marL="0" lvl="1"/>
            <a:endParaRPr lang="en-US" dirty="0" smtClean="0">
              <a:solidFill>
                <a:schemeClr val="bg1"/>
              </a:solidFill>
              <a:effectLst>
                <a:outerShdw blurRad="38100" dist="38100" dir="2700000" algn="tl">
                  <a:srgbClr val="000000">
                    <a:alpha val="43137"/>
                  </a:srgbClr>
                </a:outerShdw>
              </a:effectLst>
            </a:endParaRPr>
          </a:p>
          <a:p>
            <a:pPr marL="342900" lvl="1" indent="-342900">
              <a:buFont typeface="Wingdings" panose="05000000000000000000" pitchFamily="2" charset="2"/>
              <a:buChar char="§"/>
            </a:pPr>
            <a:r>
              <a:rPr lang="en-US" sz="2000" b="1" dirty="0" smtClean="0">
                <a:solidFill>
                  <a:schemeClr val="bg1"/>
                </a:solidFill>
                <a:effectLst>
                  <a:outerShdw blurRad="38100" dist="38100" dir="2700000" algn="tl">
                    <a:srgbClr val="000000">
                      <a:alpha val="43137"/>
                    </a:srgbClr>
                  </a:outerShdw>
                </a:effectLst>
              </a:rPr>
              <a:t>BQ Bonds Enable Smaller, Less Frequent Issuers To Finance Infrastructure At Lower Costs Than Traditional Bond Financing. </a:t>
            </a:r>
          </a:p>
          <a:p>
            <a:pPr marL="285750" lvl="1" indent="-285750">
              <a:buFont typeface="Arial" panose="020B0604020202020204" pitchFamily="34" charset="0"/>
              <a:buChar char="•"/>
            </a:pPr>
            <a:endParaRPr lang="en-US" b="1" dirty="0" smtClean="0">
              <a:solidFill>
                <a:schemeClr val="bg1"/>
              </a:solidFill>
              <a:effectLst>
                <a:outerShdw blurRad="38100" dist="38100" dir="2700000" algn="tl">
                  <a:srgbClr val="000000">
                    <a:alpha val="43137"/>
                  </a:srgbClr>
                </a:outerShdw>
              </a:effectLst>
            </a:endParaRPr>
          </a:p>
          <a:p>
            <a:pPr marL="800100" lvl="2" indent="-342900">
              <a:buFont typeface="Arial" panose="020B0604020202020204" pitchFamily="34" charset="0"/>
              <a:buChar char="•"/>
            </a:pPr>
            <a:r>
              <a:rPr lang="en-US" sz="2000" i="1" u="sng" dirty="0">
                <a:solidFill>
                  <a:schemeClr val="bg1"/>
                </a:solidFill>
                <a:effectLst>
                  <a:outerShdw blurRad="38100" dist="38100" dir="2700000" algn="tl">
                    <a:srgbClr val="000000">
                      <a:alpha val="43137"/>
                    </a:srgbClr>
                  </a:outerShdw>
                </a:effectLst>
              </a:rPr>
              <a:t>For </a:t>
            </a:r>
            <a:r>
              <a:rPr lang="en-US" sz="2000" i="1" u="sng" dirty="0" smtClean="0">
                <a:solidFill>
                  <a:schemeClr val="bg1"/>
                </a:solidFill>
                <a:effectLst>
                  <a:outerShdw blurRad="38100" dist="38100" dir="2700000" algn="tl">
                    <a:srgbClr val="000000">
                      <a:alpha val="43137"/>
                    </a:srgbClr>
                  </a:outerShdw>
                </a:effectLst>
              </a:rPr>
              <a:t>example</a:t>
            </a:r>
            <a:r>
              <a:rPr lang="en-US" sz="2000" dirty="0" smtClean="0">
                <a:solidFill>
                  <a:schemeClr val="bg1"/>
                </a:solidFill>
                <a:effectLst>
                  <a:outerShdw blurRad="38100" dist="38100" dir="2700000" algn="tl">
                    <a:srgbClr val="000000">
                      <a:alpha val="43137"/>
                    </a:srgbClr>
                  </a:outerShdw>
                </a:effectLst>
              </a:rPr>
              <a:t>: BQ issuers save 25 - 40 </a:t>
            </a:r>
            <a:r>
              <a:rPr lang="en-US" sz="2000" dirty="0">
                <a:solidFill>
                  <a:schemeClr val="bg1"/>
                </a:solidFill>
                <a:effectLst>
                  <a:outerShdw blurRad="38100" dist="38100" dir="2700000" algn="tl">
                    <a:srgbClr val="000000">
                      <a:alpha val="43137"/>
                    </a:srgbClr>
                  </a:outerShdw>
                </a:effectLst>
              </a:rPr>
              <a:t>basis points on an average.  O</a:t>
            </a:r>
            <a:r>
              <a:rPr lang="en-US" sz="2000" dirty="0" smtClean="0">
                <a:solidFill>
                  <a:schemeClr val="bg1"/>
                </a:solidFill>
                <a:effectLst>
                  <a:outerShdw blurRad="38100" dist="38100" dir="2700000" algn="tl">
                    <a:srgbClr val="000000">
                      <a:alpha val="43137"/>
                    </a:srgbClr>
                  </a:outerShdw>
                </a:effectLst>
              </a:rPr>
              <a:t>n </a:t>
            </a:r>
            <a:r>
              <a:rPr lang="en-US" sz="2000" dirty="0">
                <a:solidFill>
                  <a:schemeClr val="bg1"/>
                </a:solidFill>
                <a:effectLst>
                  <a:outerShdw blurRad="38100" dist="38100" dir="2700000" algn="tl">
                    <a:srgbClr val="000000">
                      <a:alpha val="43137"/>
                    </a:srgbClr>
                  </a:outerShdw>
                </a:effectLst>
              </a:rPr>
              <a:t>an average 15-year, $</a:t>
            </a:r>
            <a:r>
              <a:rPr lang="en-US" sz="2000" dirty="0" smtClean="0">
                <a:solidFill>
                  <a:schemeClr val="bg1"/>
                </a:solidFill>
                <a:effectLst>
                  <a:outerShdw blurRad="38100" dist="38100" dir="2700000" algn="tl">
                    <a:srgbClr val="000000">
                      <a:alpha val="43137"/>
                    </a:srgbClr>
                  </a:outerShdw>
                </a:effectLst>
              </a:rPr>
              <a:t>3.89M BQ financing</a:t>
            </a:r>
            <a:r>
              <a:rPr lang="en-US" sz="2000" dirty="0">
                <a:solidFill>
                  <a:schemeClr val="bg1"/>
                </a:solidFill>
                <a:effectLst>
                  <a:outerShdw blurRad="38100" dist="38100" dir="2700000" algn="tl">
                    <a:srgbClr val="000000">
                      <a:alpha val="43137"/>
                    </a:srgbClr>
                  </a:outerShdw>
                </a:effectLst>
              </a:rPr>
              <a:t>, an issuer could expect to save between $146,000 and $233,000</a:t>
            </a:r>
            <a:r>
              <a:rPr lang="en-US" sz="2000" dirty="0" smtClean="0">
                <a:solidFill>
                  <a:schemeClr val="bg1"/>
                </a:solidFill>
                <a:effectLst>
                  <a:outerShdw blurRad="38100" dist="38100" dir="2700000" algn="tl">
                    <a:srgbClr val="000000">
                      <a:alpha val="43137"/>
                    </a:srgbClr>
                  </a:outerShdw>
                </a:effectLst>
              </a:rPr>
              <a:t>.</a:t>
            </a:r>
          </a:p>
          <a:p>
            <a:pPr marL="228600" lvl="2"/>
            <a:endParaRPr lang="en-US" dirty="0" smtClean="0">
              <a:solidFill>
                <a:schemeClr val="bg1"/>
              </a:solidFill>
              <a:effectLst>
                <a:outerShdw blurRad="38100" dist="38100" dir="2700000" algn="tl">
                  <a:srgbClr val="000000">
                    <a:alpha val="43137"/>
                  </a:srgbClr>
                </a:outerShdw>
              </a:effectLst>
            </a:endParaRPr>
          </a:p>
          <a:p>
            <a:pPr marL="342900" lvl="1" indent="-342900">
              <a:buFont typeface="Wingdings" panose="05000000000000000000" pitchFamily="2" charset="2"/>
              <a:buChar char="§"/>
            </a:pPr>
            <a:r>
              <a:rPr lang="en-US" sz="2000" b="1" dirty="0" smtClean="0">
                <a:solidFill>
                  <a:schemeClr val="bg1"/>
                </a:solidFill>
                <a:effectLst>
                  <a:outerShdw blurRad="38100" dist="38100" dir="2700000" algn="tl">
                    <a:srgbClr val="000000">
                      <a:alpha val="43137"/>
                    </a:srgbClr>
                  </a:outerShdw>
                </a:effectLst>
              </a:rPr>
              <a:t>BQ – Cap created </a:t>
            </a:r>
            <a:r>
              <a:rPr lang="en-US" sz="2000" b="1" dirty="0">
                <a:solidFill>
                  <a:schemeClr val="bg1"/>
                </a:solidFill>
                <a:effectLst>
                  <a:outerShdw blurRad="38100" dist="38100" dir="2700000" algn="tl">
                    <a:srgbClr val="000000">
                      <a:alpha val="43137"/>
                    </a:srgbClr>
                  </a:outerShdw>
                </a:effectLst>
              </a:rPr>
              <a:t>in 1986 </a:t>
            </a:r>
            <a:r>
              <a:rPr lang="en-US" sz="2000" b="1" dirty="0" smtClean="0">
                <a:solidFill>
                  <a:schemeClr val="bg1"/>
                </a:solidFill>
                <a:effectLst>
                  <a:outerShdw blurRad="38100" dist="38100" dir="2700000" algn="tl">
                    <a:srgbClr val="000000">
                      <a:alpha val="43137"/>
                    </a:srgbClr>
                  </a:outerShdw>
                </a:effectLst>
              </a:rPr>
              <a:t>at $10M, where it has remained except for 2009 and 2010 during ARRA.  </a:t>
            </a:r>
          </a:p>
          <a:p>
            <a:pPr marL="342900" lvl="1" indent="-342900">
              <a:buFont typeface="Wingdings" panose="05000000000000000000" pitchFamily="2" charset="2"/>
              <a:buChar char="§"/>
            </a:pPr>
            <a:endParaRPr lang="en-US" b="1" dirty="0" smtClean="0">
              <a:solidFill>
                <a:schemeClr val="bg1"/>
              </a:solidFill>
              <a:effectLst>
                <a:outerShdw blurRad="38100" dist="38100" dir="2700000" algn="tl">
                  <a:srgbClr val="000000">
                    <a:alpha val="43137"/>
                  </a:srgbClr>
                </a:outerShdw>
              </a:effectLst>
            </a:endParaRPr>
          </a:p>
          <a:p>
            <a:pPr marL="342900" lvl="1" indent="-342900">
              <a:buFont typeface="Wingdings" panose="05000000000000000000" pitchFamily="2" charset="2"/>
              <a:buChar char="§"/>
            </a:pPr>
            <a:r>
              <a:rPr lang="en-US" sz="2000" b="1" dirty="0">
                <a:solidFill>
                  <a:schemeClr val="bg1"/>
                </a:solidFill>
                <a:effectLst>
                  <a:outerShdw blurRad="38100" dist="38100" dir="2700000" algn="tl">
                    <a:srgbClr val="000000">
                      <a:alpha val="43137"/>
                    </a:srgbClr>
                  </a:outerShdw>
                </a:effectLst>
              </a:rPr>
              <a:t>Unfortunately, </a:t>
            </a:r>
            <a:r>
              <a:rPr lang="en-US" sz="2000" b="1" dirty="0" smtClean="0">
                <a:solidFill>
                  <a:schemeClr val="bg1"/>
                </a:solidFill>
                <a:effectLst>
                  <a:outerShdw blurRad="38100" dist="38100" dir="2700000" algn="tl">
                    <a:srgbClr val="000000">
                      <a:alpha val="43137"/>
                    </a:srgbClr>
                  </a:outerShdw>
                </a:effectLst>
              </a:rPr>
              <a:t>$10M is </a:t>
            </a:r>
            <a:r>
              <a:rPr lang="en-US" sz="2000" b="1" dirty="0">
                <a:solidFill>
                  <a:schemeClr val="bg1"/>
                </a:solidFill>
                <a:effectLst>
                  <a:outerShdw blurRad="38100" dist="38100" dir="2700000" algn="tl">
                    <a:srgbClr val="000000">
                      <a:alpha val="43137"/>
                    </a:srgbClr>
                  </a:outerShdw>
                </a:effectLst>
              </a:rPr>
              <a:t>worth </a:t>
            </a:r>
            <a:r>
              <a:rPr lang="en-US" sz="2000" b="1" dirty="0" err="1" smtClean="0">
                <a:solidFill>
                  <a:schemeClr val="bg1"/>
                </a:solidFill>
                <a:effectLst>
                  <a:outerShdw blurRad="38100" dist="38100" dir="2700000" algn="tl">
                    <a:srgbClr val="000000">
                      <a:alpha val="43137"/>
                    </a:srgbClr>
                  </a:outerShdw>
                </a:effectLst>
              </a:rPr>
              <a:t>alot</a:t>
            </a:r>
            <a:r>
              <a:rPr lang="en-US" sz="2000" b="1" dirty="0" smtClean="0">
                <a:solidFill>
                  <a:schemeClr val="bg1"/>
                </a:solidFill>
                <a:effectLst>
                  <a:outerShdw blurRad="38100" dist="38100" dir="2700000" algn="tl">
                    <a:srgbClr val="000000">
                      <a:alpha val="43137"/>
                    </a:srgbClr>
                  </a:outerShdw>
                </a:effectLst>
              </a:rPr>
              <a:t> </a:t>
            </a:r>
            <a:r>
              <a:rPr lang="en-US" sz="2000" b="1" dirty="0">
                <a:solidFill>
                  <a:schemeClr val="bg1"/>
                </a:solidFill>
                <a:effectLst>
                  <a:outerShdw blurRad="38100" dist="38100" dir="2700000" algn="tl">
                    <a:srgbClr val="000000">
                      <a:alpha val="43137"/>
                    </a:srgbClr>
                  </a:outerShdw>
                </a:effectLst>
              </a:rPr>
              <a:t>less today due to </a:t>
            </a:r>
            <a:r>
              <a:rPr lang="en-US" sz="2000" b="1" dirty="0" smtClean="0">
                <a:solidFill>
                  <a:schemeClr val="bg1"/>
                </a:solidFill>
                <a:effectLst>
                  <a:outerShdw blurRad="38100" dist="38100" dir="2700000" algn="tl">
                    <a:srgbClr val="000000">
                      <a:alpha val="43137"/>
                    </a:srgbClr>
                  </a:outerShdw>
                </a:effectLst>
              </a:rPr>
              <a:t>inflation.</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9170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18" y="1175621"/>
            <a:ext cx="8336357" cy="551295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40" y="76201"/>
            <a:ext cx="8443120" cy="9143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7697" y="241012"/>
            <a:ext cx="7848600" cy="584775"/>
          </a:xfrm>
          <a:prstGeom prst="rect">
            <a:avLst/>
          </a:prstGeom>
          <a:noFill/>
        </p:spPr>
        <p:txBody>
          <a:bodyPr wrap="square" rtlCol="0">
            <a:spAutoFit/>
          </a:bodyPr>
          <a:lstStyle/>
          <a:p>
            <a:pPr marL="403225" algn="ctr" defTabSz="457200"/>
            <a:r>
              <a:rPr lang="en-US" sz="3200" b="1" dirty="0" smtClean="0">
                <a:solidFill>
                  <a:prstClr val="white"/>
                </a:solidFill>
                <a:effectLst>
                  <a:outerShdw blurRad="50800" dist="38100" dir="2700000" algn="tl" rotWithShape="0">
                    <a:prstClr val="black">
                      <a:alpha val="40000"/>
                    </a:prstClr>
                  </a:outerShdw>
                </a:effectLst>
                <a:latin typeface="Calibri"/>
              </a:rPr>
              <a:t>GFOA TIM Committee</a:t>
            </a:r>
            <a:endParaRPr lang="en-US" sz="3200" b="1" dirty="0">
              <a:solidFill>
                <a:prstClr val="white"/>
              </a:solidFill>
              <a:effectLst>
                <a:outerShdw blurRad="50800" dist="38100" dir="2700000" algn="tl" rotWithShape="0">
                  <a:prstClr val="black">
                    <a:alpha val="40000"/>
                  </a:prstClr>
                </a:outerShdw>
              </a:effectLst>
              <a:latin typeface="Calibri"/>
            </a:endParaRPr>
          </a:p>
        </p:txBody>
      </p:sp>
      <p:cxnSp>
        <p:nvCxnSpPr>
          <p:cNvPr id="8" name="Straight Connector 7"/>
          <p:cNvCxnSpPr/>
          <p:nvPr/>
        </p:nvCxnSpPr>
        <p:spPr>
          <a:xfrm>
            <a:off x="457198" y="6781800"/>
            <a:ext cx="822959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9599" y="1828800"/>
            <a:ext cx="8077199" cy="4154984"/>
          </a:xfrm>
          <a:prstGeom prst="rect">
            <a:avLst/>
          </a:prstGeom>
        </p:spPr>
        <p:txBody>
          <a:bodyPr wrap="square">
            <a:spAutoFit/>
          </a:bodyPr>
          <a:lstStyle/>
          <a:p>
            <a:pPr marL="342900" indent="-342900">
              <a:buFont typeface="Wingdings" panose="05000000000000000000" pitchFamily="2" charset="2"/>
              <a:buChar char="§"/>
            </a:pPr>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p:txBody>
      </p:sp>
      <p:sp>
        <p:nvSpPr>
          <p:cNvPr id="7" name="Rectangle 6"/>
          <p:cNvSpPr/>
          <p:nvPr/>
        </p:nvSpPr>
        <p:spPr>
          <a:xfrm>
            <a:off x="590550" y="1175621"/>
            <a:ext cx="8077197" cy="6093976"/>
          </a:xfrm>
          <a:prstGeom prst="rect">
            <a:avLst/>
          </a:prstGeom>
        </p:spPr>
        <p:txBody>
          <a:bodyPr wrap="square">
            <a:spAutoFit/>
          </a:bodyPr>
          <a:lstStyle/>
          <a:p>
            <a:pPr defTabSz="457200">
              <a:tabLst>
                <a:tab pos="2743200" algn="l"/>
                <a:tab pos="3200400" algn="l"/>
              </a:tabLst>
            </a:pPr>
            <a:r>
              <a:rPr lang="en-US" sz="2400" b="1" u="sng" dirty="0" smtClean="0">
                <a:solidFill>
                  <a:prstClr val="white"/>
                </a:solidFill>
                <a:effectLst>
                  <a:outerShdw blurRad="50800" dist="38100" dir="2700000" algn="tl" rotWithShape="0">
                    <a:prstClr val="black">
                      <a:alpha val="40000"/>
                    </a:prstClr>
                  </a:outerShdw>
                </a:effectLst>
                <a:latin typeface="Calibri"/>
              </a:rPr>
              <a:t>Newly Updated </a:t>
            </a:r>
          </a:p>
          <a:p>
            <a:pPr marL="342900" indent="-342900" defTabSz="457200">
              <a:buFont typeface="Wingdings" panose="05000000000000000000" pitchFamily="2" charset="2"/>
              <a:buChar char="§"/>
              <a:tabLst>
                <a:tab pos="2743200" algn="l"/>
                <a:tab pos="3200400" algn="l"/>
              </a:tabLst>
            </a:pPr>
            <a:r>
              <a:rPr lang="en-US" sz="2400" b="1" dirty="0" smtClean="0">
                <a:solidFill>
                  <a:prstClr val="white"/>
                </a:solidFill>
                <a:effectLst>
                  <a:outerShdw blurRad="50800" dist="38100" dir="2700000" algn="tl" rotWithShape="0">
                    <a:prstClr val="black">
                      <a:alpha val="40000"/>
                    </a:prstClr>
                  </a:outerShdw>
                </a:effectLst>
                <a:latin typeface="Calibri"/>
                <a:hlinkClick r:id="rId4"/>
              </a:rPr>
              <a:t>BP: Using </a:t>
            </a:r>
            <a:r>
              <a:rPr lang="en-US" sz="2400" b="1" dirty="0">
                <a:solidFill>
                  <a:prstClr val="white"/>
                </a:solidFill>
                <a:effectLst>
                  <a:outerShdw blurRad="50800" dist="38100" dir="2700000" algn="tl" rotWithShape="0">
                    <a:prstClr val="black">
                      <a:alpha val="40000"/>
                    </a:prstClr>
                  </a:outerShdw>
                </a:effectLst>
                <a:latin typeface="Calibri"/>
                <a:hlinkClick r:id="rId4"/>
              </a:rPr>
              <a:t>Mutual Funds for </a:t>
            </a:r>
            <a:r>
              <a:rPr lang="en-US" sz="2400" b="1" dirty="0" smtClean="0">
                <a:solidFill>
                  <a:prstClr val="white"/>
                </a:solidFill>
                <a:effectLst>
                  <a:outerShdw blurRad="50800" dist="38100" dir="2700000" algn="tl" rotWithShape="0">
                    <a:prstClr val="black">
                      <a:alpha val="40000"/>
                    </a:prstClr>
                  </a:outerShdw>
                </a:effectLst>
                <a:latin typeface="Calibri"/>
                <a:hlinkClick r:id="rId4"/>
              </a:rPr>
              <a:t>Cash Management Purposes</a:t>
            </a:r>
            <a:endParaRPr lang="en-US" sz="2400" b="1" dirty="0" smtClean="0">
              <a:solidFill>
                <a:prstClr val="white"/>
              </a:solidFill>
              <a:effectLst>
                <a:outerShdw blurRad="50800" dist="38100" dir="2700000" algn="tl" rotWithShape="0">
                  <a:prstClr val="black">
                    <a:alpha val="40000"/>
                  </a:prstClr>
                </a:outerShdw>
              </a:effectLst>
              <a:latin typeface="Calibri"/>
            </a:endParaRPr>
          </a:p>
          <a:p>
            <a:pPr defTabSz="457200">
              <a:tabLst>
                <a:tab pos="2743200" algn="l"/>
                <a:tab pos="3200400" algn="l"/>
              </a:tabLst>
            </a:pPr>
            <a:endParaRPr lang="en-US" sz="11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tabLst>
                <a:tab pos="2743200" algn="l"/>
                <a:tab pos="3257550" algn="l"/>
              </a:tabLst>
            </a:pPr>
            <a:r>
              <a:rPr lang="en-US" sz="2400" b="1" dirty="0" smtClean="0">
                <a:solidFill>
                  <a:prstClr val="white"/>
                </a:solidFill>
                <a:effectLst>
                  <a:outerShdw blurRad="50800" dist="38100" dir="2700000" algn="tl" rotWithShape="0">
                    <a:prstClr val="black">
                      <a:alpha val="40000"/>
                    </a:prstClr>
                  </a:outerShdw>
                </a:effectLst>
                <a:latin typeface="Calibri"/>
                <a:hlinkClick r:id="rId5"/>
              </a:rPr>
              <a:t>BP: Using </a:t>
            </a:r>
            <a:r>
              <a:rPr lang="en-US" sz="2400" b="1" dirty="0">
                <a:solidFill>
                  <a:prstClr val="white"/>
                </a:solidFill>
                <a:effectLst>
                  <a:outerShdw blurRad="50800" dist="38100" dir="2700000" algn="tl" rotWithShape="0">
                    <a:prstClr val="black">
                      <a:alpha val="40000"/>
                    </a:prstClr>
                  </a:outerShdw>
                </a:effectLst>
                <a:latin typeface="Calibri"/>
                <a:hlinkClick r:id="rId5"/>
              </a:rPr>
              <a:t>Benchmarks to </a:t>
            </a:r>
            <a:r>
              <a:rPr lang="en-US" sz="2400" b="1" dirty="0" smtClean="0">
                <a:solidFill>
                  <a:prstClr val="white"/>
                </a:solidFill>
                <a:effectLst>
                  <a:outerShdw blurRad="50800" dist="38100" dir="2700000" algn="tl" rotWithShape="0">
                    <a:prstClr val="black">
                      <a:alpha val="40000"/>
                    </a:prstClr>
                  </a:outerShdw>
                </a:effectLst>
                <a:latin typeface="Calibri"/>
                <a:hlinkClick r:id="rId5"/>
              </a:rPr>
              <a:t>Assess Portfolio Risk </a:t>
            </a:r>
            <a:r>
              <a:rPr lang="en-US" sz="2400" b="1" dirty="0">
                <a:solidFill>
                  <a:prstClr val="white"/>
                </a:solidFill>
                <a:effectLst>
                  <a:outerShdw blurRad="50800" dist="38100" dir="2700000" algn="tl" rotWithShape="0">
                    <a:prstClr val="black">
                      <a:alpha val="40000"/>
                    </a:prstClr>
                  </a:outerShdw>
                </a:effectLst>
                <a:latin typeface="Calibri"/>
                <a:hlinkClick r:id="rId5"/>
              </a:rPr>
              <a:t>and Returns</a:t>
            </a:r>
            <a:endParaRPr lang="en-US" sz="2400" b="1" dirty="0">
              <a:solidFill>
                <a:prstClr val="white"/>
              </a:solidFill>
              <a:effectLst>
                <a:outerShdw blurRad="50800" dist="38100" dir="2700000" algn="tl" rotWithShape="0">
                  <a:prstClr val="black">
                    <a:alpha val="40000"/>
                  </a:prstClr>
                </a:outerShdw>
              </a:effectLst>
              <a:latin typeface="Calibri"/>
            </a:endParaRPr>
          </a:p>
          <a:p>
            <a:pPr defTabSz="457200"/>
            <a:endParaRPr lang="en-US" sz="1400" b="1" dirty="0" smtClean="0">
              <a:solidFill>
                <a:prstClr val="white"/>
              </a:solidFill>
              <a:effectLst>
                <a:outerShdw blurRad="50800" dist="38100" dir="2700000" algn="tl" rotWithShape="0">
                  <a:prstClr val="black">
                    <a:alpha val="40000"/>
                  </a:prstClr>
                </a:outerShdw>
              </a:effectLst>
              <a:latin typeface="Calibri"/>
            </a:endParaRPr>
          </a:p>
          <a:p>
            <a:pPr defTabSz="457200"/>
            <a:r>
              <a:rPr lang="en-US" sz="2400" b="1" u="sng" dirty="0" smtClean="0">
                <a:solidFill>
                  <a:prstClr val="white"/>
                </a:solidFill>
                <a:effectLst>
                  <a:outerShdw blurRad="50800" dist="38100" dir="2700000" algn="tl" rotWithShape="0">
                    <a:prstClr val="black">
                      <a:alpha val="40000"/>
                    </a:prstClr>
                  </a:outerShdw>
                </a:effectLst>
                <a:latin typeface="Calibri"/>
              </a:rPr>
              <a:t>2015 </a:t>
            </a:r>
            <a:r>
              <a:rPr lang="en-US" sz="2400" b="1" u="sng" dirty="0" err="1" smtClean="0">
                <a:solidFill>
                  <a:prstClr val="white"/>
                </a:solidFill>
                <a:effectLst>
                  <a:outerShdw blurRad="50800" dist="38100" dir="2700000" algn="tl" rotWithShape="0">
                    <a:prstClr val="black">
                      <a:alpha val="40000"/>
                    </a:prstClr>
                  </a:outerShdw>
                </a:effectLst>
                <a:latin typeface="Calibri"/>
              </a:rPr>
              <a:t>Workplan</a:t>
            </a:r>
            <a:endParaRPr lang="en-US" sz="2400" b="1" u="sng" dirty="0" smtClean="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pPr>
            <a:r>
              <a:rPr lang="en-US" sz="2400" b="1" dirty="0" smtClean="0">
                <a:solidFill>
                  <a:prstClr val="white"/>
                </a:solidFill>
                <a:effectLst>
                  <a:outerShdw blurRad="50800" dist="38100" dir="2700000" algn="tl" rotWithShape="0">
                    <a:prstClr val="black">
                      <a:alpha val="40000"/>
                    </a:prstClr>
                  </a:outerShdw>
                </a:effectLst>
                <a:latin typeface="Calibri"/>
              </a:rPr>
              <a:t>Update </a:t>
            </a:r>
            <a:r>
              <a:rPr lang="en-US" sz="2400" b="1" dirty="0">
                <a:solidFill>
                  <a:prstClr val="white"/>
                </a:solidFill>
                <a:effectLst>
                  <a:outerShdw blurRad="50800" dist="38100" dir="2700000" algn="tl" rotWithShape="0">
                    <a:prstClr val="black">
                      <a:alpha val="40000"/>
                    </a:prstClr>
                  </a:outerShdw>
                </a:effectLst>
                <a:latin typeface="Calibri"/>
              </a:rPr>
              <a:t>– BP: Creating Revenue </a:t>
            </a:r>
            <a:r>
              <a:rPr lang="en-US" sz="2400" b="1" dirty="0" smtClean="0">
                <a:solidFill>
                  <a:prstClr val="white"/>
                </a:solidFill>
                <a:effectLst>
                  <a:outerShdw blurRad="50800" dist="38100" dir="2700000" algn="tl" rotWithShape="0">
                    <a:prstClr val="black">
                      <a:alpha val="40000"/>
                    </a:prstClr>
                  </a:outerShdw>
                </a:effectLst>
                <a:latin typeface="Calibri"/>
              </a:rPr>
              <a:t>Controls</a:t>
            </a:r>
          </a:p>
          <a:p>
            <a:pPr defTabSz="457200"/>
            <a:endParaRPr lang="en-US" sz="11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charset="2"/>
              <a:buChar char="§"/>
            </a:pPr>
            <a:r>
              <a:rPr lang="en-US" sz="2400" b="1" dirty="0" smtClean="0">
                <a:solidFill>
                  <a:prstClr val="white"/>
                </a:solidFill>
                <a:effectLst>
                  <a:outerShdw blurRad="50800" dist="38100" dir="2700000" algn="tl" rotWithShape="0">
                    <a:prstClr val="black">
                      <a:alpha val="40000"/>
                    </a:prstClr>
                  </a:outerShdw>
                </a:effectLst>
                <a:latin typeface="Calibri"/>
              </a:rPr>
              <a:t>Update </a:t>
            </a:r>
            <a:r>
              <a:rPr lang="en-US" sz="2400" b="1" dirty="0">
                <a:solidFill>
                  <a:prstClr val="white"/>
                </a:solidFill>
                <a:effectLst>
                  <a:outerShdw blurRad="50800" dist="38100" dir="2700000" algn="tl" rotWithShape="0">
                    <a:prstClr val="black">
                      <a:alpha val="40000"/>
                    </a:prstClr>
                  </a:outerShdw>
                </a:effectLst>
                <a:latin typeface="Calibri"/>
              </a:rPr>
              <a:t>– ADV: Use of </a:t>
            </a:r>
            <a:r>
              <a:rPr lang="en-US" sz="2400" b="1" dirty="0" smtClean="0">
                <a:solidFill>
                  <a:prstClr val="white"/>
                </a:solidFill>
                <a:effectLst>
                  <a:outerShdw blurRad="50800" dist="38100" dir="2700000" algn="tl" rotWithShape="0">
                    <a:prstClr val="black">
                      <a:alpha val="40000"/>
                    </a:prstClr>
                  </a:outerShdw>
                </a:effectLst>
                <a:latin typeface="Calibri"/>
              </a:rPr>
              <a:t>Derivatives</a:t>
            </a:r>
          </a:p>
          <a:p>
            <a:pPr marL="342900" indent="-342900" defTabSz="457200">
              <a:buFont typeface="Wingdings" charset="2"/>
              <a:buChar char="§"/>
            </a:pPr>
            <a:endParaRPr lang="en-US" sz="11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charset="2"/>
              <a:buChar char="§"/>
            </a:pPr>
            <a:r>
              <a:rPr lang="en-US" sz="2400" b="1" dirty="0" smtClean="0">
                <a:solidFill>
                  <a:prstClr val="white"/>
                </a:solidFill>
                <a:effectLst>
                  <a:outerShdw blurRad="50800" dist="38100" dir="2700000" algn="tl" rotWithShape="0">
                    <a:prstClr val="black">
                      <a:alpha val="40000"/>
                    </a:prstClr>
                  </a:outerShdw>
                </a:effectLst>
                <a:latin typeface="Calibri"/>
              </a:rPr>
              <a:t>NEW </a:t>
            </a:r>
            <a:r>
              <a:rPr lang="en-US" sz="2400" b="1" dirty="0">
                <a:solidFill>
                  <a:prstClr val="white"/>
                </a:solidFill>
                <a:effectLst>
                  <a:outerShdw blurRad="50800" dist="38100" dir="2700000" algn="tl" rotWithShape="0">
                    <a:prstClr val="black">
                      <a:alpha val="40000"/>
                    </a:prstClr>
                  </a:outerShdw>
                </a:effectLst>
                <a:latin typeface="Calibri"/>
              </a:rPr>
              <a:t>– BP: Data </a:t>
            </a:r>
            <a:r>
              <a:rPr lang="en-US" sz="2400" b="1" dirty="0" smtClean="0">
                <a:solidFill>
                  <a:prstClr val="white"/>
                </a:solidFill>
                <a:effectLst>
                  <a:outerShdw blurRad="50800" dist="38100" dir="2700000" algn="tl" rotWithShape="0">
                    <a:prstClr val="black">
                      <a:alpha val="40000"/>
                    </a:prstClr>
                  </a:outerShdw>
                </a:effectLst>
                <a:latin typeface="Calibri"/>
              </a:rPr>
              <a:t>Breeches</a:t>
            </a:r>
          </a:p>
          <a:p>
            <a:pPr marL="342900" indent="-342900" defTabSz="457200">
              <a:buFont typeface="Wingdings" charset="2"/>
              <a:buChar char="§"/>
            </a:pPr>
            <a:endParaRPr lang="en-US" sz="11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charset="2"/>
              <a:buChar char="§"/>
            </a:pPr>
            <a:r>
              <a:rPr lang="en-US" sz="2400" b="1" dirty="0" smtClean="0">
                <a:solidFill>
                  <a:prstClr val="white"/>
                </a:solidFill>
                <a:effectLst>
                  <a:outerShdw blurRad="50800" dist="38100" dir="2700000" algn="tl" rotWithShape="0">
                    <a:prstClr val="black">
                      <a:alpha val="40000"/>
                    </a:prstClr>
                  </a:outerShdw>
                </a:effectLst>
                <a:latin typeface="Calibri"/>
              </a:rPr>
              <a:t>NEW </a:t>
            </a:r>
            <a:r>
              <a:rPr lang="en-US" sz="2400" b="1" dirty="0">
                <a:solidFill>
                  <a:prstClr val="white"/>
                </a:solidFill>
                <a:effectLst>
                  <a:outerShdw blurRad="50800" dist="38100" dir="2700000" algn="tl" rotWithShape="0">
                    <a:prstClr val="black">
                      <a:alpha val="40000"/>
                    </a:prstClr>
                  </a:outerShdw>
                </a:effectLst>
                <a:latin typeface="Calibri"/>
              </a:rPr>
              <a:t>– BP: Identifying </a:t>
            </a:r>
            <a:r>
              <a:rPr lang="en-US" sz="2400" b="1" dirty="0" smtClean="0">
                <a:solidFill>
                  <a:prstClr val="white"/>
                </a:solidFill>
                <a:effectLst>
                  <a:outerShdw blurRad="50800" dist="38100" dir="2700000" algn="tl" rotWithShape="0">
                    <a:prstClr val="black">
                      <a:alpha val="40000"/>
                    </a:prstClr>
                  </a:outerShdw>
                </a:effectLst>
                <a:latin typeface="Calibri"/>
              </a:rPr>
              <a:t>Risks</a:t>
            </a:r>
          </a:p>
          <a:p>
            <a:pPr marL="342900" indent="-342900" defTabSz="457200">
              <a:buFont typeface="Wingdings" charset="2"/>
              <a:buChar char="§"/>
            </a:pPr>
            <a:endParaRPr lang="en-US" sz="11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charset="2"/>
              <a:buChar char="§"/>
            </a:pPr>
            <a:r>
              <a:rPr lang="en-US" sz="2400" b="1" dirty="0" smtClean="0">
                <a:solidFill>
                  <a:prstClr val="white"/>
                </a:solidFill>
                <a:effectLst>
                  <a:outerShdw blurRad="50800" dist="38100" dir="2700000" algn="tl" rotWithShape="0">
                    <a:prstClr val="black">
                      <a:alpha val="40000"/>
                    </a:prstClr>
                  </a:outerShdw>
                </a:effectLst>
                <a:latin typeface="Calibri"/>
              </a:rPr>
              <a:t>NEW </a:t>
            </a:r>
            <a:r>
              <a:rPr lang="en-US" sz="2400" b="1" dirty="0">
                <a:solidFill>
                  <a:prstClr val="white"/>
                </a:solidFill>
                <a:effectLst>
                  <a:outerShdw blurRad="50800" dist="38100" dir="2700000" algn="tl" rotWithShape="0">
                    <a:prstClr val="black">
                      <a:alpha val="40000"/>
                    </a:prstClr>
                  </a:outerShdw>
                </a:effectLst>
                <a:latin typeface="Calibri"/>
              </a:rPr>
              <a:t>– Checklist: Requirements for </a:t>
            </a:r>
            <a:r>
              <a:rPr lang="en-US" sz="2400" b="1" dirty="0" smtClean="0">
                <a:solidFill>
                  <a:prstClr val="white"/>
                </a:solidFill>
                <a:effectLst>
                  <a:outerShdw blurRad="50800" dist="38100" dir="2700000" algn="tl" rotWithShape="0">
                    <a:prstClr val="black">
                      <a:alpha val="40000"/>
                    </a:prstClr>
                  </a:outerShdw>
                </a:effectLst>
                <a:latin typeface="Calibri"/>
              </a:rPr>
              <a:t>Treasury </a:t>
            </a:r>
            <a:r>
              <a:rPr lang="en-US" sz="2400" b="1" dirty="0" err="1" smtClean="0">
                <a:solidFill>
                  <a:prstClr val="white"/>
                </a:solidFill>
                <a:effectLst>
                  <a:outerShdw blurRad="50800" dist="38100" dir="2700000" algn="tl" rotWithShape="0">
                    <a:prstClr val="black">
                      <a:alpha val="40000"/>
                    </a:prstClr>
                  </a:outerShdw>
                </a:effectLst>
                <a:latin typeface="Calibri"/>
              </a:rPr>
              <a:t>Mgmt</a:t>
            </a:r>
            <a:r>
              <a:rPr lang="en-US" sz="2400" b="1" dirty="0" smtClean="0">
                <a:solidFill>
                  <a:prstClr val="white"/>
                </a:solidFill>
                <a:effectLst>
                  <a:outerShdw blurRad="50800" dist="38100" dir="2700000" algn="tl" rotWithShape="0">
                    <a:prstClr val="black">
                      <a:alpha val="40000"/>
                    </a:prstClr>
                  </a:outerShdw>
                </a:effectLst>
                <a:latin typeface="Calibri"/>
              </a:rPr>
              <a:t> Systems</a:t>
            </a:r>
          </a:p>
          <a:p>
            <a:pPr defTabSz="457200"/>
            <a:endParaRPr lang="en-US" sz="11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charset="2"/>
              <a:buChar char="§"/>
            </a:pPr>
            <a:r>
              <a:rPr lang="en-US" sz="2400" b="1" dirty="0" smtClean="0">
                <a:solidFill>
                  <a:prstClr val="white"/>
                </a:solidFill>
                <a:effectLst>
                  <a:outerShdw blurRad="50800" dist="38100" dir="2700000" algn="tl" rotWithShape="0">
                    <a:prstClr val="black">
                      <a:alpha val="40000"/>
                    </a:prstClr>
                  </a:outerShdw>
                </a:effectLst>
                <a:latin typeface="Calibri"/>
              </a:rPr>
              <a:t>NEW </a:t>
            </a:r>
            <a:r>
              <a:rPr lang="en-US" sz="2400" b="1" dirty="0">
                <a:solidFill>
                  <a:prstClr val="white"/>
                </a:solidFill>
                <a:effectLst>
                  <a:outerShdw blurRad="50800" dist="38100" dir="2700000" algn="tl" rotWithShape="0">
                    <a:prstClr val="black">
                      <a:alpha val="40000"/>
                    </a:prstClr>
                  </a:outerShdw>
                </a:effectLst>
                <a:latin typeface="Calibri"/>
              </a:rPr>
              <a:t>– Sample 3rd </a:t>
            </a:r>
            <a:r>
              <a:rPr lang="en-US" sz="2400" b="1" dirty="0" smtClean="0">
                <a:solidFill>
                  <a:prstClr val="white"/>
                </a:solidFill>
                <a:effectLst>
                  <a:outerShdw blurRad="50800" dist="38100" dir="2700000" algn="tl" rotWithShape="0">
                    <a:prstClr val="black">
                      <a:alpha val="40000"/>
                    </a:prstClr>
                  </a:outerShdw>
                </a:effectLst>
                <a:latin typeface="Calibri"/>
              </a:rPr>
              <a:t>Party </a:t>
            </a:r>
            <a:r>
              <a:rPr lang="en-US" sz="2400" b="1" dirty="0">
                <a:solidFill>
                  <a:prstClr val="white"/>
                </a:solidFill>
                <a:effectLst>
                  <a:outerShdw blurRad="50800" dist="38100" dir="2700000" algn="tl" rotWithShape="0">
                    <a:prstClr val="black">
                      <a:alpha val="40000"/>
                    </a:prstClr>
                  </a:outerShdw>
                </a:effectLst>
                <a:latin typeface="Calibri"/>
              </a:rPr>
              <a:t>Safekeeping </a:t>
            </a:r>
            <a:r>
              <a:rPr lang="en-US" sz="2400" b="1" dirty="0" smtClean="0">
                <a:solidFill>
                  <a:prstClr val="white"/>
                </a:solidFill>
                <a:effectLst>
                  <a:outerShdw blurRad="50800" dist="38100" dir="2700000" algn="tl" rotWithShape="0">
                    <a:prstClr val="black">
                      <a:alpha val="40000"/>
                    </a:prstClr>
                  </a:outerShdw>
                </a:effectLst>
                <a:latin typeface="Calibri"/>
              </a:rPr>
              <a:t>Agreement</a:t>
            </a:r>
            <a:endParaRPr lang="en-US" sz="2400" b="1" dirty="0" smtClean="0">
              <a:solidFill>
                <a:prstClr val="white"/>
              </a:solidFill>
              <a:effectLst>
                <a:outerShdw blurRad="50800" dist="38100" dir="2700000" algn="tl" rotWithShape="0">
                  <a:prstClr val="black">
                    <a:alpha val="40000"/>
                  </a:prstClr>
                </a:outerShdw>
              </a:effectLst>
              <a:latin typeface="Calibri"/>
            </a:endParaRPr>
          </a:p>
          <a:p>
            <a:pPr defTabSz="457200"/>
            <a:endParaRPr lang="en-US" sz="11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charset="2"/>
              <a:buChar char="§"/>
            </a:pPr>
            <a:r>
              <a:rPr lang="en-US" sz="2400" b="1" dirty="0" smtClean="0">
                <a:solidFill>
                  <a:prstClr val="white"/>
                </a:solidFill>
                <a:effectLst>
                  <a:outerShdw blurRad="50800" dist="38100" dir="2700000" algn="tl" rotWithShape="0">
                    <a:prstClr val="black">
                      <a:alpha val="40000"/>
                    </a:prstClr>
                  </a:outerShdw>
                </a:effectLst>
                <a:latin typeface="Calibri"/>
              </a:rPr>
              <a:t>NEW </a:t>
            </a:r>
            <a:r>
              <a:rPr lang="en-US" sz="2400" b="1" dirty="0">
                <a:solidFill>
                  <a:prstClr val="white"/>
                </a:solidFill>
                <a:effectLst>
                  <a:outerShdw blurRad="50800" dist="38100" dir="2700000" algn="tl" rotWithShape="0">
                    <a:prstClr val="black">
                      <a:alpha val="40000"/>
                    </a:prstClr>
                  </a:outerShdw>
                </a:effectLst>
                <a:latin typeface="Calibri"/>
              </a:rPr>
              <a:t>– Sample Custodial Trust </a:t>
            </a:r>
            <a:r>
              <a:rPr lang="en-US" sz="2400" b="1" dirty="0" smtClean="0">
                <a:solidFill>
                  <a:prstClr val="white"/>
                </a:solidFill>
                <a:effectLst>
                  <a:outerShdw blurRad="50800" dist="38100" dir="2700000" algn="tl" rotWithShape="0">
                    <a:prstClr val="black">
                      <a:alpha val="40000"/>
                    </a:prstClr>
                  </a:outerShdw>
                </a:effectLst>
                <a:latin typeface="Calibri"/>
              </a:rPr>
              <a:t>Agreement</a:t>
            </a:r>
            <a:endParaRPr lang="en-US" sz="2400" b="1" dirty="0">
              <a:solidFill>
                <a:prstClr val="white"/>
              </a:solidFill>
              <a:effectLst>
                <a:outerShdw blurRad="50800" dist="38100" dir="2700000" algn="tl" rotWithShape="0">
                  <a:prstClr val="black">
                    <a:alpha val="40000"/>
                  </a:prstClr>
                </a:outerShdw>
              </a:effectLst>
              <a:latin typeface="Calibri"/>
            </a:endParaRPr>
          </a:p>
          <a:p>
            <a:pPr defTabSz="457200">
              <a:tabLst>
                <a:tab pos="3200400" algn="l"/>
              </a:tabLst>
            </a:pPr>
            <a:r>
              <a:rPr lang="en-US" sz="2400" b="1" dirty="0">
                <a:solidFill>
                  <a:prstClr val="white"/>
                </a:solidFill>
                <a:effectLst>
                  <a:outerShdw blurRad="50800" dist="38100" dir="2700000" algn="tl" rotWithShape="0">
                    <a:prstClr val="black">
                      <a:alpha val="40000"/>
                    </a:prstClr>
                  </a:outerShdw>
                </a:effectLst>
                <a:latin typeface="Calibri"/>
              </a:rPr>
              <a:t>	</a:t>
            </a:r>
            <a:endParaRPr lang="en-US" sz="2400" dirty="0"/>
          </a:p>
        </p:txBody>
      </p:sp>
      <p:cxnSp>
        <p:nvCxnSpPr>
          <p:cNvPr id="13" name="Straight Connector 12"/>
          <p:cNvCxnSpPr/>
          <p:nvPr/>
        </p:nvCxnSpPr>
        <p:spPr>
          <a:xfrm>
            <a:off x="411560" y="1066800"/>
            <a:ext cx="8336357"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626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599" cy="45910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258593"/>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9600" y="609600"/>
            <a:ext cx="7848600" cy="584775"/>
          </a:xfrm>
          <a:prstGeom prst="rect">
            <a:avLst/>
          </a:prstGeom>
          <a:noFill/>
        </p:spPr>
        <p:txBody>
          <a:bodyPr wrap="square" rtlCol="0">
            <a:spAutoFit/>
          </a:bodyPr>
          <a:lstStyle/>
          <a:p>
            <a:pPr marL="403225" algn="ctr" defTabSz="457200"/>
            <a:r>
              <a:rPr lang="en-US" sz="3200" b="1" dirty="0">
                <a:solidFill>
                  <a:prstClr val="white"/>
                </a:solidFill>
                <a:effectLst>
                  <a:outerShdw blurRad="50800" dist="38100" dir="2700000" algn="tl" rotWithShape="0">
                    <a:prstClr val="black">
                      <a:alpha val="40000"/>
                    </a:prstClr>
                  </a:outerShdw>
                </a:effectLst>
                <a:latin typeface="Calibri"/>
              </a:rPr>
              <a:t>Treasury/Cash Management Training</a:t>
            </a: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40658"/>
            <a:ext cx="8229600" cy="12700"/>
          </a:xfrm>
          <a:prstGeom prst="rect">
            <a:avLst/>
          </a:prstGeom>
          <a:solidFill>
            <a:srgbClr val="0000CC"/>
          </a:solidFill>
          <a:ln w="12700">
            <a:solidFill>
              <a:srgbClr val="0066FF"/>
            </a:solidFill>
            <a:miter lim="800000"/>
            <a:headEnd/>
            <a:tailEnd/>
          </a:ln>
          <a:effectLst/>
        </p:spPr>
      </p:pic>
      <p:sp>
        <p:nvSpPr>
          <p:cNvPr id="10" name="Rectangle 9"/>
          <p:cNvSpPr/>
          <p:nvPr/>
        </p:nvSpPr>
        <p:spPr>
          <a:xfrm>
            <a:off x="609599" y="1828800"/>
            <a:ext cx="8077199" cy="4154984"/>
          </a:xfrm>
          <a:prstGeom prst="rect">
            <a:avLst/>
          </a:prstGeom>
        </p:spPr>
        <p:txBody>
          <a:bodyPr wrap="square">
            <a:spAutoFit/>
          </a:bodyPr>
          <a:lstStyle/>
          <a:p>
            <a:pPr marL="342900" indent="-342900">
              <a:buFont typeface="Wingdings" panose="05000000000000000000" pitchFamily="2" charset="2"/>
              <a:buChar char="§"/>
            </a:pPr>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p:txBody>
      </p:sp>
      <p:sp>
        <p:nvSpPr>
          <p:cNvPr id="7" name="Rectangle 6"/>
          <p:cNvSpPr/>
          <p:nvPr/>
        </p:nvSpPr>
        <p:spPr>
          <a:xfrm>
            <a:off x="638175" y="1905000"/>
            <a:ext cx="7924800" cy="4154984"/>
          </a:xfrm>
          <a:prstGeom prst="rect">
            <a:avLst/>
          </a:prstGeom>
        </p:spPr>
        <p:txBody>
          <a:bodyPr wrap="square">
            <a:spAutoFit/>
          </a:bodyPr>
          <a:lstStyle/>
          <a:p>
            <a:pPr marL="342900" indent="-342900" defTabSz="457200">
              <a:buFont typeface="Wingdings" panose="05000000000000000000" pitchFamily="2" charset="2"/>
              <a:buChar char="§"/>
            </a:pPr>
            <a:r>
              <a:rPr lang="en-US" sz="2400" b="1" dirty="0">
                <a:solidFill>
                  <a:prstClr val="white"/>
                </a:solidFill>
                <a:effectLst>
                  <a:outerShdw blurRad="50800" dist="38100" dir="2700000" algn="tl" rotWithShape="0">
                    <a:prstClr val="black">
                      <a:alpha val="40000"/>
                    </a:prstClr>
                  </a:outerShdw>
                </a:effectLst>
                <a:latin typeface="Calibri"/>
              </a:rPr>
              <a:t>Treasury Management and Banking Relations</a:t>
            </a:r>
          </a:p>
          <a:p>
            <a:pPr defTabSz="457200"/>
            <a:r>
              <a:rPr lang="en-US" sz="2400" b="1" i="1" dirty="0">
                <a:solidFill>
                  <a:prstClr val="white"/>
                </a:solidFill>
                <a:effectLst>
                  <a:outerShdw blurRad="50800" dist="38100" dir="2700000" algn="tl" rotWithShape="0">
                    <a:prstClr val="black">
                      <a:alpha val="40000"/>
                    </a:prstClr>
                  </a:outerShdw>
                </a:effectLst>
                <a:latin typeface="Calibri"/>
              </a:rPr>
              <a:t>	Portland, OR			April </a:t>
            </a:r>
            <a:r>
              <a:rPr lang="en-US" sz="2400" b="1" i="1" dirty="0" smtClean="0">
                <a:solidFill>
                  <a:prstClr val="white"/>
                </a:solidFill>
                <a:effectLst>
                  <a:outerShdw blurRad="50800" dist="38100" dir="2700000" algn="tl" rotWithShape="0">
                    <a:prstClr val="black">
                      <a:alpha val="40000"/>
                    </a:prstClr>
                  </a:outerShdw>
                </a:effectLst>
                <a:latin typeface="Calibri"/>
              </a:rPr>
              <a:t>29-30</a:t>
            </a:r>
          </a:p>
          <a:p>
            <a:pPr defTabSz="457200"/>
            <a:endParaRPr lang="en-US" sz="24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pPr>
            <a:r>
              <a:rPr lang="en-US" sz="2400" b="1" dirty="0">
                <a:solidFill>
                  <a:prstClr val="white"/>
                </a:solidFill>
                <a:effectLst>
                  <a:outerShdw blurRad="50800" dist="38100" dir="2700000" algn="tl" rotWithShape="0">
                    <a:prstClr val="black">
                      <a:alpha val="40000"/>
                    </a:prstClr>
                  </a:outerShdw>
                </a:effectLst>
                <a:latin typeface="Calibri"/>
              </a:rPr>
              <a:t>Advanced Treasury Management</a:t>
            </a:r>
          </a:p>
          <a:p>
            <a:pPr defTabSz="457200"/>
            <a:r>
              <a:rPr lang="en-US" sz="2400" b="1" i="1" dirty="0">
                <a:solidFill>
                  <a:prstClr val="white"/>
                </a:solidFill>
                <a:effectLst>
                  <a:outerShdw blurRad="50800" dist="38100" dir="2700000" algn="tl" rotWithShape="0">
                    <a:prstClr val="black">
                      <a:alpha val="40000"/>
                    </a:prstClr>
                  </a:outerShdw>
                </a:effectLst>
                <a:latin typeface="Calibri"/>
              </a:rPr>
              <a:t>	Phoenix, AZ			October </a:t>
            </a:r>
            <a:r>
              <a:rPr lang="en-US" sz="2400" b="1" i="1" dirty="0" smtClean="0">
                <a:solidFill>
                  <a:prstClr val="white"/>
                </a:solidFill>
                <a:effectLst>
                  <a:outerShdw blurRad="50800" dist="38100" dir="2700000" algn="tl" rotWithShape="0">
                    <a:prstClr val="black">
                      <a:alpha val="40000"/>
                    </a:prstClr>
                  </a:outerShdw>
                </a:effectLst>
                <a:latin typeface="Calibri"/>
              </a:rPr>
              <a:t>8-9</a:t>
            </a:r>
          </a:p>
          <a:p>
            <a:pPr defTabSz="457200"/>
            <a:endParaRPr lang="en-US" sz="24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pPr>
            <a:r>
              <a:rPr lang="en-US" sz="2400" b="1" dirty="0">
                <a:solidFill>
                  <a:prstClr val="white"/>
                </a:solidFill>
                <a:effectLst>
                  <a:outerShdw blurRad="50800" dist="38100" dir="2700000" algn="tl" rotWithShape="0">
                    <a:prstClr val="black">
                      <a:alpha val="40000"/>
                    </a:prstClr>
                  </a:outerShdw>
                </a:effectLst>
                <a:latin typeface="Calibri"/>
              </a:rPr>
              <a:t>Treasury Management Best Practices</a:t>
            </a:r>
          </a:p>
          <a:p>
            <a:pPr defTabSz="457200">
              <a:tabLst>
                <a:tab pos="342900" algn="l"/>
                <a:tab pos="3200400" algn="l"/>
              </a:tabLst>
            </a:pPr>
            <a:r>
              <a:rPr lang="en-US" sz="2400" b="1" i="1" dirty="0" smtClean="0">
                <a:solidFill>
                  <a:prstClr val="white"/>
                </a:solidFill>
                <a:effectLst>
                  <a:outerShdw blurRad="50800" dist="38100" dir="2700000" algn="tl" rotWithShape="0">
                    <a:prstClr val="black">
                      <a:alpha val="40000"/>
                    </a:prstClr>
                  </a:outerShdw>
                </a:effectLst>
                <a:latin typeface="Calibri"/>
              </a:rPr>
              <a:t>	Orange </a:t>
            </a:r>
            <a:r>
              <a:rPr lang="en-US" sz="2400" b="1" i="1" dirty="0">
                <a:solidFill>
                  <a:prstClr val="white"/>
                </a:solidFill>
                <a:effectLst>
                  <a:outerShdw blurRad="50800" dist="38100" dir="2700000" algn="tl" rotWithShape="0">
                    <a:prstClr val="black">
                      <a:alpha val="40000"/>
                    </a:prstClr>
                  </a:outerShdw>
                </a:effectLst>
                <a:latin typeface="Calibri"/>
              </a:rPr>
              <a:t>County!!!!	</a:t>
            </a:r>
            <a:r>
              <a:rPr lang="en-US" sz="2400" b="1" i="1" dirty="0" smtClean="0">
                <a:solidFill>
                  <a:prstClr val="white"/>
                </a:solidFill>
                <a:effectLst>
                  <a:outerShdw blurRad="50800" dist="38100" dir="2700000" algn="tl" rotWithShape="0">
                    <a:prstClr val="black">
                      <a:alpha val="40000"/>
                    </a:prstClr>
                  </a:outerShdw>
                </a:effectLst>
                <a:latin typeface="Calibri"/>
              </a:rPr>
              <a:t>January </a:t>
            </a:r>
            <a:r>
              <a:rPr lang="en-US" sz="2400" b="1" i="1" dirty="0">
                <a:solidFill>
                  <a:prstClr val="white"/>
                </a:solidFill>
                <a:effectLst>
                  <a:outerShdw blurRad="50800" dist="38100" dir="2700000" algn="tl" rotWithShape="0">
                    <a:prstClr val="black">
                      <a:alpha val="40000"/>
                    </a:prstClr>
                  </a:outerShdw>
                </a:effectLst>
                <a:latin typeface="Calibri"/>
              </a:rPr>
              <a:t>11-12, 2016</a:t>
            </a:r>
          </a:p>
          <a:p>
            <a:pPr defTabSz="457200"/>
            <a:endParaRPr lang="en-US" sz="24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pPr>
            <a:r>
              <a:rPr lang="en-US" sz="2400" b="1" dirty="0">
                <a:solidFill>
                  <a:prstClr val="white"/>
                </a:solidFill>
                <a:effectLst>
                  <a:outerShdw blurRad="50800" dist="38100" dir="2700000" algn="tl" rotWithShape="0">
                    <a:prstClr val="black">
                      <a:alpha val="40000"/>
                    </a:prstClr>
                  </a:outerShdw>
                </a:effectLst>
                <a:latin typeface="Calibri"/>
              </a:rPr>
              <a:t>WEBINAR:  Risk Management in Treasury Operations</a:t>
            </a:r>
          </a:p>
          <a:p>
            <a:pPr defTabSz="457200">
              <a:tabLst>
                <a:tab pos="3200400" algn="l"/>
              </a:tabLst>
            </a:pPr>
            <a:r>
              <a:rPr lang="en-US" sz="2400" b="1" i="1" dirty="0">
                <a:solidFill>
                  <a:prstClr val="white"/>
                </a:solidFill>
                <a:effectLst>
                  <a:outerShdw blurRad="50800" dist="38100" dir="2700000" algn="tl" rotWithShape="0">
                    <a:prstClr val="black">
                      <a:alpha val="40000"/>
                    </a:prstClr>
                  </a:outerShdw>
                </a:effectLst>
                <a:latin typeface="Calibri"/>
              </a:rPr>
              <a:t>	October 14	</a:t>
            </a:r>
            <a:endParaRPr lang="en-US" sz="2400" i="1" dirty="0"/>
          </a:p>
        </p:txBody>
      </p:sp>
    </p:spTree>
    <p:extLst>
      <p:ext uri="{BB962C8B-B14F-4D97-AF65-F5344CB8AC3E}">
        <p14:creationId xmlns:p14="http://schemas.microsoft.com/office/powerpoint/2010/main" val="2731548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599" cy="5105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76201"/>
            <a:ext cx="8351837"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9598" y="317212"/>
            <a:ext cx="7848600" cy="584775"/>
          </a:xfrm>
          <a:prstGeom prst="rect">
            <a:avLst/>
          </a:prstGeom>
          <a:noFill/>
        </p:spPr>
        <p:txBody>
          <a:bodyPr wrap="square" rtlCol="0">
            <a:spAutoFit/>
          </a:bodyPr>
          <a:lstStyle/>
          <a:p>
            <a:pPr marL="403225" algn="ctr" defTabSz="457200"/>
            <a:r>
              <a:rPr lang="en-US" sz="3200" b="1" dirty="0">
                <a:solidFill>
                  <a:prstClr val="white"/>
                </a:solidFill>
                <a:effectLst>
                  <a:outerShdw blurRad="50800" dist="38100" dir="2700000" algn="tl" rotWithShape="0">
                    <a:prstClr val="black">
                      <a:alpha val="40000"/>
                    </a:prstClr>
                  </a:outerShdw>
                </a:effectLst>
                <a:latin typeface="Calibri"/>
              </a:rPr>
              <a:t>Debt Management Training</a:t>
            </a:r>
          </a:p>
        </p:txBody>
      </p:sp>
      <p:cxnSp>
        <p:nvCxnSpPr>
          <p:cNvPr id="8" name="Straight Connector 7"/>
          <p:cNvCxnSpPr/>
          <p:nvPr/>
        </p:nvCxnSpPr>
        <p:spPr>
          <a:xfrm>
            <a:off x="457201" y="64770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02" y="1143000"/>
            <a:ext cx="8229600" cy="12700"/>
          </a:xfrm>
          <a:prstGeom prst="rect">
            <a:avLst/>
          </a:prstGeom>
          <a:solidFill>
            <a:srgbClr val="0000CC"/>
          </a:solidFill>
          <a:ln w="12700">
            <a:solidFill>
              <a:srgbClr val="0066FF"/>
            </a:solidFill>
            <a:miter lim="800000"/>
            <a:headEnd/>
            <a:tailEnd/>
          </a:ln>
          <a:effectLst/>
        </p:spPr>
      </p:pic>
      <p:sp>
        <p:nvSpPr>
          <p:cNvPr id="10" name="Rectangle 9"/>
          <p:cNvSpPr/>
          <p:nvPr/>
        </p:nvSpPr>
        <p:spPr>
          <a:xfrm>
            <a:off x="609599" y="1828800"/>
            <a:ext cx="8077199" cy="4154984"/>
          </a:xfrm>
          <a:prstGeom prst="rect">
            <a:avLst/>
          </a:prstGeom>
        </p:spPr>
        <p:txBody>
          <a:bodyPr wrap="square">
            <a:spAutoFit/>
          </a:bodyPr>
          <a:lstStyle/>
          <a:p>
            <a:pPr marL="342900" indent="-342900">
              <a:buFont typeface="Wingdings" panose="05000000000000000000" pitchFamily="2" charset="2"/>
              <a:buChar char="§"/>
            </a:pPr>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p:txBody>
      </p:sp>
      <p:sp>
        <p:nvSpPr>
          <p:cNvPr id="7" name="Rectangle 6"/>
          <p:cNvSpPr/>
          <p:nvPr/>
        </p:nvSpPr>
        <p:spPr>
          <a:xfrm>
            <a:off x="647699" y="1585942"/>
            <a:ext cx="7848601" cy="4524315"/>
          </a:xfrm>
          <a:prstGeom prst="rect">
            <a:avLst/>
          </a:prstGeom>
        </p:spPr>
        <p:txBody>
          <a:bodyPr wrap="square">
            <a:spAutoFit/>
          </a:bodyPr>
          <a:lstStyle/>
          <a:p>
            <a:pPr marL="342900" indent="-342900" defTabSz="457200">
              <a:buFont typeface="Wingdings" panose="05000000000000000000" pitchFamily="2" charset="2"/>
              <a:buChar char="§"/>
            </a:pPr>
            <a:r>
              <a:rPr lang="en-US" sz="2400" b="1" dirty="0">
                <a:solidFill>
                  <a:prstClr val="white"/>
                </a:solidFill>
                <a:effectLst>
                  <a:outerShdw blurRad="50800" dist="38100" dir="2700000" algn="tl" rotWithShape="0">
                    <a:prstClr val="black">
                      <a:alpha val="40000"/>
                    </a:prstClr>
                  </a:outerShdw>
                </a:effectLst>
                <a:latin typeface="Calibri"/>
              </a:rPr>
              <a:t>Debt Management for Frequent Issuers</a:t>
            </a:r>
          </a:p>
          <a:p>
            <a:pPr defTabSz="457200"/>
            <a:r>
              <a:rPr lang="en-US" sz="2400" b="1" i="1" dirty="0">
                <a:solidFill>
                  <a:prstClr val="white"/>
                </a:solidFill>
                <a:effectLst>
                  <a:outerShdw blurRad="50800" dist="38100" dir="2700000" algn="tl" rotWithShape="0">
                    <a:prstClr val="black">
                      <a:alpha val="40000"/>
                    </a:prstClr>
                  </a:outerShdw>
                </a:effectLst>
                <a:latin typeface="Calibri"/>
              </a:rPr>
              <a:t>	Minneapolis, MN		August </a:t>
            </a:r>
            <a:r>
              <a:rPr lang="en-US" sz="2400" b="1" i="1" dirty="0" smtClean="0">
                <a:solidFill>
                  <a:prstClr val="white"/>
                </a:solidFill>
                <a:effectLst>
                  <a:outerShdw blurRad="50800" dist="38100" dir="2700000" algn="tl" rotWithShape="0">
                    <a:prstClr val="black">
                      <a:alpha val="40000"/>
                    </a:prstClr>
                  </a:outerShdw>
                </a:effectLst>
                <a:latin typeface="Calibri"/>
              </a:rPr>
              <a:t>19</a:t>
            </a:r>
          </a:p>
          <a:p>
            <a:pPr defTabSz="457200"/>
            <a:endParaRPr lang="en-US" sz="12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pPr>
            <a:r>
              <a:rPr lang="en-US" sz="2400" b="1" dirty="0">
                <a:solidFill>
                  <a:prstClr val="white"/>
                </a:solidFill>
                <a:effectLst>
                  <a:outerShdw blurRad="50800" dist="38100" dir="2700000" algn="tl" rotWithShape="0">
                    <a:prstClr val="black">
                      <a:alpha val="40000"/>
                    </a:prstClr>
                  </a:outerShdw>
                </a:effectLst>
                <a:latin typeface="Calibri"/>
              </a:rPr>
              <a:t>Best Practices in Debt Management</a:t>
            </a:r>
          </a:p>
          <a:p>
            <a:pPr defTabSz="457200"/>
            <a:r>
              <a:rPr lang="en-US" sz="2400" b="1" i="1" dirty="0">
                <a:solidFill>
                  <a:prstClr val="white"/>
                </a:solidFill>
                <a:effectLst>
                  <a:outerShdw blurRad="50800" dist="38100" dir="2700000" algn="tl" rotWithShape="0">
                    <a:prstClr val="black">
                      <a:alpha val="40000"/>
                    </a:prstClr>
                  </a:outerShdw>
                </a:effectLst>
                <a:latin typeface="Calibri"/>
              </a:rPr>
              <a:t>	San Antonio			December 7-8</a:t>
            </a:r>
          </a:p>
          <a:p>
            <a:pPr defTabSz="457200"/>
            <a:endParaRPr lang="en-US" sz="12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pPr>
            <a:r>
              <a:rPr lang="en-US" sz="2400" b="1" dirty="0">
                <a:solidFill>
                  <a:prstClr val="white"/>
                </a:solidFill>
                <a:effectLst>
                  <a:outerShdw blurRad="50800" dist="38100" dir="2700000" algn="tl" rotWithShape="0">
                    <a:prstClr val="black">
                      <a:alpha val="40000"/>
                    </a:prstClr>
                  </a:outerShdw>
                </a:effectLst>
                <a:latin typeface="Calibri"/>
              </a:rPr>
              <a:t>WEBINAR:  Types of Debt Instruments and </a:t>
            </a:r>
            <a:r>
              <a:rPr lang="en-US" sz="2400" b="1" dirty="0" err="1">
                <a:solidFill>
                  <a:prstClr val="white"/>
                </a:solidFill>
                <a:effectLst>
                  <a:outerShdw blurRad="50800" dist="38100" dir="2700000" algn="tl" rotWithShape="0">
                    <a:prstClr val="black">
                      <a:alpha val="40000"/>
                    </a:prstClr>
                  </a:outerShdw>
                </a:effectLst>
                <a:latin typeface="Calibri"/>
              </a:rPr>
              <a:t>Refundings</a:t>
            </a:r>
            <a:endParaRPr lang="en-US" sz="2400" b="1" dirty="0">
              <a:solidFill>
                <a:prstClr val="white"/>
              </a:solidFill>
              <a:effectLst>
                <a:outerShdw blurRad="50800" dist="38100" dir="2700000" algn="tl" rotWithShape="0">
                  <a:prstClr val="black">
                    <a:alpha val="40000"/>
                  </a:prstClr>
                </a:outerShdw>
              </a:effectLst>
              <a:latin typeface="Calibri"/>
            </a:endParaRPr>
          </a:p>
          <a:p>
            <a:pPr defTabSz="457200"/>
            <a:r>
              <a:rPr lang="en-US" sz="2400" b="1" i="1" dirty="0" smtClean="0">
                <a:solidFill>
                  <a:prstClr val="white"/>
                </a:solidFill>
                <a:effectLst>
                  <a:outerShdw blurRad="50800" dist="38100" dir="2700000" algn="tl" rotWithShape="0">
                    <a:prstClr val="black">
                      <a:alpha val="40000"/>
                    </a:prstClr>
                  </a:outerShdw>
                </a:effectLst>
                <a:latin typeface="Calibri"/>
              </a:rPr>
              <a:t>	April </a:t>
            </a:r>
            <a:r>
              <a:rPr lang="en-US" sz="2400" b="1" i="1" dirty="0">
                <a:solidFill>
                  <a:prstClr val="white"/>
                </a:solidFill>
                <a:effectLst>
                  <a:outerShdw blurRad="50800" dist="38100" dir="2700000" algn="tl" rotWithShape="0">
                    <a:prstClr val="black">
                      <a:alpha val="40000"/>
                    </a:prstClr>
                  </a:outerShdw>
                </a:effectLst>
                <a:latin typeface="Calibri"/>
              </a:rPr>
              <a:t>22				11-1 </a:t>
            </a:r>
            <a:r>
              <a:rPr lang="en-US" sz="2400" b="1" i="1" dirty="0" smtClean="0">
                <a:solidFill>
                  <a:prstClr val="white"/>
                </a:solidFill>
                <a:effectLst>
                  <a:outerShdw blurRad="50800" dist="38100" dir="2700000" algn="tl" rotWithShape="0">
                    <a:prstClr val="black">
                      <a:alpha val="40000"/>
                    </a:prstClr>
                  </a:outerShdw>
                </a:effectLst>
                <a:latin typeface="Calibri"/>
              </a:rPr>
              <a:t>PT</a:t>
            </a:r>
          </a:p>
          <a:p>
            <a:pPr defTabSz="457200"/>
            <a:endParaRPr lang="en-US" sz="12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pPr>
            <a:r>
              <a:rPr lang="en-US" sz="2400" b="1" dirty="0">
                <a:solidFill>
                  <a:prstClr val="white"/>
                </a:solidFill>
                <a:effectLst>
                  <a:outerShdw blurRad="50800" dist="38100" dir="2700000" algn="tl" rotWithShape="0">
                    <a:prstClr val="black">
                      <a:alpha val="40000"/>
                    </a:prstClr>
                  </a:outerShdw>
                </a:effectLst>
                <a:latin typeface="Calibri"/>
              </a:rPr>
              <a:t>WEBINAR:  Update on Bond Disclosure</a:t>
            </a:r>
          </a:p>
          <a:p>
            <a:pPr defTabSz="457200"/>
            <a:r>
              <a:rPr lang="en-US" sz="2400" b="1" i="1" dirty="0">
                <a:solidFill>
                  <a:prstClr val="white"/>
                </a:solidFill>
                <a:effectLst>
                  <a:outerShdw blurRad="50800" dist="38100" dir="2700000" algn="tl" rotWithShape="0">
                    <a:prstClr val="black">
                      <a:alpha val="40000"/>
                    </a:prstClr>
                  </a:outerShdw>
                </a:effectLst>
                <a:latin typeface="Calibri"/>
              </a:rPr>
              <a:t>	August 12				11-1 </a:t>
            </a:r>
            <a:r>
              <a:rPr lang="en-US" sz="2400" b="1" i="1" dirty="0" smtClean="0">
                <a:solidFill>
                  <a:prstClr val="white"/>
                </a:solidFill>
                <a:effectLst>
                  <a:outerShdw blurRad="50800" dist="38100" dir="2700000" algn="tl" rotWithShape="0">
                    <a:prstClr val="black">
                      <a:alpha val="40000"/>
                    </a:prstClr>
                  </a:outerShdw>
                </a:effectLst>
                <a:latin typeface="Calibri"/>
              </a:rPr>
              <a:t>PT</a:t>
            </a:r>
          </a:p>
          <a:p>
            <a:pPr defTabSz="457200"/>
            <a:endParaRPr lang="en-US" sz="12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pPr>
            <a:r>
              <a:rPr lang="en-US" sz="2400" b="1" dirty="0">
                <a:solidFill>
                  <a:prstClr val="white"/>
                </a:solidFill>
                <a:effectLst>
                  <a:outerShdw blurRad="50800" dist="38100" dir="2700000" algn="tl" rotWithShape="0">
                    <a:prstClr val="black">
                      <a:alpha val="40000"/>
                    </a:prstClr>
                  </a:outerShdw>
                </a:effectLst>
                <a:latin typeface="Calibri"/>
              </a:rPr>
              <a:t>WEBINAR:  Rating Agency Outlook for the Year</a:t>
            </a:r>
          </a:p>
          <a:p>
            <a:pPr defTabSz="457200"/>
            <a:r>
              <a:rPr lang="en-US" sz="2400" b="1" i="1" dirty="0">
                <a:solidFill>
                  <a:prstClr val="white"/>
                </a:solidFill>
                <a:effectLst>
                  <a:outerShdw blurRad="50800" dist="38100" dir="2700000" algn="tl" rotWithShape="0">
                    <a:prstClr val="black">
                      <a:alpha val="40000"/>
                    </a:prstClr>
                  </a:outerShdw>
                </a:effectLst>
                <a:latin typeface="Calibri"/>
              </a:rPr>
              <a:t>	January 20				11-1 PT</a:t>
            </a:r>
          </a:p>
        </p:txBody>
      </p:sp>
    </p:spTree>
    <p:extLst>
      <p:ext uri="{BB962C8B-B14F-4D97-AF65-F5344CB8AC3E}">
        <p14:creationId xmlns:p14="http://schemas.microsoft.com/office/powerpoint/2010/main" val="2455952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56" y="1219200"/>
            <a:ext cx="8262143" cy="5486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76201"/>
            <a:ext cx="8351837"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8174" y="279113"/>
            <a:ext cx="7848600" cy="584775"/>
          </a:xfrm>
          <a:prstGeom prst="rect">
            <a:avLst/>
          </a:prstGeom>
          <a:noFill/>
        </p:spPr>
        <p:txBody>
          <a:bodyPr wrap="square" rtlCol="0">
            <a:spAutoFit/>
          </a:bodyPr>
          <a:lstStyle/>
          <a:p>
            <a:pPr marL="403225" algn="ctr"/>
            <a:r>
              <a:rPr lang="en-US" sz="3200" b="1" dirty="0" smtClean="0">
                <a:solidFill>
                  <a:schemeClr val="bg1"/>
                </a:solidFill>
                <a:effectLst>
                  <a:outerShdw blurRad="50800" dist="38100" dir="2700000" algn="tl" rotWithShape="0">
                    <a:schemeClr val="tx1">
                      <a:alpha val="40000"/>
                    </a:schemeClr>
                  </a:outerShdw>
                </a:effectLst>
              </a:rPr>
              <a:t>GFOA Debt Committee</a:t>
            </a:r>
            <a:endParaRPr lang="en-US" sz="32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24656" y="6781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56" y="1143000"/>
            <a:ext cx="8229600" cy="12700"/>
          </a:xfrm>
          <a:prstGeom prst="rect">
            <a:avLst/>
          </a:prstGeom>
          <a:solidFill>
            <a:srgbClr val="0000CC"/>
          </a:solidFill>
          <a:ln w="12700">
            <a:solidFill>
              <a:srgbClr val="0066FF"/>
            </a:solidFill>
            <a:miter lim="800000"/>
            <a:headEnd/>
            <a:tailEnd/>
          </a:ln>
          <a:effectLst/>
        </p:spPr>
      </p:pic>
      <p:sp>
        <p:nvSpPr>
          <p:cNvPr id="10" name="Rectangle 9"/>
          <p:cNvSpPr/>
          <p:nvPr/>
        </p:nvSpPr>
        <p:spPr>
          <a:xfrm>
            <a:off x="609599" y="1828800"/>
            <a:ext cx="8077199" cy="4154984"/>
          </a:xfrm>
          <a:prstGeom prst="rect">
            <a:avLst/>
          </a:prstGeom>
        </p:spPr>
        <p:txBody>
          <a:bodyPr wrap="square">
            <a:spAutoFit/>
          </a:bodyPr>
          <a:lstStyle/>
          <a:p>
            <a:pPr marL="342900" indent="-342900">
              <a:buFont typeface="Wingdings" panose="05000000000000000000" pitchFamily="2" charset="2"/>
              <a:buChar char="§"/>
            </a:pPr>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a:p>
            <a:endParaRPr lang="en-US" sz="2400" b="1" dirty="0">
              <a:solidFill>
                <a:schemeClr val="bg1"/>
              </a:solidFill>
              <a:effectLst>
                <a:outerShdw blurRad="50800" dist="38100" dir="2700000" algn="tl" rotWithShape="0">
                  <a:prstClr val="black">
                    <a:alpha val="40000"/>
                  </a:prstClr>
                </a:outerShdw>
              </a:effectLst>
            </a:endParaRPr>
          </a:p>
          <a:p>
            <a:endParaRPr lang="en-US" sz="2400" b="1" dirty="0" smtClean="0">
              <a:solidFill>
                <a:schemeClr val="bg1"/>
              </a:solidFill>
              <a:effectLst>
                <a:outerShdw blurRad="50800" dist="38100" dir="2700000" algn="tl" rotWithShape="0">
                  <a:prstClr val="black">
                    <a:alpha val="40000"/>
                  </a:prstClr>
                </a:outerShdw>
              </a:effectLst>
            </a:endParaRPr>
          </a:p>
        </p:txBody>
      </p:sp>
      <p:sp>
        <p:nvSpPr>
          <p:cNvPr id="7" name="Rectangle 6"/>
          <p:cNvSpPr/>
          <p:nvPr/>
        </p:nvSpPr>
        <p:spPr>
          <a:xfrm>
            <a:off x="609598" y="1371600"/>
            <a:ext cx="8044657" cy="5509200"/>
          </a:xfrm>
          <a:prstGeom prst="rect">
            <a:avLst/>
          </a:prstGeom>
        </p:spPr>
        <p:txBody>
          <a:bodyPr wrap="square">
            <a:spAutoFit/>
          </a:bodyPr>
          <a:lstStyle/>
          <a:p>
            <a:pPr defTabSz="457200">
              <a:tabLst>
                <a:tab pos="2743200" algn="l"/>
                <a:tab pos="3200400" algn="l"/>
              </a:tabLst>
            </a:pPr>
            <a:r>
              <a:rPr lang="en-US" sz="2400" b="1" u="sng" dirty="0">
                <a:solidFill>
                  <a:prstClr val="white"/>
                </a:solidFill>
                <a:effectLst>
                  <a:outerShdw blurRad="50800" dist="38100" dir="2700000" algn="tl" rotWithShape="0">
                    <a:prstClr val="black">
                      <a:alpha val="40000"/>
                    </a:prstClr>
                  </a:outerShdw>
                </a:effectLst>
                <a:latin typeface="Calibri"/>
              </a:rPr>
              <a:t>Newly Updated </a:t>
            </a:r>
          </a:p>
          <a:p>
            <a:pPr marL="342900" indent="-342900" defTabSz="457200">
              <a:buFont typeface="Wingdings" panose="05000000000000000000" pitchFamily="2" charset="2"/>
              <a:buChar char="§"/>
              <a:tabLst>
                <a:tab pos="2743200" algn="l"/>
                <a:tab pos="3200400" algn="l"/>
              </a:tabLst>
            </a:pPr>
            <a:r>
              <a:rPr lang="en-US" sz="2400" b="1" dirty="0" smtClean="0">
                <a:solidFill>
                  <a:prstClr val="white"/>
                </a:solidFill>
                <a:effectLst>
                  <a:outerShdw blurRad="50800" dist="38100" dir="2700000" algn="tl" rotWithShape="0">
                    <a:prstClr val="black">
                      <a:alpha val="40000"/>
                    </a:prstClr>
                  </a:outerShdw>
                </a:effectLst>
                <a:latin typeface="Calibri"/>
                <a:hlinkClick r:id="rId5"/>
              </a:rPr>
              <a:t>ADV: Use of Debt Related Derivative Products</a:t>
            </a:r>
            <a:endParaRPr lang="en-US" sz="2400" b="1" dirty="0">
              <a:solidFill>
                <a:prstClr val="white"/>
              </a:solidFill>
              <a:effectLst>
                <a:outerShdw blurRad="50800" dist="38100" dir="2700000" algn="tl" rotWithShape="0">
                  <a:prstClr val="black">
                    <a:alpha val="40000"/>
                  </a:prstClr>
                </a:outerShdw>
              </a:effectLst>
              <a:latin typeface="Calibri"/>
            </a:endParaRPr>
          </a:p>
          <a:p>
            <a:pPr defTabSz="457200">
              <a:tabLst>
                <a:tab pos="2743200" algn="l"/>
                <a:tab pos="3200400" algn="l"/>
              </a:tabLst>
            </a:pPr>
            <a:endParaRPr lang="en-US" sz="12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tabLst>
                <a:tab pos="2743200" algn="l"/>
                <a:tab pos="3257550" algn="l"/>
              </a:tabLst>
            </a:pPr>
            <a:r>
              <a:rPr lang="en-US" sz="2400" b="1" dirty="0" smtClean="0">
                <a:solidFill>
                  <a:prstClr val="white"/>
                </a:solidFill>
                <a:effectLst>
                  <a:outerShdw blurRad="50800" dist="38100" dir="2700000" algn="tl" rotWithShape="0">
                    <a:prstClr val="black">
                      <a:alpha val="40000"/>
                    </a:prstClr>
                  </a:outerShdw>
                </a:effectLst>
                <a:latin typeface="Calibri"/>
                <a:hlinkClick r:id="rId6"/>
              </a:rPr>
              <a:t>ADV: Pension Obligation Bonds</a:t>
            </a:r>
            <a:endParaRPr lang="en-US" sz="2400" b="1" dirty="0">
              <a:solidFill>
                <a:prstClr val="white"/>
              </a:solidFill>
              <a:effectLst>
                <a:outerShdw blurRad="50800" dist="38100" dir="2700000" algn="tl" rotWithShape="0">
                  <a:prstClr val="black">
                    <a:alpha val="40000"/>
                  </a:prstClr>
                </a:outerShdw>
              </a:effectLst>
              <a:latin typeface="Calibri"/>
            </a:endParaRPr>
          </a:p>
          <a:p>
            <a:pPr defTabSz="457200"/>
            <a:endParaRPr lang="en-US" sz="1400" b="1" dirty="0" smtClean="0">
              <a:solidFill>
                <a:prstClr val="white"/>
              </a:solidFill>
              <a:effectLst>
                <a:outerShdw blurRad="50800" dist="38100" dir="2700000" algn="tl" rotWithShape="0">
                  <a:prstClr val="black">
                    <a:alpha val="40000"/>
                  </a:prstClr>
                </a:outerShdw>
              </a:effectLst>
              <a:latin typeface="Calibri"/>
            </a:endParaRPr>
          </a:p>
          <a:p>
            <a:pPr defTabSz="457200"/>
            <a:r>
              <a:rPr lang="en-US" sz="2400" b="1" u="sng" dirty="0" smtClean="0">
                <a:solidFill>
                  <a:prstClr val="white"/>
                </a:solidFill>
                <a:effectLst>
                  <a:outerShdw blurRad="50800" dist="38100" dir="2700000" algn="tl" rotWithShape="0">
                    <a:prstClr val="black">
                      <a:alpha val="40000"/>
                    </a:prstClr>
                  </a:outerShdw>
                </a:effectLst>
                <a:latin typeface="Calibri"/>
              </a:rPr>
              <a:t>New</a:t>
            </a:r>
            <a:endParaRPr lang="en-US" sz="2400" b="1" u="sng"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pPr>
            <a:r>
              <a:rPr lang="en-US" sz="2400" b="1" dirty="0" smtClean="0">
                <a:solidFill>
                  <a:prstClr val="white"/>
                </a:solidFill>
                <a:effectLst>
                  <a:outerShdw blurRad="50800" dist="38100" dir="2700000" algn="tl" rotWithShape="0">
                    <a:prstClr val="black">
                      <a:alpha val="40000"/>
                    </a:prstClr>
                  </a:outerShdw>
                </a:effectLst>
                <a:latin typeface="Calibri"/>
              </a:rPr>
              <a:t>BP: Selecting and Managing Credit Rating Agencies</a:t>
            </a:r>
          </a:p>
          <a:p>
            <a:pPr defTabSz="457200"/>
            <a:endParaRPr lang="en-US" sz="1200" b="1" dirty="0" smtClean="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pPr>
            <a:r>
              <a:rPr lang="en-US" sz="2400" b="1" dirty="0" smtClean="0">
                <a:solidFill>
                  <a:prstClr val="white"/>
                </a:solidFill>
                <a:effectLst>
                  <a:outerShdw blurRad="50800" dist="38100" dir="2700000" algn="tl" rotWithShape="0">
                    <a:prstClr val="black">
                      <a:alpha val="40000"/>
                    </a:prstClr>
                  </a:outerShdw>
                </a:effectLst>
                <a:latin typeface="Calibri"/>
              </a:rPr>
              <a:t>Issue Brief: Green Bonds</a:t>
            </a:r>
          </a:p>
          <a:p>
            <a:pPr marL="342900" indent="-342900" defTabSz="457200">
              <a:buFont typeface="Wingdings" panose="05000000000000000000" pitchFamily="2" charset="2"/>
              <a:buChar char="§"/>
            </a:pPr>
            <a:endParaRPr lang="en-US" sz="1400" b="1" dirty="0">
              <a:solidFill>
                <a:prstClr val="white"/>
              </a:solidFill>
              <a:effectLst>
                <a:outerShdw blurRad="50800" dist="38100" dir="2700000" algn="tl" rotWithShape="0">
                  <a:prstClr val="black">
                    <a:alpha val="40000"/>
                  </a:prstClr>
                </a:outerShdw>
              </a:effectLst>
              <a:latin typeface="Calibri"/>
            </a:endParaRPr>
          </a:p>
          <a:p>
            <a:pPr defTabSz="457200"/>
            <a:r>
              <a:rPr lang="en-US" sz="2400" b="1" u="sng" dirty="0">
                <a:solidFill>
                  <a:prstClr val="white"/>
                </a:solidFill>
                <a:effectLst>
                  <a:outerShdw blurRad="50800" dist="38100" dir="2700000" algn="tl" rotWithShape="0">
                    <a:prstClr val="black">
                      <a:alpha val="40000"/>
                    </a:prstClr>
                  </a:outerShdw>
                </a:effectLst>
                <a:latin typeface="Calibri"/>
              </a:rPr>
              <a:t>2015 </a:t>
            </a:r>
            <a:r>
              <a:rPr lang="en-US" sz="2400" b="1" u="sng" dirty="0" err="1">
                <a:solidFill>
                  <a:prstClr val="white"/>
                </a:solidFill>
                <a:effectLst>
                  <a:outerShdw blurRad="50800" dist="38100" dir="2700000" algn="tl" rotWithShape="0">
                    <a:prstClr val="black">
                      <a:alpha val="40000"/>
                    </a:prstClr>
                  </a:outerShdw>
                </a:effectLst>
                <a:latin typeface="Calibri"/>
              </a:rPr>
              <a:t>Workplan</a:t>
            </a:r>
            <a:endParaRPr lang="en-US" sz="2400" b="1" u="sng"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panose="05000000000000000000" pitchFamily="2" charset="2"/>
              <a:buChar char="§"/>
            </a:pPr>
            <a:r>
              <a:rPr lang="en-US" sz="2400" b="1" dirty="0">
                <a:solidFill>
                  <a:prstClr val="white"/>
                </a:solidFill>
                <a:effectLst>
                  <a:outerShdw blurRad="50800" dist="38100" dir="2700000" algn="tl" rotWithShape="0">
                    <a:prstClr val="black">
                      <a:alpha val="40000"/>
                    </a:prstClr>
                  </a:outerShdw>
                </a:effectLst>
                <a:latin typeface="Calibri"/>
              </a:rPr>
              <a:t>Update – </a:t>
            </a:r>
            <a:r>
              <a:rPr lang="en-US" sz="2400" b="1" dirty="0" smtClean="0">
                <a:solidFill>
                  <a:prstClr val="white"/>
                </a:solidFill>
                <a:effectLst>
                  <a:outerShdw blurRad="50800" dist="38100" dir="2700000" algn="tl" rotWithShape="0">
                    <a:prstClr val="black">
                      <a:alpha val="40000"/>
                    </a:prstClr>
                  </a:outerShdw>
                </a:effectLst>
                <a:latin typeface="Calibri"/>
              </a:rPr>
              <a:t>BP: Debt Management Policy </a:t>
            </a:r>
            <a:endParaRPr lang="en-US" sz="2400" b="1" dirty="0">
              <a:solidFill>
                <a:prstClr val="white"/>
              </a:solidFill>
              <a:effectLst>
                <a:outerShdw blurRad="50800" dist="38100" dir="2700000" algn="tl" rotWithShape="0">
                  <a:prstClr val="black">
                    <a:alpha val="40000"/>
                  </a:prstClr>
                </a:outerShdw>
              </a:effectLst>
              <a:latin typeface="Calibri"/>
            </a:endParaRPr>
          </a:p>
          <a:p>
            <a:pPr defTabSz="457200"/>
            <a:endParaRPr lang="en-US" sz="1200" b="1" dirty="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charset="2"/>
              <a:buChar char="§"/>
              <a:tabLst>
                <a:tab pos="2057400" algn="l"/>
              </a:tabLst>
            </a:pPr>
            <a:r>
              <a:rPr lang="en-US" sz="2400" b="1" dirty="0">
                <a:solidFill>
                  <a:prstClr val="white"/>
                </a:solidFill>
                <a:effectLst>
                  <a:outerShdw blurRad="50800" dist="38100" dir="2700000" algn="tl" rotWithShape="0">
                    <a:prstClr val="black">
                      <a:alpha val="40000"/>
                    </a:prstClr>
                  </a:outerShdw>
                </a:effectLst>
                <a:latin typeface="Calibri"/>
              </a:rPr>
              <a:t>Update – </a:t>
            </a:r>
            <a:r>
              <a:rPr lang="en-US" sz="2400" b="1" dirty="0" smtClean="0">
                <a:solidFill>
                  <a:prstClr val="white"/>
                </a:solidFill>
                <a:effectLst>
                  <a:outerShdw blurRad="50800" dist="38100" dir="2700000" algn="tl" rotWithShape="0">
                    <a:prstClr val="black">
                      <a:alpha val="40000"/>
                    </a:prstClr>
                  </a:outerShdw>
                </a:effectLst>
                <a:latin typeface="Calibri"/>
              </a:rPr>
              <a:t>BP: Understanding Your Continuing Disclosure 	Responsibilities</a:t>
            </a:r>
          </a:p>
          <a:p>
            <a:pPr defTabSz="457200">
              <a:tabLst>
                <a:tab pos="2057400" algn="l"/>
              </a:tabLst>
            </a:pPr>
            <a:endParaRPr lang="en-US" sz="1200" b="1" dirty="0" smtClean="0">
              <a:solidFill>
                <a:prstClr val="white"/>
              </a:solidFill>
              <a:effectLst>
                <a:outerShdw blurRad="50800" dist="38100" dir="2700000" algn="tl" rotWithShape="0">
                  <a:prstClr val="black">
                    <a:alpha val="40000"/>
                  </a:prstClr>
                </a:outerShdw>
              </a:effectLst>
              <a:latin typeface="Calibri"/>
            </a:endParaRPr>
          </a:p>
          <a:p>
            <a:pPr marL="342900" indent="-342900" defTabSz="457200">
              <a:buFont typeface="Wingdings" charset="2"/>
              <a:buChar char="§"/>
              <a:tabLst>
                <a:tab pos="2057400" algn="l"/>
              </a:tabLst>
            </a:pPr>
            <a:r>
              <a:rPr lang="en-US" sz="2400" b="1" dirty="0" smtClean="0">
                <a:solidFill>
                  <a:prstClr val="white"/>
                </a:solidFill>
                <a:effectLst>
                  <a:outerShdw blurRad="50800" dist="38100" dir="2700000" algn="tl" rotWithShape="0">
                    <a:prstClr val="black">
                      <a:alpha val="40000"/>
                    </a:prstClr>
                  </a:outerShdw>
                </a:effectLst>
                <a:latin typeface="Calibri"/>
              </a:rPr>
              <a:t>Update – BP: Using Technology for Disclosure </a:t>
            </a:r>
            <a:endParaRPr lang="en-US" sz="2400" b="1" dirty="0">
              <a:solidFill>
                <a:prstClr val="white"/>
              </a:solidFill>
              <a:effectLst>
                <a:outerShdw blurRad="50800" dist="38100" dir="2700000" algn="tl" rotWithShape="0">
                  <a:prstClr val="black">
                    <a:alpha val="40000"/>
                  </a:prstClr>
                </a:outerShdw>
              </a:effectLst>
              <a:latin typeface="Calibri"/>
            </a:endParaRPr>
          </a:p>
        </p:txBody>
      </p:sp>
    </p:spTree>
    <p:extLst>
      <p:ext uri="{BB962C8B-B14F-4D97-AF65-F5344CB8AC3E}">
        <p14:creationId xmlns:p14="http://schemas.microsoft.com/office/powerpoint/2010/main" val="498129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endParaRPr lang="en-US" dirty="0"/>
          </a:p>
        </p:txBody>
      </p:sp>
      <p:sp>
        <p:nvSpPr>
          <p:cNvPr id="3" name="Content Placeholder 2"/>
          <p:cNvSpPr>
            <a:spLocks noGrp="1"/>
          </p:cNvSpPr>
          <p:nvPr>
            <p:ph sz="quarter" idx="13"/>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34" y="1447800"/>
            <a:ext cx="8229599" cy="48196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65596"/>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78933" y="375045"/>
            <a:ext cx="7620000" cy="584775"/>
          </a:xfrm>
          <a:prstGeom prst="rect">
            <a:avLst/>
          </a:prstGeom>
          <a:noFill/>
        </p:spPr>
        <p:txBody>
          <a:bodyPr wrap="square" rtlCol="0">
            <a:spAutoFit/>
          </a:bodyPr>
          <a:lstStyle/>
          <a:p>
            <a:pPr marL="227013"/>
            <a:r>
              <a:rPr lang="en-US" sz="3200" b="1" dirty="0" smtClean="0">
                <a:solidFill>
                  <a:prstClr val="white"/>
                </a:solidFill>
                <a:effectLst>
                  <a:outerShdw blurRad="50800" dist="38100" dir="2700000" algn="tl" rotWithShape="0">
                    <a:prstClr val="black">
                      <a:alpha val="40000"/>
                    </a:prstClr>
                  </a:outerShdw>
                </a:effectLst>
              </a:rPr>
              <a:t>2015 GFOA Annual Conference</a:t>
            </a:r>
            <a:endParaRPr lang="en-US" sz="3200" b="1" dirty="0">
              <a:solidFill>
                <a:prstClr val="white"/>
              </a:solidFill>
              <a:effectLst>
                <a:outerShdw blurRad="50800" dist="38100" dir="2700000" algn="tl" rotWithShape="0">
                  <a:prstClr val="black">
                    <a:alpha val="40000"/>
                  </a:prstClr>
                </a:outerShdw>
              </a:effectLst>
            </a:endParaRP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1" y="1371600"/>
            <a:ext cx="8229600" cy="12700"/>
          </a:xfrm>
          <a:prstGeom prst="rect">
            <a:avLst/>
          </a:prstGeom>
          <a:solidFill>
            <a:srgbClr val="0000CC"/>
          </a:solidFill>
          <a:ln w="12700">
            <a:solidFill>
              <a:srgbClr val="0066FF"/>
            </a:solidFill>
            <a:miter lim="800000"/>
            <a:headEnd/>
            <a:tailEnd/>
          </a:ln>
          <a:effectLst/>
        </p:spPr>
      </p:pic>
      <p:sp>
        <p:nvSpPr>
          <p:cNvPr id="10" name="TextBox 9"/>
          <p:cNvSpPr txBox="1"/>
          <p:nvPr/>
        </p:nvSpPr>
        <p:spPr>
          <a:xfrm>
            <a:off x="914399" y="1981200"/>
            <a:ext cx="5943601" cy="4770537"/>
          </a:xfrm>
          <a:prstGeom prst="rect">
            <a:avLst/>
          </a:prstGeom>
          <a:noFill/>
        </p:spPr>
        <p:txBody>
          <a:bodyPr wrap="square" rtlCol="0">
            <a:spAutoFit/>
          </a:bodyPr>
          <a:lstStyle/>
          <a:p>
            <a:pPr marL="223838" lvl="1"/>
            <a:endParaRPr lang="en-US" b="1" dirty="0" smtClean="0">
              <a:solidFill>
                <a:prstClr val="white"/>
              </a:solidFill>
              <a:effectLst>
                <a:outerShdw blurRad="38100" dist="38100" dir="2700000" algn="tl">
                  <a:srgbClr val="000000">
                    <a:alpha val="43137"/>
                  </a:srgbClr>
                </a:outerShdw>
              </a:effectLst>
            </a:endParaRPr>
          </a:p>
          <a:p>
            <a:pPr marL="223838" lvl="1"/>
            <a:endParaRPr lang="en-US" b="1" dirty="0" smtClean="0">
              <a:solidFill>
                <a:prstClr val="white"/>
              </a:solidFill>
              <a:effectLst>
                <a:outerShdw blurRad="38100" dist="38100" dir="2700000" algn="tl">
                  <a:srgbClr val="000000">
                    <a:alpha val="43137"/>
                  </a:srgbClr>
                </a:outerShdw>
              </a:effectLst>
            </a:endParaRPr>
          </a:p>
          <a:p>
            <a:pPr marL="223838" lvl="1"/>
            <a:endParaRPr lang="en-US" b="1" dirty="0" smtClean="0">
              <a:solidFill>
                <a:prstClr val="white"/>
              </a:solidFill>
              <a:effectLst>
                <a:outerShdw blurRad="38100" dist="38100" dir="2700000" algn="tl">
                  <a:srgbClr val="000000">
                    <a:alpha val="43137"/>
                  </a:srgbClr>
                </a:outerShdw>
              </a:effectLst>
            </a:endParaRPr>
          </a:p>
          <a:p>
            <a:pPr marL="223838" lvl="1"/>
            <a:endParaRPr lang="en-US" sz="1400" b="1" dirty="0" smtClean="0">
              <a:solidFill>
                <a:prstClr val="white"/>
              </a:solidFill>
              <a:effectLst>
                <a:outerShdw blurRad="38100" dist="38100" dir="2700000" algn="tl">
                  <a:srgbClr val="000000">
                    <a:alpha val="43137"/>
                  </a:srgbClr>
                </a:outerShdw>
              </a:effectLst>
            </a:endParaRPr>
          </a:p>
          <a:p>
            <a:pPr marL="1435100" lvl="1"/>
            <a:r>
              <a:rPr lang="en-US" sz="2800" b="1" dirty="0" smtClean="0">
                <a:solidFill>
                  <a:prstClr val="white"/>
                </a:solidFill>
                <a:effectLst>
                  <a:outerShdw blurRad="38100" dist="38100" dir="2700000" algn="tl">
                    <a:srgbClr val="000000">
                      <a:alpha val="43137"/>
                    </a:srgbClr>
                  </a:outerShdw>
                </a:effectLst>
              </a:rPr>
              <a:t>109</a:t>
            </a:r>
            <a:r>
              <a:rPr lang="en-US" sz="2800" b="1" baseline="30000" dirty="0" smtClean="0">
                <a:solidFill>
                  <a:prstClr val="white"/>
                </a:solidFill>
                <a:effectLst>
                  <a:outerShdw blurRad="38100" dist="38100" dir="2700000" algn="tl">
                    <a:srgbClr val="000000">
                      <a:alpha val="43137"/>
                    </a:srgbClr>
                  </a:outerShdw>
                </a:effectLst>
              </a:rPr>
              <a:t>th</a:t>
            </a:r>
            <a:r>
              <a:rPr lang="en-US" sz="2800" b="1" dirty="0" smtClean="0">
                <a:solidFill>
                  <a:prstClr val="white"/>
                </a:solidFill>
                <a:effectLst>
                  <a:outerShdw blurRad="38100" dist="38100" dir="2700000" algn="tl">
                    <a:srgbClr val="000000">
                      <a:alpha val="43137"/>
                    </a:srgbClr>
                  </a:outerShdw>
                </a:effectLst>
              </a:rPr>
              <a:t> </a:t>
            </a:r>
            <a:r>
              <a:rPr lang="en-US" sz="2800" b="1" dirty="0">
                <a:solidFill>
                  <a:prstClr val="white"/>
                </a:solidFill>
                <a:effectLst>
                  <a:outerShdw blurRad="38100" dist="38100" dir="2700000" algn="tl">
                    <a:srgbClr val="000000">
                      <a:alpha val="43137"/>
                    </a:srgbClr>
                  </a:outerShdw>
                </a:effectLst>
              </a:rPr>
              <a:t>Annual </a:t>
            </a:r>
            <a:r>
              <a:rPr lang="en-US" sz="2800" b="1" dirty="0" smtClean="0">
                <a:solidFill>
                  <a:prstClr val="white"/>
                </a:solidFill>
                <a:effectLst>
                  <a:outerShdw blurRad="38100" dist="38100" dir="2700000" algn="tl">
                    <a:srgbClr val="000000">
                      <a:alpha val="43137"/>
                    </a:srgbClr>
                  </a:outerShdw>
                </a:effectLst>
              </a:rPr>
              <a:t>Conference</a:t>
            </a:r>
          </a:p>
          <a:p>
            <a:pPr marL="223838" lvl="1"/>
            <a:endParaRPr lang="en-US" sz="1200" b="1" dirty="0" smtClean="0">
              <a:solidFill>
                <a:prstClr val="white"/>
              </a:solidFill>
              <a:effectLst>
                <a:outerShdw blurRad="38100" dist="38100" dir="2700000" algn="tl">
                  <a:srgbClr val="000000">
                    <a:alpha val="43137"/>
                  </a:srgbClr>
                </a:outerShdw>
              </a:effectLst>
            </a:endParaRPr>
          </a:p>
          <a:p>
            <a:pPr marL="2171700" lvl="2">
              <a:tabLst>
                <a:tab pos="1262063" algn="l"/>
              </a:tabLst>
            </a:pPr>
            <a:r>
              <a:rPr lang="en-US" sz="2000" b="1" dirty="0" smtClean="0">
                <a:solidFill>
                  <a:prstClr val="white"/>
                </a:solidFill>
                <a:effectLst>
                  <a:outerShdw blurRad="38100" dist="38100" dir="2700000" algn="tl">
                    <a:srgbClr val="000000">
                      <a:alpha val="43137"/>
                    </a:srgbClr>
                  </a:outerShdw>
                </a:effectLst>
              </a:rPr>
              <a:t>May 31 – June 3, 2015</a:t>
            </a:r>
          </a:p>
          <a:p>
            <a:pPr marL="914400" lvl="1">
              <a:tabLst>
                <a:tab pos="511175" algn="l"/>
              </a:tabLst>
            </a:pPr>
            <a:endParaRPr lang="en-US" sz="1200" i="1" dirty="0" smtClean="0">
              <a:solidFill>
                <a:prstClr val="white"/>
              </a:solidFill>
              <a:effectLst>
                <a:outerShdw blurRad="38100" dist="38100" dir="2700000" algn="tl">
                  <a:srgbClr val="000000">
                    <a:alpha val="43137"/>
                  </a:srgbClr>
                </a:outerShdw>
              </a:effectLst>
            </a:endParaRPr>
          </a:p>
          <a:p>
            <a:pPr marL="1714500" lvl="1">
              <a:tabLst>
                <a:tab pos="511175" algn="l"/>
              </a:tabLst>
            </a:pPr>
            <a:r>
              <a:rPr lang="en-US" sz="2000" i="1" dirty="0" smtClean="0">
                <a:solidFill>
                  <a:prstClr val="white"/>
                </a:solidFill>
                <a:effectLst>
                  <a:outerShdw blurRad="38100" dist="38100" dir="2700000" algn="tl">
                    <a:srgbClr val="000000">
                      <a:alpha val="43137"/>
                    </a:srgbClr>
                  </a:outerShdw>
                </a:effectLst>
              </a:rPr>
              <a:t>Philadelphia Convention Center</a:t>
            </a:r>
            <a:endParaRPr lang="en-US" sz="2000" i="1" dirty="0">
              <a:solidFill>
                <a:prstClr val="white"/>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endParaRPr lang="en-US" dirty="0">
              <a:solidFill>
                <a:prstClr val="black"/>
              </a:solidFill>
            </a:endParaRPr>
          </a:p>
        </p:txBody>
      </p:sp>
      <p:pic>
        <p:nvPicPr>
          <p:cNvPr id="2050" name="Picture 2" descr="GFOA Philadelph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3218" y="211186"/>
            <a:ext cx="914400" cy="912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www.thegreengirls.com/wp-content/uploads/philadelphia-pennsylvani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4138" y="1501245"/>
            <a:ext cx="2021543"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voicesfilm.com/wp-content/uploads/2014/05/rocky-3-statue-dedica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599" y="3015635"/>
            <a:ext cx="1907381" cy="1550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6" name="Picture 2" descr="C:\Users\DMcDonald\Desktop\Other Presentations\2014\WMA - GFOA\eagl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1653" y="1501245"/>
            <a:ext cx="1982947"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7" name="Picture 3" descr="C:\Users\DMcDonald\Desktop\Other Presentations\2014\WMA - GFOA\flyers.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0316" y="1473200"/>
            <a:ext cx="1986684" cy="13996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C:\Users\DMcDonald\Desktop\Other Presentations\2014\WMA - GFOA\Phillies.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90800" y="1501245"/>
            <a:ext cx="1799167" cy="1374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9" name="Picture 5" descr="C:\Users\DMcDonald\Desktop\Other Presentations\2014\WMA - GFOA\cheese steak.jpe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4714875"/>
            <a:ext cx="2148681" cy="1527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0" name="Picture 6" descr="C:\Users\DMcDonald\Desktop\Other Presentations\2014\WMA - GFOA\M-P-Boyz-II-Men-French-480i60_480x27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4727575"/>
            <a:ext cx="3156816" cy="1514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1" name="Picture 7" descr="C:\Users\DMcDonald\Desktop\Other Presentations\2014\WMA - GFOA\fresh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395" y="4702175"/>
            <a:ext cx="2523067" cy="1514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C:\Users\DMcDonald\Desktop\Other Presentations\2014\WMA - GFOA\Liberty Bel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1653" y="3015635"/>
            <a:ext cx="1754347" cy="1550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6769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sz="quarter" idx="13"/>
          </p:nvPr>
        </p:nvSpPr>
        <p:spPr>
          <a:xfrm>
            <a:off x="457200" y="1524000"/>
            <a:ext cx="8229600" cy="4800600"/>
          </a:xfrm>
          <a:solidFill>
            <a:schemeClr val="bg2">
              <a:lumMod val="50000"/>
            </a:schemeClr>
          </a:solidFill>
        </p:spPr>
        <p:style>
          <a:lnRef idx="0">
            <a:schemeClr val="accent1"/>
          </a:lnRef>
          <a:fillRef idx="3">
            <a:schemeClr val="accent1"/>
          </a:fillRef>
          <a:effectRef idx="3">
            <a:schemeClr val="accent1"/>
          </a:effectRef>
          <a:fontRef idx="minor">
            <a:schemeClr val="lt1"/>
          </a:fontRef>
        </p:style>
        <p:txBody>
          <a:bodyPr>
            <a:normAutofit/>
          </a:bodyPr>
          <a:lstStyle/>
          <a:p>
            <a:pPr marL="457200" lvl="1" indent="0" algn="ctr">
              <a:buNone/>
            </a:pPr>
            <a:endParaRPr lang="en-US" sz="900" dirty="0">
              <a:solidFill>
                <a:schemeClr val="bg1"/>
              </a:solidFill>
              <a:effectLst>
                <a:outerShdw blurRad="50800" dist="38100" dir="2700000" algn="tl" rotWithShape="0">
                  <a:prstClr val="black">
                    <a:alpha val="40000"/>
                  </a:prstClr>
                </a:outerShdw>
              </a:effectLst>
            </a:endParaRPr>
          </a:p>
          <a:p>
            <a:pPr marL="457200" lvl="1" indent="0" algn="ctr">
              <a:buNone/>
              <a:tabLst>
                <a:tab pos="2570163" algn="l"/>
              </a:tabLst>
            </a:pPr>
            <a:r>
              <a:rPr lang="en-US" sz="4000" dirty="0" smtClean="0">
                <a:solidFill>
                  <a:schemeClr val="bg1"/>
                </a:solidFill>
                <a:effectLst>
                  <a:outerShdw blurRad="50800" dist="38100" dir="2700000" algn="tl" rotWithShape="0">
                    <a:prstClr val="black">
                      <a:alpha val="40000"/>
                    </a:prstClr>
                  </a:outerShdw>
                </a:effectLst>
              </a:rPr>
              <a:t>QUESTIONS?</a:t>
            </a:r>
          </a:p>
          <a:p>
            <a:pPr marL="457200" lvl="1" indent="0" algn="ctr">
              <a:buNone/>
            </a:pPr>
            <a:endParaRPr lang="en-US" sz="4000" dirty="0">
              <a:solidFill>
                <a:schemeClr val="bg1"/>
              </a:solidFill>
              <a:effectLst>
                <a:outerShdw blurRad="50800" dist="38100" dir="2700000" algn="tl" rotWithShape="0">
                  <a:prstClr val="black">
                    <a:alpha val="40000"/>
                  </a:prstClr>
                </a:outerShdw>
              </a:effectLst>
            </a:endParaRPr>
          </a:p>
          <a:p>
            <a:pPr algn="l"/>
            <a:endParaRPr lang="en-US" sz="1000" dirty="0">
              <a:solidFill>
                <a:schemeClr val="bg1"/>
              </a:solidFill>
              <a:effectLst>
                <a:outerShdw blurRad="50800" dist="38100" dir="2700000" algn="tl" rotWithShape="0">
                  <a:prstClr val="black">
                    <a:alpha val="40000"/>
                  </a:prstClr>
                </a:outerShdw>
              </a:effectLst>
            </a:endParaRPr>
          </a:p>
        </p:txBody>
      </p:sp>
      <p:sp>
        <p:nvSpPr>
          <p:cNvPr id="6" name="Rectangle 5"/>
          <p:cNvSpPr/>
          <p:nvPr/>
        </p:nvSpPr>
        <p:spPr>
          <a:xfrm>
            <a:off x="1676400" y="381000"/>
            <a:ext cx="4572000" cy="646331"/>
          </a:xfrm>
          <a:prstGeom prst="rect">
            <a:avLst/>
          </a:prstGeom>
        </p:spPr>
        <p:txBody>
          <a:bodyPr>
            <a:spAutoFit/>
          </a:bodyPr>
          <a:lstStyle/>
          <a:p>
            <a:r>
              <a:rPr lang="en-US" dirty="0">
                <a:solidFill>
                  <a:schemeClr val="bg1"/>
                </a:solidFill>
              </a:rPr>
              <a:t>Federal Tax Reform and Revenue Legislation - 113</a:t>
            </a:r>
            <a:r>
              <a:rPr lang="en-US" baseline="30000" dirty="0">
                <a:solidFill>
                  <a:schemeClr val="bg1"/>
                </a:solidFill>
              </a:rPr>
              <a:t>th</a:t>
            </a:r>
            <a:r>
              <a:rPr lang="en-US" dirty="0">
                <a:solidFill>
                  <a:schemeClr val="bg1"/>
                </a:solidFill>
              </a:rPr>
              <a:t> Congress</a:t>
            </a:r>
            <a:endParaRPr lang="en-US" dirty="0"/>
          </a:p>
        </p:txBody>
      </p:sp>
      <p:sp>
        <p:nvSpPr>
          <p:cNvPr id="8" name="Title 1"/>
          <p:cNvSpPr txBox="1">
            <a:spLocks/>
          </p:cNvSpPr>
          <p:nvPr/>
        </p:nvSpPr>
        <p:spPr>
          <a:xfrm>
            <a:off x="457200" y="381000"/>
            <a:ext cx="8229600" cy="838200"/>
          </a:xfrm>
          <a:prstGeom prst="rect">
            <a:avLst/>
          </a:prstGeom>
          <a:solidFill>
            <a:schemeClr val="bg2">
              <a:lumMod val="5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tabLst>
                <a:tab pos="463550" algn="l"/>
              </a:tabLst>
            </a:pPr>
            <a:r>
              <a:rPr lang="en-US" sz="2800" b="1" dirty="0" smtClean="0">
                <a:solidFill>
                  <a:schemeClr val="bg1"/>
                </a:solidFill>
                <a:effectLst>
                  <a:outerShdw blurRad="50800" dist="38100" dir="2700000" algn="tl" rotWithShape="0">
                    <a:prstClr val="black">
                      <a:alpha val="40000"/>
                    </a:prstClr>
                  </a:outerShdw>
                </a:effectLst>
              </a:rPr>
              <a:t>Federal Government Update</a:t>
            </a:r>
            <a:endParaRPr lang="en-US" sz="2800" b="1" dirty="0">
              <a:solidFill>
                <a:schemeClr val="bg1"/>
              </a:solidFill>
              <a:effectLst>
                <a:outerShdw blurRad="50800" dist="38100" dir="2700000" algn="tl" rotWithShape="0">
                  <a:prstClr val="black">
                    <a:alpha val="40000"/>
                  </a:prstClr>
                </a:outerShdw>
              </a:effectLst>
            </a:endParaRPr>
          </a:p>
        </p:txBody>
      </p:sp>
      <p:cxnSp>
        <p:nvCxnSpPr>
          <p:cNvPr id="11" name="Straight Connector 10"/>
          <p:cNvCxnSpPr/>
          <p:nvPr/>
        </p:nvCxnSpPr>
        <p:spPr>
          <a:xfrm>
            <a:off x="457200" y="13716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100" name="Picture 4" descr="http://allenkleinedeters.files.wordpress.com/2011/11/questions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2667000"/>
            <a:ext cx="4819650"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98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599" cy="5105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0" y="187571"/>
            <a:ext cx="8351837" cy="102484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1" y="438385"/>
            <a:ext cx="8229597" cy="523220"/>
          </a:xfrm>
          <a:prstGeom prst="rect">
            <a:avLst/>
          </a:prstGeom>
          <a:noFill/>
        </p:spPr>
        <p:txBody>
          <a:bodyPr wrap="square" rtlCol="0">
            <a:spAutoFit/>
          </a:bodyPr>
          <a:lstStyle/>
          <a:p>
            <a:pPr algn="ctr"/>
            <a:r>
              <a:rPr lang="en-US" sz="2800" b="1" dirty="0" smtClean="0">
                <a:solidFill>
                  <a:schemeClr val="bg1"/>
                </a:solidFill>
                <a:effectLst>
                  <a:outerShdw blurRad="50800" dist="38100" dir="2700000" algn="tl" rotWithShape="0">
                    <a:schemeClr val="tx1">
                      <a:alpha val="40000"/>
                    </a:schemeClr>
                  </a:outerShdw>
                </a:effectLst>
              </a:rPr>
              <a:t>Money Market Mutual Fund (MMMF) Reform</a:t>
            </a:r>
            <a:endParaRPr lang="en-US" sz="28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614216"/>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88" y="1270000"/>
            <a:ext cx="8229600" cy="12700"/>
          </a:xfrm>
          <a:prstGeom prst="rect">
            <a:avLst/>
          </a:prstGeom>
          <a:solidFill>
            <a:srgbClr val="0000CC"/>
          </a:solidFill>
          <a:ln w="12700">
            <a:solidFill>
              <a:srgbClr val="0066FF"/>
            </a:solidFill>
            <a:miter lim="800000"/>
            <a:headEnd/>
            <a:tailEnd/>
          </a:ln>
          <a:effectLst/>
        </p:spPr>
      </p:pic>
      <p:sp>
        <p:nvSpPr>
          <p:cNvPr id="7" name="Rectangle 6"/>
          <p:cNvSpPr/>
          <p:nvPr/>
        </p:nvSpPr>
        <p:spPr>
          <a:xfrm>
            <a:off x="637188" y="1338977"/>
            <a:ext cx="8039100" cy="5232202"/>
          </a:xfrm>
          <a:prstGeom prst="rect">
            <a:avLst/>
          </a:prstGeom>
        </p:spPr>
        <p:txBody>
          <a:bodyPr wrap="square">
            <a:spAutoFit/>
          </a:bodyPr>
          <a:lstStyle/>
          <a:p>
            <a:pPr marL="0" lvl="1" algn="ctr"/>
            <a:endParaRPr lang="en-US" sz="800" b="1" dirty="0" smtClean="0">
              <a:solidFill>
                <a:schemeClr val="bg1"/>
              </a:solidFill>
              <a:effectLst>
                <a:outerShdw blurRad="50800" dist="38100" dir="2700000" algn="tl" rotWithShape="0">
                  <a:schemeClr val="tx1">
                    <a:alpha val="40000"/>
                  </a:schemeClr>
                </a:outerShdw>
              </a:effectLst>
            </a:endParaRPr>
          </a:p>
          <a:p>
            <a:pPr marL="0" lvl="2"/>
            <a:endParaRPr lang="en-US" sz="1400" b="1" dirty="0" smtClean="0">
              <a:solidFill>
                <a:schemeClr val="bg1"/>
              </a:solidFill>
              <a:effectLst>
                <a:outerShdw blurRad="50800" dist="38100" dir="2700000" algn="tl" rotWithShape="0">
                  <a:schemeClr val="tx1">
                    <a:alpha val="40000"/>
                  </a:schemeClr>
                </a:outerShdw>
              </a:effectLst>
            </a:endParaRPr>
          </a:p>
          <a:p>
            <a:pPr marL="0" lvl="2"/>
            <a:r>
              <a:rPr lang="en-US" sz="2400" b="1" dirty="0" smtClean="0">
                <a:solidFill>
                  <a:schemeClr val="bg1"/>
                </a:solidFill>
                <a:effectLst>
                  <a:outerShdw blurRad="50800" dist="38100" dir="2700000" algn="tl" rotWithShape="0">
                    <a:schemeClr val="tx1">
                      <a:alpha val="40000"/>
                    </a:schemeClr>
                  </a:outerShdw>
                </a:effectLst>
              </a:rPr>
              <a:t>New SEC Rules Will - </a:t>
            </a:r>
          </a:p>
          <a:p>
            <a:pPr marL="0" lvl="2"/>
            <a:endParaRPr lang="en-US" sz="1400" b="1" dirty="0" smtClean="0">
              <a:solidFill>
                <a:schemeClr val="bg1"/>
              </a:solidFill>
              <a:effectLst>
                <a:outerShdw blurRad="50800" dist="38100" dir="2700000" algn="tl" rotWithShape="0">
                  <a:schemeClr val="tx1">
                    <a:alpha val="40000"/>
                  </a:schemeClr>
                </a:outerShdw>
              </a:effectLst>
            </a:endParaRPr>
          </a:p>
          <a:p>
            <a:pPr marL="344488" lvl="3" indent="-342900">
              <a:buFont typeface="Wingdings" panose="05000000000000000000" pitchFamily="2" charset="2"/>
              <a:buChar char="§"/>
            </a:pPr>
            <a:r>
              <a:rPr lang="en-US" sz="2000" b="1" dirty="0" smtClean="0">
                <a:solidFill>
                  <a:schemeClr val="bg1"/>
                </a:solidFill>
                <a:effectLst>
                  <a:outerShdw blurRad="50800" dist="38100" dir="2700000" algn="tl" rotWithShape="0">
                    <a:schemeClr val="tx1">
                      <a:alpha val="40000"/>
                    </a:schemeClr>
                  </a:outerShdw>
                </a:effectLst>
              </a:rPr>
              <a:t>Require Institutional Prime and Institutional Municipal (Tax-exempt) Funds To Maintain A Floating Net Asset Value (NAV).</a:t>
            </a:r>
          </a:p>
          <a:p>
            <a:pPr marL="1371600" lvl="4"/>
            <a:endParaRPr lang="en-US" sz="1400" b="1" dirty="0" smtClean="0">
              <a:solidFill>
                <a:schemeClr val="bg1"/>
              </a:solidFill>
              <a:effectLst>
                <a:outerShdw blurRad="50800" dist="38100" dir="2700000" algn="tl" rotWithShape="0">
                  <a:schemeClr val="tx1">
                    <a:alpha val="40000"/>
                  </a:schemeClr>
                </a:outerShdw>
              </a:effectLst>
            </a:endParaRPr>
          </a:p>
          <a:p>
            <a:pPr marL="0" lvl="4">
              <a:tabLst>
                <a:tab pos="1087438" algn="l"/>
              </a:tabLst>
            </a:pPr>
            <a:r>
              <a:rPr lang="en-US" sz="1600" b="1" dirty="0">
                <a:solidFill>
                  <a:schemeClr val="bg1"/>
                </a:solidFill>
                <a:effectLst>
                  <a:outerShdw blurRad="50800" dist="38100" dir="2700000" algn="tl" rotWithShape="0">
                    <a:schemeClr val="tx1">
                      <a:alpha val="40000"/>
                    </a:schemeClr>
                  </a:outerShdw>
                </a:effectLst>
              </a:rPr>
              <a:t>	</a:t>
            </a:r>
            <a:r>
              <a:rPr lang="en-US" sz="2000" b="1" dirty="0" smtClean="0">
                <a:solidFill>
                  <a:schemeClr val="bg1"/>
                </a:solidFill>
                <a:effectLst>
                  <a:outerShdw blurRad="50800" dist="38100" dir="2700000" algn="tl" rotWithShape="0">
                    <a:schemeClr val="tx1">
                      <a:alpha val="40000"/>
                    </a:schemeClr>
                  </a:outerShdw>
                </a:effectLst>
              </a:rPr>
              <a:t>Increase government cash management costs</a:t>
            </a:r>
          </a:p>
          <a:p>
            <a:pPr marL="0" lvl="4">
              <a:tabLst>
                <a:tab pos="1087438" algn="l"/>
              </a:tabLst>
            </a:pPr>
            <a:endParaRPr lang="en-US" sz="2000" b="1" dirty="0" smtClean="0">
              <a:solidFill>
                <a:schemeClr val="bg1"/>
              </a:solidFill>
              <a:effectLst>
                <a:outerShdw blurRad="50800" dist="38100" dir="2700000" algn="tl" rotWithShape="0">
                  <a:schemeClr val="tx1">
                    <a:alpha val="40000"/>
                  </a:schemeClr>
                </a:outerShdw>
              </a:effectLst>
            </a:endParaRPr>
          </a:p>
          <a:p>
            <a:pPr marL="0" lvl="4">
              <a:tabLst>
                <a:tab pos="1087438" algn="l"/>
              </a:tabLst>
            </a:pPr>
            <a:r>
              <a:rPr lang="en-US" sz="1600" b="1" dirty="0">
                <a:solidFill>
                  <a:schemeClr val="bg1"/>
                </a:solidFill>
                <a:effectLst>
                  <a:outerShdw blurRad="50800" dist="38100" dir="2700000" algn="tl" rotWithShape="0">
                    <a:schemeClr val="tx1">
                      <a:alpha val="40000"/>
                    </a:schemeClr>
                  </a:outerShdw>
                </a:effectLst>
              </a:rPr>
              <a:t>	</a:t>
            </a:r>
            <a:r>
              <a:rPr lang="en-US" sz="2000" b="1" dirty="0" smtClean="0">
                <a:solidFill>
                  <a:schemeClr val="bg1"/>
                </a:solidFill>
                <a:effectLst>
                  <a:outerShdw blurRad="50800" dist="38100" dir="2700000" algn="tl" rotWithShape="0">
                    <a:schemeClr val="tx1">
                      <a:alpha val="40000"/>
                    </a:schemeClr>
                  </a:outerShdw>
                </a:effectLst>
              </a:rPr>
              <a:t>Force governments out of funds</a:t>
            </a:r>
            <a:endParaRPr lang="en-US" sz="2000" b="1" dirty="0">
              <a:solidFill>
                <a:schemeClr val="bg1"/>
              </a:solidFill>
              <a:effectLst>
                <a:outerShdw blurRad="50800" dist="38100" dir="2700000" algn="tl" rotWithShape="0">
                  <a:schemeClr val="tx1">
                    <a:alpha val="40000"/>
                  </a:schemeClr>
                </a:outerShdw>
              </a:effectLst>
            </a:endParaRPr>
          </a:p>
          <a:p>
            <a:pPr marL="0" lvl="4">
              <a:tabLst>
                <a:tab pos="1087438" algn="l"/>
              </a:tabLst>
            </a:pPr>
            <a:endParaRPr lang="en-US" sz="2000" b="1" dirty="0">
              <a:solidFill>
                <a:schemeClr val="bg1"/>
              </a:solidFill>
              <a:effectLst>
                <a:outerShdw blurRad="50800" dist="38100" dir="2700000" algn="tl" rotWithShape="0">
                  <a:schemeClr val="tx1">
                    <a:alpha val="40000"/>
                  </a:schemeClr>
                </a:outerShdw>
              </a:effectLst>
            </a:endParaRPr>
          </a:p>
          <a:p>
            <a:pPr marL="346075" lvl="3" indent="-346075">
              <a:buFont typeface="Wingdings" panose="05000000000000000000" pitchFamily="2" charset="2"/>
              <a:buChar char="§"/>
            </a:pPr>
            <a:r>
              <a:rPr lang="en-US" sz="2000" b="1" dirty="0" smtClean="0">
                <a:solidFill>
                  <a:schemeClr val="bg1"/>
                </a:solidFill>
                <a:effectLst>
                  <a:outerShdw blurRad="50800" dist="38100" dir="2700000" algn="tl" rotWithShape="0">
                    <a:schemeClr val="tx1">
                      <a:alpha val="40000"/>
                    </a:schemeClr>
                  </a:outerShdw>
                </a:effectLst>
              </a:rPr>
              <a:t>Permits MMMF Boards To Impose Liquidity Fees And Redemption Gates During Times Of Fiscal Stress.</a:t>
            </a:r>
          </a:p>
          <a:p>
            <a:pPr marL="347663" lvl="3"/>
            <a:endParaRPr lang="en-US" sz="1600" b="1" dirty="0" smtClean="0">
              <a:solidFill>
                <a:schemeClr val="bg1"/>
              </a:solidFill>
              <a:effectLst>
                <a:outerShdw blurRad="50800" dist="38100" dir="2700000" algn="tl" rotWithShape="0">
                  <a:schemeClr val="tx1">
                    <a:alpha val="40000"/>
                  </a:schemeClr>
                </a:outerShdw>
              </a:effectLst>
            </a:endParaRPr>
          </a:p>
          <a:p>
            <a:pPr marL="0" lvl="4">
              <a:tabLst>
                <a:tab pos="1087438" algn="l"/>
              </a:tabLst>
            </a:pPr>
            <a:r>
              <a:rPr lang="en-US" sz="2000" b="1" dirty="0" smtClean="0">
                <a:solidFill>
                  <a:schemeClr val="bg1"/>
                </a:solidFill>
                <a:effectLst>
                  <a:outerShdw blurRad="50800" dist="38100" dir="2700000" algn="tl" rotWithShape="0">
                    <a:schemeClr val="tx1">
                      <a:alpha val="40000"/>
                    </a:schemeClr>
                  </a:outerShdw>
                </a:effectLst>
              </a:rPr>
              <a:t>	Increased debt management costs by driving investors 	away from the funds.  </a:t>
            </a:r>
          </a:p>
          <a:p>
            <a:pPr marL="0" lvl="4">
              <a:tabLst>
                <a:tab pos="1087438" algn="l"/>
              </a:tabLst>
            </a:pPr>
            <a:endParaRPr lang="en-US" sz="1400" b="1" dirty="0">
              <a:solidFill>
                <a:schemeClr val="bg1"/>
              </a:solidFill>
              <a:effectLst>
                <a:outerShdw blurRad="50800" dist="38100" dir="2700000" algn="tl" rotWithShape="0">
                  <a:schemeClr val="tx1">
                    <a:alpha val="40000"/>
                  </a:schemeClr>
                </a:outerShdw>
              </a:effectLst>
            </a:endParaRPr>
          </a:p>
          <a:p>
            <a:pPr marL="1257300" lvl="3" indent="-342900">
              <a:buFont typeface="Arial" panose="020B0604020202020204" pitchFamily="34" charset="0"/>
              <a:buChar char="•"/>
            </a:pPr>
            <a:endParaRPr lang="en-US" sz="2000" dirty="0" smtClean="0">
              <a:solidFill>
                <a:schemeClr val="bg1"/>
              </a:solidFill>
              <a:effectLst>
                <a:outerShdw blurRad="50800" dist="38100" dir="2700000" algn="tl" rotWithShape="0">
                  <a:schemeClr val="tx1">
                    <a:alpha val="40000"/>
                  </a:schemeClr>
                </a:outerShdw>
              </a:effectLst>
            </a:endParaRPr>
          </a:p>
        </p:txBody>
      </p:sp>
      <p:sp>
        <p:nvSpPr>
          <p:cNvPr id="12" name="Down Arrow 11"/>
          <p:cNvSpPr/>
          <p:nvPr/>
        </p:nvSpPr>
        <p:spPr>
          <a:xfrm rot="16200000">
            <a:off x="1265185" y="3010954"/>
            <a:ext cx="361116" cy="526256"/>
          </a:xfrm>
          <a:prstGeom prst="downArrow">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Down Arrow 12"/>
          <p:cNvSpPr/>
          <p:nvPr/>
        </p:nvSpPr>
        <p:spPr>
          <a:xfrm rot="16200000">
            <a:off x="1328286" y="5093788"/>
            <a:ext cx="361116" cy="526256"/>
          </a:xfrm>
          <a:prstGeom prst="downArrow">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2613" y="3667918"/>
            <a:ext cx="6524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730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599" cy="5257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0" y="118152"/>
            <a:ext cx="8351837" cy="102484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1469" y="368966"/>
            <a:ext cx="8229597" cy="523220"/>
          </a:xfrm>
          <a:prstGeom prst="rect">
            <a:avLst/>
          </a:prstGeom>
          <a:noFill/>
        </p:spPr>
        <p:txBody>
          <a:bodyPr wrap="square" rtlCol="0">
            <a:spAutoFit/>
          </a:bodyPr>
          <a:lstStyle/>
          <a:p>
            <a:pPr algn="ctr"/>
            <a:r>
              <a:rPr lang="en-US" sz="2800" b="1" dirty="0" smtClean="0">
                <a:solidFill>
                  <a:schemeClr val="bg1"/>
                </a:solidFill>
                <a:effectLst>
                  <a:outerShdw blurRad="50800" dist="38100" dir="2700000" algn="tl" rotWithShape="0">
                    <a:schemeClr val="tx1">
                      <a:alpha val="40000"/>
                    </a:schemeClr>
                  </a:outerShdw>
                </a:effectLst>
              </a:rPr>
              <a:t>Money Market Mutual Fund (MMMF) Reform</a:t>
            </a:r>
            <a:endParaRPr lang="en-US" sz="28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7056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1191002"/>
            <a:ext cx="8229600" cy="12700"/>
          </a:xfrm>
          <a:prstGeom prst="rect">
            <a:avLst/>
          </a:prstGeom>
          <a:solidFill>
            <a:srgbClr val="0000CC"/>
          </a:solidFill>
          <a:ln w="12700">
            <a:solidFill>
              <a:srgbClr val="0066FF"/>
            </a:solidFill>
            <a:miter lim="800000"/>
            <a:headEnd/>
            <a:tailEnd/>
          </a:ln>
          <a:effectLst/>
        </p:spPr>
      </p:pic>
      <p:pic>
        <p:nvPicPr>
          <p:cNvPr id="2051" name="Picture 3" descr="C:\Users\DMcDonald\Desktop\Capt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886" y="1446233"/>
            <a:ext cx="7002463" cy="5010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425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58" y="1371600"/>
            <a:ext cx="8229599" cy="5105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1" y="182316"/>
            <a:ext cx="8351837" cy="102484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1" y="433130"/>
            <a:ext cx="8229597" cy="523220"/>
          </a:xfrm>
          <a:prstGeom prst="rect">
            <a:avLst/>
          </a:prstGeom>
          <a:noFill/>
        </p:spPr>
        <p:txBody>
          <a:bodyPr wrap="square" rtlCol="0">
            <a:spAutoFit/>
          </a:bodyPr>
          <a:lstStyle/>
          <a:p>
            <a:pPr algn="ctr"/>
            <a:r>
              <a:rPr lang="en-US" sz="2800" b="1" dirty="0" smtClean="0">
                <a:solidFill>
                  <a:schemeClr val="bg1"/>
                </a:solidFill>
                <a:effectLst>
                  <a:outerShdw blurRad="50800" dist="38100" dir="2700000" algn="tl" rotWithShape="0">
                    <a:schemeClr val="tx1">
                      <a:alpha val="40000"/>
                    </a:schemeClr>
                  </a:outerShdw>
                </a:effectLst>
              </a:rPr>
              <a:t>Money Market Mutual Fund (MMMF) Reform</a:t>
            </a:r>
            <a:endParaRPr lang="en-US" sz="28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15157" y="6614216"/>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79" y="1270000"/>
            <a:ext cx="8229600" cy="12700"/>
          </a:xfrm>
          <a:prstGeom prst="rect">
            <a:avLst/>
          </a:prstGeom>
          <a:solidFill>
            <a:srgbClr val="0000CC"/>
          </a:solidFill>
          <a:ln w="12700">
            <a:solidFill>
              <a:srgbClr val="0066FF"/>
            </a:solidFill>
            <a:miter lim="800000"/>
            <a:headEnd/>
            <a:tailEnd/>
          </a:ln>
          <a:effectLst/>
        </p:spPr>
      </p:pic>
      <p:sp>
        <p:nvSpPr>
          <p:cNvPr id="7" name="Rectangle 6"/>
          <p:cNvSpPr/>
          <p:nvPr/>
        </p:nvSpPr>
        <p:spPr>
          <a:xfrm>
            <a:off x="637188" y="1338977"/>
            <a:ext cx="8039100" cy="4462760"/>
          </a:xfrm>
          <a:prstGeom prst="rect">
            <a:avLst/>
          </a:prstGeom>
        </p:spPr>
        <p:txBody>
          <a:bodyPr wrap="square">
            <a:spAutoFit/>
          </a:bodyPr>
          <a:lstStyle/>
          <a:p>
            <a:pPr marL="0" lvl="1" algn="ctr"/>
            <a:endParaRPr lang="en-US" sz="2400" b="1" dirty="0" smtClean="0">
              <a:solidFill>
                <a:schemeClr val="bg1"/>
              </a:solidFill>
              <a:effectLst>
                <a:outerShdw blurRad="50800" dist="38100" dir="2700000" algn="tl" rotWithShape="0">
                  <a:schemeClr val="tx1">
                    <a:alpha val="40000"/>
                  </a:schemeClr>
                </a:outerShdw>
              </a:effectLst>
            </a:endParaRPr>
          </a:p>
          <a:p>
            <a:pPr marL="0" lvl="2"/>
            <a:r>
              <a:rPr lang="en-US" sz="2400" b="1" dirty="0" smtClean="0">
                <a:solidFill>
                  <a:schemeClr val="bg1"/>
                </a:solidFill>
                <a:effectLst>
                  <a:outerShdw blurRad="50800" dist="38100" dir="2700000" algn="tl" rotWithShape="0">
                    <a:schemeClr val="tx1">
                      <a:alpha val="40000"/>
                    </a:schemeClr>
                  </a:outerShdw>
                </a:effectLst>
              </a:rPr>
              <a:t>New SEC Rules Could Also - </a:t>
            </a:r>
          </a:p>
          <a:p>
            <a:pPr marL="0" lvl="2"/>
            <a:endParaRPr lang="en-US" sz="2000" b="1" dirty="0" smtClean="0">
              <a:solidFill>
                <a:schemeClr val="bg1"/>
              </a:solidFill>
              <a:effectLst>
                <a:outerShdw blurRad="50800" dist="38100" dir="2700000" algn="tl" rotWithShape="0">
                  <a:schemeClr val="tx1">
                    <a:alpha val="40000"/>
                  </a:schemeClr>
                </a:outerShdw>
              </a:effectLst>
            </a:endParaRPr>
          </a:p>
          <a:p>
            <a:pPr marL="344488" lvl="3" indent="-342900">
              <a:buFont typeface="Wingdings" panose="05000000000000000000" pitchFamily="2" charset="2"/>
              <a:buChar char="§"/>
            </a:pPr>
            <a:r>
              <a:rPr lang="en-US" sz="2000" b="1" dirty="0" smtClean="0">
                <a:solidFill>
                  <a:schemeClr val="bg1"/>
                </a:solidFill>
                <a:effectLst>
                  <a:outerShdw blurRad="50800" dist="38100" dir="2700000" algn="tl" rotWithShape="0">
                    <a:schemeClr val="tx1">
                      <a:alpha val="40000"/>
                    </a:schemeClr>
                  </a:outerShdw>
                </a:effectLst>
              </a:rPr>
              <a:t>Impact State And Local Government Investment Pools (LGIPs)</a:t>
            </a:r>
          </a:p>
          <a:p>
            <a:pPr marL="1371600" lvl="4"/>
            <a:endParaRPr lang="en-US" sz="1600" b="1" dirty="0" smtClean="0">
              <a:solidFill>
                <a:schemeClr val="bg1"/>
              </a:solidFill>
              <a:effectLst>
                <a:outerShdw blurRad="50800" dist="38100" dir="2700000" algn="tl" rotWithShape="0">
                  <a:schemeClr val="tx1">
                    <a:alpha val="40000"/>
                  </a:schemeClr>
                </a:outerShdw>
              </a:effectLst>
            </a:endParaRPr>
          </a:p>
          <a:p>
            <a:pPr marL="695325" lvl="4" indent="-349250">
              <a:buFont typeface="Arial" panose="020B0604020202020204" pitchFamily="34" charset="0"/>
              <a:buChar char="•"/>
            </a:pPr>
            <a:r>
              <a:rPr lang="en-US" sz="2000" b="1" dirty="0" smtClean="0">
                <a:solidFill>
                  <a:schemeClr val="bg1"/>
                </a:solidFill>
                <a:effectLst>
                  <a:outerShdw blurRad="50800" dist="38100" dir="2700000" algn="tl" rotWithShape="0">
                    <a:schemeClr val="tx1">
                      <a:alpha val="40000"/>
                    </a:schemeClr>
                  </a:outerShdw>
                </a:effectLst>
              </a:rPr>
              <a:t>New rules modifies SEC Rule 2a-7, and GASB requires LGIPs to operate in a manner consistent with this Rule. </a:t>
            </a:r>
          </a:p>
          <a:p>
            <a:pPr marL="346075" lvl="4"/>
            <a:r>
              <a:rPr lang="en-US" sz="2000" b="1" dirty="0" smtClean="0">
                <a:solidFill>
                  <a:schemeClr val="bg1"/>
                </a:solidFill>
                <a:effectLst>
                  <a:outerShdw blurRad="50800" dist="38100" dir="2700000" algn="tl" rotWithShape="0">
                    <a:schemeClr val="tx1">
                      <a:alpha val="40000"/>
                    </a:schemeClr>
                  </a:outerShdw>
                </a:effectLst>
              </a:rPr>
              <a:t> </a:t>
            </a:r>
          </a:p>
          <a:p>
            <a:pPr marL="695325" lvl="4" indent="-349250">
              <a:buFont typeface="Arial" panose="020B0604020202020204" pitchFamily="34" charset="0"/>
              <a:buChar char="•"/>
            </a:pPr>
            <a:r>
              <a:rPr lang="en-US" sz="2000" b="1" dirty="0" smtClean="0">
                <a:solidFill>
                  <a:schemeClr val="bg1"/>
                </a:solidFill>
                <a:effectLst>
                  <a:outerShdw blurRad="50800" dist="38100" dir="2700000" algn="tl" rotWithShape="0">
                    <a:schemeClr val="tx1">
                      <a:alpha val="40000"/>
                    </a:schemeClr>
                  </a:outerShdw>
                </a:effectLst>
              </a:rPr>
              <a:t>GASB considering new Rule to determine whether or not LGIPs would also now have to use a floating NAV. </a:t>
            </a:r>
          </a:p>
          <a:p>
            <a:pPr marL="695325" lvl="4" indent="-349250">
              <a:buFont typeface="Arial" panose="020B0604020202020204" pitchFamily="34" charset="0"/>
              <a:buChar char="•"/>
            </a:pPr>
            <a:endParaRPr lang="en-US" sz="2000" b="1" dirty="0">
              <a:solidFill>
                <a:schemeClr val="bg1"/>
              </a:solidFill>
              <a:effectLst>
                <a:outerShdw blurRad="50800" dist="38100" dir="2700000" algn="tl" rotWithShape="0">
                  <a:schemeClr val="tx1">
                    <a:alpha val="40000"/>
                  </a:schemeClr>
                </a:outerShdw>
              </a:effectLst>
            </a:endParaRPr>
          </a:p>
          <a:p>
            <a:pPr marL="2001838" lvl="4" indent="-1655763"/>
            <a:r>
              <a:rPr lang="en-US" sz="2000" b="1" i="1" u="sng" dirty="0">
                <a:solidFill>
                  <a:schemeClr val="bg1"/>
                </a:solidFill>
                <a:effectLst>
                  <a:outerShdw blurRad="50800" dist="38100" dir="2700000" algn="tl" rotWithShape="0">
                    <a:schemeClr val="tx1">
                      <a:alpha val="40000"/>
                    </a:schemeClr>
                  </a:outerShdw>
                </a:effectLst>
              </a:rPr>
              <a:t>Key Concern</a:t>
            </a:r>
            <a:r>
              <a:rPr lang="en-US" sz="2000" b="1" i="1" dirty="0">
                <a:solidFill>
                  <a:schemeClr val="bg1"/>
                </a:solidFill>
                <a:effectLst>
                  <a:outerShdw blurRad="50800" dist="38100" dir="2700000" algn="tl" rotWithShape="0">
                    <a:schemeClr val="tx1">
                      <a:alpha val="40000"/>
                    </a:schemeClr>
                  </a:outerShdw>
                </a:effectLst>
              </a:rPr>
              <a:t>: </a:t>
            </a:r>
            <a:r>
              <a:rPr lang="en-US" sz="2000" b="1" i="1" dirty="0" smtClean="0">
                <a:solidFill>
                  <a:schemeClr val="bg1"/>
                </a:solidFill>
                <a:effectLst>
                  <a:outerShdw blurRad="50800" dist="38100" dir="2700000" algn="tl" rotWithShape="0">
                    <a:schemeClr val="tx1">
                      <a:alpha val="40000"/>
                    </a:schemeClr>
                  </a:outerShdw>
                </a:effectLst>
              </a:rPr>
              <a:t>Close relationship of state and local governments and MMMFs</a:t>
            </a:r>
          </a:p>
          <a:p>
            <a:pPr marL="346075" lvl="4"/>
            <a:endParaRPr lang="en-US" sz="2000" b="1" i="1" dirty="0">
              <a:solidFill>
                <a:schemeClr val="bg1"/>
              </a:solidFill>
              <a:effectLst>
                <a:outerShdw blurRad="50800" dist="38100" dir="2700000" algn="tl" rotWithShape="0">
                  <a:schemeClr val="tx1">
                    <a:alpha val="40000"/>
                  </a:schemeClr>
                </a:outerShdw>
              </a:effectLst>
            </a:endParaRPr>
          </a:p>
        </p:txBody>
      </p:sp>
    </p:spTree>
    <p:extLst>
      <p:ext uri="{BB962C8B-B14F-4D97-AF65-F5344CB8AC3E}">
        <p14:creationId xmlns:p14="http://schemas.microsoft.com/office/powerpoint/2010/main" val="3313212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3999"/>
            <a:ext cx="8229599" cy="493835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0" y="118151"/>
            <a:ext cx="8351837" cy="1203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1" y="492627"/>
            <a:ext cx="8229597" cy="523220"/>
          </a:xfrm>
          <a:prstGeom prst="rect">
            <a:avLst/>
          </a:prstGeom>
          <a:noFill/>
        </p:spPr>
        <p:txBody>
          <a:bodyPr wrap="square" rtlCol="0">
            <a:spAutoFit/>
          </a:bodyPr>
          <a:lstStyle/>
          <a:p>
            <a:pPr algn="ctr"/>
            <a:r>
              <a:rPr lang="en-US" sz="2800" b="1" dirty="0" smtClean="0">
                <a:solidFill>
                  <a:schemeClr val="bg1"/>
                </a:solidFill>
                <a:effectLst>
                  <a:outerShdw blurRad="50800" dist="38100" dir="2700000" algn="tl" rotWithShape="0">
                    <a:schemeClr val="tx1">
                      <a:alpha val="40000"/>
                    </a:schemeClr>
                  </a:outerShdw>
                </a:effectLst>
              </a:rPr>
              <a:t>Money Market Mutual Fund (MMMF) Reform</a:t>
            </a:r>
            <a:endParaRPr lang="en-US" sz="2800" b="1" dirty="0">
              <a:solidFill>
                <a:schemeClr val="bg1"/>
              </a:solidFill>
              <a:effectLst>
                <a:outerShdw blurRad="50800" dist="38100" dir="2700000" algn="tl" rotWithShape="0">
                  <a:schemeClr val="tx1">
                    <a:alpha val="40000"/>
                  </a:schemeClr>
                </a:outerShdw>
              </a:effectLst>
            </a:endParaRPr>
          </a:p>
        </p:txBody>
      </p:sp>
      <p:cxnSp>
        <p:nvCxnSpPr>
          <p:cNvPr id="8" name="Straight Connector 7"/>
          <p:cNvCxnSpPr/>
          <p:nvPr/>
        </p:nvCxnSpPr>
        <p:spPr>
          <a:xfrm>
            <a:off x="457201" y="65532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1425733"/>
            <a:ext cx="8229600" cy="12700"/>
          </a:xfrm>
          <a:prstGeom prst="rect">
            <a:avLst/>
          </a:prstGeom>
          <a:solidFill>
            <a:srgbClr val="0000CC"/>
          </a:solidFill>
          <a:ln w="12700">
            <a:solidFill>
              <a:srgbClr val="0066FF"/>
            </a:solidFill>
            <a:miter lim="800000"/>
            <a:headEnd/>
            <a:tailEnd/>
          </a:ln>
          <a:effectLst/>
        </p:spPr>
      </p:pic>
      <p:sp>
        <p:nvSpPr>
          <p:cNvPr id="4" name="Rectangle 3"/>
          <p:cNvSpPr/>
          <p:nvPr/>
        </p:nvSpPr>
        <p:spPr>
          <a:xfrm>
            <a:off x="685798" y="1722596"/>
            <a:ext cx="8001000" cy="4739759"/>
          </a:xfrm>
          <a:prstGeom prst="rect">
            <a:avLst/>
          </a:prstGeom>
        </p:spPr>
        <p:txBody>
          <a:bodyPr wrap="square">
            <a:spAutoFit/>
          </a:bodyPr>
          <a:lstStyle/>
          <a:p>
            <a:pPr marL="0" lvl="1" algn="ctr"/>
            <a:r>
              <a:rPr lang="en-US" sz="2800" b="1" u="sng" dirty="0" smtClean="0">
                <a:solidFill>
                  <a:schemeClr val="bg1"/>
                </a:solidFill>
                <a:effectLst>
                  <a:outerShdw blurRad="50800" dist="38100" dir="2700000" algn="tl" rotWithShape="0">
                    <a:schemeClr val="tx1">
                      <a:alpha val="40000"/>
                    </a:schemeClr>
                  </a:outerShdw>
                </a:effectLst>
              </a:rPr>
              <a:t>What’s Next?</a:t>
            </a:r>
            <a:endParaRPr lang="en-US" sz="2800" u="sng" dirty="0" smtClean="0">
              <a:solidFill>
                <a:schemeClr val="bg1"/>
              </a:solidFill>
              <a:effectLst>
                <a:outerShdw blurRad="50800" dist="38100" dir="2700000" algn="tl" rotWithShape="0">
                  <a:schemeClr val="tx1">
                    <a:alpha val="40000"/>
                  </a:schemeClr>
                </a:outerShdw>
              </a:effectLst>
            </a:endParaRPr>
          </a:p>
          <a:p>
            <a:endParaRPr lang="en-US" dirty="0" smtClean="0">
              <a:solidFill>
                <a:schemeClr val="bg1"/>
              </a:solidFill>
            </a:endParaRPr>
          </a:p>
          <a:p>
            <a:pPr marL="342900" indent="-342900">
              <a:buFont typeface="Wingdings" panose="05000000000000000000" pitchFamily="2" charset="2"/>
              <a:buChar char="§"/>
            </a:pPr>
            <a:r>
              <a:rPr lang="en-US" sz="2000" dirty="0" smtClean="0">
                <a:solidFill>
                  <a:schemeClr val="bg1"/>
                </a:solidFill>
              </a:rPr>
              <a:t>GASB To Consider Impact Of New Rule On LGIPs</a:t>
            </a:r>
          </a:p>
          <a:p>
            <a:pPr marL="285750" indent="-285750">
              <a:buFontTx/>
              <a:buChar char="-"/>
            </a:pPr>
            <a:endParaRPr lang="en-US" sz="2000" dirty="0" smtClean="0">
              <a:solidFill>
                <a:schemeClr val="bg1"/>
              </a:solidFill>
            </a:endParaRPr>
          </a:p>
          <a:p>
            <a:pPr marL="342900" indent="-342900">
              <a:buFont typeface="Wingdings" panose="05000000000000000000" pitchFamily="2" charset="2"/>
              <a:buChar char="§"/>
            </a:pPr>
            <a:r>
              <a:rPr lang="en-US" sz="2000" dirty="0" smtClean="0">
                <a:solidFill>
                  <a:schemeClr val="bg1"/>
                </a:solidFill>
              </a:rPr>
              <a:t>MMMFs Must Comply With The New Rule By October 16, 2016</a:t>
            </a:r>
          </a:p>
          <a:p>
            <a:endParaRPr lang="en-US" sz="2000" dirty="0" smtClean="0">
              <a:solidFill>
                <a:schemeClr val="bg1"/>
              </a:solidFill>
            </a:endParaRPr>
          </a:p>
          <a:p>
            <a:pPr marL="342900" indent="-342900">
              <a:buFont typeface="Wingdings" panose="05000000000000000000" pitchFamily="2" charset="2"/>
              <a:buChar char="§"/>
            </a:pPr>
            <a:r>
              <a:rPr lang="en-US" sz="2000" dirty="0" smtClean="0">
                <a:solidFill>
                  <a:schemeClr val="bg1"/>
                </a:solidFill>
              </a:rPr>
              <a:t>Legislative Proposal Emerging That Would Undo Much Of The 2014 Rule.</a:t>
            </a:r>
          </a:p>
          <a:p>
            <a:pPr marL="342900" indent="-342900">
              <a:buFont typeface="Wingdings" panose="05000000000000000000" pitchFamily="2" charset="2"/>
              <a:buChar char="§"/>
            </a:pPr>
            <a:endParaRPr lang="en-US" sz="2400" dirty="0" smtClean="0">
              <a:solidFill>
                <a:schemeClr val="bg1"/>
              </a:solidFill>
            </a:endParaRPr>
          </a:p>
          <a:p>
            <a:r>
              <a:rPr lang="en-US" sz="2000" u="sng" dirty="0" smtClean="0">
                <a:solidFill>
                  <a:schemeClr val="bg1"/>
                </a:solidFill>
              </a:rPr>
              <a:t>New Reference Materials</a:t>
            </a:r>
          </a:p>
          <a:p>
            <a:endParaRPr lang="en-US" sz="1200" u="sng" dirty="0" smtClean="0">
              <a:solidFill>
                <a:schemeClr val="bg1"/>
              </a:solidFill>
            </a:endParaRPr>
          </a:p>
          <a:p>
            <a:pPr marL="342900" indent="-342900">
              <a:buFont typeface="Wingdings" panose="05000000000000000000" pitchFamily="2" charset="2"/>
              <a:buChar char="§"/>
            </a:pPr>
            <a:r>
              <a:rPr lang="en-US" sz="2000" dirty="0" smtClean="0">
                <a:solidFill>
                  <a:schemeClr val="bg1"/>
                </a:solidFill>
              </a:rPr>
              <a:t>GFOA Debt And Treasury Investment Committees Developed Issue Brief For State And Local Governments Providing Summary Of The New Rule And Potential Impact Of The New Rule.</a:t>
            </a:r>
          </a:p>
          <a:p>
            <a:pPr marL="342900" indent="-342900">
              <a:buFont typeface="Wingdings" panose="05000000000000000000" pitchFamily="2" charset="2"/>
              <a:buChar char="§"/>
            </a:pPr>
            <a:endParaRPr lang="en-US" sz="2000" b="1" dirty="0">
              <a:solidFill>
                <a:schemeClr val="bg1"/>
              </a:solidFill>
            </a:endParaRPr>
          </a:p>
        </p:txBody>
      </p:sp>
    </p:spTree>
    <p:extLst>
      <p:ext uri="{BB962C8B-B14F-4D97-AF65-F5344CB8AC3E}">
        <p14:creationId xmlns:p14="http://schemas.microsoft.com/office/powerpoint/2010/main" val="2471886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599" cy="48196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4" y="149687"/>
            <a:ext cx="8351837" cy="11130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76302" y="515386"/>
            <a:ext cx="7162800" cy="523220"/>
          </a:xfrm>
          <a:prstGeom prst="rect">
            <a:avLst/>
          </a:prstGeom>
          <a:noFill/>
        </p:spPr>
        <p:txBody>
          <a:bodyPr wrap="square" rtlCol="0">
            <a:spAutoFit/>
          </a:bodyPr>
          <a:lstStyle/>
          <a:p>
            <a:pPr algn="ctr"/>
            <a:r>
              <a:rPr lang="en-US" sz="2800" b="1" dirty="0" smtClean="0">
                <a:solidFill>
                  <a:prstClr val="white"/>
                </a:solidFill>
                <a:effectLst>
                  <a:outerShdw blurRad="50800" dist="38100" dir="2700000" algn="tl" rotWithShape="0">
                    <a:prstClr val="black">
                      <a:alpha val="40000"/>
                    </a:prstClr>
                  </a:outerShdw>
                </a:effectLst>
              </a:rPr>
              <a:t>Basel III – Liquidity Coverage Ratio</a:t>
            </a:r>
            <a:endParaRPr lang="en-US" sz="2800" b="1" dirty="0">
              <a:solidFill>
                <a:prstClr val="white"/>
              </a:solidFill>
              <a:effectLst>
                <a:outerShdw blurRad="50800" dist="38100" dir="2700000" algn="tl" rotWithShape="0">
                  <a:prstClr val="black">
                    <a:alpha val="40000"/>
                  </a:prstClr>
                </a:outerShdw>
              </a:effectLst>
            </a:endParaRPr>
          </a:p>
        </p:txBody>
      </p:sp>
      <p:cxnSp>
        <p:nvCxnSpPr>
          <p:cNvPr id="8" name="Straight Connector 7"/>
          <p:cNvCxnSpPr/>
          <p:nvPr/>
        </p:nvCxnSpPr>
        <p:spPr>
          <a:xfrm>
            <a:off x="457201" y="6400800"/>
            <a:ext cx="82295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02" y="1346038"/>
            <a:ext cx="8229600" cy="12700"/>
          </a:xfrm>
          <a:prstGeom prst="rect">
            <a:avLst/>
          </a:prstGeom>
          <a:solidFill>
            <a:srgbClr val="0000CC"/>
          </a:solidFill>
          <a:ln w="12700">
            <a:solidFill>
              <a:srgbClr val="0066FF"/>
            </a:solidFill>
            <a:miter lim="800000"/>
            <a:headEnd/>
            <a:tailEnd/>
          </a:ln>
          <a:effectLst/>
        </p:spPr>
      </p:pic>
      <p:pic>
        <p:nvPicPr>
          <p:cNvPr id="4" name="Picture 2" descr="http://www.serenityfc.com/wp-content/uploads/2012/12/FDIC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5008" y="3324225"/>
            <a:ext cx="1587604" cy="106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DMcDonald\Desktop\federal reserve.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656145"/>
            <a:ext cx="1587604" cy="1517259"/>
          </a:xfrm>
          <a:prstGeom prst="flowChartConnector">
            <a:avLst/>
          </a:prstGeom>
          <a:ln>
            <a:noFill/>
          </a:ln>
          <a:effectLst>
            <a:outerShdw blurRad="292100" dist="139700" dir="2700000" algn="tl" rotWithShape="0">
              <a:srgbClr val="333333">
                <a:alpha val="65000"/>
              </a:srgbClr>
            </a:outerShdw>
          </a:effectLst>
        </p:spPr>
      </p:pic>
      <p:pic>
        <p:nvPicPr>
          <p:cNvPr id="1028" name="Picture 4" descr="C:\Users\DMcDonald\Desktop\6a00d8341c652b53ef0168ebe17aad970c-800w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7902" y="4610582"/>
            <a:ext cx="160020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400" y="1712357"/>
            <a:ext cx="6248400" cy="4555093"/>
          </a:xfrm>
          <a:prstGeom prst="rect">
            <a:avLst/>
          </a:prstGeom>
          <a:noFill/>
        </p:spPr>
        <p:txBody>
          <a:bodyPr wrap="square" rtlCol="0">
            <a:spAutoFit/>
          </a:bodyPr>
          <a:lstStyle/>
          <a:p>
            <a:pPr marL="290513" lvl="1" indent="-290513">
              <a:buFont typeface="Wingdings" panose="05000000000000000000" pitchFamily="2" charset="2"/>
              <a:buChar char="§"/>
            </a:pPr>
            <a:r>
              <a:rPr lang="en-US" b="1" u="sng" dirty="0" smtClean="0">
                <a:solidFill>
                  <a:schemeClr val="bg1"/>
                </a:solidFill>
                <a:effectLst>
                  <a:outerShdw blurRad="50800" dist="38100" dir="2700000" algn="tl" rotWithShape="0">
                    <a:schemeClr val="tx1">
                      <a:alpha val="40000"/>
                    </a:schemeClr>
                  </a:outerShdw>
                </a:effectLst>
              </a:rPr>
              <a:t>9/3/14</a:t>
            </a:r>
            <a:r>
              <a:rPr lang="en-US" b="1" dirty="0" smtClean="0">
                <a:solidFill>
                  <a:schemeClr val="bg1"/>
                </a:solidFill>
                <a:effectLst>
                  <a:outerShdw blurRad="50800" dist="38100" dir="2700000" algn="tl" rotWithShape="0">
                    <a:schemeClr val="tx1">
                      <a:alpha val="40000"/>
                    </a:schemeClr>
                  </a:outerShdw>
                </a:effectLst>
              </a:rPr>
              <a:t> - Federal Reserve, FDIC, and Comptroller Of Currency approved </a:t>
            </a:r>
            <a:r>
              <a:rPr lang="en-US" b="1" dirty="0">
                <a:solidFill>
                  <a:schemeClr val="bg1"/>
                </a:solidFill>
                <a:effectLst>
                  <a:outerShdw blurRad="50800" dist="38100" dir="2700000" algn="tl" rotWithShape="0">
                    <a:schemeClr val="tx1">
                      <a:alpha val="40000"/>
                    </a:schemeClr>
                  </a:outerShdw>
                </a:effectLst>
              </a:rPr>
              <a:t>n</a:t>
            </a:r>
            <a:r>
              <a:rPr lang="en-US" b="1" dirty="0" smtClean="0">
                <a:solidFill>
                  <a:schemeClr val="bg1"/>
                </a:solidFill>
                <a:effectLst>
                  <a:outerShdw blurRad="50800" dist="38100" dir="2700000" algn="tl" rotWithShape="0">
                    <a:schemeClr val="tx1">
                      <a:alpha val="40000"/>
                    </a:schemeClr>
                  </a:outerShdw>
                </a:effectLst>
              </a:rPr>
              <a:t>ew </a:t>
            </a:r>
            <a:r>
              <a:rPr lang="en-US" b="1" dirty="0">
                <a:solidFill>
                  <a:schemeClr val="bg1"/>
                </a:solidFill>
                <a:effectLst>
                  <a:outerShdw blurRad="50800" dist="38100" dir="2700000" algn="tl" rotWithShape="0">
                    <a:schemeClr val="tx1">
                      <a:alpha val="40000"/>
                    </a:schemeClr>
                  </a:outerShdw>
                </a:effectLst>
              </a:rPr>
              <a:t>l</a:t>
            </a:r>
            <a:r>
              <a:rPr lang="en-US" b="1" dirty="0" smtClean="0">
                <a:solidFill>
                  <a:schemeClr val="bg1"/>
                </a:solidFill>
                <a:effectLst>
                  <a:outerShdw blurRad="50800" dist="38100" dir="2700000" algn="tl" rotWithShape="0">
                    <a:schemeClr val="tx1">
                      <a:alpha val="40000"/>
                    </a:schemeClr>
                  </a:outerShdw>
                </a:effectLst>
              </a:rPr>
              <a:t>iquidity </a:t>
            </a:r>
            <a:r>
              <a:rPr lang="en-US" b="1" dirty="0">
                <a:solidFill>
                  <a:schemeClr val="bg1"/>
                </a:solidFill>
                <a:effectLst>
                  <a:outerShdw blurRad="50800" dist="38100" dir="2700000" algn="tl" rotWithShape="0">
                    <a:schemeClr val="tx1">
                      <a:alpha val="40000"/>
                    </a:schemeClr>
                  </a:outerShdw>
                </a:effectLst>
              </a:rPr>
              <a:t>s</a:t>
            </a:r>
            <a:r>
              <a:rPr lang="en-US" b="1" dirty="0" smtClean="0">
                <a:solidFill>
                  <a:schemeClr val="bg1"/>
                </a:solidFill>
                <a:effectLst>
                  <a:outerShdw blurRad="50800" dist="38100" dir="2700000" algn="tl" rotWithShape="0">
                    <a:schemeClr val="tx1">
                      <a:alpha val="40000"/>
                    </a:schemeClr>
                  </a:outerShdw>
                </a:effectLst>
              </a:rPr>
              <a:t>tandards </a:t>
            </a:r>
            <a:r>
              <a:rPr lang="en-US" b="1" dirty="0">
                <a:solidFill>
                  <a:schemeClr val="bg1"/>
                </a:solidFill>
                <a:effectLst>
                  <a:outerShdw blurRad="50800" dist="38100" dir="2700000" algn="tl" rotWithShape="0">
                    <a:schemeClr val="tx1">
                      <a:alpha val="40000"/>
                    </a:schemeClr>
                  </a:outerShdw>
                </a:effectLst>
              </a:rPr>
              <a:t>f</a:t>
            </a:r>
            <a:r>
              <a:rPr lang="en-US" b="1" dirty="0" smtClean="0">
                <a:solidFill>
                  <a:schemeClr val="bg1"/>
                </a:solidFill>
                <a:effectLst>
                  <a:outerShdw blurRad="50800" dist="38100" dir="2700000" algn="tl" rotWithShape="0">
                    <a:schemeClr val="tx1">
                      <a:alpha val="40000"/>
                    </a:schemeClr>
                  </a:outerShdw>
                </a:effectLst>
              </a:rPr>
              <a:t>or </a:t>
            </a:r>
            <a:r>
              <a:rPr lang="en-US" b="1" dirty="0">
                <a:solidFill>
                  <a:schemeClr val="bg1"/>
                </a:solidFill>
                <a:effectLst>
                  <a:outerShdw blurRad="50800" dist="38100" dir="2700000" algn="tl" rotWithShape="0">
                    <a:schemeClr val="tx1">
                      <a:alpha val="40000"/>
                    </a:schemeClr>
                  </a:outerShdw>
                </a:effectLst>
              </a:rPr>
              <a:t>b</a:t>
            </a:r>
            <a:r>
              <a:rPr lang="en-US" b="1" dirty="0" smtClean="0">
                <a:solidFill>
                  <a:schemeClr val="bg1"/>
                </a:solidFill>
                <a:effectLst>
                  <a:outerShdw blurRad="50800" dist="38100" dir="2700000" algn="tl" rotWithShape="0">
                    <a:schemeClr val="tx1">
                      <a:alpha val="40000"/>
                    </a:schemeClr>
                  </a:outerShdw>
                </a:effectLst>
              </a:rPr>
              <a:t>anks.  </a:t>
            </a:r>
          </a:p>
          <a:p>
            <a:pPr marL="290513" lvl="1" indent="-290513">
              <a:buFont typeface="Wingdings" panose="05000000000000000000" pitchFamily="2" charset="2"/>
              <a:buChar char="§"/>
            </a:pPr>
            <a:endParaRPr lang="en-US" sz="1400" b="1" dirty="0" smtClean="0">
              <a:solidFill>
                <a:schemeClr val="bg1"/>
              </a:solidFill>
              <a:effectLst>
                <a:outerShdw blurRad="50800" dist="38100" dir="2700000" algn="tl" rotWithShape="0">
                  <a:schemeClr val="tx1">
                    <a:alpha val="40000"/>
                  </a:schemeClr>
                </a:outerShdw>
              </a:effectLst>
            </a:endParaRPr>
          </a:p>
          <a:p>
            <a:pPr marL="290513" lvl="1" indent="-290513">
              <a:buFont typeface="Wingdings" panose="05000000000000000000" pitchFamily="2" charset="2"/>
              <a:buChar char="§"/>
            </a:pPr>
            <a:r>
              <a:rPr lang="en-US" b="1" dirty="0" smtClean="0">
                <a:solidFill>
                  <a:schemeClr val="bg1"/>
                </a:solidFill>
                <a:effectLst>
                  <a:outerShdw blurRad="50800" dist="38100" dir="2700000" algn="tl" rotWithShape="0">
                    <a:schemeClr val="tx1">
                      <a:alpha val="40000"/>
                    </a:schemeClr>
                  </a:outerShdw>
                </a:effectLst>
              </a:rPr>
              <a:t>New rules are a response </a:t>
            </a:r>
            <a:r>
              <a:rPr lang="en-US" b="1" dirty="0">
                <a:solidFill>
                  <a:schemeClr val="bg1"/>
                </a:solidFill>
                <a:effectLst>
                  <a:outerShdw blurRad="50800" dist="38100" dir="2700000" algn="tl" rotWithShape="0">
                    <a:schemeClr val="tx1">
                      <a:alpha val="40000"/>
                    </a:schemeClr>
                  </a:outerShdw>
                </a:effectLst>
              </a:rPr>
              <a:t>t</a:t>
            </a:r>
            <a:r>
              <a:rPr lang="en-US" b="1" dirty="0" smtClean="0">
                <a:solidFill>
                  <a:schemeClr val="bg1"/>
                </a:solidFill>
                <a:effectLst>
                  <a:outerShdw blurRad="50800" dist="38100" dir="2700000" algn="tl" rotWithShape="0">
                    <a:schemeClr val="tx1">
                      <a:alpha val="40000"/>
                    </a:schemeClr>
                  </a:outerShdw>
                </a:effectLst>
              </a:rPr>
              <a:t>o </a:t>
            </a:r>
            <a:r>
              <a:rPr lang="en-US" b="1" dirty="0">
                <a:solidFill>
                  <a:schemeClr val="bg1"/>
                </a:solidFill>
                <a:effectLst>
                  <a:outerShdw blurRad="50800" dist="38100" dir="2700000" algn="tl" rotWithShape="0">
                    <a:schemeClr val="tx1">
                      <a:alpha val="40000"/>
                    </a:schemeClr>
                  </a:outerShdw>
                </a:effectLst>
              </a:rPr>
              <a:t>t</a:t>
            </a:r>
            <a:r>
              <a:rPr lang="en-US" b="1" dirty="0" smtClean="0">
                <a:solidFill>
                  <a:schemeClr val="bg1"/>
                </a:solidFill>
                <a:effectLst>
                  <a:outerShdw blurRad="50800" dist="38100" dir="2700000" algn="tl" rotWithShape="0">
                    <a:schemeClr val="tx1">
                      <a:alpha val="40000"/>
                    </a:schemeClr>
                  </a:outerShdw>
                </a:effectLst>
              </a:rPr>
              <a:t>he 2008 financial </a:t>
            </a:r>
            <a:r>
              <a:rPr lang="en-US" b="1" dirty="0">
                <a:solidFill>
                  <a:schemeClr val="bg1"/>
                </a:solidFill>
                <a:effectLst>
                  <a:outerShdw blurRad="50800" dist="38100" dir="2700000" algn="tl" rotWithShape="0">
                    <a:schemeClr val="tx1">
                      <a:alpha val="40000"/>
                    </a:schemeClr>
                  </a:outerShdw>
                </a:effectLst>
              </a:rPr>
              <a:t>c</a:t>
            </a:r>
            <a:r>
              <a:rPr lang="en-US" b="1" dirty="0" smtClean="0">
                <a:solidFill>
                  <a:schemeClr val="bg1"/>
                </a:solidFill>
                <a:effectLst>
                  <a:outerShdw blurRad="50800" dist="38100" dir="2700000" algn="tl" rotWithShape="0">
                    <a:schemeClr val="tx1">
                      <a:alpha val="40000"/>
                    </a:schemeClr>
                  </a:outerShdw>
                </a:effectLst>
              </a:rPr>
              <a:t>risis and will require banks with at </a:t>
            </a:r>
            <a:r>
              <a:rPr lang="en-US" b="1" dirty="0">
                <a:solidFill>
                  <a:schemeClr val="bg1"/>
                </a:solidFill>
                <a:effectLst>
                  <a:outerShdw blurRad="50800" dist="38100" dir="2700000" algn="tl" rotWithShape="0">
                    <a:schemeClr val="tx1">
                      <a:alpha val="40000"/>
                    </a:schemeClr>
                  </a:outerShdw>
                </a:effectLst>
              </a:rPr>
              <a:t>l</a:t>
            </a:r>
            <a:r>
              <a:rPr lang="en-US" b="1" dirty="0" smtClean="0">
                <a:solidFill>
                  <a:schemeClr val="bg1"/>
                </a:solidFill>
                <a:effectLst>
                  <a:outerShdw blurRad="50800" dist="38100" dir="2700000" algn="tl" rotWithShape="0">
                    <a:schemeClr val="tx1">
                      <a:alpha val="40000"/>
                    </a:schemeClr>
                  </a:outerShdw>
                </a:effectLst>
              </a:rPr>
              <a:t>east $250b in total </a:t>
            </a:r>
            <a:r>
              <a:rPr lang="en-US" b="1" dirty="0">
                <a:solidFill>
                  <a:schemeClr val="bg1"/>
                </a:solidFill>
                <a:effectLst>
                  <a:outerShdw blurRad="50800" dist="38100" dir="2700000" algn="tl" rotWithShape="0">
                    <a:schemeClr val="tx1">
                      <a:alpha val="40000"/>
                    </a:schemeClr>
                  </a:outerShdw>
                </a:effectLst>
              </a:rPr>
              <a:t>a</a:t>
            </a:r>
            <a:r>
              <a:rPr lang="en-US" b="1" dirty="0" smtClean="0">
                <a:solidFill>
                  <a:schemeClr val="bg1"/>
                </a:solidFill>
                <a:effectLst>
                  <a:outerShdw blurRad="50800" dist="38100" dir="2700000" algn="tl" rotWithShape="0">
                    <a:schemeClr val="tx1">
                      <a:alpha val="40000"/>
                    </a:schemeClr>
                  </a:outerShdw>
                </a:effectLst>
              </a:rPr>
              <a:t>ssets </a:t>
            </a:r>
            <a:r>
              <a:rPr lang="en-US" b="1" dirty="0">
                <a:solidFill>
                  <a:schemeClr val="bg1"/>
                </a:solidFill>
                <a:effectLst>
                  <a:outerShdw blurRad="50800" dist="38100" dir="2700000" algn="tl" rotWithShape="0">
                    <a:schemeClr val="tx1">
                      <a:alpha val="40000"/>
                    </a:schemeClr>
                  </a:outerShdw>
                </a:effectLst>
              </a:rPr>
              <a:t>t</a:t>
            </a:r>
            <a:r>
              <a:rPr lang="en-US" b="1" dirty="0" smtClean="0">
                <a:solidFill>
                  <a:schemeClr val="bg1"/>
                </a:solidFill>
                <a:effectLst>
                  <a:outerShdw blurRad="50800" dist="38100" dir="2700000" algn="tl" rotWithShape="0">
                    <a:schemeClr val="tx1">
                      <a:alpha val="40000"/>
                    </a:schemeClr>
                  </a:outerShdw>
                </a:effectLst>
              </a:rPr>
              <a:t>o </a:t>
            </a:r>
            <a:r>
              <a:rPr lang="en-US" b="1" dirty="0">
                <a:solidFill>
                  <a:schemeClr val="bg1"/>
                </a:solidFill>
                <a:effectLst>
                  <a:outerShdw blurRad="50800" dist="38100" dir="2700000" algn="tl" rotWithShape="0">
                    <a:schemeClr val="tx1">
                      <a:alpha val="40000"/>
                    </a:schemeClr>
                  </a:outerShdw>
                </a:effectLst>
              </a:rPr>
              <a:t>m</a:t>
            </a:r>
            <a:r>
              <a:rPr lang="en-US" b="1" dirty="0" smtClean="0">
                <a:solidFill>
                  <a:schemeClr val="bg1"/>
                </a:solidFill>
                <a:effectLst>
                  <a:outerShdw blurRad="50800" dist="38100" dir="2700000" algn="tl" rotWithShape="0">
                    <a:schemeClr val="tx1">
                      <a:alpha val="40000"/>
                    </a:schemeClr>
                  </a:outerShdw>
                </a:effectLst>
              </a:rPr>
              <a:t>aintain </a:t>
            </a:r>
            <a:r>
              <a:rPr lang="en-US" b="1" dirty="0">
                <a:solidFill>
                  <a:schemeClr val="bg1"/>
                </a:solidFill>
                <a:effectLst>
                  <a:outerShdw blurRad="50800" dist="38100" dir="2700000" algn="tl" rotWithShape="0">
                    <a:schemeClr val="tx1">
                      <a:alpha val="40000"/>
                    </a:schemeClr>
                  </a:outerShdw>
                </a:effectLst>
              </a:rPr>
              <a:t>d</a:t>
            </a:r>
            <a:r>
              <a:rPr lang="en-US" b="1" dirty="0" smtClean="0">
                <a:solidFill>
                  <a:schemeClr val="bg1"/>
                </a:solidFill>
                <a:effectLst>
                  <a:outerShdw blurRad="50800" dist="38100" dir="2700000" algn="tl" rotWithShape="0">
                    <a:schemeClr val="tx1">
                      <a:alpha val="40000"/>
                    </a:schemeClr>
                  </a:outerShdw>
                </a:effectLst>
              </a:rPr>
              <a:t>esignated </a:t>
            </a:r>
            <a:r>
              <a:rPr lang="en-US" b="1" dirty="0">
                <a:solidFill>
                  <a:schemeClr val="bg1"/>
                </a:solidFill>
                <a:effectLst>
                  <a:outerShdw blurRad="50800" dist="38100" dir="2700000" algn="tl" rotWithShape="0">
                    <a:schemeClr val="tx1">
                      <a:alpha val="40000"/>
                    </a:schemeClr>
                  </a:outerShdw>
                </a:effectLst>
              </a:rPr>
              <a:t>l</a:t>
            </a:r>
            <a:r>
              <a:rPr lang="en-US" b="1" dirty="0" smtClean="0">
                <a:solidFill>
                  <a:schemeClr val="bg1"/>
                </a:solidFill>
                <a:effectLst>
                  <a:outerShdw blurRad="50800" dist="38100" dir="2700000" algn="tl" rotWithShape="0">
                    <a:schemeClr val="tx1">
                      <a:alpha val="40000"/>
                    </a:schemeClr>
                  </a:outerShdw>
                </a:effectLst>
              </a:rPr>
              <a:t>evels </a:t>
            </a:r>
            <a:r>
              <a:rPr lang="en-US" b="1" dirty="0">
                <a:solidFill>
                  <a:schemeClr val="bg1"/>
                </a:solidFill>
                <a:effectLst>
                  <a:outerShdw blurRad="50800" dist="38100" dir="2700000" algn="tl" rotWithShape="0">
                    <a:schemeClr val="tx1">
                      <a:alpha val="40000"/>
                    </a:schemeClr>
                  </a:outerShdw>
                </a:effectLst>
              </a:rPr>
              <a:t>o</a:t>
            </a:r>
            <a:r>
              <a:rPr lang="en-US" b="1" dirty="0" smtClean="0">
                <a:solidFill>
                  <a:schemeClr val="bg1"/>
                </a:solidFill>
                <a:effectLst>
                  <a:outerShdw blurRad="50800" dist="38100" dir="2700000" algn="tl" rotWithShape="0">
                    <a:schemeClr val="tx1">
                      <a:alpha val="40000"/>
                    </a:schemeClr>
                  </a:outerShdw>
                </a:effectLst>
              </a:rPr>
              <a:t>f </a:t>
            </a:r>
            <a:r>
              <a:rPr lang="en-US" b="1" dirty="0">
                <a:solidFill>
                  <a:schemeClr val="bg1"/>
                </a:solidFill>
                <a:effectLst>
                  <a:outerShdw blurRad="50800" dist="38100" dir="2700000" algn="tl" rotWithShape="0">
                    <a:schemeClr val="tx1">
                      <a:alpha val="40000"/>
                    </a:schemeClr>
                  </a:outerShdw>
                </a:effectLst>
              </a:rPr>
              <a:t>h</a:t>
            </a:r>
            <a:r>
              <a:rPr lang="en-US" b="1" dirty="0" smtClean="0">
                <a:solidFill>
                  <a:schemeClr val="bg1"/>
                </a:solidFill>
                <a:effectLst>
                  <a:outerShdw blurRad="50800" dist="38100" dir="2700000" algn="tl" rotWithShape="0">
                    <a:schemeClr val="tx1">
                      <a:alpha val="40000"/>
                    </a:schemeClr>
                  </a:outerShdw>
                </a:effectLst>
              </a:rPr>
              <a:t>igh-quality </a:t>
            </a:r>
            <a:r>
              <a:rPr lang="en-US" b="1" dirty="0">
                <a:solidFill>
                  <a:schemeClr val="bg1"/>
                </a:solidFill>
                <a:effectLst>
                  <a:outerShdw blurRad="50800" dist="38100" dir="2700000" algn="tl" rotWithShape="0">
                    <a:schemeClr val="tx1">
                      <a:alpha val="40000"/>
                    </a:schemeClr>
                  </a:outerShdw>
                </a:effectLst>
              </a:rPr>
              <a:t>l</a:t>
            </a:r>
            <a:r>
              <a:rPr lang="en-US" b="1" dirty="0" smtClean="0">
                <a:solidFill>
                  <a:schemeClr val="bg1"/>
                </a:solidFill>
                <a:effectLst>
                  <a:outerShdw blurRad="50800" dist="38100" dir="2700000" algn="tl" rotWithShape="0">
                    <a:schemeClr val="tx1">
                      <a:alpha val="40000"/>
                    </a:schemeClr>
                  </a:outerShdw>
                </a:effectLst>
              </a:rPr>
              <a:t>iquid assets (HQLA - assets </a:t>
            </a:r>
            <a:r>
              <a:rPr lang="en-US" b="1" dirty="0">
                <a:solidFill>
                  <a:schemeClr val="bg1"/>
                </a:solidFill>
                <a:effectLst>
                  <a:outerShdw blurRad="50800" dist="38100" dir="2700000" algn="tl" rotWithShape="0">
                    <a:schemeClr val="tx1">
                      <a:alpha val="40000"/>
                    </a:schemeClr>
                  </a:outerShdw>
                </a:effectLst>
              </a:rPr>
              <a:t>t</a:t>
            </a:r>
            <a:r>
              <a:rPr lang="en-US" b="1" dirty="0" smtClean="0">
                <a:solidFill>
                  <a:schemeClr val="bg1"/>
                </a:solidFill>
                <a:effectLst>
                  <a:outerShdw blurRad="50800" dist="38100" dir="2700000" algn="tl" rotWithShape="0">
                    <a:schemeClr val="tx1">
                      <a:alpha val="40000"/>
                    </a:schemeClr>
                  </a:outerShdw>
                </a:effectLst>
              </a:rPr>
              <a:t>hat </a:t>
            </a:r>
            <a:r>
              <a:rPr lang="en-US" b="1" dirty="0">
                <a:solidFill>
                  <a:schemeClr val="bg1"/>
                </a:solidFill>
                <a:effectLst>
                  <a:outerShdw blurRad="50800" dist="38100" dir="2700000" algn="tl" rotWithShape="0">
                    <a:schemeClr val="tx1">
                      <a:alpha val="40000"/>
                    </a:schemeClr>
                  </a:outerShdw>
                </a:effectLst>
              </a:rPr>
              <a:t>c</a:t>
            </a:r>
            <a:r>
              <a:rPr lang="en-US" b="1" dirty="0" smtClean="0">
                <a:solidFill>
                  <a:schemeClr val="bg1"/>
                </a:solidFill>
                <a:effectLst>
                  <a:outerShdw blurRad="50800" dist="38100" dir="2700000" algn="tl" rotWithShape="0">
                    <a:schemeClr val="tx1">
                      <a:alpha val="40000"/>
                    </a:schemeClr>
                  </a:outerShdw>
                </a:effectLst>
              </a:rPr>
              <a:t>an </a:t>
            </a:r>
            <a:r>
              <a:rPr lang="en-US" b="1" dirty="0">
                <a:solidFill>
                  <a:schemeClr val="bg1"/>
                </a:solidFill>
                <a:effectLst>
                  <a:outerShdw blurRad="50800" dist="38100" dir="2700000" algn="tl" rotWithShape="0">
                    <a:schemeClr val="tx1">
                      <a:alpha val="40000"/>
                    </a:schemeClr>
                  </a:outerShdw>
                </a:effectLst>
              </a:rPr>
              <a:t>e</a:t>
            </a:r>
            <a:r>
              <a:rPr lang="en-US" b="1" dirty="0" smtClean="0">
                <a:solidFill>
                  <a:schemeClr val="bg1"/>
                </a:solidFill>
                <a:effectLst>
                  <a:outerShdw blurRad="50800" dist="38100" dir="2700000" algn="tl" rotWithShape="0">
                    <a:schemeClr val="tx1">
                      <a:alpha val="40000"/>
                    </a:schemeClr>
                  </a:outerShdw>
                </a:effectLst>
              </a:rPr>
              <a:t>asily </a:t>
            </a:r>
            <a:r>
              <a:rPr lang="en-US" b="1" dirty="0">
                <a:solidFill>
                  <a:schemeClr val="bg1"/>
                </a:solidFill>
                <a:effectLst>
                  <a:outerShdw blurRad="50800" dist="38100" dir="2700000" algn="tl" rotWithShape="0">
                    <a:schemeClr val="tx1">
                      <a:alpha val="40000"/>
                    </a:schemeClr>
                  </a:outerShdw>
                </a:effectLst>
              </a:rPr>
              <a:t>b</a:t>
            </a:r>
            <a:r>
              <a:rPr lang="en-US" b="1" dirty="0" smtClean="0">
                <a:solidFill>
                  <a:schemeClr val="bg1"/>
                </a:solidFill>
                <a:effectLst>
                  <a:outerShdw blurRad="50800" dist="38100" dir="2700000" algn="tl" rotWithShape="0">
                    <a:schemeClr val="tx1">
                      <a:alpha val="40000"/>
                    </a:schemeClr>
                  </a:outerShdw>
                </a:effectLst>
              </a:rPr>
              <a:t>e converted to cash) during a 30-day fiscal stress scenario.  </a:t>
            </a:r>
          </a:p>
          <a:p>
            <a:pPr marL="290513" lvl="1" indent="-290513">
              <a:buFont typeface="Wingdings" panose="05000000000000000000" pitchFamily="2" charset="2"/>
              <a:buChar char="§"/>
            </a:pPr>
            <a:endParaRPr lang="en-US" sz="1400" b="1" dirty="0" smtClean="0">
              <a:solidFill>
                <a:schemeClr val="bg1"/>
              </a:solidFill>
              <a:effectLst>
                <a:outerShdw blurRad="50800" dist="38100" dir="2700000" algn="tl" rotWithShape="0">
                  <a:schemeClr val="tx1">
                    <a:alpha val="40000"/>
                  </a:schemeClr>
                </a:outerShdw>
              </a:effectLst>
            </a:endParaRPr>
          </a:p>
          <a:p>
            <a:pPr marL="290513" lvl="1" indent="-290513">
              <a:buFont typeface="Wingdings" panose="05000000000000000000" pitchFamily="2" charset="2"/>
              <a:buChar char="§"/>
            </a:pPr>
            <a:r>
              <a:rPr lang="en-US" b="1" dirty="0" smtClean="0">
                <a:solidFill>
                  <a:schemeClr val="bg1"/>
                </a:solidFill>
                <a:effectLst>
                  <a:outerShdw blurRad="50800" dist="38100" dir="2700000" algn="tl" rotWithShape="0">
                    <a:schemeClr val="tx1">
                      <a:alpha val="40000"/>
                    </a:schemeClr>
                  </a:outerShdw>
                </a:effectLst>
              </a:rPr>
              <a:t>Rules exclude municipal </a:t>
            </a:r>
            <a:r>
              <a:rPr lang="en-US" b="1" dirty="0">
                <a:solidFill>
                  <a:schemeClr val="bg1"/>
                </a:solidFill>
                <a:effectLst>
                  <a:outerShdw blurRad="50800" dist="38100" dir="2700000" algn="tl" rotWithShape="0">
                    <a:schemeClr val="tx1">
                      <a:alpha val="40000"/>
                    </a:schemeClr>
                  </a:outerShdw>
                </a:effectLst>
              </a:rPr>
              <a:t>b</a:t>
            </a:r>
            <a:r>
              <a:rPr lang="en-US" b="1" dirty="0" smtClean="0">
                <a:solidFill>
                  <a:schemeClr val="bg1"/>
                </a:solidFill>
                <a:effectLst>
                  <a:outerShdw blurRad="50800" dist="38100" dir="2700000" algn="tl" rotWithShape="0">
                    <a:schemeClr val="tx1">
                      <a:alpha val="40000"/>
                    </a:schemeClr>
                  </a:outerShdw>
                </a:effectLst>
              </a:rPr>
              <a:t>onds </a:t>
            </a:r>
            <a:r>
              <a:rPr lang="en-US" b="1" dirty="0">
                <a:solidFill>
                  <a:schemeClr val="bg1"/>
                </a:solidFill>
                <a:effectLst>
                  <a:outerShdw blurRad="50800" dist="38100" dir="2700000" algn="tl" rotWithShape="0">
                    <a:schemeClr val="tx1">
                      <a:alpha val="40000"/>
                    </a:schemeClr>
                  </a:outerShdw>
                </a:effectLst>
              </a:rPr>
              <a:t>f</a:t>
            </a:r>
            <a:r>
              <a:rPr lang="en-US" b="1" dirty="0" smtClean="0">
                <a:solidFill>
                  <a:schemeClr val="bg1"/>
                </a:solidFill>
                <a:effectLst>
                  <a:outerShdw blurRad="50800" dist="38100" dir="2700000" algn="tl" rotWithShape="0">
                    <a:schemeClr val="tx1">
                      <a:alpha val="40000"/>
                    </a:schemeClr>
                  </a:outerShdw>
                </a:effectLst>
              </a:rPr>
              <a:t>rom HQLA, </a:t>
            </a:r>
            <a:r>
              <a:rPr lang="en-US" b="1" dirty="0">
                <a:solidFill>
                  <a:schemeClr val="bg1"/>
                </a:solidFill>
                <a:effectLst>
                  <a:outerShdw blurRad="50800" dist="38100" dir="2700000" algn="tl" rotWithShape="0">
                    <a:schemeClr val="tx1">
                      <a:alpha val="40000"/>
                    </a:schemeClr>
                  </a:outerShdw>
                </a:effectLst>
              </a:rPr>
              <a:t>m</a:t>
            </a:r>
            <a:r>
              <a:rPr lang="en-US" b="1" dirty="0" smtClean="0">
                <a:solidFill>
                  <a:schemeClr val="bg1"/>
                </a:solidFill>
                <a:effectLst>
                  <a:outerShdw blurRad="50800" dist="38100" dir="2700000" algn="tl" rotWithShape="0">
                    <a:schemeClr val="tx1">
                      <a:alpha val="40000"/>
                    </a:schemeClr>
                  </a:outerShdw>
                </a:effectLst>
              </a:rPr>
              <a:t>eaning </a:t>
            </a:r>
            <a:r>
              <a:rPr lang="en-US" b="1" dirty="0">
                <a:solidFill>
                  <a:schemeClr val="bg1"/>
                </a:solidFill>
                <a:effectLst>
                  <a:outerShdw blurRad="50800" dist="38100" dir="2700000" algn="tl" rotWithShape="0">
                    <a:schemeClr val="tx1">
                      <a:alpha val="40000"/>
                    </a:schemeClr>
                  </a:outerShdw>
                </a:effectLst>
              </a:rPr>
              <a:t>b</a:t>
            </a:r>
            <a:r>
              <a:rPr lang="en-US" b="1" dirty="0" smtClean="0">
                <a:solidFill>
                  <a:schemeClr val="bg1"/>
                </a:solidFill>
                <a:effectLst>
                  <a:outerShdw blurRad="50800" dist="38100" dir="2700000" algn="tl" rotWithShape="0">
                    <a:schemeClr val="tx1">
                      <a:alpha val="40000"/>
                    </a:schemeClr>
                  </a:outerShdw>
                </a:effectLst>
              </a:rPr>
              <a:t>anks </a:t>
            </a:r>
            <a:r>
              <a:rPr lang="en-US" b="1" dirty="0">
                <a:solidFill>
                  <a:schemeClr val="bg1"/>
                </a:solidFill>
                <a:effectLst>
                  <a:outerShdw blurRad="50800" dist="38100" dir="2700000" algn="tl" rotWithShape="0">
                    <a:schemeClr val="tx1">
                      <a:alpha val="40000"/>
                    </a:schemeClr>
                  </a:outerShdw>
                </a:effectLst>
              </a:rPr>
              <a:t>c</a:t>
            </a:r>
            <a:r>
              <a:rPr lang="en-US" b="1" dirty="0" smtClean="0">
                <a:solidFill>
                  <a:schemeClr val="bg1"/>
                </a:solidFill>
                <a:effectLst>
                  <a:outerShdw blurRad="50800" dist="38100" dir="2700000" algn="tl" rotWithShape="0">
                    <a:schemeClr val="tx1">
                      <a:alpha val="40000"/>
                    </a:schemeClr>
                  </a:outerShdw>
                </a:effectLst>
              </a:rPr>
              <a:t>ould </a:t>
            </a:r>
            <a:r>
              <a:rPr lang="en-US" b="1" dirty="0">
                <a:solidFill>
                  <a:schemeClr val="bg1"/>
                </a:solidFill>
                <a:effectLst>
                  <a:outerShdw blurRad="50800" dist="38100" dir="2700000" algn="tl" rotWithShape="0">
                    <a:schemeClr val="tx1">
                      <a:alpha val="40000"/>
                    </a:schemeClr>
                  </a:outerShdw>
                </a:effectLst>
              </a:rPr>
              <a:t>n</a:t>
            </a:r>
            <a:r>
              <a:rPr lang="en-US" b="1" dirty="0" smtClean="0">
                <a:solidFill>
                  <a:schemeClr val="bg1"/>
                </a:solidFill>
                <a:effectLst>
                  <a:outerShdw blurRad="50800" dist="38100" dir="2700000" algn="tl" rotWithShape="0">
                    <a:schemeClr val="tx1">
                      <a:alpha val="40000"/>
                    </a:schemeClr>
                  </a:outerShdw>
                </a:effectLst>
              </a:rPr>
              <a:t>ot </a:t>
            </a:r>
            <a:r>
              <a:rPr lang="en-US" b="1" dirty="0">
                <a:solidFill>
                  <a:schemeClr val="bg1"/>
                </a:solidFill>
                <a:effectLst>
                  <a:outerShdw blurRad="50800" dist="38100" dir="2700000" algn="tl" rotWithShape="0">
                    <a:schemeClr val="tx1">
                      <a:alpha val="40000"/>
                    </a:schemeClr>
                  </a:outerShdw>
                </a:effectLst>
              </a:rPr>
              <a:t>u</a:t>
            </a:r>
            <a:r>
              <a:rPr lang="en-US" b="1" dirty="0" smtClean="0">
                <a:solidFill>
                  <a:schemeClr val="bg1"/>
                </a:solidFill>
                <a:effectLst>
                  <a:outerShdw blurRad="50800" dist="38100" dir="2700000" algn="tl" rotWithShape="0">
                    <a:schemeClr val="tx1">
                      <a:alpha val="40000"/>
                    </a:schemeClr>
                  </a:outerShdw>
                </a:effectLst>
              </a:rPr>
              <a:t>se </a:t>
            </a:r>
            <a:r>
              <a:rPr lang="en-US" b="1" dirty="0">
                <a:solidFill>
                  <a:schemeClr val="bg1"/>
                </a:solidFill>
                <a:effectLst>
                  <a:outerShdw blurRad="50800" dist="38100" dir="2700000" algn="tl" rotWithShape="0">
                    <a:schemeClr val="tx1">
                      <a:alpha val="40000"/>
                    </a:schemeClr>
                  </a:outerShdw>
                </a:effectLst>
              </a:rPr>
              <a:t>m</a:t>
            </a:r>
            <a:r>
              <a:rPr lang="en-US" b="1" dirty="0" smtClean="0">
                <a:solidFill>
                  <a:schemeClr val="bg1"/>
                </a:solidFill>
                <a:effectLst>
                  <a:outerShdw blurRad="50800" dist="38100" dir="2700000" algn="tl" rotWithShape="0">
                    <a:schemeClr val="tx1">
                      <a:alpha val="40000"/>
                    </a:schemeClr>
                  </a:outerShdw>
                </a:effectLst>
              </a:rPr>
              <a:t>unicipal </a:t>
            </a:r>
            <a:r>
              <a:rPr lang="en-US" b="1" dirty="0">
                <a:solidFill>
                  <a:schemeClr val="bg1"/>
                </a:solidFill>
                <a:effectLst>
                  <a:outerShdw blurRad="50800" dist="38100" dir="2700000" algn="tl" rotWithShape="0">
                    <a:schemeClr val="tx1">
                      <a:alpha val="40000"/>
                    </a:schemeClr>
                  </a:outerShdw>
                </a:effectLst>
              </a:rPr>
              <a:t>s</a:t>
            </a:r>
            <a:r>
              <a:rPr lang="en-US" b="1" dirty="0" smtClean="0">
                <a:solidFill>
                  <a:schemeClr val="bg1"/>
                </a:solidFill>
                <a:effectLst>
                  <a:outerShdw blurRad="50800" dist="38100" dir="2700000" algn="tl" rotWithShape="0">
                    <a:schemeClr val="tx1">
                      <a:alpha val="40000"/>
                    </a:schemeClr>
                  </a:outerShdw>
                </a:effectLst>
              </a:rPr>
              <a:t>ecurities </a:t>
            </a:r>
            <a:r>
              <a:rPr lang="en-US" b="1" dirty="0">
                <a:solidFill>
                  <a:schemeClr val="bg1"/>
                </a:solidFill>
                <a:effectLst>
                  <a:outerShdw blurRad="50800" dist="38100" dir="2700000" algn="tl" rotWithShape="0">
                    <a:schemeClr val="tx1">
                      <a:alpha val="40000"/>
                    </a:schemeClr>
                  </a:outerShdw>
                </a:effectLst>
              </a:rPr>
              <a:t>t</a:t>
            </a:r>
            <a:r>
              <a:rPr lang="en-US" b="1" dirty="0" smtClean="0">
                <a:solidFill>
                  <a:schemeClr val="bg1"/>
                </a:solidFill>
                <a:effectLst>
                  <a:outerShdw blurRad="50800" dist="38100" dir="2700000" algn="tl" rotWithShape="0">
                    <a:schemeClr val="tx1">
                      <a:alpha val="40000"/>
                    </a:schemeClr>
                  </a:outerShdw>
                </a:effectLst>
              </a:rPr>
              <a:t>o </a:t>
            </a:r>
            <a:r>
              <a:rPr lang="en-US" b="1" dirty="0">
                <a:solidFill>
                  <a:schemeClr val="bg1"/>
                </a:solidFill>
                <a:effectLst>
                  <a:outerShdw blurRad="50800" dist="38100" dir="2700000" algn="tl" rotWithShape="0">
                    <a:schemeClr val="tx1">
                      <a:alpha val="40000"/>
                    </a:schemeClr>
                  </a:outerShdw>
                </a:effectLst>
              </a:rPr>
              <a:t>s</a:t>
            </a:r>
            <a:r>
              <a:rPr lang="en-US" b="1" dirty="0" smtClean="0">
                <a:solidFill>
                  <a:schemeClr val="bg1"/>
                </a:solidFill>
                <a:effectLst>
                  <a:outerShdw blurRad="50800" dist="38100" dir="2700000" algn="tl" rotWithShape="0">
                    <a:schemeClr val="tx1">
                      <a:alpha val="40000"/>
                    </a:schemeClr>
                  </a:outerShdw>
                </a:effectLst>
              </a:rPr>
              <a:t>atisfy </a:t>
            </a:r>
            <a:r>
              <a:rPr lang="en-US" b="1" dirty="0">
                <a:solidFill>
                  <a:schemeClr val="bg1"/>
                </a:solidFill>
                <a:effectLst>
                  <a:outerShdw blurRad="50800" dist="38100" dir="2700000" algn="tl" rotWithShape="0">
                    <a:schemeClr val="tx1">
                      <a:alpha val="40000"/>
                    </a:schemeClr>
                  </a:outerShdw>
                </a:effectLst>
              </a:rPr>
              <a:t>t</a:t>
            </a:r>
            <a:r>
              <a:rPr lang="en-US" b="1" dirty="0" smtClean="0">
                <a:solidFill>
                  <a:schemeClr val="bg1"/>
                </a:solidFill>
                <a:effectLst>
                  <a:outerShdw blurRad="50800" dist="38100" dir="2700000" algn="tl" rotWithShape="0">
                    <a:schemeClr val="tx1">
                      <a:alpha val="40000"/>
                    </a:schemeClr>
                  </a:outerShdw>
                </a:effectLst>
              </a:rPr>
              <a:t>he </a:t>
            </a:r>
            <a:r>
              <a:rPr lang="en-US" b="1" dirty="0">
                <a:solidFill>
                  <a:schemeClr val="bg1"/>
                </a:solidFill>
                <a:effectLst>
                  <a:outerShdw blurRad="50800" dist="38100" dir="2700000" algn="tl" rotWithShape="0">
                    <a:schemeClr val="tx1">
                      <a:alpha val="40000"/>
                    </a:schemeClr>
                  </a:outerShdw>
                </a:effectLst>
              </a:rPr>
              <a:t>l</a:t>
            </a:r>
            <a:r>
              <a:rPr lang="en-US" b="1" dirty="0" smtClean="0">
                <a:solidFill>
                  <a:schemeClr val="bg1"/>
                </a:solidFill>
                <a:effectLst>
                  <a:outerShdw blurRad="50800" dist="38100" dir="2700000" algn="tl" rotWithShape="0">
                    <a:schemeClr val="tx1">
                      <a:alpha val="40000"/>
                    </a:schemeClr>
                  </a:outerShdw>
                </a:effectLst>
              </a:rPr>
              <a:t>iquidity </a:t>
            </a:r>
            <a:r>
              <a:rPr lang="en-US" b="1" dirty="0">
                <a:solidFill>
                  <a:schemeClr val="bg1"/>
                </a:solidFill>
                <a:effectLst>
                  <a:outerShdw blurRad="50800" dist="38100" dir="2700000" algn="tl" rotWithShape="0">
                    <a:schemeClr val="tx1">
                      <a:alpha val="40000"/>
                    </a:schemeClr>
                  </a:outerShdw>
                </a:effectLst>
              </a:rPr>
              <a:t>c</a:t>
            </a:r>
            <a:r>
              <a:rPr lang="en-US" b="1" dirty="0" smtClean="0">
                <a:solidFill>
                  <a:schemeClr val="bg1"/>
                </a:solidFill>
                <a:effectLst>
                  <a:outerShdw blurRad="50800" dist="38100" dir="2700000" algn="tl" rotWithShape="0">
                    <a:schemeClr val="tx1">
                      <a:alpha val="40000"/>
                    </a:schemeClr>
                  </a:outerShdw>
                </a:effectLst>
              </a:rPr>
              <a:t>overage </a:t>
            </a:r>
            <a:r>
              <a:rPr lang="en-US" b="1" dirty="0">
                <a:solidFill>
                  <a:schemeClr val="bg1"/>
                </a:solidFill>
                <a:effectLst>
                  <a:outerShdw blurRad="50800" dist="38100" dir="2700000" algn="tl" rotWithShape="0">
                    <a:schemeClr val="tx1">
                      <a:alpha val="40000"/>
                    </a:schemeClr>
                  </a:outerShdw>
                </a:effectLst>
              </a:rPr>
              <a:t>r</a:t>
            </a:r>
            <a:r>
              <a:rPr lang="en-US" b="1" dirty="0" smtClean="0">
                <a:solidFill>
                  <a:schemeClr val="bg1"/>
                </a:solidFill>
                <a:effectLst>
                  <a:outerShdw blurRad="50800" dist="38100" dir="2700000" algn="tl" rotWithShape="0">
                    <a:schemeClr val="tx1">
                      <a:alpha val="40000"/>
                    </a:schemeClr>
                  </a:outerShdw>
                </a:effectLst>
              </a:rPr>
              <a:t>equirement </a:t>
            </a:r>
            <a:r>
              <a:rPr lang="en-US" b="1" dirty="0">
                <a:solidFill>
                  <a:schemeClr val="bg1"/>
                </a:solidFill>
                <a:effectLst>
                  <a:outerShdw blurRad="50800" dist="38100" dir="2700000" algn="tl" rotWithShape="0">
                    <a:schemeClr val="tx1">
                      <a:alpha val="40000"/>
                    </a:schemeClr>
                  </a:outerShdw>
                </a:effectLst>
              </a:rPr>
              <a:t>o</a:t>
            </a:r>
            <a:r>
              <a:rPr lang="en-US" b="1" dirty="0" smtClean="0">
                <a:solidFill>
                  <a:schemeClr val="bg1"/>
                </a:solidFill>
                <a:effectLst>
                  <a:outerShdw blurRad="50800" dist="38100" dir="2700000" algn="tl" rotWithShape="0">
                    <a:schemeClr val="tx1">
                      <a:alpha val="40000"/>
                    </a:schemeClr>
                  </a:outerShdw>
                </a:effectLst>
              </a:rPr>
              <a:t>f </a:t>
            </a:r>
            <a:r>
              <a:rPr lang="en-US" b="1" dirty="0">
                <a:solidFill>
                  <a:schemeClr val="bg1"/>
                </a:solidFill>
                <a:effectLst>
                  <a:outerShdw blurRad="50800" dist="38100" dir="2700000" algn="tl" rotWithShape="0">
                    <a:schemeClr val="tx1">
                      <a:alpha val="40000"/>
                    </a:schemeClr>
                  </a:outerShdw>
                </a:effectLst>
              </a:rPr>
              <a:t>t</a:t>
            </a:r>
            <a:r>
              <a:rPr lang="en-US" b="1" dirty="0" smtClean="0">
                <a:solidFill>
                  <a:schemeClr val="bg1"/>
                </a:solidFill>
                <a:effectLst>
                  <a:outerShdw blurRad="50800" dist="38100" dir="2700000" algn="tl" rotWithShape="0">
                    <a:schemeClr val="tx1">
                      <a:alpha val="40000"/>
                    </a:schemeClr>
                  </a:outerShdw>
                </a:effectLst>
              </a:rPr>
              <a:t>he new </a:t>
            </a:r>
            <a:r>
              <a:rPr lang="en-US" b="1" dirty="0">
                <a:solidFill>
                  <a:schemeClr val="bg1"/>
                </a:solidFill>
                <a:effectLst>
                  <a:outerShdw blurRad="50800" dist="38100" dir="2700000" algn="tl" rotWithShape="0">
                    <a:schemeClr val="tx1">
                      <a:alpha val="40000"/>
                    </a:schemeClr>
                  </a:outerShdw>
                </a:effectLst>
              </a:rPr>
              <a:t>r</a:t>
            </a:r>
            <a:r>
              <a:rPr lang="en-US" b="1" dirty="0" smtClean="0">
                <a:solidFill>
                  <a:schemeClr val="bg1"/>
                </a:solidFill>
                <a:effectLst>
                  <a:outerShdw blurRad="50800" dist="38100" dir="2700000" algn="tl" rotWithShape="0">
                    <a:schemeClr val="tx1">
                      <a:alpha val="40000"/>
                    </a:schemeClr>
                  </a:outerShdw>
                </a:effectLst>
              </a:rPr>
              <a:t>ules.  </a:t>
            </a:r>
          </a:p>
          <a:p>
            <a:pPr marL="285750" lvl="1" indent="-285750">
              <a:buFont typeface="Wingdings" panose="05000000000000000000" pitchFamily="2" charset="2"/>
              <a:buChar char="§"/>
            </a:pPr>
            <a:endParaRPr lang="en-US" sz="1400" b="1" dirty="0" smtClean="0">
              <a:solidFill>
                <a:schemeClr val="bg1"/>
              </a:solidFill>
              <a:effectLst>
                <a:outerShdw blurRad="50800" dist="38100" dir="2700000" algn="tl" rotWithShape="0">
                  <a:schemeClr val="tx1">
                    <a:alpha val="40000"/>
                  </a:schemeClr>
                </a:outerShdw>
              </a:effectLst>
            </a:endParaRPr>
          </a:p>
          <a:p>
            <a:pPr marL="290513" lvl="1" indent="-290513">
              <a:buFont typeface="Wingdings" panose="05000000000000000000" pitchFamily="2" charset="2"/>
              <a:buChar char="§"/>
            </a:pPr>
            <a:r>
              <a:rPr lang="en-US" b="1" u="sng" dirty="0">
                <a:solidFill>
                  <a:schemeClr val="bg1"/>
                </a:solidFill>
                <a:effectLst>
                  <a:outerShdw blurRad="50800" dist="38100" dir="2700000" algn="tl" rotWithShape="0">
                    <a:schemeClr val="tx1">
                      <a:alpha val="40000"/>
                    </a:schemeClr>
                  </a:outerShdw>
                </a:effectLst>
              </a:rPr>
              <a:t>1/1/15</a:t>
            </a:r>
            <a:r>
              <a:rPr lang="en-US" b="1" dirty="0">
                <a:solidFill>
                  <a:schemeClr val="bg1"/>
                </a:solidFill>
                <a:effectLst>
                  <a:outerShdw blurRad="50800" dist="38100" dir="2700000" algn="tl" rotWithShape="0">
                    <a:schemeClr val="tx1">
                      <a:alpha val="40000"/>
                    </a:schemeClr>
                  </a:outerShdw>
                </a:effectLst>
              </a:rPr>
              <a:t> - Rules </a:t>
            </a:r>
            <a:r>
              <a:rPr lang="en-US" b="1" dirty="0" smtClean="0">
                <a:solidFill>
                  <a:schemeClr val="bg1"/>
                </a:solidFill>
                <a:effectLst>
                  <a:outerShdw blurRad="50800" dist="38100" dir="2700000" algn="tl" rotWithShape="0">
                    <a:schemeClr val="tx1">
                      <a:alpha val="40000"/>
                    </a:schemeClr>
                  </a:outerShdw>
                </a:effectLst>
              </a:rPr>
              <a:t>went into </a:t>
            </a:r>
            <a:r>
              <a:rPr lang="en-US" b="1" dirty="0">
                <a:solidFill>
                  <a:schemeClr val="bg1"/>
                </a:solidFill>
                <a:effectLst>
                  <a:outerShdw blurRad="50800" dist="38100" dir="2700000" algn="tl" rotWithShape="0">
                    <a:schemeClr val="tx1">
                      <a:alpha val="40000"/>
                    </a:schemeClr>
                  </a:outerShdw>
                </a:effectLst>
              </a:rPr>
              <a:t>e</a:t>
            </a:r>
            <a:r>
              <a:rPr lang="en-US" b="1" dirty="0" smtClean="0">
                <a:solidFill>
                  <a:schemeClr val="bg1"/>
                </a:solidFill>
                <a:effectLst>
                  <a:outerShdw blurRad="50800" dist="38100" dir="2700000" algn="tl" rotWithShape="0">
                    <a:schemeClr val="tx1">
                      <a:alpha val="40000"/>
                    </a:schemeClr>
                  </a:outerShdw>
                </a:effectLst>
              </a:rPr>
              <a:t>ffect.  </a:t>
            </a:r>
            <a:endParaRPr lang="en-US" b="1" dirty="0">
              <a:solidFill>
                <a:schemeClr val="bg1"/>
              </a:solidFill>
              <a:effectLst>
                <a:outerShdw blurRad="50800" dist="38100" dir="2700000" algn="tl" rotWithShape="0">
                  <a:schemeClr val="tx1">
                    <a:alpha val="40000"/>
                  </a:schemeClr>
                </a:outerShdw>
              </a:effectLst>
            </a:endParaRPr>
          </a:p>
          <a:p>
            <a:pPr marL="290513" lvl="1" indent="-290513">
              <a:buFont typeface="Arial" panose="020B0604020202020204" pitchFamily="34" charset="0"/>
              <a:buChar char="•"/>
            </a:pPr>
            <a:endParaRPr lang="en-US" sz="1400" b="1" dirty="0">
              <a:solidFill>
                <a:schemeClr val="bg1"/>
              </a:solidFill>
              <a:effectLst>
                <a:outerShdw blurRad="50800" dist="38100" dir="2700000" algn="tl" rotWithShape="0">
                  <a:schemeClr val="tx1">
                    <a:alpha val="40000"/>
                  </a:schemeClr>
                </a:outerShdw>
              </a:effectLst>
            </a:endParaRPr>
          </a:p>
          <a:p>
            <a:endParaRPr lang="en-US" dirty="0"/>
          </a:p>
        </p:txBody>
      </p:sp>
    </p:spTree>
    <p:extLst>
      <p:ext uri="{BB962C8B-B14F-4D97-AF65-F5344CB8AC3E}">
        <p14:creationId xmlns:p14="http://schemas.microsoft.com/office/powerpoint/2010/main" val="1395336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10011</TotalTime>
  <Words>2565</Words>
  <Application>Microsoft Office PowerPoint</Application>
  <PresentationFormat>On-screen Show (4:3)</PresentationFormat>
  <Paragraphs>700</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vt:lpstr>
      <vt:lpstr>PowerPoint Presentation</vt:lpstr>
    </vt:vector>
  </TitlesOfParts>
  <Company>Holland &amp; Knight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Congressional Delegation Relationship Development</dc:title>
  <dc:creator>dtmcdona</dc:creator>
  <cp:lastModifiedBy>Dustin McDonald</cp:lastModifiedBy>
  <cp:revision>919</cp:revision>
  <cp:lastPrinted>2013-04-12T20:28:43Z</cp:lastPrinted>
  <dcterms:created xsi:type="dcterms:W3CDTF">2011-09-14T21:20:13Z</dcterms:created>
  <dcterms:modified xsi:type="dcterms:W3CDTF">2015-04-16T17:59:25Z</dcterms:modified>
</cp:coreProperties>
</file>