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8" r:id="rId3"/>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Lst>
  <p:sldSz cy="5143500" cx="9144000"/>
  <p:notesSz cx="6858000" cy="9144000"/>
  <p:embeddedFontLst>
    <p:embeddedFont>
      <p:font typeface="Roboto"/>
      <p:regular r:id="rId82"/>
      <p:bold r:id="rId83"/>
      <p:italic r:id="rId84"/>
      <p:boldItalic r:id="rId85"/>
    </p:embeddedFont>
    <p:embeddedFont>
      <p:font typeface="Cousine"/>
      <p:regular r:id="rId86"/>
      <p:bold r:id="rId87"/>
      <p:italic r:id="rId88"/>
      <p:boldItalic r:id="rId89"/>
    </p:embeddedFont>
    <p:embeddedFont>
      <p:font typeface="Source Sans Pro"/>
      <p:regular r:id="rId90"/>
      <p:bold r:id="rId91"/>
      <p:italic r:id="rId92"/>
      <p:boldItalic r:id="rId9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84" Type="http://schemas.openxmlformats.org/officeDocument/2006/relationships/font" Target="fonts/Roboto-italic.fntdata"/><Relationship Id="rId42" Type="http://schemas.openxmlformats.org/officeDocument/2006/relationships/slide" Target="slides/slide37.xml"/><Relationship Id="rId89" Type="http://schemas.openxmlformats.org/officeDocument/2006/relationships/font" Target="fonts/Cousine-boldItalic.fntdata"/><Relationship Id="rId47" Type="http://schemas.openxmlformats.org/officeDocument/2006/relationships/slide" Target="slides/slide42.xml"/><Relationship Id="rId63" Type="http://schemas.openxmlformats.org/officeDocument/2006/relationships/slide" Target="slides/slide58.xml"/><Relationship Id="rId21" Type="http://schemas.openxmlformats.org/officeDocument/2006/relationships/slide" Target="slides/slide16.xml"/><Relationship Id="rId68" Type="http://schemas.openxmlformats.org/officeDocument/2006/relationships/slide" Target="slides/slide63.xml"/><Relationship Id="rId16" Type="http://schemas.openxmlformats.org/officeDocument/2006/relationships/slide" Target="slides/slide11.xml"/><Relationship Id="rId74" Type="http://schemas.openxmlformats.org/officeDocument/2006/relationships/slide" Target="slides/slide69.xml"/><Relationship Id="rId32" Type="http://schemas.openxmlformats.org/officeDocument/2006/relationships/slide" Target="slides/slide27.xml"/><Relationship Id="rId79" Type="http://schemas.openxmlformats.org/officeDocument/2006/relationships/slide" Target="slides/slide74.xml"/><Relationship Id="rId37" Type="http://schemas.openxmlformats.org/officeDocument/2006/relationships/slide" Target="slides/slide32.xml"/><Relationship Id="rId53" Type="http://schemas.openxmlformats.org/officeDocument/2006/relationships/slide" Target="slides/slide48.xml"/><Relationship Id="rId11" Type="http://schemas.openxmlformats.org/officeDocument/2006/relationships/slide" Target="slides/slide6.xml"/><Relationship Id="rId58" Type="http://schemas.openxmlformats.org/officeDocument/2006/relationships/slide" Target="slides/slide53.xml"/><Relationship Id="rId5" Type="http://schemas.openxmlformats.org/officeDocument/2006/relationships/notesMaster" Target="notesMasters/notesMaster1.xml"/><Relationship Id="rId90" Type="http://schemas.openxmlformats.org/officeDocument/2006/relationships/font" Target="fonts/SourceSansPro-regular.fntdata"/><Relationship Id="rId95" Type="http://schemas.openxmlformats.org/officeDocument/2006/relationships/customXml" Target="../customXml/item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22" Type="http://schemas.openxmlformats.org/officeDocument/2006/relationships/slide" Target="slides/slide17.xml"/><Relationship Id="rId69" Type="http://schemas.openxmlformats.org/officeDocument/2006/relationships/slide" Target="slides/slide64.xml"/><Relationship Id="rId27" Type="http://schemas.openxmlformats.org/officeDocument/2006/relationships/slide" Target="slides/slide22.xml"/><Relationship Id="rId85" Type="http://schemas.openxmlformats.org/officeDocument/2006/relationships/font" Target="fonts/Roboto-boldItalic.fntdata"/><Relationship Id="rId80" Type="http://schemas.openxmlformats.org/officeDocument/2006/relationships/slide" Target="slides/slide75.xml"/><Relationship Id="rId8" Type="http://schemas.openxmlformats.org/officeDocument/2006/relationships/slide" Target="slides/slide3.xml"/><Relationship Id="rId72" Type="http://schemas.openxmlformats.org/officeDocument/2006/relationships/slide" Target="slides/slide67.xml"/><Relationship Id="rId51" Type="http://schemas.openxmlformats.org/officeDocument/2006/relationships/slide" Target="slides/slide46.xml"/><Relationship Id="rId93" Type="http://schemas.openxmlformats.org/officeDocument/2006/relationships/font" Target="fonts/SourceSansPro-boldItalic.fntdata"/><Relationship Id="rId3" Type="http://schemas.openxmlformats.org/officeDocument/2006/relationships/slideMaster" Target="slideMasters/slideMaster1.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67" Type="http://schemas.openxmlformats.org/officeDocument/2006/relationships/slide" Target="slides/slide62.xml"/><Relationship Id="rId25" Type="http://schemas.openxmlformats.org/officeDocument/2006/relationships/slide" Target="slides/slide20.xml"/><Relationship Id="rId12" Type="http://schemas.openxmlformats.org/officeDocument/2006/relationships/slide" Target="slides/slide7.xml"/><Relationship Id="rId59" Type="http://schemas.openxmlformats.org/officeDocument/2006/relationships/slide" Target="slides/slide54.xml"/><Relationship Id="rId17" Type="http://schemas.openxmlformats.org/officeDocument/2006/relationships/slide" Target="slides/slide12.xml"/><Relationship Id="rId83" Type="http://schemas.openxmlformats.org/officeDocument/2006/relationships/font" Target="fonts/Roboto-bold.fntdata"/><Relationship Id="rId41" Type="http://schemas.openxmlformats.org/officeDocument/2006/relationships/slide" Target="slides/slide36.xml"/><Relationship Id="rId88" Type="http://schemas.openxmlformats.org/officeDocument/2006/relationships/font" Target="fonts/Cousine-italic.fntdata"/><Relationship Id="rId75" Type="http://schemas.openxmlformats.org/officeDocument/2006/relationships/slide" Target="slides/slide70.xml"/><Relationship Id="rId70" Type="http://schemas.openxmlformats.org/officeDocument/2006/relationships/slide" Target="slides/slide65.xml"/><Relationship Id="rId62" Type="http://schemas.openxmlformats.org/officeDocument/2006/relationships/slide" Target="slides/slide57.xml"/><Relationship Id="rId20" Type="http://schemas.openxmlformats.org/officeDocument/2006/relationships/slide" Target="slides/slide15.xml"/><Relationship Id="rId54" Type="http://schemas.openxmlformats.org/officeDocument/2006/relationships/slide" Target="slides/slide49.xml"/><Relationship Id="rId91" Type="http://schemas.openxmlformats.org/officeDocument/2006/relationships/font" Target="fonts/SourceSansPro-bold.fntdata"/><Relationship Id="rId96" Type="http://schemas.openxmlformats.org/officeDocument/2006/relationships/customXml" Target="../customXml/item3.xml"/><Relationship Id="rId1" Type="http://schemas.openxmlformats.org/officeDocument/2006/relationships/theme" Target="theme/theme1.xml"/><Relationship Id="rId6" Type="http://schemas.openxmlformats.org/officeDocument/2006/relationships/slide" Target="slides/slide1.xml"/><Relationship Id="rId49" Type="http://schemas.openxmlformats.org/officeDocument/2006/relationships/slide" Target="slides/slide44.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57" Type="http://schemas.openxmlformats.org/officeDocument/2006/relationships/slide" Target="slides/slide52.xml"/><Relationship Id="rId15" Type="http://schemas.openxmlformats.org/officeDocument/2006/relationships/slide" Target="slides/slide10.xml"/><Relationship Id="rId86" Type="http://schemas.openxmlformats.org/officeDocument/2006/relationships/font" Target="fonts/Cousine-regular.fntdata"/><Relationship Id="rId44" Type="http://schemas.openxmlformats.org/officeDocument/2006/relationships/slide" Target="slides/slide39.xml"/><Relationship Id="rId81" Type="http://schemas.openxmlformats.org/officeDocument/2006/relationships/slide" Target="slides/slide76.xml"/><Relationship Id="rId73" Type="http://schemas.openxmlformats.org/officeDocument/2006/relationships/slide" Target="slides/slide68.xml"/><Relationship Id="rId31" Type="http://schemas.openxmlformats.org/officeDocument/2006/relationships/slide" Target="slides/slide26.xml"/><Relationship Id="rId78" Type="http://schemas.openxmlformats.org/officeDocument/2006/relationships/slide" Target="slides/slide73.xml"/><Relationship Id="rId65" Type="http://schemas.openxmlformats.org/officeDocument/2006/relationships/slide" Target="slides/slide60.xml"/><Relationship Id="rId60" Type="http://schemas.openxmlformats.org/officeDocument/2006/relationships/slide" Target="slides/slide55.xml"/><Relationship Id="rId52" Type="http://schemas.openxmlformats.org/officeDocument/2006/relationships/slide" Target="slides/slide47.xml"/><Relationship Id="rId10" Type="http://schemas.openxmlformats.org/officeDocument/2006/relationships/slide" Target="slides/slide5.xml"/><Relationship Id="rId94" Type="http://schemas.openxmlformats.org/officeDocument/2006/relationships/customXml" Target="../customXml/item1.xml"/><Relationship Id="rId4" Type="http://schemas.openxmlformats.org/officeDocument/2006/relationships/slideMaster" Target="slideMasters/slideMaster2.xml"/><Relationship Id="rId9" Type="http://schemas.openxmlformats.org/officeDocument/2006/relationships/slide" Target="slides/slide4.xml"/><Relationship Id="rId39" Type="http://schemas.openxmlformats.org/officeDocument/2006/relationships/slide" Target="slides/slide34.xml"/><Relationship Id="rId13" Type="http://schemas.openxmlformats.org/officeDocument/2006/relationships/slide" Target="slides/slide8.xml"/><Relationship Id="rId18" Type="http://schemas.openxmlformats.org/officeDocument/2006/relationships/slide" Target="slides/slide13.xml"/><Relationship Id="rId76" Type="http://schemas.openxmlformats.org/officeDocument/2006/relationships/slide" Target="slides/slide7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SourceSansPro-italic.fntdata"/><Relationship Id="rId2" Type="http://schemas.openxmlformats.org/officeDocument/2006/relationships/presProps" Target="presProps.xml"/><Relationship Id="rId29" Type="http://schemas.openxmlformats.org/officeDocument/2006/relationships/slide" Target="slides/slide24.xml"/><Relationship Id="rId40" Type="http://schemas.openxmlformats.org/officeDocument/2006/relationships/slide" Target="slides/slide35.xml"/><Relationship Id="rId87" Type="http://schemas.openxmlformats.org/officeDocument/2006/relationships/font" Target="fonts/Cousine-bold.fntdata"/><Relationship Id="rId45" Type="http://schemas.openxmlformats.org/officeDocument/2006/relationships/slide" Target="slides/slide40.xml"/><Relationship Id="rId66" Type="http://schemas.openxmlformats.org/officeDocument/2006/relationships/slide" Target="slides/slide61.xml"/><Relationship Id="rId24" Type="http://schemas.openxmlformats.org/officeDocument/2006/relationships/slide" Target="slides/slide19.xml"/><Relationship Id="rId82" Type="http://schemas.openxmlformats.org/officeDocument/2006/relationships/font" Target="fonts/Roboto-regular.fntdata"/><Relationship Id="rId61" Type="http://schemas.openxmlformats.org/officeDocument/2006/relationships/slide" Target="slides/slide56.xml"/><Relationship Id="rId19" Type="http://schemas.openxmlformats.org/officeDocument/2006/relationships/slide" Target="slides/slide14.xml"/><Relationship Id="rId30" Type="http://schemas.openxmlformats.org/officeDocument/2006/relationships/slide" Target="slides/slide25.xml"/><Relationship Id="rId77" Type="http://schemas.openxmlformats.org/officeDocument/2006/relationships/slide" Target="slides/slide72.xml"/><Relationship Id="rId35" Type="http://schemas.openxmlformats.org/officeDocument/2006/relationships/slide" Target="slides/slide30.xml"/><Relationship Id="rId56" Type="http://schemas.openxmlformats.org/officeDocument/2006/relationships/slide" Target="slides/slide51.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37ebf89aa7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7ebf89aa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c6f73a04f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c6f73a04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20228b920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0228b920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20228b920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0228b920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20228b920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0228b920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20228b920d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0228b920d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3e4c0e58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e4c0e58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20228b920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0228b920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4ccb4038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4ccb4038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20228b920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0228b920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4d26d955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4d26d955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20228b92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0228b92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25d18b27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5d18b27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28668ed7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8668ed7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6388a1629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6388a1629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20228b920d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0228b920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20228b920d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0228b920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20228b920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0228b920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273ff329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73ff329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20228b920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0228b920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56641c95e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56641c95e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56641c95e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56641c95e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8edfd99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8edfd99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20228b920d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0228b920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20228b920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0228b920d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20228b920d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0228b920d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20228b920d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0228b920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20228b920d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0228b920d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3e42e3c33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e42e3c33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3e42e3c332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e42e3c332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3e42e3c332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e42e3c332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202a3acd2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02a3acd2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202a3acd2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02a3acd2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20254220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0254220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202a3acd2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02a3acd2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202a3acd2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02a3acd2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20422b5e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0422b5e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56641c95e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56641c95e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g421a28664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421a28664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g6388a1629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6388a1629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6388a1629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6388a1629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3e42e3c332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3e42e3c332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g421a28664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421a28664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g3e42e3c332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e42e3c332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6388a162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6388a162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g616f24a9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616f24a9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g3c78daa6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3c78daa6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g3c78daa6f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3c78daa6f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Google Shape;495;g3c78daa6f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3c78daa6f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Google Shape;502;g3c78daa6f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3c78daa6f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Google Shape;510;g3c78daa6f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3c78daa6f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Google Shape;517;g3e42e3c332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3e42e3c332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g3c78daa6f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3c78daa6f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g3c78daa6f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3c78daa6f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g616f24a9a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616f24a9a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c6f73a04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c6f73a0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Google Shape;547;g3c78daa6f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3c78daa6f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Google Shape;555;g3e42e3c332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3e42e3c332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3" name="Shape 563"/>
        <p:cNvGrpSpPr/>
        <p:nvPr/>
      </p:nvGrpSpPr>
      <p:grpSpPr>
        <a:xfrm>
          <a:off x="0" y="0"/>
          <a:ext cx="0" cy="0"/>
          <a:chOff x="0" y="0"/>
          <a:chExt cx="0" cy="0"/>
        </a:xfrm>
      </p:grpSpPr>
      <p:sp>
        <p:nvSpPr>
          <p:cNvPr id="564" name="Google Shape;564;g6bd71c351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6bd71c351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Google Shape;570;g6bd71c35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6bd71c35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Google Shape;577;g6bd71c351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6bd71c351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3" name="Shape 583"/>
        <p:cNvGrpSpPr/>
        <p:nvPr/>
      </p:nvGrpSpPr>
      <p:grpSpPr>
        <a:xfrm>
          <a:off x="0" y="0"/>
          <a:ext cx="0" cy="0"/>
          <a:chOff x="0" y="0"/>
          <a:chExt cx="0" cy="0"/>
        </a:xfrm>
      </p:grpSpPr>
      <p:sp>
        <p:nvSpPr>
          <p:cNvPr id="584" name="Google Shape;584;g6bd71c351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6bd71c351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g6bd71c351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6bd71c351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Google Shape;599;gc6f73a04f_0_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c6f73a04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Google Shape;606;g3e42e3c332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3e42e3c332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gc6f73a04f_0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c6f73a04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c6f73a04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2" name="Shape 622"/>
        <p:cNvGrpSpPr/>
        <p:nvPr/>
      </p:nvGrpSpPr>
      <p:grpSpPr>
        <a:xfrm>
          <a:off x="0" y="0"/>
          <a:ext cx="0" cy="0"/>
          <a:chOff x="0" y="0"/>
          <a:chExt cx="0" cy="0"/>
        </a:xfrm>
      </p:grpSpPr>
      <p:sp>
        <p:nvSpPr>
          <p:cNvPr id="623" name="Google Shape;623;g2a74a6ce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2a74a6ce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Google Shape;632;g56641c95e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56641c95e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g56641c95e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56641c95e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6" name="Shape 646"/>
        <p:cNvGrpSpPr/>
        <p:nvPr/>
      </p:nvGrpSpPr>
      <p:grpSpPr>
        <a:xfrm>
          <a:off x="0" y="0"/>
          <a:ext cx="0" cy="0"/>
          <a:chOff x="0" y="0"/>
          <a:chExt cx="0" cy="0"/>
        </a:xfrm>
      </p:grpSpPr>
      <p:sp>
        <p:nvSpPr>
          <p:cNvPr id="647" name="Google Shape;647;g56641c95e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56641c95e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4" name="Shape 654"/>
        <p:cNvGrpSpPr/>
        <p:nvPr/>
      </p:nvGrpSpPr>
      <p:grpSpPr>
        <a:xfrm>
          <a:off x="0" y="0"/>
          <a:ext cx="0" cy="0"/>
          <a:chOff x="0" y="0"/>
          <a:chExt cx="0" cy="0"/>
        </a:xfrm>
      </p:grpSpPr>
      <p:sp>
        <p:nvSpPr>
          <p:cNvPr id="655" name="Google Shape;655;g3b54a6eb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3b54a6eb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2" name="Shape 662"/>
        <p:cNvGrpSpPr/>
        <p:nvPr/>
      </p:nvGrpSpPr>
      <p:grpSpPr>
        <a:xfrm>
          <a:off x="0" y="0"/>
          <a:ext cx="0" cy="0"/>
          <a:chOff x="0" y="0"/>
          <a:chExt cx="0" cy="0"/>
        </a:xfrm>
      </p:grpSpPr>
      <p:sp>
        <p:nvSpPr>
          <p:cNvPr id="663" name="Google Shape;663;gc6f73a04f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c6f73a04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0" name="Shape 670"/>
        <p:cNvGrpSpPr/>
        <p:nvPr/>
      </p:nvGrpSpPr>
      <p:grpSpPr>
        <a:xfrm>
          <a:off x="0" y="0"/>
          <a:ext cx="0" cy="0"/>
          <a:chOff x="0" y="0"/>
          <a:chExt cx="0" cy="0"/>
        </a:xfrm>
      </p:grpSpPr>
      <p:sp>
        <p:nvSpPr>
          <p:cNvPr id="671" name="Google Shape;671;g3e4b16f2f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3e4b16f2f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c6f73a04f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c6f73a0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202a3acd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02a3acd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69" name="Shape 69"/>
        <p:cNvGrpSpPr/>
        <p:nvPr/>
      </p:nvGrpSpPr>
      <p:grpSpPr>
        <a:xfrm>
          <a:off x="0" y="0"/>
          <a:ext cx="0" cy="0"/>
          <a:chOff x="0" y="0"/>
          <a:chExt cx="0" cy="0"/>
        </a:xfrm>
      </p:grpSpPr>
      <p:sp>
        <p:nvSpPr>
          <p:cNvPr id="70" name="Google Shape;70;p14"/>
          <p:cNvSpPr txBox="1"/>
          <p:nvPr>
            <p:ph type="ctrTitle"/>
          </p:nvPr>
        </p:nvSpPr>
        <p:spPr>
          <a:xfrm>
            <a:off x="914400" y="3209464"/>
            <a:ext cx="72126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5000"/>
              <a:buNone/>
              <a:defRPr b="1" sz="5000"/>
            </a:lvl1pPr>
            <a:lvl2pPr lvl="1" rtl="0">
              <a:spcBef>
                <a:spcPts val="0"/>
              </a:spcBef>
              <a:spcAft>
                <a:spcPts val="0"/>
              </a:spcAft>
              <a:buSzPts val="5000"/>
              <a:buNone/>
              <a:defRPr b="1" sz="5000"/>
            </a:lvl2pPr>
            <a:lvl3pPr lvl="2" rtl="0">
              <a:spcBef>
                <a:spcPts val="0"/>
              </a:spcBef>
              <a:spcAft>
                <a:spcPts val="0"/>
              </a:spcAft>
              <a:buSzPts val="5000"/>
              <a:buNone/>
              <a:defRPr b="1" sz="5000"/>
            </a:lvl3pPr>
            <a:lvl4pPr lvl="3" rtl="0">
              <a:spcBef>
                <a:spcPts val="0"/>
              </a:spcBef>
              <a:spcAft>
                <a:spcPts val="0"/>
              </a:spcAft>
              <a:buSzPts val="5000"/>
              <a:buNone/>
              <a:defRPr b="1" sz="5000"/>
            </a:lvl4pPr>
            <a:lvl5pPr lvl="4" rtl="0">
              <a:spcBef>
                <a:spcPts val="0"/>
              </a:spcBef>
              <a:spcAft>
                <a:spcPts val="0"/>
              </a:spcAft>
              <a:buSzPts val="5000"/>
              <a:buNone/>
              <a:defRPr b="1" sz="5000"/>
            </a:lvl5pPr>
            <a:lvl6pPr lvl="5" rtl="0">
              <a:spcBef>
                <a:spcPts val="0"/>
              </a:spcBef>
              <a:spcAft>
                <a:spcPts val="0"/>
              </a:spcAft>
              <a:buSzPts val="5000"/>
              <a:buNone/>
              <a:defRPr b="1" sz="5000"/>
            </a:lvl6pPr>
            <a:lvl7pPr lvl="6" rtl="0">
              <a:spcBef>
                <a:spcPts val="0"/>
              </a:spcBef>
              <a:spcAft>
                <a:spcPts val="0"/>
              </a:spcAft>
              <a:buSzPts val="5000"/>
              <a:buNone/>
              <a:defRPr b="1" sz="5000"/>
            </a:lvl7pPr>
            <a:lvl8pPr lvl="7" rtl="0">
              <a:spcBef>
                <a:spcPts val="0"/>
              </a:spcBef>
              <a:spcAft>
                <a:spcPts val="0"/>
              </a:spcAft>
              <a:buSzPts val="5000"/>
              <a:buNone/>
              <a:defRPr b="1" sz="5000"/>
            </a:lvl8pPr>
            <a:lvl9pPr lvl="8" rtl="0">
              <a:spcBef>
                <a:spcPts val="0"/>
              </a:spcBef>
              <a:spcAft>
                <a:spcPts val="0"/>
              </a:spcAft>
              <a:buSzPts val="5000"/>
              <a:buNone/>
              <a:defRPr b="1" sz="5000"/>
            </a:lvl9pPr>
          </a:lstStyle>
          <a:p/>
        </p:txBody>
      </p:sp>
      <p:sp>
        <p:nvSpPr>
          <p:cNvPr id="71" name="Google Shape;71;p14"/>
          <p:cNvSpPr/>
          <p:nvPr/>
        </p:nvSpPr>
        <p:spPr>
          <a:xfrm rot="5400000">
            <a:off x="4527177" y="775269"/>
            <a:ext cx="92588" cy="7106862"/>
          </a:xfrm>
          <a:custGeom>
            <a:rect b="b" l="l" r="r" t="t"/>
            <a:pathLst>
              <a:path extrusionOk="0" h="91029" w="4938">
                <a:moveTo>
                  <a:pt x="0" y="0"/>
                </a:moveTo>
                <a:lnTo>
                  <a:pt x="4938" y="0"/>
                </a:lnTo>
                <a:lnTo>
                  <a:pt x="4938" y="91029"/>
                </a:lnTo>
                <a:lnTo>
                  <a:pt x="0" y="91029"/>
                </a:lnTo>
              </a:path>
            </a:pathLst>
          </a:custGeom>
          <a:noFill/>
          <a:ln cap="flat" cmpd="sng" w="9525">
            <a:solidFill>
              <a:srgbClr val="FFFFFF"/>
            </a:solidFill>
            <a:prstDash val="solid"/>
            <a:miter lim="8000"/>
            <a:headEnd len="med" w="med" type="none"/>
            <a:tailEnd len="med" w="med" type="none"/>
          </a:ln>
        </p:spPr>
      </p:sp>
      <p:sp>
        <p:nvSpPr>
          <p:cNvPr id="72" name="Google Shape;72;p14"/>
          <p:cNvSpPr/>
          <p:nvPr/>
        </p:nvSpPr>
        <p:spPr>
          <a:xfrm rot="10800000">
            <a:off x="671075" y="3645094"/>
            <a:ext cx="1326900" cy="9951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3" name="Google Shape;73;p14"/>
          <p:cNvCxnSpPr/>
          <p:nvPr/>
        </p:nvCxnSpPr>
        <p:spPr>
          <a:xfrm>
            <a:off x="8365300" y="2299856"/>
            <a:ext cx="0" cy="2075100"/>
          </a:xfrm>
          <a:prstGeom prst="straightConnector1">
            <a:avLst/>
          </a:prstGeom>
          <a:noFill/>
          <a:ln cap="flat" cmpd="sng" w="9525">
            <a:solidFill>
              <a:srgbClr val="FFFFFF"/>
            </a:solidFill>
            <a:prstDash val="solid"/>
            <a:round/>
            <a:headEnd len="sm" w="sm" type="triangle"/>
            <a:tailEnd len="sm" w="sm" type="triangle"/>
          </a:ln>
        </p:spPr>
      </p:cxnSp>
      <p:sp>
        <p:nvSpPr>
          <p:cNvPr id="74" name="Google Shape;74;p14"/>
          <p:cNvSpPr/>
          <p:nvPr/>
        </p:nvSpPr>
        <p:spPr>
          <a:xfrm rot="-5400000">
            <a:off x="4525702" y="-1217668"/>
            <a:ext cx="92588" cy="7106862"/>
          </a:xfrm>
          <a:custGeom>
            <a:rect b="b" l="l" r="r" t="t"/>
            <a:pathLst>
              <a:path extrusionOk="0" h="91029" w="4938">
                <a:moveTo>
                  <a:pt x="0" y="0"/>
                </a:moveTo>
                <a:lnTo>
                  <a:pt x="4938" y="0"/>
                </a:lnTo>
                <a:lnTo>
                  <a:pt x="4938" y="91029"/>
                </a:lnTo>
                <a:lnTo>
                  <a:pt x="0" y="91029"/>
                </a:lnTo>
              </a:path>
            </a:pathLst>
          </a:custGeom>
          <a:noFill/>
          <a:ln cap="flat" cmpd="sng" w="9525">
            <a:solidFill>
              <a:srgbClr val="FFFFFF"/>
            </a:solidFill>
            <a:prstDash val="dashDot"/>
            <a:miter lim="8000"/>
            <a:headEnd len="med" w="med" type="none"/>
            <a:tailEnd len="med" w="med" type="none"/>
          </a:ln>
        </p:spPr>
      </p:sp>
      <p:sp>
        <p:nvSpPr>
          <p:cNvPr id="75" name="Google Shape;75;p14"/>
          <p:cNvSpPr/>
          <p:nvPr/>
        </p:nvSpPr>
        <p:spPr>
          <a:xfrm>
            <a:off x="7039675" y="1873400"/>
            <a:ext cx="1714200" cy="12855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76" name="Shape 76"/>
        <p:cNvGrpSpPr/>
        <p:nvPr/>
      </p:nvGrpSpPr>
      <p:grpSpPr>
        <a:xfrm>
          <a:off x="0" y="0"/>
          <a:ext cx="0" cy="0"/>
          <a:chOff x="0" y="0"/>
          <a:chExt cx="0" cy="0"/>
        </a:xfrm>
      </p:grpSpPr>
      <p:sp>
        <p:nvSpPr>
          <p:cNvPr id="77" name="Google Shape;77;p15"/>
          <p:cNvSpPr/>
          <p:nvPr/>
        </p:nvSpPr>
        <p:spPr>
          <a:xfrm rot="5400000">
            <a:off x="4527177" y="-550510"/>
            <a:ext cx="92588" cy="7106862"/>
          </a:xfrm>
          <a:custGeom>
            <a:rect b="b" l="l" r="r" t="t"/>
            <a:pathLst>
              <a:path extrusionOk="0" h="91029" w="4938">
                <a:moveTo>
                  <a:pt x="0" y="0"/>
                </a:moveTo>
                <a:lnTo>
                  <a:pt x="4938" y="0"/>
                </a:lnTo>
                <a:lnTo>
                  <a:pt x="4938" y="91029"/>
                </a:lnTo>
                <a:lnTo>
                  <a:pt x="0" y="91029"/>
                </a:lnTo>
              </a:path>
            </a:pathLst>
          </a:custGeom>
          <a:noFill/>
          <a:ln cap="flat" cmpd="sng" w="9525">
            <a:solidFill>
              <a:srgbClr val="FFFFFF"/>
            </a:solidFill>
            <a:prstDash val="solid"/>
            <a:miter lim="8000"/>
            <a:headEnd len="med" w="med" type="none"/>
            <a:tailEnd len="med" w="med" type="none"/>
          </a:ln>
        </p:spPr>
      </p:sp>
      <p:sp>
        <p:nvSpPr>
          <p:cNvPr id="78" name="Google Shape;78;p15"/>
          <p:cNvSpPr/>
          <p:nvPr/>
        </p:nvSpPr>
        <p:spPr>
          <a:xfrm rot="-5400000">
            <a:off x="829425" y="856215"/>
            <a:ext cx="995100" cy="13269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9" name="Google Shape;79;p15"/>
          <p:cNvCxnSpPr/>
          <p:nvPr/>
        </p:nvCxnSpPr>
        <p:spPr>
          <a:xfrm>
            <a:off x="8365300" y="1345300"/>
            <a:ext cx="0" cy="1696800"/>
          </a:xfrm>
          <a:prstGeom prst="straightConnector1">
            <a:avLst/>
          </a:prstGeom>
          <a:noFill/>
          <a:ln cap="flat" cmpd="sng" w="9525">
            <a:solidFill>
              <a:srgbClr val="FFFFFF"/>
            </a:solidFill>
            <a:prstDash val="solid"/>
            <a:round/>
            <a:headEnd len="sm" w="sm" type="triangle"/>
            <a:tailEnd len="sm" w="sm" type="triangle"/>
          </a:ln>
        </p:spPr>
      </p:cxnSp>
      <p:sp>
        <p:nvSpPr>
          <p:cNvPr id="80" name="Google Shape;80;p15"/>
          <p:cNvSpPr/>
          <p:nvPr/>
        </p:nvSpPr>
        <p:spPr>
          <a:xfrm rot="-5400000">
            <a:off x="4525702" y="-2172224"/>
            <a:ext cx="92588" cy="7106862"/>
          </a:xfrm>
          <a:custGeom>
            <a:rect b="b" l="l" r="r" t="t"/>
            <a:pathLst>
              <a:path extrusionOk="0" h="91029" w="4938">
                <a:moveTo>
                  <a:pt x="0" y="0"/>
                </a:moveTo>
                <a:lnTo>
                  <a:pt x="4938" y="0"/>
                </a:lnTo>
                <a:lnTo>
                  <a:pt x="4938" y="91029"/>
                </a:lnTo>
                <a:lnTo>
                  <a:pt x="0" y="91029"/>
                </a:lnTo>
              </a:path>
            </a:pathLst>
          </a:custGeom>
          <a:noFill/>
          <a:ln cap="flat" cmpd="sng" w="9525">
            <a:solidFill>
              <a:srgbClr val="FFFFFF"/>
            </a:solidFill>
            <a:prstDash val="dashDot"/>
            <a:miter lim="8000"/>
            <a:headEnd len="med" w="med" type="none"/>
            <a:tailEnd len="med" w="med" type="none"/>
          </a:ln>
        </p:spPr>
      </p:sp>
      <p:sp>
        <p:nvSpPr>
          <p:cNvPr id="81" name="Google Shape;81;p15"/>
          <p:cNvSpPr/>
          <p:nvPr/>
        </p:nvSpPr>
        <p:spPr>
          <a:xfrm rot="5400000">
            <a:off x="6875728" y="2698455"/>
            <a:ext cx="1285500" cy="17142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txBox="1"/>
          <p:nvPr>
            <p:ph type="ctrTitle"/>
          </p:nvPr>
        </p:nvSpPr>
        <p:spPr>
          <a:xfrm>
            <a:off x="921200" y="1509206"/>
            <a:ext cx="7205700" cy="11598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1" sz="3600"/>
            </a:lvl1pPr>
            <a:lvl2pPr lvl="1" rtl="0">
              <a:spcBef>
                <a:spcPts val="0"/>
              </a:spcBef>
              <a:spcAft>
                <a:spcPts val="0"/>
              </a:spcAft>
              <a:buSzPts val="3600"/>
              <a:buNone/>
              <a:defRPr b="1" sz="3600"/>
            </a:lvl2pPr>
            <a:lvl3pPr lvl="2" rtl="0">
              <a:spcBef>
                <a:spcPts val="0"/>
              </a:spcBef>
              <a:spcAft>
                <a:spcPts val="0"/>
              </a:spcAft>
              <a:buSzPts val="3600"/>
              <a:buNone/>
              <a:defRPr b="1" sz="3600"/>
            </a:lvl3pPr>
            <a:lvl4pPr lvl="3" rtl="0">
              <a:spcBef>
                <a:spcPts val="0"/>
              </a:spcBef>
              <a:spcAft>
                <a:spcPts val="0"/>
              </a:spcAft>
              <a:buSzPts val="3600"/>
              <a:buNone/>
              <a:defRPr b="1" sz="3600"/>
            </a:lvl4pPr>
            <a:lvl5pPr lvl="4" rtl="0">
              <a:spcBef>
                <a:spcPts val="0"/>
              </a:spcBef>
              <a:spcAft>
                <a:spcPts val="0"/>
              </a:spcAft>
              <a:buSzPts val="3600"/>
              <a:buNone/>
              <a:defRPr b="1" sz="3600"/>
            </a:lvl5pPr>
            <a:lvl6pPr lvl="5" rtl="0">
              <a:spcBef>
                <a:spcPts val="0"/>
              </a:spcBef>
              <a:spcAft>
                <a:spcPts val="0"/>
              </a:spcAft>
              <a:buSzPts val="3600"/>
              <a:buNone/>
              <a:defRPr b="1" sz="3600"/>
            </a:lvl6pPr>
            <a:lvl7pPr lvl="6" rtl="0">
              <a:spcBef>
                <a:spcPts val="0"/>
              </a:spcBef>
              <a:spcAft>
                <a:spcPts val="0"/>
              </a:spcAft>
              <a:buSzPts val="3600"/>
              <a:buNone/>
              <a:defRPr b="1" sz="3600"/>
            </a:lvl7pPr>
            <a:lvl8pPr lvl="7" rtl="0">
              <a:spcBef>
                <a:spcPts val="0"/>
              </a:spcBef>
              <a:spcAft>
                <a:spcPts val="0"/>
              </a:spcAft>
              <a:buSzPts val="3600"/>
              <a:buNone/>
              <a:defRPr b="1" sz="3600"/>
            </a:lvl8pPr>
            <a:lvl9pPr lvl="8" rtl="0">
              <a:spcBef>
                <a:spcPts val="0"/>
              </a:spcBef>
              <a:spcAft>
                <a:spcPts val="0"/>
              </a:spcAft>
              <a:buSzPts val="3600"/>
              <a:buNone/>
              <a:defRPr b="1" sz="3600"/>
            </a:lvl9pPr>
          </a:lstStyle>
          <a:p/>
        </p:txBody>
      </p:sp>
      <p:sp>
        <p:nvSpPr>
          <p:cNvPr id="83" name="Google Shape;83;p15"/>
          <p:cNvSpPr txBox="1"/>
          <p:nvPr>
            <p:ph idx="1" type="subTitle"/>
          </p:nvPr>
        </p:nvSpPr>
        <p:spPr>
          <a:xfrm>
            <a:off x="4698564" y="3108819"/>
            <a:ext cx="3542400" cy="7848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1800"/>
              <a:buNone/>
              <a:defRPr sz="1800">
                <a:solidFill>
                  <a:srgbClr val="FFFFFF"/>
                </a:solidFill>
              </a:defRPr>
            </a:lvl1pPr>
            <a:lvl2pPr lvl="1" rtl="0" algn="r">
              <a:spcBef>
                <a:spcPts val="0"/>
              </a:spcBef>
              <a:spcAft>
                <a:spcPts val="0"/>
              </a:spcAft>
              <a:buClr>
                <a:srgbClr val="FFFFFF"/>
              </a:buClr>
              <a:buSzPts val="1800"/>
              <a:buNone/>
              <a:defRPr sz="1800">
                <a:solidFill>
                  <a:srgbClr val="FFFFFF"/>
                </a:solidFill>
              </a:defRPr>
            </a:lvl2pPr>
            <a:lvl3pPr lvl="2" rtl="0" algn="r">
              <a:spcBef>
                <a:spcPts val="0"/>
              </a:spcBef>
              <a:spcAft>
                <a:spcPts val="0"/>
              </a:spcAft>
              <a:buClr>
                <a:srgbClr val="FFFFFF"/>
              </a:buClr>
              <a:buSzPts val="1800"/>
              <a:buNone/>
              <a:defRPr sz="1800">
                <a:solidFill>
                  <a:srgbClr val="FFFFFF"/>
                </a:solidFill>
              </a:defRPr>
            </a:lvl3pPr>
            <a:lvl4pPr lvl="3" rtl="0" algn="r">
              <a:spcBef>
                <a:spcPts val="0"/>
              </a:spcBef>
              <a:spcAft>
                <a:spcPts val="0"/>
              </a:spcAft>
              <a:buClr>
                <a:srgbClr val="FFFFFF"/>
              </a:buClr>
              <a:buSzPts val="1800"/>
              <a:buNone/>
              <a:defRPr>
                <a:solidFill>
                  <a:srgbClr val="FFFFFF"/>
                </a:solidFill>
              </a:defRPr>
            </a:lvl4pPr>
            <a:lvl5pPr lvl="4" rtl="0" algn="r">
              <a:spcBef>
                <a:spcPts val="0"/>
              </a:spcBef>
              <a:spcAft>
                <a:spcPts val="0"/>
              </a:spcAft>
              <a:buClr>
                <a:srgbClr val="FFFFFF"/>
              </a:buClr>
              <a:buSzPts val="1800"/>
              <a:buNone/>
              <a:defRPr>
                <a:solidFill>
                  <a:srgbClr val="FFFFFF"/>
                </a:solidFill>
              </a:defRPr>
            </a:lvl5pPr>
            <a:lvl6pPr lvl="5" rtl="0" algn="r">
              <a:spcBef>
                <a:spcPts val="0"/>
              </a:spcBef>
              <a:spcAft>
                <a:spcPts val="0"/>
              </a:spcAft>
              <a:buClr>
                <a:srgbClr val="FFFFFF"/>
              </a:buClr>
              <a:buSzPts val="1800"/>
              <a:buNone/>
              <a:defRPr>
                <a:solidFill>
                  <a:srgbClr val="FFFFFF"/>
                </a:solidFill>
              </a:defRPr>
            </a:lvl6pPr>
            <a:lvl7pPr lvl="6" rtl="0" algn="r">
              <a:spcBef>
                <a:spcPts val="0"/>
              </a:spcBef>
              <a:spcAft>
                <a:spcPts val="0"/>
              </a:spcAft>
              <a:buClr>
                <a:srgbClr val="FFFFFF"/>
              </a:buClr>
              <a:buSzPts val="1800"/>
              <a:buNone/>
              <a:defRPr>
                <a:solidFill>
                  <a:srgbClr val="FFFFFF"/>
                </a:solidFill>
              </a:defRPr>
            </a:lvl7pPr>
            <a:lvl8pPr lvl="7" rtl="0" algn="r">
              <a:spcBef>
                <a:spcPts val="0"/>
              </a:spcBef>
              <a:spcAft>
                <a:spcPts val="0"/>
              </a:spcAft>
              <a:buClr>
                <a:srgbClr val="FFFFFF"/>
              </a:buClr>
              <a:buSzPts val="1800"/>
              <a:buNone/>
              <a:defRPr>
                <a:solidFill>
                  <a:srgbClr val="FFFFFF"/>
                </a:solidFill>
              </a:defRPr>
            </a:lvl8pPr>
            <a:lvl9pPr lvl="8" rtl="0" algn="r">
              <a:spcBef>
                <a:spcPts val="0"/>
              </a:spcBef>
              <a:spcAft>
                <a:spcPts val="0"/>
              </a:spcAft>
              <a:buClr>
                <a:srgbClr val="FFFFFF"/>
              </a:buClr>
              <a:buSzPts val="1800"/>
              <a:buNone/>
              <a:defRPr>
                <a:solidFill>
                  <a:srgbClr val="FFFFFF"/>
                </a:solidFill>
              </a:defRPr>
            </a:lvl9pPr>
          </a:lstStyle>
          <a:p/>
        </p:txBody>
      </p:sp>
      <p:sp>
        <p:nvSpPr>
          <p:cNvPr id="84" name="Google Shape;84;p1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85" name="Shape 85"/>
        <p:cNvGrpSpPr/>
        <p:nvPr/>
      </p:nvGrpSpPr>
      <p:grpSpPr>
        <a:xfrm>
          <a:off x="0" y="0"/>
          <a:ext cx="0" cy="0"/>
          <a:chOff x="0" y="0"/>
          <a:chExt cx="0" cy="0"/>
        </a:xfrm>
      </p:grpSpPr>
      <p:sp>
        <p:nvSpPr>
          <p:cNvPr id="86" name="Google Shape;86;p16"/>
          <p:cNvSpPr txBox="1"/>
          <p:nvPr>
            <p:ph idx="1" type="body"/>
          </p:nvPr>
        </p:nvSpPr>
        <p:spPr>
          <a:xfrm>
            <a:off x="1413600" y="2390400"/>
            <a:ext cx="6316800" cy="819900"/>
          </a:xfrm>
          <a:prstGeom prst="rect">
            <a:avLst/>
          </a:prstGeom>
        </p:spPr>
        <p:txBody>
          <a:bodyPr anchorCtr="0" anchor="t" bIns="91425" lIns="91425" spcFirstLastPara="1" rIns="91425" wrap="square" tIns="91425">
            <a:noAutofit/>
          </a:bodyPr>
          <a:lstStyle>
            <a:lvl1pPr indent="-381000" lvl="0" marL="457200" rtl="0" algn="ctr">
              <a:spcBef>
                <a:spcPts val="600"/>
              </a:spcBef>
              <a:spcAft>
                <a:spcPts val="0"/>
              </a:spcAft>
              <a:buSzPts val="2400"/>
              <a:buChar char="▪"/>
              <a:defRPr b="1" sz="2400"/>
            </a:lvl1pPr>
            <a:lvl2pPr indent="-381000" lvl="1" marL="914400" rtl="0" algn="ctr">
              <a:spcBef>
                <a:spcPts val="0"/>
              </a:spcBef>
              <a:spcAft>
                <a:spcPts val="0"/>
              </a:spcAft>
              <a:buSzPts val="2400"/>
              <a:buChar char="▫"/>
              <a:defRPr b="1"/>
            </a:lvl2pPr>
            <a:lvl3pPr indent="-381000" lvl="2" marL="1371600" rtl="0" algn="ctr">
              <a:spcBef>
                <a:spcPts val="0"/>
              </a:spcBef>
              <a:spcAft>
                <a:spcPts val="0"/>
              </a:spcAft>
              <a:buSzPts val="2400"/>
              <a:buChar char="■"/>
              <a:defRPr b="1"/>
            </a:lvl3pPr>
            <a:lvl4pPr indent="-381000" lvl="3" marL="1828800" rtl="0" algn="ctr">
              <a:spcBef>
                <a:spcPts val="0"/>
              </a:spcBef>
              <a:spcAft>
                <a:spcPts val="0"/>
              </a:spcAft>
              <a:buSzPts val="2400"/>
              <a:buChar char="●"/>
              <a:defRPr b="1" sz="2400"/>
            </a:lvl4pPr>
            <a:lvl5pPr indent="-381000" lvl="4" marL="2286000" rtl="0" algn="ctr">
              <a:spcBef>
                <a:spcPts val="0"/>
              </a:spcBef>
              <a:spcAft>
                <a:spcPts val="0"/>
              </a:spcAft>
              <a:buSzPts val="2400"/>
              <a:buChar char="○"/>
              <a:defRPr b="1" sz="2400"/>
            </a:lvl5pPr>
            <a:lvl6pPr indent="-381000" lvl="5" marL="2743200" rtl="0" algn="ctr">
              <a:spcBef>
                <a:spcPts val="0"/>
              </a:spcBef>
              <a:spcAft>
                <a:spcPts val="0"/>
              </a:spcAft>
              <a:buSzPts val="2400"/>
              <a:buChar char="■"/>
              <a:defRPr b="1" sz="2400"/>
            </a:lvl6pPr>
            <a:lvl7pPr indent="-381000" lvl="6" marL="3200400" rtl="0" algn="ctr">
              <a:spcBef>
                <a:spcPts val="0"/>
              </a:spcBef>
              <a:spcAft>
                <a:spcPts val="0"/>
              </a:spcAft>
              <a:buSzPts val="2400"/>
              <a:buChar char="●"/>
              <a:defRPr b="1" sz="2400"/>
            </a:lvl7pPr>
            <a:lvl8pPr indent="-381000" lvl="7" marL="3657600" rtl="0" algn="ctr">
              <a:spcBef>
                <a:spcPts val="0"/>
              </a:spcBef>
              <a:spcAft>
                <a:spcPts val="0"/>
              </a:spcAft>
              <a:buSzPts val="2400"/>
              <a:buChar char="○"/>
              <a:defRPr b="1" sz="2400"/>
            </a:lvl8pPr>
            <a:lvl9pPr indent="-381000" lvl="8" marL="4114800" rtl="0" algn="ctr">
              <a:spcBef>
                <a:spcPts val="0"/>
              </a:spcBef>
              <a:spcAft>
                <a:spcPts val="0"/>
              </a:spcAft>
              <a:buSzPts val="2400"/>
              <a:buChar char="■"/>
              <a:defRPr b="1" sz="2400"/>
            </a:lvl9pPr>
          </a:lstStyle>
          <a:p/>
        </p:txBody>
      </p:sp>
      <p:grpSp>
        <p:nvGrpSpPr>
          <p:cNvPr id="87" name="Google Shape;87;p16"/>
          <p:cNvGrpSpPr/>
          <p:nvPr/>
        </p:nvGrpSpPr>
        <p:grpSpPr>
          <a:xfrm>
            <a:off x="3770056" y="1078294"/>
            <a:ext cx="1580939" cy="1158543"/>
            <a:chOff x="3754950" y="1132925"/>
            <a:chExt cx="1580939" cy="1544725"/>
          </a:xfrm>
        </p:grpSpPr>
        <p:sp>
          <p:nvSpPr>
            <p:cNvPr id="88" name="Google Shape;88;p16"/>
            <p:cNvSpPr/>
            <p:nvPr/>
          </p:nvSpPr>
          <p:spPr>
            <a:xfrm>
              <a:off x="3907350" y="1285321"/>
              <a:ext cx="1329300" cy="1329300"/>
            </a:xfrm>
            <a:prstGeom prst="ellipse">
              <a:avLst/>
            </a:prstGeom>
            <a:noFill/>
            <a:ln cap="flat" cmpd="sng" w="9525">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rot="-5400000">
              <a:off x="3754950" y="1132925"/>
              <a:ext cx="1480500" cy="14805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 name="Google Shape;90;p16"/>
            <p:cNvCxnSpPr>
              <a:endCxn id="88" idx="1"/>
            </p:cNvCxnSpPr>
            <p:nvPr/>
          </p:nvCxnSpPr>
          <p:spPr>
            <a:xfrm>
              <a:off x="3890221" y="1267893"/>
              <a:ext cx="211800" cy="212100"/>
            </a:xfrm>
            <a:prstGeom prst="straightConnector1">
              <a:avLst/>
            </a:prstGeom>
            <a:noFill/>
            <a:ln cap="flat" cmpd="sng" w="9525">
              <a:solidFill>
                <a:srgbClr val="FFFFFF"/>
              </a:solidFill>
              <a:prstDash val="dash"/>
              <a:round/>
              <a:headEnd len="med" w="med" type="none"/>
              <a:tailEnd len="med" w="med" type="none"/>
            </a:ln>
          </p:spPr>
        </p:cxnSp>
        <p:cxnSp>
          <p:nvCxnSpPr>
            <p:cNvPr id="91" name="Google Shape;91;p16"/>
            <p:cNvCxnSpPr/>
            <p:nvPr/>
          </p:nvCxnSpPr>
          <p:spPr>
            <a:xfrm>
              <a:off x="5335889" y="1276425"/>
              <a:ext cx="0" cy="1393500"/>
            </a:xfrm>
            <a:prstGeom prst="straightConnector1">
              <a:avLst/>
            </a:prstGeom>
            <a:noFill/>
            <a:ln cap="flat" cmpd="sng" w="9525">
              <a:solidFill>
                <a:srgbClr val="FFFFFF"/>
              </a:solidFill>
              <a:prstDash val="solid"/>
              <a:round/>
              <a:headEnd len="sm" w="sm" type="triangle"/>
              <a:tailEnd len="sm" w="sm" type="triangle"/>
            </a:ln>
          </p:spPr>
        </p:cxnSp>
        <p:sp>
          <p:nvSpPr>
            <p:cNvPr id="92" name="Google Shape;92;p16"/>
            <p:cNvSpPr/>
            <p:nvPr/>
          </p:nvSpPr>
          <p:spPr>
            <a:xfrm>
              <a:off x="4222975" y="1683233"/>
              <a:ext cx="698050" cy="549925"/>
            </a:xfrm>
            <a:prstGeom prst="rect">
              <a:avLst/>
            </a:prstGeom>
          </p:spPr>
          <p:txBody>
            <a:bodyPr>
              <a:prstTxWarp prst="textPlain"/>
            </a:bodyPr>
            <a:lstStyle/>
            <a:p>
              <a:pPr lvl="0" algn="ctr"/>
              <a:r>
                <a:rPr b="1" i="0">
                  <a:ln cap="flat" cmpd="sng" w="19050">
                    <a:solidFill>
                      <a:srgbClr val="FFFFFF"/>
                    </a:solidFill>
                    <a:prstDash val="solid"/>
                    <a:round/>
                    <a:headEnd len="sm" w="sm" type="none"/>
                    <a:tailEnd len="sm" w="sm" type="none"/>
                  </a:ln>
                  <a:noFill/>
                  <a:latin typeface="Arial"/>
                </a:rPr>
                <a:t>“</a:t>
              </a:r>
            </a:p>
          </p:txBody>
        </p:sp>
        <p:cxnSp>
          <p:nvCxnSpPr>
            <p:cNvPr id="93" name="Google Shape;93;p16"/>
            <p:cNvCxnSpPr>
              <a:stCxn id="88" idx="5"/>
            </p:cNvCxnSpPr>
            <p:nvPr/>
          </p:nvCxnSpPr>
          <p:spPr>
            <a:xfrm>
              <a:off x="5041979" y="2419950"/>
              <a:ext cx="253800" cy="257700"/>
            </a:xfrm>
            <a:prstGeom prst="straightConnector1">
              <a:avLst/>
            </a:prstGeom>
            <a:noFill/>
            <a:ln cap="flat" cmpd="sng" w="9525">
              <a:solidFill>
                <a:srgbClr val="FFFFFF"/>
              </a:solidFill>
              <a:prstDash val="dash"/>
              <a:round/>
              <a:headEnd len="med" w="med" type="none"/>
              <a:tailEnd len="med" w="med" type="none"/>
            </a:ln>
          </p:spPr>
        </p:cxnSp>
        <p:cxnSp>
          <p:nvCxnSpPr>
            <p:cNvPr id="94" name="Google Shape;94;p16"/>
            <p:cNvCxnSpPr/>
            <p:nvPr/>
          </p:nvCxnSpPr>
          <p:spPr>
            <a:xfrm>
              <a:off x="4244700" y="1591869"/>
              <a:ext cx="654600" cy="0"/>
            </a:xfrm>
            <a:prstGeom prst="straightConnector1">
              <a:avLst/>
            </a:prstGeom>
            <a:noFill/>
            <a:ln cap="flat" cmpd="sng" w="9525">
              <a:solidFill>
                <a:srgbClr val="FFFFFF"/>
              </a:solidFill>
              <a:prstDash val="solid"/>
              <a:round/>
              <a:headEnd len="sm" w="sm" type="triangle"/>
              <a:tailEnd len="sm" w="sm" type="triangle"/>
            </a:ln>
          </p:spPr>
        </p:cxnSp>
      </p:grpSp>
      <p:sp>
        <p:nvSpPr>
          <p:cNvPr id="95" name="Google Shape;95;p1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96" name="Shape 96"/>
        <p:cNvGrpSpPr/>
        <p:nvPr/>
      </p:nvGrpSpPr>
      <p:grpSpPr>
        <a:xfrm>
          <a:off x="0" y="0"/>
          <a:ext cx="0" cy="0"/>
          <a:chOff x="0" y="0"/>
          <a:chExt cx="0" cy="0"/>
        </a:xfrm>
      </p:grpSpPr>
      <p:sp>
        <p:nvSpPr>
          <p:cNvPr id="97" name="Google Shape;97;p17"/>
          <p:cNvSpPr txBox="1"/>
          <p:nvPr>
            <p:ph type="title"/>
          </p:nvPr>
        </p:nvSpPr>
        <p:spPr>
          <a:xfrm>
            <a:off x="404330" y="493832"/>
            <a:ext cx="8229600" cy="413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p:txBody>
      </p:sp>
      <p:sp>
        <p:nvSpPr>
          <p:cNvPr id="98" name="Google Shape;98;p17"/>
          <p:cNvSpPr txBox="1"/>
          <p:nvPr>
            <p:ph idx="1" type="body"/>
          </p:nvPr>
        </p:nvSpPr>
        <p:spPr>
          <a:xfrm>
            <a:off x="343225" y="1125000"/>
            <a:ext cx="8290800" cy="36390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99" name="Google Shape;99;p1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100" name="Shape 100"/>
        <p:cNvGrpSpPr/>
        <p:nvPr/>
      </p:nvGrpSpPr>
      <p:grpSpPr>
        <a:xfrm>
          <a:off x="0" y="0"/>
          <a:ext cx="0" cy="0"/>
          <a:chOff x="0" y="0"/>
          <a:chExt cx="0" cy="0"/>
        </a:xfrm>
      </p:grpSpPr>
      <p:sp>
        <p:nvSpPr>
          <p:cNvPr id="101" name="Google Shape;101;p18"/>
          <p:cNvSpPr txBox="1"/>
          <p:nvPr>
            <p:ph type="title"/>
          </p:nvPr>
        </p:nvSpPr>
        <p:spPr>
          <a:xfrm>
            <a:off x="404330" y="493832"/>
            <a:ext cx="8229600" cy="413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p:txBody>
      </p:sp>
      <p:sp>
        <p:nvSpPr>
          <p:cNvPr id="102" name="Google Shape;102;p18"/>
          <p:cNvSpPr txBox="1"/>
          <p:nvPr>
            <p:ph idx="1" type="body"/>
          </p:nvPr>
        </p:nvSpPr>
        <p:spPr>
          <a:xfrm>
            <a:off x="420778" y="1239803"/>
            <a:ext cx="3994500" cy="3725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03" name="Google Shape;103;p18"/>
          <p:cNvSpPr txBox="1"/>
          <p:nvPr>
            <p:ph idx="2" type="body"/>
          </p:nvPr>
        </p:nvSpPr>
        <p:spPr>
          <a:xfrm>
            <a:off x="4731381" y="1239803"/>
            <a:ext cx="3994500" cy="3725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04" name="Google Shape;104;p1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105" name="Shape 105"/>
        <p:cNvGrpSpPr/>
        <p:nvPr/>
      </p:nvGrpSpPr>
      <p:grpSpPr>
        <a:xfrm>
          <a:off x="0" y="0"/>
          <a:ext cx="0" cy="0"/>
          <a:chOff x="0" y="0"/>
          <a:chExt cx="0" cy="0"/>
        </a:xfrm>
      </p:grpSpPr>
      <p:sp>
        <p:nvSpPr>
          <p:cNvPr id="106" name="Google Shape;106;p19"/>
          <p:cNvSpPr txBox="1"/>
          <p:nvPr>
            <p:ph type="title"/>
          </p:nvPr>
        </p:nvSpPr>
        <p:spPr>
          <a:xfrm>
            <a:off x="404330" y="493832"/>
            <a:ext cx="8229600" cy="413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p:txBody>
      </p:sp>
      <p:sp>
        <p:nvSpPr>
          <p:cNvPr id="107" name="Google Shape;107;p19"/>
          <p:cNvSpPr txBox="1"/>
          <p:nvPr>
            <p:ph idx="1" type="body"/>
          </p:nvPr>
        </p:nvSpPr>
        <p:spPr>
          <a:xfrm>
            <a:off x="457200" y="1234143"/>
            <a:ext cx="2631900" cy="33483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08" name="Google Shape;108;p19"/>
          <p:cNvSpPr txBox="1"/>
          <p:nvPr>
            <p:ph idx="2" type="body"/>
          </p:nvPr>
        </p:nvSpPr>
        <p:spPr>
          <a:xfrm>
            <a:off x="3223964" y="1234143"/>
            <a:ext cx="2631900" cy="33483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09" name="Google Shape;109;p19"/>
          <p:cNvSpPr txBox="1"/>
          <p:nvPr>
            <p:ph idx="3" type="body"/>
          </p:nvPr>
        </p:nvSpPr>
        <p:spPr>
          <a:xfrm>
            <a:off x="5990727" y="1234143"/>
            <a:ext cx="2631900" cy="33483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10" name="Google Shape;110;p1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1" name="Shape 111"/>
        <p:cNvGrpSpPr/>
        <p:nvPr/>
      </p:nvGrpSpPr>
      <p:grpSpPr>
        <a:xfrm>
          <a:off x="0" y="0"/>
          <a:ext cx="0" cy="0"/>
          <a:chOff x="0" y="0"/>
          <a:chExt cx="0" cy="0"/>
        </a:xfrm>
      </p:grpSpPr>
      <p:sp>
        <p:nvSpPr>
          <p:cNvPr id="112" name="Google Shape;112;p20"/>
          <p:cNvSpPr txBox="1"/>
          <p:nvPr>
            <p:ph type="title"/>
          </p:nvPr>
        </p:nvSpPr>
        <p:spPr>
          <a:xfrm>
            <a:off x="404330" y="493832"/>
            <a:ext cx="8229600" cy="413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p:txBody>
      </p:sp>
      <p:sp>
        <p:nvSpPr>
          <p:cNvPr id="113" name="Google Shape;113;p2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4" name="Shape 114"/>
        <p:cNvGrpSpPr/>
        <p:nvPr/>
      </p:nvGrpSpPr>
      <p:grpSpPr>
        <a:xfrm>
          <a:off x="0" y="0"/>
          <a:ext cx="0" cy="0"/>
          <a:chOff x="0" y="0"/>
          <a:chExt cx="0" cy="0"/>
        </a:xfrm>
      </p:grpSpPr>
      <p:sp>
        <p:nvSpPr>
          <p:cNvPr id="115" name="Google Shape;115;p21"/>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rtl="0" algn="ctr">
              <a:spcBef>
                <a:spcPts val="360"/>
              </a:spcBef>
              <a:spcAft>
                <a:spcPts val="0"/>
              </a:spcAft>
              <a:buSzPts val="1800"/>
              <a:buNone/>
              <a:defRPr sz="1800"/>
            </a:lvl1pPr>
          </a:lstStyle>
          <a:p/>
        </p:txBody>
      </p:sp>
      <p:sp>
        <p:nvSpPr>
          <p:cNvPr id="116" name="Google Shape;116;p2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7" name="Shape 117"/>
        <p:cNvGrpSpPr/>
        <p:nvPr/>
      </p:nvGrpSpPr>
      <p:grpSpPr>
        <a:xfrm>
          <a:off x="0" y="0"/>
          <a:ext cx="0" cy="0"/>
          <a:chOff x="0" y="0"/>
          <a:chExt cx="0" cy="0"/>
        </a:xfrm>
      </p:grpSpPr>
      <p:sp>
        <p:nvSpPr>
          <p:cNvPr id="118" name="Google Shape;118;p2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3.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3D85C6"/>
        </a:solidFill>
      </p:bgPr>
    </p:bg>
    <p:spTree>
      <p:nvGrpSpPr>
        <p:cNvPr id="63" name="Shape 63"/>
        <p:cNvGrpSpPr/>
        <p:nvPr/>
      </p:nvGrpSpPr>
      <p:grpSpPr>
        <a:xfrm>
          <a:off x="0" y="0"/>
          <a:ext cx="0" cy="0"/>
          <a:chOff x="0" y="0"/>
          <a:chExt cx="0" cy="0"/>
        </a:xfrm>
      </p:grpSpPr>
      <p:pic>
        <p:nvPicPr>
          <p:cNvPr descr="blueprint.png" id="64" name="Google Shape;64;p13"/>
          <p:cNvPicPr preferRelativeResize="0"/>
          <p:nvPr/>
        </p:nvPicPr>
        <p:blipFill rotWithShape="1">
          <a:blip r:embed="rId1">
            <a:alphaModFix/>
          </a:blip>
          <a:srcRect b="3297" l="0" r="3297" t="0"/>
          <a:stretch/>
        </p:blipFill>
        <p:spPr>
          <a:xfrm>
            <a:off x="0" y="0"/>
            <a:ext cx="6857999" cy="5143500"/>
          </a:xfrm>
          <a:prstGeom prst="rect">
            <a:avLst/>
          </a:prstGeom>
          <a:noFill/>
          <a:ln>
            <a:noFill/>
          </a:ln>
        </p:spPr>
      </p:pic>
      <p:sp>
        <p:nvSpPr>
          <p:cNvPr id="65" name="Google Shape;65;p13"/>
          <p:cNvSpPr/>
          <p:nvPr/>
        </p:nvSpPr>
        <p:spPr>
          <a:xfrm>
            <a:off x="128400" y="96298"/>
            <a:ext cx="8889600" cy="4945200"/>
          </a:xfrm>
          <a:prstGeom prst="rec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ph type="title"/>
          </p:nvPr>
        </p:nvSpPr>
        <p:spPr>
          <a:xfrm>
            <a:off x="404330" y="493832"/>
            <a:ext cx="8229600" cy="41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2200"/>
              <a:buFont typeface="Cousine"/>
              <a:buNone/>
              <a:defRPr sz="2200">
                <a:solidFill>
                  <a:srgbClr val="FFFFFF"/>
                </a:solidFill>
                <a:latin typeface="Cousine"/>
                <a:ea typeface="Cousine"/>
                <a:cs typeface="Cousine"/>
                <a:sym typeface="Cousine"/>
              </a:defRPr>
            </a:lvl1pPr>
            <a:lvl2pPr lvl="1" rtl="0">
              <a:spcBef>
                <a:spcPts val="0"/>
              </a:spcBef>
              <a:spcAft>
                <a:spcPts val="0"/>
              </a:spcAft>
              <a:buClr>
                <a:srgbClr val="FFFFFF"/>
              </a:buClr>
              <a:buSzPts val="2200"/>
              <a:buFont typeface="Cousine"/>
              <a:buNone/>
              <a:defRPr sz="2200">
                <a:solidFill>
                  <a:srgbClr val="FFFFFF"/>
                </a:solidFill>
                <a:latin typeface="Cousine"/>
                <a:ea typeface="Cousine"/>
                <a:cs typeface="Cousine"/>
                <a:sym typeface="Cousine"/>
              </a:defRPr>
            </a:lvl2pPr>
            <a:lvl3pPr lvl="2" rtl="0">
              <a:spcBef>
                <a:spcPts val="0"/>
              </a:spcBef>
              <a:spcAft>
                <a:spcPts val="0"/>
              </a:spcAft>
              <a:buClr>
                <a:srgbClr val="FFFFFF"/>
              </a:buClr>
              <a:buSzPts val="2200"/>
              <a:buFont typeface="Cousine"/>
              <a:buNone/>
              <a:defRPr sz="2200">
                <a:solidFill>
                  <a:srgbClr val="FFFFFF"/>
                </a:solidFill>
                <a:latin typeface="Cousine"/>
                <a:ea typeface="Cousine"/>
                <a:cs typeface="Cousine"/>
                <a:sym typeface="Cousine"/>
              </a:defRPr>
            </a:lvl3pPr>
            <a:lvl4pPr lvl="3" rtl="0">
              <a:spcBef>
                <a:spcPts val="0"/>
              </a:spcBef>
              <a:spcAft>
                <a:spcPts val="0"/>
              </a:spcAft>
              <a:buClr>
                <a:srgbClr val="FFFFFF"/>
              </a:buClr>
              <a:buSzPts val="2200"/>
              <a:buFont typeface="Cousine"/>
              <a:buNone/>
              <a:defRPr sz="2200">
                <a:solidFill>
                  <a:srgbClr val="FFFFFF"/>
                </a:solidFill>
                <a:latin typeface="Cousine"/>
                <a:ea typeface="Cousine"/>
                <a:cs typeface="Cousine"/>
                <a:sym typeface="Cousine"/>
              </a:defRPr>
            </a:lvl4pPr>
            <a:lvl5pPr lvl="4" rtl="0">
              <a:spcBef>
                <a:spcPts val="0"/>
              </a:spcBef>
              <a:spcAft>
                <a:spcPts val="0"/>
              </a:spcAft>
              <a:buClr>
                <a:srgbClr val="FFFFFF"/>
              </a:buClr>
              <a:buSzPts val="2200"/>
              <a:buFont typeface="Cousine"/>
              <a:buNone/>
              <a:defRPr sz="2200">
                <a:solidFill>
                  <a:srgbClr val="FFFFFF"/>
                </a:solidFill>
                <a:latin typeface="Cousine"/>
                <a:ea typeface="Cousine"/>
                <a:cs typeface="Cousine"/>
                <a:sym typeface="Cousine"/>
              </a:defRPr>
            </a:lvl5pPr>
            <a:lvl6pPr lvl="5" rtl="0">
              <a:spcBef>
                <a:spcPts val="0"/>
              </a:spcBef>
              <a:spcAft>
                <a:spcPts val="0"/>
              </a:spcAft>
              <a:buClr>
                <a:srgbClr val="FFFFFF"/>
              </a:buClr>
              <a:buSzPts val="2200"/>
              <a:buFont typeface="Cousine"/>
              <a:buNone/>
              <a:defRPr sz="2200">
                <a:solidFill>
                  <a:srgbClr val="FFFFFF"/>
                </a:solidFill>
                <a:latin typeface="Cousine"/>
                <a:ea typeface="Cousine"/>
                <a:cs typeface="Cousine"/>
                <a:sym typeface="Cousine"/>
              </a:defRPr>
            </a:lvl6pPr>
            <a:lvl7pPr lvl="6" rtl="0">
              <a:spcBef>
                <a:spcPts val="0"/>
              </a:spcBef>
              <a:spcAft>
                <a:spcPts val="0"/>
              </a:spcAft>
              <a:buClr>
                <a:srgbClr val="FFFFFF"/>
              </a:buClr>
              <a:buSzPts val="2200"/>
              <a:buFont typeface="Cousine"/>
              <a:buNone/>
              <a:defRPr sz="2200">
                <a:solidFill>
                  <a:srgbClr val="FFFFFF"/>
                </a:solidFill>
                <a:latin typeface="Cousine"/>
                <a:ea typeface="Cousine"/>
                <a:cs typeface="Cousine"/>
                <a:sym typeface="Cousine"/>
              </a:defRPr>
            </a:lvl7pPr>
            <a:lvl8pPr lvl="7" rtl="0">
              <a:spcBef>
                <a:spcPts val="0"/>
              </a:spcBef>
              <a:spcAft>
                <a:spcPts val="0"/>
              </a:spcAft>
              <a:buClr>
                <a:srgbClr val="FFFFFF"/>
              </a:buClr>
              <a:buSzPts val="2200"/>
              <a:buFont typeface="Cousine"/>
              <a:buNone/>
              <a:defRPr sz="2200">
                <a:solidFill>
                  <a:srgbClr val="FFFFFF"/>
                </a:solidFill>
                <a:latin typeface="Cousine"/>
                <a:ea typeface="Cousine"/>
                <a:cs typeface="Cousine"/>
                <a:sym typeface="Cousine"/>
              </a:defRPr>
            </a:lvl8pPr>
            <a:lvl9pPr lvl="8" rtl="0">
              <a:spcBef>
                <a:spcPts val="0"/>
              </a:spcBef>
              <a:spcAft>
                <a:spcPts val="0"/>
              </a:spcAft>
              <a:buClr>
                <a:srgbClr val="FFFFFF"/>
              </a:buClr>
              <a:buSzPts val="2200"/>
              <a:buFont typeface="Cousine"/>
              <a:buNone/>
              <a:defRPr sz="2200">
                <a:solidFill>
                  <a:srgbClr val="FFFFFF"/>
                </a:solidFill>
                <a:latin typeface="Cousine"/>
                <a:ea typeface="Cousine"/>
                <a:cs typeface="Cousine"/>
                <a:sym typeface="Cousine"/>
              </a:defRPr>
            </a:lvl9pPr>
          </a:lstStyle>
          <a:p/>
        </p:txBody>
      </p:sp>
      <p:sp>
        <p:nvSpPr>
          <p:cNvPr id="67" name="Google Shape;67;p13"/>
          <p:cNvSpPr txBox="1"/>
          <p:nvPr>
            <p:ph idx="1" type="body"/>
          </p:nvPr>
        </p:nvSpPr>
        <p:spPr>
          <a:xfrm>
            <a:off x="457200" y="1125000"/>
            <a:ext cx="8229600" cy="36390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Clr>
                <a:srgbClr val="FFFFFF"/>
              </a:buClr>
              <a:buSzPts val="3000"/>
              <a:buFont typeface="Cousine"/>
              <a:buChar char="▪"/>
              <a:defRPr sz="3000">
                <a:solidFill>
                  <a:srgbClr val="FFFFFF"/>
                </a:solidFill>
                <a:latin typeface="Cousine"/>
                <a:ea typeface="Cousine"/>
                <a:cs typeface="Cousine"/>
                <a:sym typeface="Cousine"/>
              </a:defRPr>
            </a:lvl1pPr>
            <a:lvl2pPr indent="-381000" lvl="1" marL="914400" rtl="0">
              <a:spcBef>
                <a:spcPts val="0"/>
              </a:spcBef>
              <a:spcAft>
                <a:spcPts val="0"/>
              </a:spcAft>
              <a:buClr>
                <a:srgbClr val="FFFFFF"/>
              </a:buClr>
              <a:buSzPts val="2400"/>
              <a:buFont typeface="Cousine"/>
              <a:buChar char="▫"/>
              <a:defRPr sz="2400">
                <a:solidFill>
                  <a:srgbClr val="FFFFFF"/>
                </a:solidFill>
                <a:latin typeface="Cousine"/>
                <a:ea typeface="Cousine"/>
                <a:cs typeface="Cousine"/>
                <a:sym typeface="Cousine"/>
              </a:defRPr>
            </a:lvl2pPr>
            <a:lvl3pPr indent="-381000" lvl="2" marL="1371600" rtl="0">
              <a:spcBef>
                <a:spcPts val="0"/>
              </a:spcBef>
              <a:spcAft>
                <a:spcPts val="0"/>
              </a:spcAft>
              <a:buClr>
                <a:srgbClr val="FFFFFF"/>
              </a:buClr>
              <a:buSzPts val="2400"/>
              <a:buFont typeface="Cousine"/>
              <a:buChar char="■"/>
              <a:defRPr sz="2400">
                <a:solidFill>
                  <a:srgbClr val="FFFFFF"/>
                </a:solidFill>
                <a:latin typeface="Cousine"/>
                <a:ea typeface="Cousine"/>
                <a:cs typeface="Cousine"/>
                <a:sym typeface="Cousine"/>
              </a:defRPr>
            </a:lvl3pPr>
            <a:lvl4pPr indent="-342900" lvl="3" marL="1828800" rtl="0">
              <a:spcBef>
                <a:spcPts val="0"/>
              </a:spcBef>
              <a:spcAft>
                <a:spcPts val="0"/>
              </a:spcAft>
              <a:buClr>
                <a:srgbClr val="FFFFFF"/>
              </a:buClr>
              <a:buSzPts val="1800"/>
              <a:buFont typeface="Cousine"/>
              <a:buChar char="●"/>
              <a:defRPr sz="1800">
                <a:solidFill>
                  <a:srgbClr val="FFFFFF"/>
                </a:solidFill>
                <a:latin typeface="Cousine"/>
                <a:ea typeface="Cousine"/>
                <a:cs typeface="Cousine"/>
                <a:sym typeface="Cousine"/>
              </a:defRPr>
            </a:lvl4pPr>
            <a:lvl5pPr indent="-342900" lvl="4" marL="2286000" rtl="0">
              <a:spcBef>
                <a:spcPts val="0"/>
              </a:spcBef>
              <a:spcAft>
                <a:spcPts val="0"/>
              </a:spcAft>
              <a:buClr>
                <a:srgbClr val="FFFFFF"/>
              </a:buClr>
              <a:buSzPts val="1800"/>
              <a:buFont typeface="Cousine"/>
              <a:buChar char="○"/>
              <a:defRPr sz="1800">
                <a:solidFill>
                  <a:srgbClr val="FFFFFF"/>
                </a:solidFill>
                <a:latin typeface="Cousine"/>
                <a:ea typeface="Cousine"/>
                <a:cs typeface="Cousine"/>
                <a:sym typeface="Cousine"/>
              </a:defRPr>
            </a:lvl5pPr>
            <a:lvl6pPr indent="-342900" lvl="5" marL="2743200" rtl="0">
              <a:spcBef>
                <a:spcPts val="0"/>
              </a:spcBef>
              <a:spcAft>
                <a:spcPts val="0"/>
              </a:spcAft>
              <a:buClr>
                <a:srgbClr val="FFFFFF"/>
              </a:buClr>
              <a:buSzPts val="1800"/>
              <a:buFont typeface="Cousine"/>
              <a:buChar char="■"/>
              <a:defRPr sz="1800">
                <a:solidFill>
                  <a:srgbClr val="FFFFFF"/>
                </a:solidFill>
                <a:latin typeface="Cousine"/>
                <a:ea typeface="Cousine"/>
                <a:cs typeface="Cousine"/>
                <a:sym typeface="Cousine"/>
              </a:defRPr>
            </a:lvl6pPr>
            <a:lvl7pPr indent="-342900" lvl="6" marL="3200400" rtl="0">
              <a:spcBef>
                <a:spcPts val="0"/>
              </a:spcBef>
              <a:spcAft>
                <a:spcPts val="0"/>
              </a:spcAft>
              <a:buClr>
                <a:srgbClr val="FFFFFF"/>
              </a:buClr>
              <a:buSzPts val="1800"/>
              <a:buFont typeface="Cousine"/>
              <a:buChar char="●"/>
              <a:defRPr sz="1800">
                <a:solidFill>
                  <a:srgbClr val="FFFFFF"/>
                </a:solidFill>
                <a:latin typeface="Cousine"/>
                <a:ea typeface="Cousine"/>
                <a:cs typeface="Cousine"/>
                <a:sym typeface="Cousine"/>
              </a:defRPr>
            </a:lvl7pPr>
            <a:lvl8pPr indent="-342900" lvl="7" marL="3657600" rtl="0">
              <a:spcBef>
                <a:spcPts val="0"/>
              </a:spcBef>
              <a:spcAft>
                <a:spcPts val="0"/>
              </a:spcAft>
              <a:buClr>
                <a:srgbClr val="FFFFFF"/>
              </a:buClr>
              <a:buSzPts val="1800"/>
              <a:buFont typeface="Cousine"/>
              <a:buChar char="○"/>
              <a:defRPr sz="1800">
                <a:solidFill>
                  <a:srgbClr val="FFFFFF"/>
                </a:solidFill>
                <a:latin typeface="Cousine"/>
                <a:ea typeface="Cousine"/>
                <a:cs typeface="Cousine"/>
                <a:sym typeface="Cousine"/>
              </a:defRPr>
            </a:lvl8pPr>
            <a:lvl9pPr indent="-342900" lvl="8" marL="4114800" rtl="0">
              <a:spcBef>
                <a:spcPts val="0"/>
              </a:spcBef>
              <a:spcAft>
                <a:spcPts val="0"/>
              </a:spcAft>
              <a:buClr>
                <a:srgbClr val="FFFFFF"/>
              </a:buClr>
              <a:buSzPts val="1800"/>
              <a:buFont typeface="Cousine"/>
              <a:buChar char="■"/>
              <a:defRPr sz="1800">
                <a:solidFill>
                  <a:srgbClr val="FFFFFF"/>
                </a:solidFill>
                <a:latin typeface="Cousine"/>
                <a:ea typeface="Cousine"/>
                <a:cs typeface="Cousine"/>
                <a:sym typeface="Cousine"/>
              </a:defRPr>
            </a:lvl9pPr>
          </a:lstStyle>
          <a:p/>
        </p:txBody>
      </p:sp>
      <p:sp>
        <p:nvSpPr>
          <p:cNvPr id="68" name="Google Shape;68;p13"/>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300">
                <a:solidFill>
                  <a:srgbClr val="FFFFFF"/>
                </a:solidFill>
                <a:latin typeface="Cousine"/>
                <a:ea typeface="Cousine"/>
                <a:cs typeface="Cousine"/>
                <a:sym typeface="Cousine"/>
              </a:defRPr>
            </a:lvl1pPr>
            <a:lvl2pPr lvl="1" rtl="0" algn="r">
              <a:buNone/>
              <a:defRPr sz="1300">
                <a:solidFill>
                  <a:srgbClr val="FFFFFF"/>
                </a:solidFill>
                <a:latin typeface="Cousine"/>
                <a:ea typeface="Cousine"/>
                <a:cs typeface="Cousine"/>
                <a:sym typeface="Cousine"/>
              </a:defRPr>
            </a:lvl2pPr>
            <a:lvl3pPr lvl="2" rtl="0" algn="r">
              <a:buNone/>
              <a:defRPr sz="1300">
                <a:solidFill>
                  <a:srgbClr val="FFFFFF"/>
                </a:solidFill>
                <a:latin typeface="Cousine"/>
                <a:ea typeface="Cousine"/>
                <a:cs typeface="Cousine"/>
                <a:sym typeface="Cousine"/>
              </a:defRPr>
            </a:lvl3pPr>
            <a:lvl4pPr lvl="3" rtl="0" algn="r">
              <a:buNone/>
              <a:defRPr sz="1300">
                <a:solidFill>
                  <a:srgbClr val="FFFFFF"/>
                </a:solidFill>
                <a:latin typeface="Cousine"/>
                <a:ea typeface="Cousine"/>
                <a:cs typeface="Cousine"/>
                <a:sym typeface="Cousine"/>
              </a:defRPr>
            </a:lvl4pPr>
            <a:lvl5pPr lvl="4" rtl="0" algn="r">
              <a:buNone/>
              <a:defRPr sz="1300">
                <a:solidFill>
                  <a:srgbClr val="FFFFFF"/>
                </a:solidFill>
                <a:latin typeface="Cousine"/>
                <a:ea typeface="Cousine"/>
                <a:cs typeface="Cousine"/>
                <a:sym typeface="Cousine"/>
              </a:defRPr>
            </a:lvl5pPr>
            <a:lvl6pPr lvl="5" rtl="0" algn="r">
              <a:buNone/>
              <a:defRPr sz="1300">
                <a:solidFill>
                  <a:srgbClr val="FFFFFF"/>
                </a:solidFill>
                <a:latin typeface="Cousine"/>
                <a:ea typeface="Cousine"/>
                <a:cs typeface="Cousine"/>
                <a:sym typeface="Cousine"/>
              </a:defRPr>
            </a:lvl6pPr>
            <a:lvl7pPr lvl="6" rtl="0" algn="r">
              <a:buNone/>
              <a:defRPr sz="1300">
                <a:solidFill>
                  <a:srgbClr val="FFFFFF"/>
                </a:solidFill>
                <a:latin typeface="Cousine"/>
                <a:ea typeface="Cousine"/>
                <a:cs typeface="Cousine"/>
                <a:sym typeface="Cousine"/>
              </a:defRPr>
            </a:lvl7pPr>
            <a:lvl8pPr lvl="7" rtl="0" algn="r">
              <a:buNone/>
              <a:defRPr sz="1300">
                <a:solidFill>
                  <a:srgbClr val="FFFFFF"/>
                </a:solidFill>
                <a:latin typeface="Cousine"/>
                <a:ea typeface="Cousine"/>
                <a:cs typeface="Cousine"/>
                <a:sym typeface="Cousine"/>
              </a:defRPr>
            </a:lvl8pPr>
            <a:lvl9pPr lvl="8" rtl="0" algn="r">
              <a:buNone/>
              <a:defRPr sz="1300">
                <a:solidFill>
                  <a:srgbClr val="FFFFFF"/>
                </a:solidFill>
                <a:latin typeface="Cousine"/>
                <a:ea typeface="Cousine"/>
                <a:cs typeface="Cousine"/>
                <a:sym typeface="Cousin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hyperlink" Target="mailto:David.Stokes@Oracle.com" TargetMode="External"/><Relationship Id="rId5" Type="http://schemas.openxmlformats.org/officeDocument/2006/relationships/hyperlink" Target="https://elephantdolphin.blogger.com" TargetMode="External"/><Relationship Id="rId6" Type="http://schemas.openxmlformats.org/officeDocument/2006/relationships/image" Target="../media/image2.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dev.mysql.com/doc/refman/8.0/en/json-search-functions.html#operator_json-inline-path" TargetMode="External"/><Relationship Id="rId4" Type="http://schemas.openxmlformats.org/officeDocument/2006/relationships/hyperlink" Target="https://dev.mysql.com/doc/refman/8.0/en/json.html" TargetMode="External"/><Relationship Id="rId9" Type="http://schemas.openxmlformats.org/officeDocument/2006/relationships/hyperlink" Target="https://dev.mysql.com/doc/refman/8.0/en/json-search-functions.html#operator_json-column-path" TargetMode="External"/><Relationship Id="rId5" Type="http://schemas.openxmlformats.org/officeDocument/2006/relationships/hyperlink" Target="https://dev.mysql.com/doc/refman/8.0/en/json-search-functions.html#operator_json-column-path" TargetMode="External"/><Relationship Id="rId6" Type="http://schemas.openxmlformats.org/officeDocument/2006/relationships/hyperlink" Target="https://dev.mysql.com/doc/refman/8.0/en/json-modification-functions.html#function_json-unquote" TargetMode="External"/><Relationship Id="rId7" Type="http://schemas.openxmlformats.org/officeDocument/2006/relationships/hyperlink" Target="https://dev.mysql.com/doc/refman/8.0/en/json-search-functions.html#function_json-extract" TargetMode="External"/><Relationship Id="rId8" Type="http://schemas.openxmlformats.org/officeDocument/2006/relationships/hyperlink" Target="https://dev.mysql.com/doc/refman/8.0/en/json-search-functions.html#function_json-extrac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dev.mysql.com/doc/refman/8.0/en/char.html" TargetMode="External"/><Relationship Id="rId4" Type="http://schemas.openxmlformats.org/officeDocument/2006/relationships/hyperlink" Target="https://dev.mysql.com/doc/refman/8.0/en/binary-varbinary.html"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dev.mysql.com/doc/refman/8.0/en/internal-temporary-tables.html#internal-temporary-tables-engines"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6.xml"/><Relationship Id="rId3" Type="http://schemas.openxmlformats.org/officeDocument/2006/relationships/image" Target="../media/image6.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7.xml"/><Relationship Id="rId3" Type="http://schemas.openxmlformats.org/officeDocument/2006/relationships/hyperlink" Target="https://dev.mysql.com/downloads/mysql/"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hyperlink" Target="http://www.unofficialmysqlguide.com/"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9.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 Id="rId3" Type="http://schemas.openxmlformats.org/officeDocument/2006/relationships/image" Target="../media/image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 Id="rId3" Type="http://schemas.openxmlformats.org/officeDocument/2006/relationships/image" Target="../media/image1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2.xml"/><Relationship Id="rId3" Type="http://schemas.openxmlformats.org/officeDocument/2006/relationships/image" Target="../media/image1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4.xml"/><Relationship Id="rId3" Type="http://schemas.openxmlformats.org/officeDocument/2006/relationships/image" Target="../media/image9.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5.xml"/><Relationship Id="rId3" Type="http://schemas.openxmlformats.org/officeDocument/2006/relationships/hyperlink" Target="mailto:david.stokes@oracle.com" TargetMode="External"/><Relationship Id="rId4" Type="http://schemas.openxmlformats.org/officeDocument/2006/relationships/image" Target="../media/image10.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3"/>
          <p:cNvSpPr txBox="1"/>
          <p:nvPr>
            <p:ph type="ctrTitle"/>
          </p:nvPr>
        </p:nvSpPr>
        <p:spPr>
          <a:xfrm>
            <a:off x="3545675" y="928525"/>
            <a:ext cx="5767200" cy="2484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9600">
                <a:solidFill>
                  <a:srgbClr val="FF0000"/>
                </a:solidFill>
                <a:latin typeface="Arial"/>
                <a:ea typeface="Arial"/>
                <a:cs typeface="Arial"/>
                <a:sym typeface="Arial"/>
              </a:rPr>
              <a:t>Features</a:t>
            </a:r>
            <a:r>
              <a:rPr lang="en" sz="7200">
                <a:solidFill>
                  <a:srgbClr val="FF0000"/>
                </a:solidFill>
                <a:latin typeface="Arial"/>
                <a:ea typeface="Arial"/>
                <a:cs typeface="Arial"/>
                <a:sym typeface="Arial"/>
              </a:rPr>
              <a:t> </a:t>
            </a:r>
            <a:br>
              <a:rPr lang="en" sz="7200">
                <a:solidFill>
                  <a:srgbClr val="FF0000"/>
                </a:solidFill>
                <a:latin typeface="Arial"/>
                <a:ea typeface="Arial"/>
                <a:cs typeface="Arial"/>
                <a:sym typeface="Arial"/>
              </a:rPr>
            </a:br>
            <a:r>
              <a:rPr lang="en" sz="3600">
                <a:solidFill>
                  <a:srgbClr val="FFFF00"/>
                </a:solidFill>
                <a:latin typeface="Arial"/>
                <a:ea typeface="Arial"/>
                <a:cs typeface="Arial"/>
                <a:sym typeface="Arial"/>
              </a:rPr>
              <a:t>For Developers</a:t>
            </a:r>
            <a:endParaRPr sz="3600">
              <a:solidFill>
                <a:srgbClr val="FFFF00"/>
              </a:solidFill>
              <a:latin typeface="Arial"/>
              <a:ea typeface="Arial"/>
              <a:cs typeface="Arial"/>
              <a:sym typeface="Arial"/>
            </a:endParaRPr>
          </a:p>
        </p:txBody>
      </p:sp>
      <p:sp>
        <p:nvSpPr>
          <p:cNvPr id="124" name="Google Shape;124;p2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Dave Stokes</a:t>
            </a:r>
            <a:endParaRPr b="1" sz="2400">
              <a:solidFill>
                <a:srgbClr val="000000"/>
              </a:solidFill>
            </a:endParaRPr>
          </a:p>
          <a:p>
            <a:pPr indent="0" lvl="0" marL="0" rtl="0" algn="l">
              <a:spcBef>
                <a:spcPts val="0"/>
              </a:spcBef>
              <a:spcAft>
                <a:spcPts val="0"/>
              </a:spcAft>
              <a:buNone/>
            </a:pPr>
            <a:r>
              <a:rPr b="1" lang="en" sz="2400">
                <a:solidFill>
                  <a:srgbClr val="000000"/>
                </a:solidFill>
              </a:rPr>
              <a:t>MySQL Community Manager</a:t>
            </a:r>
            <a:endParaRPr b="1" sz="2400">
              <a:solidFill>
                <a:srgbClr val="000000"/>
              </a:solidFill>
            </a:endParaRPr>
          </a:p>
          <a:p>
            <a:pPr indent="0" lvl="0" marL="0" rtl="0" algn="l">
              <a:spcBef>
                <a:spcPts val="0"/>
              </a:spcBef>
              <a:spcAft>
                <a:spcPts val="0"/>
              </a:spcAft>
              <a:buNone/>
            </a:pPr>
            <a:r>
              <a:rPr b="1" lang="en" sz="2400" u="sng">
                <a:solidFill>
                  <a:srgbClr val="000000"/>
                </a:solidFill>
                <a:hlinkClick r:id="rId4"/>
              </a:rPr>
              <a:t>David.Stokes@Oracle.com</a:t>
            </a:r>
            <a:r>
              <a:rPr b="1" lang="en" sz="2400">
                <a:solidFill>
                  <a:srgbClr val="000000"/>
                </a:solidFill>
              </a:rPr>
              <a:t>  @Stoker</a:t>
            </a:r>
            <a:endParaRPr b="1" sz="2400">
              <a:solidFill>
                <a:srgbClr val="000000"/>
              </a:solidFill>
            </a:endParaRPr>
          </a:p>
          <a:p>
            <a:pPr indent="0" lvl="0" marL="0" rtl="0" algn="l">
              <a:spcBef>
                <a:spcPts val="0"/>
              </a:spcBef>
              <a:spcAft>
                <a:spcPts val="0"/>
              </a:spcAft>
              <a:buNone/>
            </a:pPr>
            <a:r>
              <a:rPr b="1" lang="en" sz="2400">
                <a:solidFill>
                  <a:srgbClr val="000000"/>
                </a:solidFill>
              </a:rPr>
              <a:t>Slides -&gt; https://slideshare.net/davidmstokes</a:t>
            </a:r>
            <a:endParaRPr b="1" sz="2400">
              <a:solidFill>
                <a:srgbClr val="000000"/>
              </a:solidFill>
            </a:endParaRPr>
          </a:p>
          <a:p>
            <a:pPr indent="0" lvl="0" marL="0" rtl="0" algn="l">
              <a:spcBef>
                <a:spcPts val="0"/>
              </a:spcBef>
              <a:spcAft>
                <a:spcPts val="0"/>
              </a:spcAft>
              <a:buNone/>
            </a:pPr>
            <a:r>
              <a:rPr b="1" lang="en" sz="2400">
                <a:solidFill>
                  <a:srgbClr val="000000"/>
                </a:solidFill>
              </a:rPr>
              <a:t>Blog -&gt; </a:t>
            </a:r>
            <a:r>
              <a:rPr b="1" lang="en" sz="2400" u="sng">
                <a:solidFill>
                  <a:srgbClr val="000000"/>
                </a:solidFill>
                <a:hlinkClick r:id="rId5"/>
              </a:rPr>
              <a:t>https://elephantdolphin.blogspot.com</a:t>
            </a:r>
            <a:br>
              <a:rPr b="1" lang="en" sz="2400">
                <a:solidFill>
                  <a:srgbClr val="000000"/>
                </a:solidFill>
              </a:rPr>
            </a:br>
            <a:endParaRPr b="1" sz="2400">
              <a:solidFill>
                <a:srgbClr val="000000"/>
              </a:solidFill>
            </a:endParaRPr>
          </a:p>
        </p:txBody>
      </p:sp>
      <p:pic>
        <p:nvPicPr>
          <p:cNvPr id="125" name="Google Shape;125;p23"/>
          <p:cNvPicPr preferRelativeResize="0"/>
          <p:nvPr/>
        </p:nvPicPr>
        <p:blipFill>
          <a:blip r:embed="rId6">
            <a:alphaModFix/>
          </a:blip>
          <a:stretch>
            <a:fillRect/>
          </a:stretch>
        </p:blipFill>
        <p:spPr>
          <a:xfrm>
            <a:off x="152400" y="152400"/>
            <a:ext cx="3663487" cy="2484331"/>
          </a:xfrm>
          <a:prstGeom prst="rect">
            <a:avLst/>
          </a:prstGeom>
          <a:noFill/>
          <a:ln>
            <a:noFill/>
          </a:ln>
        </p:spPr>
      </p:pic>
      <p:pic>
        <p:nvPicPr>
          <p:cNvPr id="126" name="Google Shape;126;p23"/>
          <p:cNvPicPr preferRelativeResize="0"/>
          <p:nvPr/>
        </p:nvPicPr>
        <p:blipFill>
          <a:blip r:embed="rId7">
            <a:alphaModFix/>
          </a:blip>
          <a:stretch>
            <a:fillRect/>
          </a:stretch>
        </p:blipFill>
        <p:spPr>
          <a:xfrm>
            <a:off x="6727150" y="4256700"/>
            <a:ext cx="2416850" cy="88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2"/>
          <p:cNvSpPr txBox="1"/>
          <p:nvPr>
            <p:ph type="title"/>
          </p:nvPr>
        </p:nvSpPr>
        <p:spPr>
          <a:xfrm>
            <a:off x="226078" y="357800"/>
            <a:ext cx="2808000" cy="9534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000"/>
              <a:t>Good News!?</a:t>
            </a:r>
            <a:endParaRPr b="1" sz="3000"/>
          </a:p>
        </p:txBody>
      </p:sp>
      <p:sp>
        <p:nvSpPr>
          <p:cNvPr id="187" name="Google Shape;187;p32"/>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lang="en" sz="1800">
                <a:latin typeface="Cousine"/>
                <a:ea typeface="Cousine"/>
                <a:cs typeface="Cousine"/>
                <a:sym typeface="Cousine"/>
              </a:rPr>
              <a:t>So now you can have millions of tables within a schema. </a:t>
            </a:r>
            <a:endParaRPr sz="1800">
              <a:latin typeface="Cousine"/>
              <a:ea typeface="Cousine"/>
              <a:cs typeface="Cousine"/>
              <a:sym typeface="Cousine"/>
            </a:endParaRPr>
          </a:p>
          <a:p>
            <a:pPr indent="0" lvl="0" marL="0" rtl="0" algn="l">
              <a:lnSpc>
                <a:spcPct val="100000"/>
              </a:lnSpc>
              <a:spcBef>
                <a:spcPts val="600"/>
              </a:spcBef>
              <a:spcAft>
                <a:spcPts val="0"/>
              </a:spcAft>
              <a:buNone/>
            </a:pPr>
            <a:r>
              <a:t/>
            </a:r>
            <a:endParaRPr sz="1800">
              <a:latin typeface="Cousine"/>
              <a:ea typeface="Cousine"/>
              <a:cs typeface="Cousine"/>
              <a:sym typeface="Cousine"/>
            </a:endParaRPr>
          </a:p>
          <a:p>
            <a:pPr indent="0" lvl="0" marL="0" rtl="0" algn="l">
              <a:lnSpc>
                <a:spcPct val="100000"/>
              </a:lnSpc>
              <a:spcBef>
                <a:spcPts val="600"/>
              </a:spcBef>
              <a:spcAft>
                <a:spcPts val="0"/>
              </a:spcAft>
              <a:buNone/>
            </a:pPr>
            <a:r>
              <a:rPr lang="en" sz="1800">
                <a:latin typeface="Cousine"/>
                <a:ea typeface="Cousine"/>
                <a:cs typeface="Cousine"/>
                <a:sym typeface="Cousine"/>
              </a:rPr>
              <a:t>The bad news is that you can have millions of tables within a schema.</a:t>
            </a:r>
            <a:endParaRPr/>
          </a:p>
        </p:txBody>
      </p:sp>
      <p:sp>
        <p:nvSpPr>
          <p:cNvPr id="188" name="Google Shape;188;p3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animEffect filter="fade" transition="in">
                                      <p:cBhvr>
                                        <p:cTn dur="5000"/>
                                        <p:tgtEl>
                                          <p:spTgt spid="187">
                                            <p:txEl>
                                              <p:pRg end="0" st="0"/>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animEffect filter="fade" transition="in">
                                      <p:cBhvr>
                                        <p:cTn dur="5000"/>
                                        <p:tgtEl>
                                          <p:spTgt spid="187">
                                            <p:txEl>
                                              <p:pRg end="1" st="1"/>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187">
                                            <p:txEl>
                                              <p:pRg end="2" st="2"/>
                                            </p:txEl>
                                          </p:spTgt>
                                        </p:tgtEl>
                                        <p:attrNameLst>
                                          <p:attrName>style.visibility</p:attrName>
                                        </p:attrNameLst>
                                      </p:cBhvr>
                                      <p:to>
                                        <p:strVal val="visible"/>
                                      </p:to>
                                    </p:set>
                                    <p:animEffect filter="fade" transition="in">
                                      <p:cBhvr>
                                        <p:cTn dur="5000"/>
                                        <p:tgtEl>
                                          <p:spTgt spid="18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000"/>
              <a:t>2.CTEs &amp; Windowing Functions</a:t>
            </a:r>
            <a:endParaRPr sz="3000"/>
          </a:p>
        </p:txBody>
      </p:sp>
      <p:sp>
        <p:nvSpPr>
          <p:cNvPr id="194" name="Google Shape;194;p3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Long requested, Common Table Expression and Windowing Functions have a wide variety of uses. </a:t>
            </a:r>
            <a:endParaRPr b="1">
              <a:solidFill>
                <a:srgbClr val="000000"/>
              </a:solidFill>
            </a:endParaRPr>
          </a:p>
          <a:p>
            <a:pPr indent="-342900" lvl="0" marL="457200" rtl="0" algn="l">
              <a:spcBef>
                <a:spcPts val="1600"/>
              </a:spcBef>
              <a:spcAft>
                <a:spcPts val="0"/>
              </a:spcAft>
              <a:buClr>
                <a:srgbClr val="000000"/>
              </a:buClr>
              <a:buSzPts val="1800"/>
              <a:buChar char="●"/>
            </a:pPr>
            <a:r>
              <a:rPr b="1" lang="en">
                <a:solidFill>
                  <a:srgbClr val="000000"/>
                </a:solidFill>
              </a:rPr>
              <a:t>CTEs are handy subquery-like statements often used in quick calculations</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Windowing Functions are great for iterating over a selected set of rows for things like statistical calculations</a:t>
            </a:r>
            <a:endParaRPr b="1">
              <a:solidFill>
                <a:srgbClr val="000000"/>
              </a:solidFill>
            </a:endParaRPr>
          </a:p>
        </p:txBody>
      </p:sp>
      <p:sp>
        <p:nvSpPr>
          <p:cNvPr id="195" name="Google Shape;195;p3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226078" y="357800"/>
            <a:ext cx="2808000" cy="9534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000"/>
              <a:t>Windowing Function</a:t>
            </a:r>
            <a:endParaRPr b="1" sz="3000"/>
          </a:p>
        </p:txBody>
      </p:sp>
      <p:sp>
        <p:nvSpPr>
          <p:cNvPr id="201" name="Google Shape;201;p34"/>
          <p:cNvSpPr txBox="1"/>
          <p:nvPr>
            <p:ph idx="1" type="body"/>
          </p:nvPr>
        </p:nvSpPr>
        <p:spPr>
          <a:xfrm>
            <a:off x="226075" y="1465800"/>
            <a:ext cx="2808000" cy="3163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1600"/>
              </a:spcAft>
              <a:buNone/>
            </a:pPr>
            <a:r>
              <a:rPr lang="en" sz="2400"/>
              <a:t>The key word is </a:t>
            </a:r>
            <a:r>
              <a:rPr b="1" lang="en" sz="4800"/>
              <a:t>OVER</a:t>
            </a:r>
            <a:endParaRPr b="1" sz="4800"/>
          </a:p>
        </p:txBody>
      </p:sp>
      <p:sp>
        <p:nvSpPr>
          <p:cNvPr id="202" name="Google Shape;202;p34"/>
          <p:cNvSpPr txBox="1"/>
          <p:nvPr/>
        </p:nvSpPr>
        <p:spPr>
          <a:xfrm>
            <a:off x="3432375" y="253275"/>
            <a:ext cx="5478300" cy="46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Times New Roman"/>
                <a:ea typeface="Times New Roman"/>
                <a:cs typeface="Times New Roman"/>
                <a:sym typeface="Times New Roman"/>
              </a:rPr>
              <a:t>SELECT name, </a:t>
            </a:r>
            <a:endParaRPr sz="3000">
              <a:latin typeface="Times New Roman"/>
              <a:ea typeface="Times New Roman"/>
              <a:cs typeface="Times New Roman"/>
              <a:sym typeface="Times New Roman"/>
            </a:endParaRPr>
          </a:p>
          <a:p>
            <a:pPr indent="457200" lvl="0" marL="914400" rtl="0" algn="l">
              <a:spcBef>
                <a:spcPts val="0"/>
              </a:spcBef>
              <a:spcAft>
                <a:spcPts val="0"/>
              </a:spcAft>
              <a:buNone/>
            </a:pPr>
            <a:r>
              <a:rPr lang="en" sz="3000">
                <a:latin typeface="Times New Roman"/>
                <a:ea typeface="Times New Roman"/>
                <a:cs typeface="Times New Roman"/>
                <a:sym typeface="Times New Roman"/>
              </a:rPr>
              <a:t>department_id, </a:t>
            </a:r>
            <a:endParaRPr sz="3000">
              <a:latin typeface="Times New Roman"/>
              <a:ea typeface="Times New Roman"/>
              <a:cs typeface="Times New Roman"/>
              <a:sym typeface="Times New Roman"/>
            </a:endParaRPr>
          </a:p>
          <a:p>
            <a:pPr indent="0" lvl="0" marL="1371600" rtl="0" algn="l">
              <a:spcBef>
                <a:spcPts val="0"/>
              </a:spcBef>
              <a:spcAft>
                <a:spcPts val="0"/>
              </a:spcAft>
              <a:buNone/>
            </a:pPr>
            <a:r>
              <a:rPr lang="en" sz="3000">
                <a:latin typeface="Times New Roman"/>
                <a:ea typeface="Times New Roman"/>
                <a:cs typeface="Times New Roman"/>
                <a:sym typeface="Times New Roman"/>
              </a:rPr>
              <a:t>salary, </a:t>
            </a:r>
            <a:endParaRPr sz="3000">
              <a:latin typeface="Times New Roman"/>
              <a:ea typeface="Times New Roman"/>
              <a:cs typeface="Times New Roman"/>
              <a:sym typeface="Times New Roman"/>
            </a:endParaRPr>
          </a:p>
          <a:p>
            <a:pPr indent="0" lvl="0" marL="0" rtl="0" algn="l">
              <a:spcBef>
                <a:spcPts val="0"/>
              </a:spcBef>
              <a:spcAft>
                <a:spcPts val="0"/>
              </a:spcAft>
              <a:buNone/>
            </a:pPr>
            <a:r>
              <a:rPr lang="en" sz="3000">
                <a:latin typeface="Times New Roman"/>
                <a:ea typeface="Times New Roman"/>
                <a:cs typeface="Times New Roman"/>
                <a:sym typeface="Times New Roman"/>
              </a:rPr>
              <a:t>              SUM(salary)</a:t>
            </a:r>
            <a:br>
              <a:rPr lang="en" sz="3000">
                <a:latin typeface="Times New Roman"/>
                <a:ea typeface="Times New Roman"/>
                <a:cs typeface="Times New Roman"/>
                <a:sym typeface="Times New Roman"/>
              </a:rPr>
            </a:br>
            <a:r>
              <a:rPr b="1" lang="en" sz="3600" u="sng">
                <a:latin typeface="Times New Roman"/>
                <a:ea typeface="Times New Roman"/>
                <a:cs typeface="Times New Roman"/>
                <a:sym typeface="Times New Roman"/>
              </a:rPr>
              <a:t>OVER</a:t>
            </a:r>
            <a:r>
              <a:rPr lang="en" sz="3000">
                <a:latin typeface="Times New Roman"/>
                <a:ea typeface="Times New Roman"/>
                <a:cs typeface="Times New Roman"/>
                <a:sym typeface="Times New Roman"/>
              </a:rPr>
              <a:t> </a:t>
            </a:r>
            <a:endParaRPr sz="3000">
              <a:latin typeface="Times New Roman"/>
              <a:ea typeface="Times New Roman"/>
              <a:cs typeface="Times New Roman"/>
              <a:sym typeface="Times New Roman"/>
            </a:endParaRPr>
          </a:p>
          <a:p>
            <a:pPr indent="0" lvl="0" marL="0" rtl="0" algn="l">
              <a:spcBef>
                <a:spcPts val="0"/>
              </a:spcBef>
              <a:spcAft>
                <a:spcPts val="0"/>
              </a:spcAft>
              <a:buNone/>
            </a:pPr>
            <a:r>
              <a:rPr b="1" lang="en" sz="3000">
                <a:latin typeface="Times New Roman"/>
                <a:ea typeface="Times New Roman"/>
                <a:cs typeface="Times New Roman"/>
                <a:sym typeface="Times New Roman"/>
              </a:rPr>
              <a:t>(PARTITION BY department_id) AS department_total</a:t>
            </a:r>
            <a:br>
              <a:rPr lang="en" sz="3000">
                <a:latin typeface="Times New Roman"/>
                <a:ea typeface="Times New Roman"/>
                <a:cs typeface="Times New Roman"/>
                <a:sym typeface="Times New Roman"/>
              </a:rPr>
            </a:br>
            <a:r>
              <a:rPr lang="en" sz="3000">
                <a:latin typeface="Times New Roman"/>
                <a:ea typeface="Times New Roman"/>
                <a:cs typeface="Times New Roman"/>
                <a:sym typeface="Times New Roman"/>
              </a:rPr>
              <a:t>FROM employee</a:t>
            </a:r>
            <a:br>
              <a:rPr lang="en" sz="3000">
                <a:latin typeface="Times New Roman"/>
                <a:ea typeface="Times New Roman"/>
                <a:cs typeface="Times New Roman"/>
                <a:sym typeface="Times New Roman"/>
              </a:rPr>
            </a:br>
            <a:r>
              <a:rPr lang="en" sz="3000">
                <a:latin typeface="Times New Roman"/>
                <a:ea typeface="Times New Roman"/>
                <a:cs typeface="Times New Roman"/>
                <a:sym typeface="Times New Roman"/>
              </a:rPr>
              <a:t>ORDER BY department_id, name</a:t>
            </a:r>
            <a:br>
              <a:rPr lang="en" sz="3000">
                <a:latin typeface="Times New Roman"/>
                <a:ea typeface="Times New Roman"/>
                <a:cs typeface="Times New Roman"/>
                <a:sym typeface="Times New Roman"/>
              </a:rPr>
            </a:br>
            <a:endParaRPr sz="3000">
              <a:latin typeface="Times New Roman"/>
              <a:ea typeface="Times New Roman"/>
              <a:cs typeface="Times New Roman"/>
              <a:sym typeface="Times New Roman"/>
            </a:endParaRPr>
          </a:p>
        </p:txBody>
      </p:sp>
      <p:sp>
        <p:nvSpPr>
          <p:cNvPr id="203" name="Google Shape;203;p3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5"/>
          <p:cNvSpPr txBox="1"/>
          <p:nvPr>
            <p:ph type="title"/>
          </p:nvPr>
        </p:nvSpPr>
        <p:spPr>
          <a:xfrm>
            <a:off x="226078" y="357800"/>
            <a:ext cx="2808000" cy="9534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600"/>
              <a:t>Another Example</a:t>
            </a:r>
            <a:endParaRPr b="1" sz="3600"/>
          </a:p>
        </p:txBody>
      </p:sp>
      <p:sp>
        <p:nvSpPr>
          <p:cNvPr id="209" name="Google Shape;209;p35"/>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Windowing functions are great when dealing with dates</a:t>
            </a:r>
            <a:endParaRPr sz="2400"/>
          </a:p>
        </p:txBody>
      </p:sp>
      <p:sp>
        <p:nvSpPr>
          <p:cNvPr id="210" name="Google Shape;210;p35"/>
          <p:cNvSpPr txBox="1"/>
          <p:nvPr/>
        </p:nvSpPr>
        <p:spPr>
          <a:xfrm>
            <a:off x="3468275" y="229350"/>
            <a:ext cx="5275200" cy="45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SELECT date, amount, </a:t>
            </a:r>
            <a:br>
              <a:rPr lang="en" sz="2400">
                <a:latin typeface="Times New Roman"/>
                <a:ea typeface="Times New Roman"/>
                <a:cs typeface="Times New Roman"/>
                <a:sym typeface="Times New Roman"/>
              </a:rPr>
            </a:br>
            <a:r>
              <a:rPr lang="en" sz="2400">
                <a:latin typeface="Times New Roman"/>
                <a:ea typeface="Times New Roman"/>
                <a:cs typeface="Times New Roman"/>
                <a:sym typeface="Times New Roman"/>
              </a:rPr>
              <a:t>     sum(amount) </a:t>
            </a:r>
            <a:endParaRPr sz="2400">
              <a:latin typeface="Times New Roman"/>
              <a:ea typeface="Times New Roman"/>
              <a:cs typeface="Times New Roman"/>
              <a:sym typeface="Times New Roman"/>
            </a:endParaRPr>
          </a:p>
          <a:p>
            <a:pPr indent="0" lvl="0" marL="0" rtl="0" algn="l">
              <a:spcBef>
                <a:spcPts val="0"/>
              </a:spcBef>
              <a:spcAft>
                <a:spcPts val="0"/>
              </a:spcAft>
              <a:buNone/>
            </a:pPr>
            <a:r>
              <a:rPr b="1" lang="en" sz="2400">
                <a:latin typeface="Times New Roman"/>
                <a:ea typeface="Times New Roman"/>
                <a:cs typeface="Times New Roman"/>
                <a:sym typeface="Times New Roman"/>
              </a:rPr>
              <a:t>OVER</a:t>
            </a:r>
            <a:r>
              <a:rPr lang="en" sz="2400">
                <a:latin typeface="Times New Roman"/>
                <a:ea typeface="Times New Roman"/>
                <a:cs typeface="Times New Roman"/>
                <a:sym typeface="Times New Roman"/>
              </a:rPr>
              <a:t> </a:t>
            </a:r>
            <a:r>
              <a:rPr b="1" lang="en" sz="2400">
                <a:latin typeface="Times New Roman"/>
                <a:ea typeface="Times New Roman"/>
                <a:cs typeface="Times New Roman"/>
                <a:sym typeface="Times New Roman"/>
              </a:rPr>
              <a:t>w AS ‘sum’ </a:t>
            </a:r>
            <a:br>
              <a:rPr b="1" lang="en" sz="2400">
                <a:latin typeface="Times New Roman"/>
                <a:ea typeface="Times New Roman"/>
                <a:cs typeface="Times New Roman"/>
                <a:sym typeface="Times New Roman"/>
              </a:rPr>
            </a:br>
            <a:r>
              <a:rPr b="1" lang="en" sz="2400">
                <a:latin typeface="Times New Roman"/>
                <a:ea typeface="Times New Roman"/>
                <a:cs typeface="Times New Roman"/>
                <a:sym typeface="Times New Roman"/>
              </a:rPr>
              <a:t>FROM payments</a:t>
            </a:r>
            <a:br>
              <a:rPr b="1" lang="en" sz="2400">
                <a:latin typeface="Times New Roman"/>
                <a:ea typeface="Times New Roman"/>
                <a:cs typeface="Times New Roman"/>
                <a:sym typeface="Times New Roman"/>
              </a:rPr>
            </a:br>
            <a:r>
              <a:rPr b="1" lang="en" sz="2400">
                <a:latin typeface="Times New Roman"/>
                <a:ea typeface="Times New Roman"/>
                <a:cs typeface="Times New Roman"/>
                <a:sym typeface="Times New Roman"/>
              </a:rPr>
              <a:t>WINDOW w AS</a:t>
            </a:r>
            <a:br>
              <a:rPr b="1" lang="en" sz="2400">
                <a:latin typeface="Times New Roman"/>
                <a:ea typeface="Times New Roman"/>
                <a:cs typeface="Times New Roman"/>
                <a:sym typeface="Times New Roman"/>
              </a:rPr>
            </a:br>
            <a:r>
              <a:rPr b="1" lang="en" sz="2400">
                <a:latin typeface="Times New Roman"/>
                <a:ea typeface="Times New Roman"/>
                <a:cs typeface="Times New Roman"/>
                <a:sym typeface="Times New Roman"/>
              </a:rPr>
              <a:t>    (ORDER BY date</a:t>
            </a:r>
            <a:br>
              <a:rPr b="1" lang="en" sz="2400">
                <a:latin typeface="Times New Roman"/>
                <a:ea typeface="Times New Roman"/>
                <a:cs typeface="Times New Roman"/>
                <a:sym typeface="Times New Roman"/>
              </a:rPr>
            </a:br>
            <a:r>
              <a:rPr b="1" lang="en" sz="2400">
                <a:latin typeface="Times New Roman"/>
                <a:ea typeface="Times New Roman"/>
                <a:cs typeface="Times New Roman"/>
                <a:sym typeface="Times New Roman"/>
              </a:rPr>
              <a:t>    RANGE BETWEEN INTERVAL 1 WEEK     PRECEDING AND CURRENT ROW)</a:t>
            </a:r>
            <a:br>
              <a:rPr lang="en" sz="2400">
                <a:latin typeface="Times New Roman"/>
                <a:ea typeface="Times New Roman"/>
                <a:cs typeface="Times New Roman"/>
                <a:sym typeface="Times New Roman"/>
              </a:rPr>
            </a:br>
            <a:r>
              <a:rPr lang="en" sz="2400">
                <a:latin typeface="Times New Roman"/>
                <a:ea typeface="Times New Roman"/>
                <a:cs typeface="Times New Roman"/>
                <a:sym typeface="Times New Roman"/>
              </a:rPr>
              <a:t>ORDER BY date;</a:t>
            </a:r>
            <a:br>
              <a:rPr lang="en" sz="2400">
                <a:latin typeface="Times New Roman"/>
                <a:ea typeface="Times New Roman"/>
                <a:cs typeface="Times New Roman"/>
                <a:sym typeface="Times New Roman"/>
              </a:rPr>
            </a:br>
            <a:endParaRPr sz="2400">
              <a:latin typeface="Times New Roman"/>
              <a:ea typeface="Times New Roman"/>
              <a:cs typeface="Times New Roman"/>
              <a:sym typeface="Times New Roman"/>
            </a:endParaRPr>
          </a:p>
        </p:txBody>
      </p:sp>
      <p:sp>
        <p:nvSpPr>
          <p:cNvPr id="211" name="Google Shape;211;p3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6"/>
          <p:cNvSpPr txBox="1"/>
          <p:nvPr>
            <p:ph type="title"/>
          </p:nvPr>
        </p:nvSpPr>
        <p:spPr>
          <a:xfrm>
            <a:off x="226078" y="357800"/>
            <a:ext cx="2808000" cy="9534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4800"/>
              <a:t>CTEs</a:t>
            </a:r>
            <a:endParaRPr b="1" sz="4800"/>
          </a:p>
        </p:txBody>
      </p:sp>
      <p:sp>
        <p:nvSpPr>
          <p:cNvPr id="217" name="Google Shape;217;p36"/>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..are like derived tables but the declaration is </a:t>
            </a:r>
            <a:r>
              <a:rPr i="1" lang="en" sz="2400"/>
              <a:t>BEFORE</a:t>
            </a:r>
            <a:r>
              <a:rPr lang="en" sz="2400"/>
              <a:t> the query</a:t>
            </a:r>
            <a:endParaRPr sz="2400"/>
          </a:p>
        </p:txBody>
      </p:sp>
      <p:sp>
        <p:nvSpPr>
          <p:cNvPr id="218" name="Google Shape;218;p36"/>
          <p:cNvSpPr txBox="1"/>
          <p:nvPr/>
        </p:nvSpPr>
        <p:spPr>
          <a:xfrm>
            <a:off x="3486200" y="241300"/>
            <a:ext cx="5460600" cy="46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u="sng">
                <a:latin typeface="Times New Roman"/>
                <a:ea typeface="Times New Roman"/>
                <a:cs typeface="Times New Roman"/>
                <a:sym typeface="Times New Roman"/>
              </a:rPr>
              <a:t>WITH</a:t>
            </a:r>
            <a:r>
              <a:rPr lang="en" sz="3600">
                <a:latin typeface="Times New Roman"/>
                <a:ea typeface="Times New Roman"/>
                <a:cs typeface="Times New Roman"/>
                <a:sym typeface="Times New Roman"/>
              </a:rPr>
              <a:t> </a:t>
            </a:r>
            <a:r>
              <a:rPr i="1" lang="en" sz="3600">
                <a:latin typeface="Times New Roman"/>
                <a:ea typeface="Times New Roman"/>
                <a:cs typeface="Times New Roman"/>
                <a:sym typeface="Times New Roman"/>
              </a:rPr>
              <a:t>qn</a:t>
            </a:r>
            <a:r>
              <a:rPr lang="en" sz="3600">
                <a:latin typeface="Times New Roman"/>
                <a:ea typeface="Times New Roman"/>
                <a:cs typeface="Times New Roman"/>
                <a:sym typeface="Times New Roman"/>
              </a:rPr>
              <a:t> AS (SELECT t1 FROM mytable)</a:t>
            </a:r>
            <a:endParaRPr sz="3600">
              <a:latin typeface="Times New Roman"/>
              <a:ea typeface="Times New Roman"/>
              <a:cs typeface="Times New Roman"/>
              <a:sym typeface="Times New Roman"/>
            </a:endParaRPr>
          </a:p>
          <a:p>
            <a:pPr indent="0" lvl="0" marL="0" rtl="0" algn="l">
              <a:spcBef>
                <a:spcPts val="0"/>
              </a:spcBef>
              <a:spcAft>
                <a:spcPts val="0"/>
              </a:spcAft>
              <a:buNone/>
            </a:pPr>
            <a:r>
              <a:rPr lang="en" sz="3600">
                <a:latin typeface="Times New Roman"/>
                <a:ea typeface="Times New Roman"/>
                <a:cs typeface="Times New Roman"/>
                <a:sym typeface="Times New Roman"/>
              </a:rPr>
              <a:t>SELECT * FROM qn.</a:t>
            </a:r>
            <a:endParaRPr sz="3600">
              <a:latin typeface="Times New Roman"/>
              <a:ea typeface="Times New Roman"/>
              <a:cs typeface="Times New Roman"/>
              <a:sym typeface="Times New Roman"/>
            </a:endParaRPr>
          </a:p>
        </p:txBody>
      </p:sp>
      <p:sp>
        <p:nvSpPr>
          <p:cNvPr id="219" name="Google Shape;219;p3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7"/>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t>JOINing two CTEs</a:t>
            </a:r>
            <a:endParaRPr b="1" sz="2400"/>
          </a:p>
        </p:txBody>
      </p:sp>
      <p:sp>
        <p:nvSpPr>
          <p:cNvPr id="225" name="Google Shape;225;p3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26" name="Google Shape;226;p37"/>
          <p:cNvSpPr txBox="1"/>
          <p:nvPr/>
        </p:nvSpPr>
        <p:spPr>
          <a:xfrm>
            <a:off x="215375" y="291375"/>
            <a:ext cx="8500800" cy="39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0077AA"/>
                </a:solidFill>
                <a:highlight>
                  <a:srgbClr val="F8F8F8"/>
                </a:highlight>
                <a:latin typeface="Courier New"/>
                <a:ea typeface="Courier New"/>
                <a:cs typeface="Courier New"/>
                <a:sym typeface="Courier New"/>
              </a:rPr>
              <a:t>WITH</a:t>
            </a:r>
            <a:br>
              <a:rPr b="1" lang="en" sz="3000">
                <a:highlight>
                  <a:srgbClr val="F8F8F8"/>
                </a:highlight>
                <a:latin typeface="Courier New"/>
                <a:ea typeface="Courier New"/>
                <a:cs typeface="Courier New"/>
                <a:sym typeface="Courier New"/>
              </a:rPr>
            </a:br>
            <a:r>
              <a:rPr b="1" lang="en" sz="3000">
                <a:highlight>
                  <a:srgbClr val="F8F8F8"/>
                </a:highlight>
                <a:latin typeface="Courier New"/>
                <a:ea typeface="Courier New"/>
                <a:cs typeface="Courier New"/>
                <a:sym typeface="Courier New"/>
              </a:rPr>
              <a:t>  cte1 </a:t>
            </a:r>
            <a:r>
              <a:rPr b="1" lang="en" sz="3000">
                <a:solidFill>
                  <a:srgbClr val="0077AA"/>
                </a:solidFill>
                <a:highlight>
                  <a:srgbClr val="F8F8F8"/>
                </a:highlight>
                <a:latin typeface="Courier New"/>
                <a:ea typeface="Courier New"/>
                <a:cs typeface="Courier New"/>
                <a:sym typeface="Courier New"/>
              </a:rPr>
              <a:t>AS</a:t>
            </a:r>
            <a:r>
              <a:rPr b="1" lang="en" sz="3000">
                <a:highlight>
                  <a:srgbClr val="F8F8F8"/>
                </a:highlight>
                <a:latin typeface="Courier New"/>
                <a:ea typeface="Courier New"/>
                <a:cs typeface="Courier New"/>
                <a:sym typeface="Courier New"/>
              </a:rPr>
              <a:t> </a:t>
            </a:r>
            <a:r>
              <a:rPr b="1" lang="en" sz="3000">
                <a:solidFill>
                  <a:srgbClr val="999999"/>
                </a:solidFill>
                <a:highlight>
                  <a:srgbClr val="F8F8F8"/>
                </a:highlight>
                <a:latin typeface="Courier New"/>
                <a:ea typeface="Courier New"/>
                <a:cs typeface="Courier New"/>
                <a:sym typeface="Courier New"/>
              </a:rPr>
              <a:t>(</a:t>
            </a:r>
            <a:r>
              <a:rPr b="1" lang="en" sz="3000">
                <a:solidFill>
                  <a:srgbClr val="0077AA"/>
                </a:solidFill>
                <a:highlight>
                  <a:srgbClr val="F8F8F8"/>
                </a:highlight>
                <a:latin typeface="Courier New"/>
                <a:ea typeface="Courier New"/>
                <a:cs typeface="Courier New"/>
                <a:sym typeface="Courier New"/>
              </a:rPr>
              <a:t>SELECT</a:t>
            </a:r>
            <a:r>
              <a:rPr b="1" lang="en" sz="3000">
                <a:highlight>
                  <a:srgbClr val="F8F8F8"/>
                </a:highlight>
                <a:latin typeface="Courier New"/>
                <a:ea typeface="Courier New"/>
                <a:cs typeface="Courier New"/>
                <a:sym typeface="Courier New"/>
              </a:rPr>
              <a:t> a</a:t>
            </a:r>
            <a:r>
              <a:rPr b="1" lang="en" sz="3000">
                <a:solidFill>
                  <a:srgbClr val="999999"/>
                </a:solidFill>
                <a:highlight>
                  <a:srgbClr val="F8F8F8"/>
                </a:highlight>
                <a:latin typeface="Courier New"/>
                <a:ea typeface="Courier New"/>
                <a:cs typeface="Courier New"/>
                <a:sym typeface="Courier New"/>
              </a:rPr>
              <a:t>,</a:t>
            </a:r>
            <a:r>
              <a:rPr b="1" lang="en" sz="3000">
                <a:highlight>
                  <a:srgbClr val="F8F8F8"/>
                </a:highlight>
                <a:latin typeface="Courier New"/>
                <a:ea typeface="Courier New"/>
                <a:cs typeface="Courier New"/>
                <a:sym typeface="Courier New"/>
              </a:rPr>
              <a:t> b </a:t>
            </a:r>
            <a:r>
              <a:rPr b="1" lang="en" sz="3000">
                <a:solidFill>
                  <a:srgbClr val="0077AA"/>
                </a:solidFill>
                <a:highlight>
                  <a:srgbClr val="F8F8F8"/>
                </a:highlight>
                <a:latin typeface="Courier New"/>
                <a:ea typeface="Courier New"/>
                <a:cs typeface="Courier New"/>
                <a:sym typeface="Courier New"/>
              </a:rPr>
              <a:t>FROM</a:t>
            </a:r>
            <a:r>
              <a:rPr b="1" lang="en" sz="3000">
                <a:highlight>
                  <a:srgbClr val="F8F8F8"/>
                </a:highlight>
                <a:latin typeface="Courier New"/>
                <a:ea typeface="Courier New"/>
                <a:cs typeface="Courier New"/>
                <a:sym typeface="Courier New"/>
              </a:rPr>
              <a:t> table1</a:t>
            </a:r>
            <a:r>
              <a:rPr b="1" lang="en" sz="3000">
                <a:solidFill>
                  <a:srgbClr val="999999"/>
                </a:solidFill>
                <a:highlight>
                  <a:srgbClr val="F8F8F8"/>
                </a:highlight>
                <a:latin typeface="Courier New"/>
                <a:ea typeface="Courier New"/>
                <a:cs typeface="Courier New"/>
                <a:sym typeface="Courier New"/>
              </a:rPr>
              <a:t>),</a:t>
            </a:r>
            <a:br>
              <a:rPr b="1" lang="en" sz="3000">
                <a:highlight>
                  <a:srgbClr val="F8F8F8"/>
                </a:highlight>
                <a:latin typeface="Courier New"/>
                <a:ea typeface="Courier New"/>
                <a:cs typeface="Courier New"/>
                <a:sym typeface="Courier New"/>
              </a:rPr>
            </a:br>
            <a:r>
              <a:rPr b="1" lang="en" sz="3000">
                <a:highlight>
                  <a:srgbClr val="F8F8F8"/>
                </a:highlight>
                <a:latin typeface="Courier New"/>
                <a:ea typeface="Courier New"/>
                <a:cs typeface="Courier New"/>
                <a:sym typeface="Courier New"/>
              </a:rPr>
              <a:t>  cte2 </a:t>
            </a:r>
            <a:r>
              <a:rPr b="1" lang="en" sz="3000">
                <a:solidFill>
                  <a:srgbClr val="0077AA"/>
                </a:solidFill>
                <a:highlight>
                  <a:srgbClr val="F8F8F8"/>
                </a:highlight>
                <a:latin typeface="Courier New"/>
                <a:ea typeface="Courier New"/>
                <a:cs typeface="Courier New"/>
                <a:sym typeface="Courier New"/>
              </a:rPr>
              <a:t>AS</a:t>
            </a:r>
            <a:r>
              <a:rPr b="1" lang="en" sz="3000">
                <a:highlight>
                  <a:srgbClr val="F8F8F8"/>
                </a:highlight>
                <a:latin typeface="Courier New"/>
                <a:ea typeface="Courier New"/>
                <a:cs typeface="Courier New"/>
                <a:sym typeface="Courier New"/>
              </a:rPr>
              <a:t> </a:t>
            </a:r>
            <a:r>
              <a:rPr b="1" lang="en" sz="3000">
                <a:solidFill>
                  <a:srgbClr val="999999"/>
                </a:solidFill>
                <a:highlight>
                  <a:srgbClr val="F8F8F8"/>
                </a:highlight>
                <a:latin typeface="Courier New"/>
                <a:ea typeface="Courier New"/>
                <a:cs typeface="Courier New"/>
                <a:sym typeface="Courier New"/>
              </a:rPr>
              <a:t>(</a:t>
            </a:r>
            <a:r>
              <a:rPr b="1" lang="en" sz="3000">
                <a:solidFill>
                  <a:srgbClr val="0077AA"/>
                </a:solidFill>
                <a:highlight>
                  <a:srgbClr val="F8F8F8"/>
                </a:highlight>
                <a:latin typeface="Courier New"/>
                <a:ea typeface="Courier New"/>
                <a:cs typeface="Courier New"/>
                <a:sym typeface="Courier New"/>
              </a:rPr>
              <a:t>SELECT</a:t>
            </a:r>
            <a:r>
              <a:rPr b="1" lang="en" sz="3000">
                <a:highlight>
                  <a:srgbClr val="F8F8F8"/>
                </a:highlight>
                <a:latin typeface="Courier New"/>
                <a:ea typeface="Courier New"/>
                <a:cs typeface="Courier New"/>
                <a:sym typeface="Courier New"/>
              </a:rPr>
              <a:t> c</a:t>
            </a:r>
            <a:r>
              <a:rPr b="1" lang="en" sz="3000">
                <a:solidFill>
                  <a:srgbClr val="999999"/>
                </a:solidFill>
                <a:highlight>
                  <a:srgbClr val="F8F8F8"/>
                </a:highlight>
                <a:latin typeface="Courier New"/>
                <a:ea typeface="Courier New"/>
                <a:cs typeface="Courier New"/>
                <a:sym typeface="Courier New"/>
              </a:rPr>
              <a:t>,</a:t>
            </a:r>
            <a:r>
              <a:rPr b="1" lang="en" sz="3000">
                <a:highlight>
                  <a:srgbClr val="F8F8F8"/>
                </a:highlight>
                <a:latin typeface="Courier New"/>
                <a:ea typeface="Courier New"/>
                <a:cs typeface="Courier New"/>
                <a:sym typeface="Courier New"/>
              </a:rPr>
              <a:t> d </a:t>
            </a:r>
            <a:r>
              <a:rPr b="1" lang="en" sz="3000">
                <a:solidFill>
                  <a:srgbClr val="0077AA"/>
                </a:solidFill>
                <a:highlight>
                  <a:srgbClr val="F8F8F8"/>
                </a:highlight>
                <a:latin typeface="Courier New"/>
                <a:ea typeface="Courier New"/>
                <a:cs typeface="Courier New"/>
                <a:sym typeface="Courier New"/>
              </a:rPr>
              <a:t>FROM</a:t>
            </a:r>
            <a:r>
              <a:rPr b="1" lang="en" sz="3000">
                <a:highlight>
                  <a:srgbClr val="F8F8F8"/>
                </a:highlight>
                <a:latin typeface="Courier New"/>
                <a:ea typeface="Courier New"/>
                <a:cs typeface="Courier New"/>
                <a:sym typeface="Courier New"/>
              </a:rPr>
              <a:t> table2</a:t>
            </a:r>
            <a:r>
              <a:rPr b="1" lang="en" sz="3000">
                <a:solidFill>
                  <a:srgbClr val="999999"/>
                </a:solidFill>
                <a:highlight>
                  <a:srgbClr val="F8F8F8"/>
                </a:highlight>
                <a:latin typeface="Courier New"/>
                <a:ea typeface="Courier New"/>
                <a:cs typeface="Courier New"/>
                <a:sym typeface="Courier New"/>
              </a:rPr>
              <a:t>)</a:t>
            </a:r>
            <a:br>
              <a:rPr b="1" lang="en" sz="3000">
                <a:highlight>
                  <a:srgbClr val="F8F8F8"/>
                </a:highlight>
                <a:latin typeface="Courier New"/>
                <a:ea typeface="Courier New"/>
                <a:cs typeface="Courier New"/>
                <a:sym typeface="Courier New"/>
              </a:rPr>
            </a:br>
            <a:r>
              <a:rPr b="1" lang="en" sz="3000">
                <a:solidFill>
                  <a:srgbClr val="0077AA"/>
                </a:solidFill>
                <a:highlight>
                  <a:srgbClr val="F8F8F8"/>
                </a:highlight>
                <a:latin typeface="Courier New"/>
                <a:ea typeface="Courier New"/>
                <a:cs typeface="Courier New"/>
                <a:sym typeface="Courier New"/>
              </a:rPr>
              <a:t>SELECT</a:t>
            </a:r>
            <a:r>
              <a:rPr b="1" lang="en" sz="3000">
                <a:highlight>
                  <a:srgbClr val="F8F8F8"/>
                </a:highlight>
                <a:latin typeface="Courier New"/>
                <a:ea typeface="Courier New"/>
                <a:cs typeface="Courier New"/>
                <a:sym typeface="Courier New"/>
              </a:rPr>
              <a:t> b</a:t>
            </a:r>
            <a:r>
              <a:rPr b="1" lang="en" sz="3000">
                <a:solidFill>
                  <a:srgbClr val="999999"/>
                </a:solidFill>
                <a:highlight>
                  <a:srgbClr val="F8F8F8"/>
                </a:highlight>
                <a:latin typeface="Courier New"/>
                <a:ea typeface="Courier New"/>
                <a:cs typeface="Courier New"/>
                <a:sym typeface="Courier New"/>
              </a:rPr>
              <a:t>,</a:t>
            </a:r>
            <a:r>
              <a:rPr b="1" lang="en" sz="3000">
                <a:highlight>
                  <a:srgbClr val="F8F8F8"/>
                </a:highlight>
                <a:latin typeface="Courier New"/>
                <a:ea typeface="Courier New"/>
                <a:cs typeface="Courier New"/>
                <a:sym typeface="Courier New"/>
              </a:rPr>
              <a:t> d </a:t>
            </a:r>
            <a:r>
              <a:rPr b="1" lang="en" sz="3000">
                <a:solidFill>
                  <a:srgbClr val="0077AA"/>
                </a:solidFill>
                <a:highlight>
                  <a:srgbClr val="F8F8F8"/>
                </a:highlight>
                <a:latin typeface="Courier New"/>
                <a:ea typeface="Courier New"/>
                <a:cs typeface="Courier New"/>
                <a:sym typeface="Courier New"/>
              </a:rPr>
              <a:t>FROM</a:t>
            </a:r>
            <a:r>
              <a:rPr b="1" lang="en" sz="3000">
                <a:highlight>
                  <a:srgbClr val="F8F8F8"/>
                </a:highlight>
                <a:latin typeface="Courier New"/>
                <a:ea typeface="Courier New"/>
                <a:cs typeface="Courier New"/>
                <a:sym typeface="Courier New"/>
              </a:rPr>
              <a:t> cte1 </a:t>
            </a:r>
            <a:r>
              <a:rPr b="1" lang="en" sz="3000">
                <a:solidFill>
                  <a:srgbClr val="0077AA"/>
                </a:solidFill>
                <a:highlight>
                  <a:srgbClr val="F8F8F8"/>
                </a:highlight>
                <a:latin typeface="Courier New"/>
                <a:ea typeface="Courier New"/>
                <a:cs typeface="Courier New"/>
                <a:sym typeface="Courier New"/>
              </a:rPr>
              <a:t>JOIN</a:t>
            </a:r>
            <a:r>
              <a:rPr b="1" lang="en" sz="3000">
                <a:highlight>
                  <a:srgbClr val="F8F8F8"/>
                </a:highlight>
                <a:latin typeface="Courier New"/>
                <a:ea typeface="Courier New"/>
                <a:cs typeface="Courier New"/>
                <a:sym typeface="Courier New"/>
              </a:rPr>
              <a:t> cte2</a:t>
            </a:r>
            <a:br>
              <a:rPr b="1" lang="en" sz="3000">
                <a:highlight>
                  <a:srgbClr val="F8F8F8"/>
                </a:highlight>
                <a:latin typeface="Courier New"/>
                <a:ea typeface="Courier New"/>
                <a:cs typeface="Courier New"/>
                <a:sym typeface="Courier New"/>
              </a:rPr>
            </a:br>
            <a:r>
              <a:rPr b="1" lang="en" sz="3000">
                <a:solidFill>
                  <a:srgbClr val="0077AA"/>
                </a:solidFill>
                <a:highlight>
                  <a:srgbClr val="F8F8F8"/>
                </a:highlight>
                <a:latin typeface="Courier New"/>
                <a:ea typeface="Courier New"/>
                <a:cs typeface="Courier New"/>
                <a:sym typeface="Courier New"/>
              </a:rPr>
              <a:t>WHERE</a:t>
            </a:r>
            <a:r>
              <a:rPr b="1" lang="en" sz="3000">
                <a:highlight>
                  <a:srgbClr val="F8F8F8"/>
                </a:highlight>
                <a:latin typeface="Courier New"/>
                <a:ea typeface="Courier New"/>
                <a:cs typeface="Courier New"/>
                <a:sym typeface="Courier New"/>
              </a:rPr>
              <a:t> cte1</a:t>
            </a:r>
            <a:r>
              <a:rPr b="1" lang="en" sz="3000">
                <a:solidFill>
                  <a:srgbClr val="999999"/>
                </a:solidFill>
                <a:highlight>
                  <a:srgbClr val="F8F8F8"/>
                </a:highlight>
                <a:latin typeface="Courier New"/>
                <a:ea typeface="Courier New"/>
                <a:cs typeface="Courier New"/>
                <a:sym typeface="Courier New"/>
              </a:rPr>
              <a:t>.</a:t>
            </a:r>
            <a:r>
              <a:rPr b="1" lang="en" sz="3000">
                <a:highlight>
                  <a:srgbClr val="F8F8F8"/>
                </a:highlight>
                <a:latin typeface="Courier New"/>
                <a:ea typeface="Courier New"/>
                <a:cs typeface="Courier New"/>
                <a:sym typeface="Courier New"/>
              </a:rPr>
              <a:t>a </a:t>
            </a:r>
            <a:r>
              <a:rPr b="1" lang="en" sz="3000">
                <a:solidFill>
                  <a:srgbClr val="A67F59"/>
                </a:solidFill>
                <a:highlight>
                  <a:srgbClr val="F8F8F8"/>
                </a:highlight>
                <a:latin typeface="Courier New"/>
                <a:ea typeface="Courier New"/>
                <a:cs typeface="Courier New"/>
                <a:sym typeface="Courier New"/>
              </a:rPr>
              <a:t>=</a:t>
            </a:r>
            <a:r>
              <a:rPr b="1" lang="en" sz="3000">
                <a:highlight>
                  <a:srgbClr val="F8F8F8"/>
                </a:highlight>
                <a:latin typeface="Courier New"/>
                <a:ea typeface="Courier New"/>
                <a:cs typeface="Courier New"/>
                <a:sym typeface="Courier New"/>
              </a:rPr>
              <a:t> cte2</a:t>
            </a:r>
            <a:r>
              <a:rPr b="1" lang="en" sz="3000">
                <a:solidFill>
                  <a:srgbClr val="999999"/>
                </a:solidFill>
                <a:highlight>
                  <a:srgbClr val="F8F8F8"/>
                </a:highlight>
                <a:latin typeface="Courier New"/>
                <a:ea typeface="Courier New"/>
                <a:cs typeface="Courier New"/>
                <a:sym typeface="Courier New"/>
              </a:rPr>
              <a:t>.</a:t>
            </a:r>
            <a:r>
              <a:rPr b="1" lang="en" sz="3000">
                <a:highlight>
                  <a:srgbClr val="F8F8F8"/>
                </a:highlight>
                <a:latin typeface="Courier New"/>
                <a:ea typeface="Courier New"/>
                <a:cs typeface="Courier New"/>
                <a:sym typeface="Courier New"/>
              </a:rPr>
              <a:t>c</a:t>
            </a:r>
            <a:r>
              <a:rPr b="1" lang="en" sz="3000">
                <a:solidFill>
                  <a:srgbClr val="999999"/>
                </a:solidFill>
                <a:highlight>
                  <a:srgbClr val="F8F8F8"/>
                </a:highlight>
                <a:latin typeface="Courier New"/>
                <a:ea typeface="Courier New"/>
                <a:cs typeface="Courier New"/>
                <a:sym typeface="Courier New"/>
              </a:rPr>
              <a:t>;</a:t>
            </a:r>
            <a:endParaRPr b="1" sz="3000">
              <a:latin typeface="Courier New"/>
              <a:ea typeface="Courier New"/>
              <a:cs typeface="Courier New"/>
              <a:sym typeface="Courier Ne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8"/>
          <p:cNvSpPr txBox="1"/>
          <p:nvPr>
            <p:ph type="title"/>
          </p:nvPr>
        </p:nvSpPr>
        <p:spPr>
          <a:xfrm>
            <a:off x="226078" y="357800"/>
            <a:ext cx="2808000" cy="9534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1800"/>
              <a:t>Common</a:t>
            </a:r>
            <a:endParaRPr b="1" sz="1800"/>
          </a:p>
          <a:p>
            <a:pPr indent="0" lvl="0" marL="0" rtl="0" algn="l">
              <a:spcBef>
                <a:spcPts val="0"/>
              </a:spcBef>
              <a:spcAft>
                <a:spcPts val="0"/>
              </a:spcAft>
              <a:buNone/>
            </a:pPr>
            <a:r>
              <a:rPr b="1" lang="en" sz="1800"/>
              <a:t>Table</a:t>
            </a:r>
            <a:endParaRPr b="1" sz="1800"/>
          </a:p>
          <a:p>
            <a:pPr indent="0" lvl="0" marL="0" rtl="0" algn="l">
              <a:spcBef>
                <a:spcPts val="0"/>
              </a:spcBef>
              <a:spcAft>
                <a:spcPts val="0"/>
              </a:spcAft>
              <a:buNone/>
            </a:pPr>
            <a:r>
              <a:rPr b="1" lang="en" sz="1800"/>
              <a:t>Expression -</a:t>
            </a:r>
            <a:endParaRPr b="1" sz="1800"/>
          </a:p>
          <a:p>
            <a:pPr indent="0" lvl="0" marL="0" rtl="0" algn="l">
              <a:spcBef>
                <a:spcPts val="0"/>
              </a:spcBef>
              <a:spcAft>
                <a:spcPts val="0"/>
              </a:spcAft>
              <a:buNone/>
            </a:pPr>
            <a:r>
              <a:rPr b="1" i="1" lang="en"/>
              <a:t>recursive</a:t>
            </a:r>
            <a:endParaRPr b="1" i="1"/>
          </a:p>
        </p:txBody>
      </p:sp>
      <p:sp>
        <p:nvSpPr>
          <p:cNvPr id="232" name="Google Shape;232;p38"/>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t>
            </a:r>
            <a:br>
              <a:rPr lang="en"/>
            </a:br>
            <a:r>
              <a:rPr lang="en"/>
              <a:t>| n    |</a:t>
            </a:r>
            <a:br>
              <a:rPr lang="en"/>
            </a:br>
            <a:r>
              <a:rPr lang="en"/>
              <a:t>+------+</a:t>
            </a:r>
            <a:br>
              <a:rPr lang="en"/>
            </a:br>
            <a:r>
              <a:rPr lang="en"/>
              <a:t>|    1 |</a:t>
            </a:r>
            <a:br>
              <a:rPr lang="en"/>
            </a:br>
            <a:r>
              <a:rPr lang="en"/>
              <a:t>|    2 |</a:t>
            </a:r>
            <a:br>
              <a:rPr lang="en"/>
            </a:br>
            <a:r>
              <a:rPr lang="en"/>
              <a:t>|    3 |</a:t>
            </a:r>
            <a:br>
              <a:rPr lang="en"/>
            </a:br>
            <a:r>
              <a:rPr lang="en"/>
              <a:t>|    4 |</a:t>
            </a:r>
            <a:br>
              <a:rPr lang="en"/>
            </a:br>
            <a:r>
              <a:rPr lang="en"/>
              <a:t>|    5 |</a:t>
            </a:r>
            <a:br>
              <a:rPr lang="en"/>
            </a:br>
            <a:r>
              <a:rPr lang="en"/>
              <a:t>|    6 |</a:t>
            </a:r>
            <a:br>
              <a:rPr lang="en"/>
            </a:br>
            <a:r>
              <a:rPr lang="en"/>
              <a:t>|    7 |</a:t>
            </a:r>
            <a:br>
              <a:rPr lang="en"/>
            </a:br>
            <a:r>
              <a:rPr lang="en"/>
              <a:t>|    8 |</a:t>
            </a:r>
            <a:br>
              <a:rPr lang="en"/>
            </a:br>
            <a:r>
              <a:rPr lang="en"/>
              <a:t>|    9 |</a:t>
            </a:r>
            <a:br>
              <a:rPr lang="en"/>
            </a:br>
            <a:r>
              <a:rPr lang="en"/>
              <a:t>|   10 |</a:t>
            </a:r>
            <a:br>
              <a:rPr lang="en"/>
            </a:br>
            <a:r>
              <a:rPr lang="en"/>
              <a:t>+------+</a:t>
            </a:r>
            <a:br>
              <a:rPr lang="en"/>
            </a:br>
            <a:r>
              <a:rPr lang="en"/>
              <a:t>10 rows in set (0,00 sec)</a:t>
            </a:r>
            <a:br>
              <a:rPr lang="en"/>
            </a:br>
            <a:endParaRPr/>
          </a:p>
        </p:txBody>
      </p:sp>
      <p:sp>
        <p:nvSpPr>
          <p:cNvPr id="233" name="Google Shape;233;p38"/>
          <p:cNvSpPr txBox="1"/>
          <p:nvPr/>
        </p:nvSpPr>
        <p:spPr>
          <a:xfrm>
            <a:off x="3534050" y="211400"/>
            <a:ext cx="5388600" cy="47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u="sng">
                <a:latin typeface="Times New Roman"/>
                <a:ea typeface="Times New Roman"/>
                <a:cs typeface="Times New Roman"/>
                <a:sym typeface="Times New Roman"/>
              </a:rPr>
              <a:t>WITH</a:t>
            </a:r>
            <a:r>
              <a:rPr lang="en" sz="3000" u="sng">
                <a:latin typeface="Times New Roman"/>
                <a:ea typeface="Times New Roman"/>
                <a:cs typeface="Times New Roman"/>
                <a:sym typeface="Times New Roman"/>
              </a:rPr>
              <a:t> RECURSIVE</a:t>
            </a:r>
            <a:r>
              <a:rPr lang="en" sz="3000">
                <a:latin typeface="Times New Roman"/>
                <a:ea typeface="Times New Roman"/>
                <a:cs typeface="Times New Roman"/>
                <a:sym typeface="Times New Roman"/>
              </a:rPr>
              <a:t> my_cte AS</a:t>
            </a:r>
            <a:br>
              <a:rPr lang="en" sz="3000">
                <a:latin typeface="Times New Roman"/>
                <a:ea typeface="Times New Roman"/>
                <a:cs typeface="Times New Roman"/>
                <a:sym typeface="Times New Roman"/>
              </a:rPr>
            </a:br>
            <a:r>
              <a:rPr lang="en" sz="3000">
                <a:latin typeface="Times New Roman"/>
                <a:ea typeface="Times New Roman"/>
                <a:cs typeface="Times New Roman"/>
                <a:sym typeface="Times New Roman"/>
              </a:rPr>
              <a:t>(</a:t>
            </a:r>
            <a:br>
              <a:rPr lang="en" sz="3000">
                <a:latin typeface="Times New Roman"/>
                <a:ea typeface="Times New Roman"/>
                <a:cs typeface="Times New Roman"/>
                <a:sym typeface="Times New Roman"/>
              </a:rPr>
            </a:br>
            <a:r>
              <a:rPr lang="en" sz="3000">
                <a:latin typeface="Times New Roman"/>
                <a:ea typeface="Times New Roman"/>
                <a:cs typeface="Times New Roman"/>
                <a:sym typeface="Times New Roman"/>
              </a:rPr>
              <a:t>  SELECT 1 AS n</a:t>
            </a:r>
            <a:br>
              <a:rPr lang="en" sz="3000">
                <a:latin typeface="Times New Roman"/>
                <a:ea typeface="Times New Roman"/>
                <a:cs typeface="Times New Roman"/>
                <a:sym typeface="Times New Roman"/>
              </a:rPr>
            </a:br>
            <a:r>
              <a:rPr lang="en" sz="3000">
                <a:latin typeface="Times New Roman"/>
                <a:ea typeface="Times New Roman"/>
                <a:cs typeface="Times New Roman"/>
                <a:sym typeface="Times New Roman"/>
              </a:rPr>
              <a:t>  UNION ALL</a:t>
            </a:r>
            <a:br>
              <a:rPr lang="en" sz="3000">
                <a:latin typeface="Times New Roman"/>
                <a:ea typeface="Times New Roman"/>
                <a:cs typeface="Times New Roman"/>
                <a:sym typeface="Times New Roman"/>
              </a:rPr>
            </a:br>
            <a:r>
              <a:rPr lang="en" sz="3000">
                <a:latin typeface="Times New Roman"/>
                <a:ea typeface="Times New Roman"/>
                <a:cs typeface="Times New Roman"/>
                <a:sym typeface="Times New Roman"/>
              </a:rPr>
              <a:t>  SELECT 1+n FROM my_cte WHERE n&lt;10</a:t>
            </a:r>
            <a:br>
              <a:rPr lang="en" sz="3000">
                <a:latin typeface="Times New Roman"/>
                <a:ea typeface="Times New Roman"/>
                <a:cs typeface="Times New Roman"/>
                <a:sym typeface="Times New Roman"/>
              </a:rPr>
            </a:br>
            <a:r>
              <a:rPr lang="en" sz="3000">
                <a:latin typeface="Times New Roman"/>
                <a:ea typeface="Times New Roman"/>
                <a:cs typeface="Times New Roman"/>
                <a:sym typeface="Times New Roman"/>
              </a:rPr>
              <a:t>)</a:t>
            </a:r>
            <a:br>
              <a:rPr lang="en" sz="3000">
                <a:latin typeface="Times New Roman"/>
                <a:ea typeface="Times New Roman"/>
                <a:cs typeface="Times New Roman"/>
                <a:sym typeface="Times New Roman"/>
              </a:rPr>
            </a:br>
            <a:r>
              <a:rPr lang="en" sz="3000">
                <a:latin typeface="Times New Roman"/>
                <a:ea typeface="Times New Roman"/>
                <a:cs typeface="Times New Roman"/>
                <a:sym typeface="Times New Roman"/>
              </a:rPr>
              <a:t>SELECT * FROM my_cte;</a:t>
            </a:r>
            <a:br>
              <a:rPr lang="en" sz="3000">
                <a:latin typeface="Times New Roman"/>
                <a:ea typeface="Times New Roman"/>
                <a:cs typeface="Times New Roman"/>
                <a:sym typeface="Times New Roman"/>
              </a:rPr>
            </a:br>
            <a:endParaRPr sz="3000">
              <a:latin typeface="Times New Roman"/>
              <a:ea typeface="Times New Roman"/>
              <a:cs typeface="Times New Roman"/>
              <a:sym typeface="Times New Roman"/>
            </a:endParaRPr>
          </a:p>
        </p:txBody>
      </p:sp>
      <p:sp>
        <p:nvSpPr>
          <p:cNvPr id="234" name="Google Shape;234;p3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9"/>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000000"/>
                </a:solidFill>
              </a:rPr>
              <a:t>Lateral Derived Tables</a:t>
            </a:r>
            <a:endParaRPr b="1">
              <a:solidFill>
                <a:srgbClr val="000000"/>
              </a:solidFill>
            </a:endParaRPr>
          </a:p>
        </p:txBody>
      </p:sp>
      <p:sp>
        <p:nvSpPr>
          <p:cNvPr id="240" name="Google Shape;240;p39"/>
          <p:cNvSpPr txBox="1"/>
          <p:nvPr>
            <p:ph idx="2" type="body"/>
          </p:nvPr>
        </p:nvSpPr>
        <p:spPr>
          <a:xfrm>
            <a:off x="4669850" y="724200"/>
            <a:ext cx="4402500" cy="36951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1600"/>
              </a:spcAft>
              <a:buNone/>
            </a:pPr>
            <a:r>
              <a:rPr lang="en"/>
              <a:t>SELECT Name, </a:t>
            </a:r>
            <a:br>
              <a:rPr lang="en"/>
            </a:br>
            <a:r>
              <a:rPr lang="en"/>
              <a:t>               Population, </a:t>
            </a:r>
            <a:br>
              <a:rPr lang="en"/>
            </a:br>
            <a:r>
              <a:rPr lang="en"/>
              <a:t>               District, </a:t>
            </a:r>
            <a:br>
              <a:rPr lang="en"/>
            </a:br>
            <a:r>
              <a:rPr lang="en"/>
              <a:t>               </a:t>
            </a:r>
            <a:r>
              <a:rPr b="1" lang="en">
                <a:solidFill>
                  <a:srgbClr val="FF0000"/>
                </a:solidFill>
              </a:rPr>
              <a:t>x.cc </a:t>
            </a:r>
            <a:br>
              <a:rPr lang="en"/>
            </a:br>
            <a:r>
              <a:rPr lang="en"/>
              <a:t>FROM city,</a:t>
            </a:r>
            <a:br>
              <a:rPr lang="en"/>
            </a:br>
            <a:r>
              <a:rPr lang="en"/>
              <a:t> </a:t>
            </a:r>
            <a:r>
              <a:rPr b="1" lang="en">
                <a:solidFill>
                  <a:srgbClr val="FF0000"/>
                </a:solidFill>
              </a:rPr>
              <a:t>LATERAL (SELECT Code AS cc </a:t>
            </a:r>
            <a:br>
              <a:rPr b="1" lang="en">
                <a:solidFill>
                  <a:srgbClr val="FF0000"/>
                </a:solidFill>
              </a:rPr>
            </a:br>
            <a:r>
              <a:rPr b="1" lang="en">
                <a:solidFill>
                  <a:srgbClr val="FF0000"/>
                </a:solidFill>
              </a:rPr>
              <a:t>			FROM country </a:t>
            </a:r>
            <a:br>
              <a:rPr b="1" lang="en">
                <a:solidFill>
                  <a:srgbClr val="FF0000"/>
                </a:solidFill>
              </a:rPr>
            </a:br>
            <a:r>
              <a:rPr b="1" lang="en">
                <a:solidFill>
                  <a:srgbClr val="FF0000"/>
                </a:solidFill>
              </a:rPr>
              <a:t>         		WHERE </a:t>
            </a:r>
            <a:br>
              <a:rPr b="1" lang="en">
                <a:solidFill>
                  <a:srgbClr val="FF0000"/>
                </a:solidFill>
              </a:rPr>
            </a:br>
            <a:r>
              <a:rPr b="1" lang="en">
                <a:solidFill>
                  <a:srgbClr val="FF0000"/>
                </a:solidFill>
              </a:rPr>
              <a:t>         city.CountryCode = Code) AS x</a:t>
            </a:r>
            <a:r>
              <a:rPr lang="en"/>
              <a:t> </a:t>
            </a:r>
            <a:br>
              <a:rPr lang="en"/>
            </a:br>
            <a:r>
              <a:rPr lang="en"/>
              <a:t> WHERE District = 'Texas' </a:t>
            </a:r>
            <a:br>
              <a:rPr lang="en"/>
            </a:br>
            <a:r>
              <a:rPr lang="en"/>
              <a:t>ORDER BY name;</a:t>
            </a:r>
            <a:endParaRPr/>
          </a:p>
        </p:txBody>
      </p:sp>
      <p:sp>
        <p:nvSpPr>
          <p:cNvPr id="241" name="Google Shape;241;p3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solidFill>
                  <a:schemeClr val="lt1"/>
                </a:solidFill>
              </a:rPr>
              <a:t>‹#›</a:t>
            </a:fld>
            <a:endParaRPr>
              <a:solidFill>
                <a:schemeClr val="lt1"/>
              </a:solidFill>
            </a:endParaRPr>
          </a:p>
        </p:txBody>
      </p:sp>
      <p:sp>
        <p:nvSpPr>
          <p:cNvPr id="242" name="Google Shape;242;p3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rPr>
              <a:t>Easier to write sub queries!</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40"/>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600"/>
              <a:t>3. Optimizer &amp; Parser</a:t>
            </a:r>
            <a:endParaRPr/>
          </a:p>
        </p:txBody>
      </p:sp>
      <p:sp>
        <p:nvSpPr>
          <p:cNvPr id="248" name="Google Shape;248;p40"/>
          <p:cNvSpPr txBox="1"/>
          <p:nvPr>
            <p:ph idx="1" type="body"/>
          </p:nvPr>
        </p:nvSpPr>
        <p:spPr>
          <a:xfrm>
            <a:off x="190775" y="1919075"/>
            <a:ext cx="8732100" cy="2710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b="1" lang="en" sz="1400">
                <a:solidFill>
                  <a:srgbClr val="000000"/>
                </a:solidFill>
              </a:rPr>
              <a:t>Descending indexes</a:t>
            </a:r>
            <a:endParaRPr b="1" sz="1400">
              <a:solidFill>
                <a:srgbClr val="000000"/>
              </a:solidFill>
            </a:endParaRPr>
          </a:p>
          <a:p>
            <a:pPr indent="-317500" lvl="0" marL="457200" rtl="0" algn="l">
              <a:spcBef>
                <a:spcPts val="0"/>
              </a:spcBef>
              <a:spcAft>
                <a:spcPts val="0"/>
              </a:spcAft>
              <a:buClr>
                <a:srgbClr val="000000"/>
              </a:buClr>
              <a:buSzPts val="1400"/>
              <a:buChar char="●"/>
            </a:pPr>
            <a:r>
              <a:rPr b="1" lang="en" sz="1400">
                <a:solidFill>
                  <a:srgbClr val="000000"/>
                </a:solidFill>
              </a:rPr>
              <a:t>Optimizer trace output now includes more information about filesort operations, such as key and payload size and why addon fields are not packed.</a:t>
            </a:r>
            <a:endParaRPr b="1" sz="1400">
              <a:solidFill>
                <a:srgbClr val="000000"/>
              </a:solidFill>
            </a:endParaRPr>
          </a:p>
          <a:p>
            <a:pPr indent="-317500" lvl="0" marL="457200" rtl="0" algn="l">
              <a:spcBef>
                <a:spcPts val="0"/>
              </a:spcBef>
              <a:spcAft>
                <a:spcPts val="0"/>
              </a:spcAft>
              <a:buClr>
                <a:srgbClr val="000000"/>
              </a:buClr>
              <a:buSzPts val="1400"/>
              <a:buChar char="●"/>
            </a:pPr>
            <a:r>
              <a:rPr b="1" lang="en" sz="1400">
                <a:solidFill>
                  <a:srgbClr val="000000"/>
                </a:solidFill>
              </a:rPr>
              <a:t>The optimizer now supports hints that enable specifying the order in which to join tables.</a:t>
            </a:r>
            <a:endParaRPr b="1" sz="1400">
              <a:solidFill>
                <a:srgbClr val="000000"/>
              </a:solidFill>
            </a:endParaRPr>
          </a:p>
          <a:p>
            <a:pPr indent="-317500" lvl="0" marL="457200" rtl="0" algn="l">
              <a:spcBef>
                <a:spcPts val="0"/>
              </a:spcBef>
              <a:spcAft>
                <a:spcPts val="0"/>
              </a:spcAft>
              <a:buClr>
                <a:srgbClr val="000000"/>
              </a:buClr>
              <a:buSzPts val="1400"/>
              <a:buChar char="●"/>
            </a:pPr>
            <a:r>
              <a:rPr b="1" lang="en" sz="1400">
                <a:solidFill>
                  <a:srgbClr val="000000"/>
                </a:solidFill>
              </a:rPr>
              <a:t>New sys variable to include estimates for delete marked records includes delete marked records in calculation of table and index statistics. This work was done to overcome a problem with "wrong" statistics where an uncommitted transaction has deleted all rows in the table. </a:t>
            </a:r>
            <a:endParaRPr b="1" sz="1400">
              <a:solidFill>
                <a:srgbClr val="000000"/>
              </a:solidFill>
            </a:endParaRPr>
          </a:p>
          <a:p>
            <a:pPr indent="-317500" lvl="0" marL="457200" rtl="0" algn="l">
              <a:spcBef>
                <a:spcPts val="0"/>
              </a:spcBef>
              <a:spcAft>
                <a:spcPts val="0"/>
              </a:spcAft>
              <a:buClr>
                <a:srgbClr val="000000"/>
              </a:buClr>
              <a:buSzPts val="1400"/>
              <a:buChar char="●"/>
            </a:pPr>
            <a:r>
              <a:rPr b="1" lang="en" sz="1400">
                <a:solidFill>
                  <a:srgbClr val="000000"/>
                </a:solidFill>
              </a:rPr>
              <a:t>Index and Join Order Hints -- User controls order</a:t>
            </a:r>
            <a:endParaRPr b="1" sz="1400">
              <a:solidFill>
                <a:srgbClr val="000000"/>
              </a:solidFill>
            </a:endParaRPr>
          </a:p>
          <a:p>
            <a:pPr indent="-317500" lvl="0" marL="457200" rtl="0" algn="l">
              <a:spcBef>
                <a:spcPts val="0"/>
              </a:spcBef>
              <a:spcAft>
                <a:spcPts val="0"/>
              </a:spcAft>
              <a:buClr>
                <a:srgbClr val="000000"/>
              </a:buClr>
              <a:buSzPts val="1400"/>
              <a:buChar char="●"/>
            </a:pPr>
            <a:r>
              <a:rPr b="1" lang="en" sz="1400">
                <a:solidFill>
                  <a:srgbClr val="0000FF"/>
                </a:solidFill>
              </a:rPr>
              <a:t>NOWAIT</a:t>
            </a:r>
            <a:r>
              <a:rPr b="1" lang="en" sz="1400">
                <a:solidFill>
                  <a:srgbClr val="000000"/>
                </a:solidFill>
              </a:rPr>
              <a:t> and </a:t>
            </a:r>
            <a:r>
              <a:rPr b="1" lang="en" sz="1400">
                <a:solidFill>
                  <a:srgbClr val="0000FF"/>
                </a:solidFill>
              </a:rPr>
              <a:t>SKIPPED LOCKED</a:t>
            </a:r>
            <a:r>
              <a:rPr b="1" lang="en" sz="1400">
                <a:solidFill>
                  <a:srgbClr val="000000"/>
                </a:solidFill>
              </a:rPr>
              <a:t> to bypass locked records</a:t>
            </a:r>
            <a:endParaRPr b="1" sz="1400">
              <a:solidFill>
                <a:srgbClr val="000000"/>
              </a:solidFill>
            </a:endParaRPr>
          </a:p>
        </p:txBody>
      </p:sp>
      <p:sp>
        <p:nvSpPr>
          <p:cNvPr id="249" name="Google Shape;249;p4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1"/>
          <p:cNvSpPr txBox="1"/>
          <p:nvPr>
            <p:ph type="title"/>
          </p:nvPr>
        </p:nvSpPr>
        <p:spPr>
          <a:xfrm>
            <a:off x="98250" y="16350"/>
            <a:ext cx="8826600" cy="602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2400"/>
              <a:t>EXPLAIN FORMAT=JSON &lt;query&gt;</a:t>
            </a:r>
            <a:endParaRPr b="1" sz="2400"/>
          </a:p>
        </p:txBody>
      </p:sp>
      <p:sp>
        <p:nvSpPr>
          <p:cNvPr id="255" name="Google Shape;255;p4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
        <p:nvSpPr>
          <p:cNvPr id="256" name="Google Shape;256;p41"/>
          <p:cNvSpPr txBox="1"/>
          <p:nvPr/>
        </p:nvSpPr>
        <p:spPr>
          <a:xfrm>
            <a:off x="280025" y="619050"/>
            <a:ext cx="7428000" cy="40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"query_block": {</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"select_id": 1,</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"cost_info": {</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"query_cost": "443.80"</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"table": {</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"table_name": "city",</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"access_type": "ALL",</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"rows_examined_per_scan": 4188,</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"rows_produced_per_join": 418,</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"filtered": "10.00",</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"cost_info": {</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"read_cost": "401.92",</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"eval_cost": "41.88",</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"prefix_cost": "443.80",</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"data_read_per_join": "29K"</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"used_columns": [</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"ID",</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"Name",</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"CountryCode",</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"District",</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"Population"</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"attached_condition": "(`world`.`city`.`Name` = 'Dallas')"</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a:t>
            </a:r>
            <a:endParaRPr sz="1000">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1000">
                <a:latin typeface="Roboto"/>
                <a:ea typeface="Roboto"/>
                <a:cs typeface="Roboto"/>
                <a:sym typeface="Roboto"/>
              </a:rPr>
              <a:t>  }</a:t>
            </a:r>
            <a:endParaRPr sz="1000">
              <a:latin typeface="Roboto"/>
              <a:ea typeface="Roboto"/>
              <a:cs typeface="Roboto"/>
              <a:sym typeface="Roboto"/>
            </a:endParaRPr>
          </a:p>
          <a:p>
            <a:pPr indent="0" lvl="0" marL="0" rtl="0" algn="l">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4800"/>
              <a:t>Safe Harbor Agreement</a:t>
            </a:r>
            <a:endParaRPr b="1" sz="4800"/>
          </a:p>
        </p:txBody>
      </p:sp>
      <p:sp>
        <p:nvSpPr>
          <p:cNvPr id="132" name="Google Shape;132;p24"/>
          <p:cNvSpPr txBox="1"/>
          <p:nvPr>
            <p:ph idx="1" type="body"/>
          </p:nvPr>
        </p:nvSpPr>
        <p:spPr>
          <a:xfrm>
            <a:off x="148925" y="1919075"/>
            <a:ext cx="88395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br>
              <a:rPr lang="en">
                <a:solidFill>
                  <a:srgbClr val="000000"/>
                </a:solidFill>
                <a:latin typeface="Arial"/>
                <a:ea typeface="Arial"/>
                <a:cs typeface="Arial"/>
                <a:sym typeface="Arial"/>
              </a:rPr>
            </a:br>
            <a:endParaRPr>
              <a:solidFill>
                <a:srgbClr val="000000"/>
              </a:solidFill>
              <a:latin typeface="Arial"/>
              <a:ea typeface="Arial"/>
              <a:cs typeface="Arial"/>
              <a:sym typeface="Arial"/>
            </a:endParaRPr>
          </a:p>
        </p:txBody>
      </p:sp>
      <p:sp>
        <p:nvSpPr>
          <p:cNvPr id="133" name="Google Shape;133;p2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42"/>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a:t>How SKIP LOCKED or NOWAIT look</a:t>
            </a:r>
            <a:endParaRPr b="1"/>
          </a:p>
        </p:txBody>
      </p:sp>
      <p:sp>
        <p:nvSpPr>
          <p:cNvPr id="262" name="Google Shape;262;p42"/>
          <p:cNvSpPr txBox="1"/>
          <p:nvPr>
            <p:ph idx="1" type="body"/>
          </p:nvPr>
        </p:nvSpPr>
        <p:spPr>
          <a:xfrm>
            <a:off x="471900" y="1709800"/>
            <a:ext cx="8222100" cy="2919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000000"/>
                </a:solidFill>
                <a:latin typeface="Times New Roman"/>
                <a:ea typeface="Times New Roman"/>
                <a:cs typeface="Times New Roman"/>
                <a:sym typeface="Times New Roman"/>
              </a:rPr>
              <a:t>START TRANSACTION;</a:t>
            </a:r>
            <a:br>
              <a:rPr lang="en" sz="1400">
                <a:solidFill>
                  <a:srgbClr val="000000"/>
                </a:solidFill>
                <a:latin typeface="Times New Roman"/>
                <a:ea typeface="Times New Roman"/>
                <a:cs typeface="Times New Roman"/>
                <a:sym typeface="Times New Roman"/>
              </a:rPr>
            </a:br>
            <a:r>
              <a:rPr lang="en" sz="1400">
                <a:solidFill>
                  <a:srgbClr val="000000"/>
                </a:solidFill>
                <a:latin typeface="Times New Roman"/>
                <a:ea typeface="Times New Roman"/>
                <a:cs typeface="Times New Roman"/>
                <a:sym typeface="Times New Roman"/>
              </a:rPr>
              <a:t>SELECT * FROM seats WHERE seat_rows.row_no BETWEEN 2 AND 3 AND booked = 'NO'</a:t>
            </a:r>
            <a:br>
              <a:rPr lang="en" sz="1400">
                <a:solidFill>
                  <a:srgbClr val="000000"/>
                </a:solidFill>
                <a:latin typeface="Times New Roman"/>
                <a:ea typeface="Times New Roman"/>
                <a:cs typeface="Times New Roman"/>
                <a:sym typeface="Times New Roman"/>
              </a:rPr>
            </a:br>
            <a:r>
              <a:rPr lang="en" sz="1400">
                <a:solidFill>
                  <a:srgbClr val="000000"/>
                </a:solidFill>
                <a:latin typeface="Times New Roman"/>
                <a:ea typeface="Times New Roman"/>
                <a:cs typeface="Times New Roman"/>
                <a:sym typeface="Times New Roman"/>
              </a:rPr>
              <a:t>FOR UPDATE </a:t>
            </a:r>
            <a:r>
              <a:rPr b="1" lang="en" sz="1400">
                <a:solidFill>
                  <a:srgbClr val="000000"/>
                </a:solidFill>
                <a:latin typeface="Times New Roman"/>
                <a:ea typeface="Times New Roman"/>
                <a:cs typeface="Times New Roman"/>
                <a:sym typeface="Times New Roman"/>
              </a:rPr>
              <a:t>SKIP LOCKED</a:t>
            </a:r>
            <a:r>
              <a:rPr lang="en" sz="1400">
                <a:solidFill>
                  <a:srgbClr val="000000"/>
                </a:solidFill>
                <a:latin typeface="Times New Roman"/>
                <a:ea typeface="Times New Roman"/>
                <a:cs typeface="Times New Roman"/>
                <a:sym typeface="Times New Roman"/>
              </a:rPr>
              <a:t>;</a:t>
            </a:r>
            <a:endParaRPr sz="14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1400">
                <a:solidFill>
                  <a:srgbClr val="000000"/>
                </a:solidFill>
                <a:latin typeface="Times New Roman"/>
                <a:ea typeface="Times New Roman"/>
                <a:cs typeface="Times New Roman"/>
                <a:sym typeface="Times New Roman"/>
              </a:rPr>
              <a:t>...</a:t>
            </a:r>
            <a:endParaRPr sz="14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1400">
                <a:solidFill>
                  <a:srgbClr val="000000"/>
                </a:solidFill>
                <a:latin typeface="Times New Roman"/>
                <a:ea typeface="Times New Roman"/>
                <a:cs typeface="Times New Roman"/>
                <a:sym typeface="Times New Roman"/>
              </a:rPr>
              <a:t>COMMIT;</a:t>
            </a:r>
            <a:endParaRPr sz="14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1400">
                <a:solidFill>
                  <a:srgbClr val="000000"/>
                </a:solidFill>
                <a:latin typeface="Times New Roman"/>
                <a:ea typeface="Times New Roman"/>
                <a:cs typeface="Times New Roman"/>
                <a:sym typeface="Times New Roman"/>
              </a:rPr>
              <a:t>START TRANSACTION</a:t>
            </a:r>
            <a:endParaRPr sz="14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1400">
                <a:solidFill>
                  <a:srgbClr val="000000"/>
                </a:solidFill>
                <a:latin typeface="Times New Roman"/>
                <a:ea typeface="Times New Roman"/>
                <a:cs typeface="Times New Roman"/>
                <a:sym typeface="Times New Roman"/>
              </a:rPr>
              <a:t>SELECT seat_no</a:t>
            </a:r>
            <a:br>
              <a:rPr lang="en" sz="1400">
                <a:solidFill>
                  <a:srgbClr val="000000"/>
                </a:solidFill>
                <a:latin typeface="Times New Roman"/>
                <a:ea typeface="Times New Roman"/>
                <a:cs typeface="Times New Roman"/>
                <a:sym typeface="Times New Roman"/>
              </a:rPr>
            </a:br>
            <a:r>
              <a:rPr lang="en" sz="1400">
                <a:solidFill>
                  <a:srgbClr val="000000"/>
                </a:solidFill>
                <a:latin typeface="Times New Roman"/>
                <a:ea typeface="Times New Roman"/>
                <a:cs typeface="Times New Roman"/>
                <a:sym typeface="Times New Roman"/>
              </a:rPr>
              <a:t>FROM seats JOIN seat_rows USING ( row_no )</a:t>
            </a:r>
            <a:br>
              <a:rPr lang="en" sz="1400">
                <a:solidFill>
                  <a:srgbClr val="000000"/>
                </a:solidFill>
                <a:latin typeface="Times New Roman"/>
                <a:ea typeface="Times New Roman"/>
                <a:cs typeface="Times New Roman"/>
                <a:sym typeface="Times New Roman"/>
              </a:rPr>
            </a:br>
            <a:r>
              <a:rPr lang="en" sz="1400">
                <a:solidFill>
                  <a:srgbClr val="000000"/>
                </a:solidFill>
                <a:latin typeface="Times New Roman"/>
                <a:ea typeface="Times New Roman"/>
                <a:cs typeface="Times New Roman"/>
                <a:sym typeface="Times New Roman"/>
              </a:rPr>
              <a:t>WHERE seat_no IN (3,4) AND seat_rows.row_no IN (12)</a:t>
            </a:r>
            <a:br>
              <a:rPr lang="en" sz="1400">
                <a:solidFill>
                  <a:srgbClr val="000000"/>
                </a:solidFill>
                <a:latin typeface="Times New Roman"/>
                <a:ea typeface="Times New Roman"/>
                <a:cs typeface="Times New Roman"/>
                <a:sym typeface="Times New Roman"/>
              </a:rPr>
            </a:br>
            <a:r>
              <a:rPr lang="en" sz="1400">
                <a:solidFill>
                  <a:srgbClr val="000000"/>
                </a:solidFill>
                <a:latin typeface="Times New Roman"/>
                <a:ea typeface="Times New Roman"/>
                <a:cs typeface="Times New Roman"/>
                <a:sym typeface="Times New Roman"/>
              </a:rPr>
              <a:t>AND booked = 'NO'</a:t>
            </a:r>
            <a:br>
              <a:rPr lang="en" sz="1400">
                <a:solidFill>
                  <a:srgbClr val="000000"/>
                </a:solidFill>
                <a:latin typeface="Times New Roman"/>
                <a:ea typeface="Times New Roman"/>
                <a:cs typeface="Times New Roman"/>
                <a:sym typeface="Times New Roman"/>
              </a:rPr>
            </a:br>
            <a:r>
              <a:rPr lang="en" sz="1400">
                <a:solidFill>
                  <a:srgbClr val="000000"/>
                </a:solidFill>
                <a:latin typeface="Times New Roman"/>
                <a:ea typeface="Times New Roman"/>
                <a:cs typeface="Times New Roman"/>
                <a:sym typeface="Times New Roman"/>
              </a:rPr>
              <a:t>FOR UPDATE OF seats SKIP LOCKED</a:t>
            </a:r>
            <a:br>
              <a:rPr lang="en" sz="1400">
                <a:solidFill>
                  <a:srgbClr val="000000"/>
                </a:solidFill>
                <a:latin typeface="Times New Roman"/>
                <a:ea typeface="Times New Roman"/>
                <a:cs typeface="Times New Roman"/>
                <a:sym typeface="Times New Roman"/>
              </a:rPr>
            </a:br>
            <a:r>
              <a:rPr lang="en" sz="1400">
                <a:solidFill>
                  <a:srgbClr val="000000"/>
                </a:solidFill>
                <a:latin typeface="Times New Roman"/>
                <a:ea typeface="Times New Roman"/>
                <a:cs typeface="Times New Roman"/>
                <a:sym typeface="Times New Roman"/>
              </a:rPr>
              <a:t>FOR SHARE OF seat_rows </a:t>
            </a:r>
            <a:r>
              <a:rPr b="1" lang="en">
                <a:solidFill>
                  <a:srgbClr val="000000"/>
                </a:solidFill>
                <a:latin typeface="Times New Roman"/>
                <a:ea typeface="Times New Roman"/>
                <a:cs typeface="Times New Roman"/>
                <a:sym typeface="Times New Roman"/>
              </a:rPr>
              <a:t>NOWAIT</a:t>
            </a:r>
            <a:r>
              <a:rPr lang="en" sz="1400">
                <a:solidFill>
                  <a:srgbClr val="000000"/>
                </a:solidFill>
                <a:latin typeface="Times New Roman"/>
                <a:ea typeface="Times New Roman"/>
                <a:cs typeface="Times New Roman"/>
                <a:sym typeface="Times New Roman"/>
              </a:rPr>
              <a:t>;</a:t>
            </a:r>
            <a:endParaRPr sz="1400">
              <a:solidFill>
                <a:srgbClr val="000000"/>
              </a:solidFill>
              <a:latin typeface="Times New Roman"/>
              <a:ea typeface="Times New Roman"/>
              <a:cs typeface="Times New Roman"/>
              <a:sym typeface="Times New Roman"/>
            </a:endParaRPr>
          </a:p>
        </p:txBody>
      </p:sp>
      <p:sp>
        <p:nvSpPr>
          <p:cNvPr id="263" name="Google Shape;263;p4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43"/>
          <p:cNvSpPr txBox="1"/>
          <p:nvPr>
            <p:ph type="title"/>
          </p:nvPr>
        </p:nvSpPr>
        <p:spPr>
          <a:xfrm>
            <a:off x="0" y="738725"/>
            <a:ext cx="90723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a:t>Contention-Aware Transaction Scheduling CATS</a:t>
            </a:r>
            <a:endParaRPr b="1"/>
          </a:p>
        </p:txBody>
      </p:sp>
      <p:sp>
        <p:nvSpPr>
          <p:cNvPr id="269" name="Google Shape;269;p43"/>
          <p:cNvSpPr txBox="1"/>
          <p:nvPr>
            <p:ph idx="1" type="body"/>
          </p:nvPr>
        </p:nvSpPr>
        <p:spPr>
          <a:xfrm>
            <a:off x="471900" y="1919075"/>
            <a:ext cx="53598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The CATS algorithm is based on a simple intuition: not all transactions are equal, and not all objects are equal. When a transaction already has a lock on many popular objects, it should get priority when it requests a new lock. In other words, unblocking such a transaction will indirectly contribute to unblocking many more transactions in the system, which means higher throughput and lower latency overall.</a:t>
            </a:r>
            <a:endParaRPr>
              <a:solidFill>
                <a:srgbClr val="000000"/>
              </a:solidFill>
            </a:endParaRPr>
          </a:p>
        </p:txBody>
      </p:sp>
      <p:sp>
        <p:nvSpPr>
          <p:cNvPr id="270" name="Google Shape;270;p4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1" name="Google Shape;271;p43"/>
          <p:cNvPicPr preferRelativeResize="0"/>
          <p:nvPr/>
        </p:nvPicPr>
        <p:blipFill>
          <a:blip r:embed="rId3">
            <a:alphaModFix/>
          </a:blip>
          <a:stretch>
            <a:fillRect/>
          </a:stretch>
        </p:blipFill>
        <p:spPr>
          <a:xfrm>
            <a:off x="5984100" y="1658825"/>
            <a:ext cx="3159900" cy="249794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4"/>
          <p:cNvSpPr txBox="1"/>
          <p:nvPr>
            <p:ph type="title"/>
          </p:nvPr>
        </p:nvSpPr>
        <p:spPr>
          <a:xfrm>
            <a:off x="226078" y="357800"/>
            <a:ext cx="2808000" cy="9534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a:t>Multi Valued Index</a:t>
            </a:r>
            <a:endParaRPr b="1"/>
          </a:p>
        </p:txBody>
      </p:sp>
      <p:sp>
        <p:nvSpPr>
          <p:cNvPr id="277" name="Google Shape;277;p44"/>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Getting past the 1:1 Index Ratio</a:t>
            </a:r>
            <a:endParaRPr/>
          </a:p>
        </p:txBody>
      </p:sp>
      <p:sp>
        <p:nvSpPr>
          <p:cNvPr id="278" name="Google Shape;278;p4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9" name="Google Shape;279;p44"/>
          <p:cNvSpPr txBox="1"/>
          <p:nvPr/>
        </p:nvSpPr>
        <p:spPr>
          <a:xfrm>
            <a:off x="3526100" y="307650"/>
            <a:ext cx="5453700" cy="44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Courier New"/>
                <a:ea typeface="Courier New"/>
                <a:cs typeface="Courier New"/>
                <a:sym typeface="Courier New"/>
              </a:rPr>
              <a:t>SELECT _id, data-&gt;&gt;"$.nbr" </a:t>
            </a:r>
            <a:endParaRPr b="1" sz="1800">
              <a:latin typeface="Courier New"/>
              <a:ea typeface="Courier New"/>
              <a:cs typeface="Courier New"/>
              <a:sym typeface="Courier New"/>
            </a:endParaRPr>
          </a:p>
          <a:p>
            <a:pPr indent="0" lvl="0" marL="0" rtl="0" algn="l">
              <a:spcBef>
                <a:spcPts val="0"/>
              </a:spcBef>
              <a:spcAft>
                <a:spcPts val="0"/>
              </a:spcAft>
              <a:buNone/>
            </a:pPr>
            <a:r>
              <a:rPr b="1" lang="en" sz="1800">
                <a:latin typeface="Courier New"/>
                <a:ea typeface="Courier New"/>
                <a:cs typeface="Courier New"/>
                <a:sym typeface="Courier New"/>
              </a:rPr>
              <a:t>FROM a1</a:t>
            </a:r>
            <a:endParaRPr b="1" sz="1800">
              <a:latin typeface="Courier New"/>
              <a:ea typeface="Courier New"/>
              <a:cs typeface="Courier New"/>
              <a:sym typeface="Courier New"/>
            </a:endParaRPr>
          </a:p>
          <a:p>
            <a:pPr indent="0" lvl="0" marL="0" rtl="0" algn="l">
              <a:spcBef>
                <a:spcPts val="0"/>
              </a:spcBef>
              <a:spcAft>
                <a:spcPts val="0"/>
              </a:spcAft>
              <a:buNone/>
            </a:pPr>
            <a:r>
              <a:rPr b="1" lang="en" sz="1800">
                <a:latin typeface="Courier New"/>
                <a:ea typeface="Courier New"/>
                <a:cs typeface="Courier New"/>
                <a:sym typeface="Courier New"/>
              </a:rPr>
              <a:t>WHERE 99999 MEMBER OF (data-&gt;"$.nbr");</a:t>
            </a:r>
            <a:endParaRPr b="1" sz="1800">
              <a:latin typeface="Courier New"/>
              <a:ea typeface="Courier New"/>
              <a:cs typeface="Courier New"/>
              <a:sym typeface="Courier New"/>
            </a:endParaRPr>
          </a:p>
          <a:p>
            <a:pPr indent="0" lvl="0" marL="0" rtl="0" algn="l">
              <a:spcBef>
                <a:spcPts val="0"/>
              </a:spcBef>
              <a:spcAft>
                <a:spcPts val="0"/>
              </a:spcAft>
              <a:buNone/>
            </a:pPr>
            <a:r>
              <a:t/>
            </a:r>
            <a:endParaRPr b="1" sz="1800">
              <a:latin typeface="Courier New"/>
              <a:ea typeface="Courier New"/>
              <a:cs typeface="Courier New"/>
              <a:sym typeface="Courier New"/>
            </a:endParaRPr>
          </a:p>
          <a:p>
            <a:pPr indent="0" lvl="0" marL="0" rtl="0" algn="l">
              <a:spcBef>
                <a:spcPts val="0"/>
              </a:spcBef>
              <a:spcAft>
                <a:spcPts val="0"/>
              </a:spcAft>
              <a:buNone/>
            </a:pPr>
            <a:r>
              <a:t/>
            </a:r>
            <a:endParaRPr b="1"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Very useful in cases where you multiple phone numbers, postal codes, part numbers within an JSON array!</a:t>
            </a:r>
            <a:endParaRPr sz="1800">
              <a:latin typeface="Courier New"/>
              <a:ea typeface="Courier New"/>
              <a:cs typeface="Courier New"/>
              <a:sym typeface="Courier Ne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45"/>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a:t>4. Roles</a:t>
            </a:r>
            <a:endParaRPr b="1"/>
          </a:p>
        </p:txBody>
      </p:sp>
      <p:sp>
        <p:nvSpPr>
          <p:cNvPr id="285" name="Google Shape;285;p4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lang="en">
                <a:solidFill>
                  <a:srgbClr val="000000"/>
                </a:solidFill>
                <a:latin typeface="Cousine"/>
                <a:ea typeface="Cousine"/>
                <a:cs typeface="Cousine"/>
                <a:sym typeface="Cousine"/>
              </a:rPr>
              <a:t>MySQL now supports roles, which are named collections of privileges. Roles can be created and dropped. Roles can have privileges granted to and revoked from them. Roles can be granted to and revoked from user accounts. The active applicable roles for an account can be selected from among those granted to the account, and can be changed during sessions for that account.</a:t>
            </a:r>
            <a:endParaRPr>
              <a:solidFill>
                <a:srgbClr val="000000"/>
              </a:solidFill>
              <a:latin typeface="Cousine"/>
              <a:ea typeface="Cousine"/>
              <a:cs typeface="Cousine"/>
              <a:sym typeface="Cousine"/>
            </a:endParaRPr>
          </a:p>
          <a:p>
            <a:pPr indent="0" lvl="0" marL="0" rtl="0" algn="l">
              <a:lnSpc>
                <a:spcPct val="100000"/>
              </a:lnSpc>
              <a:spcBef>
                <a:spcPts val="600"/>
              </a:spcBef>
              <a:spcAft>
                <a:spcPts val="0"/>
              </a:spcAft>
              <a:buNone/>
            </a:pPr>
            <a:r>
              <a:rPr lang="en">
                <a:solidFill>
                  <a:srgbClr val="000000"/>
                </a:solidFill>
                <a:latin typeface="Cousine"/>
                <a:ea typeface="Cousine"/>
                <a:cs typeface="Cousine"/>
                <a:sym typeface="Cousine"/>
              </a:rPr>
              <a:t>Set up and account for a certain function and then assign users who need that function.</a:t>
            </a:r>
            <a:endParaRPr>
              <a:solidFill>
                <a:srgbClr val="000000"/>
              </a:solidFill>
              <a:latin typeface="Cousine"/>
              <a:ea typeface="Cousine"/>
              <a:cs typeface="Cousine"/>
              <a:sym typeface="Cousine"/>
            </a:endParaRPr>
          </a:p>
          <a:p>
            <a:pPr indent="0" lvl="0" marL="0" rtl="0" algn="l">
              <a:spcBef>
                <a:spcPts val="0"/>
              </a:spcBef>
              <a:spcAft>
                <a:spcPts val="1600"/>
              </a:spcAft>
              <a:buNone/>
            </a:pPr>
            <a:r>
              <a:t/>
            </a:r>
            <a:endParaRPr/>
          </a:p>
        </p:txBody>
      </p:sp>
      <p:sp>
        <p:nvSpPr>
          <p:cNvPr id="286" name="Google Shape;286;p4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46"/>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600"/>
              <a:t>5. Character Sets</a:t>
            </a:r>
            <a:endParaRPr b="1" sz="3600"/>
          </a:p>
        </p:txBody>
      </p:sp>
      <p:sp>
        <p:nvSpPr>
          <p:cNvPr id="292" name="Google Shape;292;p46"/>
          <p:cNvSpPr txBox="1"/>
          <p:nvPr>
            <p:ph idx="1" type="body"/>
          </p:nvPr>
        </p:nvSpPr>
        <p:spPr>
          <a:xfrm>
            <a:off x="471900" y="1707675"/>
            <a:ext cx="8222100" cy="2921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i="1" lang="en" sz="6000" u="sng">
                <a:solidFill>
                  <a:srgbClr val="000000"/>
                </a:solidFill>
              </a:rPr>
              <a:t>MySQL 8 </a:t>
            </a:r>
            <a:endParaRPr b="1" i="1" sz="6000" u="sng">
              <a:solidFill>
                <a:srgbClr val="000000"/>
              </a:solidFill>
            </a:endParaRPr>
          </a:p>
          <a:p>
            <a:pPr indent="0" lvl="0" marL="0" rtl="0" algn="ctr">
              <a:lnSpc>
                <a:spcPct val="100000"/>
              </a:lnSpc>
              <a:spcBef>
                <a:spcPts val="1600"/>
              </a:spcBef>
              <a:spcAft>
                <a:spcPts val="0"/>
              </a:spcAft>
              <a:buNone/>
            </a:pPr>
            <a:r>
              <a:rPr b="1" i="1" lang="en" sz="6000" u="sng">
                <a:solidFill>
                  <a:srgbClr val="000000"/>
                </a:solidFill>
              </a:rPr>
              <a:t>IS by default </a:t>
            </a:r>
            <a:endParaRPr b="1" i="1" sz="6000" u="sng">
              <a:solidFill>
                <a:srgbClr val="000000"/>
              </a:solidFill>
            </a:endParaRPr>
          </a:p>
          <a:p>
            <a:pPr indent="0" lvl="0" marL="0" rtl="0" algn="ctr">
              <a:lnSpc>
                <a:spcPct val="100000"/>
              </a:lnSpc>
              <a:spcBef>
                <a:spcPts val="1600"/>
              </a:spcBef>
              <a:spcAft>
                <a:spcPts val="1600"/>
              </a:spcAft>
              <a:buNone/>
            </a:pPr>
            <a:r>
              <a:rPr b="1" i="1" lang="en" sz="6000" u="sng">
                <a:solidFill>
                  <a:srgbClr val="000000"/>
                </a:solidFill>
              </a:rPr>
              <a:t>UTF8MB4!</a:t>
            </a:r>
            <a:endParaRPr b="1" i="1" sz="6000" u="sng">
              <a:solidFill>
                <a:srgbClr val="000000"/>
              </a:solidFill>
            </a:endParaRPr>
          </a:p>
        </p:txBody>
      </p:sp>
      <p:sp>
        <p:nvSpPr>
          <p:cNvPr id="293" name="Google Shape;293;p4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7"/>
          <p:cNvSpPr txBox="1"/>
          <p:nvPr>
            <p:ph type="title"/>
          </p:nvPr>
        </p:nvSpPr>
        <p:spPr>
          <a:xfrm>
            <a:off x="226078" y="357800"/>
            <a:ext cx="2808000" cy="9534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Arial"/>
                <a:ea typeface="Arial"/>
                <a:cs typeface="Arial"/>
                <a:sym typeface="Arial"/>
              </a:rPr>
              <a:t>Not all UTf8 equal</a:t>
            </a:r>
            <a:endParaRPr b="1">
              <a:latin typeface="Arial"/>
              <a:ea typeface="Arial"/>
              <a:cs typeface="Arial"/>
              <a:sym typeface="Arial"/>
            </a:endParaRPr>
          </a:p>
        </p:txBody>
      </p:sp>
      <p:sp>
        <p:nvSpPr>
          <p:cNvPr id="299" name="Google Shape;299;p47"/>
          <p:cNvSpPr txBox="1"/>
          <p:nvPr>
            <p:ph idx="1" type="body"/>
          </p:nvPr>
        </p:nvSpPr>
        <p:spPr>
          <a:xfrm>
            <a:off x="0" y="1465800"/>
            <a:ext cx="3240900" cy="3163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Impact"/>
                <a:ea typeface="Impact"/>
                <a:cs typeface="Impact"/>
                <a:sym typeface="Impact"/>
              </a:rPr>
              <a:t>utf8mb4_</a:t>
            </a:r>
            <a:r>
              <a:rPr b="1" lang="en" sz="1800">
                <a:latin typeface="Impact"/>
                <a:ea typeface="Impact"/>
                <a:cs typeface="Impact"/>
                <a:sym typeface="Impact"/>
              </a:rPr>
              <a:t>0900</a:t>
            </a:r>
            <a:r>
              <a:rPr lang="en" sz="1800">
                <a:latin typeface="Impact"/>
                <a:ea typeface="Impact"/>
                <a:cs typeface="Impact"/>
                <a:sym typeface="Impact"/>
              </a:rPr>
              <a:t>_</a:t>
            </a:r>
            <a:r>
              <a:rPr b="1" i="1" lang="en" sz="1800">
                <a:latin typeface="Impact"/>
                <a:ea typeface="Impact"/>
                <a:cs typeface="Impact"/>
                <a:sym typeface="Impact"/>
              </a:rPr>
              <a:t>ai</a:t>
            </a:r>
            <a:r>
              <a:rPr lang="en" sz="1800">
                <a:latin typeface="Impact"/>
                <a:ea typeface="Impact"/>
                <a:cs typeface="Impact"/>
                <a:sym typeface="Impact"/>
              </a:rPr>
              <a:t>_</a:t>
            </a:r>
            <a:r>
              <a:rPr b="1" i="1" lang="en" sz="1800">
                <a:latin typeface="Impact"/>
                <a:ea typeface="Impact"/>
                <a:cs typeface="Impact"/>
                <a:sym typeface="Impact"/>
              </a:rPr>
              <a:t>ci</a:t>
            </a:r>
            <a:r>
              <a:rPr lang="en" sz="1800">
                <a:latin typeface="Impact"/>
                <a:ea typeface="Impact"/>
                <a:cs typeface="Impact"/>
                <a:sym typeface="Impact"/>
              </a:rPr>
              <a:t>:</a:t>
            </a:r>
            <a:br>
              <a:rPr lang="en" sz="1800">
                <a:latin typeface="Impact"/>
                <a:ea typeface="Impact"/>
                <a:cs typeface="Impact"/>
                <a:sym typeface="Impact"/>
              </a:rPr>
            </a:br>
            <a:br>
              <a:rPr lang="en" sz="1800">
                <a:latin typeface="Impact"/>
                <a:ea typeface="Impact"/>
                <a:cs typeface="Impact"/>
                <a:sym typeface="Impact"/>
              </a:rPr>
            </a:br>
            <a:r>
              <a:rPr lang="en" sz="1800">
                <a:latin typeface="Impact"/>
                <a:ea typeface="Impact"/>
                <a:cs typeface="Impact"/>
                <a:sym typeface="Impact"/>
              </a:rPr>
              <a:t> 0900 refers to Unicode Collation Algorithm version.</a:t>
            </a:r>
            <a:endParaRPr sz="1800">
              <a:latin typeface="Impact"/>
              <a:ea typeface="Impact"/>
              <a:cs typeface="Impact"/>
              <a:sym typeface="Impact"/>
            </a:endParaRPr>
          </a:p>
          <a:p>
            <a:pPr indent="-342900" lvl="0" marL="457200" rtl="0" algn="l">
              <a:lnSpc>
                <a:spcPct val="100000"/>
              </a:lnSpc>
              <a:spcBef>
                <a:spcPts val="0"/>
              </a:spcBef>
              <a:spcAft>
                <a:spcPts val="0"/>
              </a:spcAft>
              <a:buSzPts val="1800"/>
              <a:buFont typeface="Impact"/>
              <a:buChar char="-"/>
            </a:pPr>
            <a:r>
              <a:rPr i="1" lang="en" sz="1800" u="sng">
                <a:latin typeface="Impact"/>
                <a:ea typeface="Impact"/>
                <a:cs typeface="Impact"/>
                <a:sym typeface="Impact"/>
              </a:rPr>
              <a:t>ai</a:t>
            </a:r>
            <a:r>
              <a:rPr lang="en" sz="1800">
                <a:latin typeface="Impact"/>
                <a:ea typeface="Impact"/>
                <a:cs typeface="Impact"/>
                <a:sym typeface="Impact"/>
              </a:rPr>
              <a:t> refers to accent insensitive.</a:t>
            </a:r>
            <a:endParaRPr sz="1800">
              <a:latin typeface="Impact"/>
              <a:ea typeface="Impact"/>
              <a:cs typeface="Impact"/>
              <a:sym typeface="Impact"/>
            </a:endParaRPr>
          </a:p>
          <a:p>
            <a:pPr indent="-342900" lvl="0" marL="457200" rtl="0" algn="l">
              <a:lnSpc>
                <a:spcPct val="100000"/>
              </a:lnSpc>
              <a:spcBef>
                <a:spcPts val="0"/>
              </a:spcBef>
              <a:spcAft>
                <a:spcPts val="0"/>
              </a:spcAft>
              <a:buSzPts val="1800"/>
              <a:buFont typeface="Impact"/>
              <a:buChar char="-"/>
            </a:pPr>
            <a:r>
              <a:rPr i="1" lang="en" sz="1800" u="sng">
                <a:latin typeface="Impact"/>
                <a:ea typeface="Impact"/>
                <a:cs typeface="Impact"/>
                <a:sym typeface="Impact"/>
              </a:rPr>
              <a:t>ci</a:t>
            </a:r>
            <a:r>
              <a:rPr lang="en" sz="1800">
                <a:latin typeface="Impact"/>
                <a:ea typeface="Impact"/>
                <a:cs typeface="Impact"/>
                <a:sym typeface="Impact"/>
              </a:rPr>
              <a:t> refers to case insensitive.</a:t>
            </a:r>
            <a:endParaRPr sz="1800">
              <a:latin typeface="Impact"/>
              <a:ea typeface="Impact"/>
              <a:cs typeface="Impact"/>
              <a:sym typeface="Impact"/>
            </a:endParaRPr>
          </a:p>
          <a:p>
            <a:pPr indent="0" lvl="0" marL="0" rtl="0" algn="l">
              <a:spcBef>
                <a:spcPts val="0"/>
              </a:spcBef>
              <a:spcAft>
                <a:spcPts val="1600"/>
              </a:spcAft>
              <a:buNone/>
            </a:pPr>
            <a:r>
              <a:t/>
            </a:r>
            <a:endParaRPr/>
          </a:p>
        </p:txBody>
      </p:sp>
      <p:sp>
        <p:nvSpPr>
          <p:cNvPr id="300" name="Google Shape;300;p47"/>
          <p:cNvSpPr txBox="1"/>
          <p:nvPr/>
        </p:nvSpPr>
        <p:spPr>
          <a:xfrm>
            <a:off x="3324725" y="67875"/>
            <a:ext cx="5741700" cy="50238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sz="2400">
                <a:latin typeface="Roboto"/>
                <a:ea typeface="Roboto"/>
                <a:cs typeface="Roboto"/>
                <a:sym typeface="Roboto"/>
              </a:rPr>
              <a:t>Previously UTF8 was actually UTF8MB</a:t>
            </a:r>
            <a:r>
              <a:rPr b="1" i="1" lang="en" sz="2400" u="sng">
                <a:latin typeface="Roboto"/>
                <a:ea typeface="Roboto"/>
                <a:cs typeface="Roboto"/>
                <a:sym typeface="Roboto"/>
              </a:rPr>
              <a:t>3</a:t>
            </a:r>
            <a:endParaRPr b="1" i="1" sz="2400" u="sng">
              <a:latin typeface="Roboto"/>
              <a:ea typeface="Roboto"/>
              <a:cs typeface="Roboto"/>
              <a:sym typeface="Roboto"/>
            </a:endParaRPr>
          </a:p>
          <a:p>
            <a:pPr indent="-381000" lvl="0" marL="457200" rtl="0" algn="l">
              <a:spcBef>
                <a:spcPts val="600"/>
              </a:spcBef>
              <a:spcAft>
                <a:spcPts val="0"/>
              </a:spcAft>
              <a:buSzPts val="2400"/>
              <a:buFont typeface="Roboto"/>
              <a:buChar char="●"/>
            </a:pPr>
            <a:r>
              <a:rPr lang="en" sz="2400">
                <a:latin typeface="Roboto"/>
                <a:ea typeface="Roboto"/>
                <a:cs typeface="Roboto"/>
                <a:sym typeface="Roboto"/>
              </a:rPr>
              <a:t>3 bytes, no emojis</a:t>
            </a:r>
            <a:endParaRPr sz="2400">
              <a:latin typeface="Roboto"/>
              <a:ea typeface="Roboto"/>
              <a:cs typeface="Roboto"/>
              <a:sym typeface="Roboto"/>
            </a:endParaRPr>
          </a:p>
          <a:p>
            <a:pPr indent="-381000" lvl="0" marL="457200" rtl="0" algn="l">
              <a:spcBef>
                <a:spcPts val="0"/>
              </a:spcBef>
              <a:spcAft>
                <a:spcPts val="0"/>
              </a:spcAft>
              <a:buSzPts val="2400"/>
              <a:buFont typeface="Roboto"/>
              <a:buChar char="●"/>
            </a:pPr>
            <a:r>
              <a:rPr lang="en" sz="2400">
                <a:latin typeface="Roboto"/>
                <a:ea typeface="Roboto"/>
                <a:cs typeface="Roboto"/>
                <a:sym typeface="Roboto"/>
              </a:rPr>
              <a:t>Supplementary multilingual plane support limited</a:t>
            </a:r>
            <a:endParaRPr sz="2400">
              <a:latin typeface="Roboto"/>
              <a:ea typeface="Roboto"/>
              <a:cs typeface="Roboto"/>
              <a:sym typeface="Roboto"/>
            </a:endParaRPr>
          </a:p>
          <a:p>
            <a:pPr indent="-381000" lvl="0" marL="457200" rtl="0" algn="l">
              <a:spcBef>
                <a:spcPts val="0"/>
              </a:spcBef>
              <a:spcAft>
                <a:spcPts val="0"/>
              </a:spcAft>
              <a:buSzPts val="2400"/>
              <a:buFont typeface="Roboto"/>
              <a:buChar char="●"/>
            </a:pPr>
            <a:r>
              <a:rPr lang="en" sz="2400">
                <a:latin typeface="Roboto"/>
                <a:ea typeface="Roboto"/>
                <a:cs typeface="Roboto"/>
                <a:sym typeface="Roboto"/>
              </a:rPr>
              <a:t>No CJK Unified Ideographs Extension B are in supplementary ideographic plane</a:t>
            </a:r>
            <a:endParaRPr sz="2400">
              <a:latin typeface="Roboto"/>
              <a:ea typeface="Roboto"/>
              <a:cs typeface="Roboto"/>
              <a:sym typeface="Roboto"/>
            </a:endParaRPr>
          </a:p>
          <a:p>
            <a:pPr indent="0" lvl="0" marL="0" rtl="0" algn="l">
              <a:spcBef>
                <a:spcPts val="600"/>
              </a:spcBef>
              <a:spcAft>
                <a:spcPts val="0"/>
              </a:spcAft>
              <a:buNone/>
            </a:pPr>
            <a:r>
              <a:rPr lang="en" sz="2400">
                <a:latin typeface="Roboto"/>
                <a:ea typeface="Roboto"/>
                <a:cs typeface="Roboto"/>
                <a:sym typeface="Roboto"/>
              </a:rPr>
              <a:t> </a:t>
            </a:r>
            <a:r>
              <a:rPr b="1" lang="en" sz="2400">
                <a:latin typeface="Roboto"/>
                <a:ea typeface="Roboto"/>
                <a:cs typeface="Roboto"/>
                <a:sym typeface="Roboto"/>
              </a:rPr>
              <a:t>Upgrade problem </a:t>
            </a:r>
            <a:r>
              <a:rPr b="1" i="1" lang="en" sz="2400">
                <a:latin typeface="Roboto"/>
                <a:ea typeface="Roboto"/>
                <a:cs typeface="Roboto"/>
                <a:sym typeface="Roboto"/>
              </a:rPr>
              <a:t>expected</a:t>
            </a:r>
            <a:r>
              <a:rPr b="1" lang="en" sz="2400">
                <a:latin typeface="Roboto"/>
                <a:ea typeface="Roboto"/>
                <a:cs typeface="Roboto"/>
                <a:sym typeface="Roboto"/>
              </a:rPr>
              <a:t>!</a:t>
            </a:r>
            <a:endParaRPr b="1" sz="2400">
              <a:latin typeface="Roboto"/>
              <a:ea typeface="Roboto"/>
              <a:cs typeface="Roboto"/>
              <a:sym typeface="Roboto"/>
            </a:endParaRPr>
          </a:p>
          <a:p>
            <a:pPr indent="0" lvl="0" marL="0" rtl="0" algn="l">
              <a:spcBef>
                <a:spcPts val="600"/>
              </a:spcBef>
              <a:spcAft>
                <a:spcPts val="0"/>
              </a:spcAft>
              <a:buNone/>
            </a:pPr>
            <a:r>
              <a:t/>
            </a:r>
            <a:endParaRPr sz="2400">
              <a:latin typeface="Roboto"/>
              <a:ea typeface="Roboto"/>
              <a:cs typeface="Roboto"/>
              <a:sym typeface="Roboto"/>
            </a:endParaRPr>
          </a:p>
          <a:p>
            <a:pPr indent="0" lvl="0" marL="0" rtl="0" algn="l">
              <a:spcBef>
                <a:spcPts val="600"/>
              </a:spcBef>
              <a:spcAft>
                <a:spcPts val="0"/>
              </a:spcAft>
              <a:buNone/>
            </a:pPr>
            <a:r>
              <a:rPr lang="en" sz="2400">
                <a:latin typeface="Roboto"/>
                <a:ea typeface="Roboto"/>
                <a:cs typeface="Roboto"/>
                <a:sym typeface="Roboto"/>
              </a:rPr>
              <a:t>Also supports GB18030 character set!</a:t>
            </a:r>
            <a:endParaRPr sz="2400">
              <a:latin typeface="Roboto"/>
              <a:ea typeface="Roboto"/>
              <a:cs typeface="Roboto"/>
              <a:sym typeface="Roboto"/>
            </a:endParaRPr>
          </a:p>
          <a:p>
            <a:pPr indent="0" lvl="0" marL="0" rtl="0" algn="l">
              <a:spcBef>
                <a:spcPts val="0"/>
              </a:spcBef>
              <a:spcAft>
                <a:spcPts val="0"/>
              </a:spcAft>
              <a:buNone/>
            </a:pPr>
            <a:r>
              <a:t/>
            </a:r>
            <a:endParaRPr/>
          </a:p>
        </p:txBody>
      </p:sp>
      <p:sp>
        <p:nvSpPr>
          <p:cNvPr id="301" name="Google Shape;301;p4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4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Poop_Emoji.png" id="307" name="Google Shape;307;p48"/>
          <p:cNvPicPr preferRelativeResize="0"/>
          <p:nvPr/>
        </p:nvPicPr>
        <p:blipFill>
          <a:blip r:embed="rId3">
            <a:alphaModFix/>
          </a:blip>
          <a:stretch>
            <a:fillRect/>
          </a:stretch>
        </p:blipFill>
        <p:spPr>
          <a:xfrm>
            <a:off x="2041850" y="250525"/>
            <a:ext cx="4838701" cy="48387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49"/>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600"/>
              <a:t>6. Invisible Indexes</a:t>
            </a:r>
            <a:endParaRPr b="1" sz="3600"/>
          </a:p>
        </p:txBody>
      </p:sp>
      <p:sp>
        <p:nvSpPr>
          <p:cNvPr id="313" name="Google Shape;313;p4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000000"/>
                </a:solidFill>
              </a:rPr>
              <a:t>An </a:t>
            </a:r>
            <a:r>
              <a:rPr b="1" lang="en" sz="2400">
                <a:solidFill>
                  <a:srgbClr val="000000"/>
                </a:solidFill>
              </a:rPr>
              <a:t>invisible index</a:t>
            </a:r>
            <a:r>
              <a:rPr lang="en" sz="2400">
                <a:solidFill>
                  <a:srgbClr val="000000"/>
                </a:solidFill>
              </a:rPr>
              <a:t> is not used by the optimizer at all, but is otherwise maintained normally. Indexes are visible by default. Invisible indexes make it possible to test the effect of removing an index on query performance, without making a destructive change that must be undone should the index turn out to be required</a:t>
            </a:r>
            <a:endParaRPr sz="2400">
              <a:solidFill>
                <a:srgbClr val="000000"/>
              </a:solidFill>
            </a:endParaRPr>
          </a:p>
        </p:txBody>
      </p:sp>
      <p:sp>
        <p:nvSpPr>
          <p:cNvPr id="314" name="Google Shape;314;p4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50"/>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600"/>
              <a:t>Setting/Unsetting</a:t>
            </a:r>
            <a:r>
              <a:rPr b="1" lang="en" sz="3600"/>
              <a:t> Invisible Indexes</a:t>
            </a:r>
            <a:endParaRPr b="1" sz="3600"/>
          </a:p>
        </p:txBody>
      </p:sp>
      <p:sp>
        <p:nvSpPr>
          <p:cNvPr id="320" name="Google Shape;320;p5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77AA"/>
                </a:solidFill>
                <a:highlight>
                  <a:srgbClr val="F8F8F8"/>
                </a:highlight>
                <a:latin typeface="Courier New"/>
                <a:ea typeface="Courier New"/>
                <a:cs typeface="Courier New"/>
                <a:sym typeface="Courier New"/>
              </a:rPr>
              <a:t>ALTER</a:t>
            </a:r>
            <a:r>
              <a:rPr lang="en" sz="2400">
                <a:solidFill>
                  <a:srgbClr val="000000"/>
                </a:solidFill>
                <a:highlight>
                  <a:srgbClr val="F8F8F8"/>
                </a:highlight>
                <a:latin typeface="Courier New"/>
                <a:ea typeface="Courier New"/>
                <a:cs typeface="Courier New"/>
                <a:sym typeface="Courier New"/>
              </a:rPr>
              <a:t> </a:t>
            </a:r>
            <a:r>
              <a:rPr lang="en" sz="2400">
                <a:solidFill>
                  <a:srgbClr val="0077AA"/>
                </a:solidFill>
                <a:highlight>
                  <a:srgbClr val="F8F8F8"/>
                </a:highlight>
                <a:latin typeface="Courier New"/>
                <a:ea typeface="Courier New"/>
                <a:cs typeface="Courier New"/>
                <a:sym typeface="Courier New"/>
              </a:rPr>
              <a:t>TABLE</a:t>
            </a:r>
            <a:r>
              <a:rPr lang="en" sz="2400">
                <a:solidFill>
                  <a:srgbClr val="000000"/>
                </a:solidFill>
                <a:highlight>
                  <a:srgbClr val="F8F8F8"/>
                </a:highlight>
                <a:latin typeface="Courier New"/>
                <a:ea typeface="Courier New"/>
                <a:cs typeface="Courier New"/>
                <a:sym typeface="Courier New"/>
              </a:rPr>
              <a:t> t1 </a:t>
            </a:r>
            <a:r>
              <a:rPr lang="en" sz="2400">
                <a:solidFill>
                  <a:srgbClr val="0077AA"/>
                </a:solidFill>
                <a:highlight>
                  <a:srgbClr val="F8F8F8"/>
                </a:highlight>
                <a:latin typeface="Courier New"/>
                <a:ea typeface="Courier New"/>
                <a:cs typeface="Courier New"/>
                <a:sym typeface="Courier New"/>
              </a:rPr>
              <a:t>ALTER</a:t>
            </a:r>
            <a:r>
              <a:rPr lang="en" sz="2400">
                <a:solidFill>
                  <a:srgbClr val="000000"/>
                </a:solidFill>
                <a:highlight>
                  <a:srgbClr val="F8F8F8"/>
                </a:highlight>
                <a:latin typeface="Courier New"/>
                <a:ea typeface="Courier New"/>
                <a:cs typeface="Courier New"/>
                <a:sym typeface="Courier New"/>
              </a:rPr>
              <a:t> </a:t>
            </a:r>
            <a:r>
              <a:rPr lang="en" sz="2400">
                <a:solidFill>
                  <a:srgbClr val="0077AA"/>
                </a:solidFill>
                <a:highlight>
                  <a:srgbClr val="F8F8F8"/>
                </a:highlight>
                <a:latin typeface="Courier New"/>
                <a:ea typeface="Courier New"/>
                <a:cs typeface="Courier New"/>
                <a:sym typeface="Courier New"/>
              </a:rPr>
              <a:t>INDEX</a:t>
            </a:r>
            <a:r>
              <a:rPr lang="en" sz="2400">
                <a:solidFill>
                  <a:srgbClr val="000000"/>
                </a:solidFill>
                <a:highlight>
                  <a:srgbClr val="F8F8F8"/>
                </a:highlight>
                <a:latin typeface="Courier New"/>
                <a:ea typeface="Courier New"/>
                <a:cs typeface="Courier New"/>
                <a:sym typeface="Courier New"/>
              </a:rPr>
              <a:t> i_idx </a:t>
            </a:r>
            <a:r>
              <a:rPr lang="en" sz="2400">
                <a:solidFill>
                  <a:srgbClr val="0077AA"/>
                </a:solidFill>
                <a:highlight>
                  <a:srgbClr val="F8F8F8"/>
                </a:highlight>
                <a:latin typeface="Courier New"/>
                <a:ea typeface="Courier New"/>
                <a:cs typeface="Courier New"/>
                <a:sym typeface="Courier New"/>
              </a:rPr>
              <a:t>INVISIBLE</a:t>
            </a:r>
            <a:r>
              <a:rPr lang="en" sz="2400">
                <a:solidFill>
                  <a:srgbClr val="999999"/>
                </a:solidFill>
                <a:highlight>
                  <a:srgbClr val="F8F8F8"/>
                </a:highlight>
                <a:latin typeface="Courier New"/>
                <a:ea typeface="Courier New"/>
                <a:cs typeface="Courier New"/>
                <a:sym typeface="Courier New"/>
              </a:rPr>
              <a:t>;</a:t>
            </a:r>
            <a:endParaRPr sz="2400">
              <a:solidFill>
                <a:srgbClr val="000000"/>
              </a:solidFill>
              <a:highlight>
                <a:srgbClr val="F8F8F8"/>
              </a:highlight>
              <a:latin typeface="Courier New"/>
              <a:ea typeface="Courier New"/>
              <a:cs typeface="Courier New"/>
              <a:sym typeface="Courier New"/>
            </a:endParaRPr>
          </a:p>
          <a:p>
            <a:pPr indent="0" lvl="0" marL="0" rtl="0" algn="l">
              <a:spcBef>
                <a:spcPts val="1600"/>
              </a:spcBef>
              <a:spcAft>
                <a:spcPts val="1600"/>
              </a:spcAft>
              <a:buNone/>
            </a:pPr>
            <a:r>
              <a:rPr lang="en" sz="2400">
                <a:solidFill>
                  <a:srgbClr val="0077AA"/>
                </a:solidFill>
                <a:highlight>
                  <a:srgbClr val="F8F8F8"/>
                </a:highlight>
                <a:latin typeface="Courier New"/>
                <a:ea typeface="Courier New"/>
                <a:cs typeface="Courier New"/>
                <a:sym typeface="Courier New"/>
              </a:rPr>
              <a:t>ALTER</a:t>
            </a:r>
            <a:r>
              <a:rPr lang="en" sz="2400">
                <a:solidFill>
                  <a:srgbClr val="000000"/>
                </a:solidFill>
                <a:highlight>
                  <a:srgbClr val="F8F8F8"/>
                </a:highlight>
                <a:latin typeface="Courier New"/>
                <a:ea typeface="Courier New"/>
                <a:cs typeface="Courier New"/>
                <a:sym typeface="Courier New"/>
              </a:rPr>
              <a:t> </a:t>
            </a:r>
            <a:r>
              <a:rPr lang="en" sz="2400">
                <a:solidFill>
                  <a:srgbClr val="0077AA"/>
                </a:solidFill>
                <a:highlight>
                  <a:srgbClr val="F8F8F8"/>
                </a:highlight>
                <a:latin typeface="Courier New"/>
                <a:ea typeface="Courier New"/>
                <a:cs typeface="Courier New"/>
                <a:sym typeface="Courier New"/>
              </a:rPr>
              <a:t>TABLE</a:t>
            </a:r>
            <a:r>
              <a:rPr lang="en" sz="2400">
                <a:solidFill>
                  <a:srgbClr val="000000"/>
                </a:solidFill>
                <a:highlight>
                  <a:srgbClr val="F8F8F8"/>
                </a:highlight>
                <a:latin typeface="Courier New"/>
                <a:ea typeface="Courier New"/>
                <a:cs typeface="Courier New"/>
                <a:sym typeface="Courier New"/>
              </a:rPr>
              <a:t> t1 </a:t>
            </a:r>
            <a:r>
              <a:rPr lang="en" sz="2400">
                <a:solidFill>
                  <a:srgbClr val="0077AA"/>
                </a:solidFill>
                <a:highlight>
                  <a:srgbClr val="F8F8F8"/>
                </a:highlight>
                <a:latin typeface="Courier New"/>
                <a:ea typeface="Courier New"/>
                <a:cs typeface="Courier New"/>
                <a:sym typeface="Courier New"/>
              </a:rPr>
              <a:t>ALTER</a:t>
            </a:r>
            <a:r>
              <a:rPr lang="en" sz="2400">
                <a:solidFill>
                  <a:srgbClr val="000000"/>
                </a:solidFill>
                <a:highlight>
                  <a:srgbClr val="F8F8F8"/>
                </a:highlight>
                <a:latin typeface="Courier New"/>
                <a:ea typeface="Courier New"/>
                <a:cs typeface="Courier New"/>
                <a:sym typeface="Courier New"/>
              </a:rPr>
              <a:t> </a:t>
            </a:r>
            <a:r>
              <a:rPr lang="en" sz="2400">
                <a:solidFill>
                  <a:srgbClr val="0077AA"/>
                </a:solidFill>
                <a:highlight>
                  <a:srgbClr val="F8F8F8"/>
                </a:highlight>
                <a:latin typeface="Courier New"/>
                <a:ea typeface="Courier New"/>
                <a:cs typeface="Courier New"/>
                <a:sym typeface="Courier New"/>
              </a:rPr>
              <a:t>INDEX</a:t>
            </a:r>
            <a:r>
              <a:rPr lang="en" sz="2400">
                <a:solidFill>
                  <a:srgbClr val="000000"/>
                </a:solidFill>
                <a:highlight>
                  <a:srgbClr val="F8F8F8"/>
                </a:highlight>
                <a:latin typeface="Courier New"/>
                <a:ea typeface="Courier New"/>
                <a:cs typeface="Courier New"/>
                <a:sym typeface="Courier New"/>
              </a:rPr>
              <a:t> i_idx </a:t>
            </a:r>
            <a:r>
              <a:rPr lang="en" sz="2400">
                <a:solidFill>
                  <a:srgbClr val="0077AA"/>
                </a:solidFill>
                <a:highlight>
                  <a:srgbClr val="F8F8F8"/>
                </a:highlight>
                <a:latin typeface="Courier New"/>
                <a:ea typeface="Courier New"/>
                <a:cs typeface="Courier New"/>
                <a:sym typeface="Courier New"/>
              </a:rPr>
              <a:t>VISIBLE</a:t>
            </a:r>
            <a:r>
              <a:rPr lang="en" sz="2400">
                <a:solidFill>
                  <a:srgbClr val="999999"/>
                </a:solidFill>
                <a:highlight>
                  <a:srgbClr val="F8F8F8"/>
                </a:highlight>
                <a:latin typeface="Courier New"/>
                <a:ea typeface="Courier New"/>
                <a:cs typeface="Courier New"/>
                <a:sym typeface="Courier New"/>
              </a:rPr>
              <a:t>;</a:t>
            </a:r>
            <a:endParaRPr sz="2400">
              <a:solidFill>
                <a:srgbClr val="000000"/>
              </a:solidFill>
              <a:latin typeface="Courier New"/>
              <a:ea typeface="Courier New"/>
              <a:cs typeface="Courier New"/>
              <a:sym typeface="Courier New"/>
            </a:endParaRPr>
          </a:p>
        </p:txBody>
      </p:sp>
      <p:sp>
        <p:nvSpPr>
          <p:cNvPr id="321" name="Google Shape;321;p5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51"/>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600"/>
              <a:t>Functional Indexes</a:t>
            </a:r>
            <a:endParaRPr b="1" sz="3600"/>
          </a:p>
        </p:txBody>
      </p:sp>
      <p:sp>
        <p:nvSpPr>
          <p:cNvPr id="327" name="Google Shape;327;p51"/>
          <p:cNvSpPr txBox="1"/>
          <p:nvPr>
            <p:ph idx="1" type="body"/>
          </p:nvPr>
        </p:nvSpPr>
        <p:spPr>
          <a:xfrm>
            <a:off x="98525" y="1805400"/>
            <a:ext cx="8868000" cy="2823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solidFill>
                  <a:srgbClr val="0077AA"/>
                </a:solidFill>
                <a:highlight>
                  <a:srgbClr val="F8F8F8"/>
                </a:highlight>
                <a:latin typeface="Courier New"/>
                <a:ea typeface="Courier New"/>
                <a:cs typeface="Courier New"/>
                <a:sym typeface="Courier New"/>
              </a:rPr>
              <a:t>CREATE TABLE t1 (</a:t>
            </a:r>
            <a:endParaRPr sz="2400">
              <a:solidFill>
                <a:srgbClr val="0077AA"/>
              </a:solidFill>
              <a:highlight>
                <a:srgbClr val="F8F8F8"/>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 sz="2400">
                <a:solidFill>
                  <a:srgbClr val="0077AA"/>
                </a:solidFill>
                <a:highlight>
                  <a:srgbClr val="F8F8F8"/>
                </a:highlight>
                <a:latin typeface="Courier New"/>
                <a:ea typeface="Courier New"/>
                <a:cs typeface="Courier New"/>
                <a:sym typeface="Courier New"/>
              </a:rPr>
              <a:t>  col1 INT, col2 INT, </a:t>
            </a:r>
            <a:endParaRPr sz="2400">
              <a:solidFill>
                <a:srgbClr val="0077AA"/>
              </a:solidFill>
              <a:highlight>
                <a:srgbClr val="F8F8F8"/>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 sz="2400">
                <a:solidFill>
                  <a:srgbClr val="0077AA"/>
                </a:solidFill>
                <a:highlight>
                  <a:srgbClr val="F8F8F8"/>
                </a:highlight>
                <a:latin typeface="Courier New"/>
                <a:ea typeface="Courier New"/>
                <a:cs typeface="Courier New"/>
                <a:sym typeface="Courier New"/>
              </a:rPr>
              <a:t>  INDEX </a:t>
            </a:r>
            <a:r>
              <a:rPr b="1" lang="en" sz="2400">
                <a:solidFill>
                  <a:srgbClr val="0077AA"/>
                </a:solidFill>
                <a:highlight>
                  <a:srgbClr val="F8F8F8"/>
                </a:highlight>
                <a:latin typeface="Courier New"/>
                <a:ea typeface="Courier New"/>
                <a:cs typeface="Courier New"/>
                <a:sym typeface="Courier New"/>
              </a:rPr>
              <a:t>func_index ((ABS(col1)))</a:t>
            </a:r>
            <a:endParaRPr b="1" sz="2400">
              <a:solidFill>
                <a:srgbClr val="0077AA"/>
              </a:solidFill>
              <a:highlight>
                <a:srgbClr val="F8F8F8"/>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 sz="2400">
                <a:solidFill>
                  <a:srgbClr val="0077AA"/>
                </a:solidFill>
                <a:highlight>
                  <a:srgbClr val="F8F8F8"/>
                </a:highlight>
                <a:latin typeface="Courier New"/>
                <a:ea typeface="Courier New"/>
                <a:cs typeface="Courier New"/>
                <a:sym typeface="Courier New"/>
              </a:rPr>
              <a:t>);</a:t>
            </a:r>
            <a:endParaRPr sz="2400">
              <a:solidFill>
                <a:srgbClr val="0077AA"/>
              </a:solidFill>
              <a:highlight>
                <a:srgbClr val="F8F8F8"/>
              </a:highlight>
              <a:latin typeface="Courier New"/>
              <a:ea typeface="Courier New"/>
              <a:cs typeface="Courier New"/>
              <a:sym typeface="Courier New"/>
            </a:endParaRPr>
          </a:p>
          <a:p>
            <a:pPr indent="0" lvl="0" marL="0" rtl="0" algn="l">
              <a:lnSpc>
                <a:spcPct val="100000"/>
              </a:lnSpc>
              <a:spcBef>
                <a:spcPts val="0"/>
              </a:spcBef>
              <a:spcAft>
                <a:spcPts val="0"/>
              </a:spcAft>
              <a:buNone/>
            </a:pPr>
            <a:r>
              <a:t/>
            </a:r>
            <a:endParaRPr sz="2400">
              <a:solidFill>
                <a:srgbClr val="0077AA"/>
              </a:solidFill>
              <a:highlight>
                <a:srgbClr val="F8F8F8"/>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 sz="2400">
                <a:solidFill>
                  <a:srgbClr val="0077AA"/>
                </a:solidFill>
                <a:highlight>
                  <a:srgbClr val="F8F8F8"/>
                </a:highlight>
                <a:latin typeface="Courier New"/>
                <a:ea typeface="Courier New"/>
                <a:cs typeface="Courier New"/>
                <a:sym typeface="Courier New"/>
              </a:rPr>
              <a:t>CREATE INDEX idx1 ON t1 </a:t>
            </a:r>
            <a:r>
              <a:rPr b="1" lang="en" sz="2400">
                <a:solidFill>
                  <a:srgbClr val="0077AA"/>
                </a:solidFill>
                <a:highlight>
                  <a:srgbClr val="F8F8F8"/>
                </a:highlight>
                <a:latin typeface="Courier New"/>
                <a:ea typeface="Courier New"/>
                <a:cs typeface="Courier New"/>
                <a:sym typeface="Courier New"/>
              </a:rPr>
              <a:t>((col1 + col2))</a:t>
            </a:r>
            <a:r>
              <a:rPr lang="en" sz="2400">
                <a:solidFill>
                  <a:srgbClr val="0077AA"/>
                </a:solidFill>
                <a:highlight>
                  <a:srgbClr val="F8F8F8"/>
                </a:highlight>
                <a:latin typeface="Courier New"/>
                <a:ea typeface="Courier New"/>
                <a:cs typeface="Courier New"/>
                <a:sym typeface="Courier New"/>
              </a:rPr>
              <a:t>;</a:t>
            </a:r>
            <a:endParaRPr sz="2400">
              <a:solidFill>
                <a:srgbClr val="0077AA"/>
              </a:solidFill>
              <a:highlight>
                <a:srgbClr val="F8F8F8"/>
              </a:highlight>
              <a:latin typeface="Courier New"/>
              <a:ea typeface="Courier New"/>
              <a:cs typeface="Courier New"/>
              <a:sym typeface="Courier New"/>
            </a:endParaRPr>
          </a:p>
          <a:p>
            <a:pPr indent="0" lvl="0" marL="0" rtl="0" algn="l">
              <a:lnSpc>
                <a:spcPct val="100000"/>
              </a:lnSpc>
              <a:spcBef>
                <a:spcPts val="0"/>
              </a:spcBef>
              <a:spcAft>
                <a:spcPts val="0"/>
              </a:spcAft>
              <a:buNone/>
            </a:pPr>
            <a:r>
              <a:t/>
            </a:r>
            <a:endParaRPr sz="2400">
              <a:solidFill>
                <a:srgbClr val="0077AA"/>
              </a:solidFill>
              <a:highlight>
                <a:srgbClr val="F8F8F8"/>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 sz="2400">
                <a:solidFill>
                  <a:srgbClr val="0077AA"/>
                </a:solidFill>
                <a:highlight>
                  <a:srgbClr val="F8F8F8"/>
                </a:highlight>
                <a:latin typeface="Courier New"/>
                <a:ea typeface="Courier New"/>
                <a:cs typeface="Courier New"/>
                <a:sym typeface="Courier New"/>
              </a:rPr>
              <a:t>ALTER TABLE t1 ADD INDEX </a:t>
            </a:r>
            <a:r>
              <a:rPr b="1" lang="en" sz="2400">
                <a:solidFill>
                  <a:srgbClr val="0077AA"/>
                </a:solidFill>
                <a:highlight>
                  <a:srgbClr val="F8F8F8"/>
                </a:highlight>
                <a:latin typeface="Courier New"/>
                <a:ea typeface="Courier New"/>
                <a:cs typeface="Courier New"/>
                <a:sym typeface="Courier New"/>
              </a:rPr>
              <a:t>((col1 * 40) DESC)</a:t>
            </a:r>
            <a:r>
              <a:rPr lang="en" sz="2400">
                <a:solidFill>
                  <a:srgbClr val="0077AA"/>
                </a:solidFill>
                <a:highlight>
                  <a:srgbClr val="F8F8F8"/>
                </a:highlight>
                <a:latin typeface="Courier New"/>
                <a:ea typeface="Courier New"/>
                <a:cs typeface="Courier New"/>
                <a:sym typeface="Courier New"/>
              </a:rPr>
              <a:t>;</a:t>
            </a:r>
            <a:endParaRPr sz="2400">
              <a:solidFill>
                <a:srgbClr val="0077AA"/>
              </a:solidFill>
              <a:highlight>
                <a:srgbClr val="F8F8F8"/>
              </a:highlight>
              <a:latin typeface="Courier New"/>
              <a:ea typeface="Courier New"/>
              <a:cs typeface="Courier New"/>
              <a:sym typeface="Courier New"/>
            </a:endParaRPr>
          </a:p>
        </p:txBody>
      </p:sp>
      <p:sp>
        <p:nvSpPr>
          <p:cNvPr id="328" name="Google Shape;328;p5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490250" y="488250"/>
            <a:ext cx="6227100" cy="4090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a:t>Community Edition!!</a:t>
            </a:r>
            <a:endParaRPr b="1"/>
          </a:p>
        </p:txBody>
      </p:sp>
      <p:sp>
        <p:nvSpPr>
          <p:cNvPr id="139" name="Google Shape;139;p2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52"/>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600"/>
              <a:t>7. SET PERSIST</a:t>
            </a:r>
            <a:endParaRPr b="1" sz="3600"/>
          </a:p>
        </p:txBody>
      </p:sp>
      <p:sp>
        <p:nvSpPr>
          <p:cNvPr id="334" name="Google Shape;334;p52"/>
          <p:cNvSpPr txBox="1"/>
          <p:nvPr>
            <p:ph idx="1" type="body"/>
          </p:nvPr>
        </p:nvSpPr>
        <p:spPr>
          <a:xfrm>
            <a:off x="149800" y="1919075"/>
            <a:ext cx="90537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lang="en">
                <a:solidFill>
                  <a:srgbClr val="000000"/>
                </a:solidFill>
                <a:latin typeface="Courier New"/>
                <a:ea typeface="Courier New"/>
                <a:cs typeface="Courier New"/>
                <a:sym typeface="Courier New"/>
              </a:rPr>
              <a:t>mysql&gt; </a:t>
            </a:r>
            <a:r>
              <a:rPr b="1" lang="en">
                <a:solidFill>
                  <a:srgbClr val="000000"/>
                </a:solidFill>
                <a:latin typeface="Courier New"/>
                <a:ea typeface="Courier New"/>
                <a:cs typeface="Courier New"/>
                <a:sym typeface="Courier New"/>
              </a:rPr>
              <a:t>SET PERSIST innodb_buffer_pool_size = 512 * 1024 * 1024;</a:t>
            </a:r>
            <a:endParaRPr b="1">
              <a:solidFill>
                <a:srgbClr val="000000"/>
              </a:solidFill>
              <a:latin typeface="Courier New"/>
              <a:ea typeface="Courier New"/>
              <a:cs typeface="Courier New"/>
              <a:sym typeface="Courier New"/>
            </a:endParaRPr>
          </a:p>
          <a:p>
            <a:pPr indent="0" lvl="0" marL="0" rtl="0" algn="l">
              <a:lnSpc>
                <a:spcPct val="100000"/>
              </a:lnSpc>
              <a:spcBef>
                <a:spcPts val="600"/>
              </a:spcBef>
              <a:spcAft>
                <a:spcPts val="0"/>
              </a:spcAft>
              <a:buNone/>
            </a:pPr>
            <a:r>
              <a:rPr lang="en">
                <a:solidFill>
                  <a:srgbClr val="000000"/>
                </a:solidFill>
                <a:latin typeface="Courier New"/>
                <a:ea typeface="Courier New"/>
                <a:cs typeface="Courier New"/>
                <a:sym typeface="Courier New"/>
              </a:rPr>
              <a:t>Query OK, 0 rows affected (0.01 sec)</a:t>
            </a:r>
            <a:endParaRPr>
              <a:solidFill>
                <a:srgbClr val="000000"/>
              </a:solidFill>
              <a:latin typeface="Courier New"/>
              <a:ea typeface="Courier New"/>
              <a:cs typeface="Courier New"/>
              <a:sym typeface="Courier New"/>
            </a:endParaRPr>
          </a:p>
          <a:p>
            <a:pPr indent="0" lvl="0" marL="0" rtl="0" algn="l">
              <a:spcBef>
                <a:spcPts val="0"/>
              </a:spcBef>
              <a:spcAft>
                <a:spcPts val="1600"/>
              </a:spcAft>
              <a:buNone/>
            </a:pPr>
            <a:r>
              <a:t/>
            </a:r>
            <a:endParaRPr sz="3000">
              <a:latin typeface="Times New Roman"/>
              <a:ea typeface="Times New Roman"/>
              <a:cs typeface="Times New Roman"/>
              <a:sym typeface="Times New Roman"/>
            </a:endParaRPr>
          </a:p>
        </p:txBody>
      </p:sp>
      <p:sp>
        <p:nvSpPr>
          <p:cNvPr id="335" name="Google Shape;335;p5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53"/>
          <p:cNvSpPr txBox="1"/>
          <p:nvPr>
            <p:ph type="title"/>
          </p:nvPr>
        </p:nvSpPr>
        <p:spPr>
          <a:xfrm>
            <a:off x="151275" y="738725"/>
            <a:ext cx="8921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600"/>
              <a:t>Why SET PERSIST   (pronounced Docker)</a:t>
            </a:r>
            <a:endParaRPr b="1" sz="3600"/>
          </a:p>
        </p:txBody>
      </p:sp>
      <p:sp>
        <p:nvSpPr>
          <p:cNvPr id="341" name="Google Shape;341;p53"/>
          <p:cNvSpPr txBox="1"/>
          <p:nvPr>
            <p:ph idx="1" type="body"/>
          </p:nvPr>
        </p:nvSpPr>
        <p:spPr>
          <a:xfrm>
            <a:off x="298450" y="1919075"/>
            <a:ext cx="41733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lang="en" sz="1800">
                <a:solidFill>
                  <a:schemeClr val="lt1"/>
                </a:solidFill>
              </a:rPr>
              <a:t>A</a:t>
            </a:r>
            <a:r>
              <a:rPr lang="en" sz="1800">
                <a:solidFill>
                  <a:srgbClr val="000000"/>
                </a:solidFill>
              </a:rPr>
              <a:t> MySQL server can be configured and managed over a SQL connection thus removing manual file operations (on configuration files) to be done by DBAs. This feature addresses the usability issues described above, and allows MySQL to be more easily deployed and configured on cloud platforms.</a:t>
            </a:r>
            <a:endParaRPr sz="1800">
              <a:solidFill>
                <a:srgbClr val="000000"/>
              </a:solidFill>
            </a:endParaRPr>
          </a:p>
          <a:p>
            <a:pPr indent="0" lvl="0" marL="0" rtl="0" algn="l">
              <a:spcBef>
                <a:spcPts val="0"/>
              </a:spcBef>
              <a:spcAft>
                <a:spcPts val="1600"/>
              </a:spcAft>
              <a:buNone/>
            </a:pPr>
            <a:r>
              <a:t/>
            </a:r>
            <a:endParaRPr/>
          </a:p>
        </p:txBody>
      </p:sp>
      <p:sp>
        <p:nvSpPr>
          <p:cNvPr id="342" name="Google Shape;342;p53"/>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lang="en" sz="1800">
                <a:solidFill>
                  <a:srgbClr val="000000"/>
                </a:solidFill>
              </a:rPr>
              <a:t>The file </a:t>
            </a:r>
            <a:r>
              <a:rPr b="1" lang="en" sz="1800">
                <a:solidFill>
                  <a:srgbClr val="000000"/>
                </a:solidFill>
              </a:rPr>
              <a:t>mysqld-auto.cnf</a:t>
            </a:r>
            <a:r>
              <a:rPr lang="en" sz="1800">
                <a:solidFill>
                  <a:srgbClr val="000000"/>
                </a:solidFill>
              </a:rPr>
              <a:t> is created the first time a SET PERSIST statement is executed. Further SET PERSIST statement executions will append the contents to this file. This file is in JSON format and can be parsed using json parser.</a:t>
            </a:r>
            <a:endParaRPr sz="1800">
              <a:solidFill>
                <a:srgbClr val="000000"/>
              </a:solidFill>
            </a:endParaRPr>
          </a:p>
          <a:p>
            <a:pPr indent="0" lvl="0" marL="0" rtl="0" algn="l">
              <a:lnSpc>
                <a:spcPct val="100000"/>
              </a:lnSpc>
              <a:spcBef>
                <a:spcPts val="600"/>
              </a:spcBef>
              <a:spcAft>
                <a:spcPts val="0"/>
              </a:spcAft>
              <a:buNone/>
            </a:pPr>
            <a:r>
              <a:t/>
            </a:r>
            <a:endParaRPr sz="1800">
              <a:solidFill>
                <a:srgbClr val="000000"/>
              </a:solidFill>
            </a:endParaRPr>
          </a:p>
          <a:p>
            <a:pPr indent="0" lvl="0" marL="0" rtl="0" algn="l">
              <a:lnSpc>
                <a:spcPct val="100000"/>
              </a:lnSpc>
              <a:spcBef>
                <a:spcPts val="600"/>
              </a:spcBef>
              <a:spcAft>
                <a:spcPts val="0"/>
              </a:spcAft>
              <a:buNone/>
            </a:pPr>
            <a:r>
              <a:rPr lang="en" sz="1800">
                <a:solidFill>
                  <a:srgbClr val="000000"/>
                </a:solidFill>
              </a:rPr>
              <a:t>Timestamp &amp; User recorded</a:t>
            </a:r>
            <a:endParaRPr sz="1800">
              <a:solidFill>
                <a:srgbClr val="000000"/>
              </a:solidFill>
            </a:endParaRPr>
          </a:p>
        </p:txBody>
      </p:sp>
      <p:sp>
        <p:nvSpPr>
          <p:cNvPr id="343" name="Google Shape;343;p5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54"/>
          <p:cNvSpPr txBox="1"/>
          <p:nvPr>
            <p:ph type="title"/>
          </p:nvPr>
        </p:nvSpPr>
        <p:spPr>
          <a:xfrm>
            <a:off x="265500" y="1480375"/>
            <a:ext cx="4045200" cy="19026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Cousine"/>
                <a:ea typeface="Cousine"/>
                <a:cs typeface="Cousine"/>
                <a:sym typeface="Cousine"/>
              </a:rPr>
              <a:t>Other new features not dependant on server GA</a:t>
            </a:r>
            <a:endParaRPr b="1" sz="3600">
              <a:solidFill>
                <a:srgbClr val="000000"/>
              </a:solidFill>
              <a:latin typeface="Cousine"/>
              <a:ea typeface="Cousine"/>
              <a:cs typeface="Cousine"/>
              <a:sym typeface="Cousine"/>
            </a:endParaRPr>
          </a:p>
          <a:p>
            <a:pPr indent="0" lvl="0" marL="0" rtl="0" algn="ctr">
              <a:spcBef>
                <a:spcPts val="0"/>
              </a:spcBef>
              <a:spcAft>
                <a:spcPts val="0"/>
              </a:spcAft>
              <a:buNone/>
            </a:pPr>
            <a:r>
              <a:t/>
            </a:r>
            <a:endParaRPr/>
          </a:p>
        </p:txBody>
      </p:sp>
      <p:sp>
        <p:nvSpPr>
          <p:cNvPr id="349" name="Google Shape;349;p54"/>
          <p:cNvSpPr txBox="1"/>
          <p:nvPr>
            <p:ph idx="2" type="body"/>
          </p:nvPr>
        </p:nvSpPr>
        <p:spPr>
          <a:xfrm>
            <a:off x="4634525" y="724200"/>
            <a:ext cx="4473600" cy="36951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lnSpc>
                <a:spcPct val="100000"/>
              </a:lnSpc>
              <a:spcBef>
                <a:spcPts val="600"/>
              </a:spcBef>
              <a:spcAft>
                <a:spcPts val="0"/>
              </a:spcAft>
              <a:buNone/>
            </a:pPr>
            <a:r>
              <a:rPr lang="en">
                <a:latin typeface="Cousine"/>
                <a:ea typeface="Cousine"/>
                <a:cs typeface="Cousine"/>
                <a:sym typeface="Cousine"/>
              </a:rPr>
              <a:t>Decoupling features like </a:t>
            </a:r>
            <a:r>
              <a:rPr b="1" lang="en">
                <a:latin typeface="Cousine"/>
                <a:ea typeface="Cousine"/>
                <a:cs typeface="Cousine"/>
                <a:sym typeface="Cousine"/>
              </a:rPr>
              <a:t>Group Replication</a:t>
            </a:r>
            <a:r>
              <a:rPr lang="en">
                <a:latin typeface="Cousine"/>
                <a:ea typeface="Cousine"/>
                <a:cs typeface="Cousine"/>
                <a:sym typeface="Cousine"/>
              </a:rPr>
              <a:t> and </a:t>
            </a:r>
            <a:r>
              <a:rPr b="1" lang="en">
                <a:latin typeface="Cousine"/>
                <a:ea typeface="Cousine"/>
                <a:cs typeface="Cousine"/>
                <a:sym typeface="Cousine"/>
              </a:rPr>
              <a:t>Document Store</a:t>
            </a:r>
            <a:r>
              <a:rPr lang="en">
                <a:latin typeface="Cousine"/>
                <a:ea typeface="Cousine"/>
                <a:cs typeface="Cousine"/>
                <a:sym typeface="Cousine"/>
              </a:rPr>
              <a:t> from release cycle to make updates easier</a:t>
            </a:r>
            <a:endParaRPr>
              <a:latin typeface="Cousine"/>
              <a:ea typeface="Cousine"/>
              <a:cs typeface="Cousine"/>
              <a:sym typeface="Cousine"/>
            </a:endParaRPr>
          </a:p>
          <a:p>
            <a:pPr indent="-342900" lvl="0" marL="457200" rtl="0" algn="l">
              <a:lnSpc>
                <a:spcPct val="100000"/>
              </a:lnSpc>
              <a:spcBef>
                <a:spcPts val="600"/>
              </a:spcBef>
              <a:spcAft>
                <a:spcPts val="0"/>
              </a:spcAft>
              <a:buSzPts val="1800"/>
              <a:buFont typeface="Cousine"/>
              <a:buChar char="●"/>
            </a:pPr>
            <a:r>
              <a:rPr lang="en" sz="1400">
                <a:latin typeface="Cousine"/>
                <a:ea typeface="Cousine"/>
                <a:cs typeface="Cousine"/>
                <a:sym typeface="Cousine"/>
              </a:rPr>
              <a:t>Add new features via a plug-in</a:t>
            </a:r>
            <a:endParaRPr sz="1400">
              <a:latin typeface="Cousine"/>
              <a:ea typeface="Cousine"/>
              <a:cs typeface="Cousine"/>
              <a:sym typeface="Cousine"/>
            </a:endParaRPr>
          </a:p>
          <a:p>
            <a:pPr indent="-317500" lvl="0" marL="457200" rtl="0" algn="l">
              <a:lnSpc>
                <a:spcPct val="100000"/>
              </a:lnSpc>
              <a:spcBef>
                <a:spcPts val="0"/>
              </a:spcBef>
              <a:spcAft>
                <a:spcPts val="0"/>
              </a:spcAft>
              <a:buSzPts val="1400"/>
              <a:buFont typeface="Cousine"/>
              <a:buChar char="●"/>
            </a:pPr>
            <a:r>
              <a:rPr lang="en" sz="1400">
                <a:latin typeface="Cousine"/>
                <a:ea typeface="Cousine"/>
                <a:cs typeface="Cousine"/>
                <a:sym typeface="Cousine"/>
              </a:rPr>
              <a:t>Make upgrades less onerous</a:t>
            </a:r>
            <a:endParaRPr sz="1400">
              <a:latin typeface="Cousine"/>
              <a:ea typeface="Cousine"/>
              <a:cs typeface="Cousine"/>
              <a:sym typeface="Cousine"/>
            </a:endParaRPr>
          </a:p>
          <a:p>
            <a:pPr indent="-317500" lvl="0" marL="457200" rtl="0" algn="l">
              <a:lnSpc>
                <a:spcPct val="100000"/>
              </a:lnSpc>
              <a:spcBef>
                <a:spcPts val="0"/>
              </a:spcBef>
              <a:spcAft>
                <a:spcPts val="0"/>
              </a:spcAft>
              <a:buSzPts val="1400"/>
              <a:buFont typeface="Cousine"/>
              <a:buChar char="●"/>
            </a:pPr>
            <a:r>
              <a:rPr lang="en" sz="1400">
                <a:latin typeface="Cousine"/>
                <a:ea typeface="Cousine"/>
                <a:cs typeface="Cousine"/>
                <a:sym typeface="Cousine"/>
              </a:rPr>
              <a:t>Easier management of features</a:t>
            </a:r>
            <a:endParaRPr sz="1400">
              <a:latin typeface="Cousine"/>
              <a:ea typeface="Cousine"/>
              <a:cs typeface="Cousine"/>
              <a:sym typeface="Cousine"/>
            </a:endParaRPr>
          </a:p>
          <a:p>
            <a:pPr indent="0" lvl="0" marL="0" rtl="0" algn="l">
              <a:spcBef>
                <a:spcPts val="0"/>
              </a:spcBef>
              <a:spcAft>
                <a:spcPts val="1600"/>
              </a:spcAft>
              <a:buNone/>
            </a:pPr>
            <a:r>
              <a:t/>
            </a:r>
            <a:endParaRPr/>
          </a:p>
        </p:txBody>
      </p:sp>
      <p:sp>
        <p:nvSpPr>
          <p:cNvPr id="350" name="Google Shape;350;p54"/>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solidFill>
                  <a:srgbClr val="000000"/>
                </a:solidFill>
                <a:latin typeface="Cousine"/>
                <a:ea typeface="Cousine"/>
                <a:cs typeface="Cousine"/>
                <a:sym typeface="Cousine"/>
              </a:rPr>
              <a:t>Yes, we know that servers can be hard to manage and get harder when they are in the cloud and out of reach of ‘percussive maintenance’ techniques.</a:t>
            </a:r>
            <a:endParaRPr sz="1800">
              <a:solidFill>
                <a:srgbClr val="000000"/>
              </a:solidFill>
              <a:latin typeface="Cousine"/>
              <a:ea typeface="Cousine"/>
              <a:cs typeface="Cousine"/>
              <a:sym typeface="Cousine"/>
            </a:endParaRPr>
          </a:p>
          <a:p>
            <a:pPr indent="0" lvl="0" marL="0" rtl="0" algn="ctr">
              <a:spcBef>
                <a:spcPts val="0"/>
              </a:spcBef>
              <a:spcAft>
                <a:spcPts val="0"/>
              </a:spcAft>
              <a:buNone/>
            </a:pPr>
            <a:r>
              <a:t/>
            </a:r>
            <a:endParaRPr/>
          </a:p>
        </p:txBody>
      </p:sp>
      <p:sp>
        <p:nvSpPr>
          <p:cNvPr id="351" name="Google Shape;351;p5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55"/>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600"/>
              <a:t>8. 3G Geometry</a:t>
            </a:r>
            <a:endParaRPr b="1" sz="3600"/>
          </a:p>
        </p:txBody>
      </p:sp>
      <p:sp>
        <p:nvSpPr>
          <p:cNvPr id="357" name="Google Shape;357;p55"/>
          <p:cNvSpPr txBox="1"/>
          <p:nvPr>
            <p:ph idx="1" type="body"/>
          </p:nvPr>
        </p:nvSpPr>
        <p:spPr>
          <a:xfrm>
            <a:off x="471900" y="1919075"/>
            <a:ext cx="8222100" cy="27102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100000"/>
              </a:lnSpc>
              <a:spcBef>
                <a:spcPts val="600"/>
              </a:spcBef>
              <a:spcAft>
                <a:spcPts val="0"/>
              </a:spcAft>
              <a:buNone/>
            </a:pPr>
            <a:r>
              <a:rPr b="1" lang="en" sz="3000">
                <a:solidFill>
                  <a:srgbClr val="FF0000"/>
                </a:solidFill>
              </a:rPr>
              <a:t>“GIS is a form of digital mapping technology. Kind of like Google Earth but better.”</a:t>
            </a:r>
            <a:endParaRPr b="1" sz="3000">
              <a:solidFill>
                <a:srgbClr val="FF0000"/>
              </a:solidFill>
            </a:endParaRPr>
          </a:p>
          <a:p>
            <a:pPr indent="0" lvl="0" marL="0" rtl="0" algn="ctr">
              <a:lnSpc>
                <a:spcPct val="100000"/>
              </a:lnSpc>
              <a:spcBef>
                <a:spcPts val="600"/>
              </a:spcBef>
              <a:spcAft>
                <a:spcPts val="0"/>
              </a:spcAft>
              <a:buNone/>
            </a:pPr>
            <a:r>
              <a:rPr b="1" lang="en">
                <a:solidFill>
                  <a:srgbClr val="000000"/>
                </a:solidFill>
                <a:latin typeface="Cousine"/>
                <a:ea typeface="Cousine"/>
                <a:cs typeface="Cousine"/>
                <a:sym typeface="Cousine"/>
              </a:rPr>
              <a:t>-- Arnold Schwarzenegger</a:t>
            </a:r>
            <a:endParaRPr b="1">
              <a:solidFill>
                <a:srgbClr val="000000"/>
              </a:solidFill>
              <a:latin typeface="Cousine"/>
              <a:ea typeface="Cousine"/>
              <a:cs typeface="Cousine"/>
              <a:sym typeface="Cousine"/>
            </a:endParaRPr>
          </a:p>
          <a:p>
            <a:pPr indent="0" lvl="0" marL="0" rtl="0" algn="ctr">
              <a:lnSpc>
                <a:spcPct val="100000"/>
              </a:lnSpc>
              <a:spcBef>
                <a:spcPts val="600"/>
              </a:spcBef>
              <a:spcAft>
                <a:spcPts val="0"/>
              </a:spcAft>
              <a:buNone/>
            </a:pPr>
            <a:r>
              <a:rPr b="1" lang="en">
                <a:solidFill>
                  <a:srgbClr val="000000"/>
                </a:solidFill>
                <a:latin typeface="Cousine"/>
                <a:ea typeface="Cousine"/>
                <a:cs typeface="Cousine"/>
                <a:sym typeface="Cousine"/>
              </a:rPr>
              <a:t>Governor of California</a:t>
            </a:r>
            <a:endParaRPr b="1">
              <a:solidFill>
                <a:srgbClr val="000000"/>
              </a:solidFill>
              <a:latin typeface="Cousine"/>
              <a:ea typeface="Cousine"/>
              <a:cs typeface="Cousine"/>
              <a:sym typeface="Cousine"/>
            </a:endParaRPr>
          </a:p>
          <a:p>
            <a:pPr indent="0" lvl="0" marL="0" rtl="0" algn="l">
              <a:spcBef>
                <a:spcPts val="0"/>
              </a:spcBef>
              <a:spcAft>
                <a:spcPts val="1600"/>
              </a:spcAft>
              <a:buNone/>
            </a:pPr>
            <a:r>
              <a:t/>
            </a:r>
            <a:endParaRPr/>
          </a:p>
        </p:txBody>
      </p:sp>
      <p:sp>
        <p:nvSpPr>
          <p:cNvPr id="358" name="Google Shape;358;p5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56"/>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600"/>
              <a:t>8. 3D Geometry</a:t>
            </a:r>
            <a:endParaRPr b="1" sz="3600"/>
          </a:p>
        </p:txBody>
      </p:sp>
      <p:sp>
        <p:nvSpPr>
          <p:cNvPr id="364" name="Google Shape;364;p56"/>
          <p:cNvSpPr txBox="1"/>
          <p:nvPr>
            <p:ph idx="1" type="body"/>
          </p:nvPr>
        </p:nvSpPr>
        <p:spPr>
          <a:xfrm>
            <a:off x="471900" y="1919075"/>
            <a:ext cx="8588400" cy="2710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000000"/>
              </a:buClr>
              <a:buSzPts val="1800"/>
              <a:buFont typeface="Cousine"/>
              <a:buChar char="●"/>
            </a:pPr>
            <a:r>
              <a:rPr lang="en">
                <a:solidFill>
                  <a:srgbClr val="000000"/>
                </a:solidFill>
                <a:latin typeface="Cousine"/>
                <a:ea typeface="Cousine"/>
                <a:cs typeface="Cousine"/>
                <a:sym typeface="Cousine"/>
              </a:rPr>
              <a:t>World can now be flat or ellipsoidal</a:t>
            </a:r>
            <a:endParaRPr>
              <a:solidFill>
                <a:srgbClr val="000000"/>
              </a:solidFill>
              <a:latin typeface="Cousine"/>
              <a:ea typeface="Cousine"/>
              <a:cs typeface="Cousine"/>
              <a:sym typeface="Cousine"/>
            </a:endParaRPr>
          </a:p>
          <a:p>
            <a:pPr indent="-342900" lvl="0" marL="457200" rtl="0" algn="l">
              <a:lnSpc>
                <a:spcPct val="100000"/>
              </a:lnSpc>
              <a:spcBef>
                <a:spcPts val="0"/>
              </a:spcBef>
              <a:spcAft>
                <a:spcPts val="0"/>
              </a:spcAft>
              <a:buClr>
                <a:srgbClr val="000000"/>
              </a:buClr>
              <a:buSzPts val="1800"/>
              <a:buFont typeface="Cousine"/>
              <a:buChar char="●"/>
            </a:pPr>
            <a:r>
              <a:rPr lang="en">
                <a:solidFill>
                  <a:srgbClr val="000000"/>
                </a:solidFill>
                <a:latin typeface="Cousine"/>
                <a:ea typeface="Cousine"/>
                <a:cs typeface="Cousine"/>
                <a:sym typeface="Cousine"/>
              </a:rPr>
              <a:t>Coordinate system wrap around</a:t>
            </a:r>
            <a:endParaRPr>
              <a:solidFill>
                <a:srgbClr val="000000"/>
              </a:solidFill>
              <a:latin typeface="Cousine"/>
              <a:ea typeface="Cousine"/>
              <a:cs typeface="Cousine"/>
              <a:sym typeface="Cousine"/>
            </a:endParaRPr>
          </a:p>
          <a:p>
            <a:pPr indent="-342900" lvl="0" marL="457200" rtl="0" algn="l">
              <a:lnSpc>
                <a:spcPct val="100000"/>
              </a:lnSpc>
              <a:spcBef>
                <a:spcPts val="0"/>
              </a:spcBef>
              <a:spcAft>
                <a:spcPts val="0"/>
              </a:spcAft>
              <a:buClr>
                <a:srgbClr val="000000"/>
              </a:buClr>
              <a:buSzPts val="1800"/>
              <a:buFont typeface="Cousine"/>
              <a:buChar char="●"/>
            </a:pPr>
            <a:r>
              <a:rPr lang="en">
                <a:solidFill>
                  <a:srgbClr val="000000"/>
                </a:solidFill>
                <a:latin typeface="Cousine"/>
                <a:ea typeface="Cousine"/>
                <a:cs typeface="Cousine"/>
                <a:sym typeface="Cousine"/>
              </a:rPr>
              <a:t>Boot.Geometry &amp; Open GID </a:t>
            </a:r>
            <a:endParaRPr>
              <a:solidFill>
                <a:srgbClr val="000000"/>
              </a:solidFill>
              <a:latin typeface="Cousine"/>
              <a:ea typeface="Cousine"/>
              <a:cs typeface="Cousine"/>
              <a:sym typeface="Cousine"/>
            </a:endParaRPr>
          </a:p>
          <a:p>
            <a:pPr indent="-342900" lvl="0" marL="457200" rtl="0" algn="l">
              <a:lnSpc>
                <a:spcPct val="100000"/>
              </a:lnSpc>
              <a:spcBef>
                <a:spcPts val="0"/>
              </a:spcBef>
              <a:spcAft>
                <a:spcPts val="0"/>
              </a:spcAft>
              <a:buClr>
                <a:srgbClr val="000000"/>
              </a:buClr>
              <a:buSzPts val="1800"/>
              <a:buFont typeface="Cousine"/>
              <a:buChar char="●"/>
            </a:pPr>
            <a:r>
              <a:rPr lang="en">
                <a:solidFill>
                  <a:srgbClr val="000000"/>
                </a:solidFill>
                <a:latin typeface="Cousine"/>
                <a:ea typeface="Cousine"/>
                <a:cs typeface="Cousine"/>
                <a:sym typeface="Cousine"/>
              </a:rPr>
              <a:t>Code related to geometry parsing, computing bounding boxes and operations on them, from the InnoDB layer to the Server layer so that geographic R-trees can be supported easily in the future without having to change anything in InnoDB</a:t>
            </a:r>
            <a:endParaRPr>
              <a:solidFill>
                <a:srgbClr val="000000"/>
              </a:solidFill>
              <a:latin typeface="Cousine"/>
              <a:ea typeface="Cousine"/>
              <a:cs typeface="Cousine"/>
              <a:sym typeface="Cousine"/>
            </a:endParaRPr>
          </a:p>
          <a:p>
            <a:pPr indent="0" lvl="0" marL="0" rtl="0" algn="l">
              <a:lnSpc>
                <a:spcPct val="100000"/>
              </a:lnSpc>
              <a:spcBef>
                <a:spcPts val="600"/>
              </a:spcBef>
              <a:spcAft>
                <a:spcPts val="0"/>
              </a:spcAft>
              <a:buNone/>
            </a:pPr>
            <a:r>
              <a:t/>
            </a:r>
            <a:endParaRPr sz="3000">
              <a:solidFill>
                <a:srgbClr val="000000"/>
              </a:solidFill>
              <a:latin typeface="Cousine"/>
              <a:ea typeface="Cousine"/>
              <a:cs typeface="Cousine"/>
              <a:sym typeface="Cousine"/>
            </a:endParaRPr>
          </a:p>
          <a:p>
            <a:pPr indent="0" lvl="0" marL="0" rtl="0" algn="l">
              <a:spcBef>
                <a:spcPts val="0"/>
              </a:spcBef>
              <a:spcAft>
                <a:spcPts val="1600"/>
              </a:spcAft>
              <a:buNone/>
            </a:pPr>
            <a:r>
              <a:t/>
            </a:r>
            <a:endParaRPr>
              <a:solidFill>
                <a:srgbClr val="000000"/>
              </a:solidFill>
            </a:endParaRPr>
          </a:p>
        </p:txBody>
      </p:sp>
      <p:sp>
        <p:nvSpPr>
          <p:cNvPr id="365" name="Google Shape;365;p5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57"/>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600"/>
              <a:t>9. JSON  -- A big change in Databases</a:t>
            </a:r>
            <a:endParaRPr b="1" sz="3600"/>
          </a:p>
        </p:txBody>
      </p:sp>
      <p:sp>
        <p:nvSpPr>
          <p:cNvPr id="371" name="Google Shape;371;p57"/>
          <p:cNvSpPr txBox="1"/>
          <p:nvPr>
            <p:ph idx="1" type="body"/>
          </p:nvPr>
        </p:nvSpPr>
        <p:spPr>
          <a:xfrm>
            <a:off x="177150" y="1802050"/>
            <a:ext cx="8895000" cy="282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We can use a JSON field to eliminate one of the issues of traditional database solutions: </a:t>
            </a:r>
            <a:r>
              <a:rPr b="1" lang="en">
                <a:solidFill>
                  <a:srgbClr val="000000"/>
                </a:solidFill>
              </a:rPr>
              <a:t>many-to-many-joins</a:t>
            </a:r>
            <a:endParaRPr b="1">
              <a:solidFill>
                <a:srgbClr val="000000"/>
              </a:solidFill>
            </a:endParaRPr>
          </a:p>
          <a:p>
            <a:pPr indent="0" lvl="0" marL="0" rtl="0" algn="l">
              <a:spcBef>
                <a:spcPts val="1600"/>
              </a:spcBef>
              <a:spcAft>
                <a:spcPts val="0"/>
              </a:spcAft>
              <a:buNone/>
            </a:pPr>
            <a:r>
              <a:rPr lang="en">
                <a:solidFill>
                  <a:srgbClr val="000000"/>
                </a:solidFill>
              </a:rPr>
              <a:t>This allows more freedom to store unstructured data (data with pieces missing)</a:t>
            </a:r>
            <a:endParaRPr>
              <a:solidFill>
                <a:srgbClr val="000000"/>
              </a:solidFill>
            </a:endParaRPr>
          </a:p>
          <a:p>
            <a:pPr indent="0" lvl="0" marL="0" rtl="0" algn="l">
              <a:spcBef>
                <a:spcPts val="1600"/>
              </a:spcBef>
              <a:spcAft>
                <a:spcPts val="0"/>
              </a:spcAft>
              <a:buNone/>
            </a:pPr>
            <a:r>
              <a:rPr lang="en">
                <a:solidFill>
                  <a:srgbClr val="000000"/>
                </a:solidFill>
              </a:rPr>
              <a:t>You still use SQL to work with the data via a database connector but the JSON documents in the table can be manipulated directly in code.</a:t>
            </a:r>
            <a:endParaRPr>
              <a:solidFill>
                <a:srgbClr val="000000"/>
              </a:solidFill>
            </a:endParaRPr>
          </a:p>
          <a:p>
            <a:pPr indent="0" lvl="0" marL="0" rtl="0" algn="l">
              <a:spcBef>
                <a:spcPts val="1600"/>
              </a:spcBef>
              <a:spcAft>
                <a:spcPts val="0"/>
              </a:spcAft>
              <a:buNone/>
            </a:pPr>
            <a:r>
              <a:rPr lang="en">
                <a:solidFill>
                  <a:srgbClr val="000000"/>
                </a:solidFill>
              </a:rPr>
              <a:t>Joins can be expensive. Reducing how many places you need to join data can help speed up your queries.  Removing joins may result in some level of denormalization but can result in fast access to the data.</a:t>
            </a:r>
            <a:endParaRPr>
              <a:solidFill>
                <a:srgbClr val="000000"/>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72" name="Google Shape;372;p5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58"/>
          <p:cNvSpPr txBox="1"/>
          <p:nvPr>
            <p:ph type="title"/>
          </p:nvPr>
        </p:nvSpPr>
        <p:spPr>
          <a:xfrm>
            <a:off x="471900" y="738725"/>
            <a:ext cx="8222100" cy="10500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b="1" lang="en" sz="4800"/>
              <a:t>Plan for </a:t>
            </a:r>
            <a:r>
              <a:rPr b="1" lang="en" sz="4800"/>
              <a:t>Mutability</a:t>
            </a:r>
            <a:endParaRPr b="1" sz="4800"/>
          </a:p>
        </p:txBody>
      </p:sp>
      <p:sp>
        <p:nvSpPr>
          <p:cNvPr id="378" name="Google Shape;378;p5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000000"/>
                </a:solidFill>
              </a:rPr>
              <a:t>Schemaless designs are focused on mutability. Build your applications with the ability to modify the document as needed (and within reason)</a:t>
            </a:r>
            <a:endParaRPr sz="2400">
              <a:solidFill>
                <a:srgbClr val="000000"/>
              </a:solidFill>
            </a:endParaRPr>
          </a:p>
        </p:txBody>
      </p:sp>
      <p:sp>
        <p:nvSpPr>
          <p:cNvPr id="379" name="Google Shape;379;p5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59"/>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600"/>
              <a:t>Remove Many-to-Many Relationships</a:t>
            </a:r>
            <a:endParaRPr b="1" sz="3600"/>
          </a:p>
        </p:txBody>
      </p:sp>
      <p:sp>
        <p:nvSpPr>
          <p:cNvPr id="385" name="Google Shape;385;p5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000000"/>
              </a:buClr>
              <a:buSzPts val="1100"/>
              <a:buFont typeface="Arial"/>
              <a:buChar char="●"/>
            </a:pPr>
            <a:r>
              <a:rPr lang="en">
                <a:solidFill>
                  <a:srgbClr val="000000"/>
                </a:solidFill>
              </a:rPr>
              <a:t>Use embedded arrays and lists to store relationships among documents.  This can be as simple as embedding the data in the document or embedding an array of document ids in the document.</a:t>
            </a:r>
            <a:br>
              <a:rPr lang="en">
                <a:solidFill>
                  <a:srgbClr val="000000"/>
                </a:solidFill>
              </a:rPr>
            </a:br>
            <a:endParaRPr>
              <a:solidFill>
                <a:srgbClr val="000000"/>
              </a:solidFill>
            </a:endParaRPr>
          </a:p>
          <a:p>
            <a:pPr indent="-298450" lvl="0" marL="457200" rtl="0" algn="l">
              <a:spcBef>
                <a:spcPts val="0"/>
              </a:spcBef>
              <a:spcAft>
                <a:spcPts val="0"/>
              </a:spcAft>
              <a:buClr>
                <a:srgbClr val="000000"/>
              </a:buClr>
              <a:buSzPts val="1100"/>
              <a:buFont typeface="Arial"/>
              <a:buChar char="●"/>
            </a:pPr>
            <a:r>
              <a:rPr lang="en">
                <a:solidFill>
                  <a:srgbClr val="000000"/>
                </a:solidFill>
              </a:rPr>
              <a:t>In the first case data is available as soon as you can read the document and in the second it only takes one additional step to retrieve the data. In cases of seldom read (used) relationships, having the data linked with an array of ids can be more efficient (less data to read on the first pass)</a:t>
            </a:r>
            <a:endParaRPr>
              <a:solidFill>
                <a:srgbClr val="000000"/>
              </a:solidFill>
            </a:endParaRPr>
          </a:p>
          <a:p>
            <a:pPr indent="0" lvl="0" marL="457200" rtl="0" algn="l">
              <a:spcBef>
                <a:spcPts val="0"/>
              </a:spcBef>
              <a:spcAft>
                <a:spcPts val="1600"/>
              </a:spcAft>
              <a:buNone/>
            </a:pPr>
            <a:r>
              <a:t/>
            </a:r>
            <a:endParaRPr/>
          </a:p>
        </p:txBody>
      </p:sp>
      <p:sp>
        <p:nvSpPr>
          <p:cNvPr id="386" name="Google Shape;386;p5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60"/>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4800"/>
              <a:t>-&gt;&gt; Operator</a:t>
            </a:r>
            <a:endParaRPr b="1" sz="4800"/>
          </a:p>
        </p:txBody>
      </p:sp>
      <p:sp>
        <p:nvSpPr>
          <p:cNvPr id="392" name="Google Shape;392;p60"/>
          <p:cNvSpPr txBox="1"/>
          <p:nvPr>
            <p:ph idx="1" type="body"/>
          </p:nvPr>
        </p:nvSpPr>
        <p:spPr>
          <a:xfrm>
            <a:off x="0" y="1712450"/>
            <a:ext cx="8928600" cy="2916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a:solidFill>
                  <a:srgbClr val="000000"/>
                </a:solidFill>
                <a:highlight>
                  <a:srgbClr val="FFFFFF"/>
                </a:highlight>
              </a:rPr>
              <a:t>MySQL 8 adds a new</a:t>
            </a:r>
            <a:r>
              <a:rPr lang="en">
                <a:solidFill>
                  <a:srgbClr val="000000"/>
                </a:solidFill>
                <a:highlight>
                  <a:srgbClr val="FFFFFF"/>
                </a:highlight>
              </a:rPr>
              <a:t> unquoting extraction operator </a:t>
            </a:r>
            <a:r>
              <a:rPr lang="en" u="sng">
                <a:solidFill>
                  <a:srgbClr val="000000"/>
                </a:solidFill>
                <a:highlight>
                  <a:srgbClr val="FFFFFF"/>
                </a:highlight>
                <a:hlinkClick r:id="rId3"/>
              </a:rPr>
              <a:t>-&gt;&gt;</a:t>
            </a:r>
            <a:r>
              <a:rPr lang="en">
                <a:solidFill>
                  <a:srgbClr val="000000"/>
                </a:solidFill>
                <a:highlight>
                  <a:srgbClr val="FFFFFF"/>
                </a:highlight>
              </a:rPr>
              <a:t>, sometimes also referred to as an inline path operator, for use with </a:t>
            </a:r>
            <a:r>
              <a:rPr lang="en" u="sng">
                <a:solidFill>
                  <a:srgbClr val="000000"/>
                </a:solidFill>
                <a:highlight>
                  <a:srgbClr val="FFFFFF"/>
                </a:highlight>
                <a:hlinkClick r:id="rId4"/>
              </a:rPr>
              <a:t>JSON</a:t>
            </a:r>
            <a:r>
              <a:rPr lang="en">
                <a:solidFill>
                  <a:srgbClr val="000000"/>
                </a:solidFill>
                <a:highlight>
                  <a:srgbClr val="FFFFFF"/>
                </a:highlight>
              </a:rPr>
              <a:t> documents stored in MySQL. The new operator is similar to the </a:t>
            </a:r>
            <a:r>
              <a:rPr lang="en" u="sng">
                <a:solidFill>
                  <a:srgbClr val="000000"/>
                </a:solidFill>
                <a:highlight>
                  <a:srgbClr val="FFFFFF"/>
                </a:highlight>
                <a:hlinkClick r:id="rId5"/>
              </a:rPr>
              <a:t>-&gt;</a:t>
            </a:r>
            <a:r>
              <a:rPr lang="en">
                <a:solidFill>
                  <a:srgbClr val="000000"/>
                </a:solidFill>
                <a:highlight>
                  <a:srgbClr val="FFFFFF"/>
                </a:highlight>
              </a:rPr>
              <a:t> operator, but performs JSON unquoting of the value as well.</a:t>
            </a:r>
            <a:endParaRPr>
              <a:solidFill>
                <a:srgbClr val="000000"/>
              </a:solidFill>
              <a:highlight>
                <a:srgbClr val="FFFFFF"/>
              </a:highlight>
            </a:endParaRPr>
          </a:p>
          <a:p>
            <a:pPr indent="0" lvl="0" marL="0" rtl="0" algn="l">
              <a:lnSpc>
                <a:spcPct val="100000"/>
              </a:lnSpc>
              <a:spcBef>
                <a:spcPts val="0"/>
              </a:spcBef>
              <a:spcAft>
                <a:spcPts val="0"/>
              </a:spcAft>
              <a:buNone/>
            </a:pPr>
            <a:r>
              <a:rPr b="1" i="1" lang="en">
                <a:solidFill>
                  <a:srgbClr val="000000"/>
                </a:solidFill>
                <a:highlight>
                  <a:srgbClr val="FFFFFF"/>
                </a:highlight>
              </a:rPr>
              <a:t>The following three expressions are equivalent:</a:t>
            </a:r>
            <a:endParaRPr b="1" i="1">
              <a:solidFill>
                <a:srgbClr val="000000"/>
              </a:solidFill>
              <a:highlight>
                <a:srgbClr val="FFFFFF"/>
              </a:highlight>
            </a:endParaRPr>
          </a:p>
          <a:p>
            <a:pPr indent="-381000" lvl="0" marL="749300" rtl="0" algn="l">
              <a:lnSpc>
                <a:spcPct val="100000"/>
              </a:lnSpc>
              <a:spcBef>
                <a:spcPts val="0"/>
              </a:spcBef>
              <a:spcAft>
                <a:spcPts val="0"/>
              </a:spcAft>
              <a:buClr>
                <a:srgbClr val="000000"/>
              </a:buClr>
              <a:buSzPts val="2400"/>
              <a:buFont typeface="Arial"/>
              <a:buChar char="●"/>
            </a:pPr>
            <a:r>
              <a:rPr b="1" lang="en" sz="2400" u="sng">
                <a:solidFill>
                  <a:srgbClr val="000000"/>
                </a:solidFill>
                <a:highlight>
                  <a:srgbClr val="FFFFFF"/>
                </a:highlight>
                <a:hlinkClick r:id="rId6"/>
              </a:rPr>
              <a:t>JSON_UNQUOTE(</a:t>
            </a:r>
            <a:r>
              <a:rPr b="1" lang="en" sz="2400">
                <a:solidFill>
                  <a:srgbClr val="000000"/>
                </a:solidFill>
                <a:highlight>
                  <a:srgbClr val="FFFFFF"/>
                </a:highlight>
              </a:rPr>
              <a:t> </a:t>
            </a:r>
            <a:r>
              <a:rPr b="1" lang="en" sz="2400" u="sng">
                <a:solidFill>
                  <a:srgbClr val="000000"/>
                </a:solidFill>
                <a:highlight>
                  <a:srgbClr val="FFFFFF"/>
                </a:highlight>
                <a:hlinkClick r:id="rId7"/>
              </a:rPr>
              <a:t>JSON_EXTRACT(mycol, "$.mypath") )</a:t>
            </a:r>
            <a:endParaRPr b="1" sz="2400" u="sng">
              <a:solidFill>
                <a:srgbClr val="000000"/>
              </a:solidFill>
              <a:highlight>
                <a:srgbClr val="FFFFFF"/>
              </a:highlight>
              <a:hlinkClick r:id="rId8"/>
            </a:endParaRPr>
          </a:p>
          <a:p>
            <a:pPr indent="-381000" lvl="0" marL="749300" rtl="0" algn="l">
              <a:lnSpc>
                <a:spcPct val="100000"/>
              </a:lnSpc>
              <a:spcBef>
                <a:spcPts val="0"/>
              </a:spcBef>
              <a:spcAft>
                <a:spcPts val="0"/>
              </a:spcAft>
              <a:buClr>
                <a:srgbClr val="000000"/>
              </a:buClr>
              <a:buSzPts val="2400"/>
              <a:buFont typeface="Roboto"/>
              <a:buChar char="●"/>
            </a:pPr>
            <a:r>
              <a:rPr b="1" lang="en" sz="2400">
                <a:solidFill>
                  <a:srgbClr val="000000"/>
                </a:solidFill>
                <a:highlight>
                  <a:srgbClr val="FFFFFF"/>
                </a:highlight>
              </a:rPr>
              <a:t>JSON_UNQUOTE(mycol</a:t>
            </a:r>
            <a:r>
              <a:rPr b="1" lang="en" sz="2400" u="sng">
                <a:solidFill>
                  <a:srgbClr val="000000"/>
                </a:solidFill>
                <a:highlight>
                  <a:srgbClr val="FFFFFF"/>
                </a:highlight>
                <a:hlinkClick r:id="rId9"/>
              </a:rPr>
              <a:t>-&gt;</a:t>
            </a:r>
            <a:r>
              <a:rPr b="1" lang="en" sz="2400">
                <a:solidFill>
                  <a:srgbClr val="000000"/>
                </a:solidFill>
                <a:highlight>
                  <a:srgbClr val="FFFFFF"/>
                </a:highlight>
              </a:rPr>
              <a:t>"$.mypath")</a:t>
            </a:r>
            <a:endParaRPr b="1" sz="2400">
              <a:solidFill>
                <a:srgbClr val="000000"/>
              </a:solidFill>
              <a:highlight>
                <a:srgbClr val="FFFFFF"/>
              </a:highlight>
            </a:endParaRPr>
          </a:p>
          <a:p>
            <a:pPr indent="-381000" lvl="0" marL="749300" rtl="0" algn="l">
              <a:lnSpc>
                <a:spcPct val="100000"/>
              </a:lnSpc>
              <a:spcBef>
                <a:spcPts val="0"/>
              </a:spcBef>
              <a:spcAft>
                <a:spcPts val="0"/>
              </a:spcAft>
              <a:buClr>
                <a:srgbClr val="000000"/>
              </a:buClr>
              <a:buSzPts val="2400"/>
              <a:buFont typeface="Roboto"/>
              <a:buChar char="●"/>
            </a:pPr>
            <a:r>
              <a:rPr b="1" lang="en" sz="2400">
                <a:solidFill>
                  <a:srgbClr val="000000"/>
                </a:solidFill>
                <a:highlight>
                  <a:srgbClr val="FFFFFF"/>
                </a:highlight>
              </a:rPr>
              <a:t>mycol-&gt;&gt;"$.mypath"</a:t>
            </a:r>
            <a:endParaRPr b="1" sz="2400">
              <a:solidFill>
                <a:srgbClr val="000000"/>
              </a:solidFill>
              <a:highlight>
                <a:srgbClr val="FFFFFF"/>
              </a:highlight>
            </a:endParaRPr>
          </a:p>
          <a:p>
            <a:pPr indent="0" lvl="0" marL="0" rtl="0" algn="l">
              <a:lnSpc>
                <a:spcPct val="100000"/>
              </a:lnSpc>
              <a:spcBef>
                <a:spcPts val="0"/>
              </a:spcBef>
              <a:spcAft>
                <a:spcPts val="0"/>
              </a:spcAft>
              <a:buNone/>
            </a:pPr>
            <a:r>
              <a:t/>
            </a:r>
            <a:endParaRPr>
              <a:solidFill>
                <a:srgbClr val="000000"/>
              </a:solidFill>
              <a:highlight>
                <a:srgbClr val="FFFFFF"/>
              </a:highlight>
            </a:endParaRPr>
          </a:p>
          <a:p>
            <a:pPr indent="0" lvl="0" marL="0" rtl="0" algn="l">
              <a:lnSpc>
                <a:spcPct val="100000"/>
              </a:lnSpc>
              <a:spcBef>
                <a:spcPts val="0"/>
              </a:spcBef>
              <a:spcAft>
                <a:spcPts val="0"/>
              </a:spcAft>
              <a:buNone/>
            </a:pPr>
            <a:r>
              <a:rPr lang="en">
                <a:solidFill>
                  <a:srgbClr val="000000"/>
                </a:solidFill>
                <a:highlight>
                  <a:srgbClr val="FFFFFF"/>
                </a:highlight>
              </a:rPr>
              <a:t>Can be used with (but is not limited to) SELECT lists, WHERE and HAVING clauses, and ORDER BY and GROUP BY clauses.</a:t>
            </a:r>
            <a:endParaRPr>
              <a:solidFill>
                <a:srgbClr val="000000"/>
              </a:solidFill>
              <a:highlight>
                <a:srgbClr val="FFFFFF"/>
              </a:highlight>
            </a:endParaRPr>
          </a:p>
          <a:p>
            <a:pPr indent="0" lvl="0" marL="0" rtl="0" algn="l">
              <a:spcBef>
                <a:spcPts val="0"/>
              </a:spcBef>
              <a:spcAft>
                <a:spcPts val="1600"/>
              </a:spcAft>
              <a:buNone/>
            </a:pPr>
            <a:r>
              <a:t/>
            </a:r>
            <a:endParaRPr sz="1000"/>
          </a:p>
        </p:txBody>
      </p:sp>
      <p:sp>
        <p:nvSpPr>
          <p:cNvPr id="393" name="Google Shape;393;p6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61"/>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4800"/>
              <a:t>JSON_PRETTY</a:t>
            </a:r>
            <a:endParaRPr b="1" sz="4800"/>
          </a:p>
        </p:txBody>
      </p:sp>
      <p:sp>
        <p:nvSpPr>
          <p:cNvPr id="399" name="Google Shape;399;p61"/>
          <p:cNvSpPr txBox="1"/>
          <p:nvPr>
            <p:ph idx="1" type="body"/>
          </p:nvPr>
        </p:nvSpPr>
        <p:spPr>
          <a:xfrm>
            <a:off x="471900" y="1814275"/>
            <a:ext cx="8222100" cy="2814900"/>
          </a:xfrm>
          <a:prstGeom prst="rect">
            <a:avLst/>
          </a:prstGeom>
        </p:spPr>
        <p:txBody>
          <a:bodyPr anchorCtr="0" anchor="t" bIns="91425" lIns="91425" spcFirstLastPara="1" rIns="91425" wrap="square" tIns="91425">
            <a:noAutofit/>
          </a:bodyPr>
          <a:lstStyle/>
          <a:p>
            <a:pPr indent="0" lvl="0" marL="63500" rtl="0" algn="l">
              <a:lnSpc>
                <a:spcPct val="100000"/>
              </a:lnSpc>
              <a:spcBef>
                <a:spcPts val="0"/>
              </a:spcBef>
              <a:spcAft>
                <a:spcPts val="0"/>
              </a:spcAft>
              <a:buNone/>
            </a:pPr>
            <a:r>
              <a:rPr lang="en">
                <a:solidFill>
                  <a:schemeClr val="dk2"/>
                </a:solidFill>
                <a:highlight>
                  <a:schemeClr val="lt1"/>
                </a:highlight>
                <a:latin typeface="Times New Roman"/>
                <a:ea typeface="Times New Roman"/>
                <a:cs typeface="Times New Roman"/>
                <a:sym typeface="Times New Roman"/>
              </a:rPr>
              <a:t>mysql&gt; </a:t>
            </a:r>
            <a:r>
              <a:rPr b="1" lang="en">
                <a:solidFill>
                  <a:schemeClr val="dk2"/>
                </a:solidFill>
                <a:highlight>
                  <a:schemeClr val="lt1"/>
                </a:highlight>
                <a:latin typeface="Times New Roman"/>
                <a:ea typeface="Times New Roman"/>
                <a:cs typeface="Times New Roman"/>
                <a:sym typeface="Times New Roman"/>
              </a:rPr>
              <a:t>SELECT JSON_PRETTY(doc) FROM countryinfo LIMIT 1;</a:t>
            </a:r>
            <a:br>
              <a:rPr lang="en">
                <a:solidFill>
                  <a:schemeClr val="dk2"/>
                </a:solidFill>
                <a:highlight>
                  <a:schemeClr val="lt1"/>
                </a:highlight>
                <a:latin typeface="Times New Roman"/>
                <a:ea typeface="Times New Roman"/>
                <a:cs typeface="Times New Roman"/>
                <a:sym typeface="Times New Roman"/>
              </a:rPr>
            </a:br>
            <a:r>
              <a:rPr b="1" lang="en" sz="1000">
                <a:solidFill>
                  <a:schemeClr val="dk2"/>
                </a:solidFill>
                <a:highlight>
                  <a:schemeClr val="lt1"/>
                </a:highlight>
                <a:latin typeface="Courier New"/>
                <a:ea typeface="Courier New"/>
                <a:cs typeface="Courier New"/>
                <a:sym typeface="Courier New"/>
              </a:rPr>
              <a:t>{</a:t>
            </a:r>
            <a:br>
              <a:rPr b="1" lang="en" sz="1000">
                <a:solidFill>
                  <a:schemeClr val="dk2"/>
                </a:solidFill>
                <a:highlight>
                  <a:schemeClr val="lt1"/>
                </a:highlight>
                <a:latin typeface="Courier New"/>
                <a:ea typeface="Courier New"/>
                <a:cs typeface="Courier New"/>
                <a:sym typeface="Courier New"/>
              </a:rPr>
            </a:br>
            <a:r>
              <a:rPr b="1" lang="en" sz="1000">
                <a:solidFill>
                  <a:schemeClr val="dk2"/>
                </a:solidFill>
                <a:highlight>
                  <a:schemeClr val="lt1"/>
                </a:highlight>
                <a:latin typeface="Courier New"/>
                <a:ea typeface="Courier New"/>
                <a:cs typeface="Courier New"/>
                <a:sym typeface="Courier New"/>
              </a:rPr>
              <a:t>  "GNP": 828,</a:t>
            </a:r>
            <a:br>
              <a:rPr b="1" lang="en" sz="1000">
                <a:solidFill>
                  <a:schemeClr val="dk2"/>
                </a:solidFill>
                <a:highlight>
                  <a:schemeClr val="lt1"/>
                </a:highlight>
                <a:latin typeface="Courier New"/>
                <a:ea typeface="Courier New"/>
                <a:cs typeface="Courier New"/>
                <a:sym typeface="Courier New"/>
              </a:rPr>
            </a:br>
            <a:r>
              <a:rPr b="1" lang="en" sz="1000">
                <a:solidFill>
                  <a:schemeClr val="dk2"/>
                </a:solidFill>
                <a:highlight>
                  <a:schemeClr val="lt1"/>
                </a:highlight>
                <a:latin typeface="Courier New"/>
                <a:ea typeface="Courier New"/>
                <a:cs typeface="Courier New"/>
                <a:sym typeface="Courier New"/>
              </a:rPr>
              <a:t>  "_id": "ABW",</a:t>
            </a:r>
            <a:br>
              <a:rPr b="1" lang="en" sz="1000">
                <a:solidFill>
                  <a:schemeClr val="dk2"/>
                </a:solidFill>
                <a:highlight>
                  <a:schemeClr val="lt1"/>
                </a:highlight>
                <a:latin typeface="Courier New"/>
                <a:ea typeface="Courier New"/>
                <a:cs typeface="Courier New"/>
                <a:sym typeface="Courier New"/>
              </a:rPr>
            </a:br>
            <a:r>
              <a:rPr b="1" lang="en" sz="1000">
                <a:solidFill>
                  <a:schemeClr val="dk2"/>
                </a:solidFill>
                <a:highlight>
                  <a:schemeClr val="lt1"/>
                </a:highlight>
                <a:latin typeface="Courier New"/>
                <a:ea typeface="Courier New"/>
                <a:cs typeface="Courier New"/>
                <a:sym typeface="Courier New"/>
              </a:rPr>
              <a:t>  "Name": "Aruba",</a:t>
            </a:r>
            <a:br>
              <a:rPr b="1" lang="en" sz="1000">
                <a:solidFill>
                  <a:schemeClr val="dk2"/>
                </a:solidFill>
                <a:highlight>
                  <a:schemeClr val="lt1"/>
                </a:highlight>
                <a:latin typeface="Courier New"/>
                <a:ea typeface="Courier New"/>
                <a:cs typeface="Courier New"/>
                <a:sym typeface="Courier New"/>
              </a:rPr>
            </a:br>
            <a:r>
              <a:rPr b="1" lang="en" sz="1000">
                <a:solidFill>
                  <a:schemeClr val="dk2"/>
                </a:solidFill>
                <a:highlight>
                  <a:schemeClr val="lt1"/>
                </a:highlight>
                <a:latin typeface="Courier New"/>
                <a:ea typeface="Courier New"/>
                <a:cs typeface="Courier New"/>
                <a:sym typeface="Courier New"/>
              </a:rPr>
              <a:t>  "IndepYear": null,</a:t>
            </a:r>
            <a:br>
              <a:rPr b="1" lang="en" sz="1000">
                <a:solidFill>
                  <a:schemeClr val="dk2"/>
                </a:solidFill>
                <a:highlight>
                  <a:schemeClr val="lt1"/>
                </a:highlight>
                <a:latin typeface="Courier New"/>
                <a:ea typeface="Courier New"/>
                <a:cs typeface="Courier New"/>
                <a:sym typeface="Courier New"/>
              </a:rPr>
            </a:br>
            <a:r>
              <a:rPr b="1" lang="en" sz="1000">
                <a:solidFill>
                  <a:schemeClr val="dk2"/>
                </a:solidFill>
                <a:highlight>
                  <a:schemeClr val="lt1"/>
                </a:highlight>
                <a:latin typeface="Courier New"/>
                <a:ea typeface="Courier New"/>
                <a:cs typeface="Courier New"/>
                <a:sym typeface="Courier New"/>
              </a:rPr>
              <a:t>  "geography": {</a:t>
            </a:r>
            <a:br>
              <a:rPr b="1" lang="en" sz="1000">
                <a:solidFill>
                  <a:schemeClr val="dk2"/>
                </a:solidFill>
                <a:highlight>
                  <a:schemeClr val="lt1"/>
                </a:highlight>
                <a:latin typeface="Courier New"/>
                <a:ea typeface="Courier New"/>
                <a:cs typeface="Courier New"/>
                <a:sym typeface="Courier New"/>
              </a:rPr>
            </a:br>
            <a:r>
              <a:rPr b="1" lang="en" sz="1000">
                <a:solidFill>
                  <a:schemeClr val="dk2"/>
                </a:solidFill>
                <a:highlight>
                  <a:schemeClr val="lt1"/>
                </a:highlight>
                <a:latin typeface="Courier New"/>
                <a:ea typeface="Courier New"/>
                <a:cs typeface="Courier New"/>
                <a:sym typeface="Courier New"/>
              </a:rPr>
              <a:t>    "Region": "Caribbean",</a:t>
            </a:r>
            <a:br>
              <a:rPr b="1" lang="en" sz="1000">
                <a:solidFill>
                  <a:schemeClr val="dk2"/>
                </a:solidFill>
                <a:highlight>
                  <a:schemeClr val="lt1"/>
                </a:highlight>
                <a:latin typeface="Courier New"/>
                <a:ea typeface="Courier New"/>
                <a:cs typeface="Courier New"/>
                <a:sym typeface="Courier New"/>
              </a:rPr>
            </a:br>
            <a:r>
              <a:rPr b="1" lang="en" sz="1000">
                <a:solidFill>
                  <a:schemeClr val="dk2"/>
                </a:solidFill>
                <a:highlight>
                  <a:schemeClr val="lt1"/>
                </a:highlight>
                <a:latin typeface="Courier New"/>
                <a:ea typeface="Courier New"/>
                <a:cs typeface="Courier New"/>
                <a:sym typeface="Courier New"/>
              </a:rPr>
              <a:t>    "Continent": "North America",</a:t>
            </a:r>
            <a:br>
              <a:rPr b="1" lang="en" sz="1000">
                <a:solidFill>
                  <a:schemeClr val="dk2"/>
                </a:solidFill>
                <a:highlight>
                  <a:schemeClr val="lt1"/>
                </a:highlight>
                <a:latin typeface="Courier New"/>
                <a:ea typeface="Courier New"/>
                <a:cs typeface="Courier New"/>
                <a:sym typeface="Courier New"/>
              </a:rPr>
            </a:br>
            <a:r>
              <a:rPr b="1" lang="en" sz="1000">
                <a:solidFill>
                  <a:schemeClr val="dk2"/>
                </a:solidFill>
                <a:highlight>
                  <a:schemeClr val="lt1"/>
                </a:highlight>
                <a:latin typeface="Courier New"/>
                <a:ea typeface="Courier New"/>
                <a:cs typeface="Courier New"/>
                <a:sym typeface="Courier New"/>
              </a:rPr>
              <a:t>    "SurfaceArea": 193</a:t>
            </a:r>
            <a:br>
              <a:rPr b="1" lang="en" sz="1000">
                <a:solidFill>
                  <a:schemeClr val="dk2"/>
                </a:solidFill>
                <a:highlight>
                  <a:schemeClr val="lt1"/>
                </a:highlight>
                <a:latin typeface="Courier New"/>
                <a:ea typeface="Courier New"/>
                <a:cs typeface="Courier New"/>
                <a:sym typeface="Courier New"/>
              </a:rPr>
            </a:br>
            <a:r>
              <a:rPr b="1" lang="en" sz="1000">
                <a:solidFill>
                  <a:schemeClr val="dk2"/>
                </a:solidFill>
                <a:highlight>
                  <a:schemeClr val="lt1"/>
                </a:highlight>
                <a:latin typeface="Courier New"/>
                <a:ea typeface="Courier New"/>
                <a:cs typeface="Courier New"/>
                <a:sym typeface="Courier New"/>
              </a:rPr>
              <a:t>  },</a:t>
            </a:r>
            <a:br>
              <a:rPr b="1" lang="en" sz="1000">
                <a:solidFill>
                  <a:schemeClr val="dk2"/>
                </a:solidFill>
                <a:highlight>
                  <a:schemeClr val="lt1"/>
                </a:highlight>
                <a:latin typeface="Courier New"/>
                <a:ea typeface="Courier New"/>
                <a:cs typeface="Courier New"/>
                <a:sym typeface="Courier New"/>
              </a:rPr>
            </a:br>
            <a:r>
              <a:rPr b="1" lang="en" sz="1000">
                <a:solidFill>
                  <a:schemeClr val="dk2"/>
                </a:solidFill>
                <a:highlight>
                  <a:schemeClr val="lt1"/>
                </a:highlight>
                <a:latin typeface="Courier New"/>
                <a:ea typeface="Courier New"/>
                <a:cs typeface="Courier New"/>
                <a:sym typeface="Courier New"/>
              </a:rPr>
              <a:t>  "government": {</a:t>
            </a:r>
            <a:br>
              <a:rPr b="1" lang="en" sz="1000">
                <a:solidFill>
                  <a:schemeClr val="dk2"/>
                </a:solidFill>
                <a:highlight>
                  <a:schemeClr val="lt1"/>
                </a:highlight>
                <a:latin typeface="Courier New"/>
                <a:ea typeface="Courier New"/>
                <a:cs typeface="Courier New"/>
                <a:sym typeface="Courier New"/>
              </a:rPr>
            </a:br>
            <a:r>
              <a:rPr b="1" lang="en" sz="1000">
                <a:solidFill>
                  <a:schemeClr val="dk2"/>
                </a:solidFill>
                <a:highlight>
                  <a:schemeClr val="lt1"/>
                </a:highlight>
                <a:latin typeface="Courier New"/>
                <a:ea typeface="Courier New"/>
                <a:cs typeface="Courier New"/>
                <a:sym typeface="Courier New"/>
              </a:rPr>
              <a:t>    "HeadOfState": "Beatrix",</a:t>
            </a:r>
            <a:br>
              <a:rPr b="1" lang="en" sz="1000">
                <a:solidFill>
                  <a:schemeClr val="dk2"/>
                </a:solidFill>
                <a:highlight>
                  <a:schemeClr val="lt1"/>
                </a:highlight>
                <a:latin typeface="Courier New"/>
                <a:ea typeface="Courier New"/>
                <a:cs typeface="Courier New"/>
                <a:sym typeface="Courier New"/>
              </a:rPr>
            </a:br>
            <a:r>
              <a:rPr b="1" lang="en" sz="1000">
                <a:solidFill>
                  <a:schemeClr val="dk2"/>
                </a:solidFill>
                <a:highlight>
                  <a:schemeClr val="lt1"/>
                </a:highlight>
                <a:latin typeface="Courier New"/>
                <a:ea typeface="Courier New"/>
                <a:cs typeface="Courier New"/>
                <a:sym typeface="Courier New"/>
              </a:rPr>
              <a:t>    "GovernmentForm": "Nonmetropolitan Territory of The Netherlands"</a:t>
            </a:r>
            <a:br>
              <a:rPr b="1" lang="en" sz="1000">
                <a:solidFill>
                  <a:schemeClr val="dk2"/>
                </a:solidFill>
                <a:highlight>
                  <a:schemeClr val="lt1"/>
                </a:highlight>
                <a:latin typeface="Courier New"/>
                <a:ea typeface="Courier New"/>
                <a:cs typeface="Courier New"/>
                <a:sym typeface="Courier New"/>
              </a:rPr>
            </a:br>
            <a:r>
              <a:rPr b="1" lang="en" sz="1000">
                <a:solidFill>
                  <a:schemeClr val="dk2"/>
                </a:solidFill>
                <a:highlight>
                  <a:schemeClr val="lt1"/>
                </a:highlight>
                <a:latin typeface="Courier New"/>
                <a:ea typeface="Courier New"/>
                <a:cs typeface="Courier New"/>
                <a:sym typeface="Courier New"/>
              </a:rPr>
              <a:t>  },</a:t>
            </a:r>
            <a:br>
              <a:rPr b="1" lang="en" sz="1000">
                <a:solidFill>
                  <a:schemeClr val="dk2"/>
                </a:solidFill>
                <a:highlight>
                  <a:schemeClr val="lt1"/>
                </a:highlight>
                <a:latin typeface="Courier New"/>
                <a:ea typeface="Courier New"/>
                <a:cs typeface="Courier New"/>
                <a:sym typeface="Courier New"/>
              </a:rPr>
            </a:br>
            <a:r>
              <a:rPr b="1" lang="en" sz="1000">
                <a:solidFill>
                  <a:schemeClr val="dk2"/>
                </a:solidFill>
                <a:highlight>
                  <a:schemeClr val="lt1"/>
                </a:highlight>
                <a:latin typeface="Courier New"/>
                <a:ea typeface="Courier New"/>
                <a:cs typeface="Courier New"/>
                <a:sym typeface="Courier New"/>
              </a:rPr>
              <a:t>  "demographics": {</a:t>
            </a:r>
            <a:br>
              <a:rPr b="1" lang="en" sz="1000">
                <a:solidFill>
                  <a:schemeClr val="dk2"/>
                </a:solidFill>
                <a:highlight>
                  <a:schemeClr val="lt1"/>
                </a:highlight>
                <a:latin typeface="Courier New"/>
                <a:ea typeface="Courier New"/>
                <a:cs typeface="Courier New"/>
                <a:sym typeface="Courier New"/>
              </a:rPr>
            </a:br>
            <a:r>
              <a:rPr b="1" lang="en" sz="1000">
                <a:solidFill>
                  <a:schemeClr val="dk2"/>
                </a:solidFill>
                <a:highlight>
                  <a:schemeClr val="lt1"/>
                </a:highlight>
                <a:latin typeface="Courier New"/>
                <a:ea typeface="Courier New"/>
                <a:cs typeface="Courier New"/>
                <a:sym typeface="Courier New"/>
              </a:rPr>
              <a:t>    "Population": 103000,</a:t>
            </a:r>
            <a:br>
              <a:rPr b="1" lang="en" sz="1000">
                <a:solidFill>
                  <a:schemeClr val="dk2"/>
                </a:solidFill>
                <a:highlight>
                  <a:schemeClr val="lt1"/>
                </a:highlight>
                <a:latin typeface="Courier New"/>
                <a:ea typeface="Courier New"/>
                <a:cs typeface="Courier New"/>
                <a:sym typeface="Courier New"/>
              </a:rPr>
            </a:br>
            <a:r>
              <a:rPr b="1" lang="en" sz="1000">
                <a:solidFill>
                  <a:schemeClr val="dk2"/>
                </a:solidFill>
                <a:highlight>
                  <a:schemeClr val="lt1"/>
                </a:highlight>
                <a:latin typeface="Courier New"/>
                <a:ea typeface="Courier New"/>
                <a:cs typeface="Courier New"/>
                <a:sym typeface="Courier New"/>
              </a:rPr>
              <a:t>    "LifeExpectancy": 78.4000015258789</a:t>
            </a:r>
            <a:br>
              <a:rPr b="1" lang="en" sz="1000">
                <a:solidFill>
                  <a:schemeClr val="dk2"/>
                </a:solidFill>
                <a:highlight>
                  <a:schemeClr val="lt1"/>
                </a:highlight>
                <a:latin typeface="Courier New"/>
                <a:ea typeface="Courier New"/>
                <a:cs typeface="Courier New"/>
                <a:sym typeface="Courier New"/>
              </a:rPr>
            </a:br>
            <a:r>
              <a:rPr b="1" lang="en" sz="1000">
                <a:solidFill>
                  <a:schemeClr val="dk2"/>
                </a:solidFill>
                <a:highlight>
                  <a:schemeClr val="lt1"/>
                </a:highlight>
                <a:latin typeface="Courier New"/>
                <a:ea typeface="Courier New"/>
                <a:cs typeface="Courier New"/>
                <a:sym typeface="Courier New"/>
              </a:rPr>
              <a:t>  }</a:t>
            </a:r>
            <a:br>
              <a:rPr b="1" lang="en" sz="1000">
                <a:solidFill>
                  <a:schemeClr val="dk2"/>
                </a:solidFill>
                <a:highlight>
                  <a:schemeClr val="lt1"/>
                </a:highlight>
                <a:latin typeface="Courier New"/>
                <a:ea typeface="Courier New"/>
                <a:cs typeface="Courier New"/>
                <a:sym typeface="Courier New"/>
              </a:rPr>
            </a:br>
            <a:r>
              <a:rPr b="1" lang="en" sz="1000">
                <a:solidFill>
                  <a:schemeClr val="dk2"/>
                </a:solidFill>
                <a:highlight>
                  <a:schemeClr val="lt1"/>
                </a:highlight>
                <a:latin typeface="Courier New"/>
                <a:ea typeface="Courier New"/>
                <a:cs typeface="Courier New"/>
                <a:sym typeface="Courier New"/>
              </a:rPr>
              <a:t>} </a:t>
            </a:r>
            <a:endParaRPr b="1" sz="1000">
              <a:solidFill>
                <a:schemeClr val="dk2"/>
              </a:solidFill>
              <a:highlight>
                <a:schemeClr val="lt1"/>
              </a:highlight>
              <a:latin typeface="Courier New"/>
              <a:ea typeface="Courier New"/>
              <a:cs typeface="Courier New"/>
              <a:sym typeface="Courier New"/>
            </a:endParaRPr>
          </a:p>
        </p:txBody>
      </p:sp>
      <p:sp>
        <p:nvSpPr>
          <p:cNvPr id="400" name="Google Shape;400;p6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6000"/>
              <a:t>MySQL News</a:t>
            </a:r>
            <a:endParaRPr b="1" sz="6000"/>
          </a:p>
        </p:txBody>
      </p:sp>
      <p:sp>
        <p:nvSpPr>
          <p:cNvPr id="145" name="Google Shape;145;p26"/>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Char char="●"/>
            </a:pPr>
            <a:r>
              <a:rPr b="1" lang="en" sz="2400">
                <a:solidFill>
                  <a:srgbClr val="000000"/>
                </a:solidFill>
              </a:rPr>
              <a:t>24 years old! Oracle owned for nine years!</a:t>
            </a:r>
            <a:endParaRPr b="1" sz="2400">
              <a:solidFill>
                <a:srgbClr val="000000"/>
              </a:solidFill>
            </a:endParaRPr>
          </a:p>
          <a:p>
            <a:pPr indent="-381000" lvl="0" marL="457200" rtl="0" algn="l">
              <a:spcBef>
                <a:spcPts val="0"/>
              </a:spcBef>
              <a:spcAft>
                <a:spcPts val="0"/>
              </a:spcAft>
              <a:buClr>
                <a:srgbClr val="000000"/>
              </a:buClr>
              <a:buSzPts val="2400"/>
              <a:buChar char="●"/>
            </a:pPr>
            <a:r>
              <a:rPr b="1" lang="en" sz="2400">
                <a:solidFill>
                  <a:srgbClr val="000000"/>
                </a:solidFill>
              </a:rPr>
              <a:t>MySQL 8.0 is the current Generally Available release</a:t>
            </a:r>
            <a:endParaRPr b="1" sz="2400">
              <a:solidFill>
                <a:srgbClr val="000000"/>
              </a:solidFill>
            </a:endParaRPr>
          </a:p>
          <a:p>
            <a:pPr indent="-381000" lvl="0" marL="457200" rtl="0" algn="l">
              <a:spcBef>
                <a:spcPts val="0"/>
              </a:spcBef>
              <a:spcAft>
                <a:spcPts val="0"/>
              </a:spcAft>
              <a:buClr>
                <a:srgbClr val="000000"/>
              </a:buClr>
              <a:buSzPts val="2400"/>
              <a:buChar char="●"/>
            </a:pPr>
            <a:r>
              <a:rPr b="1" lang="en" sz="2400">
                <a:solidFill>
                  <a:srgbClr val="000000"/>
                </a:solidFill>
              </a:rPr>
              <a:t>Document Store</a:t>
            </a:r>
            <a:endParaRPr b="1" sz="2400">
              <a:solidFill>
                <a:srgbClr val="000000"/>
              </a:solidFill>
            </a:endParaRPr>
          </a:p>
          <a:p>
            <a:pPr indent="-381000" lvl="0" marL="457200" rtl="0" algn="l">
              <a:spcBef>
                <a:spcPts val="0"/>
              </a:spcBef>
              <a:spcAft>
                <a:spcPts val="0"/>
              </a:spcAft>
              <a:buClr>
                <a:srgbClr val="000000"/>
              </a:buClr>
              <a:buSzPts val="2400"/>
              <a:buChar char="●"/>
            </a:pPr>
            <a:r>
              <a:rPr b="1" lang="en" sz="2400">
                <a:solidFill>
                  <a:srgbClr val="000000"/>
                </a:solidFill>
              </a:rPr>
              <a:t>Group Replication</a:t>
            </a:r>
            <a:endParaRPr b="1" sz="2400">
              <a:solidFill>
                <a:srgbClr val="000000"/>
              </a:solidFill>
            </a:endParaRPr>
          </a:p>
          <a:p>
            <a:pPr indent="-381000" lvl="0" marL="457200" rtl="0" algn="l">
              <a:spcBef>
                <a:spcPts val="0"/>
              </a:spcBef>
              <a:spcAft>
                <a:spcPts val="0"/>
              </a:spcAft>
              <a:buClr>
                <a:srgbClr val="000000"/>
              </a:buClr>
              <a:buSzPts val="2400"/>
              <a:buChar char="●"/>
            </a:pPr>
            <a:r>
              <a:rPr b="1" lang="en" sz="2400">
                <a:solidFill>
                  <a:srgbClr val="000000"/>
                </a:solidFill>
              </a:rPr>
              <a:t>We’re Hiring</a:t>
            </a:r>
            <a:endParaRPr b="1" sz="2400">
              <a:solidFill>
                <a:srgbClr val="000000"/>
              </a:solidFill>
            </a:endParaRPr>
          </a:p>
        </p:txBody>
      </p:sp>
      <p:sp>
        <p:nvSpPr>
          <p:cNvPr id="146" name="Google Shape;146;p2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62"/>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4800"/>
              <a:t>JSON_ARRAYAGG</a:t>
            </a:r>
            <a:endParaRPr b="1" sz="4800"/>
          </a:p>
        </p:txBody>
      </p:sp>
      <p:sp>
        <p:nvSpPr>
          <p:cNvPr id="406" name="Google Shape;406;p62"/>
          <p:cNvSpPr txBox="1"/>
          <p:nvPr>
            <p:ph idx="1" type="body"/>
          </p:nvPr>
        </p:nvSpPr>
        <p:spPr>
          <a:xfrm>
            <a:off x="471900" y="1725225"/>
            <a:ext cx="8222100" cy="2904000"/>
          </a:xfrm>
          <a:prstGeom prst="rect">
            <a:avLst/>
          </a:prstGeom>
        </p:spPr>
        <p:txBody>
          <a:bodyPr anchorCtr="0" anchor="t" bIns="91425" lIns="91425" spcFirstLastPara="1" rIns="91425" wrap="square" tIns="91425">
            <a:noAutofit/>
          </a:bodyPr>
          <a:lstStyle/>
          <a:p>
            <a:pPr indent="0" lvl="0" marL="63500" rtl="0" algn="l">
              <a:lnSpc>
                <a:spcPct val="100000"/>
              </a:lnSpc>
              <a:spcBef>
                <a:spcPts val="0"/>
              </a:spcBef>
              <a:spcAft>
                <a:spcPts val="0"/>
              </a:spcAft>
              <a:buNone/>
            </a:pPr>
            <a:r>
              <a:rPr lang="en" sz="1400">
                <a:solidFill>
                  <a:srgbClr val="000000"/>
                </a:solidFill>
                <a:highlight>
                  <a:schemeClr val="lt1"/>
                </a:highlight>
                <a:latin typeface="Times New Roman"/>
                <a:ea typeface="Times New Roman"/>
                <a:cs typeface="Times New Roman"/>
                <a:sym typeface="Times New Roman"/>
              </a:rPr>
              <a:t>mysql&gt; </a:t>
            </a:r>
            <a:r>
              <a:rPr b="1" lang="en" sz="1400">
                <a:solidFill>
                  <a:srgbClr val="000000"/>
                </a:solidFill>
                <a:highlight>
                  <a:schemeClr val="lt1"/>
                </a:highlight>
                <a:latin typeface="Times New Roman"/>
                <a:ea typeface="Times New Roman"/>
                <a:cs typeface="Times New Roman"/>
                <a:sym typeface="Times New Roman"/>
              </a:rPr>
              <a:t>SELECT col FROM t1;</a:t>
            </a:r>
            <a:br>
              <a:rPr lang="en" sz="1400">
                <a:solidFill>
                  <a:srgbClr val="000000"/>
                </a:solidFill>
                <a:highlight>
                  <a:schemeClr val="lt1"/>
                </a:highlight>
                <a:latin typeface="Times New Roman"/>
                <a:ea typeface="Times New Roman"/>
                <a:cs typeface="Times New Roman"/>
                <a:sym typeface="Times New Roman"/>
              </a:rPr>
            </a:br>
            <a:r>
              <a:rPr lang="en" sz="1400">
                <a:solidFill>
                  <a:srgbClr val="000000"/>
                </a:solidFill>
                <a:highlight>
                  <a:schemeClr val="lt1"/>
                </a:highlight>
                <a:latin typeface="Times New Roman"/>
                <a:ea typeface="Times New Roman"/>
                <a:cs typeface="Times New Roman"/>
                <a:sym typeface="Times New Roman"/>
              </a:rPr>
              <a:t>+--------------------------------------+</a:t>
            </a:r>
            <a:br>
              <a:rPr lang="en" sz="1400">
                <a:solidFill>
                  <a:srgbClr val="000000"/>
                </a:solidFill>
                <a:highlight>
                  <a:schemeClr val="lt1"/>
                </a:highlight>
                <a:latin typeface="Times New Roman"/>
                <a:ea typeface="Times New Roman"/>
                <a:cs typeface="Times New Roman"/>
                <a:sym typeface="Times New Roman"/>
              </a:rPr>
            </a:br>
            <a:r>
              <a:rPr lang="en" sz="1400">
                <a:solidFill>
                  <a:srgbClr val="000000"/>
                </a:solidFill>
                <a:highlight>
                  <a:schemeClr val="lt1"/>
                </a:highlight>
                <a:latin typeface="Times New Roman"/>
                <a:ea typeface="Times New Roman"/>
                <a:cs typeface="Times New Roman"/>
                <a:sym typeface="Times New Roman"/>
              </a:rPr>
              <a:t>| col                                  |</a:t>
            </a:r>
            <a:br>
              <a:rPr lang="en" sz="1400">
                <a:solidFill>
                  <a:srgbClr val="000000"/>
                </a:solidFill>
                <a:highlight>
                  <a:schemeClr val="lt1"/>
                </a:highlight>
                <a:latin typeface="Times New Roman"/>
                <a:ea typeface="Times New Roman"/>
                <a:cs typeface="Times New Roman"/>
                <a:sym typeface="Times New Roman"/>
              </a:rPr>
            </a:br>
            <a:r>
              <a:rPr lang="en" sz="1400">
                <a:solidFill>
                  <a:srgbClr val="000000"/>
                </a:solidFill>
                <a:highlight>
                  <a:schemeClr val="lt1"/>
                </a:highlight>
                <a:latin typeface="Times New Roman"/>
                <a:ea typeface="Times New Roman"/>
                <a:cs typeface="Times New Roman"/>
                <a:sym typeface="Times New Roman"/>
              </a:rPr>
              <a:t>+--------------------------------------+</a:t>
            </a:r>
            <a:br>
              <a:rPr lang="en" sz="1400">
                <a:solidFill>
                  <a:srgbClr val="000000"/>
                </a:solidFill>
                <a:highlight>
                  <a:schemeClr val="lt1"/>
                </a:highlight>
                <a:latin typeface="Times New Roman"/>
                <a:ea typeface="Times New Roman"/>
                <a:cs typeface="Times New Roman"/>
                <a:sym typeface="Times New Roman"/>
              </a:rPr>
            </a:br>
            <a:r>
              <a:rPr lang="en" sz="1400">
                <a:solidFill>
                  <a:srgbClr val="000000"/>
                </a:solidFill>
                <a:highlight>
                  <a:schemeClr val="lt1"/>
                </a:highlight>
                <a:latin typeface="Times New Roman"/>
                <a:ea typeface="Times New Roman"/>
                <a:cs typeface="Times New Roman"/>
                <a:sym typeface="Times New Roman"/>
              </a:rPr>
              <a:t>| {"key1": "value1", "key2": "value2"} |</a:t>
            </a:r>
            <a:br>
              <a:rPr lang="en" sz="1400">
                <a:solidFill>
                  <a:srgbClr val="000000"/>
                </a:solidFill>
                <a:highlight>
                  <a:schemeClr val="lt1"/>
                </a:highlight>
                <a:latin typeface="Times New Roman"/>
                <a:ea typeface="Times New Roman"/>
                <a:cs typeface="Times New Roman"/>
                <a:sym typeface="Times New Roman"/>
              </a:rPr>
            </a:br>
            <a:r>
              <a:rPr lang="en" sz="1400">
                <a:solidFill>
                  <a:srgbClr val="000000"/>
                </a:solidFill>
                <a:highlight>
                  <a:schemeClr val="lt1"/>
                </a:highlight>
                <a:latin typeface="Times New Roman"/>
                <a:ea typeface="Times New Roman"/>
                <a:cs typeface="Times New Roman"/>
                <a:sym typeface="Times New Roman"/>
              </a:rPr>
              <a:t>| {"keyA": "valueA", "keyB": "valueB"} |</a:t>
            </a:r>
            <a:br>
              <a:rPr lang="en" sz="1400">
                <a:solidFill>
                  <a:srgbClr val="000000"/>
                </a:solidFill>
                <a:highlight>
                  <a:schemeClr val="lt1"/>
                </a:highlight>
                <a:latin typeface="Times New Roman"/>
                <a:ea typeface="Times New Roman"/>
                <a:cs typeface="Times New Roman"/>
                <a:sym typeface="Times New Roman"/>
              </a:rPr>
            </a:br>
            <a:r>
              <a:rPr lang="en" sz="1400">
                <a:solidFill>
                  <a:srgbClr val="000000"/>
                </a:solidFill>
                <a:highlight>
                  <a:schemeClr val="lt1"/>
                </a:highlight>
                <a:latin typeface="Times New Roman"/>
                <a:ea typeface="Times New Roman"/>
                <a:cs typeface="Times New Roman"/>
                <a:sym typeface="Times New Roman"/>
              </a:rPr>
              <a:t>+--------------------------------------+</a:t>
            </a:r>
            <a:br>
              <a:rPr lang="en" sz="1400">
                <a:solidFill>
                  <a:srgbClr val="000000"/>
                </a:solidFill>
                <a:highlight>
                  <a:schemeClr val="lt1"/>
                </a:highlight>
                <a:latin typeface="Times New Roman"/>
                <a:ea typeface="Times New Roman"/>
                <a:cs typeface="Times New Roman"/>
                <a:sym typeface="Times New Roman"/>
              </a:rPr>
            </a:br>
            <a:r>
              <a:rPr lang="en" sz="1400">
                <a:solidFill>
                  <a:srgbClr val="000000"/>
                </a:solidFill>
                <a:highlight>
                  <a:schemeClr val="lt1"/>
                </a:highlight>
                <a:latin typeface="Times New Roman"/>
                <a:ea typeface="Times New Roman"/>
                <a:cs typeface="Times New Roman"/>
                <a:sym typeface="Times New Roman"/>
              </a:rPr>
              <a:t>2 rows in set (0.00 sec)</a:t>
            </a:r>
            <a:br>
              <a:rPr lang="en" sz="1400">
                <a:solidFill>
                  <a:srgbClr val="000000"/>
                </a:solidFill>
                <a:highlight>
                  <a:schemeClr val="lt1"/>
                </a:highlight>
                <a:latin typeface="Times New Roman"/>
                <a:ea typeface="Times New Roman"/>
                <a:cs typeface="Times New Roman"/>
                <a:sym typeface="Times New Roman"/>
              </a:rPr>
            </a:br>
            <a:br>
              <a:rPr lang="en" sz="1400">
                <a:solidFill>
                  <a:srgbClr val="000000"/>
                </a:solidFill>
                <a:highlight>
                  <a:schemeClr val="lt1"/>
                </a:highlight>
                <a:latin typeface="Times New Roman"/>
                <a:ea typeface="Times New Roman"/>
                <a:cs typeface="Times New Roman"/>
                <a:sym typeface="Times New Roman"/>
              </a:rPr>
            </a:br>
            <a:r>
              <a:rPr lang="en" sz="1400">
                <a:solidFill>
                  <a:srgbClr val="000000"/>
                </a:solidFill>
                <a:highlight>
                  <a:schemeClr val="lt1"/>
                </a:highlight>
                <a:latin typeface="Times New Roman"/>
                <a:ea typeface="Times New Roman"/>
                <a:cs typeface="Times New Roman"/>
                <a:sym typeface="Times New Roman"/>
              </a:rPr>
              <a:t>mysql&gt; </a:t>
            </a:r>
            <a:r>
              <a:rPr b="1" lang="en" sz="1400">
                <a:solidFill>
                  <a:srgbClr val="000000"/>
                </a:solidFill>
                <a:highlight>
                  <a:schemeClr val="lt1"/>
                </a:highlight>
                <a:latin typeface="Times New Roman"/>
                <a:ea typeface="Times New Roman"/>
                <a:cs typeface="Times New Roman"/>
                <a:sym typeface="Times New Roman"/>
              </a:rPr>
              <a:t>SELECT JSON_ARRAYAGG(col) FROM t1;</a:t>
            </a:r>
            <a:br>
              <a:rPr lang="en" sz="1400">
                <a:solidFill>
                  <a:srgbClr val="000000"/>
                </a:solidFill>
                <a:highlight>
                  <a:schemeClr val="lt1"/>
                </a:highlight>
                <a:latin typeface="Times New Roman"/>
                <a:ea typeface="Times New Roman"/>
                <a:cs typeface="Times New Roman"/>
                <a:sym typeface="Times New Roman"/>
              </a:rPr>
            </a:br>
            <a:r>
              <a:rPr lang="en" sz="1400">
                <a:solidFill>
                  <a:srgbClr val="000000"/>
                </a:solidFill>
                <a:highlight>
                  <a:schemeClr val="lt1"/>
                </a:highlight>
                <a:latin typeface="Times New Roman"/>
                <a:ea typeface="Times New Roman"/>
                <a:cs typeface="Times New Roman"/>
                <a:sym typeface="Times New Roman"/>
              </a:rPr>
              <a:t>+------------------------------------------------------------------------------+</a:t>
            </a:r>
            <a:br>
              <a:rPr lang="en" sz="1400">
                <a:solidFill>
                  <a:srgbClr val="000000"/>
                </a:solidFill>
                <a:highlight>
                  <a:schemeClr val="lt1"/>
                </a:highlight>
                <a:latin typeface="Times New Roman"/>
                <a:ea typeface="Times New Roman"/>
                <a:cs typeface="Times New Roman"/>
                <a:sym typeface="Times New Roman"/>
              </a:rPr>
            </a:br>
            <a:r>
              <a:rPr lang="en" sz="1400">
                <a:solidFill>
                  <a:srgbClr val="000000"/>
                </a:solidFill>
                <a:highlight>
                  <a:schemeClr val="lt1"/>
                </a:highlight>
                <a:latin typeface="Times New Roman"/>
                <a:ea typeface="Times New Roman"/>
                <a:cs typeface="Times New Roman"/>
                <a:sym typeface="Times New Roman"/>
              </a:rPr>
              <a:t>| JSON_ARRAYAGG(col)                                                           |</a:t>
            </a:r>
            <a:br>
              <a:rPr lang="en" sz="1400">
                <a:solidFill>
                  <a:srgbClr val="000000"/>
                </a:solidFill>
                <a:highlight>
                  <a:schemeClr val="lt1"/>
                </a:highlight>
                <a:latin typeface="Times New Roman"/>
                <a:ea typeface="Times New Roman"/>
                <a:cs typeface="Times New Roman"/>
                <a:sym typeface="Times New Roman"/>
              </a:rPr>
            </a:br>
            <a:r>
              <a:rPr lang="en" sz="1400">
                <a:solidFill>
                  <a:srgbClr val="000000"/>
                </a:solidFill>
                <a:highlight>
                  <a:schemeClr val="lt1"/>
                </a:highlight>
                <a:latin typeface="Times New Roman"/>
                <a:ea typeface="Times New Roman"/>
                <a:cs typeface="Times New Roman"/>
                <a:sym typeface="Times New Roman"/>
              </a:rPr>
              <a:t>+------------------------------------------------------------------------------+</a:t>
            </a:r>
            <a:br>
              <a:rPr lang="en" sz="1400">
                <a:solidFill>
                  <a:srgbClr val="000000"/>
                </a:solidFill>
                <a:highlight>
                  <a:schemeClr val="lt1"/>
                </a:highlight>
                <a:latin typeface="Times New Roman"/>
                <a:ea typeface="Times New Roman"/>
                <a:cs typeface="Times New Roman"/>
                <a:sym typeface="Times New Roman"/>
              </a:rPr>
            </a:br>
            <a:r>
              <a:rPr lang="en" sz="1400">
                <a:solidFill>
                  <a:srgbClr val="000000"/>
                </a:solidFill>
                <a:highlight>
                  <a:schemeClr val="lt1"/>
                </a:highlight>
                <a:latin typeface="Times New Roman"/>
                <a:ea typeface="Times New Roman"/>
                <a:cs typeface="Times New Roman"/>
                <a:sym typeface="Times New Roman"/>
              </a:rPr>
              <a:t>| [{"key1": "value1", "key2": "value2"}, {"keyA": "valueA", "keyB": "valueB"}] |</a:t>
            </a:r>
            <a:br>
              <a:rPr lang="en" sz="1400">
                <a:solidFill>
                  <a:srgbClr val="000000"/>
                </a:solidFill>
                <a:highlight>
                  <a:schemeClr val="lt1"/>
                </a:highlight>
                <a:latin typeface="Times New Roman"/>
                <a:ea typeface="Times New Roman"/>
                <a:cs typeface="Times New Roman"/>
                <a:sym typeface="Times New Roman"/>
              </a:rPr>
            </a:br>
            <a:r>
              <a:rPr lang="en" sz="1400">
                <a:solidFill>
                  <a:srgbClr val="000000"/>
                </a:solidFill>
                <a:highlight>
                  <a:schemeClr val="lt1"/>
                </a:highlight>
                <a:latin typeface="Times New Roman"/>
                <a:ea typeface="Times New Roman"/>
                <a:cs typeface="Times New Roman"/>
                <a:sym typeface="Times New Roman"/>
              </a:rPr>
              <a:t>+------------------------------------------------------------------------------+</a:t>
            </a:r>
            <a:endParaRPr sz="1400">
              <a:highlight>
                <a:schemeClr val="lt1"/>
              </a:highlight>
              <a:latin typeface="Times New Roman"/>
              <a:ea typeface="Times New Roman"/>
              <a:cs typeface="Times New Roman"/>
              <a:sym typeface="Times New Roman"/>
            </a:endParaRPr>
          </a:p>
        </p:txBody>
      </p:sp>
      <p:sp>
        <p:nvSpPr>
          <p:cNvPr id="407" name="Google Shape;407;p6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63"/>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4800"/>
              <a:t>JSON_OBJECTAGG()</a:t>
            </a:r>
            <a:endParaRPr b="1" sz="4800"/>
          </a:p>
        </p:txBody>
      </p:sp>
      <p:sp>
        <p:nvSpPr>
          <p:cNvPr id="413" name="Google Shape;413;p63"/>
          <p:cNvSpPr txBox="1"/>
          <p:nvPr>
            <p:ph idx="1" type="body"/>
          </p:nvPr>
        </p:nvSpPr>
        <p:spPr>
          <a:xfrm>
            <a:off x="471900" y="1777050"/>
            <a:ext cx="8222100" cy="2852100"/>
          </a:xfrm>
          <a:prstGeom prst="rect">
            <a:avLst/>
          </a:prstGeom>
        </p:spPr>
        <p:txBody>
          <a:bodyPr anchorCtr="0" anchor="t" bIns="91425" lIns="91425" spcFirstLastPara="1" rIns="91425" wrap="square" tIns="91425">
            <a:noAutofit/>
          </a:bodyPr>
          <a:lstStyle/>
          <a:p>
            <a:pPr indent="0" lvl="0" marL="63500" rtl="0" algn="l">
              <a:lnSpc>
                <a:spcPct val="100000"/>
              </a:lnSpc>
              <a:spcBef>
                <a:spcPts val="0"/>
              </a:spcBef>
              <a:spcAft>
                <a:spcPts val="0"/>
              </a:spcAft>
              <a:buNone/>
            </a:pPr>
            <a:r>
              <a:rPr lang="en" sz="1200">
                <a:solidFill>
                  <a:srgbClr val="000000"/>
                </a:solidFill>
                <a:highlight>
                  <a:schemeClr val="lt1"/>
                </a:highlight>
                <a:latin typeface="Times New Roman"/>
                <a:ea typeface="Times New Roman"/>
                <a:cs typeface="Times New Roman"/>
                <a:sym typeface="Times New Roman"/>
              </a:rPr>
              <a:t>mysql&gt; </a:t>
            </a:r>
            <a:r>
              <a:rPr b="1" lang="en" sz="1150">
                <a:solidFill>
                  <a:srgbClr val="000000"/>
                </a:solidFill>
                <a:highlight>
                  <a:schemeClr val="lt1"/>
                </a:highlight>
                <a:latin typeface="Times New Roman"/>
                <a:ea typeface="Times New Roman"/>
                <a:cs typeface="Times New Roman"/>
                <a:sym typeface="Times New Roman"/>
              </a:rPr>
              <a:t>SELECT id, col FROM t1;</a:t>
            </a:r>
            <a:br>
              <a:rPr lang="en" sz="1200">
                <a:solidFill>
                  <a:srgbClr val="000000"/>
                </a:solidFill>
                <a:highlight>
                  <a:schemeClr val="lt1"/>
                </a:highlight>
                <a:latin typeface="Times New Roman"/>
                <a:ea typeface="Times New Roman"/>
                <a:cs typeface="Times New Roman"/>
                <a:sym typeface="Times New Roman"/>
              </a:rPr>
            </a:br>
            <a:r>
              <a:rPr lang="en" sz="1200">
                <a:solidFill>
                  <a:srgbClr val="000000"/>
                </a:solidFill>
                <a:highlight>
                  <a:schemeClr val="lt1"/>
                </a:highlight>
                <a:latin typeface="Times New Roman"/>
                <a:ea typeface="Times New Roman"/>
                <a:cs typeface="Times New Roman"/>
                <a:sym typeface="Times New Roman"/>
              </a:rPr>
              <a:t>+------+--------------------------------------+</a:t>
            </a:r>
            <a:br>
              <a:rPr lang="en" sz="1200">
                <a:solidFill>
                  <a:srgbClr val="000000"/>
                </a:solidFill>
                <a:highlight>
                  <a:schemeClr val="lt1"/>
                </a:highlight>
                <a:latin typeface="Times New Roman"/>
                <a:ea typeface="Times New Roman"/>
                <a:cs typeface="Times New Roman"/>
                <a:sym typeface="Times New Roman"/>
              </a:rPr>
            </a:br>
            <a:r>
              <a:rPr lang="en" sz="1200">
                <a:solidFill>
                  <a:srgbClr val="000000"/>
                </a:solidFill>
                <a:highlight>
                  <a:schemeClr val="lt1"/>
                </a:highlight>
                <a:latin typeface="Times New Roman"/>
                <a:ea typeface="Times New Roman"/>
                <a:cs typeface="Times New Roman"/>
                <a:sym typeface="Times New Roman"/>
              </a:rPr>
              <a:t>| id   | col                                  |</a:t>
            </a:r>
            <a:br>
              <a:rPr lang="en" sz="1200">
                <a:solidFill>
                  <a:srgbClr val="000000"/>
                </a:solidFill>
                <a:highlight>
                  <a:schemeClr val="lt1"/>
                </a:highlight>
                <a:latin typeface="Times New Roman"/>
                <a:ea typeface="Times New Roman"/>
                <a:cs typeface="Times New Roman"/>
                <a:sym typeface="Times New Roman"/>
              </a:rPr>
            </a:br>
            <a:r>
              <a:rPr lang="en" sz="1200">
                <a:solidFill>
                  <a:srgbClr val="000000"/>
                </a:solidFill>
                <a:highlight>
                  <a:schemeClr val="lt1"/>
                </a:highlight>
                <a:latin typeface="Times New Roman"/>
                <a:ea typeface="Times New Roman"/>
                <a:cs typeface="Times New Roman"/>
                <a:sym typeface="Times New Roman"/>
              </a:rPr>
              <a:t>+------+--------------------------------------+</a:t>
            </a:r>
            <a:br>
              <a:rPr lang="en" sz="1200">
                <a:solidFill>
                  <a:srgbClr val="000000"/>
                </a:solidFill>
                <a:highlight>
                  <a:schemeClr val="lt1"/>
                </a:highlight>
                <a:latin typeface="Times New Roman"/>
                <a:ea typeface="Times New Roman"/>
                <a:cs typeface="Times New Roman"/>
                <a:sym typeface="Times New Roman"/>
              </a:rPr>
            </a:br>
            <a:r>
              <a:rPr lang="en" sz="1200">
                <a:solidFill>
                  <a:srgbClr val="000000"/>
                </a:solidFill>
                <a:highlight>
                  <a:schemeClr val="lt1"/>
                </a:highlight>
                <a:latin typeface="Times New Roman"/>
                <a:ea typeface="Times New Roman"/>
                <a:cs typeface="Times New Roman"/>
                <a:sym typeface="Times New Roman"/>
              </a:rPr>
              <a:t>|    1 | {"key1": "value1", "key2": "value2"} |</a:t>
            </a:r>
            <a:br>
              <a:rPr lang="en" sz="1200">
                <a:solidFill>
                  <a:srgbClr val="000000"/>
                </a:solidFill>
                <a:highlight>
                  <a:schemeClr val="lt1"/>
                </a:highlight>
                <a:latin typeface="Times New Roman"/>
                <a:ea typeface="Times New Roman"/>
                <a:cs typeface="Times New Roman"/>
                <a:sym typeface="Times New Roman"/>
              </a:rPr>
            </a:br>
            <a:r>
              <a:rPr lang="en" sz="1200">
                <a:solidFill>
                  <a:srgbClr val="000000"/>
                </a:solidFill>
                <a:highlight>
                  <a:schemeClr val="lt1"/>
                </a:highlight>
                <a:latin typeface="Times New Roman"/>
                <a:ea typeface="Times New Roman"/>
                <a:cs typeface="Times New Roman"/>
                <a:sym typeface="Times New Roman"/>
              </a:rPr>
              <a:t>|    2 | {"keyA": "valueA", "keyB": "valueB"} |</a:t>
            </a:r>
            <a:br>
              <a:rPr lang="en" sz="1200">
                <a:solidFill>
                  <a:srgbClr val="000000"/>
                </a:solidFill>
                <a:highlight>
                  <a:schemeClr val="lt1"/>
                </a:highlight>
                <a:latin typeface="Times New Roman"/>
                <a:ea typeface="Times New Roman"/>
                <a:cs typeface="Times New Roman"/>
                <a:sym typeface="Times New Roman"/>
              </a:rPr>
            </a:br>
            <a:r>
              <a:rPr lang="en" sz="1200">
                <a:solidFill>
                  <a:srgbClr val="000000"/>
                </a:solidFill>
                <a:highlight>
                  <a:schemeClr val="lt1"/>
                </a:highlight>
                <a:latin typeface="Times New Roman"/>
                <a:ea typeface="Times New Roman"/>
                <a:cs typeface="Times New Roman"/>
                <a:sym typeface="Times New Roman"/>
              </a:rPr>
              <a:t>+------+--------------------------------------+</a:t>
            </a:r>
            <a:br>
              <a:rPr lang="en" sz="1200">
                <a:solidFill>
                  <a:srgbClr val="000000"/>
                </a:solidFill>
                <a:highlight>
                  <a:schemeClr val="lt1"/>
                </a:highlight>
                <a:latin typeface="Times New Roman"/>
                <a:ea typeface="Times New Roman"/>
                <a:cs typeface="Times New Roman"/>
                <a:sym typeface="Times New Roman"/>
              </a:rPr>
            </a:br>
            <a:r>
              <a:rPr lang="en" sz="1200">
                <a:solidFill>
                  <a:srgbClr val="000000"/>
                </a:solidFill>
                <a:highlight>
                  <a:schemeClr val="lt1"/>
                </a:highlight>
                <a:latin typeface="Times New Roman"/>
                <a:ea typeface="Times New Roman"/>
                <a:cs typeface="Times New Roman"/>
                <a:sym typeface="Times New Roman"/>
              </a:rPr>
              <a:t>2 rows in set (0.00 sec)</a:t>
            </a:r>
            <a:br>
              <a:rPr lang="en" sz="1200">
                <a:solidFill>
                  <a:srgbClr val="000000"/>
                </a:solidFill>
                <a:highlight>
                  <a:schemeClr val="lt1"/>
                </a:highlight>
                <a:latin typeface="Times New Roman"/>
                <a:ea typeface="Times New Roman"/>
                <a:cs typeface="Times New Roman"/>
                <a:sym typeface="Times New Roman"/>
              </a:rPr>
            </a:br>
            <a:br>
              <a:rPr lang="en" sz="1200">
                <a:solidFill>
                  <a:srgbClr val="000000"/>
                </a:solidFill>
                <a:highlight>
                  <a:schemeClr val="lt1"/>
                </a:highlight>
                <a:latin typeface="Times New Roman"/>
                <a:ea typeface="Times New Roman"/>
                <a:cs typeface="Times New Roman"/>
                <a:sym typeface="Times New Roman"/>
              </a:rPr>
            </a:br>
            <a:r>
              <a:rPr lang="en" sz="1200">
                <a:solidFill>
                  <a:srgbClr val="000000"/>
                </a:solidFill>
                <a:highlight>
                  <a:schemeClr val="lt1"/>
                </a:highlight>
                <a:latin typeface="Times New Roman"/>
                <a:ea typeface="Times New Roman"/>
                <a:cs typeface="Times New Roman"/>
                <a:sym typeface="Times New Roman"/>
              </a:rPr>
              <a:t>mysql&gt; </a:t>
            </a:r>
            <a:r>
              <a:rPr b="1" lang="en" sz="1150">
                <a:solidFill>
                  <a:srgbClr val="000000"/>
                </a:solidFill>
                <a:highlight>
                  <a:schemeClr val="lt1"/>
                </a:highlight>
                <a:latin typeface="Times New Roman"/>
                <a:ea typeface="Times New Roman"/>
                <a:cs typeface="Times New Roman"/>
                <a:sym typeface="Times New Roman"/>
              </a:rPr>
              <a:t>SELECT JSON_OBJECTAGG(id, col) FROM t1;</a:t>
            </a:r>
            <a:br>
              <a:rPr lang="en" sz="1200">
                <a:solidFill>
                  <a:srgbClr val="000000"/>
                </a:solidFill>
                <a:highlight>
                  <a:schemeClr val="lt1"/>
                </a:highlight>
                <a:latin typeface="Times New Roman"/>
                <a:ea typeface="Times New Roman"/>
                <a:cs typeface="Times New Roman"/>
                <a:sym typeface="Times New Roman"/>
              </a:rPr>
            </a:br>
            <a:r>
              <a:rPr lang="en" sz="1200">
                <a:solidFill>
                  <a:srgbClr val="000000"/>
                </a:solidFill>
                <a:highlight>
                  <a:schemeClr val="lt1"/>
                </a:highlight>
                <a:latin typeface="Times New Roman"/>
                <a:ea typeface="Times New Roman"/>
                <a:cs typeface="Times New Roman"/>
                <a:sym typeface="Times New Roman"/>
              </a:rPr>
              <a:t>+----------------------------------------------------------------------------------------+</a:t>
            </a:r>
            <a:br>
              <a:rPr lang="en" sz="1200">
                <a:solidFill>
                  <a:srgbClr val="000000"/>
                </a:solidFill>
                <a:highlight>
                  <a:schemeClr val="lt1"/>
                </a:highlight>
                <a:latin typeface="Times New Roman"/>
                <a:ea typeface="Times New Roman"/>
                <a:cs typeface="Times New Roman"/>
                <a:sym typeface="Times New Roman"/>
              </a:rPr>
            </a:br>
            <a:r>
              <a:rPr lang="en" sz="1200">
                <a:solidFill>
                  <a:srgbClr val="000000"/>
                </a:solidFill>
                <a:highlight>
                  <a:schemeClr val="lt1"/>
                </a:highlight>
                <a:latin typeface="Times New Roman"/>
                <a:ea typeface="Times New Roman"/>
                <a:cs typeface="Times New Roman"/>
                <a:sym typeface="Times New Roman"/>
              </a:rPr>
              <a:t>| JSON_OBJECTAGG(id, col)                                                                |</a:t>
            </a:r>
            <a:br>
              <a:rPr lang="en" sz="1200">
                <a:solidFill>
                  <a:srgbClr val="000000"/>
                </a:solidFill>
                <a:highlight>
                  <a:schemeClr val="lt1"/>
                </a:highlight>
                <a:latin typeface="Times New Roman"/>
                <a:ea typeface="Times New Roman"/>
                <a:cs typeface="Times New Roman"/>
                <a:sym typeface="Times New Roman"/>
              </a:rPr>
            </a:br>
            <a:r>
              <a:rPr lang="en" sz="1200">
                <a:solidFill>
                  <a:srgbClr val="000000"/>
                </a:solidFill>
                <a:highlight>
                  <a:schemeClr val="lt1"/>
                </a:highlight>
                <a:latin typeface="Times New Roman"/>
                <a:ea typeface="Times New Roman"/>
                <a:cs typeface="Times New Roman"/>
                <a:sym typeface="Times New Roman"/>
              </a:rPr>
              <a:t>+----------------------------------------------------------------------------------------+</a:t>
            </a:r>
            <a:br>
              <a:rPr lang="en" sz="1200">
                <a:solidFill>
                  <a:srgbClr val="000000"/>
                </a:solidFill>
                <a:highlight>
                  <a:schemeClr val="lt1"/>
                </a:highlight>
                <a:latin typeface="Times New Roman"/>
                <a:ea typeface="Times New Roman"/>
                <a:cs typeface="Times New Roman"/>
                <a:sym typeface="Times New Roman"/>
              </a:rPr>
            </a:br>
            <a:r>
              <a:rPr lang="en" sz="1200">
                <a:solidFill>
                  <a:srgbClr val="000000"/>
                </a:solidFill>
                <a:highlight>
                  <a:schemeClr val="lt1"/>
                </a:highlight>
                <a:latin typeface="Times New Roman"/>
                <a:ea typeface="Times New Roman"/>
                <a:cs typeface="Times New Roman"/>
                <a:sym typeface="Times New Roman"/>
              </a:rPr>
              <a:t>| {"1": {"key1": "value1", "key2": "value2"}, "2": {"keyA": "valueA", "keyB": "valueB"}} |</a:t>
            </a:r>
            <a:br>
              <a:rPr lang="en" sz="1200">
                <a:solidFill>
                  <a:srgbClr val="000000"/>
                </a:solidFill>
                <a:highlight>
                  <a:schemeClr val="lt1"/>
                </a:highlight>
                <a:latin typeface="Times New Roman"/>
                <a:ea typeface="Times New Roman"/>
                <a:cs typeface="Times New Roman"/>
                <a:sym typeface="Times New Roman"/>
              </a:rPr>
            </a:br>
            <a:r>
              <a:rPr lang="en" sz="1200">
                <a:solidFill>
                  <a:srgbClr val="000000"/>
                </a:solidFill>
                <a:highlight>
                  <a:schemeClr val="lt1"/>
                </a:highlight>
                <a:latin typeface="Times New Roman"/>
                <a:ea typeface="Times New Roman"/>
                <a:cs typeface="Times New Roman"/>
                <a:sym typeface="Times New Roman"/>
              </a:rPr>
              <a:t>+----------------------------------------------------------------------------------------+</a:t>
            </a:r>
            <a:br>
              <a:rPr lang="en" sz="1200">
                <a:solidFill>
                  <a:srgbClr val="000000"/>
                </a:solidFill>
                <a:highlight>
                  <a:schemeClr val="lt1"/>
                </a:highlight>
                <a:latin typeface="Times New Roman"/>
                <a:ea typeface="Times New Roman"/>
                <a:cs typeface="Times New Roman"/>
                <a:sym typeface="Times New Roman"/>
              </a:rPr>
            </a:br>
            <a:r>
              <a:rPr lang="en" sz="1200">
                <a:solidFill>
                  <a:srgbClr val="000000"/>
                </a:solidFill>
                <a:highlight>
                  <a:schemeClr val="lt1"/>
                </a:highlight>
                <a:latin typeface="Times New Roman"/>
                <a:ea typeface="Times New Roman"/>
                <a:cs typeface="Times New Roman"/>
                <a:sym typeface="Times New Roman"/>
              </a:rPr>
              <a:t>1 row in set (0.00 sec)</a:t>
            </a:r>
            <a:endParaRPr>
              <a:highlight>
                <a:schemeClr val="lt1"/>
              </a:highlight>
              <a:latin typeface="Times New Roman"/>
              <a:ea typeface="Times New Roman"/>
              <a:cs typeface="Times New Roman"/>
              <a:sym typeface="Times New Roman"/>
            </a:endParaRPr>
          </a:p>
        </p:txBody>
      </p:sp>
      <p:sp>
        <p:nvSpPr>
          <p:cNvPr id="414" name="Google Shape;414;p6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5" name="Google Shape;415;p63"/>
          <p:cNvSpPr txBox="1"/>
          <p:nvPr/>
        </p:nvSpPr>
        <p:spPr>
          <a:xfrm>
            <a:off x="3945025" y="1872625"/>
            <a:ext cx="4881300" cy="1323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2400"/>
              <a:t>Both JSON_ARRAY_AGG and</a:t>
            </a:r>
            <a:endParaRPr b="1" sz="2400"/>
          </a:p>
          <a:p>
            <a:pPr indent="0" lvl="0" marL="0" rtl="0" algn="l">
              <a:spcBef>
                <a:spcPts val="0"/>
              </a:spcBef>
              <a:spcAft>
                <a:spcPts val="0"/>
              </a:spcAft>
              <a:buNone/>
            </a:pPr>
            <a:r>
              <a:rPr b="1" lang="en" sz="2400"/>
              <a:t>JSON_OBJECTAGG() work with both JSON and non JSON COLUMNS!</a:t>
            </a:r>
            <a:endParaRPr b="1" sz="2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19" name="Shape 419"/>
        <p:cNvGrpSpPr/>
        <p:nvPr/>
      </p:nvGrpSpPr>
      <p:grpSpPr>
        <a:xfrm>
          <a:off x="0" y="0"/>
          <a:ext cx="0" cy="0"/>
          <a:chOff x="0" y="0"/>
          <a:chExt cx="0" cy="0"/>
        </a:xfrm>
      </p:grpSpPr>
      <p:sp>
        <p:nvSpPr>
          <p:cNvPr id="420" name="Google Shape;420;p64"/>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600"/>
              <a:t>JSON_STORAGE_SIZE &amp;</a:t>
            </a:r>
            <a:endParaRPr b="1" sz="3600"/>
          </a:p>
          <a:p>
            <a:pPr indent="0" lvl="0" marL="0" rtl="0" algn="l">
              <a:spcBef>
                <a:spcPts val="0"/>
              </a:spcBef>
              <a:spcAft>
                <a:spcPts val="0"/>
              </a:spcAft>
              <a:buNone/>
            </a:pPr>
            <a:r>
              <a:rPr b="1" lang="en" sz="3600"/>
              <a:t>JSON_STORAGE_FREE</a:t>
            </a:r>
            <a:endParaRPr b="1" sz="3600"/>
          </a:p>
        </p:txBody>
      </p:sp>
      <p:sp>
        <p:nvSpPr>
          <p:cNvPr id="421" name="Google Shape;421;p64"/>
          <p:cNvSpPr txBox="1"/>
          <p:nvPr>
            <p:ph idx="1" type="body"/>
          </p:nvPr>
        </p:nvSpPr>
        <p:spPr>
          <a:xfrm>
            <a:off x="471900" y="1787025"/>
            <a:ext cx="8222100" cy="2842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100">
                <a:solidFill>
                  <a:srgbClr val="000000"/>
                </a:solidFill>
                <a:latin typeface="Arial"/>
                <a:ea typeface="Arial"/>
                <a:cs typeface="Arial"/>
                <a:sym typeface="Arial"/>
              </a:rPr>
              <a:t>mysql&gt; </a:t>
            </a:r>
            <a:r>
              <a:rPr b="1" lang="en" sz="1100">
                <a:solidFill>
                  <a:srgbClr val="000000"/>
                </a:solidFill>
                <a:latin typeface="Arial"/>
                <a:ea typeface="Arial"/>
                <a:cs typeface="Arial"/>
                <a:sym typeface="Arial"/>
              </a:rPr>
              <a:t>CREATE TABLE jtable (jcol JSON);</a:t>
            </a:r>
            <a:br>
              <a:rPr lang="en" sz="1100">
                <a:solidFill>
                  <a:srgbClr val="000000"/>
                </a:solidFill>
                <a:latin typeface="Arial"/>
                <a:ea typeface="Arial"/>
                <a:cs typeface="Arial"/>
                <a:sym typeface="Arial"/>
              </a:rPr>
            </a:br>
            <a:r>
              <a:rPr lang="en" sz="1100">
                <a:solidFill>
                  <a:srgbClr val="000000"/>
                </a:solidFill>
                <a:latin typeface="Arial"/>
                <a:ea typeface="Arial"/>
                <a:cs typeface="Arial"/>
                <a:sym typeface="Arial"/>
              </a:rPr>
              <a:t>Query OK, 0 rows affected (0.42 sec)</a:t>
            </a:r>
            <a:br>
              <a:rPr lang="en" sz="1100">
                <a:solidFill>
                  <a:srgbClr val="000000"/>
                </a:solidFill>
                <a:latin typeface="Arial"/>
                <a:ea typeface="Arial"/>
                <a:cs typeface="Arial"/>
                <a:sym typeface="Arial"/>
              </a:rPr>
            </a:br>
            <a:br>
              <a:rPr lang="en" sz="1100">
                <a:solidFill>
                  <a:srgbClr val="000000"/>
                </a:solidFill>
                <a:latin typeface="Arial"/>
                <a:ea typeface="Arial"/>
                <a:cs typeface="Arial"/>
                <a:sym typeface="Arial"/>
              </a:rPr>
            </a:br>
            <a:r>
              <a:rPr lang="en" sz="1100">
                <a:solidFill>
                  <a:srgbClr val="000000"/>
                </a:solidFill>
                <a:latin typeface="Arial"/>
                <a:ea typeface="Arial"/>
                <a:cs typeface="Arial"/>
                <a:sym typeface="Arial"/>
              </a:rPr>
              <a:t>mysql&gt; </a:t>
            </a:r>
            <a:r>
              <a:rPr b="1" lang="en" sz="1100">
                <a:solidFill>
                  <a:srgbClr val="000000"/>
                </a:solidFill>
                <a:latin typeface="Arial"/>
                <a:ea typeface="Arial"/>
                <a:cs typeface="Arial"/>
                <a:sym typeface="Arial"/>
              </a:rPr>
              <a:t>INSERT INTO jtable VALUES</a:t>
            </a:r>
            <a:br>
              <a:rPr lang="en" sz="1100">
                <a:solidFill>
                  <a:srgbClr val="000000"/>
                </a:solidFill>
                <a:latin typeface="Arial"/>
                <a:ea typeface="Arial"/>
                <a:cs typeface="Arial"/>
                <a:sym typeface="Arial"/>
              </a:rPr>
            </a:br>
            <a:r>
              <a:rPr lang="en" sz="1100">
                <a:solidFill>
                  <a:srgbClr val="000000"/>
                </a:solidFill>
                <a:latin typeface="Arial"/>
                <a:ea typeface="Arial"/>
                <a:cs typeface="Arial"/>
                <a:sym typeface="Arial"/>
              </a:rPr>
              <a:t>    -&gt;     </a:t>
            </a:r>
            <a:r>
              <a:rPr b="1" lang="en" sz="1100">
                <a:solidFill>
                  <a:srgbClr val="000000"/>
                </a:solidFill>
                <a:latin typeface="Arial"/>
                <a:ea typeface="Arial"/>
                <a:cs typeface="Arial"/>
                <a:sym typeface="Arial"/>
              </a:rPr>
              <a:t>('{"a": 1000, "b": "wxyz", "c": "[1, 3, 5, 7]"}');</a:t>
            </a:r>
            <a:br>
              <a:rPr lang="en" sz="1100">
                <a:solidFill>
                  <a:srgbClr val="000000"/>
                </a:solidFill>
                <a:latin typeface="Arial"/>
                <a:ea typeface="Arial"/>
                <a:cs typeface="Arial"/>
                <a:sym typeface="Arial"/>
              </a:rPr>
            </a:br>
            <a:r>
              <a:rPr lang="en" sz="1100">
                <a:solidFill>
                  <a:srgbClr val="000000"/>
                </a:solidFill>
                <a:latin typeface="Arial"/>
                <a:ea typeface="Arial"/>
                <a:cs typeface="Arial"/>
                <a:sym typeface="Arial"/>
              </a:rPr>
              <a:t>Query OK, 1 row affected (0.04 sec)</a:t>
            </a:r>
            <a:br>
              <a:rPr lang="en" sz="1100">
                <a:solidFill>
                  <a:srgbClr val="000000"/>
                </a:solidFill>
                <a:latin typeface="Arial"/>
                <a:ea typeface="Arial"/>
                <a:cs typeface="Arial"/>
                <a:sym typeface="Arial"/>
              </a:rPr>
            </a:br>
            <a:br>
              <a:rPr lang="en" sz="1100">
                <a:solidFill>
                  <a:srgbClr val="000000"/>
                </a:solidFill>
                <a:latin typeface="Arial"/>
                <a:ea typeface="Arial"/>
                <a:cs typeface="Arial"/>
                <a:sym typeface="Arial"/>
              </a:rPr>
            </a:br>
            <a:r>
              <a:rPr lang="en" sz="1100">
                <a:solidFill>
                  <a:srgbClr val="000000"/>
                </a:solidFill>
                <a:latin typeface="Arial"/>
                <a:ea typeface="Arial"/>
                <a:cs typeface="Arial"/>
                <a:sym typeface="Arial"/>
              </a:rPr>
              <a:t>mysql&gt; </a:t>
            </a:r>
            <a:r>
              <a:rPr b="1" lang="en" sz="1100">
                <a:solidFill>
                  <a:srgbClr val="000000"/>
                </a:solidFill>
                <a:latin typeface="Arial"/>
                <a:ea typeface="Arial"/>
                <a:cs typeface="Arial"/>
                <a:sym typeface="Arial"/>
              </a:rPr>
              <a:t>SELECT</a:t>
            </a:r>
            <a:r>
              <a:rPr lang="en" sz="1100">
                <a:solidFill>
                  <a:srgbClr val="000000"/>
                </a:solidFill>
                <a:latin typeface="Arial"/>
                <a:ea typeface="Arial"/>
                <a:cs typeface="Arial"/>
                <a:sym typeface="Arial"/>
              </a:rPr>
              <a:t> </a:t>
            </a:r>
            <a:br>
              <a:rPr lang="en" sz="1100">
                <a:solidFill>
                  <a:srgbClr val="000000"/>
                </a:solidFill>
                <a:latin typeface="Arial"/>
                <a:ea typeface="Arial"/>
                <a:cs typeface="Arial"/>
                <a:sym typeface="Arial"/>
              </a:rPr>
            </a:br>
            <a:r>
              <a:rPr lang="en" sz="1100">
                <a:solidFill>
                  <a:srgbClr val="000000"/>
                </a:solidFill>
                <a:latin typeface="Arial"/>
                <a:ea typeface="Arial"/>
                <a:cs typeface="Arial"/>
                <a:sym typeface="Arial"/>
              </a:rPr>
              <a:t>    -&gt;     </a:t>
            </a:r>
            <a:r>
              <a:rPr b="1" lang="en" sz="1100">
                <a:solidFill>
                  <a:srgbClr val="000000"/>
                </a:solidFill>
                <a:latin typeface="Arial"/>
                <a:ea typeface="Arial"/>
                <a:cs typeface="Arial"/>
                <a:sym typeface="Arial"/>
              </a:rPr>
              <a:t>jcol,</a:t>
            </a:r>
            <a:r>
              <a:rPr lang="en" sz="1100">
                <a:solidFill>
                  <a:srgbClr val="000000"/>
                </a:solidFill>
                <a:latin typeface="Arial"/>
                <a:ea typeface="Arial"/>
                <a:cs typeface="Arial"/>
                <a:sym typeface="Arial"/>
              </a:rPr>
              <a:t> </a:t>
            </a:r>
            <a:br>
              <a:rPr lang="en" sz="1100">
                <a:solidFill>
                  <a:srgbClr val="000000"/>
                </a:solidFill>
                <a:latin typeface="Arial"/>
                <a:ea typeface="Arial"/>
                <a:cs typeface="Arial"/>
                <a:sym typeface="Arial"/>
              </a:rPr>
            </a:br>
            <a:r>
              <a:rPr lang="en" sz="1100">
                <a:solidFill>
                  <a:srgbClr val="000000"/>
                </a:solidFill>
                <a:latin typeface="Arial"/>
                <a:ea typeface="Arial"/>
                <a:cs typeface="Arial"/>
                <a:sym typeface="Arial"/>
              </a:rPr>
              <a:t>    -&gt;     </a:t>
            </a:r>
            <a:r>
              <a:rPr b="1" lang="en" sz="1100">
                <a:solidFill>
                  <a:srgbClr val="000000"/>
                </a:solidFill>
                <a:latin typeface="Arial"/>
                <a:ea typeface="Arial"/>
                <a:cs typeface="Arial"/>
                <a:sym typeface="Arial"/>
              </a:rPr>
              <a:t>JSON_STORAGE_SIZE(jcol) AS Size,</a:t>
            </a:r>
            <a:r>
              <a:rPr lang="en" sz="1100">
                <a:solidFill>
                  <a:srgbClr val="000000"/>
                </a:solidFill>
                <a:latin typeface="Arial"/>
                <a:ea typeface="Arial"/>
                <a:cs typeface="Arial"/>
                <a:sym typeface="Arial"/>
              </a:rPr>
              <a:t> </a:t>
            </a:r>
            <a:br>
              <a:rPr lang="en" sz="1100">
                <a:solidFill>
                  <a:srgbClr val="000000"/>
                </a:solidFill>
                <a:latin typeface="Arial"/>
                <a:ea typeface="Arial"/>
                <a:cs typeface="Arial"/>
                <a:sym typeface="Arial"/>
              </a:rPr>
            </a:br>
            <a:r>
              <a:rPr lang="en" sz="1100">
                <a:solidFill>
                  <a:srgbClr val="000000"/>
                </a:solidFill>
                <a:latin typeface="Arial"/>
                <a:ea typeface="Arial"/>
                <a:cs typeface="Arial"/>
                <a:sym typeface="Arial"/>
              </a:rPr>
              <a:t>    -&gt;     </a:t>
            </a:r>
            <a:r>
              <a:rPr b="1" lang="en" sz="1100">
                <a:solidFill>
                  <a:srgbClr val="000000"/>
                </a:solidFill>
                <a:latin typeface="Arial"/>
                <a:ea typeface="Arial"/>
                <a:cs typeface="Arial"/>
                <a:sym typeface="Arial"/>
              </a:rPr>
              <a:t>JSON_STORAGE_FREE(jcol) AS Free</a:t>
            </a:r>
            <a:r>
              <a:rPr lang="en" sz="1100">
                <a:solidFill>
                  <a:srgbClr val="000000"/>
                </a:solidFill>
                <a:latin typeface="Arial"/>
                <a:ea typeface="Arial"/>
                <a:cs typeface="Arial"/>
                <a:sym typeface="Arial"/>
              </a:rPr>
              <a:t> </a:t>
            </a:r>
            <a:br>
              <a:rPr lang="en" sz="1100">
                <a:solidFill>
                  <a:srgbClr val="000000"/>
                </a:solidFill>
                <a:latin typeface="Arial"/>
                <a:ea typeface="Arial"/>
                <a:cs typeface="Arial"/>
                <a:sym typeface="Arial"/>
              </a:rPr>
            </a:br>
            <a:r>
              <a:rPr lang="en" sz="1100">
                <a:solidFill>
                  <a:srgbClr val="000000"/>
                </a:solidFill>
                <a:latin typeface="Arial"/>
                <a:ea typeface="Arial"/>
                <a:cs typeface="Arial"/>
                <a:sym typeface="Arial"/>
              </a:rPr>
              <a:t>    -&gt; </a:t>
            </a:r>
            <a:r>
              <a:rPr b="1" lang="en" sz="1100">
                <a:solidFill>
                  <a:srgbClr val="000000"/>
                </a:solidFill>
                <a:latin typeface="Arial"/>
                <a:ea typeface="Arial"/>
                <a:cs typeface="Arial"/>
                <a:sym typeface="Arial"/>
              </a:rPr>
              <a:t>FROM jtable;</a:t>
            </a:r>
            <a:br>
              <a:rPr lang="en" sz="1100">
                <a:solidFill>
                  <a:srgbClr val="000000"/>
                </a:solidFill>
                <a:latin typeface="Arial"/>
                <a:ea typeface="Arial"/>
                <a:cs typeface="Arial"/>
                <a:sym typeface="Arial"/>
              </a:rPr>
            </a:br>
            <a:r>
              <a:rPr lang="en" sz="1100">
                <a:solidFill>
                  <a:srgbClr val="000000"/>
                </a:solidFill>
                <a:latin typeface="Arial"/>
                <a:ea typeface="Arial"/>
                <a:cs typeface="Arial"/>
                <a:sym typeface="Arial"/>
              </a:rPr>
              <a:t>+-----------------------------------------------+------+------+</a:t>
            </a:r>
            <a:br>
              <a:rPr lang="en" sz="1100">
                <a:solidFill>
                  <a:srgbClr val="000000"/>
                </a:solidFill>
                <a:latin typeface="Arial"/>
                <a:ea typeface="Arial"/>
                <a:cs typeface="Arial"/>
                <a:sym typeface="Arial"/>
              </a:rPr>
            </a:br>
            <a:r>
              <a:rPr lang="en" sz="1100">
                <a:solidFill>
                  <a:srgbClr val="000000"/>
                </a:solidFill>
                <a:latin typeface="Arial"/>
                <a:ea typeface="Arial"/>
                <a:cs typeface="Arial"/>
                <a:sym typeface="Arial"/>
              </a:rPr>
              <a:t>| jcol                                          | Size | Free |</a:t>
            </a:r>
            <a:br>
              <a:rPr lang="en" sz="1100">
                <a:solidFill>
                  <a:srgbClr val="000000"/>
                </a:solidFill>
                <a:latin typeface="Arial"/>
                <a:ea typeface="Arial"/>
                <a:cs typeface="Arial"/>
                <a:sym typeface="Arial"/>
              </a:rPr>
            </a:br>
            <a:r>
              <a:rPr lang="en" sz="1100">
                <a:solidFill>
                  <a:srgbClr val="000000"/>
                </a:solidFill>
                <a:latin typeface="Arial"/>
                <a:ea typeface="Arial"/>
                <a:cs typeface="Arial"/>
                <a:sym typeface="Arial"/>
              </a:rPr>
              <a:t>+-----------------------------------------------+------+------+</a:t>
            </a:r>
            <a:br>
              <a:rPr lang="en" sz="1100">
                <a:solidFill>
                  <a:srgbClr val="000000"/>
                </a:solidFill>
                <a:latin typeface="Arial"/>
                <a:ea typeface="Arial"/>
                <a:cs typeface="Arial"/>
                <a:sym typeface="Arial"/>
              </a:rPr>
            </a:br>
            <a:r>
              <a:rPr lang="en" sz="1100">
                <a:solidFill>
                  <a:srgbClr val="000000"/>
                </a:solidFill>
                <a:latin typeface="Arial"/>
                <a:ea typeface="Arial"/>
                <a:cs typeface="Arial"/>
                <a:sym typeface="Arial"/>
              </a:rPr>
              <a:t>| {"a": 1000, "b": "wxyz", "c": "[1, 3, 5, 7]"} |   47 |    0 |</a:t>
            </a:r>
            <a:br>
              <a:rPr lang="en" sz="1100">
                <a:solidFill>
                  <a:srgbClr val="000000"/>
                </a:solidFill>
                <a:latin typeface="Arial"/>
                <a:ea typeface="Arial"/>
                <a:cs typeface="Arial"/>
                <a:sym typeface="Arial"/>
              </a:rPr>
            </a:br>
            <a:r>
              <a:rPr lang="en" sz="1100">
                <a:solidFill>
                  <a:srgbClr val="000000"/>
                </a:solidFill>
                <a:latin typeface="Arial"/>
                <a:ea typeface="Arial"/>
                <a:cs typeface="Arial"/>
                <a:sym typeface="Arial"/>
              </a:rPr>
              <a:t>+-----------------------------------------------+------+------+</a:t>
            </a:r>
            <a:br>
              <a:rPr lang="en" sz="1100">
                <a:solidFill>
                  <a:srgbClr val="000000"/>
                </a:solidFill>
                <a:latin typeface="Arial"/>
                <a:ea typeface="Arial"/>
                <a:cs typeface="Arial"/>
                <a:sym typeface="Arial"/>
              </a:rPr>
            </a:br>
            <a:r>
              <a:rPr lang="en" sz="1100">
                <a:solidFill>
                  <a:srgbClr val="000000"/>
                </a:solidFill>
                <a:latin typeface="Arial"/>
                <a:ea typeface="Arial"/>
                <a:cs typeface="Arial"/>
                <a:sym typeface="Arial"/>
              </a:rPr>
              <a:t>1 row in set (0.00 sec)</a:t>
            </a:r>
            <a:endParaRPr sz="1100">
              <a:solidFill>
                <a:srgbClr val="000000"/>
              </a:solidFill>
              <a:latin typeface="Arial"/>
              <a:ea typeface="Arial"/>
              <a:cs typeface="Arial"/>
              <a:sym typeface="Arial"/>
            </a:endParaRPr>
          </a:p>
          <a:p>
            <a:pPr indent="0" lvl="0" marL="0" rtl="0" algn="l">
              <a:spcBef>
                <a:spcPts val="1600"/>
              </a:spcBef>
              <a:spcAft>
                <a:spcPts val="1600"/>
              </a:spcAft>
              <a:buNone/>
            </a:pPr>
            <a:r>
              <a:t/>
            </a:r>
            <a:endParaRPr>
              <a:latin typeface="Times New Roman"/>
              <a:ea typeface="Times New Roman"/>
              <a:cs typeface="Times New Roman"/>
              <a:sym typeface="Times New Roman"/>
            </a:endParaRPr>
          </a:p>
        </p:txBody>
      </p:sp>
      <p:sp>
        <p:nvSpPr>
          <p:cNvPr id="422" name="Google Shape;422;p6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65"/>
          <p:cNvSpPr txBox="1"/>
          <p:nvPr>
            <p:ph type="title"/>
          </p:nvPr>
        </p:nvSpPr>
        <p:spPr>
          <a:xfrm>
            <a:off x="183250" y="738725"/>
            <a:ext cx="88890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t>JSON_TABLE - Structure your unstructured data</a:t>
            </a:r>
            <a:endParaRPr/>
          </a:p>
        </p:txBody>
      </p:sp>
      <p:sp>
        <p:nvSpPr>
          <p:cNvPr id="428" name="Google Shape;428;p65"/>
          <p:cNvSpPr txBox="1"/>
          <p:nvPr>
            <p:ph idx="1" type="body"/>
          </p:nvPr>
        </p:nvSpPr>
        <p:spPr>
          <a:xfrm>
            <a:off x="471900" y="1681675"/>
            <a:ext cx="8222100" cy="2947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666666"/>
                </a:solidFill>
                <a:highlight>
                  <a:srgbClr val="FFFFFF"/>
                </a:highlight>
                <a:latin typeface="Courier New"/>
                <a:ea typeface="Courier New"/>
                <a:cs typeface="Courier New"/>
                <a:sym typeface="Courier New"/>
              </a:rPr>
              <a:t>mysql&gt;</a:t>
            </a:r>
            <a:r>
              <a:rPr b="1" lang="en" sz="1400">
                <a:solidFill>
                  <a:srgbClr val="666666"/>
                </a:solidFill>
                <a:highlight>
                  <a:srgbClr val="FFFFFF"/>
                </a:highlight>
                <a:latin typeface="Courier New"/>
                <a:ea typeface="Courier New"/>
                <a:cs typeface="Courier New"/>
                <a:sym typeface="Courier New"/>
              </a:rPr>
              <a:t> select country_name, IndyYear </a:t>
            </a:r>
            <a:endParaRPr b="1" sz="1400">
              <a:solidFill>
                <a:srgbClr val="666666"/>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b="1" lang="en" sz="1400">
                <a:solidFill>
                  <a:srgbClr val="666666"/>
                </a:solidFill>
                <a:highlight>
                  <a:srgbClr val="FFFFFF"/>
                </a:highlight>
                <a:latin typeface="Courier New"/>
                <a:ea typeface="Courier New"/>
                <a:cs typeface="Courier New"/>
                <a:sym typeface="Courier New"/>
              </a:rPr>
              <a:t>       from countryinfo, </a:t>
            </a:r>
            <a:endParaRPr b="1" sz="1400">
              <a:solidFill>
                <a:srgbClr val="666666"/>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b="1" lang="en" sz="1400">
                <a:solidFill>
                  <a:srgbClr val="FF0000"/>
                </a:solidFill>
                <a:highlight>
                  <a:srgbClr val="FFFFFF"/>
                </a:highlight>
                <a:latin typeface="Courier New"/>
                <a:ea typeface="Courier New"/>
                <a:cs typeface="Courier New"/>
                <a:sym typeface="Courier New"/>
              </a:rPr>
              <a:t>json_table(doc,"$" columns (</a:t>
            </a:r>
            <a:endParaRPr b="1" sz="1400">
              <a:solidFill>
                <a:srgbClr val="FF0000"/>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b="1" lang="en" sz="1400">
                <a:solidFill>
                  <a:srgbClr val="FF0000"/>
                </a:solidFill>
                <a:highlight>
                  <a:srgbClr val="FFFFFF"/>
                </a:highlight>
                <a:latin typeface="Courier New"/>
                <a:ea typeface="Courier New"/>
                <a:cs typeface="Courier New"/>
                <a:sym typeface="Courier New"/>
              </a:rPr>
              <a:t>           country_name char(20) path "$.Name",</a:t>
            </a:r>
            <a:endParaRPr b="1" sz="1400">
              <a:solidFill>
                <a:srgbClr val="FF0000"/>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b="1" lang="en" sz="1400">
                <a:solidFill>
                  <a:srgbClr val="FF0000"/>
                </a:solidFill>
                <a:highlight>
                  <a:srgbClr val="FFFFFF"/>
                </a:highlight>
                <a:latin typeface="Courier New"/>
                <a:ea typeface="Courier New"/>
                <a:cs typeface="Courier New"/>
                <a:sym typeface="Courier New"/>
              </a:rPr>
              <a:t>           IndyYear int path "$.IndepYear")</a:t>
            </a:r>
            <a:endParaRPr b="1" sz="1400">
              <a:solidFill>
                <a:srgbClr val="FF0000"/>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b="1" lang="en" sz="1400">
                <a:solidFill>
                  <a:srgbClr val="FF0000"/>
                </a:solidFill>
                <a:highlight>
                  <a:srgbClr val="FFFFFF"/>
                </a:highlight>
                <a:latin typeface="Courier New"/>
                <a:ea typeface="Courier New"/>
                <a:cs typeface="Courier New"/>
                <a:sym typeface="Courier New"/>
              </a:rPr>
              <a:t>  )</a:t>
            </a:r>
            <a:r>
              <a:rPr b="1" lang="en" sz="1400">
                <a:solidFill>
                  <a:srgbClr val="666666"/>
                </a:solidFill>
                <a:highlight>
                  <a:srgbClr val="FFFFFF"/>
                </a:highlight>
                <a:latin typeface="Courier New"/>
                <a:ea typeface="Courier New"/>
                <a:cs typeface="Courier New"/>
                <a:sym typeface="Courier New"/>
              </a:rPr>
              <a:t> as stuff </a:t>
            </a:r>
            <a:endParaRPr b="1" sz="1400">
              <a:solidFill>
                <a:srgbClr val="666666"/>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b="1" lang="en" sz="1400">
                <a:solidFill>
                  <a:srgbClr val="666666"/>
                </a:solidFill>
                <a:highlight>
                  <a:srgbClr val="FFFFFF"/>
                </a:highlight>
                <a:latin typeface="Courier New"/>
                <a:ea typeface="Courier New"/>
                <a:cs typeface="Courier New"/>
                <a:sym typeface="Courier New"/>
              </a:rPr>
              <a:t>where IndyYear &gt; 1992;</a:t>
            </a:r>
            <a:endParaRPr b="1" sz="1400">
              <a:solidFill>
                <a:srgbClr val="666666"/>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 sz="1400">
                <a:solidFill>
                  <a:srgbClr val="666666"/>
                </a:solidFill>
                <a:highlight>
                  <a:srgbClr val="FFFFFF"/>
                </a:highlight>
                <a:latin typeface="Courier New"/>
                <a:ea typeface="Courier New"/>
                <a:cs typeface="Courier New"/>
                <a:sym typeface="Courier New"/>
              </a:rPr>
              <a:t>+----------------+----------+</a:t>
            </a:r>
            <a:endParaRPr sz="1400">
              <a:solidFill>
                <a:srgbClr val="666666"/>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 sz="1400">
                <a:solidFill>
                  <a:srgbClr val="666666"/>
                </a:solidFill>
                <a:highlight>
                  <a:srgbClr val="FFFFFF"/>
                </a:highlight>
                <a:latin typeface="Courier New"/>
                <a:ea typeface="Courier New"/>
                <a:cs typeface="Courier New"/>
                <a:sym typeface="Courier New"/>
              </a:rPr>
              <a:t>| country_name   | IndyYear |</a:t>
            </a:r>
            <a:endParaRPr sz="1400">
              <a:solidFill>
                <a:srgbClr val="666666"/>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 sz="1400">
                <a:solidFill>
                  <a:srgbClr val="666666"/>
                </a:solidFill>
                <a:highlight>
                  <a:srgbClr val="FFFFFF"/>
                </a:highlight>
                <a:latin typeface="Courier New"/>
                <a:ea typeface="Courier New"/>
                <a:cs typeface="Courier New"/>
                <a:sym typeface="Courier New"/>
              </a:rPr>
              <a:t>+----------------+----------+</a:t>
            </a:r>
            <a:endParaRPr sz="1400">
              <a:solidFill>
                <a:srgbClr val="666666"/>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 sz="1400">
                <a:solidFill>
                  <a:srgbClr val="666666"/>
                </a:solidFill>
                <a:highlight>
                  <a:srgbClr val="FFFFFF"/>
                </a:highlight>
                <a:latin typeface="Courier New"/>
                <a:ea typeface="Courier New"/>
                <a:cs typeface="Courier New"/>
                <a:sym typeface="Courier New"/>
              </a:rPr>
              <a:t>| Czech Republic | 	1993  |</a:t>
            </a:r>
            <a:endParaRPr sz="1400">
              <a:solidFill>
                <a:srgbClr val="666666"/>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 sz="1400">
                <a:solidFill>
                  <a:srgbClr val="666666"/>
                </a:solidFill>
                <a:highlight>
                  <a:srgbClr val="FFFFFF"/>
                </a:highlight>
                <a:latin typeface="Courier New"/>
                <a:ea typeface="Courier New"/>
                <a:cs typeface="Courier New"/>
                <a:sym typeface="Courier New"/>
              </a:rPr>
              <a:t>| Eritrea    	| 	1993  |</a:t>
            </a:r>
            <a:endParaRPr sz="1400">
              <a:solidFill>
                <a:srgbClr val="666666"/>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 sz="1400">
                <a:solidFill>
                  <a:srgbClr val="666666"/>
                </a:solidFill>
                <a:highlight>
                  <a:srgbClr val="FFFFFF"/>
                </a:highlight>
                <a:latin typeface="Courier New"/>
                <a:ea typeface="Courier New"/>
                <a:cs typeface="Courier New"/>
                <a:sym typeface="Courier New"/>
              </a:rPr>
              <a:t>| Palau      	| 	1994  |</a:t>
            </a:r>
            <a:endParaRPr sz="1400">
              <a:solidFill>
                <a:srgbClr val="666666"/>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 sz="1400">
                <a:solidFill>
                  <a:srgbClr val="666666"/>
                </a:solidFill>
                <a:highlight>
                  <a:srgbClr val="FFFFFF"/>
                </a:highlight>
                <a:latin typeface="Courier New"/>
                <a:ea typeface="Courier New"/>
                <a:cs typeface="Courier New"/>
                <a:sym typeface="Courier New"/>
              </a:rPr>
              <a:t>| Slovakia   	| 	1993  |</a:t>
            </a:r>
            <a:endParaRPr sz="1400">
              <a:solidFill>
                <a:srgbClr val="666666"/>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 sz="1400">
                <a:solidFill>
                  <a:srgbClr val="666666"/>
                </a:solidFill>
                <a:highlight>
                  <a:srgbClr val="FFFFFF"/>
                </a:highlight>
                <a:latin typeface="Courier New"/>
                <a:ea typeface="Courier New"/>
                <a:cs typeface="Courier New"/>
                <a:sym typeface="Courier New"/>
              </a:rPr>
              <a:t>+----------------+----------+</a:t>
            </a:r>
            <a:endParaRPr sz="1400">
              <a:solidFill>
                <a:srgbClr val="666666"/>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p:txBody>
      </p:sp>
      <p:sp>
        <p:nvSpPr>
          <p:cNvPr id="429" name="Google Shape;429;p6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0" name="Google Shape;430;p65"/>
          <p:cNvSpPr txBox="1"/>
          <p:nvPr/>
        </p:nvSpPr>
        <p:spPr>
          <a:xfrm>
            <a:off x="5650100" y="2074500"/>
            <a:ext cx="2835600" cy="18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JSON_TABLE</a:t>
            </a:r>
            <a:r>
              <a:rPr lang="en"/>
              <a:t> is used for making JSON data a </a:t>
            </a:r>
            <a:r>
              <a:rPr lang="en"/>
              <a:t>temporary</a:t>
            </a:r>
            <a:r>
              <a:rPr lang="en"/>
              <a:t> relational data, which is especially useful when creating relational views over JSON data,</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Google Shape;435;p66"/>
          <p:cNvSpPr txBox="1"/>
          <p:nvPr>
            <p:ph idx="1" type="body"/>
          </p:nvPr>
        </p:nvSpPr>
        <p:spPr>
          <a:xfrm>
            <a:off x="57150" y="4696825"/>
            <a:ext cx="8382000" cy="446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2400"/>
              <a:t>JSON Table -- a Deeper Look</a:t>
            </a:r>
            <a:endParaRPr b="1" sz="2400"/>
          </a:p>
        </p:txBody>
      </p:sp>
      <p:sp>
        <p:nvSpPr>
          <p:cNvPr id="436" name="Google Shape;436;p6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437" name="Google Shape;437;p66"/>
          <p:cNvSpPr txBox="1"/>
          <p:nvPr/>
        </p:nvSpPr>
        <p:spPr>
          <a:xfrm>
            <a:off x="152175" y="-45175"/>
            <a:ext cx="8704500" cy="46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New"/>
                <a:ea typeface="Courier New"/>
                <a:cs typeface="Courier New"/>
                <a:sym typeface="Courier New"/>
              </a:rPr>
              <a:t>mysql&gt; select aaaa.name, aaaa.ordinal, aaaa.Grading  </a:t>
            </a:r>
            <a:endParaRPr b="1">
              <a:latin typeface="Courier New"/>
              <a:ea typeface="Courier New"/>
              <a:cs typeface="Courier New"/>
              <a:sym typeface="Courier New"/>
            </a:endParaRPr>
          </a:p>
          <a:p>
            <a:pPr indent="457200" lvl="0" marL="0" rtl="0" algn="l">
              <a:spcBef>
                <a:spcPts val="0"/>
              </a:spcBef>
              <a:spcAft>
                <a:spcPts val="0"/>
              </a:spcAft>
              <a:buNone/>
            </a:pPr>
            <a:r>
              <a:rPr b="1" lang="en">
                <a:latin typeface="Courier New"/>
                <a:ea typeface="Courier New"/>
                <a:cs typeface="Courier New"/>
                <a:sym typeface="Courier New"/>
              </a:rPr>
              <a:t>       FROM restaurants,  </a:t>
            </a:r>
            <a:endParaRPr b="1">
              <a:latin typeface="Courier New"/>
              <a:ea typeface="Courier New"/>
              <a:cs typeface="Courier New"/>
              <a:sym typeface="Courier New"/>
            </a:endParaRPr>
          </a:p>
          <a:p>
            <a:pPr indent="457200" lvl="0" marL="0" rtl="0" algn="l">
              <a:spcBef>
                <a:spcPts val="0"/>
              </a:spcBef>
              <a:spcAft>
                <a:spcPts val="0"/>
              </a:spcAft>
              <a:buNone/>
            </a:pPr>
            <a:r>
              <a:rPr b="1" lang="en">
                <a:latin typeface="Courier New"/>
                <a:ea typeface="Courier New"/>
                <a:cs typeface="Courier New"/>
                <a:sym typeface="Courier New"/>
              </a:rPr>
              <a:t>       </a:t>
            </a:r>
            <a:r>
              <a:rPr b="1" lang="en">
                <a:solidFill>
                  <a:srgbClr val="FF0000"/>
                </a:solidFill>
                <a:latin typeface="Courier New"/>
                <a:ea typeface="Courier New"/>
                <a:cs typeface="Courier New"/>
                <a:sym typeface="Courier New"/>
              </a:rPr>
              <a:t>json_table(doc, "$" COLUMNS(</a:t>
            </a:r>
            <a:endParaRPr b="1">
              <a:solidFill>
                <a:srgbClr val="FF0000"/>
              </a:solidFill>
              <a:latin typeface="Courier New"/>
              <a:ea typeface="Courier New"/>
              <a:cs typeface="Courier New"/>
              <a:sym typeface="Courier New"/>
            </a:endParaRPr>
          </a:p>
          <a:p>
            <a:pPr indent="457200" lvl="0" marL="0" rtl="0" algn="l">
              <a:spcBef>
                <a:spcPts val="0"/>
              </a:spcBef>
              <a:spcAft>
                <a:spcPts val="0"/>
              </a:spcAft>
              <a:buNone/>
            </a:pPr>
            <a:r>
              <a:rPr b="1" lang="en">
                <a:solidFill>
                  <a:srgbClr val="FF0000"/>
                </a:solidFill>
                <a:latin typeface="Courier New"/>
                <a:ea typeface="Courier New"/>
                <a:cs typeface="Courier New"/>
                <a:sym typeface="Courier New"/>
              </a:rPr>
              <a:t>         name char(50) path "$.name",   </a:t>
            </a:r>
            <a:endParaRPr b="1">
              <a:solidFill>
                <a:srgbClr val="FF0000"/>
              </a:solidFill>
              <a:latin typeface="Courier New"/>
              <a:ea typeface="Courier New"/>
              <a:cs typeface="Courier New"/>
              <a:sym typeface="Courier New"/>
            </a:endParaRPr>
          </a:p>
          <a:p>
            <a:pPr indent="457200" lvl="0" marL="0" rtl="0" algn="l">
              <a:spcBef>
                <a:spcPts val="0"/>
              </a:spcBef>
              <a:spcAft>
                <a:spcPts val="0"/>
              </a:spcAft>
              <a:buNone/>
            </a:pPr>
            <a:r>
              <a:rPr b="1" lang="en">
                <a:solidFill>
                  <a:srgbClr val="FF0000"/>
                </a:solidFill>
                <a:latin typeface="Courier New"/>
                <a:ea typeface="Courier New"/>
                <a:cs typeface="Courier New"/>
                <a:sym typeface="Courier New"/>
              </a:rPr>
              <a:t>         style varchar(50) path "$.cuisine",  </a:t>
            </a:r>
            <a:endParaRPr b="1">
              <a:solidFill>
                <a:srgbClr val="FF0000"/>
              </a:solidFill>
              <a:latin typeface="Courier New"/>
              <a:ea typeface="Courier New"/>
              <a:cs typeface="Courier New"/>
              <a:sym typeface="Courier New"/>
            </a:endParaRPr>
          </a:p>
          <a:p>
            <a:pPr indent="457200" lvl="0" marL="0" rtl="0" algn="l">
              <a:spcBef>
                <a:spcPts val="0"/>
              </a:spcBef>
              <a:spcAft>
                <a:spcPts val="0"/>
              </a:spcAft>
              <a:buNone/>
            </a:pPr>
            <a:r>
              <a:rPr b="1" lang="en">
                <a:solidFill>
                  <a:srgbClr val="FF0000"/>
                </a:solidFill>
                <a:latin typeface="Courier New"/>
                <a:ea typeface="Courier New"/>
                <a:cs typeface="Courier New"/>
                <a:sym typeface="Courier New"/>
              </a:rPr>
              <a:t>         NESTED PATH '$.grades[*]'    </a:t>
            </a:r>
            <a:endParaRPr b="1">
              <a:solidFill>
                <a:srgbClr val="FF0000"/>
              </a:solidFill>
              <a:latin typeface="Courier New"/>
              <a:ea typeface="Courier New"/>
              <a:cs typeface="Courier New"/>
              <a:sym typeface="Courier New"/>
            </a:endParaRPr>
          </a:p>
          <a:p>
            <a:pPr indent="457200" lvl="0" marL="0" rtl="0" algn="l">
              <a:spcBef>
                <a:spcPts val="0"/>
              </a:spcBef>
              <a:spcAft>
                <a:spcPts val="0"/>
              </a:spcAft>
              <a:buNone/>
            </a:pPr>
            <a:r>
              <a:rPr b="1" lang="en">
                <a:solidFill>
                  <a:srgbClr val="FF0000"/>
                </a:solidFill>
                <a:latin typeface="Courier New"/>
                <a:ea typeface="Courier New"/>
                <a:cs typeface="Courier New"/>
                <a:sym typeface="Courier New"/>
              </a:rPr>
              <a:t>           COLUMNS (</a:t>
            </a:r>
            <a:endParaRPr b="1">
              <a:solidFill>
                <a:srgbClr val="FF0000"/>
              </a:solidFill>
              <a:latin typeface="Courier New"/>
              <a:ea typeface="Courier New"/>
              <a:cs typeface="Courier New"/>
              <a:sym typeface="Courier New"/>
            </a:endParaRPr>
          </a:p>
          <a:p>
            <a:pPr indent="457200" lvl="0" marL="0" rtl="0" algn="l">
              <a:spcBef>
                <a:spcPts val="0"/>
              </a:spcBef>
              <a:spcAft>
                <a:spcPts val="0"/>
              </a:spcAft>
              <a:buNone/>
            </a:pPr>
            <a:r>
              <a:rPr b="1" lang="en">
                <a:solidFill>
                  <a:srgbClr val="FF0000"/>
                </a:solidFill>
                <a:latin typeface="Courier New"/>
                <a:ea typeface="Courier New"/>
                <a:cs typeface="Courier New"/>
                <a:sym typeface="Courier New"/>
              </a:rPr>
              <a:t>            ordinal FOR ORDINALITY, </a:t>
            </a:r>
            <a:endParaRPr b="1">
              <a:solidFill>
                <a:srgbClr val="FF0000"/>
              </a:solidFill>
              <a:latin typeface="Courier New"/>
              <a:ea typeface="Courier New"/>
              <a:cs typeface="Courier New"/>
              <a:sym typeface="Courier New"/>
            </a:endParaRPr>
          </a:p>
          <a:p>
            <a:pPr indent="457200" lvl="0" marL="0" rtl="0" algn="l">
              <a:spcBef>
                <a:spcPts val="0"/>
              </a:spcBef>
              <a:spcAft>
                <a:spcPts val="0"/>
              </a:spcAft>
              <a:buNone/>
            </a:pPr>
            <a:r>
              <a:rPr b="1" lang="en">
                <a:solidFill>
                  <a:srgbClr val="FF0000"/>
                </a:solidFill>
                <a:latin typeface="Courier New"/>
                <a:ea typeface="Courier New"/>
                <a:cs typeface="Courier New"/>
                <a:sym typeface="Courier New"/>
              </a:rPr>
              <a:t>            Grading char(10) path "$.grade", </a:t>
            </a:r>
            <a:endParaRPr b="1">
              <a:solidFill>
                <a:srgbClr val="FF0000"/>
              </a:solidFill>
              <a:latin typeface="Courier New"/>
              <a:ea typeface="Courier New"/>
              <a:cs typeface="Courier New"/>
              <a:sym typeface="Courier New"/>
            </a:endParaRPr>
          </a:p>
          <a:p>
            <a:pPr indent="457200" lvl="0" marL="0" rtl="0" algn="l">
              <a:spcBef>
                <a:spcPts val="0"/>
              </a:spcBef>
              <a:spcAft>
                <a:spcPts val="0"/>
              </a:spcAft>
              <a:buNone/>
            </a:pPr>
            <a:r>
              <a:rPr b="1" lang="en">
                <a:solidFill>
                  <a:srgbClr val="FF0000"/>
                </a:solidFill>
                <a:latin typeface="Courier New"/>
                <a:ea typeface="Courier New"/>
                <a:cs typeface="Courier New"/>
                <a:sym typeface="Courier New"/>
              </a:rPr>
              <a:t>            Score INT path "$.score"))</a:t>
            </a:r>
            <a:endParaRPr b="1">
              <a:solidFill>
                <a:srgbClr val="FF0000"/>
              </a:solidFill>
              <a:latin typeface="Courier New"/>
              <a:ea typeface="Courier New"/>
              <a:cs typeface="Courier New"/>
              <a:sym typeface="Courier New"/>
            </a:endParaRPr>
          </a:p>
          <a:p>
            <a:pPr indent="457200" lvl="0" marL="0" rtl="0" algn="l">
              <a:spcBef>
                <a:spcPts val="0"/>
              </a:spcBef>
              <a:spcAft>
                <a:spcPts val="0"/>
              </a:spcAft>
              <a:buNone/>
            </a:pPr>
            <a:r>
              <a:rPr b="1" lang="en">
                <a:solidFill>
                  <a:srgbClr val="FF0000"/>
                </a:solidFill>
                <a:latin typeface="Courier New"/>
                <a:ea typeface="Courier New"/>
                <a:cs typeface="Courier New"/>
                <a:sym typeface="Courier New"/>
              </a:rPr>
              <a:t>         ) </a:t>
            </a:r>
            <a:endParaRPr b="1">
              <a:solidFill>
                <a:srgbClr val="FF0000"/>
              </a:solidFill>
              <a:latin typeface="Courier New"/>
              <a:ea typeface="Courier New"/>
              <a:cs typeface="Courier New"/>
              <a:sym typeface="Courier New"/>
            </a:endParaRPr>
          </a:p>
          <a:p>
            <a:pPr indent="457200" lvl="0" marL="0" rtl="0" algn="l">
              <a:spcBef>
                <a:spcPts val="0"/>
              </a:spcBef>
              <a:spcAft>
                <a:spcPts val="0"/>
              </a:spcAft>
              <a:buNone/>
            </a:pPr>
            <a:r>
              <a:rPr b="1" lang="en">
                <a:latin typeface="Courier New"/>
                <a:ea typeface="Courier New"/>
                <a:cs typeface="Courier New"/>
                <a:sym typeface="Courier New"/>
              </a:rPr>
              <a:t>     as aaaa  limit 5;</a:t>
            </a:r>
            <a:endParaRPr b="1">
              <a:latin typeface="Courier New"/>
              <a:ea typeface="Courier New"/>
              <a:cs typeface="Courier New"/>
              <a:sym typeface="Courier New"/>
            </a:endParaRPr>
          </a:p>
          <a:p>
            <a:pPr indent="457200" lvl="0" marL="0" rtl="0" algn="l">
              <a:spcBef>
                <a:spcPts val="0"/>
              </a:spcBef>
              <a:spcAft>
                <a:spcPts val="0"/>
              </a:spcAft>
              <a:buNone/>
            </a:pPr>
            <a:r>
              <a:rPr b="1" lang="en">
                <a:latin typeface="Courier New"/>
                <a:ea typeface="Courier New"/>
                <a:cs typeface="Courier New"/>
                <a:sym typeface="Courier New"/>
              </a:rPr>
              <a:t>+--------------------------------+---------+---------+</a:t>
            </a:r>
            <a:endParaRPr b="1">
              <a:latin typeface="Courier New"/>
              <a:ea typeface="Courier New"/>
              <a:cs typeface="Courier New"/>
              <a:sym typeface="Courier New"/>
            </a:endParaRPr>
          </a:p>
          <a:p>
            <a:pPr indent="457200" lvl="0" marL="0" rtl="0" algn="l">
              <a:spcBef>
                <a:spcPts val="0"/>
              </a:spcBef>
              <a:spcAft>
                <a:spcPts val="0"/>
              </a:spcAft>
              <a:buNone/>
            </a:pPr>
            <a:r>
              <a:rPr b="1" lang="en">
                <a:latin typeface="Courier New"/>
                <a:ea typeface="Courier New"/>
                <a:cs typeface="Courier New"/>
                <a:sym typeface="Courier New"/>
              </a:rPr>
              <a:t>| name                           | ordinal | Grading |</a:t>
            </a:r>
            <a:endParaRPr b="1">
              <a:latin typeface="Courier New"/>
              <a:ea typeface="Courier New"/>
              <a:cs typeface="Courier New"/>
              <a:sym typeface="Courier New"/>
            </a:endParaRPr>
          </a:p>
          <a:p>
            <a:pPr indent="457200" lvl="0" marL="0" rtl="0" algn="l">
              <a:spcBef>
                <a:spcPts val="0"/>
              </a:spcBef>
              <a:spcAft>
                <a:spcPts val="0"/>
              </a:spcAft>
              <a:buNone/>
            </a:pPr>
            <a:r>
              <a:rPr b="1" lang="en">
                <a:latin typeface="Courier New"/>
                <a:ea typeface="Courier New"/>
                <a:cs typeface="Courier New"/>
                <a:sym typeface="Courier New"/>
              </a:rPr>
              <a:t>+--------------------------------+---------+---------+</a:t>
            </a:r>
            <a:endParaRPr b="1">
              <a:latin typeface="Courier New"/>
              <a:ea typeface="Courier New"/>
              <a:cs typeface="Courier New"/>
              <a:sym typeface="Courier New"/>
            </a:endParaRPr>
          </a:p>
          <a:p>
            <a:pPr indent="457200" lvl="0" marL="0" rtl="0" algn="l">
              <a:spcBef>
                <a:spcPts val="0"/>
              </a:spcBef>
              <a:spcAft>
                <a:spcPts val="0"/>
              </a:spcAft>
              <a:buNone/>
            </a:pPr>
            <a:r>
              <a:rPr b="1" lang="en">
                <a:latin typeface="Courier New"/>
                <a:ea typeface="Courier New"/>
                <a:cs typeface="Courier New"/>
                <a:sym typeface="Courier New"/>
              </a:rPr>
              <a:t>| Morris Park Bake Shop          |       1 | A       |</a:t>
            </a:r>
            <a:endParaRPr b="1">
              <a:latin typeface="Courier New"/>
              <a:ea typeface="Courier New"/>
              <a:cs typeface="Courier New"/>
              <a:sym typeface="Courier New"/>
            </a:endParaRPr>
          </a:p>
          <a:p>
            <a:pPr indent="457200" lvl="0" marL="0" rtl="0" algn="l">
              <a:spcBef>
                <a:spcPts val="0"/>
              </a:spcBef>
              <a:spcAft>
                <a:spcPts val="0"/>
              </a:spcAft>
              <a:buNone/>
            </a:pPr>
            <a:r>
              <a:rPr b="1" lang="en">
                <a:latin typeface="Courier New"/>
                <a:ea typeface="Courier New"/>
                <a:cs typeface="Courier New"/>
                <a:sym typeface="Courier New"/>
              </a:rPr>
              <a:t>| Morris Park Bake Shop          |       2 | A       |</a:t>
            </a:r>
            <a:endParaRPr b="1">
              <a:latin typeface="Courier New"/>
              <a:ea typeface="Courier New"/>
              <a:cs typeface="Courier New"/>
              <a:sym typeface="Courier New"/>
            </a:endParaRPr>
          </a:p>
          <a:p>
            <a:pPr indent="457200" lvl="0" marL="0" rtl="0" algn="l">
              <a:spcBef>
                <a:spcPts val="0"/>
              </a:spcBef>
              <a:spcAft>
                <a:spcPts val="0"/>
              </a:spcAft>
              <a:buNone/>
            </a:pPr>
            <a:r>
              <a:rPr b="1" lang="en">
                <a:latin typeface="Courier New"/>
                <a:ea typeface="Courier New"/>
                <a:cs typeface="Courier New"/>
                <a:sym typeface="Courier New"/>
              </a:rPr>
              <a:t>| Morris Park Bake Shop          |       3 | A       |</a:t>
            </a:r>
            <a:endParaRPr b="1">
              <a:latin typeface="Courier New"/>
              <a:ea typeface="Courier New"/>
              <a:cs typeface="Courier New"/>
              <a:sym typeface="Courier New"/>
            </a:endParaRPr>
          </a:p>
          <a:p>
            <a:pPr indent="457200" lvl="0" marL="0" rtl="0" algn="l">
              <a:spcBef>
                <a:spcPts val="0"/>
              </a:spcBef>
              <a:spcAft>
                <a:spcPts val="0"/>
              </a:spcAft>
              <a:buNone/>
            </a:pPr>
            <a:r>
              <a:rPr b="1" lang="en">
                <a:latin typeface="Courier New"/>
                <a:ea typeface="Courier New"/>
                <a:cs typeface="Courier New"/>
                <a:sym typeface="Courier New"/>
              </a:rPr>
              <a:t>| Morris Park Bake Shop          |       4 | A       |</a:t>
            </a:r>
            <a:endParaRPr b="1">
              <a:latin typeface="Courier New"/>
              <a:ea typeface="Courier New"/>
              <a:cs typeface="Courier New"/>
              <a:sym typeface="Courier New"/>
            </a:endParaRPr>
          </a:p>
          <a:p>
            <a:pPr indent="457200" lvl="0" marL="0" rtl="0" algn="l">
              <a:spcBef>
                <a:spcPts val="0"/>
              </a:spcBef>
              <a:spcAft>
                <a:spcPts val="0"/>
              </a:spcAft>
              <a:buNone/>
            </a:pPr>
            <a:r>
              <a:rPr b="1" lang="en">
                <a:latin typeface="Courier New"/>
                <a:ea typeface="Courier New"/>
                <a:cs typeface="Courier New"/>
                <a:sym typeface="Courier New"/>
              </a:rPr>
              <a:t>| Morris Park Bake Shop          |       5 | B       |</a:t>
            </a:r>
            <a:endParaRPr b="1">
              <a:latin typeface="Courier New"/>
              <a:ea typeface="Courier New"/>
              <a:cs typeface="Courier New"/>
              <a:sym typeface="Courier New"/>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67"/>
          <p:cNvSpPr txBox="1"/>
          <p:nvPr>
            <p:ph idx="1" type="body"/>
          </p:nvPr>
        </p:nvSpPr>
        <p:spPr>
          <a:xfrm>
            <a:off x="57150" y="4696825"/>
            <a:ext cx="8382000" cy="446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a:t>V</a:t>
            </a:r>
            <a:r>
              <a:rPr b="1" lang="en"/>
              <a:t>alidating a JSON Document - thanks JSON-schema.org</a:t>
            </a:r>
            <a:endParaRPr b="1"/>
          </a:p>
        </p:txBody>
      </p:sp>
      <p:sp>
        <p:nvSpPr>
          <p:cNvPr id="443" name="Google Shape;443;p6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4" name="Google Shape;444;p67"/>
          <p:cNvSpPr txBox="1"/>
          <p:nvPr/>
        </p:nvSpPr>
        <p:spPr>
          <a:xfrm>
            <a:off x="386350" y="198600"/>
            <a:ext cx="8685900" cy="41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urier New"/>
                <a:ea typeface="Courier New"/>
                <a:cs typeface="Courier New"/>
                <a:sym typeface="Courier New"/>
              </a:rPr>
              <a:t>CREATE TABLE `testx` (</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  `col` JSON,</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  CONSTRAINT `myage_inRange` </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  CHECK (</a:t>
            </a:r>
            <a:r>
              <a:rPr b="1" lang="en" sz="2400">
                <a:latin typeface="Courier New"/>
                <a:ea typeface="Courier New"/>
                <a:cs typeface="Courier New"/>
                <a:sym typeface="Courier New"/>
              </a:rPr>
              <a:t>JSON_SCHEMA_VALID('{"type": "object",</a:t>
            </a:r>
            <a:endParaRPr b="1" sz="2400">
              <a:latin typeface="Courier New"/>
              <a:ea typeface="Courier New"/>
              <a:cs typeface="Courier New"/>
              <a:sym typeface="Courier New"/>
            </a:endParaRPr>
          </a:p>
          <a:p>
            <a:pPr indent="0" lvl="0" marL="0" rtl="0" algn="l">
              <a:spcBef>
                <a:spcPts val="0"/>
              </a:spcBef>
              <a:spcAft>
                <a:spcPts val="0"/>
              </a:spcAft>
              <a:buNone/>
            </a:pPr>
            <a:r>
              <a:rPr b="1" lang="en" sz="2400">
                <a:latin typeface="Courier New"/>
                <a:ea typeface="Courier New"/>
                <a:cs typeface="Courier New"/>
                <a:sym typeface="Courier New"/>
              </a:rPr>
              <a:t>       "properties": {</a:t>
            </a:r>
            <a:endParaRPr b="1" sz="2400">
              <a:latin typeface="Courier New"/>
              <a:ea typeface="Courier New"/>
              <a:cs typeface="Courier New"/>
              <a:sym typeface="Courier New"/>
            </a:endParaRPr>
          </a:p>
          <a:p>
            <a:pPr indent="0" lvl="0" marL="0" rtl="0" algn="l">
              <a:spcBef>
                <a:spcPts val="0"/>
              </a:spcBef>
              <a:spcAft>
                <a:spcPts val="0"/>
              </a:spcAft>
              <a:buNone/>
            </a:pPr>
            <a:r>
              <a:rPr b="1" lang="en" sz="2400">
                <a:latin typeface="Courier New"/>
                <a:ea typeface="Courier New"/>
                <a:cs typeface="Courier New"/>
                <a:sym typeface="Courier New"/>
              </a:rPr>
              <a:t>         "myage": {</a:t>
            </a:r>
            <a:endParaRPr b="1" sz="2400">
              <a:latin typeface="Courier New"/>
              <a:ea typeface="Courier New"/>
              <a:cs typeface="Courier New"/>
              <a:sym typeface="Courier New"/>
            </a:endParaRPr>
          </a:p>
          <a:p>
            <a:pPr indent="0" lvl="0" marL="0" rtl="0" algn="l">
              <a:spcBef>
                <a:spcPts val="0"/>
              </a:spcBef>
              <a:spcAft>
                <a:spcPts val="0"/>
              </a:spcAft>
              <a:buNone/>
            </a:pPr>
            <a:r>
              <a:rPr b="1" lang="en" sz="2400">
                <a:latin typeface="Courier New"/>
                <a:ea typeface="Courier New"/>
                <a:cs typeface="Courier New"/>
                <a:sym typeface="Courier New"/>
              </a:rPr>
              <a:t>         "type" : "number",</a:t>
            </a:r>
            <a:endParaRPr b="1" sz="2400">
              <a:latin typeface="Courier New"/>
              <a:ea typeface="Courier New"/>
              <a:cs typeface="Courier New"/>
              <a:sym typeface="Courier New"/>
            </a:endParaRPr>
          </a:p>
          <a:p>
            <a:pPr indent="0" lvl="0" marL="0" rtl="0" algn="l">
              <a:spcBef>
                <a:spcPts val="0"/>
              </a:spcBef>
              <a:spcAft>
                <a:spcPts val="0"/>
              </a:spcAft>
              <a:buNone/>
            </a:pPr>
            <a:r>
              <a:rPr b="1" lang="en" sz="2400">
                <a:latin typeface="Courier New"/>
                <a:ea typeface="Courier New"/>
                <a:cs typeface="Courier New"/>
                <a:sym typeface="Courier New"/>
              </a:rPr>
              <a:t>         "minimum": 28,</a:t>
            </a:r>
            <a:endParaRPr b="1" sz="2400">
              <a:latin typeface="Courier New"/>
              <a:ea typeface="Courier New"/>
              <a:cs typeface="Courier New"/>
              <a:sym typeface="Courier New"/>
            </a:endParaRPr>
          </a:p>
          <a:p>
            <a:pPr indent="0" lvl="0" marL="0" rtl="0" algn="l">
              <a:spcBef>
                <a:spcPts val="0"/>
              </a:spcBef>
              <a:spcAft>
                <a:spcPts val="0"/>
              </a:spcAft>
              <a:buNone/>
            </a:pPr>
            <a:r>
              <a:rPr b="1" lang="en" sz="2400">
                <a:latin typeface="Courier New"/>
                <a:ea typeface="Courier New"/>
                <a:cs typeface="Courier New"/>
                <a:sym typeface="Courier New"/>
              </a:rPr>
              <a:t>         "maximum": 99</a:t>
            </a:r>
            <a:endParaRPr b="1" sz="2400">
              <a:latin typeface="Courier New"/>
              <a:ea typeface="Courier New"/>
              <a:cs typeface="Courier New"/>
              <a:sym typeface="Courier New"/>
            </a:endParaRPr>
          </a:p>
          <a:p>
            <a:pPr indent="0" lvl="0" marL="0" rtl="0" algn="l">
              <a:spcBef>
                <a:spcPts val="0"/>
              </a:spcBef>
              <a:spcAft>
                <a:spcPts val="0"/>
              </a:spcAft>
              <a:buNone/>
            </a:pPr>
            <a:r>
              <a:rPr b="1" lang="en" sz="2400">
                <a:latin typeface="Courier New"/>
                <a:ea typeface="Courier New"/>
                <a:cs typeface="Courier New"/>
                <a:sym typeface="Courier New"/>
              </a:rPr>
              <a:t>      }</a:t>
            </a:r>
            <a:endParaRPr b="1" sz="2400">
              <a:latin typeface="Courier New"/>
              <a:ea typeface="Courier New"/>
              <a:cs typeface="Courier New"/>
              <a:sym typeface="Courier New"/>
            </a:endParaRPr>
          </a:p>
          <a:p>
            <a:pPr indent="0" lvl="0" marL="0" rtl="0" algn="l">
              <a:spcBef>
                <a:spcPts val="0"/>
              </a:spcBef>
              <a:spcAft>
                <a:spcPts val="0"/>
              </a:spcAft>
              <a:buNone/>
            </a:pPr>
            <a:r>
              <a:rPr b="1" lang="en" sz="2400">
                <a:latin typeface="Courier New"/>
                <a:ea typeface="Courier New"/>
                <a:cs typeface="Courier New"/>
                <a:sym typeface="Courier New"/>
              </a:rPr>
              <a:t>   },"required": ["myage"]</a:t>
            </a:r>
            <a:endParaRPr b="1" sz="2400">
              <a:latin typeface="Courier New"/>
              <a:ea typeface="Courier New"/>
              <a:cs typeface="Courier New"/>
              <a:sym typeface="Courier New"/>
            </a:endParaRPr>
          </a:p>
          <a:p>
            <a:pPr indent="0" lvl="0" marL="0" rtl="0" algn="l">
              <a:spcBef>
                <a:spcPts val="0"/>
              </a:spcBef>
              <a:spcAft>
                <a:spcPts val="0"/>
              </a:spcAft>
              <a:buNone/>
            </a:pPr>
            <a:r>
              <a:rPr b="1" lang="en" sz="2400">
                <a:latin typeface="Courier New"/>
                <a:ea typeface="Courier New"/>
                <a:cs typeface="Courier New"/>
                <a:sym typeface="Courier New"/>
              </a:rPr>
              <a:t>  }'</a:t>
            </a:r>
            <a:r>
              <a:rPr lang="en" sz="1800">
                <a:latin typeface="Courier New"/>
                <a:ea typeface="Courier New"/>
                <a:cs typeface="Courier New"/>
                <a:sym typeface="Courier New"/>
              </a:rPr>
              <a:t>, `col`) = 1)</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a:t>
            </a:r>
            <a:endParaRPr sz="1800">
              <a:latin typeface="Courier New"/>
              <a:ea typeface="Courier New"/>
              <a:cs typeface="Courier New"/>
              <a:sym typeface="Courier New"/>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68"/>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6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1" name="Google Shape;451;p68"/>
          <p:cNvSpPr txBox="1"/>
          <p:nvPr/>
        </p:nvSpPr>
        <p:spPr>
          <a:xfrm>
            <a:off x="57250" y="529275"/>
            <a:ext cx="8847300" cy="38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select JSON_PRETTY(JSON_SCHEMA_VALIDATION_REPORT(@s,@d))\G</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 1. row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JSON_PRETTY(JSON_SCHEMA_VALIDATION_REPORT(@s,@d)):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  "valid": false,</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  "reason": "</a:t>
            </a:r>
            <a:r>
              <a:rPr b="1" lang="en">
                <a:latin typeface="Roboto"/>
                <a:ea typeface="Roboto"/>
                <a:cs typeface="Roboto"/>
                <a:sym typeface="Roboto"/>
              </a:rPr>
              <a:t>The JSON document location '#/myage' failed requirement 'minimum' at JSON Schema location '#/properties/myage'</a:t>
            </a:r>
            <a:r>
              <a:rPr lang="en">
                <a:latin typeface="Roboto"/>
                <a:ea typeface="Roboto"/>
                <a:cs typeface="Roboto"/>
                <a:sym typeface="Roboto"/>
              </a:rPr>
              <a:t>",</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  "schema-location": "#/properties/myage",</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  "document-location": "#/myage",</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  </a:t>
            </a:r>
            <a:r>
              <a:rPr b="1" lang="en" sz="2400">
                <a:latin typeface="Roboto"/>
                <a:ea typeface="Roboto"/>
                <a:cs typeface="Roboto"/>
                <a:sym typeface="Roboto"/>
              </a:rPr>
              <a:t>"schema-failed-keyword": "minimum"</a:t>
            </a:r>
            <a:endParaRPr b="1" sz="2400">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t>
            </a:r>
            <a:endParaRPr>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69"/>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4800"/>
              <a:t>MySQL Document Store</a:t>
            </a:r>
            <a:endParaRPr b="1" sz="4800"/>
          </a:p>
        </p:txBody>
      </p:sp>
      <p:sp>
        <p:nvSpPr>
          <p:cNvPr id="457" name="Google Shape;457;p69"/>
          <p:cNvSpPr txBox="1"/>
          <p:nvPr>
            <p:ph idx="1" type="body"/>
          </p:nvPr>
        </p:nvSpPr>
        <p:spPr>
          <a:xfrm>
            <a:off x="471900" y="1903850"/>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5555"/>
                </a:solidFill>
                <a:highlight>
                  <a:srgbClr val="FFFFFF"/>
                </a:highlight>
                <a:latin typeface="Arial"/>
                <a:ea typeface="Arial"/>
                <a:cs typeface="Arial"/>
                <a:sym typeface="Arial"/>
              </a:rPr>
              <a:t>Relational databases such as MySQL usually required a document schema to be defined before documents can be stored. </a:t>
            </a:r>
            <a:br>
              <a:rPr lang="en">
                <a:solidFill>
                  <a:srgbClr val="555555"/>
                </a:solidFill>
                <a:highlight>
                  <a:srgbClr val="FFFFFF"/>
                </a:highlight>
                <a:latin typeface="Arial"/>
                <a:ea typeface="Arial"/>
                <a:cs typeface="Arial"/>
                <a:sym typeface="Arial"/>
              </a:rPr>
            </a:br>
            <a:br>
              <a:rPr lang="en">
                <a:solidFill>
                  <a:srgbClr val="555555"/>
                </a:solidFill>
                <a:highlight>
                  <a:srgbClr val="FFFFFF"/>
                </a:highlight>
                <a:latin typeface="Arial"/>
                <a:ea typeface="Arial"/>
                <a:cs typeface="Arial"/>
                <a:sym typeface="Arial"/>
              </a:rPr>
            </a:br>
            <a:r>
              <a:rPr lang="en">
                <a:solidFill>
                  <a:srgbClr val="555555"/>
                </a:solidFill>
                <a:highlight>
                  <a:srgbClr val="FFFFFF"/>
                </a:highlight>
                <a:latin typeface="Arial"/>
                <a:ea typeface="Arial"/>
                <a:cs typeface="Arial"/>
                <a:sym typeface="Arial"/>
              </a:rPr>
              <a:t>A new plug-in enables you to use MySQL as a document store, which is a schema-less, and therefore schema-flexible, storage system for documents.</a:t>
            </a:r>
            <a:endParaRPr>
              <a:solidFill>
                <a:srgbClr val="555555"/>
              </a:solidFill>
              <a:highlight>
                <a:srgbClr val="FFFFFF"/>
              </a:highlight>
              <a:latin typeface="Arial"/>
              <a:ea typeface="Arial"/>
              <a:cs typeface="Arial"/>
              <a:sym typeface="Arial"/>
            </a:endParaRPr>
          </a:p>
          <a:p>
            <a:pPr indent="0" lvl="0" marL="0" rtl="0" algn="l">
              <a:spcBef>
                <a:spcPts val="1600"/>
              </a:spcBef>
              <a:spcAft>
                <a:spcPts val="1600"/>
              </a:spcAft>
              <a:buNone/>
            </a:pPr>
            <a:r>
              <a:rPr lang="en">
                <a:solidFill>
                  <a:srgbClr val="555555"/>
                </a:solidFill>
                <a:highlight>
                  <a:srgbClr val="FFFFFF"/>
                </a:highlight>
                <a:latin typeface="Arial"/>
                <a:ea typeface="Arial"/>
                <a:cs typeface="Arial"/>
                <a:sym typeface="Arial"/>
              </a:rPr>
              <a:t>When using MySQL as a document store, to create documents describing products you do not need to know and define all possible attributes of any products before storing them and operating with them.</a:t>
            </a:r>
            <a:endParaRPr/>
          </a:p>
        </p:txBody>
      </p:sp>
      <p:sp>
        <p:nvSpPr>
          <p:cNvPr id="458" name="Google Shape;458;p6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Google Shape;463;p70"/>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4800"/>
              <a:t>MySQL Document Store</a:t>
            </a:r>
            <a:endParaRPr b="1" sz="4800"/>
          </a:p>
        </p:txBody>
      </p:sp>
      <p:sp>
        <p:nvSpPr>
          <p:cNvPr id="464" name="Google Shape;464;p7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5555"/>
                </a:solidFill>
                <a:highlight>
                  <a:srgbClr val="FFFFFF"/>
                </a:highlight>
                <a:latin typeface="Arial"/>
                <a:ea typeface="Arial"/>
                <a:cs typeface="Arial"/>
                <a:sym typeface="Arial"/>
              </a:rPr>
              <a:t>This differs from working with a relational database and storing products in a table, when all columns of the table must be known and defined before adding any products to the database. </a:t>
            </a:r>
            <a:endParaRPr>
              <a:solidFill>
                <a:srgbClr val="555555"/>
              </a:solidFill>
              <a:highlight>
                <a:srgbClr val="FFFFFF"/>
              </a:highlight>
              <a:latin typeface="Arial"/>
              <a:ea typeface="Arial"/>
              <a:cs typeface="Arial"/>
              <a:sym typeface="Arial"/>
            </a:endParaRPr>
          </a:p>
          <a:p>
            <a:pPr indent="0" lvl="0" marL="0" rtl="0" algn="l">
              <a:spcBef>
                <a:spcPts val="1600"/>
              </a:spcBef>
              <a:spcAft>
                <a:spcPts val="1600"/>
              </a:spcAft>
              <a:buNone/>
            </a:pPr>
            <a:r>
              <a:rPr lang="en">
                <a:solidFill>
                  <a:srgbClr val="555555"/>
                </a:solidFill>
                <a:highlight>
                  <a:srgbClr val="FFFFFF"/>
                </a:highlight>
                <a:latin typeface="Arial"/>
                <a:ea typeface="Arial"/>
                <a:cs typeface="Arial"/>
                <a:sym typeface="Arial"/>
              </a:rPr>
              <a:t>This allows you to choose how you configure MySQL, using only the document store model, or combining the flexibility of the document store model with the power of the relational model.</a:t>
            </a:r>
            <a:endParaRPr/>
          </a:p>
        </p:txBody>
      </p:sp>
      <p:sp>
        <p:nvSpPr>
          <p:cNvPr id="465" name="Google Shape;465;p7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71"/>
          <p:cNvSpPr txBox="1"/>
          <p:nvPr>
            <p:ph idx="1" type="body"/>
          </p:nvPr>
        </p:nvSpPr>
        <p:spPr>
          <a:xfrm>
            <a:off x="57150" y="4696825"/>
            <a:ext cx="8798700" cy="446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1800"/>
              <a:t>Using the MySQL Document Store with the  X DevAPI PECL Extension</a:t>
            </a:r>
            <a:endParaRPr b="1" sz="1800"/>
          </a:p>
        </p:txBody>
      </p:sp>
      <p:sp>
        <p:nvSpPr>
          <p:cNvPr id="471" name="Google Shape;471;p7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472" name="Google Shape;472;p71"/>
          <p:cNvSpPr txBox="1"/>
          <p:nvPr/>
        </p:nvSpPr>
        <p:spPr>
          <a:xfrm>
            <a:off x="99875" y="0"/>
            <a:ext cx="8901300" cy="45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FF"/>
                </a:highlight>
                <a:latin typeface="Courier New"/>
                <a:ea typeface="Courier New"/>
                <a:cs typeface="Courier New"/>
                <a:sym typeface="Courier New"/>
              </a:rPr>
              <a:t>#!/usr/bin/php</a:t>
            </a:r>
            <a:br>
              <a:rPr lang="en">
                <a:highlight>
                  <a:srgbClr val="FFFFFF"/>
                </a:highlight>
                <a:latin typeface="Courier New"/>
                <a:ea typeface="Courier New"/>
                <a:cs typeface="Courier New"/>
                <a:sym typeface="Courier New"/>
              </a:rPr>
            </a:br>
            <a:r>
              <a:rPr lang="en">
                <a:highlight>
                  <a:srgbClr val="FFFFFF"/>
                </a:highlight>
                <a:latin typeface="Courier New"/>
                <a:ea typeface="Courier New"/>
                <a:cs typeface="Courier New"/>
                <a:sym typeface="Courier New"/>
              </a:rPr>
              <a:t>&lt;?PHP</a:t>
            </a:r>
            <a:br>
              <a:rPr lang="en">
                <a:highlight>
                  <a:srgbClr val="FFFFFF"/>
                </a:highlight>
                <a:latin typeface="Courier New"/>
                <a:ea typeface="Courier New"/>
                <a:cs typeface="Courier New"/>
                <a:sym typeface="Courier New"/>
              </a:rPr>
            </a:br>
            <a:r>
              <a:rPr lang="en">
                <a:highlight>
                  <a:srgbClr val="FFFFFF"/>
                </a:highlight>
                <a:latin typeface="Courier New"/>
                <a:ea typeface="Courier New"/>
                <a:cs typeface="Courier New"/>
                <a:sym typeface="Courier New"/>
              </a:rPr>
              <a:t>// Connection parameters</a:t>
            </a:r>
            <a:br>
              <a:rPr lang="en">
                <a:highlight>
                  <a:srgbClr val="FFFFFF"/>
                </a:highlight>
                <a:latin typeface="Courier New"/>
                <a:ea typeface="Courier New"/>
                <a:cs typeface="Courier New"/>
                <a:sym typeface="Courier New"/>
              </a:rPr>
            </a:br>
            <a:r>
              <a:rPr lang="en">
                <a:highlight>
                  <a:srgbClr val="FFFFFF"/>
                </a:highlight>
                <a:latin typeface="Courier New"/>
                <a:ea typeface="Courier New"/>
                <a:cs typeface="Courier New"/>
                <a:sym typeface="Courier New"/>
              </a:rPr>
              <a:t>  $user = 'root'; $passwd = 'hidave'; $host = 'localhost'; $port = '</a:t>
            </a:r>
            <a:r>
              <a:rPr b="1" lang="en">
                <a:highlight>
                  <a:srgbClr val="FFFFFF"/>
                </a:highlight>
                <a:latin typeface="Courier New"/>
                <a:ea typeface="Courier New"/>
                <a:cs typeface="Courier New"/>
                <a:sym typeface="Courier New"/>
              </a:rPr>
              <a:t>33060</a:t>
            </a:r>
            <a:r>
              <a:rPr lang="en">
                <a:highlight>
                  <a:srgbClr val="FFFFFF"/>
                </a:highlight>
                <a:latin typeface="Courier New"/>
                <a:ea typeface="Courier New"/>
                <a:cs typeface="Courier New"/>
                <a:sym typeface="Courier New"/>
              </a:rPr>
              <a:t>';</a:t>
            </a:r>
            <a:br>
              <a:rPr lang="en">
                <a:highlight>
                  <a:srgbClr val="FFFFFF"/>
                </a:highlight>
                <a:latin typeface="Courier New"/>
                <a:ea typeface="Courier New"/>
                <a:cs typeface="Courier New"/>
                <a:sym typeface="Courier New"/>
              </a:rPr>
            </a:br>
            <a:r>
              <a:rPr lang="en">
                <a:highlight>
                  <a:srgbClr val="FFFFFF"/>
                </a:highlight>
                <a:latin typeface="Courier New"/>
                <a:ea typeface="Courier New"/>
                <a:cs typeface="Courier New"/>
                <a:sym typeface="Courier New"/>
              </a:rPr>
              <a:t>  $connection_uri = 'mysqlx://'.$user.':'.$passwd.'@'.$host.':'.$port; </a:t>
            </a:r>
            <a:br>
              <a:rPr lang="en">
                <a:highlight>
                  <a:srgbClr val="FFFFFF"/>
                </a:highlight>
                <a:latin typeface="Courier New"/>
                <a:ea typeface="Courier New"/>
                <a:cs typeface="Courier New"/>
                <a:sym typeface="Courier New"/>
              </a:rPr>
            </a:br>
            <a:br>
              <a:rPr lang="en">
                <a:highlight>
                  <a:srgbClr val="FFFFFF"/>
                </a:highlight>
                <a:latin typeface="Courier New"/>
                <a:ea typeface="Courier New"/>
                <a:cs typeface="Courier New"/>
                <a:sym typeface="Courier New"/>
              </a:rPr>
            </a:br>
            <a:r>
              <a:rPr lang="en">
                <a:highlight>
                  <a:srgbClr val="FFFFFF"/>
                </a:highlight>
                <a:latin typeface="Courier New"/>
                <a:ea typeface="Courier New"/>
                <a:cs typeface="Courier New"/>
                <a:sym typeface="Courier New"/>
              </a:rPr>
              <a:t>// Connect as a Node Session</a:t>
            </a:r>
            <a:br>
              <a:rPr lang="en">
                <a:highlight>
                  <a:srgbClr val="FFFFFF"/>
                </a:highlight>
                <a:latin typeface="Courier New"/>
                <a:ea typeface="Courier New"/>
                <a:cs typeface="Courier New"/>
                <a:sym typeface="Courier New"/>
              </a:rPr>
            </a:br>
            <a:r>
              <a:rPr lang="en">
                <a:highlight>
                  <a:srgbClr val="FFFFFF"/>
                </a:highlight>
                <a:latin typeface="Courier New"/>
                <a:ea typeface="Courier New"/>
                <a:cs typeface="Courier New"/>
                <a:sym typeface="Courier New"/>
              </a:rPr>
              <a:t>  $nodeSession = mysql_xdevapi\getNodeSession($connection_uri);</a:t>
            </a:r>
            <a:br>
              <a:rPr lang="en">
                <a:highlight>
                  <a:srgbClr val="FFFFFF"/>
                </a:highlight>
                <a:latin typeface="Courier New"/>
                <a:ea typeface="Courier New"/>
                <a:cs typeface="Courier New"/>
                <a:sym typeface="Courier New"/>
              </a:rPr>
            </a:br>
            <a:r>
              <a:rPr lang="en">
                <a:highlight>
                  <a:srgbClr val="FFFFFF"/>
                </a:highlight>
                <a:latin typeface="Courier New"/>
                <a:ea typeface="Courier New"/>
                <a:cs typeface="Courier New"/>
                <a:sym typeface="Courier New"/>
              </a:rPr>
              <a:t>// "USE world_x"</a:t>
            </a:r>
            <a:br>
              <a:rPr lang="en">
                <a:highlight>
                  <a:srgbClr val="FFFFFF"/>
                </a:highlight>
                <a:latin typeface="Courier New"/>
                <a:ea typeface="Courier New"/>
                <a:cs typeface="Courier New"/>
                <a:sym typeface="Courier New"/>
              </a:rPr>
            </a:br>
            <a:r>
              <a:rPr lang="en">
                <a:highlight>
                  <a:srgbClr val="FFFFFF"/>
                </a:highlight>
                <a:latin typeface="Courier New"/>
                <a:ea typeface="Courier New"/>
                <a:cs typeface="Courier New"/>
                <a:sym typeface="Courier New"/>
              </a:rPr>
              <a:t>  </a:t>
            </a:r>
            <a:r>
              <a:rPr b="1" lang="en">
                <a:highlight>
                  <a:srgbClr val="FFFFFF"/>
                </a:highlight>
                <a:latin typeface="Courier New"/>
                <a:ea typeface="Courier New"/>
                <a:cs typeface="Courier New"/>
                <a:sym typeface="Courier New"/>
              </a:rPr>
              <a:t>$schema = $nodeSession-&gt;getSchema("world_x");</a:t>
            </a:r>
            <a:br>
              <a:rPr lang="en">
                <a:highlight>
                  <a:srgbClr val="FFFFFF"/>
                </a:highlight>
                <a:latin typeface="Courier New"/>
                <a:ea typeface="Courier New"/>
                <a:cs typeface="Courier New"/>
                <a:sym typeface="Courier New"/>
              </a:rPr>
            </a:br>
            <a:r>
              <a:rPr lang="en">
                <a:highlight>
                  <a:srgbClr val="FFFFFF"/>
                </a:highlight>
                <a:latin typeface="Courier New"/>
                <a:ea typeface="Courier New"/>
                <a:cs typeface="Courier New"/>
                <a:sym typeface="Courier New"/>
              </a:rPr>
              <a:t>// Specify collection to use</a:t>
            </a:r>
            <a:br>
              <a:rPr lang="en">
                <a:highlight>
                  <a:srgbClr val="FFFFFF"/>
                </a:highlight>
                <a:latin typeface="Courier New"/>
                <a:ea typeface="Courier New"/>
                <a:cs typeface="Courier New"/>
                <a:sym typeface="Courier New"/>
              </a:rPr>
            </a:br>
            <a:r>
              <a:rPr lang="en">
                <a:highlight>
                  <a:srgbClr val="FFFFFF"/>
                </a:highlight>
                <a:latin typeface="Courier New"/>
                <a:ea typeface="Courier New"/>
                <a:cs typeface="Courier New"/>
                <a:sym typeface="Courier New"/>
              </a:rPr>
              <a:t>  </a:t>
            </a:r>
            <a:r>
              <a:rPr b="1" lang="en">
                <a:highlight>
                  <a:srgbClr val="FFFFFF"/>
                </a:highlight>
                <a:latin typeface="Courier New"/>
                <a:ea typeface="Courier New"/>
                <a:cs typeface="Courier New"/>
                <a:sym typeface="Courier New"/>
              </a:rPr>
              <a:t>$collection = $schema-&gt;getCollection("countryinfo");</a:t>
            </a:r>
            <a:br>
              <a:rPr lang="en">
                <a:highlight>
                  <a:srgbClr val="FFFFFF"/>
                </a:highlight>
                <a:latin typeface="Courier New"/>
                <a:ea typeface="Courier New"/>
                <a:cs typeface="Courier New"/>
                <a:sym typeface="Courier New"/>
              </a:rPr>
            </a:br>
            <a:br>
              <a:rPr lang="en">
                <a:highlight>
                  <a:srgbClr val="FFFFFF"/>
                </a:highlight>
                <a:latin typeface="Courier New"/>
                <a:ea typeface="Courier New"/>
                <a:cs typeface="Courier New"/>
                <a:sym typeface="Courier New"/>
              </a:rPr>
            </a:br>
            <a:r>
              <a:rPr lang="en">
                <a:highlight>
                  <a:srgbClr val="FFFFFF"/>
                </a:highlight>
                <a:latin typeface="Courier New"/>
                <a:ea typeface="Courier New"/>
                <a:cs typeface="Courier New"/>
                <a:sym typeface="Courier New"/>
              </a:rPr>
              <a:t>// Query the Document Store</a:t>
            </a:r>
            <a:br>
              <a:rPr lang="en">
                <a:highlight>
                  <a:srgbClr val="FFFFFF"/>
                </a:highlight>
                <a:latin typeface="Courier New"/>
                <a:ea typeface="Courier New"/>
                <a:cs typeface="Courier New"/>
                <a:sym typeface="Courier New"/>
              </a:rPr>
            </a:br>
            <a:r>
              <a:rPr lang="en">
                <a:highlight>
                  <a:srgbClr val="FFFFFF"/>
                </a:highlight>
                <a:latin typeface="Courier New"/>
                <a:ea typeface="Courier New"/>
                <a:cs typeface="Courier New"/>
                <a:sym typeface="Courier New"/>
              </a:rPr>
              <a:t>  </a:t>
            </a:r>
            <a:r>
              <a:rPr b="1" lang="en" sz="1800">
                <a:highlight>
                  <a:srgbClr val="FFFFFF"/>
                </a:highlight>
                <a:latin typeface="Courier New"/>
                <a:ea typeface="Courier New"/>
                <a:cs typeface="Courier New"/>
                <a:sym typeface="Courier New"/>
              </a:rPr>
              <a:t>$result = $collection-&gt;find('_id = "USA"')-&gt;fields(['Name as Country','geography as Geo','geography.Region'])-&gt;execute();</a:t>
            </a:r>
            <a:br>
              <a:rPr lang="en">
                <a:highlight>
                  <a:srgbClr val="FFFFFF"/>
                </a:highlight>
                <a:latin typeface="Courier New"/>
                <a:ea typeface="Courier New"/>
                <a:cs typeface="Courier New"/>
                <a:sym typeface="Courier New"/>
              </a:rPr>
            </a:br>
            <a:br>
              <a:rPr lang="en">
                <a:highlight>
                  <a:srgbClr val="FFFFFF"/>
                </a:highlight>
                <a:latin typeface="Courier New"/>
                <a:ea typeface="Courier New"/>
                <a:cs typeface="Courier New"/>
                <a:sym typeface="Courier New"/>
              </a:rPr>
            </a:br>
            <a:r>
              <a:rPr lang="en">
                <a:highlight>
                  <a:srgbClr val="FFFFFF"/>
                </a:highlight>
                <a:latin typeface="Courier New"/>
                <a:ea typeface="Courier New"/>
                <a:cs typeface="Courier New"/>
                <a:sym typeface="Courier New"/>
              </a:rPr>
              <a:t>// Fetch/Display data</a:t>
            </a:r>
            <a:br>
              <a:rPr lang="en">
                <a:highlight>
                  <a:srgbClr val="FFFFFF"/>
                </a:highlight>
                <a:latin typeface="Courier New"/>
                <a:ea typeface="Courier New"/>
                <a:cs typeface="Courier New"/>
                <a:sym typeface="Courier New"/>
              </a:rPr>
            </a:br>
            <a:r>
              <a:rPr lang="en">
                <a:highlight>
                  <a:srgbClr val="FFFFFF"/>
                </a:highlight>
                <a:latin typeface="Courier New"/>
                <a:ea typeface="Courier New"/>
                <a:cs typeface="Courier New"/>
                <a:sym typeface="Courier New"/>
              </a:rPr>
              <a:t>  $data = $result-&gt;fetchAll();</a:t>
            </a:r>
            <a:br>
              <a:rPr lang="en">
                <a:highlight>
                  <a:srgbClr val="FFFFFF"/>
                </a:highlight>
                <a:latin typeface="Courier New"/>
                <a:ea typeface="Courier New"/>
                <a:cs typeface="Courier New"/>
                <a:sym typeface="Courier New"/>
              </a:rPr>
            </a:br>
            <a:r>
              <a:rPr lang="en">
                <a:highlight>
                  <a:srgbClr val="FFFFFF"/>
                </a:highlight>
                <a:latin typeface="Courier New"/>
                <a:ea typeface="Courier New"/>
                <a:cs typeface="Courier New"/>
                <a:sym typeface="Courier New"/>
              </a:rPr>
              <a:t>  var_dump($data);</a:t>
            </a:r>
            <a:br>
              <a:rPr lang="en">
                <a:highlight>
                  <a:srgbClr val="FFFFFF"/>
                </a:highlight>
                <a:latin typeface="Courier New"/>
                <a:ea typeface="Courier New"/>
                <a:cs typeface="Courier New"/>
                <a:sym typeface="Courier New"/>
              </a:rPr>
            </a:br>
            <a:r>
              <a:rPr lang="en">
                <a:highlight>
                  <a:srgbClr val="FFFFFF"/>
                </a:highlight>
                <a:latin typeface="Courier New"/>
                <a:ea typeface="Courier New"/>
                <a:cs typeface="Courier New"/>
                <a:sym typeface="Courier New"/>
              </a:rPr>
              <a:t>?&gt;</a:t>
            </a:r>
            <a:endParaRPr>
              <a:latin typeface="Courier New"/>
              <a:ea typeface="Courier New"/>
              <a:cs typeface="Courier New"/>
              <a:sym typeface="Courier Ne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98250" y="16350"/>
            <a:ext cx="8826600" cy="602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a:t>Thank You!</a:t>
            </a:r>
            <a:endParaRPr b="1"/>
          </a:p>
        </p:txBody>
      </p:sp>
      <p:sp>
        <p:nvSpPr>
          <p:cNvPr id="152" name="Google Shape;152;p2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3" name="Google Shape;153;p27"/>
          <p:cNvPicPr preferRelativeResize="0"/>
          <p:nvPr/>
        </p:nvPicPr>
        <p:blipFill>
          <a:blip r:embed="rId3">
            <a:alphaModFix/>
          </a:blip>
          <a:stretch>
            <a:fillRect/>
          </a:stretch>
        </p:blipFill>
        <p:spPr>
          <a:xfrm>
            <a:off x="762000" y="710475"/>
            <a:ext cx="7620000" cy="41433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72"/>
          <p:cNvSpPr txBox="1"/>
          <p:nvPr>
            <p:ph idx="1" type="body"/>
          </p:nvPr>
        </p:nvSpPr>
        <p:spPr>
          <a:xfrm>
            <a:off x="57150" y="4696825"/>
            <a:ext cx="8382000" cy="446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1800"/>
              <a:t>Python in the new MySQL Shell</a:t>
            </a:r>
            <a:endParaRPr b="1" sz="1800"/>
          </a:p>
        </p:txBody>
      </p:sp>
      <p:sp>
        <p:nvSpPr>
          <p:cNvPr id="478" name="Google Shape;478;p7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9" name="Google Shape;479;p72"/>
          <p:cNvSpPr txBox="1"/>
          <p:nvPr/>
        </p:nvSpPr>
        <p:spPr>
          <a:xfrm>
            <a:off x="165950" y="136075"/>
            <a:ext cx="8838900" cy="43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urier New"/>
                <a:ea typeface="Courier New"/>
                <a:cs typeface="Courier New"/>
                <a:sym typeface="Courier New"/>
              </a:rPr>
              <a:t>mysql-py&gt; </a:t>
            </a:r>
            <a:r>
              <a:rPr b="1" lang="en" sz="1800">
                <a:latin typeface="Courier New"/>
                <a:ea typeface="Courier New"/>
                <a:cs typeface="Courier New"/>
                <a:sym typeface="Courier New"/>
              </a:rPr>
              <a:t>db.countryinfo.find("GNP &gt; </a:t>
            </a:r>
            <a:r>
              <a:rPr b="1" lang="en" sz="1800">
                <a:latin typeface="Courier New"/>
                <a:ea typeface="Courier New"/>
                <a:cs typeface="Courier New"/>
                <a:sym typeface="Courier New"/>
              </a:rPr>
              <a:t>5</a:t>
            </a:r>
            <a:r>
              <a:rPr b="1" lang="en" sz="1800">
                <a:latin typeface="Courier New"/>
                <a:ea typeface="Courier New"/>
                <a:cs typeface="Courier New"/>
                <a:sym typeface="Courier New"/>
              </a:rPr>
              <a:t>000000").fields(["GNP", "Name"])</a:t>
            </a:r>
            <a:endParaRPr b="1"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    {</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        "GNP": 8510700,</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        "Name": "United States"</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    }</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1 document in set (0.00 sec)</a:t>
            </a:r>
            <a:endParaRPr sz="1800">
              <a:latin typeface="Courier New"/>
              <a:ea typeface="Courier New"/>
              <a:cs typeface="Courier New"/>
              <a:sym typeface="Courier New"/>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73"/>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4800"/>
              <a:t>10. Resource Groups</a:t>
            </a:r>
            <a:endParaRPr b="1" sz="4800"/>
          </a:p>
        </p:txBody>
      </p:sp>
      <p:sp>
        <p:nvSpPr>
          <p:cNvPr id="485" name="Google Shape;485;p7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50">
                <a:solidFill>
                  <a:srgbClr val="555555"/>
                </a:solidFill>
                <a:highlight>
                  <a:srgbClr val="FFFFFF"/>
                </a:highlight>
                <a:latin typeface="Arial"/>
                <a:ea typeface="Arial"/>
                <a:cs typeface="Arial"/>
                <a:sym typeface="Arial"/>
              </a:rPr>
              <a:t>Groups can be established</a:t>
            </a:r>
            <a:r>
              <a:rPr lang="en" sz="1050">
                <a:solidFill>
                  <a:srgbClr val="555555"/>
                </a:solidFill>
                <a:highlight>
                  <a:srgbClr val="FFFFFF"/>
                </a:highlight>
                <a:latin typeface="Arial"/>
                <a:ea typeface="Arial"/>
                <a:cs typeface="Arial"/>
                <a:sym typeface="Arial"/>
              </a:rPr>
              <a:t> so that threads execute according to the resources available to the group. Group attributes enable control over its resources, to enable M</a:t>
            </a:r>
            <a:r>
              <a:rPr lang="en" sz="1050">
                <a:solidFill>
                  <a:srgbClr val="555555"/>
                </a:solidFill>
                <a:highlight>
                  <a:srgbClr val="FFFFFF"/>
                </a:highlight>
                <a:latin typeface="Arial"/>
                <a:ea typeface="Arial"/>
                <a:cs typeface="Arial"/>
                <a:sym typeface="Arial"/>
              </a:rPr>
              <a:t>y</a:t>
            </a:r>
            <a:r>
              <a:rPr lang="en" sz="1050">
                <a:solidFill>
                  <a:srgbClr val="555555"/>
                </a:solidFill>
                <a:highlight>
                  <a:srgbClr val="FFFFFF"/>
                </a:highlight>
                <a:latin typeface="Arial"/>
                <a:ea typeface="Arial"/>
                <a:cs typeface="Arial"/>
                <a:sym typeface="Arial"/>
              </a:rPr>
              <a:t>SQL supports creation and management of resource groups, and permits assigning threads running within the server to particular grou</a:t>
            </a:r>
            <a:r>
              <a:rPr lang="en" sz="1050">
                <a:solidFill>
                  <a:srgbClr val="555555"/>
                </a:solidFill>
                <a:highlight>
                  <a:srgbClr val="FFFFFF"/>
                </a:highlight>
                <a:latin typeface="Arial"/>
                <a:ea typeface="Arial"/>
                <a:cs typeface="Arial"/>
                <a:sym typeface="Arial"/>
              </a:rPr>
              <a:t>p or restrict resource consumption by threads in the group. DBAs can modify these attributes as appropriate for different workloads.</a:t>
            </a:r>
            <a:endParaRPr sz="1050">
              <a:solidFill>
                <a:srgbClr val="555555"/>
              </a:solidFill>
              <a:highlight>
                <a:srgbClr val="FFFFFF"/>
              </a:highlight>
              <a:latin typeface="Arial"/>
              <a:ea typeface="Arial"/>
              <a:cs typeface="Arial"/>
              <a:sym typeface="Arial"/>
            </a:endParaRPr>
          </a:p>
          <a:p>
            <a:pPr indent="0" lvl="0" marL="0" rtl="0" algn="l">
              <a:lnSpc>
                <a:spcPct val="100000"/>
              </a:lnSpc>
              <a:spcBef>
                <a:spcPts val="1100"/>
              </a:spcBef>
              <a:spcAft>
                <a:spcPts val="0"/>
              </a:spcAft>
              <a:buNone/>
            </a:pPr>
            <a:r>
              <a:rPr lang="en" sz="1050">
                <a:solidFill>
                  <a:srgbClr val="555555"/>
                </a:solidFill>
                <a:highlight>
                  <a:srgbClr val="FFFFFF"/>
                </a:highlight>
                <a:latin typeface="Arial"/>
                <a:ea typeface="Arial"/>
                <a:cs typeface="Arial"/>
                <a:sym typeface="Arial"/>
              </a:rPr>
              <a:t>For example, to manage execution of batch jobs that need not execute with high priority, a DBA can create a </a:t>
            </a:r>
            <a:r>
              <a:rPr lang="en" sz="1000">
                <a:solidFill>
                  <a:srgbClr val="000000"/>
                </a:solidFill>
                <a:highlight>
                  <a:srgbClr val="FFFFFF"/>
                </a:highlight>
                <a:latin typeface="Courier New"/>
                <a:ea typeface="Courier New"/>
                <a:cs typeface="Courier New"/>
                <a:sym typeface="Courier New"/>
              </a:rPr>
              <a:t>Batch</a:t>
            </a:r>
            <a:r>
              <a:rPr lang="en" sz="1050">
                <a:solidFill>
                  <a:srgbClr val="555555"/>
                </a:solidFill>
                <a:highlight>
                  <a:srgbClr val="FFFFFF"/>
                </a:highlight>
                <a:latin typeface="Arial"/>
                <a:ea typeface="Arial"/>
                <a:cs typeface="Arial"/>
                <a:sym typeface="Arial"/>
              </a:rPr>
              <a:t> resource group, and adjust its priority up or down depending on how busy the server is. (Perhaps batch jobs assigned to the group should run at lower priority during the day and at higher priority during the night.) The DBA can also adjust the set of CPUs available to the group. </a:t>
            </a:r>
            <a:endParaRPr sz="1050">
              <a:solidFill>
                <a:srgbClr val="555555"/>
              </a:solidFill>
              <a:highlight>
                <a:srgbClr val="FFFFFF"/>
              </a:highlight>
              <a:latin typeface="Arial"/>
              <a:ea typeface="Arial"/>
              <a:cs typeface="Arial"/>
              <a:sym typeface="Arial"/>
            </a:endParaRPr>
          </a:p>
          <a:p>
            <a:pPr indent="0" lvl="0" marL="0" rtl="0" algn="l">
              <a:spcBef>
                <a:spcPts val="1100"/>
              </a:spcBef>
              <a:spcAft>
                <a:spcPts val="0"/>
              </a:spcAft>
              <a:buNone/>
            </a:pPr>
            <a:r>
              <a:rPr lang="en" sz="950">
                <a:solidFill>
                  <a:srgbClr val="0077AA"/>
                </a:solidFill>
                <a:highlight>
                  <a:srgbClr val="F8F8F8"/>
                </a:highlight>
                <a:latin typeface="Consolas"/>
                <a:ea typeface="Consolas"/>
                <a:cs typeface="Consolas"/>
                <a:sym typeface="Consolas"/>
              </a:rPr>
              <a:t>CREATE</a:t>
            </a:r>
            <a:r>
              <a:rPr lang="en" sz="950">
                <a:solidFill>
                  <a:srgbClr val="000000"/>
                </a:solidFill>
                <a:highlight>
                  <a:srgbClr val="F8F8F8"/>
                </a:highlight>
                <a:latin typeface="Consolas"/>
                <a:ea typeface="Consolas"/>
                <a:cs typeface="Consolas"/>
                <a:sym typeface="Consolas"/>
              </a:rPr>
              <a:t> </a:t>
            </a:r>
            <a:r>
              <a:rPr lang="en" sz="950">
                <a:solidFill>
                  <a:srgbClr val="0077AA"/>
                </a:solidFill>
                <a:highlight>
                  <a:srgbClr val="F8F8F8"/>
                </a:highlight>
                <a:latin typeface="Consolas"/>
                <a:ea typeface="Consolas"/>
                <a:cs typeface="Consolas"/>
                <a:sym typeface="Consolas"/>
              </a:rPr>
              <a:t>RESOURCE</a:t>
            </a:r>
            <a:r>
              <a:rPr lang="en" sz="950">
                <a:solidFill>
                  <a:srgbClr val="000000"/>
                </a:solidFill>
                <a:highlight>
                  <a:srgbClr val="F8F8F8"/>
                </a:highlight>
                <a:latin typeface="Consolas"/>
                <a:ea typeface="Consolas"/>
                <a:cs typeface="Consolas"/>
                <a:sym typeface="Consolas"/>
              </a:rPr>
              <a:t> </a:t>
            </a:r>
            <a:r>
              <a:rPr lang="en" sz="950">
                <a:solidFill>
                  <a:srgbClr val="0077AA"/>
                </a:solidFill>
                <a:highlight>
                  <a:srgbClr val="F8F8F8"/>
                </a:highlight>
                <a:latin typeface="Consolas"/>
                <a:ea typeface="Consolas"/>
                <a:cs typeface="Consolas"/>
                <a:sym typeface="Consolas"/>
              </a:rPr>
              <a:t>GROUP</a:t>
            </a:r>
            <a:r>
              <a:rPr lang="en" sz="950">
                <a:solidFill>
                  <a:srgbClr val="000000"/>
                </a:solidFill>
                <a:highlight>
                  <a:srgbClr val="F8F8F8"/>
                </a:highlight>
                <a:latin typeface="Consolas"/>
                <a:ea typeface="Consolas"/>
                <a:cs typeface="Consolas"/>
                <a:sym typeface="Consolas"/>
              </a:rPr>
              <a:t> Batch</a:t>
            </a:r>
            <a:br>
              <a:rPr lang="en" sz="950">
                <a:solidFill>
                  <a:srgbClr val="000000"/>
                </a:solidFill>
                <a:highlight>
                  <a:srgbClr val="F8F8F8"/>
                </a:highlight>
                <a:latin typeface="Consolas"/>
                <a:ea typeface="Consolas"/>
                <a:cs typeface="Consolas"/>
                <a:sym typeface="Consolas"/>
              </a:rPr>
            </a:br>
            <a:r>
              <a:rPr lang="en" sz="950">
                <a:solidFill>
                  <a:srgbClr val="000000"/>
                </a:solidFill>
                <a:highlight>
                  <a:srgbClr val="F8F8F8"/>
                </a:highlight>
                <a:latin typeface="Consolas"/>
                <a:ea typeface="Consolas"/>
                <a:cs typeface="Consolas"/>
                <a:sym typeface="Consolas"/>
              </a:rPr>
              <a:t>  </a:t>
            </a:r>
            <a:r>
              <a:rPr lang="en" sz="950">
                <a:solidFill>
                  <a:srgbClr val="0077AA"/>
                </a:solidFill>
                <a:highlight>
                  <a:srgbClr val="F8F8F8"/>
                </a:highlight>
                <a:latin typeface="Consolas"/>
                <a:ea typeface="Consolas"/>
                <a:cs typeface="Consolas"/>
                <a:sym typeface="Consolas"/>
              </a:rPr>
              <a:t>TYPE</a:t>
            </a:r>
            <a:r>
              <a:rPr lang="en" sz="950">
                <a:solidFill>
                  <a:srgbClr val="000000"/>
                </a:solidFill>
                <a:highlight>
                  <a:srgbClr val="F8F8F8"/>
                </a:highlight>
                <a:latin typeface="Consolas"/>
                <a:ea typeface="Consolas"/>
                <a:cs typeface="Consolas"/>
                <a:sym typeface="Consolas"/>
              </a:rPr>
              <a:t> </a:t>
            </a:r>
            <a:r>
              <a:rPr lang="en" sz="950">
                <a:solidFill>
                  <a:srgbClr val="A67F59"/>
                </a:solidFill>
                <a:highlight>
                  <a:srgbClr val="F8F8F8"/>
                </a:highlight>
                <a:latin typeface="Consolas"/>
                <a:ea typeface="Consolas"/>
                <a:cs typeface="Consolas"/>
                <a:sym typeface="Consolas"/>
              </a:rPr>
              <a:t>=</a:t>
            </a:r>
            <a:r>
              <a:rPr lang="en" sz="950">
                <a:solidFill>
                  <a:srgbClr val="000000"/>
                </a:solidFill>
                <a:highlight>
                  <a:srgbClr val="F8F8F8"/>
                </a:highlight>
                <a:latin typeface="Consolas"/>
                <a:ea typeface="Consolas"/>
                <a:cs typeface="Consolas"/>
                <a:sym typeface="Consolas"/>
              </a:rPr>
              <a:t> </a:t>
            </a:r>
            <a:r>
              <a:rPr lang="en" sz="950">
                <a:solidFill>
                  <a:srgbClr val="0077AA"/>
                </a:solidFill>
                <a:highlight>
                  <a:srgbClr val="F8F8F8"/>
                </a:highlight>
                <a:latin typeface="Consolas"/>
                <a:ea typeface="Consolas"/>
                <a:cs typeface="Consolas"/>
                <a:sym typeface="Consolas"/>
              </a:rPr>
              <a:t>USER</a:t>
            </a:r>
            <a:br>
              <a:rPr lang="en" sz="950">
                <a:solidFill>
                  <a:srgbClr val="000000"/>
                </a:solidFill>
                <a:highlight>
                  <a:srgbClr val="F8F8F8"/>
                </a:highlight>
                <a:latin typeface="Consolas"/>
                <a:ea typeface="Consolas"/>
                <a:cs typeface="Consolas"/>
                <a:sym typeface="Consolas"/>
              </a:rPr>
            </a:br>
            <a:r>
              <a:rPr lang="en" sz="950">
                <a:solidFill>
                  <a:srgbClr val="000000"/>
                </a:solidFill>
                <a:highlight>
                  <a:srgbClr val="F8F8F8"/>
                </a:highlight>
                <a:latin typeface="Consolas"/>
                <a:ea typeface="Consolas"/>
                <a:cs typeface="Consolas"/>
                <a:sym typeface="Consolas"/>
              </a:rPr>
              <a:t>  </a:t>
            </a:r>
            <a:r>
              <a:rPr lang="en" sz="950">
                <a:solidFill>
                  <a:srgbClr val="0077AA"/>
                </a:solidFill>
                <a:highlight>
                  <a:srgbClr val="F8F8F8"/>
                </a:highlight>
                <a:latin typeface="Consolas"/>
                <a:ea typeface="Consolas"/>
                <a:cs typeface="Consolas"/>
                <a:sym typeface="Consolas"/>
              </a:rPr>
              <a:t>VCPU</a:t>
            </a:r>
            <a:r>
              <a:rPr lang="en" sz="950">
                <a:solidFill>
                  <a:srgbClr val="000000"/>
                </a:solidFill>
                <a:highlight>
                  <a:srgbClr val="F8F8F8"/>
                </a:highlight>
                <a:latin typeface="Consolas"/>
                <a:ea typeface="Consolas"/>
                <a:cs typeface="Consolas"/>
                <a:sym typeface="Consolas"/>
              </a:rPr>
              <a:t> </a:t>
            </a:r>
            <a:r>
              <a:rPr lang="en" sz="950">
                <a:solidFill>
                  <a:srgbClr val="A67F59"/>
                </a:solidFill>
                <a:highlight>
                  <a:srgbClr val="F8F8F8"/>
                </a:highlight>
                <a:latin typeface="Consolas"/>
                <a:ea typeface="Consolas"/>
                <a:cs typeface="Consolas"/>
                <a:sym typeface="Consolas"/>
              </a:rPr>
              <a:t>=</a:t>
            </a:r>
            <a:r>
              <a:rPr lang="en" sz="950">
                <a:solidFill>
                  <a:srgbClr val="000000"/>
                </a:solidFill>
                <a:highlight>
                  <a:srgbClr val="F8F8F8"/>
                </a:highlight>
                <a:latin typeface="Consolas"/>
                <a:ea typeface="Consolas"/>
                <a:cs typeface="Consolas"/>
                <a:sym typeface="Consolas"/>
              </a:rPr>
              <a:t> </a:t>
            </a:r>
            <a:r>
              <a:rPr lang="en" sz="950">
                <a:solidFill>
                  <a:srgbClr val="990055"/>
                </a:solidFill>
                <a:highlight>
                  <a:srgbClr val="F8F8F8"/>
                </a:highlight>
                <a:latin typeface="Consolas"/>
                <a:ea typeface="Consolas"/>
                <a:cs typeface="Consolas"/>
                <a:sym typeface="Consolas"/>
              </a:rPr>
              <a:t>2</a:t>
            </a:r>
            <a:r>
              <a:rPr lang="en" sz="950">
                <a:solidFill>
                  <a:srgbClr val="A67F59"/>
                </a:solidFill>
                <a:highlight>
                  <a:srgbClr val="F8F8F8"/>
                </a:highlight>
                <a:latin typeface="Consolas"/>
                <a:ea typeface="Consolas"/>
                <a:cs typeface="Consolas"/>
                <a:sym typeface="Consolas"/>
              </a:rPr>
              <a:t>-</a:t>
            </a:r>
            <a:r>
              <a:rPr lang="en" sz="950">
                <a:solidFill>
                  <a:srgbClr val="990055"/>
                </a:solidFill>
                <a:highlight>
                  <a:srgbClr val="F8F8F8"/>
                </a:highlight>
                <a:latin typeface="Consolas"/>
                <a:ea typeface="Consolas"/>
                <a:cs typeface="Consolas"/>
                <a:sym typeface="Consolas"/>
              </a:rPr>
              <a:t>3</a:t>
            </a:r>
            <a:r>
              <a:rPr lang="en" sz="950">
                <a:solidFill>
                  <a:srgbClr val="000000"/>
                </a:solidFill>
                <a:highlight>
                  <a:srgbClr val="F8F8F8"/>
                </a:highlight>
                <a:latin typeface="Consolas"/>
                <a:ea typeface="Consolas"/>
                <a:cs typeface="Consolas"/>
                <a:sym typeface="Consolas"/>
              </a:rPr>
              <a:t>            </a:t>
            </a:r>
            <a:r>
              <a:rPr lang="en" sz="950">
                <a:solidFill>
                  <a:srgbClr val="708090"/>
                </a:solidFill>
                <a:highlight>
                  <a:srgbClr val="F8F8F8"/>
                </a:highlight>
                <a:latin typeface="Consolas"/>
                <a:ea typeface="Consolas"/>
                <a:cs typeface="Consolas"/>
                <a:sym typeface="Consolas"/>
              </a:rPr>
              <a:t>-- assumes a system with at least 4 CPUs</a:t>
            </a:r>
            <a:br>
              <a:rPr lang="en" sz="950">
                <a:solidFill>
                  <a:srgbClr val="000000"/>
                </a:solidFill>
                <a:highlight>
                  <a:srgbClr val="F8F8F8"/>
                </a:highlight>
                <a:latin typeface="Consolas"/>
                <a:ea typeface="Consolas"/>
                <a:cs typeface="Consolas"/>
                <a:sym typeface="Consolas"/>
              </a:rPr>
            </a:br>
            <a:r>
              <a:rPr lang="en" sz="950">
                <a:solidFill>
                  <a:srgbClr val="000000"/>
                </a:solidFill>
                <a:highlight>
                  <a:srgbClr val="F8F8F8"/>
                </a:highlight>
                <a:latin typeface="Consolas"/>
                <a:ea typeface="Consolas"/>
                <a:cs typeface="Consolas"/>
                <a:sym typeface="Consolas"/>
              </a:rPr>
              <a:t>  </a:t>
            </a:r>
            <a:r>
              <a:rPr lang="en" sz="950">
                <a:solidFill>
                  <a:srgbClr val="0077AA"/>
                </a:solidFill>
                <a:highlight>
                  <a:srgbClr val="F8F8F8"/>
                </a:highlight>
                <a:latin typeface="Consolas"/>
                <a:ea typeface="Consolas"/>
                <a:cs typeface="Consolas"/>
                <a:sym typeface="Consolas"/>
              </a:rPr>
              <a:t>THREAD_PRIORITY</a:t>
            </a:r>
            <a:r>
              <a:rPr lang="en" sz="950">
                <a:solidFill>
                  <a:srgbClr val="000000"/>
                </a:solidFill>
                <a:highlight>
                  <a:srgbClr val="F8F8F8"/>
                </a:highlight>
                <a:latin typeface="Consolas"/>
                <a:ea typeface="Consolas"/>
                <a:cs typeface="Consolas"/>
                <a:sym typeface="Consolas"/>
              </a:rPr>
              <a:t> </a:t>
            </a:r>
            <a:r>
              <a:rPr lang="en" sz="950">
                <a:solidFill>
                  <a:srgbClr val="A67F59"/>
                </a:solidFill>
                <a:highlight>
                  <a:srgbClr val="F8F8F8"/>
                </a:highlight>
                <a:latin typeface="Consolas"/>
                <a:ea typeface="Consolas"/>
                <a:cs typeface="Consolas"/>
                <a:sym typeface="Consolas"/>
              </a:rPr>
              <a:t>=</a:t>
            </a:r>
            <a:r>
              <a:rPr lang="en" sz="950">
                <a:solidFill>
                  <a:srgbClr val="000000"/>
                </a:solidFill>
                <a:highlight>
                  <a:srgbClr val="F8F8F8"/>
                </a:highlight>
                <a:latin typeface="Consolas"/>
                <a:ea typeface="Consolas"/>
                <a:cs typeface="Consolas"/>
                <a:sym typeface="Consolas"/>
              </a:rPr>
              <a:t> </a:t>
            </a:r>
            <a:r>
              <a:rPr lang="en" sz="950">
                <a:solidFill>
                  <a:srgbClr val="990055"/>
                </a:solidFill>
                <a:highlight>
                  <a:srgbClr val="F8F8F8"/>
                </a:highlight>
                <a:latin typeface="Consolas"/>
                <a:ea typeface="Consolas"/>
                <a:cs typeface="Consolas"/>
                <a:sym typeface="Consolas"/>
              </a:rPr>
              <a:t>10</a:t>
            </a:r>
            <a:r>
              <a:rPr lang="en" sz="950">
                <a:solidFill>
                  <a:srgbClr val="999999"/>
                </a:solidFill>
                <a:highlight>
                  <a:srgbClr val="F8F8F8"/>
                </a:highlight>
                <a:latin typeface="Consolas"/>
                <a:ea typeface="Consolas"/>
                <a:cs typeface="Consolas"/>
                <a:sym typeface="Consolas"/>
              </a:rPr>
              <a:t>;</a:t>
            </a:r>
            <a:endParaRPr sz="950">
              <a:solidFill>
                <a:srgbClr val="999999"/>
              </a:solidFill>
              <a:highlight>
                <a:srgbClr val="F8F8F8"/>
              </a:highlight>
              <a:latin typeface="Consolas"/>
              <a:ea typeface="Consolas"/>
              <a:cs typeface="Consolas"/>
              <a:sym typeface="Consolas"/>
            </a:endParaRPr>
          </a:p>
          <a:p>
            <a:pPr indent="0" lvl="0" marL="0" rtl="0" algn="l">
              <a:spcBef>
                <a:spcPts val="0"/>
              </a:spcBef>
              <a:spcAft>
                <a:spcPts val="0"/>
              </a:spcAft>
              <a:buNone/>
            </a:pPr>
            <a:r>
              <a:t/>
            </a:r>
            <a:endParaRPr sz="950">
              <a:solidFill>
                <a:srgbClr val="999999"/>
              </a:solidFill>
              <a:highlight>
                <a:srgbClr val="F8F8F8"/>
              </a:highlight>
              <a:latin typeface="Consolas"/>
              <a:ea typeface="Consolas"/>
              <a:cs typeface="Consolas"/>
              <a:sym typeface="Consolas"/>
            </a:endParaRPr>
          </a:p>
          <a:p>
            <a:pPr indent="0" lvl="0" marL="0" marR="330200" rtl="0" algn="l">
              <a:lnSpc>
                <a:spcPct val="150000"/>
              </a:lnSpc>
              <a:spcBef>
                <a:spcPts val="1500"/>
              </a:spcBef>
              <a:spcAft>
                <a:spcPts val="0"/>
              </a:spcAft>
              <a:buNone/>
            </a:pPr>
            <a:r>
              <a:rPr lang="en">
                <a:solidFill>
                  <a:srgbClr val="0077AA"/>
                </a:solidFill>
                <a:highlight>
                  <a:srgbClr val="F8F8F8"/>
                </a:highlight>
                <a:latin typeface="Consolas"/>
                <a:ea typeface="Consolas"/>
                <a:cs typeface="Consolas"/>
                <a:sym typeface="Consolas"/>
              </a:rPr>
              <a:t>    </a:t>
            </a:r>
            <a:r>
              <a:rPr b="1" lang="en">
                <a:solidFill>
                  <a:srgbClr val="0077AA"/>
                </a:solidFill>
                <a:highlight>
                  <a:srgbClr val="F8F8F8"/>
                </a:highlight>
                <a:latin typeface="Consolas"/>
                <a:ea typeface="Consolas"/>
                <a:cs typeface="Consolas"/>
                <a:sym typeface="Consolas"/>
              </a:rPr>
              <a:t>INSERT</a:t>
            </a:r>
            <a:r>
              <a:rPr b="1" lang="en">
                <a:solidFill>
                  <a:srgbClr val="000000"/>
                </a:solidFill>
                <a:highlight>
                  <a:srgbClr val="F8F8F8"/>
                </a:highlight>
                <a:latin typeface="Consolas"/>
                <a:ea typeface="Consolas"/>
                <a:cs typeface="Consolas"/>
                <a:sym typeface="Consolas"/>
              </a:rPr>
              <a:t> </a:t>
            </a:r>
            <a:r>
              <a:rPr b="1" lang="en">
                <a:solidFill>
                  <a:srgbClr val="708090"/>
                </a:solidFill>
                <a:highlight>
                  <a:srgbClr val="F8F8F8"/>
                </a:highlight>
                <a:latin typeface="Consolas"/>
                <a:ea typeface="Consolas"/>
                <a:cs typeface="Consolas"/>
                <a:sym typeface="Consolas"/>
              </a:rPr>
              <a:t>/*+ RESOURCE_GROUP(Batch) */</a:t>
            </a:r>
            <a:r>
              <a:rPr b="1" lang="en">
                <a:solidFill>
                  <a:srgbClr val="000000"/>
                </a:solidFill>
                <a:highlight>
                  <a:srgbClr val="F8F8F8"/>
                </a:highlight>
                <a:latin typeface="Consolas"/>
                <a:ea typeface="Consolas"/>
                <a:cs typeface="Consolas"/>
                <a:sym typeface="Consolas"/>
              </a:rPr>
              <a:t> </a:t>
            </a:r>
            <a:r>
              <a:rPr b="1" lang="en">
                <a:solidFill>
                  <a:srgbClr val="0077AA"/>
                </a:solidFill>
                <a:highlight>
                  <a:srgbClr val="F8F8F8"/>
                </a:highlight>
                <a:latin typeface="Consolas"/>
                <a:ea typeface="Consolas"/>
                <a:cs typeface="Consolas"/>
                <a:sym typeface="Consolas"/>
              </a:rPr>
              <a:t>INTO</a:t>
            </a:r>
            <a:r>
              <a:rPr b="1" lang="en">
                <a:solidFill>
                  <a:srgbClr val="000000"/>
                </a:solidFill>
                <a:highlight>
                  <a:srgbClr val="F8F8F8"/>
                </a:highlight>
                <a:latin typeface="Consolas"/>
                <a:ea typeface="Consolas"/>
                <a:cs typeface="Consolas"/>
                <a:sym typeface="Consolas"/>
              </a:rPr>
              <a:t> t2 </a:t>
            </a:r>
            <a:r>
              <a:rPr b="1" lang="en">
                <a:solidFill>
                  <a:srgbClr val="0077AA"/>
                </a:solidFill>
                <a:highlight>
                  <a:srgbClr val="F8F8F8"/>
                </a:highlight>
                <a:latin typeface="Consolas"/>
                <a:ea typeface="Consolas"/>
                <a:cs typeface="Consolas"/>
                <a:sym typeface="Consolas"/>
              </a:rPr>
              <a:t>VALUES</a:t>
            </a:r>
            <a:r>
              <a:rPr b="1" lang="en">
                <a:solidFill>
                  <a:srgbClr val="999999"/>
                </a:solidFill>
                <a:highlight>
                  <a:srgbClr val="F8F8F8"/>
                </a:highlight>
                <a:latin typeface="Consolas"/>
                <a:ea typeface="Consolas"/>
                <a:cs typeface="Consolas"/>
                <a:sym typeface="Consolas"/>
              </a:rPr>
              <a:t>(</a:t>
            </a:r>
            <a:r>
              <a:rPr b="1" lang="en">
                <a:solidFill>
                  <a:srgbClr val="990055"/>
                </a:solidFill>
                <a:highlight>
                  <a:srgbClr val="F8F8F8"/>
                </a:highlight>
                <a:latin typeface="Consolas"/>
                <a:ea typeface="Consolas"/>
                <a:cs typeface="Consolas"/>
                <a:sym typeface="Consolas"/>
              </a:rPr>
              <a:t>2</a:t>
            </a:r>
            <a:r>
              <a:rPr b="1" lang="en">
                <a:solidFill>
                  <a:srgbClr val="999999"/>
                </a:solidFill>
                <a:highlight>
                  <a:srgbClr val="F8F8F8"/>
                </a:highlight>
                <a:latin typeface="Consolas"/>
                <a:ea typeface="Consolas"/>
                <a:cs typeface="Consolas"/>
                <a:sym typeface="Consolas"/>
              </a:rPr>
              <a:t>);</a:t>
            </a:r>
            <a:endParaRPr b="1">
              <a:solidFill>
                <a:srgbClr val="999999"/>
              </a:solidFill>
              <a:highlight>
                <a:srgbClr val="F8F8F8"/>
              </a:highlight>
              <a:latin typeface="Consolas"/>
              <a:ea typeface="Consolas"/>
              <a:cs typeface="Consolas"/>
              <a:sym typeface="Consolas"/>
            </a:endParaRPr>
          </a:p>
          <a:p>
            <a:pPr indent="0" lvl="0" marL="0" rtl="0" algn="l">
              <a:spcBef>
                <a:spcPts val="1500"/>
              </a:spcBef>
              <a:spcAft>
                <a:spcPts val="0"/>
              </a:spcAft>
              <a:buNone/>
            </a:pPr>
            <a:r>
              <a:t/>
            </a:r>
            <a:endParaRPr sz="950">
              <a:solidFill>
                <a:srgbClr val="999999"/>
              </a:solidFill>
              <a:highlight>
                <a:srgbClr val="F8F8F8"/>
              </a:highlight>
              <a:latin typeface="Consolas"/>
              <a:ea typeface="Consolas"/>
              <a:cs typeface="Consolas"/>
              <a:sym typeface="Consolas"/>
            </a:endParaRPr>
          </a:p>
          <a:p>
            <a:pPr indent="0" lvl="0" marL="0" rtl="0" algn="l">
              <a:spcBef>
                <a:spcPts val="0"/>
              </a:spcBef>
              <a:spcAft>
                <a:spcPts val="1600"/>
              </a:spcAft>
              <a:buNone/>
            </a:pPr>
            <a:r>
              <a:t/>
            </a:r>
            <a:endParaRPr/>
          </a:p>
        </p:txBody>
      </p:sp>
      <p:sp>
        <p:nvSpPr>
          <p:cNvPr id="486" name="Google Shape;486;p7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sp>
        <p:nvSpPr>
          <p:cNvPr id="491" name="Google Shape;491;p74"/>
          <p:cNvSpPr txBox="1"/>
          <p:nvPr>
            <p:ph type="title"/>
          </p:nvPr>
        </p:nvSpPr>
        <p:spPr>
          <a:xfrm>
            <a:off x="154075" y="738725"/>
            <a:ext cx="88356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000"/>
              <a:t>11. </a:t>
            </a:r>
            <a:r>
              <a:rPr b="1" lang="en" sz="3000"/>
              <a:t>Histograms - Indexing without indexes!</a:t>
            </a:r>
            <a:endParaRPr b="1" sz="3000"/>
          </a:p>
        </p:txBody>
      </p:sp>
      <p:sp>
        <p:nvSpPr>
          <p:cNvPr id="492" name="Google Shape;492;p74"/>
          <p:cNvSpPr txBox="1"/>
          <p:nvPr>
            <p:ph idx="1" type="body"/>
          </p:nvPr>
        </p:nvSpPr>
        <p:spPr>
          <a:xfrm>
            <a:off x="0" y="1919075"/>
            <a:ext cx="90723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41412"/>
                </a:solidFill>
                <a:latin typeface="Source Sans Pro"/>
                <a:ea typeface="Source Sans Pro"/>
                <a:cs typeface="Source Sans Pro"/>
                <a:sym typeface="Source Sans Pro"/>
              </a:rPr>
              <a:t>A </a:t>
            </a:r>
            <a:r>
              <a:rPr i="1" lang="en" sz="1200">
                <a:solidFill>
                  <a:srgbClr val="141412"/>
                </a:solidFill>
                <a:latin typeface="Source Sans Pro"/>
                <a:ea typeface="Source Sans Pro"/>
                <a:cs typeface="Source Sans Pro"/>
                <a:sym typeface="Source Sans Pro"/>
              </a:rPr>
              <a:t>histogram</a:t>
            </a:r>
            <a:r>
              <a:rPr lang="en" sz="1200">
                <a:solidFill>
                  <a:srgbClr val="141412"/>
                </a:solidFill>
                <a:latin typeface="Source Sans Pro"/>
                <a:ea typeface="Source Sans Pro"/>
                <a:cs typeface="Source Sans Pro"/>
                <a:sym typeface="Source Sans Pro"/>
              </a:rPr>
              <a:t> is an approximation of the data distribution for a column. It can tell you with a reasonably accuray whether your data is skewed or not, which in turn will help the database server understand the nature of data it contains. </a:t>
            </a:r>
            <a:br>
              <a:rPr lang="en" sz="1200">
                <a:solidFill>
                  <a:srgbClr val="141412"/>
                </a:solidFill>
                <a:latin typeface="Source Sans Pro"/>
                <a:ea typeface="Source Sans Pro"/>
                <a:cs typeface="Source Sans Pro"/>
                <a:sym typeface="Source Sans Pro"/>
              </a:rPr>
            </a:br>
            <a:br>
              <a:rPr lang="en" sz="1200">
                <a:solidFill>
                  <a:srgbClr val="141412"/>
                </a:solidFill>
                <a:latin typeface="Source Sans Pro"/>
                <a:ea typeface="Source Sans Pro"/>
                <a:cs typeface="Source Sans Pro"/>
                <a:sym typeface="Source Sans Pro"/>
              </a:rPr>
            </a:br>
            <a:r>
              <a:rPr lang="en" sz="1200">
                <a:solidFill>
                  <a:srgbClr val="141412"/>
                </a:solidFill>
                <a:latin typeface="Source Sans Pro"/>
                <a:ea typeface="Source Sans Pro"/>
                <a:cs typeface="Source Sans Pro"/>
                <a:sym typeface="Source Sans Pro"/>
              </a:rPr>
              <a:t>Histograms comes in many different flavours, and in MySQL we have chosen to support two different types: The “singleton” histogram and the “equi-height” histogram. Common for all histogram types is that they split the data set into a set of “buckets”, and MySQL automatically divides the values into buckets, and will also automatically decide what type of histogram to create.</a:t>
            </a:r>
            <a:endParaRPr sz="1200">
              <a:solidFill>
                <a:srgbClr val="141412"/>
              </a:solidFill>
              <a:latin typeface="Source Sans Pro"/>
              <a:ea typeface="Source Sans Pro"/>
              <a:cs typeface="Source Sans Pro"/>
              <a:sym typeface="Source Sans Pro"/>
            </a:endParaRPr>
          </a:p>
          <a:p>
            <a:pPr indent="0" lvl="0" marL="0" rtl="0" algn="l">
              <a:spcBef>
                <a:spcPts val="1800"/>
              </a:spcBef>
              <a:spcAft>
                <a:spcPts val="0"/>
              </a:spcAft>
              <a:buNone/>
            </a:pPr>
            <a:r>
              <a:rPr lang="en" sz="1200">
                <a:solidFill>
                  <a:srgbClr val="141412"/>
                </a:solidFill>
                <a:latin typeface="Source Sans Pro"/>
                <a:ea typeface="Source Sans Pro"/>
                <a:cs typeface="Source Sans Pro"/>
                <a:sym typeface="Source Sans Pro"/>
              </a:rPr>
              <a:t>Note that the number of buckets must be specified, and can be in the range from 1 to 1024. How many buckets you should choose for your data set depends on several factors; how many distinct values do you have, how skewed is your data set, how high accuracy do you need etc. However, after a certain amount of buckets the increased accuracy is rather low. So we suggest to start at a lower number such as 32, and increase it if you see that it doesn’t fit your needs.</a:t>
            </a:r>
            <a:endParaRPr sz="1200">
              <a:solidFill>
                <a:srgbClr val="141412"/>
              </a:solidFill>
              <a:latin typeface="Source Sans Pro"/>
              <a:ea typeface="Source Sans Pro"/>
              <a:cs typeface="Source Sans Pro"/>
              <a:sym typeface="Source Sans Pro"/>
            </a:endParaRPr>
          </a:p>
          <a:p>
            <a:pPr indent="0" lvl="0" marL="0" rtl="0" algn="l">
              <a:spcBef>
                <a:spcPts val="1800"/>
              </a:spcBef>
              <a:spcAft>
                <a:spcPts val="0"/>
              </a:spcAft>
              <a:buNone/>
            </a:pPr>
            <a:r>
              <a:t/>
            </a:r>
            <a:endParaRPr sz="1200">
              <a:solidFill>
                <a:srgbClr val="141412"/>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rgbClr val="141412"/>
              </a:solidFill>
              <a:latin typeface="Source Sans Pro"/>
              <a:ea typeface="Source Sans Pro"/>
              <a:cs typeface="Source Sans Pro"/>
              <a:sym typeface="Source Sans Pro"/>
            </a:endParaRPr>
          </a:p>
          <a:p>
            <a:pPr indent="0" lvl="0" marL="88900" marR="88900" rtl="0" algn="l">
              <a:lnSpc>
                <a:spcPct val="142857"/>
              </a:lnSpc>
              <a:spcBef>
                <a:spcPts val="0"/>
              </a:spcBef>
              <a:spcAft>
                <a:spcPts val="0"/>
              </a:spcAft>
              <a:buNone/>
            </a:pPr>
            <a:r>
              <a:t/>
            </a:r>
            <a:endParaRPr sz="1200">
              <a:solidFill>
                <a:srgbClr val="333333"/>
              </a:solidFill>
              <a:highlight>
                <a:srgbClr val="F5F5F5"/>
              </a:highlight>
              <a:latin typeface="Consolas"/>
              <a:ea typeface="Consolas"/>
              <a:cs typeface="Consolas"/>
              <a:sym typeface="Consolas"/>
            </a:endParaRPr>
          </a:p>
          <a:p>
            <a:pPr indent="0" lvl="0" marL="0" rtl="0" algn="l">
              <a:spcBef>
                <a:spcPts val="800"/>
              </a:spcBef>
              <a:spcAft>
                <a:spcPts val="1600"/>
              </a:spcAft>
              <a:buNone/>
            </a:pPr>
            <a:r>
              <a:t/>
            </a:r>
            <a:endParaRPr/>
          </a:p>
        </p:txBody>
      </p:sp>
      <p:sp>
        <p:nvSpPr>
          <p:cNvPr id="493" name="Google Shape;493;p7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Google Shape;498;p75"/>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4800"/>
              <a:t>Histograms</a:t>
            </a:r>
            <a:endParaRPr b="1" sz="4800"/>
          </a:p>
        </p:txBody>
      </p:sp>
      <p:sp>
        <p:nvSpPr>
          <p:cNvPr id="499" name="Google Shape;499;p75"/>
          <p:cNvSpPr txBox="1"/>
          <p:nvPr>
            <p:ph idx="1" type="body"/>
          </p:nvPr>
        </p:nvSpPr>
        <p:spPr>
          <a:xfrm>
            <a:off x="0" y="1919075"/>
            <a:ext cx="9072300" cy="2710200"/>
          </a:xfrm>
          <a:prstGeom prst="rect">
            <a:avLst/>
          </a:prstGeom>
        </p:spPr>
        <p:txBody>
          <a:bodyPr anchorCtr="0" anchor="t" bIns="91425" lIns="91425" spcFirstLastPara="1" rIns="91425" wrap="square" tIns="91425">
            <a:noAutofit/>
          </a:bodyPr>
          <a:lstStyle/>
          <a:p>
            <a:pPr indent="0" lvl="0" marL="88900" marR="88900" rtl="0" algn="l">
              <a:lnSpc>
                <a:spcPct val="142857"/>
              </a:lnSpc>
              <a:spcBef>
                <a:spcPts val="0"/>
              </a:spcBef>
              <a:spcAft>
                <a:spcPts val="0"/>
              </a:spcAft>
              <a:buNone/>
            </a:pPr>
            <a:r>
              <a:rPr lang="en" sz="1200">
                <a:solidFill>
                  <a:srgbClr val="333333"/>
                </a:solidFill>
                <a:highlight>
                  <a:srgbClr val="F5F5F5"/>
                </a:highlight>
                <a:latin typeface="Consolas"/>
                <a:ea typeface="Consolas"/>
                <a:cs typeface="Consolas"/>
                <a:sym typeface="Consolas"/>
              </a:rPr>
              <a:t>mysql&gt; </a:t>
            </a:r>
            <a:r>
              <a:rPr b="1" lang="en" sz="1200">
                <a:solidFill>
                  <a:srgbClr val="333333"/>
                </a:solidFill>
                <a:highlight>
                  <a:srgbClr val="F5F5F5"/>
                </a:highlight>
                <a:latin typeface="Consolas"/>
                <a:ea typeface="Consolas"/>
                <a:cs typeface="Consolas"/>
                <a:sym typeface="Consolas"/>
              </a:rPr>
              <a:t>ANALYZE TABLE customer UPDATE HISTOGRAM ON c_mktsegment WITH 1024 BUCKETS;</a:t>
            </a:r>
            <a:br>
              <a:rPr lang="en" sz="1200">
                <a:solidFill>
                  <a:srgbClr val="333333"/>
                </a:solidFill>
                <a:highlight>
                  <a:srgbClr val="F5F5F5"/>
                </a:highlight>
                <a:latin typeface="Consolas"/>
                <a:ea typeface="Consolas"/>
                <a:cs typeface="Consolas"/>
                <a:sym typeface="Consolas"/>
              </a:rPr>
            </a:br>
            <a:r>
              <a:rPr lang="en" sz="1200">
                <a:solidFill>
                  <a:srgbClr val="333333"/>
                </a:solidFill>
                <a:highlight>
                  <a:srgbClr val="F5F5F5"/>
                </a:highlight>
                <a:latin typeface="Consolas"/>
                <a:ea typeface="Consolas"/>
                <a:cs typeface="Consolas"/>
                <a:sym typeface="Consolas"/>
              </a:rPr>
              <a:t>+---------------+-----------+----------+---------------------------------------------------------+</a:t>
            </a:r>
            <a:br>
              <a:rPr lang="en" sz="1200">
                <a:solidFill>
                  <a:srgbClr val="333333"/>
                </a:solidFill>
                <a:highlight>
                  <a:srgbClr val="F5F5F5"/>
                </a:highlight>
                <a:latin typeface="Consolas"/>
                <a:ea typeface="Consolas"/>
                <a:cs typeface="Consolas"/>
                <a:sym typeface="Consolas"/>
              </a:rPr>
            </a:br>
            <a:r>
              <a:rPr lang="en" sz="1200">
                <a:solidFill>
                  <a:srgbClr val="333333"/>
                </a:solidFill>
                <a:highlight>
                  <a:srgbClr val="F5F5F5"/>
                </a:highlight>
                <a:latin typeface="Consolas"/>
                <a:ea typeface="Consolas"/>
                <a:cs typeface="Consolas"/>
                <a:sym typeface="Consolas"/>
              </a:rPr>
              <a:t>| Table         | Op        | Msg_type | Msg_text                                                |</a:t>
            </a:r>
            <a:br>
              <a:rPr lang="en" sz="1200">
                <a:solidFill>
                  <a:srgbClr val="333333"/>
                </a:solidFill>
                <a:highlight>
                  <a:srgbClr val="F5F5F5"/>
                </a:highlight>
                <a:latin typeface="Consolas"/>
                <a:ea typeface="Consolas"/>
                <a:cs typeface="Consolas"/>
                <a:sym typeface="Consolas"/>
              </a:rPr>
            </a:br>
            <a:r>
              <a:rPr lang="en" sz="1200">
                <a:solidFill>
                  <a:srgbClr val="333333"/>
                </a:solidFill>
                <a:highlight>
                  <a:srgbClr val="F5F5F5"/>
                </a:highlight>
                <a:latin typeface="Consolas"/>
                <a:ea typeface="Consolas"/>
                <a:cs typeface="Consolas"/>
                <a:sym typeface="Consolas"/>
              </a:rPr>
              <a:t>+---------------+-----------+----------+---------------------------------------------------------+</a:t>
            </a:r>
            <a:br>
              <a:rPr lang="en" sz="1200">
                <a:solidFill>
                  <a:srgbClr val="333333"/>
                </a:solidFill>
                <a:highlight>
                  <a:srgbClr val="F5F5F5"/>
                </a:highlight>
                <a:latin typeface="Consolas"/>
                <a:ea typeface="Consolas"/>
                <a:cs typeface="Consolas"/>
                <a:sym typeface="Consolas"/>
              </a:rPr>
            </a:br>
            <a:r>
              <a:rPr lang="en" sz="1200">
                <a:solidFill>
                  <a:srgbClr val="333333"/>
                </a:solidFill>
                <a:highlight>
                  <a:srgbClr val="F5F5F5"/>
                </a:highlight>
                <a:latin typeface="Consolas"/>
                <a:ea typeface="Consolas"/>
                <a:cs typeface="Consolas"/>
                <a:sym typeface="Consolas"/>
              </a:rPr>
              <a:t>| dbt3.customer | histogram | status   | Histogram statistics created for column 'c_mktsegment'. |</a:t>
            </a:r>
            <a:br>
              <a:rPr lang="en" sz="1200">
                <a:solidFill>
                  <a:srgbClr val="333333"/>
                </a:solidFill>
                <a:highlight>
                  <a:srgbClr val="F5F5F5"/>
                </a:highlight>
                <a:latin typeface="Consolas"/>
                <a:ea typeface="Consolas"/>
                <a:cs typeface="Consolas"/>
                <a:sym typeface="Consolas"/>
              </a:rPr>
            </a:br>
            <a:r>
              <a:rPr lang="en" sz="1200">
                <a:solidFill>
                  <a:srgbClr val="333333"/>
                </a:solidFill>
                <a:highlight>
                  <a:srgbClr val="F5F5F5"/>
                </a:highlight>
                <a:latin typeface="Consolas"/>
                <a:ea typeface="Consolas"/>
                <a:cs typeface="Consolas"/>
                <a:sym typeface="Consolas"/>
              </a:rPr>
              <a:t>+---------------+-----------+----------+---------------------------------------------------------+</a:t>
            </a:r>
            <a:endParaRPr sz="1200">
              <a:solidFill>
                <a:srgbClr val="333333"/>
              </a:solidFill>
              <a:highlight>
                <a:srgbClr val="F5F5F5"/>
              </a:highlight>
              <a:latin typeface="Consolas"/>
              <a:ea typeface="Consolas"/>
              <a:cs typeface="Consolas"/>
              <a:sym typeface="Consolas"/>
            </a:endParaRPr>
          </a:p>
          <a:p>
            <a:pPr indent="0" lvl="0" marL="0" rtl="0" algn="l">
              <a:spcBef>
                <a:spcPts val="800"/>
              </a:spcBef>
              <a:spcAft>
                <a:spcPts val="1600"/>
              </a:spcAft>
              <a:buNone/>
            </a:pPr>
            <a:r>
              <a:t/>
            </a:r>
            <a:endParaRPr/>
          </a:p>
        </p:txBody>
      </p:sp>
      <p:sp>
        <p:nvSpPr>
          <p:cNvPr id="500" name="Google Shape;500;p7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sp>
        <p:nvSpPr>
          <p:cNvPr id="505" name="Google Shape;505;p76"/>
          <p:cNvSpPr txBox="1"/>
          <p:nvPr>
            <p:ph type="title"/>
          </p:nvPr>
        </p:nvSpPr>
        <p:spPr>
          <a:xfrm>
            <a:off x="471900" y="738725"/>
            <a:ext cx="8222100" cy="10230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lnSpc>
                <a:spcPct val="115000"/>
              </a:lnSpc>
              <a:spcBef>
                <a:spcPts val="0"/>
              </a:spcBef>
              <a:spcAft>
                <a:spcPts val="1800"/>
              </a:spcAft>
              <a:buNone/>
            </a:pPr>
            <a:r>
              <a:rPr b="1" lang="en" sz="3000">
                <a:latin typeface="Arial"/>
                <a:ea typeface="Arial"/>
                <a:cs typeface="Arial"/>
                <a:sym typeface="Arial"/>
              </a:rPr>
              <a:t>T</a:t>
            </a:r>
            <a:r>
              <a:rPr b="1" lang="en" sz="3000">
                <a:latin typeface="Arial"/>
                <a:ea typeface="Arial"/>
                <a:cs typeface="Arial"/>
                <a:sym typeface="Arial"/>
              </a:rPr>
              <a:t>wo reasons for why you might consider a histogram instead of an index</a:t>
            </a:r>
            <a:endParaRPr b="1" sz="3000">
              <a:latin typeface="Arial"/>
              <a:ea typeface="Arial"/>
              <a:cs typeface="Arial"/>
              <a:sym typeface="Arial"/>
            </a:endParaRPr>
          </a:p>
        </p:txBody>
      </p:sp>
      <p:sp>
        <p:nvSpPr>
          <p:cNvPr id="506" name="Google Shape;506;p76"/>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200">
                <a:solidFill>
                  <a:srgbClr val="141412"/>
                </a:solidFill>
                <a:latin typeface="Source Sans Pro"/>
                <a:ea typeface="Source Sans Pro"/>
                <a:cs typeface="Source Sans Pro"/>
                <a:sym typeface="Source Sans Pro"/>
              </a:rPr>
              <a:t>Maintaining an index has a cost. If you have an index, every INSERT/UPDATE/DELETE causes the index to be updated. </a:t>
            </a:r>
            <a:endParaRPr sz="1200">
              <a:solidFill>
                <a:srgbClr val="141412"/>
              </a:solidFill>
              <a:latin typeface="Source Sans Pro"/>
              <a:ea typeface="Source Sans Pro"/>
              <a:cs typeface="Source Sans Pro"/>
              <a:sym typeface="Source Sans Pro"/>
            </a:endParaRPr>
          </a:p>
          <a:p>
            <a:pPr indent="0" lvl="0" marL="0" rtl="0" algn="l">
              <a:spcBef>
                <a:spcPts val="1200"/>
              </a:spcBef>
              <a:spcAft>
                <a:spcPts val="0"/>
              </a:spcAft>
              <a:buNone/>
            </a:pPr>
            <a:r>
              <a:rPr lang="en" sz="1200">
                <a:solidFill>
                  <a:srgbClr val="141412"/>
                </a:solidFill>
                <a:latin typeface="Source Sans Pro"/>
                <a:ea typeface="Source Sans Pro"/>
                <a:cs typeface="Source Sans Pro"/>
                <a:sym typeface="Source Sans Pro"/>
              </a:rPr>
              <a:t>This is not free, and will have an impact on your performance. </a:t>
            </a:r>
            <a:endParaRPr sz="1200">
              <a:solidFill>
                <a:srgbClr val="141412"/>
              </a:solidFill>
              <a:latin typeface="Source Sans Pro"/>
              <a:ea typeface="Source Sans Pro"/>
              <a:cs typeface="Source Sans Pro"/>
              <a:sym typeface="Source Sans Pro"/>
            </a:endParaRPr>
          </a:p>
          <a:p>
            <a:pPr indent="0" lvl="0" marL="0" rtl="0" algn="l">
              <a:spcBef>
                <a:spcPts val="1200"/>
              </a:spcBef>
              <a:spcAft>
                <a:spcPts val="0"/>
              </a:spcAft>
              <a:buNone/>
            </a:pPr>
            <a:r>
              <a:rPr lang="en" sz="1200">
                <a:solidFill>
                  <a:srgbClr val="141412"/>
                </a:solidFill>
                <a:latin typeface="Source Sans Pro"/>
                <a:ea typeface="Source Sans Pro"/>
                <a:cs typeface="Source Sans Pro"/>
                <a:sym typeface="Source Sans Pro"/>
              </a:rPr>
              <a:t>A histogram on the other hand is created once and never updated unless you explicitly ask for it. </a:t>
            </a:r>
            <a:endParaRPr sz="1200">
              <a:solidFill>
                <a:srgbClr val="141412"/>
              </a:solidFill>
              <a:latin typeface="Source Sans Pro"/>
              <a:ea typeface="Source Sans Pro"/>
              <a:cs typeface="Source Sans Pro"/>
              <a:sym typeface="Source Sans Pro"/>
            </a:endParaRPr>
          </a:p>
          <a:p>
            <a:pPr indent="0" lvl="0" marL="0" rtl="0" algn="l">
              <a:spcBef>
                <a:spcPts val="1200"/>
              </a:spcBef>
              <a:spcAft>
                <a:spcPts val="0"/>
              </a:spcAft>
              <a:buNone/>
            </a:pPr>
            <a:r>
              <a:rPr lang="en" sz="1200">
                <a:solidFill>
                  <a:srgbClr val="141412"/>
                </a:solidFill>
                <a:latin typeface="Source Sans Pro"/>
                <a:ea typeface="Source Sans Pro"/>
                <a:cs typeface="Source Sans Pro"/>
                <a:sym typeface="Source Sans Pro"/>
              </a:rPr>
              <a:t>It will thus not hurt your INSERT/UPDATE/DELETE-performance.</a:t>
            </a:r>
            <a:endParaRPr sz="1200">
              <a:solidFill>
                <a:srgbClr val="141412"/>
              </a:solidFill>
              <a:latin typeface="Source Sans Pro"/>
              <a:ea typeface="Source Sans Pro"/>
              <a:cs typeface="Source Sans Pro"/>
              <a:sym typeface="Source Sans Pro"/>
            </a:endParaRPr>
          </a:p>
          <a:p>
            <a:pPr indent="0" lvl="0" marL="0" rtl="0" algn="l">
              <a:spcBef>
                <a:spcPts val="1200"/>
              </a:spcBef>
              <a:spcAft>
                <a:spcPts val="1600"/>
              </a:spcAft>
              <a:buNone/>
            </a:pPr>
            <a:r>
              <a:t/>
            </a:r>
            <a:endParaRPr/>
          </a:p>
        </p:txBody>
      </p:sp>
      <p:sp>
        <p:nvSpPr>
          <p:cNvPr id="507" name="Google Shape;507;p7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8" name="Google Shape;508;p76"/>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200">
                <a:solidFill>
                  <a:srgbClr val="141412"/>
                </a:solidFill>
                <a:latin typeface="Source Sans Pro"/>
                <a:ea typeface="Source Sans Pro"/>
                <a:cs typeface="Source Sans Pro"/>
                <a:sym typeface="Source Sans Pro"/>
              </a:rPr>
              <a:t>If you have an index, the optimizer will do what we call “index dives” to estimate the number of records in a given range. </a:t>
            </a:r>
            <a:endParaRPr sz="1200">
              <a:solidFill>
                <a:srgbClr val="141412"/>
              </a:solidFill>
              <a:latin typeface="Source Sans Pro"/>
              <a:ea typeface="Source Sans Pro"/>
              <a:cs typeface="Source Sans Pro"/>
              <a:sym typeface="Source Sans Pro"/>
            </a:endParaRPr>
          </a:p>
          <a:p>
            <a:pPr indent="0" lvl="0" marL="0" rtl="0" algn="l">
              <a:spcBef>
                <a:spcPts val="1200"/>
              </a:spcBef>
              <a:spcAft>
                <a:spcPts val="0"/>
              </a:spcAft>
              <a:buNone/>
            </a:pPr>
            <a:r>
              <a:rPr lang="en" sz="1200">
                <a:solidFill>
                  <a:srgbClr val="141412"/>
                </a:solidFill>
                <a:latin typeface="Source Sans Pro"/>
                <a:ea typeface="Source Sans Pro"/>
                <a:cs typeface="Source Sans Pro"/>
                <a:sym typeface="Source Sans Pro"/>
              </a:rPr>
              <a:t>This also has a certain cost, and it might become too costly if you have for instance very long IN-lists in your query. </a:t>
            </a:r>
            <a:endParaRPr sz="1200">
              <a:solidFill>
                <a:srgbClr val="141412"/>
              </a:solidFill>
              <a:latin typeface="Source Sans Pro"/>
              <a:ea typeface="Source Sans Pro"/>
              <a:cs typeface="Source Sans Pro"/>
              <a:sym typeface="Source Sans Pro"/>
            </a:endParaRPr>
          </a:p>
          <a:p>
            <a:pPr indent="0" lvl="0" marL="0" rtl="0" algn="l">
              <a:spcBef>
                <a:spcPts val="1200"/>
              </a:spcBef>
              <a:spcAft>
                <a:spcPts val="0"/>
              </a:spcAft>
              <a:buNone/>
            </a:pPr>
            <a:r>
              <a:rPr lang="en" sz="1200">
                <a:solidFill>
                  <a:srgbClr val="141412"/>
                </a:solidFill>
                <a:latin typeface="Source Sans Pro"/>
                <a:ea typeface="Source Sans Pro"/>
                <a:cs typeface="Source Sans Pro"/>
                <a:sym typeface="Source Sans Pro"/>
              </a:rPr>
              <a:t>Histogram statistics are much cheaper in this case, and might thus be more suitable.</a:t>
            </a:r>
            <a:endParaRPr sz="1200">
              <a:solidFill>
                <a:srgbClr val="141412"/>
              </a:solidFill>
              <a:latin typeface="Source Sans Pro"/>
              <a:ea typeface="Source Sans Pro"/>
              <a:cs typeface="Source Sans Pro"/>
              <a:sym typeface="Source Sans Pro"/>
            </a:endParaRPr>
          </a:p>
          <a:p>
            <a:pPr indent="0" lvl="0" marL="0" rtl="0" algn="l">
              <a:spcBef>
                <a:spcPts val="1200"/>
              </a:spcBef>
              <a:spcAft>
                <a:spcPts val="160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sp>
        <p:nvSpPr>
          <p:cNvPr id="513" name="Google Shape;513;p77"/>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600"/>
              <a:t>12. Bye Bye MEMORY Storage Engine</a:t>
            </a:r>
            <a:endParaRPr b="1" sz="3600"/>
          </a:p>
        </p:txBody>
      </p:sp>
      <p:sp>
        <p:nvSpPr>
          <p:cNvPr id="514" name="Google Shape;514;p7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555555"/>
                </a:solidFill>
                <a:highlight>
                  <a:srgbClr val="FFFFFF"/>
                </a:highlight>
                <a:latin typeface="Arial"/>
                <a:ea typeface="Arial"/>
                <a:cs typeface="Arial"/>
                <a:sym typeface="Arial"/>
              </a:rPr>
              <a:t>The </a:t>
            </a:r>
            <a:r>
              <a:rPr lang="en">
                <a:solidFill>
                  <a:srgbClr val="000000"/>
                </a:solidFill>
                <a:highlight>
                  <a:srgbClr val="FFFFFF"/>
                </a:highlight>
                <a:latin typeface="Arial"/>
                <a:ea typeface="Arial"/>
                <a:cs typeface="Arial"/>
                <a:sym typeface="Arial"/>
              </a:rPr>
              <a:t>TempTable</a:t>
            </a:r>
            <a:r>
              <a:rPr lang="en">
                <a:solidFill>
                  <a:srgbClr val="555555"/>
                </a:solidFill>
                <a:highlight>
                  <a:srgbClr val="FFFFFF"/>
                </a:highlight>
                <a:latin typeface="Arial"/>
                <a:ea typeface="Arial"/>
                <a:cs typeface="Arial"/>
                <a:sym typeface="Arial"/>
              </a:rPr>
              <a:t> storage engine replaces the </a:t>
            </a:r>
            <a:r>
              <a:rPr lang="en">
                <a:solidFill>
                  <a:srgbClr val="000000"/>
                </a:solidFill>
                <a:highlight>
                  <a:srgbClr val="FFFFFF"/>
                </a:highlight>
                <a:latin typeface="Arial"/>
                <a:ea typeface="Arial"/>
                <a:cs typeface="Arial"/>
                <a:sym typeface="Arial"/>
              </a:rPr>
              <a:t>MEMORY</a:t>
            </a:r>
            <a:r>
              <a:rPr lang="en">
                <a:solidFill>
                  <a:srgbClr val="555555"/>
                </a:solidFill>
                <a:highlight>
                  <a:srgbClr val="FFFFFF"/>
                </a:highlight>
                <a:latin typeface="Arial"/>
                <a:ea typeface="Arial"/>
                <a:cs typeface="Arial"/>
                <a:sym typeface="Arial"/>
              </a:rPr>
              <a:t> storage engine as the default engine for in-memory internal temporary tables. The </a:t>
            </a:r>
            <a:r>
              <a:rPr lang="en">
                <a:solidFill>
                  <a:srgbClr val="000000"/>
                </a:solidFill>
                <a:highlight>
                  <a:srgbClr val="FFFFFF"/>
                </a:highlight>
                <a:latin typeface="Arial"/>
                <a:ea typeface="Arial"/>
                <a:cs typeface="Arial"/>
                <a:sym typeface="Arial"/>
              </a:rPr>
              <a:t>TempTable</a:t>
            </a:r>
            <a:r>
              <a:rPr lang="en">
                <a:solidFill>
                  <a:srgbClr val="555555"/>
                </a:solidFill>
                <a:highlight>
                  <a:srgbClr val="FFFFFF"/>
                </a:highlight>
                <a:latin typeface="Arial"/>
                <a:ea typeface="Arial"/>
                <a:cs typeface="Arial"/>
                <a:sym typeface="Arial"/>
              </a:rPr>
              <a:t> storage engine provides efficient storage for </a:t>
            </a:r>
            <a:r>
              <a:rPr lang="en" u="sng">
                <a:solidFill>
                  <a:srgbClr val="000000"/>
                </a:solidFill>
                <a:highlight>
                  <a:srgbClr val="FFFFFF"/>
                </a:highlight>
                <a:latin typeface="Arial"/>
                <a:ea typeface="Arial"/>
                <a:cs typeface="Arial"/>
                <a:sym typeface="Arial"/>
                <a:hlinkClick r:id="rId3"/>
              </a:rPr>
              <a:t>VARCHAR</a:t>
            </a:r>
            <a:r>
              <a:rPr lang="en">
                <a:solidFill>
                  <a:srgbClr val="555555"/>
                </a:solidFill>
                <a:highlight>
                  <a:srgbClr val="FFFFFF"/>
                </a:highlight>
                <a:latin typeface="Arial"/>
                <a:ea typeface="Arial"/>
                <a:cs typeface="Arial"/>
                <a:sym typeface="Arial"/>
              </a:rPr>
              <a:t> and </a:t>
            </a:r>
            <a:r>
              <a:rPr lang="en" u="sng">
                <a:solidFill>
                  <a:srgbClr val="000000"/>
                </a:solidFill>
                <a:highlight>
                  <a:srgbClr val="FFFFFF"/>
                </a:highlight>
                <a:latin typeface="Arial"/>
                <a:ea typeface="Arial"/>
                <a:cs typeface="Arial"/>
                <a:sym typeface="Arial"/>
                <a:hlinkClick r:id="rId4"/>
              </a:rPr>
              <a:t>VARBINARY</a:t>
            </a:r>
            <a:r>
              <a:rPr lang="en">
                <a:solidFill>
                  <a:srgbClr val="555555"/>
                </a:solidFill>
                <a:highlight>
                  <a:srgbClr val="FFFFFF"/>
                </a:highlight>
                <a:latin typeface="Arial"/>
                <a:ea typeface="Arial"/>
                <a:cs typeface="Arial"/>
                <a:sym typeface="Arial"/>
              </a:rPr>
              <a:t> columns. </a:t>
            </a:r>
            <a:endParaRPr>
              <a:solidFill>
                <a:srgbClr val="555555"/>
              </a:solidFill>
              <a:highlight>
                <a:srgbClr val="FFFFFF"/>
              </a:highlight>
              <a:latin typeface="Arial"/>
              <a:ea typeface="Arial"/>
              <a:cs typeface="Arial"/>
              <a:sym typeface="Arial"/>
            </a:endParaRPr>
          </a:p>
          <a:p>
            <a:pPr indent="0" lvl="0" marL="0" rtl="0" algn="l">
              <a:lnSpc>
                <a:spcPct val="100000"/>
              </a:lnSpc>
              <a:spcBef>
                <a:spcPts val="1100"/>
              </a:spcBef>
              <a:spcAft>
                <a:spcPts val="0"/>
              </a:spcAft>
              <a:buNone/>
            </a:pPr>
            <a:r>
              <a:t/>
            </a:r>
            <a:endParaRPr>
              <a:solidFill>
                <a:srgbClr val="555555"/>
              </a:solidFill>
              <a:highlight>
                <a:srgbClr val="FFFFFF"/>
              </a:highlight>
              <a:latin typeface="Arial"/>
              <a:ea typeface="Arial"/>
              <a:cs typeface="Arial"/>
              <a:sym typeface="Arial"/>
            </a:endParaRPr>
          </a:p>
          <a:p>
            <a:pPr indent="0" lvl="0" marL="0" rtl="0" algn="l">
              <a:lnSpc>
                <a:spcPct val="100000"/>
              </a:lnSpc>
              <a:spcBef>
                <a:spcPts val="1100"/>
              </a:spcBef>
              <a:spcAft>
                <a:spcPts val="1100"/>
              </a:spcAft>
              <a:buNone/>
            </a:pPr>
            <a:r>
              <a:rPr b="1" lang="en">
                <a:solidFill>
                  <a:srgbClr val="000000"/>
                </a:solidFill>
                <a:highlight>
                  <a:srgbClr val="FFFFFF"/>
                </a:highlight>
                <a:latin typeface="Arial"/>
                <a:ea typeface="Arial"/>
                <a:cs typeface="Arial"/>
                <a:sym typeface="Arial"/>
              </a:rPr>
              <a:t>Performance is ten times better than 5.7!!</a:t>
            </a:r>
            <a:endParaRPr b="1">
              <a:solidFill>
                <a:srgbClr val="000000"/>
              </a:solidFill>
              <a:highlight>
                <a:srgbClr val="FFFFFF"/>
              </a:highlight>
              <a:latin typeface="Arial"/>
              <a:ea typeface="Arial"/>
              <a:cs typeface="Arial"/>
              <a:sym typeface="Arial"/>
            </a:endParaRPr>
          </a:p>
        </p:txBody>
      </p:sp>
      <p:sp>
        <p:nvSpPr>
          <p:cNvPr id="515" name="Google Shape;515;p7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Google Shape;520;p78"/>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a:t>https://stackoverflow.com/questions/50505236/mysql-8-0-group-by-performance</a:t>
            </a:r>
            <a:endParaRPr b="1"/>
          </a:p>
        </p:txBody>
      </p:sp>
      <p:sp>
        <p:nvSpPr>
          <p:cNvPr id="521" name="Google Shape;521;p7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51206400" lvl="0" marL="0" marR="139700" rtl="0" algn="ctr">
              <a:spcBef>
                <a:spcPts val="0"/>
              </a:spcBef>
              <a:spcAft>
                <a:spcPts val="0"/>
              </a:spcAft>
              <a:buNone/>
            </a:pPr>
            <a:r>
              <a:rPr lang="en" sz="1500">
                <a:solidFill>
                  <a:srgbClr val="6A737C"/>
                </a:solidFill>
                <a:latin typeface="Arial"/>
                <a:ea typeface="Arial"/>
                <a:cs typeface="Arial"/>
                <a:sym typeface="Arial"/>
              </a:rPr>
              <a:t>5</a:t>
            </a:r>
            <a:r>
              <a:rPr lang="en" sz="100">
                <a:solidFill>
                  <a:srgbClr val="0077CC"/>
                </a:solidFill>
                <a:latin typeface="Arial"/>
                <a:ea typeface="Arial"/>
                <a:cs typeface="Arial"/>
                <a:sym typeface="Arial"/>
              </a:rPr>
              <a:t>down vot</a:t>
            </a:r>
            <a:r>
              <a:rPr lang="en" sz="100">
                <a:solidFill>
                  <a:srgbClr val="0077CC"/>
                </a:solidFill>
                <a:latin typeface="Arial"/>
                <a:ea typeface="Arial"/>
                <a:cs typeface="Arial"/>
                <a:sym typeface="Arial"/>
              </a:rPr>
              <a:t>e</a:t>
            </a:r>
            <a:endParaRPr sz="100">
              <a:solidFill>
                <a:srgbClr val="0077CC"/>
              </a:solidFill>
              <a:latin typeface="Arial"/>
              <a:ea typeface="Arial"/>
              <a:cs typeface="Arial"/>
              <a:sym typeface="Arial"/>
            </a:endParaRPr>
          </a:p>
          <a:p>
            <a:pPr indent="0" lvl="0" marL="0" rtl="0" algn="l">
              <a:lnSpc>
                <a:spcPct val="130000"/>
              </a:lnSpc>
              <a:spcBef>
                <a:spcPts val="800"/>
              </a:spcBef>
              <a:spcAft>
                <a:spcPts val="0"/>
              </a:spcAft>
              <a:buNone/>
            </a:pPr>
            <a:r>
              <a:rPr lang="en" sz="1150">
                <a:solidFill>
                  <a:srgbClr val="242729"/>
                </a:solidFill>
                <a:latin typeface="Arial"/>
                <a:ea typeface="Arial"/>
                <a:cs typeface="Arial"/>
                <a:sym typeface="Arial"/>
              </a:rPr>
              <a:t>MySQL 8.0 uses a new storage engine, TempTable, for internal temporary tables. (See </a:t>
            </a:r>
            <a:r>
              <a:rPr lang="en" sz="1150" u="sng">
                <a:solidFill>
                  <a:srgbClr val="005999"/>
                </a:solidFill>
                <a:latin typeface="Arial"/>
                <a:ea typeface="Arial"/>
                <a:cs typeface="Arial"/>
                <a:sym typeface="Arial"/>
                <a:hlinkClick r:id="rId3"/>
              </a:rPr>
              <a:t>MySQL Manual</a:t>
            </a:r>
            <a:r>
              <a:rPr lang="en" sz="1150">
                <a:solidFill>
                  <a:srgbClr val="242729"/>
                </a:solidFill>
                <a:latin typeface="Arial"/>
                <a:ea typeface="Arial"/>
                <a:cs typeface="Arial"/>
                <a:sym typeface="Arial"/>
              </a:rPr>
              <a:t> for details.) This engine does not have a max memory limit per table, but a common memory pool for all internal tables. It also has its own overflow to disk mechanism, and does not overflow to InnoDB or MyISAM as earlier versions.</a:t>
            </a:r>
            <a:endParaRPr sz="1150">
              <a:solidFill>
                <a:srgbClr val="242729"/>
              </a:solidFill>
              <a:latin typeface="Arial"/>
              <a:ea typeface="Arial"/>
              <a:cs typeface="Arial"/>
              <a:sym typeface="Arial"/>
            </a:endParaRPr>
          </a:p>
          <a:p>
            <a:pPr indent="0" lvl="0" marL="0" rtl="0" algn="l">
              <a:lnSpc>
                <a:spcPct val="130000"/>
              </a:lnSpc>
              <a:spcBef>
                <a:spcPts val="1600"/>
              </a:spcBef>
              <a:spcAft>
                <a:spcPts val="0"/>
              </a:spcAft>
              <a:buNone/>
            </a:pPr>
            <a:r>
              <a:rPr lang="en" sz="1150">
                <a:solidFill>
                  <a:srgbClr val="242729"/>
                </a:solidFill>
                <a:latin typeface="Arial"/>
                <a:ea typeface="Arial"/>
                <a:cs typeface="Arial"/>
                <a:sym typeface="Arial"/>
              </a:rPr>
              <a:t>The profile for 5.7 contains "converting HEAP to ondisk". This means that the table reached the max table size for the MEMORY engine (default 16 MB) and the data is transferred to InnoDB. Most of the time after that is spent accessing the temporary table in InnoDB. In MySQL 8.0, the default size of the memory pool for temporary tables is 1 GB, so there will probably not be any overflow to disk in that case.</a:t>
            </a:r>
            <a:endParaRPr sz="1150">
              <a:solidFill>
                <a:srgbClr val="242729"/>
              </a:solidFill>
              <a:latin typeface="Arial"/>
              <a:ea typeface="Arial"/>
              <a:cs typeface="Arial"/>
              <a:sym typeface="Arial"/>
            </a:endParaRPr>
          </a:p>
          <a:p>
            <a:pPr indent="0" lvl="0" marL="0" rtl="0" algn="l">
              <a:spcBef>
                <a:spcPts val="1600"/>
              </a:spcBef>
              <a:spcAft>
                <a:spcPts val="1600"/>
              </a:spcAft>
              <a:buNone/>
            </a:pPr>
            <a:r>
              <a:t/>
            </a:r>
            <a:endParaRPr/>
          </a:p>
        </p:txBody>
      </p:sp>
      <p:sp>
        <p:nvSpPr>
          <p:cNvPr id="522" name="Google Shape;522;p7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Google Shape;527;p7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13. X DevAPI on by default on port 33060</a:t>
            </a:r>
            <a:endParaRPr/>
          </a:p>
        </p:txBody>
      </p:sp>
      <p:sp>
        <p:nvSpPr>
          <p:cNvPr id="528" name="Google Shape;528;p79"/>
          <p:cNvSpPr txBox="1"/>
          <p:nvPr>
            <p:ph idx="1" type="body"/>
          </p:nvPr>
        </p:nvSpPr>
        <p:spPr>
          <a:xfrm>
            <a:off x="471900" y="1919075"/>
            <a:ext cx="36075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555555"/>
                </a:solidFill>
                <a:highlight>
                  <a:srgbClr val="FFFFFF"/>
                </a:highlight>
                <a:latin typeface="Arial"/>
                <a:ea typeface="Arial"/>
                <a:cs typeface="Arial"/>
                <a:sym typeface="Arial"/>
              </a:rPr>
              <a:t>MySQL Document Store </a:t>
            </a:r>
            <a:r>
              <a:rPr lang="en" sz="1100">
                <a:solidFill>
                  <a:srgbClr val="555555"/>
                </a:solidFill>
                <a:highlight>
                  <a:srgbClr val="FFFFFF"/>
                </a:highlight>
                <a:latin typeface="Arial"/>
                <a:ea typeface="Arial"/>
                <a:cs typeface="Arial"/>
                <a:sym typeface="Arial"/>
              </a:rPr>
              <a:t>allows developers to work with SQL relational tables and schema-less JSON collections. </a:t>
            </a:r>
            <a:endParaRPr sz="1100">
              <a:solidFill>
                <a:srgbClr val="555555"/>
              </a:solidFill>
              <a:highlight>
                <a:srgbClr val="FFFFFF"/>
              </a:highlight>
              <a:latin typeface="Arial"/>
              <a:ea typeface="Arial"/>
              <a:cs typeface="Arial"/>
              <a:sym typeface="Arial"/>
            </a:endParaRPr>
          </a:p>
          <a:p>
            <a:pPr indent="0" lvl="0" marL="0" rtl="0" algn="l">
              <a:spcBef>
                <a:spcPts val="1600"/>
              </a:spcBef>
              <a:spcAft>
                <a:spcPts val="0"/>
              </a:spcAft>
              <a:buNone/>
            </a:pPr>
            <a:r>
              <a:rPr lang="en" sz="1100">
                <a:solidFill>
                  <a:srgbClr val="555555"/>
                </a:solidFill>
                <a:highlight>
                  <a:srgbClr val="FFFFFF"/>
                </a:highlight>
                <a:latin typeface="Arial"/>
                <a:ea typeface="Arial"/>
                <a:cs typeface="Arial"/>
                <a:sym typeface="Arial"/>
              </a:rPr>
              <a:t>To make that possible MySQL has created the X Dev API which puts a strong focus on CRUD by providing a fluent API allowing you to work with JSON documents in a natural way. </a:t>
            </a:r>
            <a:endParaRPr sz="1100">
              <a:solidFill>
                <a:srgbClr val="555555"/>
              </a:solidFill>
              <a:highlight>
                <a:srgbClr val="FFFFFF"/>
              </a:highlight>
              <a:latin typeface="Arial"/>
              <a:ea typeface="Arial"/>
              <a:cs typeface="Arial"/>
              <a:sym typeface="Arial"/>
            </a:endParaRPr>
          </a:p>
          <a:p>
            <a:pPr indent="0" lvl="0" marL="0" rtl="0" algn="l">
              <a:spcBef>
                <a:spcPts val="1600"/>
              </a:spcBef>
              <a:spcAft>
                <a:spcPts val="1600"/>
              </a:spcAft>
              <a:buNone/>
            </a:pPr>
            <a:r>
              <a:rPr lang="en" sz="1100">
                <a:solidFill>
                  <a:srgbClr val="555555"/>
                </a:solidFill>
                <a:highlight>
                  <a:srgbClr val="FFFFFF"/>
                </a:highlight>
                <a:latin typeface="Arial"/>
                <a:ea typeface="Arial"/>
                <a:cs typeface="Arial"/>
                <a:sym typeface="Arial"/>
              </a:rPr>
              <a:t>The X Protocol is a highly extensible and is optimized for CRUD as well as SQL API operations.</a:t>
            </a:r>
            <a:endParaRPr/>
          </a:p>
        </p:txBody>
      </p:sp>
      <p:sp>
        <p:nvSpPr>
          <p:cNvPr id="529" name="Google Shape;529;p7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30" name="Google Shape;530;p79"/>
          <p:cNvPicPr preferRelativeResize="0"/>
          <p:nvPr/>
        </p:nvPicPr>
        <p:blipFill>
          <a:blip r:embed="rId3">
            <a:alphaModFix/>
          </a:blip>
          <a:stretch>
            <a:fillRect/>
          </a:stretch>
        </p:blipFill>
        <p:spPr>
          <a:xfrm>
            <a:off x="4384200" y="1873475"/>
            <a:ext cx="4139341" cy="3005392"/>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Google Shape;535;p80"/>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Arial"/>
                <a:ea typeface="Arial"/>
                <a:cs typeface="Arial"/>
                <a:sym typeface="Arial"/>
              </a:rPr>
              <a:t>SQL + NoSQL</a:t>
            </a:r>
            <a:endParaRPr b="1">
              <a:solidFill>
                <a:srgbClr val="000000"/>
              </a:solidFill>
              <a:latin typeface="Arial"/>
              <a:ea typeface="Arial"/>
              <a:cs typeface="Arial"/>
              <a:sym typeface="Arial"/>
            </a:endParaRPr>
          </a:p>
        </p:txBody>
      </p:sp>
      <p:sp>
        <p:nvSpPr>
          <p:cNvPr id="536" name="Google Shape;536;p80"/>
          <p:cNvSpPr txBox="1"/>
          <p:nvPr>
            <p:ph idx="2" type="body"/>
          </p:nvPr>
        </p:nvSpPr>
        <p:spPr>
          <a:xfrm>
            <a:off x="4939500" y="724200"/>
            <a:ext cx="3837000" cy="36951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1600"/>
              </a:spcAft>
              <a:buNone/>
            </a:pPr>
            <a:r>
              <a:rPr b="1" lang="en" sz="2400"/>
              <a:t>Schema-less NoSQL JSON Document Store with ACID compliance.  And you can also access relational data! </a:t>
            </a:r>
            <a:endParaRPr b="1" sz="2400"/>
          </a:p>
        </p:txBody>
      </p:sp>
      <p:sp>
        <p:nvSpPr>
          <p:cNvPr id="537" name="Google Shape;537;p8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538" name="Google Shape;538;p80"/>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00000"/>
                </a:solidFill>
                <a:latin typeface="Arial"/>
                <a:ea typeface="Arial"/>
                <a:cs typeface="Arial"/>
                <a:sym typeface="Arial"/>
              </a:rPr>
              <a:t>1GB documents </a:t>
            </a:r>
            <a:endParaRPr b="1" sz="2400">
              <a:solidFill>
                <a:srgbClr val="000000"/>
              </a:solidFill>
              <a:latin typeface="Arial"/>
              <a:ea typeface="Arial"/>
              <a:cs typeface="Arial"/>
              <a:sym typeface="Arial"/>
            </a:endParaRPr>
          </a:p>
          <a:p>
            <a:pPr indent="0" lvl="0" marL="0" rtl="0" algn="ctr">
              <a:spcBef>
                <a:spcPts val="0"/>
              </a:spcBef>
              <a:spcAft>
                <a:spcPts val="0"/>
              </a:spcAft>
              <a:buNone/>
            </a:pPr>
            <a:r>
              <a:rPr b="1" lang="en" sz="2400">
                <a:solidFill>
                  <a:srgbClr val="000000"/>
                </a:solidFill>
                <a:latin typeface="Arial"/>
                <a:ea typeface="Arial"/>
                <a:cs typeface="Arial"/>
                <a:sym typeface="Arial"/>
              </a:rPr>
              <a:t>versus </a:t>
            </a:r>
            <a:endParaRPr b="1" sz="2400">
              <a:solidFill>
                <a:srgbClr val="000000"/>
              </a:solidFill>
              <a:latin typeface="Arial"/>
              <a:ea typeface="Arial"/>
              <a:cs typeface="Arial"/>
              <a:sym typeface="Arial"/>
            </a:endParaRPr>
          </a:p>
          <a:p>
            <a:pPr indent="0" lvl="0" marL="0" rtl="0" algn="ctr">
              <a:spcBef>
                <a:spcPts val="0"/>
              </a:spcBef>
              <a:spcAft>
                <a:spcPts val="0"/>
              </a:spcAft>
              <a:buNone/>
            </a:pPr>
            <a:r>
              <a:rPr b="1" lang="en" sz="2400">
                <a:solidFill>
                  <a:srgbClr val="000000"/>
                </a:solidFill>
                <a:latin typeface="Arial"/>
                <a:ea typeface="Arial"/>
                <a:cs typeface="Arial"/>
                <a:sym typeface="Arial"/>
              </a:rPr>
              <a:t>Mongo’s 16MB!</a:t>
            </a:r>
            <a:endParaRPr b="1" sz="2400">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2" name="Shape 542"/>
        <p:cNvGrpSpPr/>
        <p:nvPr/>
      </p:nvGrpSpPr>
      <p:grpSpPr>
        <a:xfrm>
          <a:off x="0" y="0"/>
          <a:ext cx="0" cy="0"/>
          <a:chOff x="0" y="0"/>
          <a:chExt cx="0" cy="0"/>
        </a:xfrm>
      </p:grpSpPr>
      <p:sp>
        <p:nvSpPr>
          <p:cNvPr id="543" name="Google Shape;543;p81"/>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600"/>
              <a:t>Using MySQL without SQL!</a:t>
            </a:r>
            <a:endParaRPr b="1" sz="3600"/>
          </a:p>
        </p:txBody>
      </p:sp>
      <p:sp>
        <p:nvSpPr>
          <p:cNvPr id="544" name="Google Shape;544;p81"/>
          <p:cNvSpPr txBox="1"/>
          <p:nvPr>
            <p:ph idx="1" type="body"/>
          </p:nvPr>
        </p:nvSpPr>
        <p:spPr>
          <a:xfrm>
            <a:off x="150875" y="1919075"/>
            <a:ext cx="87936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rgbClr val="000000"/>
                </a:solidFill>
                <a:latin typeface="Courier New"/>
                <a:ea typeface="Courier New"/>
                <a:cs typeface="Courier New"/>
                <a:sym typeface="Courier New"/>
              </a:rPr>
              <a:t>$nodeSession = </a:t>
            </a:r>
            <a:endParaRPr b="1">
              <a:solidFill>
                <a:srgbClr val="000000"/>
              </a:solidFill>
              <a:latin typeface="Courier New"/>
              <a:ea typeface="Courier New"/>
              <a:cs typeface="Courier New"/>
              <a:sym typeface="Courier New"/>
            </a:endParaRPr>
          </a:p>
          <a:p>
            <a:pPr indent="0" lvl="0" marL="0" rtl="0" algn="l">
              <a:lnSpc>
                <a:spcPct val="100000"/>
              </a:lnSpc>
              <a:spcBef>
                <a:spcPts val="0"/>
              </a:spcBef>
              <a:spcAft>
                <a:spcPts val="0"/>
              </a:spcAft>
              <a:buNone/>
            </a:pPr>
            <a:r>
              <a:rPr b="1" lang="en">
                <a:solidFill>
                  <a:srgbClr val="000000"/>
                </a:solidFill>
                <a:latin typeface="Courier New"/>
                <a:ea typeface="Courier New"/>
                <a:cs typeface="Courier New"/>
                <a:sym typeface="Courier New"/>
              </a:rPr>
              <a:t>  mysql_xdevapi\getNodeSession($connection_uri);</a:t>
            </a:r>
            <a:endParaRPr b="1">
              <a:solidFill>
                <a:srgbClr val="000000"/>
              </a:solidFill>
              <a:latin typeface="Courier New"/>
              <a:ea typeface="Courier New"/>
              <a:cs typeface="Courier New"/>
              <a:sym typeface="Courier New"/>
            </a:endParaRPr>
          </a:p>
          <a:p>
            <a:pPr indent="0" lvl="0" marL="0" rtl="0" algn="l">
              <a:lnSpc>
                <a:spcPct val="100000"/>
              </a:lnSpc>
              <a:spcBef>
                <a:spcPts val="0"/>
              </a:spcBef>
              <a:spcAft>
                <a:spcPts val="0"/>
              </a:spcAft>
              <a:buNone/>
            </a:pPr>
            <a:r>
              <a:rPr b="1" lang="en">
                <a:solidFill>
                  <a:srgbClr val="000000"/>
                </a:solidFill>
                <a:latin typeface="Courier New"/>
                <a:ea typeface="Courier New"/>
                <a:cs typeface="Courier New"/>
                <a:sym typeface="Courier New"/>
              </a:rPr>
              <a:t>$schema 		= $nodeSession-&gt;getSchema("world_x");</a:t>
            </a:r>
            <a:endParaRPr b="1">
              <a:solidFill>
                <a:srgbClr val="000000"/>
              </a:solidFill>
              <a:latin typeface="Courier New"/>
              <a:ea typeface="Courier New"/>
              <a:cs typeface="Courier New"/>
              <a:sym typeface="Courier New"/>
            </a:endParaRPr>
          </a:p>
          <a:p>
            <a:pPr indent="0" lvl="0" marL="0" rtl="0" algn="l">
              <a:lnSpc>
                <a:spcPct val="100000"/>
              </a:lnSpc>
              <a:spcBef>
                <a:spcPts val="0"/>
              </a:spcBef>
              <a:spcAft>
                <a:spcPts val="0"/>
              </a:spcAft>
              <a:buNone/>
            </a:pPr>
            <a:r>
              <a:rPr b="1" lang="en">
                <a:solidFill>
                  <a:srgbClr val="000000"/>
                </a:solidFill>
                <a:latin typeface="Courier New"/>
                <a:ea typeface="Courier New"/>
                <a:cs typeface="Courier New"/>
                <a:sym typeface="Courier New"/>
              </a:rPr>
              <a:t>$collection 	= $schema-&gt;getCollection("countryinfo");</a:t>
            </a:r>
            <a:endParaRPr b="1">
              <a:solidFill>
                <a:srgbClr val="000000"/>
              </a:solidFill>
              <a:latin typeface="Courier New"/>
              <a:ea typeface="Courier New"/>
              <a:cs typeface="Courier New"/>
              <a:sym typeface="Courier New"/>
            </a:endParaRPr>
          </a:p>
          <a:p>
            <a:pPr indent="0" lvl="0" marL="0" rtl="0" algn="l">
              <a:lnSpc>
                <a:spcPct val="100000"/>
              </a:lnSpc>
              <a:spcBef>
                <a:spcPts val="0"/>
              </a:spcBef>
              <a:spcAft>
                <a:spcPts val="0"/>
              </a:spcAft>
              <a:buNone/>
            </a:pPr>
            <a:r>
              <a:rPr b="1" lang="en">
                <a:solidFill>
                  <a:srgbClr val="000000"/>
                </a:solidFill>
                <a:latin typeface="Courier New"/>
                <a:ea typeface="Courier New"/>
                <a:cs typeface="Courier New"/>
                <a:sym typeface="Courier New"/>
              </a:rPr>
              <a:t>$result		= $collection-&gt;find('_id = "USA"')-&gt;execute();</a:t>
            </a:r>
            <a:endParaRPr b="1">
              <a:solidFill>
                <a:srgbClr val="000000"/>
              </a:solidFill>
              <a:latin typeface="Courier New"/>
              <a:ea typeface="Courier New"/>
              <a:cs typeface="Courier New"/>
              <a:sym typeface="Courier New"/>
            </a:endParaRPr>
          </a:p>
          <a:p>
            <a:pPr indent="0" lvl="0" marL="0" rtl="0" algn="l">
              <a:lnSpc>
                <a:spcPct val="100000"/>
              </a:lnSpc>
              <a:spcBef>
                <a:spcPts val="0"/>
              </a:spcBef>
              <a:spcAft>
                <a:spcPts val="0"/>
              </a:spcAft>
              <a:buNone/>
            </a:pPr>
            <a:r>
              <a:rPr b="1" lang="en">
                <a:solidFill>
                  <a:srgbClr val="000000"/>
                </a:solidFill>
                <a:latin typeface="Courier New"/>
                <a:ea typeface="Courier New"/>
                <a:cs typeface="Courier New"/>
                <a:sym typeface="Courier New"/>
              </a:rPr>
              <a:t>$data 			= $result-&gt;fetchAll();</a:t>
            </a:r>
            <a:endParaRPr b="1">
              <a:solidFill>
                <a:srgbClr val="000000"/>
              </a:solidFill>
              <a:latin typeface="Courier New"/>
              <a:ea typeface="Courier New"/>
              <a:cs typeface="Courier New"/>
              <a:sym typeface="Courier New"/>
            </a:endParaRPr>
          </a:p>
          <a:p>
            <a:pPr indent="0" lvl="0" marL="0" rtl="0" algn="l">
              <a:lnSpc>
                <a:spcPct val="100000"/>
              </a:lnSpc>
              <a:spcBef>
                <a:spcPts val="0"/>
              </a:spcBef>
              <a:spcAft>
                <a:spcPts val="0"/>
              </a:spcAft>
              <a:buNone/>
            </a:pPr>
            <a:r>
              <a:rPr b="1" lang="en">
                <a:solidFill>
                  <a:srgbClr val="000000"/>
                </a:solidFill>
                <a:latin typeface="Courier New"/>
                <a:ea typeface="Courier New"/>
                <a:cs typeface="Courier New"/>
                <a:sym typeface="Courier New"/>
              </a:rPr>
              <a:t>var_dump($data);</a:t>
            </a:r>
            <a:endParaRPr b="1">
              <a:solidFill>
                <a:srgbClr val="000000"/>
              </a:solidFill>
              <a:latin typeface="Courier New"/>
              <a:ea typeface="Courier New"/>
              <a:cs typeface="Courier New"/>
              <a:sym typeface="Courier New"/>
            </a:endParaRPr>
          </a:p>
        </p:txBody>
      </p:sp>
      <p:sp>
        <p:nvSpPr>
          <p:cNvPr id="545" name="Google Shape;545;p8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2"/>
                </a:solidFill>
              </a:rPr>
              <a:t>‹#›</a:t>
            </a:fld>
            <a:endParaRPr>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460950" y="2065350"/>
            <a:ext cx="8222100" cy="1012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600"/>
              <a:t>MySQL 8?</a:t>
            </a:r>
            <a:endParaRPr b="1" sz="9600"/>
          </a:p>
          <a:p>
            <a:pPr indent="0" lvl="0" marL="0" rtl="0" algn="l">
              <a:spcBef>
                <a:spcPts val="0"/>
              </a:spcBef>
              <a:spcAft>
                <a:spcPts val="0"/>
              </a:spcAft>
              <a:buNone/>
            </a:pPr>
            <a:r>
              <a:t/>
            </a:r>
            <a:endParaRPr/>
          </a:p>
          <a:p>
            <a:pPr indent="0" lvl="0" marL="0" rtl="0" algn="l">
              <a:spcBef>
                <a:spcPts val="0"/>
              </a:spcBef>
              <a:spcAft>
                <a:spcPts val="0"/>
              </a:spcAft>
              <a:buNone/>
            </a:pPr>
            <a:r>
              <a:rPr i="1" lang="en"/>
              <a:t>What happened to</a:t>
            </a:r>
            <a:r>
              <a:rPr lang="en"/>
              <a:t> </a:t>
            </a:r>
            <a:endParaRPr/>
          </a:p>
          <a:p>
            <a:pPr indent="0" lvl="0" marL="0" rtl="0" algn="l">
              <a:spcBef>
                <a:spcPts val="0"/>
              </a:spcBef>
              <a:spcAft>
                <a:spcPts val="0"/>
              </a:spcAft>
              <a:buNone/>
            </a:pPr>
            <a:r>
              <a:rPr lang="en"/>
              <a:t>MySQL 6 </a:t>
            </a:r>
            <a:r>
              <a:rPr i="1" lang="en"/>
              <a:t>and</a:t>
            </a:r>
            <a:r>
              <a:rPr lang="en"/>
              <a:t> MySQL 7??</a:t>
            </a:r>
            <a:endParaRPr/>
          </a:p>
        </p:txBody>
      </p:sp>
      <p:sp>
        <p:nvSpPr>
          <p:cNvPr id="159" name="Google Shape;159;p2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sp>
        <p:nvSpPr>
          <p:cNvPr id="550" name="Google Shape;550;p82"/>
          <p:cNvSpPr txBox="1"/>
          <p:nvPr>
            <p:ph type="title"/>
          </p:nvPr>
        </p:nvSpPr>
        <p:spPr>
          <a:xfrm>
            <a:off x="187575" y="738725"/>
            <a:ext cx="88137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a:t>The 10 Best Restaurants of Different Cuisines</a:t>
            </a:r>
            <a:endParaRPr b="1"/>
          </a:p>
        </p:txBody>
      </p:sp>
      <p:sp>
        <p:nvSpPr>
          <p:cNvPr id="551" name="Google Shape;551;p82"/>
          <p:cNvSpPr txBox="1"/>
          <p:nvPr>
            <p:ph idx="1" type="body"/>
          </p:nvPr>
        </p:nvSpPr>
        <p:spPr>
          <a:xfrm>
            <a:off x="471900" y="1776075"/>
            <a:ext cx="5353500" cy="2853300"/>
          </a:xfrm>
          <a:prstGeom prst="rect">
            <a:avLst/>
          </a:prstGeom>
        </p:spPr>
        <p:txBody>
          <a:bodyPr anchorCtr="0" anchor="t" bIns="91425" lIns="91425" spcFirstLastPara="1" rIns="91425" wrap="square" tIns="91425">
            <a:noAutofit/>
          </a:bodyPr>
          <a:lstStyle/>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WITH cte1 AS (SELECT doc-&gt;&gt;"$.name" AS name,</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                     doc-&gt;&gt;"$.cuisine" AS cuisine,</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        (SELECT AVG(score) FROM JSON_TABLE(doc, "$.grades[*]" </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		COLUMNS (score INT PATH "$.score")) AS r) AS avg_score </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FROM restaurants) </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SELECT *, RANK()</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OVER (PARTITION BY cuisine ORDER BY avg_score DESC) AS `rank`</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FROM cte1 ORDER BY `rank`, avg_score DESC LIMIT 10;</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 name                  | cuisine                        | avg_score | rank |</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 Juice It Health Bar   | Juice, Smoothies, Fruit Salads |   75.0000 |    1 |</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 Golden Dragon Cuisine | Chinese                        |   73.0000 |    1 |</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 Palombo Pastry Shop   | Bakery                         |   69.0000 |    1 |</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 Go Go Curry           | Japanese                       |   65.0000 |    1 |</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 K &amp; D Internet Inc    | Café/Coffee/Tea                |   61.0000 |    1 |</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 Koyla                 | Middle Eastern                 |   61.0000 |    1 |</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 Ivory D O S  Inc      | Other                          |   60.0000 |    1 |</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 Espace                | American                       |   56.0000 |    1 |</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 Rose Pizza            | Pizza                          |   52.0000 |    1 |</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 Tacos Al Suadero      | Mexican                        |   52.0000 |    1 |</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rPr b="1" lang="en" sz="800">
                <a:solidFill>
                  <a:srgbClr val="333333"/>
                </a:solidFill>
                <a:highlight>
                  <a:srgbClr val="F5F5F5"/>
                </a:highlight>
                <a:latin typeface="Courier New"/>
                <a:ea typeface="Courier New"/>
                <a:cs typeface="Courier New"/>
                <a:sym typeface="Courier New"/>
              </a:rPr>
              <a:t>+-----------------------+--------------------------------+-----------+------+</a:t>
            </a:r>
            <a:endParaRPr b="1" sz="800">
              <a:solidFill>
                <a:srgbClr val="333333"/>
              </a:solidFill>
              <a:highlight>
                <a:srgbClr val="F5F5F5"/>
              </a:highlight>
              <a:latin typeface="Courier New"/>
              <a:ea typeface="Courier New"/>
              <a:cs typeface="Courier New"/>
              <a:sym typeface="Courier New"/>
            </a:endParaRPr>
          </a:p>
          <a:p>
            <a:pPr indent="0" lvl="0" marL="88900" marR="88900" rtl="0" algn="l">
              <a:lnSpc>
                <a:spcPct val="100000"/>
              </a:lnSpc>
              <a:spcBef>
                <a:spcPts val="0"/>
              </a:spcBef>
              <a:spcAft>
                <a:spcPts val="0"/>
              </a:spcAft>
              <a:buNone/>
            </a:pPr>
            <a:r>
              <a:t/>
            </a:r>
            <a:endParaRPr b="1" sz="800">
              <a:solidFill>
                <a:srgbClr val="333333"/>
              </a:solidFill>
              <a:highlight>
                <a:srgbClr val="F5F5F5"/>
              </a:highlight>
              <a:latin typeface="Courier New"/>
              <a:ea typeface="Courier New"/>
              <a:cs typeface="Courier New"/>
              <a:sym typeface="Courier New"/>
            </a:endParaRPr>
          </a:p>
        </p:txBody>
      </p:sp>
      <p:sp>
        <p:nvSpPr>
          <p:cNvPr id="552" name="Google Shape;552;p8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2"/>
                </a:solidFill>
              </a:rPr>
              <a:t>‹#›</a:t>
            </a:fld>
            <a:endParaRPr>
              <a:solidFill>
                <a:schemeClr val="lt2"/>
              </a:solidFill>
            </a:endParaRPr>
          </a:p>
        </p:txBody>
      </p:sp>
      <p:sp>
        <p:nvSpPr>
          <p:cNvPr id="553" name="Google Shape;553;p82"/>
          <p:cNvSpPr txBox="1"/>
          <p:nvPr/>
        </p:nvSpPr>
        <p:spPr>
          <a:xfrm>
            <a:off x="6202050" y="2280475"/>
            <a:ext cx="2799300" cy="477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800"/>
              <a:t>This query uses JSON_TABLE to structure the schema-less data within a CTE and then the CTE is queried to get the top 10 restaurants with a Windowing Function</a:t>
            </a:r>
            <a:endParaRPr sz="18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7" name="Shape 557"/>
        <p:cNvGrpSpPr/>
        <p:nvPr/>
      </p:nvGrpSpPr>
      <p:grpSpPr>
        <a:xfrm>
          <a:off x="0" y="0"/>
          <a:ext cx="0" cy="0"/>
          <a:chOff x="0" y="0"/>
          <a:chExt cx="0" cy="0"/>
        </a:xfrm>
      </p:grpSpPr>
      <p:sp>
        <p:nvSpPr>
          <p:cNvPr id="558" name="Google Shape;558;p83"/>
          <p:cNvSpPr txBox="1"/>
          <p:nvPr>
            <p:ph idx="4294967295" type="title"/>
          </p:nvPr>
        </p:nvSpPr>
        <p:spPr>
          <a:xfrm>
            <a:off x="471900" y="738725"/>
            <a:ext cx="85293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10 Best Restaurants of Different Cuisines</a:t>
            </a:r>
            <a:endParaRPr/>
          </a:p>
        </p:txBody>
      </p:sp>
      <p:sp>
        <p:nvSpPr>
          <p:cNvPr id="559" name="Google Shape;559;p83"/>
          <p:cNvSpPr txBox="1"/>
          <p:nvPr>
            <p:ph idx="1" type="body"/>
          </p:nvPr>
        </p:nvSpPr>
        <p:spPr>
          <a:xfrm>
            <a:off x="0" y="4696825"/>
            <a:ext cx="8782200" cy="446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88900" marR="88900" rtl="0" algn="l">
              <a:lnSpc>
                <a:spcPct val="100000"/>
              </a:lnSpc>
              <a:spcBef>
                <a:spcPts val="0"/>
              </a:spcBef>
              <a:spcAft>
                <a:spcPts val="0"/>
              </a:spcAft>
              <a:buNone/>
            </a:pPr>
            <a:r>
              <a:rPr b="1" lang="en" sz="2400">
                <a:latin typeface="Consolas"/>
                <a:ea typeface="Consolas"/>
                <a:cs typeface="Consolas"/>
                <a:sym typeface="Consolas"/>
              </a:rPr>
              <a:t>The JSON_TABLE, CTE, and Windowing Function</a:t>
            </a:r>
            <a:endParaRPr b="1" sz="2400">
              <a:latin typeface="Consolas"/>
              <a:ea typeface="Consolas"/>
              <a:cs typeface="Consolas"/>
              <a:sym typeface="Consolas"/>
            </a:endParaRPr>
          </a:p>
        </p:txBody>
      </p:sp>
      <p:sp>
        <p:nvSpPr>
          <p:cNvPr id="560" name="Google Shape;560;p8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561" name="Google Shape;561;p83"/>
          <p:cNvSpPr txBox="1"/>
          <p:nvPr/>
        </p:nvSpPr>
        <p:spPr>
          <a:xfrm>
            <a:off x="7115050" y="189375"/>
            <a:ext cx="1886400" cy="12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This query uses </a:t>
            </a:r>
            <a:r>
              <a:rPr b="1" lang="en">
                <a:solidFill>
                  <a:srgbClr val="9900FF"/>
                </a:solidFill>
              </a:rPr>
              <a:t>JSON_TABLE</a:t>
            </a:r>
            <a:r>
              <a:rPr lang="en"/>
              <a:t> to structure the schema-less data within a </a:t>
            </a:r>
            <a:r>
              <a:rPr b="1" lang="en">
                <a:solidFill>
                  <a:srgbClr val="0000FF"/>
                </a:solidFill>
              </a:rPr>
              <a:t>CTE</a:t>
            </a:r>
            <a:r>
              <a:rPr lang="en"/>
              <a:t> and then the</a:t>
            </a:r>
            <a:r>
              <a:rPr b="1" lang="en"/>
              <a:t> </a:t>
            </a:r>
            <a:r>
              <a:rPr b="1" lang="en">
                <a:solidFill>
                  <a:srgbClr val="0000FF"/>
                </a:solidFill>
              </a:rPr>
              <a:t>CTE</a:t>
            </a:r>
            <a:r>
              <a:rPr lang="en"/>
              <a:t> is queried to get the top 10 restaurants with a </a:t>
            </a:r>
            <a:r>
              <a:rPr b="1" lang="en">
                <a:solidFill>
                  <a:srgbClr val="FF0000"/>
                </a:solidFill>
              </a:rPr>
              <a:t>Windowing Function</a:t>
            </a:r>
            <a:endParaRPr b="1">
              <a:solidFill>
                <a:srgbClr val="FF0000"/>
              </a:solidFill>
            </a:endParaRPr>
          </a:p>
        </p:txBody>
      </p:sp>
      <p:sp>
        <p:nvSpPr>
          <p:cNvPr id="562" name="Google Shape;562;p83"/>
          <p:cNvSpPr txBox="1"/>
          <p:nvPr/>
        </p:nvSpPr>
        <p:spPr>
          <a:xfrm>
            <a:off x="0" y="1041425"/>
            <a:ext cx="7745700" cy="3545700"/>
          </a:xfrm>
          <a:prstGeom prst="rect">
            <a:avLst/>
          </a:prstGeom>
          <a:noFill/>
          <a:ln>
            <a:noFill/>
          </a:ln>
        </p:spPr>
        <p:txBody>
          <a:bodyPr anchorCtr="0" anchor="t" bIns="91425" lIns="91425" spcFirstLastPara="1" rIns="91425" wrap="square" tIns="91425">
            <a:noAutofit/>
          </a:bodyPr>
          <a:lstStyle/>
          <a:p>
            <a:pPr indent="0" lvl="0" marL="88900" marR="88900" rtl="0" algn="l">
              <a:spcBef>
                <a:spcPts val="0"/>
              </a:spcBef>
              <a:spcAft>
                <a:spcPts val="0"/>
              </a:spcAft>
              <a:buClr>
                <a:srgbClr val="000000"/>
              </a:buClr>
              <a:buSzPts val="1100"/>
              <a:buFont typeface="Arial"/>
              <a:buNone/>
            </a:pPr>
            <a:r>
              <a:rPr b="1" lang="en" sz="1800">
                <a:solidFill>
                  <a:srgbClr val="0000FF"/>
                </a:solidFill>
                <a:highlight>
                  <a:srgbClr val="F5F5F5"/>
                </a:highlight>
                <a:latin typeface="Courier New"/>
                <a:ea typeface="Courier New"/>
                <a:cs typeface="Courier New"/>
                <a:sym typeface="Courier New"/>
              </a:rPr>
              <a:t>WITH cte1 AS (SELECT doc-&gt;&gt;"$.name" AS name,</a:t>
            </a:r>
            <a:endParaRPr b="1" sz="1800">
              <a:solidFill>
                <a:srgbClr val="0000FF"/>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800">
                <a:solidFill>
                  <a:srgbClr val="0000FF"/>
                </a:solidFill>
                <a:highlight>
                  <a:srgbClr val="F5F5F5"/>
                </a:highlight>
                <a:latin typeface="Courier New"/>
                <a:ea typeface="Courier New"/>
                <a:cs typeface="Courier New"/>
                <a:sym typeface="Courier New"/>
              </a:rPr>
              <a:t>                     doc-&gt;&gt;"$.cuisine" AS cuisine,</a:t>
            </a:r>
            <a:endParaRPr b="1" sz="1800">
              <a:solidFill>
                <a:srgbClr val="0000FF"/>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800">
                <a:solidFill>
                  <a:srgbClr val="0000FF"/>
                </a:solidFill>
                <a:highlight>
                  <a:srgbClr val="F5F5F5"/>
                </a:highlight>
                <a:latin typeface="Courier New"/>
                <a:ea typeface="Courier New"/>
                <a:cs typeface="Courier New"/>
                <a:sym typeface="Courier New"/>
              </a:rPr>
              <a:t>        (SELECT AVG(score) FROM</a:t>
            </a:r>
            <a:r>
              <a:rPr b="1" lang="en" sz="1800">
                <a:solidFill>
                  <a:srgbClr val="333333"/>
                </a:solidFill>
                <a:highlight>
                  <a:srgbClr val="F5F5F5"/>
                </a:highlight>
                <a:latin typeface="Courier New"/>
                <a:ea typeface="Courier New"/>
                <a:cs typeface="Courier New"/>
                <a:sym typeface="Courier New"/>
              </a:rPr>
              <a:t> </a:t>
            </a:r>
            <a:endParaRPr b="1" sz="18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800">
                <a:solidFill>
                  <a:srgbClr val="9900FF"/>
                </a:solidFill>
                <a:highlight>
                  <a:srgbClr val="F5F5F5"/>
                </a:highlight>
                <a:latin typeface="Courier New"/>
                <a:ea typeface="Courier New"/>
                <a:cs typeface="Courier New"/>
                <a:sym typeface="Courier New"/>
              </a:rPr>
              <a:t>      JSON_TABLE(doc, "$.grades[*]" </a:t>
            </a:r>
            <a:endParaRPr b="1" sz="1800">
              <a:solidFill>
                <a:srgbClr val="9900FF"/>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800">
                <a:solidFill>
                  <a:srgbClr val="9900FF"/>
                </a:solidFill>
                <a:highlight>
                  <a:srgbClr val="F5F5F5"/>
                </a:highlight>
                <a:latin typeface="Courier New"/>
                <a:ea typeface="Courier New"/>
                <a:cs typeface="Courier New"/>
                <a:sym typeface="Courier New"/>
              </a:rPr>
              <a:t>		COLUMNS (score INT PATH "$.score")) AS r) </a:t>
            </a:r>
            <a:endParaRPr b="1" sz="1800">
              <a:solidFill>
                <a:srgbClr val="9900FF"/>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800">
                <a:solidFill>
                  <a:srgbClr val="0000FF"/>
                </a:solidFill>
                <a:highlight>
                  <a:srgbClr val="F5F5F5"/>
                </a:highlight>
                <a:latin typeface="Courier New"/>
                <a:ea typeface="Courier New"/>
                <a:cs typeface="Courier New"/>
                <a:sym typeface="Courier New"/>
              </a:rPr>
              <a:t>  AS   avg_score FROM restaurants) </a:t>
            </a:r>
            <a:endParaRPr b="1" sz="1800">
              <a:solidFill>
                <a:srgbClr val="0000FF"/>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800">
                <a:solidFill>
                  <a:srgbClr val="333333"/>
                </a:solidFill>
                <a:highlight>
                  <a:srgbClr val="F5F5F5"/>
                </a:highlight>
                <a:latin typeface="Courier New"/>
                <a:ea typeface="Courier New"/>
                <a:cs typeface="Courier New"/>
                <a:sym typeface="Courier New"/>
              </a:rPr>
              <a:t>SELECT *, </a:t>
            </a:r>
            <a:r>
              <a:rPr b="1" lang="en" sz="1800">
                <a:solidFill>
                  <a:srgbClr val="FF0000"/>
                </a:solidFill>
                <a:highlight>
                  <a:srgbClr val="F5F5F5"/>
                </a:highlight>
                <a:latin typeface="Courier New"/>
                <a:ea typeface="Courier New"/>
                <a:cs typeface="Courier New"/>
                <a:sym typeface="Courier New"/>
              </a:rPr>
              <a:t>RANK()</a:t>
            </a:r>
            <a:endParaRPr b="1" sz="1800">
              <a:solidFill>
                <a:srgbClr val="FF0000"/>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800">
                <a:solidFill>
                  <a:srgbClr val="FF0000"/>
                </a:solidFill>
                <a:highlight>
                  <a:srgbClr val="F5F5F5"/>
                </a:highlight>
                <a:latin typeface="Courier New"/>
                <a:ea typeface="Courier New"/>
                <a:cs typeface="Courier New"/>
                <a:sym typeface="Courier New"/>
              </a:rPr>
              <a:t>OVER (PARTITION BY cuisine </a:t>
            </a:r>
            <a:endParaRPr b="1" sz="1800">
              <a:solidFill>
                <a:srgbClr val="FF0000"/>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800">
                <a:solidFill>
                  <a:srgbClr val="FF0000"/>
                </a:solidFill>
                <a:highlight>
                  <a:srgbClr val="F5F5F5"/>
                </a:highlight>
                <a:latin typeface="Courier New"/>
                <a:ea typeface="Courier New"/>
                <a:cs typeface="Courier New"/>
                <a:sym typeface="Courier New"/>
              </a:rPr>
              <a:t>      ORDER BY avg_score DESC) AS `rank`</a:t>
            </a:r>
            <a:endParaRPr b="1" sz="1800">
              <a:solidFill>
                <a:srgbClr val="FF0000"/>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800">
                <a:solidFill>
                  <a:srgbClr val="333333"/>
                </a:solidFill>
                <a:highlight>
                  <a:srgbClr val="F5F5F5"/>
                </a:highlight>
                <a:latin typeface="Courier New"/>
                <a:ea typeface="Courier New"/>
                <a:cs typeface="Courier New"/>
                <a:sym typeface="Courier New"/>
              </a:rPr>
              <a:t>FROM cte1 ORDER BY `rank`, avg_score DESC LIMIT 10;</a:t>
            </a:r>
            <a:endParaRPr b="1" sz="1800">
              <a:solidFill>
                <a:srgbClr val="333333"/>
              </a:solidFill>
              <a:highlight>
                <a:srgbClr val="F5F5F5"/>
              </a:highlight>
              <a:latin typeface="Courier New"/>
              <a:ea typeface="Courier New"/>
              <a:cs typeface="Courier New"/>
              <a:sym typeface="Courier New"/>
            </a:endParaRPr>
          </a:p>
          <a:p>
            <a:pPr indent="0" lvl="0" marL="0" rtl="0" algn="l">
              <a:spcBef>
                <a:spcPts val="0"/>
              </a:spcBef>
              <a:spcAft>
                <a:spcPts val="0"/>
              </a:spcAft>
              <a:buNone/>
            </a:pPr>
            <a:r>
              <a:t/>
            </a:r>
            <a:endParaRPr b="1" sz="1800">
              <a:solidFill>
                <a:srgbClr val="0000FF"/>
              </a:solidFill>
              <a:latin typeface="Courier New"/>
              <a:ea typeface="Courier New"/>
              <a:cs typeface="Courier New"/>
              <a:sym typeface="Courier New"/>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6" name="Shape 566"/>
        <p:cNvGrpSpPr/>
        <p:nvPr/>
      </p:nvGrpSpPr>
      <p:grpSpPr>
        <a:xfrm>
          <a:off x="0" y="0"/>
          <a:ext cx="0" cy="0"/>
          <a:chOff x="0" y="0"/>
          <a:chExt cx="0" cy="0"/>
        </a:xfrm>
      </p:grpSpPr>
      <p:sp>
        <p:nvSpPr>
          <p:cNvPr id="567" name="Google Shape;567;p8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68" name="Google Shape;568;p84"/>
          <p:cNvSpPr txBox="1"/>
          <p:nvPr>
            <p:ph type="title"/>
          </p:nvPr>
        </p:nvSpPr>
        <p:spPr>
          <a:xfrm>
            <a:off x="490250" y="488250"/>
            <a:ext cx="8374200" cy="4090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a:t>New Features 2019</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2" name="Shape 572"/>
        <p:cNvGrpSpPr/>
        <p:nvPr/>
      </p:nvGrpSpPr>
      <p:grpSpPr>
        <a:xfrm>
          <a:off x="0" y="0"/>
          <a:ext cx="0" cy="0"/>
          <a:chOff x="0" y="0"/>
          <a:chExt cx="0" cy="0"/>
        </a:xfrm>
      </p:grpSpPr>
      <p:sp>
        <p:nvSpPr>
          <p:cNvPr id="573" name="Google Shape;573;p85"/>
          <p:cNvSpPr txBox="1"/>
          <p:nvPr>
            <p:ph idx="1" type="body"/>
          </p:nvPr>
        </p:nvSpPr>
        <p:spPr>
          <a:xfrm>
            <a:off x="57150" y="4696825"/>
            <a:ext cx="8382000" cy="446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Arial"/>
                <a:ea typeface="Arial"/>
                <a:cs typeface="Arial"/>
                <a:sym typeface="Arial"/>
              </a:rPr>
              <a:t>8.0.16 - April</a:t>
            </a:r>
            <a:endParaRPr/>
          </a:p>
        </p:txBody>
      </p:sp>
      <p:sp>
        <p:nvSpPr>
          <p:cNvPr id="574" name="Google Shape;574;p8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75" name="Google Shape;575;p85"/>
          <p:cNvSpPr txBox="1"/>
          <p:nvPr/>
        </p:nvSpPr>
        <p:spPr>
          <a:xfrm>
            <a:off x="247675" y="260200"/>
            <a:ext cx="8523600" cy="20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a:p>
            <a:pPr indent="0" lvl="0" marL="0" rtl="0" algn="l">
              <a:lnSpc>
                <a:spcPct val="115000"/>
              </a:lnSpc>
              <a:spcBef>
                <a:spcPts val="0"/>
              </a:spcBef>
              <a:spcAft>
                <a:spcPts val="0"/>
              </a:spcAft>
              <a:buNone/>
            </a:pPr>
            <a:r>
              <a:rPr lang="en" sz="1800"/>
              <a:t>1.</a:t>
            </a:r>
            <a:r>
              <a:rPr lang="en" sz="1800">
                <a:solidFill>
                  <a:srgbClr val="4E3629"/>
                </a:solidFill>
              </a:rPr>
              <a:t>The </a:t>
            </a:r>
            <a:r>
              <a:rPr b="1" lang="en" sz="1800">
                <a:solidFill>
                  <a:srgbClr val="4E3629"/>
                </a:solidFill>
                <a:latin typeface="Courier New"/>
                <a:ea typeface="Courier New"/>
                <a:cs typeface="Courier New"/>
                <a:sym typeface="Courier New"/>
              </a:rPr>
              <a:t>mysql_upgrade</a:t>
            </a:r>
            <a:r>
              <a:rPr lang="en" sz="1800">
                <a:solidFill>
                  <a:srgbClr val="4E3629"/>
                </a:solidFill>
              </a:rPr>
              <a:t> script runs automatically</a:t>
            </a:r>
            <a:endParaRPr sz="1800">
              <a:solidFill>
                <a:srgbClr val="4E3629"/>
              </a:solidFill>
            </a:endParaRPr>
          </a:p>
          <a:p>
            <a:pPr indent="0" lvl="0" marL="0" rtl="0" algn="l">
              <a:lnSpc>
                <a:spcPct val="115000"/>
              </a:lnSpc>
              <a:spcBef>
                <a:spcPts val="0"/>
              </a:spcBef>
              <a:spcAft>
                <a:spcPts val="0"/>
              </a:spcAft>
              <a:buNone/>
            </a:pPr>
            <a:r>
              <a:rPr lang="en" sz="1800"/>
              <a:t>2.</a:t>
            </a:r>
            <a:r>
              <a:rPr lang="en" sz="1800">
                <a:solidFill>
                  <a:srgbClr val="4E3629"/>
                </a:solidFill>
              </a:rPr>
              <a:t>Constraint checks</a:t>
            </a:r>
            <a:endParaRPr sz="1800">
              <a:solidFill>
                <a:srgbClr val="4E3629"/>
              </a:solidFill>
            </a:endParaRPr>
          </a:p>
          <a:p>
            <a:pPr indent="0" lvl="0" marL="0" rtl="0" algn="l">
              <a:lnSpc>
                <a:spcPct val="115000"/>
              </a:lnSpc>
              <a:spcBef>
                <a:spcPts val="0"/>
              </a:spcBef>
              <a:spcAft>
                <a:spcPts val="0"/>
              </a:spcAft>
              <a:buNone/>
            </a:pPr>
            <a:r>
              <a:rPr lang="en" sz="1800"/>
              <a:t>3.</a:t>
            </a:r>
            <a:r>
              <a:rPr lang="en" sz="1800">
                <a:solidFill>
                  <a:srgbClr val="4E3629"/>
                </a:solidFill>
              </a:rPr>
              <a:t>MySQL C API supports asynchronous, non blocking communications with server</a:t>
            </a:r>
            <a:endParaRPr sz="1800">
              <a:solidFill>
                <a:srgbClr val="4E3629"/>
              </a:solidFill>
            </a:endParaRPr>
          </a:p>
          <a:p>
            <a:pPr indent="0" lvl="0" marL="0" rtl="0" algn="l">
              <a:lnSpc>
                <a:spcPct val="115000"/>
              </a:lnSpc>
              <a:spcBef>
                <a:spcPts val="0"/>
              </a:spcBef>
              <a:spcAft>
                <a:spcPts val="0"/>
              </a:spcAft>
              <a:buNone/>
            </a:pPr>
            <a:r>
              <a:rPr lang="en" sz="1800"/>
              <a:t>4.</a:t>
            </a:r>
            <a:r>
              <a:rPr lang="en" sz="1800">
                <a:solidFill>
                  <a:srgbClr val="4E3629"/>
                </a:solidFill>
              </a:rPr>
              <a:t>EXPLAIN FORMAT=TREE</a:t>
            </a:r>
            <a:endParaRPr sz="1800">
              <a:solidFill>
                <a:srgbClr val="4E3629"/>
              </a:solidFill>
            </a:endParaRPr>
          </a:p>
          <a:p>
            <a:pPr indent="0" lvl="0" marL="0" rtl="0" algn="l">
              <a:lnSpc>
                <a:spcPct val="115000"/>
              </a:lnSpc>
              <a:spcBef>
                <a:spcPts val="0"/>
              </a:spcBef>
              <a:spcAft>
                <a:spcPts val="0"/>
              </a:spcAft>
              <a:buNone/>
            </a:pPr>
            <a:r>
              <a:t/>
            </a:r>
            <a:endParaRPr sz="1800">
              <a:solidFill>
                <a:srgbClr val="4E3629"/>
              </a:solidFill>
            </a:endParaRPr>
          </a:p>
          <a:p>
            <a:pPr indent="0" lvl="0" marL="0" rtl="0" algn="l">
              <a:spcBef>
                <a:spcPts val="0"/>
              </a:spcBef>
              <a:spcAft>
                <a:spcPts val="0"/>
              </a:spcAft>
              <a:buNone/>
            </a:pPr>
            <a:r>
              <a:t/>
            </a:r>
            <a:endParaRPr sz="18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sp>
        <p:nvSpPr>
          <p:cNvPr id="580" name="Google Shape;580;p86"/>
          <p:cNvSpPr txBox="1"/>
          <p:nvPr>
            <p:ph idx="1" type="body"/>
          </p:nvPr>
        </p:nvSpPr>
        <p:spPr>
          <a:xfrm>
            <a:off x="57150" y="4696825"/>
            <a:ext cx="8382000" cy="446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Arial"/>
                <a:ea typeface="Arial"/>
                <a:cs typeface="Arial"/>
                <a:sym typeface="Arial"/>
              </a:rPr>
              <a:t>8.0.14/15 - January/February</a:t>
            </a:r>
            <a:endParaRPr/>
          </a:p>
        </p:txBody>
      </p:sp>
      <p:sp>
        <p:nvSpPr>
          <p:cNvPr id="581" name="Google Shape;581;p8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2" name="Google Shape;582;p86"/>
          <p:cNvSpPr txBox="1"/>
          <p:nvPr/>
        </p:nvSpPr>
        <p:spPr>
          <a:xfrm>
            <a:off x="247675" y="260200"/>
            <a:ext cx="8523600" cy="20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a:p>
            <a:pPr indent="0" lvl="0" marL="0" rtl="0" algn="l">
              <a:lnSpc>
                <a:spcPct val="115000"/>
              </a:lnSpc>
              <a:spcBef>
                <a:spcPts val="0"/>
              </a:spcBef>
              <a:spcAft>
                <a:spcPts val="0"/>
              </a:spcAft>
              <a:buNone/>
            </a:pPr>
            <a:r>
              <a:rPr lang="en" sz="1800"/>
              <a:t>1.</a:t>
            </a:r>
            <a:r>
              <a:rPr lang="en" sz="1800">
                <a:solidFill>
                  <a:srgbClr val="4E3629"/>
                </a:solidFill>
              </a:rPr>
              <a:t>Dual Passwords</a:t>
            </a:r>
            <a:endParaRPr sz="1800">
              <a:solidFill>
                <a:srgbClr val="4E3629"/>
              </a:solidFill>
            </a:endParaRPr>
          </a:p>
          <a:p>
            <a:pPr indent="0" lvl="0" marL="0" rtl="0" algn="l">
              <a:lnSpc>
                <a:spcPct val="115000"/>
              </a:lnSpc>
              <a:spcBef>
                <a:spcPts val="0"/>
              </a:spcBef>
              <a:spcAft>
                <a:spcPts val="0"/>
              </a:spcAft>
              <a:buNone/>
            </a:pPr>
            <a:r>
              <a:rPr lang="en" sz="1800"/>
              <a:t>2.</a:t>
            </a:r>
            <a:r>
              <a:rPr lang="en" sz="1800">
                <a:solidFill>
                  <a:srgbClr val="4E3629"/>
                </a:solidFill>
              </a:rPr>
              <a:t>Admin TCP/IP port  (default 33062), </a:t>
            </a:r>
            <a:br>
              <a:rPr lang="en" sz="1800">
                <a:solidFill>
                  <a:srgbClr val="4E3629"/>
                </a:solidFill>
              </a:rPr>
            </a:br>
            <a:r>
              <a:rPr lang="en" sz="1800">
                <a:solidFill>
                  <a:srgbClr val="4E3629"/>
                </a:solidFill>
              </a:rPr>
              <a:t>	no limit on number of connections, </a:t>
            </a:r>
            <a:br>
              <a:rPr lang="en" sz="1800">
                <a:solidFill>
                  <a:srgbClr val="4E3629"/>
                </a:solidFill>
              </a:rPr>
            </a:br>
            <a:r>
              <a:rPr lang="en" sz="1800">
                <a:solidFill>
                  <a:srgbClr val="4E3629"/>
                </a:solidFill>
              </a:rPr>
              <a:t>       requires SERVICE_CONNETION_ADMIN priviledge</a:t>
            </a:r>
            <a:endParaRPr sz="1800">
              <a:solidFill>
                <a:srgbClr val="4E3629"/>
              </a:solidFill>
            </a:endParaRPr>
          </a:p>
          <a:p>
            <a:pPr indent="0" lvl="0" marL="0" rtl="0" algn="l">
              <a:lnSpc>
                <a:spcPct val="115000"/>
              </a:lnSpc>
              <a:spcBef>
                <a:spcPts val="0"/>
              </a:spcBef>
              <a:spcAft>
                <a:spcPts val="0"/>
              </a:spcAft>
              <a:buNone/>
            </a:pPr>
            <a:r>
              <a:rPr lang="en" sz="1800"/>
              <a:t>3.</a:t>
            </a:r>
            <a:r>
              <a:rPr lang="en" sz="1800">
                <a:solidFill>
                  <a:srgbClr val="4E3629"/>
                </a:solidFill>
              </a:rPr>
              <a:t>JSON_ARRAYAGG() and JSON_OBJECTAGG() added to Window Functions</a:t>
            </a:r>
            <a:endParaRPr sz="1800">
              <a:solidFill>
                <a:srgbClr val="4E3629"/>
              </a:solidFill>
            </a:endParaRPr>
          </a:p>
          <a:p>
            <a:pPr indent="0" lvl="0" marL="0" rtl="0" algn="l">
              <a:lnSpc>
                <a:spcPct val="115000"/>
              </a:lnSpc>
              <a:spcBef>
                <a:spcPts val="0"/>
              </a:spcBef>
              <a:spcAft>
                <a:spcPts val="0"/>
              </a:spcAft>
              <a:buNone/>
            </a:pPr>
            <a:r>
              <a:rPr lang="en" sz="1800"/>
              <a:t>4.</a:t>
            </a:r>
            <a:r>
              <a:rPr lang="en" sz="1800">
                <a:solidFill>
                  <a:srgbClr val="4E3629"/>
                </a:solidFill>
              </a:rPr>
              <a:t>SET PERSIST and SET PERSIST ONLY</a:t>
            </a:r>
            <a:endParaRPr sz="1800">
              <a:solidFill>
                <a:srgbClr val="4E3629"/>
              </a:solidFill>
            </a:endParaRPr>
          </a:p>
          <a:p>
            <a:pPr indent="0" lvl="0" marL="0" rtl="0" algn="l">
              <a:lnSpc>
                <a:spcPct val="115000"/>
              </a:lnSpc>
              <a:spcBef>
                <a:spcPts val="0"/>
              </a:spcBef>
              <a:spcAft>
                <a:spcPts val="0"/>
              </a:spcAft>
              <a:buNone/>
            </a:pPr>
            <a:r>
              <a:rPr lang="en" sz="1800"/>
              <a:t>5.</a:t>
            </a:r>
            <a:r>
              <a:rPr lang="en" sz="1800">
                <a:solidFill>
                  <a:srgbClr val="4E3629"/>
                </a:solidFill>
              </a:rPr>
              <a:t>LATERAL derived tables</a:t>
            </a:r>
            <a:endParaRPr sz="1800">
              <a:solidFill>
                <a:srgbClr val="4E3629"/>
              </a:solidFill>
            </a:endParaRPr>
          </a:p>
          <a:p>
            <a:pPr indent="0" lvl="0" marL="0" rtl="0" algn="l">
              <a:lnSpc>
                <a:spcPct val="115000"/>
              </a:lnSpc>
              <a:spcBef>
                <a:spcPts val="0"/>
              </a:spcBef>
              <a:spcAft>
                <a:spcPts val="0"/>
              </a:spcAft>
              <a:buNone/>
            </a:pPr>
            <a:r>
              <a:t/>
            </a:r>
            <a:endParaRPr sz="1800">
              <a:solidFill>
                <a:srgbClr val="4E3629"/>
              </a:solidFill>
            </a:endParaRPr>
          </a:p>
          <a:p>
            <a:pPr indent="0" lvl="0" marL="0" rtl="0" algn="l">
              <a:lnSpc>
                <a:spcPct val="115000"/>
              </a:lnSpc>
              <a:spcBef>
                <a:spcPts val="0"/>
              </a:spcBef>
              <a:spcAft>
                <a:spcPts val="0"/>
              </a:spcAft>
              <a:buNone/>
            </a:pPr>
            <a:r>
              <a:t/>
            </a:r>
            <a:endParaRPr sz="1800">
              <a:solidFill>
                <a:srgbClr val="4E3629"/>
              </a:solidFill>
            </a:endParaRPr>
          </a:p>
          <a:p>
            <a:pPr indent="0" lvl="0" marL="0" rtl="0" algn="l">
              <a:spcBef>
                <a:spcPts val="0"/>
              </a:spcBef>
              <a:spcAft>
                <a:spcPts val="0"/>
              </a:spcAft>
              <a:buNone/>
            </a:pPr>
            <a:r>
              <a:t/>
            </a:r>
            <a:endParaRPr sz="18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Google Shape;587;p87"/>
          <p:cNvSpPr txBox="1"/>
          <p:nvPr>
            <p:ph idx="1" type="body"/>
          </p:nvPr>
        </p:nvSpPr>
        <p:spPr>
          <a:xfrm>
            <a:off x="57150" y="4696825"/>
            <a:ext cx="8382000" cy="446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Arial"/>
                <a:ea typeface="Arial"/>
                <a:cs typeface="Arial"/>
                <a:sym typeface="Arial"/>
              </a:rPr>
              <a:t>8.0.18 - October</a:t>
            </a:r>
            <a:endParaRPr/>
          </a:p>
        </p:txBody>
      </p:sp>
      <p:sp>
        <p:nvSpPr>
          <p:cNvPr id="588" name="Google Shape;588;p8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9" name="Google Shape;589;p87"/>
          <p:cNvSpPr txBox="1"/>
          <p:nvPr/>
        </p:nvSpPr>
        <p:spPr>
          <a:xfrm>
            <a:off x="247675" y="260200"/>
            <a:ext cx="5997300" cy="20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a:p>
            <a:pPr indent="0" lvl="0" marL="0" rtl="0" algn="l">
              <a:lnSpc>
                <a:spcPct val="115000"/>
              </a:lnSpc>
              <a:spcBef>
                <a:spcPts val="0"/>
              </a:spcBef>
              <a:spcAft>
                <a:spcPts val="0"/>
              </a:spcAft>
              <a:buNone/>
            </a:pPr>
            <a:r>
              <a:rPr lang="en" sz="1800"/>
              <a:t>1.</a:t>
            </a:r>
            <a:r>
              <a:rPr lang="en" sz="1800">
                <a:solidFill>
                  <a:srgbClr val="4E3629"/>
                </a:solidFill>
              </a:rPr>
              <a:t>Multi-valued indexes</a:t>
            </a:r>
            <a:endParaRPr sz="1800">
              <a:solidFill>
                <a:srgbClr val="4E3629"/>
              </a:solidFill>
            </a:endParaRPr>
          </a:p>
          <a:p>
            <a:pPr indent="0" lvl="0" marL="0" rtl="0" algn="l">
              <a:lnSpc>
                <a:spcPct val="115000"/>
              </a:lnSpc>
              <a:spcBef>
                <a:spcPts val="0"/>
              </a:spcBef>
              <a:spcAft>
                <a:spcPts val="0"/>
              </a:spcAft>
              <a:buNone/>
            </a:pPr>
            <a:r>
              <a:rPr lang="en" sz="1800"/>
              <a:t>2.</a:t>
            </a:r>
            <a:r>
              <a:rPr lang="en" sz="1800">
                <a:solidFill>
                  <a:srgbClr val="4E3629"/>
                </a:solidFill>
              </a:rPr>
              <a:t>JSON Document Validation</a:t>
            </a:r>
            <a:endParaRPr sz="1800">
              <a:solidFill>
                <a:srgbClr val="4E3629"/>
              </a:solidFill>
            </a:endParaRPr>
          </a:p>
          <a:p>
            <a:pPr indent="0" lvl="0" marL="0" rtl="0" algn="l">
              <a:lnSpc>
                <a:spcPct val="115000"/>
              </a:lnSpc>
              <a:spcBef>
                <a:spcPts val="0"/>
              </a:spcBef>
              <a:spcAft>
                <a:spcPts val="0"/>
              </a:spcAft>
              <a:buNone/>
            </a:pPr>
            <a:r>
              <a:rPr lang="en" sz="1800"/>
              <a:t>3.</a:t>
            </a:r>
            <a:r>
              <a:rPr lang="en" sz="1800">
                <a:solidFill>
                  <a:srgbClr val="4E3629"/>
                </a:solidFill>
              </a:rPr>
              <a:t>Dual Password</a:t>
            </a:r>
            <a:endParaRPr sz="1800">
              <a:solidFill>
                <a:srgbClr val="4E3629"/>
              </a:solidFill>
            </a:endParaRPr>
          </a:p>
          <a:p>
            <a:pPr indent="0" lvl="0" marL="0" rtl="0" algn="l">
              <a:lnSpc>
                <a:spcPct val="115000"/>
              </a:lnSpc>
              <a:spcBef>
                <a:spcPts val="0"/>
              </a:spcBef>
              <a:spcAft>
                <a:spcPts val="0"/>
              </a:spcAft>
              <a:buNone/>
            </a:pPr>
            <a:r>
              <a:rPr lang="en" sz="1800"/>
              <a:t>4.</a:t>
            </a:r>
            <a:r>
              <a:rPr lang="en" sz="1800">
                <a:solidFill>
                  <a:srgbClr val="4E3629"/>
                </a:solidFill>
              </a:rPr>
              <a:t>Clone Table Space for Replication</a:t>
            </a:r>
            <a:endParaRPr sz="1800">
              <a:solidFill>
                <a:srgbClr val="4E3629"/>
              </a:solidFill>
            </a:endParaRPr>
          </a:p>
          <a:p>
            <a:pPr indent="0" lvl="0" marL="0" rtl="0" algn="l">
              <a:lnSpc>
                <a:spcPct val="115000"/>
              </a:lnSpc>
              <a:spcBef>
                <a:spcPts val="0"/>
              </a:spcBef>
              <a:spcAft>
                <a:spcPts val="0"/>
              </a:spcAft>
              <a:buNone/>
            </a:pPr>
            <a:r>
              <a:rPr lang="en" sz="1800"/>
              <a:t>5.</a:t>
            </a:r>
            <a:r>
              <a:rPr lang="en" sz="1800">
                <a:solidFill>
                  <a:srgbClr val="4E3629"/>
                </a:solidFill>
              </a:rPr>
              <a:t>New utf8mb4_900_bin (faster storts), no pad attribute</a:t>
            </a:r>
            <a:endParaRPr sz="1800">
              <a:solidFill>
                <a:srgbClr val="4E3629"/>
              </a:solidFill>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sp>
        <p:nvSpPr>
          <p:cNvPr id="594" name="Google Shape;594;p88"/>
          <p:cNvSpPr txBox="1"/>
          <p:nvPr>
            <p:ph idx="1" type="body"/>
          </p:nvPr>
        </p:nvSpPr>
        <p:spPr>
          <a:xfrm>
            <a:off x="57150" y="4696825"/>
            <a:ext cx="8382000" cy="446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Arial"/>
                <a:ea typeface="Arial"/>
                <a:cs typeface="Arial"/>
                <a:sym typeface="Arial"/>
              </a:rPr>
              <a:t>8.0.17 - July</a:t>
            </a:r>
            <a:endParaRPr/>
          </a:p>
        </p:txBody>
      </p:sp>
      <p:sp>
        <p:nvSpPr>
          <p:cNvPr id="595" name="Google Shape;595;p8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96" name="Google Shape;596;p88"/>
          <p:cNvSpPr txBox="1"/>
          <p:nvPr/>
        </p:nvSpPr>
        <p:spPr>
          <a:xfrm>
            <a:off x="247675" y="260200"/>
            <a:ext cx="5290800" cy="20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a:p>
            <a:pPr indent="0" lvl="0" marL="0" rtl="0" algn="l">
              <a:lnSpc>
                <a:spcPct val="115000"/>
              </a:lnSpc>
              <a:spcBef>
                <a:spcPts val="0"/>
              </a:spcBef>
              <a:spcAft>
                <a:spcPts val="0"/>
              </a:spcAft>
              <a:buNone/>
            </a:pPr>
            <a:r>
              <a:rPr lang="en" sz="1800"/>
              <a:t>1.</a:t>
            </a:r>
            <a:r>
              <a:rPr lang="en" sz="1800">
                <a:solidFill>
                  <a:srgbClr val="4E3629"/>
                </a:solidFill>
              </a:rPr>
              <a:t>Random Passwords – CREATE USER, ALTER USER, and SET PASSWORD</a:t>
            </a:r>
            <a:endParaRPr sz="1800">
              <a:solidFill>
                <a:srgbClr val="4E3629"/>
              </a:solidFill>
            </a:endParaRPr>
          </a:p>
          <a:p>
            <a:pPr indent="0" lvl="0" marL="0" rtl="0" algn="l">
              <a:lnSpc>
                <a:spcPct val="115000"/>
              </a:lnSpc>
              <a:spcBef>
                <a:spcPts val="0"/>
              </a:spcBef>
              <a:spcAft>
                <a:spcPts val="0"/>
              </a:spcAft>
              <a:buNone/>
            </a:pPr>
            <a:r>
              <a:rPr lang="en" sz="1800"/>
              <a:t>2.</a:t>
            </a:r>
            <a:r>
              <a:rPr lang="en" sz="1800">
                <a:solidFill>
                  <a:srgbClr val="4E3629"/>
                </a:solidFill>
              </a:rPr>
              <a:t>EXPLAIN ANALYSE</a:t>
            </a:r>
            <a:endParaRPr sz="1800">
              <a:solidFill>
                <a:srgbClr val="4E3629"/>
              </a:solidFill>
            </a:endParaRPr>
          </a:p>
          <a:p>
            <a:pPr indent="0" lvl="0" marL="0" rtl="0" algn="l">
              <a:lnSpc>
                <a:spcPct val="115000"/>
              </a:lnSpc>
              <a:spcBef>
                <a:spcPts val="0"/>
              </a:spcBef>
              <a:spcAft>
                <a:spcPts val="0"/>
              </a:spcAft>
              <a:buNone/>
            </a:pPr>
            <a:r>
              <a:rPr lang="en" sz="1800"/>
              <a:t>3.</a:t>
            </a:r>
            <a:r>
              <a:rPr lang="en" sz="1800">
                <a:solidFill>
                  <a:srgbClr val="4E3629"/>
                </a:solidFill>
              </a:rPr>
              <a:t>HASH JOINS</a:t>
            </a:r>
            <a:endParaRPr sz="1800">
              <a:solidFill>
                <a:srgbClr val="4E3629"/>
              </a:solidFill>
            </a:endParaRPr>
          </a:p>
          <a:p>
            <a:pPr indent="0" lvl="0" marL="0" rtl="0" algn="l">
              <a:lnSpc>
                <a:spcPct val="115000"/>
              </a:lnSpc>
              <a:spcBef>
                <a:spcPts val="0"/>
              </a:spcBef>
              <a:spcAft>
                <a:spcPts val="0"/>
              </a:spcAft>
              <a:buNone/>
            </a:pPr>
            <a:r>
              <a:rPr lang="en" sz="1800"/>
              <a:t>4.</a:t>
            </a:r>
            <a:r>
              <a:rPr lang="en" sz="1800">
                <a:solidFill>
                  <a:srgbClr val="4E3629"/>
                </a:solidFill>
              </a:rPr>
              <a:t>Compression – </a:t>
            </a:r>
            <a:endParaRPr sz="1800">
              <a:solidFill>
                <a:srgbClr val="4E3629"/>
              </a:solidFill>
            </a:endParaRPr>
          </a:p>
          <a:p>
            <a:pPr indent="0" lvl="0" marL="0" rtl="0" algn="l">
              <a:lnSpc>
                <a:spcPct val="115000"/>
              </a:lnSpc>
              <a:spcBef>
                <a:spcPts val="0"/>
              </a:spcBef>
              <a:spcAft>
                <a:spcPts val="0"/>
              </a:spcAft>
              <a:buNone/>
            </a:pPr>
            <a:r>
              <a:rPr lang="en" sz="1800">
                <a:solidFill>
                  <a:srgbClr val="4E3629"/>
                </a:solidFill>
              </a:rPr>
              <a:t>added ztsd (uncompresses or zlib other options)</a:t>
            </a:r>
            <a:endParaRPr sz="1800">
              <a:solidFill>
                <a:srgbClr val="4E3629"/>
              </a:solidFill>
            </a:endParaRPr>
          </a:p>
          <a:p>
            <a:pPr indent="0" lvl="0" marL="0" rtl="0" algn="l">
              <a:lnSpc>
                <a:spcPct val="115000"/>
              </a:lnSpc>
              <a:spcBef>
                <a:spcPts val="0"/>
              </a:spcBef>
              <a:spcAft>
                <a:spcPts val="0"/>
              </a:spcAft>
              <a:buNone/>
            </a:pPr>
            <a:r>
              <a:rPr lang="en" sz="1800"/>
              <a:t>5.</a:t>
            </a:r>
            <a:r>
              <a:rPr lang="en" sz="1800">
                <a:solidFill>
                  <a:srgbClr val="4E3629"/>
                </a:solidFill>
              </a:rPr>
              <a:t>Enterprise Edition supports HashCorp Vault</a:t>
            </a:r>
            <a:endParaRPr sz="1800">
              <a:solidFill>
                <a:srgbClr val="4E3629"/>
              </a:solidFill>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pic>
        <p:nvPicPr>
          <p:cNvPr id="597" name="Google Shape;597;p88"/>
          <p:cNvPicPr preferRelativeResize="0"/>
          <p:nvPr/>
        </p:nvPicPr>
        <p:blipFill>
          <a:blip r:embed="rId3">
            <a:alphaModFix/>
          </a:blip>
          <a:stretch>
            <a:fillRect/>
          </a:stretch>
        </p:blipFill>
        <p:spPr>
          <a:xfrm>
            <a:off x="5405650" y="152400"/>
            <a:ext cx="3585950" cy="358595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1" name="Shape 601"/>
        <p:cNvGrpSpPr/>
        <p:nvPr/>
      </p:nvGrpSpPr>
      <p:grpSpPr>
        <a:xfrm>
          <a:off x="0" y="0"/>
          <a:ext cx="0" cy="0"/>
          <a:chOff x="0" y="0"/>
          <a:chExt cx="0" cy="0"/>
        </a:xfrm>
      </p:grpSpPr>
      <p:sp>
        <p:nvSpPr>
          <p:cNvPr id="602" name="Google Shape;602;p89"/>
          <p:cNvSpPr txBox="1"/>
          <p:nvPr>
            <p:ph type="title"/>
          </p:nvPr>
        </p:nvSpPr>
        <p:spPr>
          <a:xfrm>
            <a:off x="311700" y="1249225"/>
            <a:ext cx="8520600" cy="18906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7200">
                <a:solidFill>
                  <a:srgbClr val="000000"/>
                </a:solidFill>
                <a:latin typeface="Arial"/>
                <a:ea typeface="Arial"/>
                <a:cs typeface="Arial"/>
                <a:sym typeface="Arial"/>
              </a:rPr>
              <a:t>Download Today</a:t>
            </a:r>
            <a:endParaRPr sz="7200">
              <a:solidFill>
                <a:srgbClr val="000000"/>
              </a:solidFill>
              <a:latin typeface="Arial"/>
              <a:ea typeface="Arial"/>
              <a:cs typeface="Arial"/>
              <a:sym typeface="Arial"/>
            </a:endParaRPr>
          </a:p>
        </p:txBody>
      </p:sp>
      <p:sp>
        <p:nvSpPr>
          <p:cNvPr id="603" name="Google Shape;603;p89"/>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00000"/>
                </a:solidFill>
                <a:hlinkClick r:id="rId3"/>
              </a:rPr>
              <a:t>https://dev.mysql.com/downloads/mysql/</a:t>
            </a:r>
            <a:endParaRPr>
              <a:solidFill>
                <a:srgbClr val="000000"/>
              </a:solidFill>
            </a:endParaRPr>
          </a:p>
          <a:p>
            <a:pPr indent="0" lvl="0" marL="0" rtl="0" algn="ctr">
              <a:spcBef>
                <a:spcPts val="1600"/>
              </a:spcBef>
              <a:spcAft>
                <a:spcPts val="0"/>
              </a:spcAft>
              <a:buNone/>
            </a:pPr>
            <a:r>
              <a:t/>
            </a:r>
            <a:endParaRPr>
              <a:solidFill>
                <a:srgbClr val="000000"/>
              </a:solidFill>
            </a:endParaRPr>
          </a:p>
          <a:p>
            <a:pPr indent="0" lvl="0" marL="0" rtl="0" algn="ctr">
              <a:spcBef>
                <a:spcPts val="1600"/>
              </a:spcBef>
              <a:spcAft>
                <a:spcPts val="0"/>
              </a:spcAft>
              <a:buNone/>
            </a:pPr>
            <a:r>
              <a:rPr lang="en">
                <a:solidFill>
                  <a:srgbClr val="000000"/>
                </a:solidFill>
              </a:rPr>
              <a:t>Or Docker images -&gt;  https://hub.docker.com/_/mysql/</a:t>
            </a:r>
            <a:endParaRPr>
              <a:solidFill>
                <a:srgbClr val="000000"/>
              </a:solidFill>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
        <p:nvSpPr>
          <p:cNvPr id="604" name="Google Shape;604;p8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Google Shape;609;p90"/>
          <p:cNvSpPr txBox="1"/>
          <p:nvPr>
            <p:ph type="title"/>
          </p:nvPr>
        </p:nvSpPr>
        <p:spPr>
          <a:xfrm>
            <a:off x="98250" y="16350"/>
            <a:ext cx="8826600" cy="602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2400">
                <a:latin typeface="Consolas"/>
                <a:ea typeface="Consolas"/>
                <a:cs typeface="Consolas"/>
                <a:sym typeface="Consolas"/>
              </a:rPr>
              <a:t>The Unofficial MySQL 8 Optimizer Guide</a:t>
            </a:r>
            <a:endParaRPr b="1" sz="2400">
              <a:latin typeface="Consolas"/>
              <a:ea typeface="Consolas"/>
              <a:cs typeface="Consolas"/>
              <a:sym typeface="Consolas"/>
            </a:endParaRPr>
          </a:p>
        </p:txBody>
      </p:sp>
      <p:sp>
        <p:nvSpPr>
          <p:cNvPr id="610" name="Google Shape;610;p9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11" name="Google Shape;611;p90"/>
          <p:cNvSpPr txBox="1"/>
          <p:nvPr/>
        </p:nvSpPr>
        <p:spPr>
          <a:xfrm>
            <a:off x="77150" y="755650"/>
            <a:ext cx="8929200" cy="5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u="sng">
                <a:solidFill>
                  <a:schemeClr val="hlink"/>
                </a:solidFill>
                <a:hlinkClick r:id="rId3"/>
              </a:rPr>
              <a:t>http://www.unofficialmysqlguide.com/</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a:p>
        </p:txBody>
      </p:sp>
      <p:sp>
        <p:nvSpPr>
          <p:cNvPr id="612" name="Google Shape;612;p90"/>
          <p:cNvSpPr txBox="1"/>
          <p:nvPr/>
        </p:nvSpPr>
        <p:spPr>
          <a:xfrm>
            <a:off x="166850" y="1252075"/>
            <a:ext cx="4168800" cy="37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usine"/>
                <a:ea typeface="Cousine"/>
                <a:cs typeface="Cousine"/>
                <a:sym typeface="Cousine"/>
              </a:rPr>
              <a:t>Server Architecture</a:t>
            </a:r>
            <a:endParaRPr sz="1800">
              <a:latin typeface="Cousine"/>
              <a:ea typeface="Cousine"/>
              <a:cs typeface="Cousine"/>
              <a:sym typeface="Cousine"/>
            </a:endParaRPr>
          </a:p>
          <a:p>
            <a:pPr indent="0" lvl="0" marL="0" rtl="0" algn="l">
              <a:spcBef>
                <a:spcPts val="0"/>
              </a:spcBef>
              <a:spcAft>
                <a:spcPts val="0"/>
              </a:spcAft>
              <a:buNone/>
            </a:pPr>
            <a:r>
              <a:rPr lang="en" sz="1800">
                <a:latin typeface="Cousine"/>
                <a:ea typeface="Cousine"/>
                <a:cs typeface="Cousine"/>
                <a:sym typeface="Cousine"/>
              </a:rPr>
              <a:t>B+tree indexes</a:t>
            </a:r>
            <a:endParaRPr sz="1800">
              <a:latin typeface="Cousine"/>
              <a:ea typeface="Cousine"/>
              <a:cs typeface="Cousine"/>
              <a:sym typeface="Cousine"/>
            </a:endParaRPr>
          </a:p>
          <a:p>
            <a:pPr indent="0" lvl="0" marL="0" rtl="0" algn="l">
              <a:spcBef>
                <a:spcPts val="0"/>
              </a:spcBef>
              <a:spcAft>
                <a:spcPts val="0"/>
              </a:spcAft>
              <a:buNone/>
            </a:pPr>
            <a:r>
              <a:rPr lang="en" sz="1800">
                <a:latin typeface="Cousine"/>
                <a:ea typeface="Cousine"/>
                <a:cs typeface="Cousine"/>
                <a:sym typeface="Cousine"/>
              </a:rPr>
              <a:t>Explain</a:t>
            </a:r>
            <a:endParaRPr sz="1800">
              <a:latin typeface="Cousine"/>
              <a:ea typeface="Cousine"/>
              <a:cs typeface="Cousine"/>
              <a:sym typeface="Cousine"/>
            </a:endParaRPr>
          </a:p>
          <a:p>
            <a:pPr indent="0" lvl="0" marL="0" rtl="0" algn="l">
              <a:spcBef>
                <a:spcPts val="0"/>
              </a:spcBef>
              <a:spcAft>
                <a:spcPts val="0"/>
              </a:spcAft>
              <a:buNone/>
            </a:pPr>
            <a:r>
              <a:rPr lang="en" sz="1800">
                <a:latin typeface="Cousine"/>
                <a:ea typeface="Cousine"/>
                <a:cs typeface="Cousine"/>
                <a:sym typeface="Cousine"/>
              </a:rPr>
              <a:t>Optimizer Trace</a:t>
            </a:r>
            <a:endParaRPr sz="1800">
              <a:latin typeface="Cousine"/>
              <a:ea typeface="Cousine"/>
              <a:cs typeface="Cousine"/>
              <a:sym typeface="Cousine"/>
            </a:endParaRPr>
          </a:p>
          <a:p>
            <a:pPr indent="0" lvl="0" marL="0" rtl="0" algn="l">
              <a:spcBef>
                <a:spcPts val="0"/>
              </a:spcBef>
              <a:spcAft>
                <a:spcPts val="0"/>
              </a:spcAft>
              <a:buNone/>
            </a:pPr>
            <a:r>
              <a:rPr lang="en" sz="1800">
                <a:latin typeface="Cousine"/>
                <a:ea typeface="Cousine"/>
                <a:cs typeface="Cousine"/>
                <a:sym typeface="Cousine"/>
              </a:rPr>
              <a:t>Logical Transformations</a:t>
            </a:r>
            <a:endParaRPr sz="1800">
              <a:latin typeface="Cousine"/>
              <a:ea typeface="Cousine"/>
              <a:cs typeface="Cousine"/>
              <a:sym typeface="Cousine"/>
            </a:endParaRPr>
          </a:p>
          <a:p>
            <a:pPr indent="0" lvl="0" marL="0" rtl="0" algn="l">
              <a:spcBef>
                <a:spcPts val="0"/>
              </a:spcBef>
              <a:spcAft>
                <a:spcPts val="0"/>
              </a:spcAft>
              <a:buNone/>
            </a:pPr>
            <a:r>
              <a:rPr lang="en" sz="1800">
                <a:latin typeface="Cousine"/>
                <a:ea typeface="Cousine"/>
                <a:cs typeface="Cousine"/>
                <a:sym typeface="Cousine"/>
              </a:rPr>
              <a:t>Example Transformations</a:t>
            </a:r>
            <a:endParaRPr sz="1800">
              <a:latin typeface="Cousine"/>
              <a:ea typeface="Cousine"/>
              <a:cs typeface="Cousine"/>
              <a:sym typeface="Cousine"/>
            </a:endParaRPr>
          </a:p>
          <a:p>
            <a:pPr indent="0" lvl="0" marL="0" rtl="0" algn="l">
              <a:spcBef>
                <a:spcPts val="0"/>
              </a:spcBef>
              <a:spcAft>
                <a:spcPts val="0"/>
              </a:spcAft>
              <a:buNone/>
            </a:pPr>
            <a:r>
              <a:rPr lang="en" sz="1800">
                <a:latin typeface="Cousine"/>
                <a:ea typeface="Cousine"/>
                <a:cs typeface="Cousine"/>
                <a:sym typeface="Cousine"/>
              </a:rPr>
              <a:t>Cost-based Optimization</a:t>
            </a:r>
            <a:endParaRPr sz="1800">
              <a:latin typeface="Cousine"/>
              <a:ea typeface="Cousine"/>
              <a:cs typeface="Cousine"/>
              <a:sym typeface="Cousine"/>
            </a:endParaRPr>
          </a:p>
          <a:p>
            <a:pPr indent="0" lvl="0" marL="0" rtl="0" algn="l">
              <a:spcBef>
                <a:spcPts val="0"/>
              </a:spcBef>
              <a:spcAft>
                <a:spcPts val="0"/>
              </a:spcAft>
              <a:buNone/>
            </a:pPr>
            <a:r>
              <a:rPr lang="en" sz="1800">
                <a:latin typeface="Cousine"/>
                <a:ea typeface="Cousine"/>
                <a:cs typeface="Cousine"/>
                <a:sym typeface="Cousine"/>
              </a:rPr>
              <a:t>Hints</a:t>
            </a:r>
            <a:endParaRPr sz="1800">
              <a:latin typeface="Cousine"/>
              <a:ea typeface="Cousine"/>
              <a:cs typeface="Cousine"/>
              <a:sym typeface="Cousine"/>
            </a:endParaRPr>
          </a:p>
          <a:p>
            <a:pPr indent="0" lvl="0" marL="0" rtl="0" algn="l">
              <a:spcBef>
                <a:spcPts val="0"/>
              </a:spcBef>
              <a:spcAft>
                <a:spcPts val="0"/>
              </a:spcAft>
              <a:buNone/>
            </a:pPr>
            <a:r>
              <a:rPr lang="en" sz="1800">
                <a:latin typeface="Cousine"/>
                <a:ea typeface="Cousine"/>
                <a:cs typeface="Cousine"/>
                <a:sym typeface="Cousine"/>
              </a:rPr>
              <a:t>Comparing Plans</a:t>
            </a:r>
            <a:endParaRPr sz="1800">
              <a:latin typeface="Cousine"/>
              <a:ea typeface="Cousine"/>
              <a:cs typeface="Cousine"/>
              <a:sym typeface="Cousine"/>
            </a:endParaRPr>
          </a:p>
          <a:p>
            <a:pPr indent="0" lvl="0" marL="0" rtl="0" algn="l">
              <a:spcBef>
                <a:spcPts val="0"/>
              </a:spcBef>
              <a:spcAft>
                <a:spcPts val="0"/>
              </a:spcAft>
              <a:buNone/>
            </a:pPr>
            <a:r>
              <a:rPr lang="en" sz="1800">
                <a:latin typeface="Cousine"/>
                <a:ea typeface="Cousine"/>
                <a:cs typeface="Cousine"/>
                <a:sym typeface="Cousine"/>
              </a:rPr>
              <a:t>Composite Indexes</a:t>
            </a:r>
            <a:endParaRPr sz="1800">
              <a:latin typeface="Cousine"/>
              <a:ea typeface="Cousine"/>
              <a:cs typeface="Cousine"/>
              <a:sym typeface="Cousine"/>
            </a:endParaRPr>
          </a:p>
          <a:p>
            <a:pPr indent="0" lvl="0" marL="0" rtl="0" algn="l">
              <a:spcBef>
                <a:spcPts val="0"/>
              </a:spcBef>
              <a:spcAft>
                <a:spcPts val="0"/>
              </a:spcAft>
              <a:buNone/>
            </a:pPr>
            <a:r>
              <a:rPr lang="en" sz="1800">
                <a:latin typeface="Cousine"/>
                <a:ea typeface="Cousine"/>
                <a:cs typeface="Cousine"/>
                <a:sym typeface="Cousine"/>
              </a:rPr>
              <a:t>Covering Indexes</a:t>
            </a:r>
            <a:endParaRPr sz="1800">
              <a:latin typeface="Cousine"/>
              <a:ea typeface="Cousine"/>
              <a:cs typeface="Cousine"/>
              <a:sym typeface="Cousine"/>
            </a:endParaRPr>
          </a:p>
          <a:p>
            <a:pPr indent="0" lvl="0" marL="0" rtl="0" algn="l">
              <a:spcBef>
                <a:spcPts val="0"/>
              </a:spcBef>
              <a:spcAft>
                <a:spcPts val="0"/>
              </a:spcAft>
              <a:buNone/>
            </a:pPr>
            <a:r>
              <a:rPr lang="en" sz="1800">
                <a:latin typeface="Cousine"/>
                <a:ea typeface="Cousine"/>
                <a:cs typeface="Cousine"/>
                <a:sym typeface="Cousine"/>
              </a:rPr>
              <a:t>Visual Explain</a:t>
            </a:r>
            <a:endParaRPr sz="1800">
              <a:latin typeface="Cousine"/>
              <a:ea typeface="Cousine"/>
              <a:cs typeface="Cousine"/>
              <a:sym typeface="Cousine"/>
            </a:endParaRPr>
          </a:p>
          <a:p>
            <a:pPr indent="0" lvl="0" marL="0" rtl="0" algn="l">
              <a:spcBef>
                <a:spcPts val="0"/>
              </a:spcBef>
              <a:spcAft>
                <a:spcPts val="0"/>
              </a:spcAft>
              <a:buNone/>
            </a:pPr>
            <a:r>
              <a:rPr lang="en" sz="1800">
                <a:latin typeface="Cousine"/>
                <a:ea typeface="Cousine"/>
                <a:cs typeface="Cousine"/>
                <a:sym typeface="Cousine"/>
              </a:rPr>
              <a:t>Transient Plans</a:t>
            </a:r>
            <a:endParaRPr sz="1800">
              <a:latin typeface="Cousine"/>
              <a:ea typeface="Cousine"/>
              <a:cs typeface="Cousine"/>
              <a:sym typeface="Cousine"/>
            </a:endParaRPr>
          </a:p>
          <a:p>
            <a:pPr indent="0" lvl="0" marL="0" rtl="0" algn="l">
              <a:spcBef>
                <a:spcPts val="0"/>
              </a:spcBef>
              <a:spcAft>
                <a:spcPts val="0"/>
              </a:spcAft>
              <a:buNone/>
            </a:pPr>
            <a:r>
              <a:t/>
            </a:r>
            <a:endParaRPr/>
          </a:p>
        </p:txBody>
      </p:sp>
      <p:sp>
        <p:nvSpPr>
          <p:cNvPr id="613" name="Google Shape;613;p90"/>
          <p:cNvSpPr txBox="1"/>
          <p:nvPr/>
        </p:nvSpPr>
        <p:spPr>
          <a:xfrm>
            <a:off x="4455100" y="1264025"/>
            <a:ext cx="4551300" cy="37740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1800">
                <a:latin typeface="Cousine"/>
                <a:ea typeface="Cousine"/>
                <a:cs typeface="Cousine"/>
                <a:sym typeface="Cousine"/>
              </a:rPr>
              <a:t>Subqueries</a:t>
            </a:r>
            <a:br>
              <a:rPr lang="en" sz="1800">
                <a:latin typeface="Cousine"/>
                <a:ea typeface="Cousine"/>
                <a:cs typeface="Cousine"/>
                <a:sym typeface="Cousine"/>
              </a:rPr>
            </a:br>
            <a:r>
              <a:rPr lang="en" sz="1800">
                <a:latin typeface="Cousine"/>
                <a:ea typeface="Cousine"/>
                <a:cs typeface="Cousine"/>
                <a:sym typeface="Cousine"/>
              </a:rPr>
              <a:t>CTEs and Views</a:t>
            </a:r>
            <a:br>
              <a:rPr lang="en" sz="1800">
                <a:latin typeface="Cousine"/>
                <a:ea typeface="Cousine"/>
                <a:cs typeface="Cousine"/>
                <a:sym typeface="Cousine"/>
              </a:rPr>
            </a:br>
            <a:r>
              <a:rPr lang="en" sz="1800">
                <a:latin typeface="Cousine"/>
                <a:ea typeface="Cousine"/>
                <a:cs typeface="Cousine"/>
                <a:sym typeface="Cousine"/>
              </a:rPr>
              <a:t>Joins</a:t>
            </a:r>
            <a:br>
              <a:rPr lang="en" sz="1800">
                <a:latin typeface="Cousine"/>
                <a:ea typeface="Cousine"/>
                <a:cs typeface="Cousine"/>
                <a:sym typeface="Cousine"/>
              </a:rPr>
            </a:br>
            <a:r>
              <a:rPr lang="en" sz="1800">
                <a:latin typeface="Cousine"/>
                <a:ea typeface="Cousine"/>
                <a:cs typeface="Cousine"/>
                <a:sym typeface="Cousine"/>
              </a:rPr>
              <a:t>Aggregation</a:t>
            </a:r>
            <a:br>
              <a:rPr lang="en" sz="1800">
                <a:latin typeface="Cousine"/>
                <a:ea typeface="Cousine"/>
                <a:cs typeface="Cousine"/>
                <a:sym typeface="Cousine"/>
              </a:rPr>
            </a:br>
            <a:r>
              <a:rPr lang="en" sz="1800">
                <a:latin typeface="Cousine"/>
                <a:ea typeface="Cousine"/>
                <a:cs typeface="Cousine"/>
                <a:sym typeface="Cousine"/>
              </a:rPr>
              <a:t>Sorting</a:t>
            </a:r>
            <a:br>
              <a:rPr lang="en" sz="1800">
                <a:latin typeface="Cousine"/>
                <a:ea typeface="Cousine"/>
                <a:cs typeface="Cousine"/>
                <a:sym typeface="Cousine"/>
              </a:rPr>
            </a:br>
            <a:r>
              <a:rPr lang="en" sz="1800">
                <a:latin typeface="Cousine"/>
                <a:ea typeface="Cousine"/>
                <a:cs typeface="Cousine"/>
                <a:sym typeface="Cousine"/>
              </a:rPr>
              <a:t>Partitioning</a:t>
            </a:r>
            <a:br>
              <a:rPr lang="en" sz="1800">
                <a:latin typeface="Cousine"/>
                <a:ea typeface="Cousine"/>
                <a:cs typeface="Cousine"/>
                <a:sym typeface="Cousine"/>
              </a:rPr>
            </a:br>
            <a:r>
              <a:rPr lang="en" sz="1800">
                <a:latin typeface="Cousine"/>
                <a:ea typeface="Cousine"/>
                <a:cs typeface="Cousine"/>
                <a:sym typeface="Cousine"/>
              </a:rPr>
              <a:t>Query Rewrite</a:t>
            </a:r>
            <a:br>
              <a:rPr lang="en" sz="1800">
                <a:latin typeface="Cousine"/>
                <a:ea typeface="Cousine"/>
                <a:cs typeface="Cousine"/>
                <a:sym typeface="Cousine"/>
              </a:rPr>
            </a:br>
            <a:r>
              <a:rPr lang="en" sz="1800">
                <a:latin typeface="Cousine"/>
                <a:ea typeface="Cousine"/>
                <a:cs typeface="Cousine"/>
                <a:sym typeface="Cousine"/>
              </a:rPr>
              <a:t>Invisible Indexes</a:t>
            </a:r>
            <a:br>
              <a:rPr lang="en" sz="1800">
                <a:latin typeface="Cousine"/>
                <a:ea typeface="Cousine"/>
                <a:cs typeface="Cousine"/>
                <a:sym typeface="Cousine"/>
              </a:rPr>
            </a:br>
            <a:r>
              <a:rPr lang="en" sz="1800">
                <a:latin typeface="Cousine"/>
                <a:ea typeface="Cousine"/>
                <a:cs typeface="Cousine"/>
                <a:sym typeface="Cousine"/>
              </a:rPr>
              <a:t>Profiling Queries</a:t>
            </a:r>
            <a:br>
              <a:rPr lang="en" sz="1800">
                <a:latin typeface="Cousine"/>
                <a:ea typeface="Cousine"/>
                <a:cs typeface="Cousine"/>
                <a:sym typeface="Cousine"/>
              </a:rPr>
            </a:br>
            <a:r>
              <a:rPr lang="en" sz="1800">
                <a:latin typeface="Cousine"/>
                <a:ea typeface="Cousine"/>
                <a:cs typeface="Cousine"/>
                <a:sym typeface="Cousine"/>
              </a:rPr>
              <a:t>JSON and Generated Columns</a:t>
            </a:r>
            <a:br>
              <a:rPr lang="en" sz="1800">
                <a:latin typeface="Cousine"/>
                <a:ea typeface="Cousine"/>
                <a:cs typeface="Cousine"/>
                <a:sym typeface="Cousine"/>
              </a:rPr>
            </a:br>
            <a:r>
              <a:rPr lang="en" sz="1800">
                <a:latin typeface="Cousine"/>
                <a:ea typeface="Cousine"/>
                <a:cs typeface="Cousine"/>
                <a:sym typeface="Cousine"/>
              </a:rPr>
              <a:t>Character Sets</a:t>
            </a:r>
            <a:br>
              <a:rPr lang="en" sz="1800">
                <a:latin typeface="Cousine"/>
                <a:ea typeface="Cousine"/>
                <a:cs typeface="Cousine"/>
                <a:sym typeface="Cousine"/>
              </a:rPr>
            </a:b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sp>
        <p:nvSpPr>
          <p:cNvPr id="618" name="Google Shape;618;p91"/>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b="1" lang="en" sz="6000">
                <a:latin typeface="Arial"/>
                <a:ea typeface="Arial"/>
                <a:cs typeface="Arial"/>
                <a:sym typeface="Arial"/>
              </a:rPr>
              <a:t>Whew!</a:t>
            </a:r>
            <a:endParaRPr b="1" sz="6000">
              <a:latin typeface="Arial"/>
              <a:ea typeface="Arial"/>
              <a:cs typeface="Arial"/>
              <a:sym typeface="Arial"/>
            </a:endParaRPr>
          </a:p>
        </p:txBody>
      </p:sp>
      <p:sp>
        <p:nvSpPr>
          <p:cNvPr id="619" name="Google Shape;619;p91"/>
          <p:cNvSpPr txBox="1"/>
          <p:nvPr>
            <p:ph idx="1" type="subTitle"/>
          </p:nvPr>
        </p:nvSpPr>
        <p:spPr>
          <a:xfrm>
            <a:off x="265500" y="2779467"/>
            <a:ext cx="4045200" cy="12351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rPr>
              <a:t>More features being added!</a:t>
            </a:r>
            <a:endParaRPr b="1">
              <a:solidFill>
                <a:srgbClr val="000000"/>
              </a:solidFill>
            </a:endParaRPr>
          </a:p>
        </p:txBody>
      </p:sp>
      <p:pic>
        <p:nvPicPr>
          <p:cNvPr descr="Jack.jpg" id="620" name="Google Shape;620;p91"/>
          <p:cNvPicPr preferRelativeResize="0"/>
          <p:nvPr/>
        </p:nvPicPr>
        <p:blipFill rotWithShape="1">
          <a:blip r:embed="rId3">
            <a:alphaModFix/>
          </a:blip>
          <a:srcRect b="12495" l="0" r="0" t="12502"/>
          <a:stretch/>
        </p:blipFill>
        <p:spPr>
          <a:xfrm>
            <a:off x="5355300" y="1069050"/>
            <a:ext cx="3005397" cy="3005401"/>
          </a:xfrm>
          <a:prstGeom prst="rect">
            <a:avLst/>
          </a:prstGeom>
          <a:noFill/>
          <a:ln>
            <a:noFill/>
          </a:ln>
        </p:spPr>
      </p:pic>
      <p:sp>
        <p:nvSpPr>
          <p:cNvPr id="621" name="Google Shape;621;p9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6000"/>
              <a:t>Well..</a:t>
            </a:r>
            <a:endParaRPr b="1" sz="6000"/>
          </a:p>
        </p:txBody>
      </p:sp>
      <p:sp>
        <p:nvSpPr>
          <p:cNvPr id="165" name="Google Shape;165;p2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1" lang="en">
                <a:solidFill>
                  <a:srgbClr val="000000"/>
                </a:solidFill>
              </a:rPr>
              <a:t>Previous</a:t>
            </a:r>
            <a:r>
              <a:rPr b="1" lang="en">
                <a:solidFill>
                  <a:srgbClr val="000000"/>
                </a:solidFill>
              </a:rPr>
              <a:t> GA is 5.7 (October 2015)</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MySQL Cluster is 7.6.11 (8.0.17 release candidate available)</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There was a MySQL 6 in the pre-Sun days, kinda like the PHP version six that nobody really talks about except in hushed tones and with great sadness </a:t>
            </a:r>
            <a:br>
              <a:rPr b="1" lang="en">
                <a:solidFill>
                  <a:srgbClr val="000000"/>
                </a:solidFill>
              </a:rPr>
            </a:br>
            <a:br>
              <a:rPr b="1" lang="en">
                <a:solidFill>
                  <a:srgbClr val="000000"/>
                </a:solidFill>
              </a:rPr>
            </a:br>
            <a:r>
              <a:rPr b="1" lang="en">
                <a:solidFill>
                  <a:srgbClr val="000000"/>
                </a:solidFill>
              </a:rPr>
              <a:t>Engineering thought the new data dictionary and other new features justified the new major release number.</a:t>
            </a:r>
            <a:br>
              <a:rPr b="1" lang="en">
                <a:solidFill>
                  <a:srgbClr val="000000"/>
                </a:solidFill>
              </a:rPr>
            </a:br>
            <a:endParaRPr b="1">
              <a:solidFill>
                <a:srgbClr val="000000"/>
              </a:solidFill>
            </a:endParaRPr>
          </a:p>
        </p:txBody>
      </p:sp>
      <p:sp>
        <p:nvSpPr>
          <p:cNvPr id="166" name="Google Shape;166;p2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5" name="Shape 625"/>
        <p:cNvGrpSpPr/>
        <p:nvPr/>
      </p:nvGrpSpPr>
      <p:grpSpPr>
        <a:xfrm>
          <a:off x="0" y="0"/>
          <a:ext cx="0" cy="0"/>
          <a:chOff x="0" y="0"/>
          <a:chExt cx="0" cy="0"/>
        </a:xfrm>
      </p:grpSpPr>
      <p:sp>
        <p:nvSpPr>
          <p:cNvPr id="626" name="Google Shape;626;p92"/>
          <p:cNvSpPr txBox="1"/>
          <p:nvPr>
            <p:ph type="title"/>
          </p:nvPr>
        </p:nvSpPr>
        <p:spPr>
          <a:xfrm>
            <a:off x="226075" y="357800"/>
            <a:ext cx="2808000" cy="1350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600"/>
              <a:t>MySQL Group Replication</a:t>
            </a:r>
            <a:endParaRPr b="1" sz="3600"/>
          </a:p>
        </p:txBody>
      </p:sp>
      <p:sp>
        <p:nvSpPr>
          <p:cNvPr id="627" name="Google Shape;627;p92"/>
          <p:cNvSpPr txBox="1"/>
          <p:nvPr>
            <p:ph idx="1" type="body"/>
          </p:nvPr>
        </p:nvSpPr>
        <p:spPr>
          <a:xfrm>
            <a:off x="226075" y="2069950"/>
            <a:ext cx="2808000" cy="25593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1600"/>
              </a:spcAft>
              <a:buNone/>
            </a:pPr>
            <a:r>
              <a:rPr b="1" lang="en" sz="2400">
                <a:highlight>
                  <a:schemeClr val="dk1"/>
                </a:highlight>
              </a:rPr>
              <a:t>MySQL 5.7 or later</a:t>
            </a:r>
            <a:endParaRPr b="1" sz="2400">
              <a:highlight>
                <a:schemeClr val="dk1"/>
              </a:highlight>
            </a:endParaRPr>
          </a:p>
        </p:txBody>
      </p:sp>
      <p:sp>
        <p:nvSpPr>
          <p:cNvPr id="628" name="Google Shape;628;p9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2"/>
                </a:solidFill>
              </a:rPr>
              <a:t>‹#›</a:t>
            </a:fld>
            <a:endParaRPr>
              <a:solidFill>
                <a:schemeClr val="lt2"/>
              </a:solidFill>
            </a:endParaRPr>
          </a:p>
        </p:txBody>
      </p:sp>
      <p:pic>
        <p:nvPicPr>
          <p:cNvPr id="629" name="Google Shape;629;p92"/>
          <p:cNvPicPr preferRelativeResize="0"/>
          <p:nvPr/>
        </p:nvPicPr>
        <p:blipFill>
          <a:blip r:embed="rId3">
            <a:alphaModFix/>
          </a:blip>
          <a:stretch>
            <a:fillRect/>
          </a:stretch>
        </p:blipFill>
        <p:spPr>
          <a:xfrm>
            <a:off x="3338878" y="425625"/>
            <a:ext cx="5805122" cy="3266519"/>
          </a:xfrm>
          <a:prstGeom prst="rect">
            <a:avLst/>
          </a:prstGeom>
          <a:noFill/>
          <a:ln>
            <a:noFill/>
          </a:ln>
        </p:spPr>
      </p:pic>
      <p:sp>
        <p:nvSpPr>
          <p:cNvPr id="630" name="Google Shape;630;p92"/>
          <p:cNvSpPr txBox="1"/>
          <p:nvPr/>
        </p:nvSpPr>
        <p:spPr>
          <a:xfrm>
            <a:off x="3654400" y="3292375"/>
            <a:ext cx="5102400" cy="9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555555"/>
                </a:solidFill>
                <a:highlight>
                  <a:srgbClr val="FFFFFF"/>
                </a:highlight>
              </a:rPr>
              <a:t>MySQL Group Replication is a MySQL Server plugin that enables you to create elastic, highly-available, fault-tolerant replication topologies.</a:t>
            </a:r>
            <a:br>
              <a:rPr lang="en" sz="1050">
                <a:solidFill>
                  <a:srgbClr val="555555"/>
                </a:solidFill>
                <a:highlight>
                  <a:srgbClr val="FFFFFF"/>
                </a:highlight>
              </a:rPr>
            </a:br>
            <a:br>
              <a:rPr lang="en" sz="1050">
                <a:solidFill>
                  <a:srgbClr val="555555"/>
                </a:solidFill>
                <a:highlight>
                  <a:srgbClr val="FFFFFF"/>
                </a:highlight>
              </a:rPr>
            </a:br>
            <a:r>
              <a:rPr lang="en" sz="1050">
                <a:solidFill>
                  <a:srgbClr val="555555"/>
                </a:solidFill>
                <a:highlight>
                  <a:srgbClr val="FFFFFF"/>
                </a:highlight>
              </a:rPr>
              <a:t>There is a built-in group membership service that keeps the view of the group consistent and available for all servers at any given point in time. Servers can leave and join the group and the view is updated accordingly. Sometimes servers can leave the group unexpectedly, in which case the failure detection mechanism detects this and notifies the group that the view has changed. This is all automatic.</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Google Shape;635;p93"/>
          <p:cNvSpPr txBox="1"/>
          <p:nvPr>
            <p:ph type="title"/>
          </p:nvPr>
        </p:nvSpPr>
        <p:spPr>
          <a:xfrm>
            <a:off x="226075" y="357800"/>
            <a:ext cx="2808000" cy="1350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3600"/>
              <a:t>MySQL Group Replication</a:t>
            </a:r>
            <a:endParaRPr b="1" sz="3600"/>
          </a:p>
        </p:txBody>
      </p:sp>
      <p:sp>
        <p:nvSpPr>
          <p:cNvPr id="636" name="Google Shape;636;p93"/>
          <p:cNvSpPr txBox="1"/>
          <p:nvPr>
            <p:ph idx="1" type="body"/>
          </p:nvPr>
        </p:nvSpPr>
        <p:spPr>
          <a:xfrm>
            <a:off x="226075" y="2069950"/>
            <a:ext cx="2808000" cy="25593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1600"/>
              </a:spcAft>
              <a:buNone/>
            </a:pPr>
            <a:r>
              <a:rPr b="1" lang="en" sz="2400">
                <a:highlight>
                  <a:schemeClr val="dk1"/>
                </a:highlight>
              </a:rPr>
              <a:t>High Availablity MySQL Cluster</a:t>
            </a:r>
            <a:endParaRPr b="1" sz="2400">
              <a:highlight>
                <a:schemeClr val="dk1"/>
              </a:highlight>
            </a:endParaRPr>
          </a:p>
        </p:txBody>
      </p:sp>
      <p:sp>
        <p:nvSpPr>
          <p:cNvPr id="637" name="Google Shape;637;p9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2"/>
                </a:solidFill>
              </a:rPr>
              <a:t>‹#›</a:t>
            </a:fld>
            <a:endParaRPr>
              <a:solidFill>
                <a:schemeClr val="lt2"/>
              </a:solidFill>
            </a:endParaRPr>
          </a:p>
        </p:txBody>
      </p:sp>
      <p:pic>
        <p:nvPicPr>
          <p:cNvPr id="638" name="Google Shape;638;p93"/>
          <p:cNvPicPr preferRelativeResize="0"/>
          <p:nvPr/>
        </p:nvPicPr>
        <p:blipFill>
          <a:blip r:embed="rId3">
            <a:alphaModFix/>
          </a:blip>
          <a:stretch>
            <a:fillRect/>
          </a:stretch>
        </p:blipFill>
        <p:spPr>
          <a:xfrm>
            <a:off x="3784050" y="165000"/>
            <a:ext cx="3760451" cy="4851174"/>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Google Shape;643;p94"/>
          <p:cNvSpPr txBox="1"/>
          <p:nvPr>
            <p:ph idx="1" type="body"/>
          </p:nvPr>
        </p:nvSpPr>
        <p:spPr>
          <a:xfrm>
            <a:off x="57150" y="4696825"/>
            <a:ext cx="8382000" cy="446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2400">
                <a:highlight>
                  <a:schemeClr val="dk1"/>
                </a:highlight>
              </a:rPr>
              <a:t>High Availablity MySQL Cluster Multi Primary Mode</a:t>
            </a:r>
            <a:endParaRPr b="1" sz="2400">
              <a:highlight>
                <a:schemeClr val="dk1"/>
              </a:highlight>
            </a:endParaRPr>
          </a:p>
        </p:txBody>
      </p:sp>
      <p:sp>
        <p:nvSpPr>
          <p:cNvPr id="644" name="Google Shape;644;p9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645" name="Google Shape;645;p94"/>
          <p:cNvPicPr preferRelativeResize="0"/>
          <p:nvPr/>
        </p:nvPicPr>
        <p:blipFill>
          <a:blip r:embed="rId3">
            <a:alphaModFix/>
          </a:blip>
          <a:stretch>
            <a:fillRect/>
          </a:stretch>
        </p:blipFill>
        <p:spPr>
          <a:xfrm>
            <a:off x="109625" y="580125"/>
            <a:ext cx="8839200" cy="3052017"/>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9" name="Shape 649"/>
        <p:cNvGrpSpPr/>
        <p:nvPr/>
      </p:nvGrpSpPr>
      <p:grpSpPr>
        <a:xfrm>
          <a:off x="0" y="0"/>
          <a:ext cx="0" cy="0"/>
          <a:chOff x="0" y="0"/>
          <a:chExt cx="0" cy="0"/>
        </a:xfrm>
      </p:grpSpPr>
      <p:sp>
        <p:nvSpPr>
          <p:cNvPr id="650" name="Google Shape;650;p95"/>
          <p:cNvSpPr txBox="1"/>
          <p:nvPr>
            <p:ph type="title"/>
          </p:nvPr>
        </p:nvSpPr>
        <p:spPr>
          <a:xfrm>
            <a:off x="187575" y="738725"/>
            <a:ext cx="88137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a:t>New MySQL Shell</a:t>
            </a:r>
            <a:endParaRPr b="1"/>
          </a:p>
        </p:txBody>
      </p:sp>
      <p:sp>
        <p:nvSpPr>
          <p:cNvPr id="651" name="Google Shape;651;p9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2"/>
                </a:solidFill>
              </a:rPr>
              <a:t>‹#›</a:t>
            </a:fld>
            <a:endParaRPr>
              <a:solidFill>
                <a:schemeClr val="lt2"/>
              </a:solidFill>
            </a:endParaRPr>
          </a:p>
        </p:txBody>
      </p:sp>
      <p:sp>
        <p:nvSpPr>
          <p:cNvPr id="652" name="Google Shape;652;p95"/>
          <p:cNvSpPr txBox="1"/>
          <p:nvPr/>
        </p:nvSpPr>
        <p:spPr>
          <a:xfrm>
            <a:off x="672275" y="1990075"/>
            <a:ext cx="8329200" cy="767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800"/>
              <a:t>The new MySQL Shell has three modes - JavaScript, Python, &amp; SQL </a:t>
            </a:r>
            <a:endParaRPr sz="1800"/>
          </a:p>
          <a:p>
            <a:pPr indent="0" lvl="0" marL="0" rtl="0" algn="l">
              <a:spcBef>
                <a:spcPts val="0"/>
              </a:spcBef>
              <a:spcAft>
                <a:spcPts val="0"/>
              </a:spcAft>
              <a:buNone/>
            </a:pPr>
            <a:r>
              <a:rPr lang="en" sz="1800"/>
              <a:t>plus admin tools -- check for upgrades, JSON bulk loader, InnoDB Cluster admin</a:t>
            </a:r>
            <a:endParaRPr sz="1800"/>
          </a:p>
        </p:txBody>
      </p:sp>
      <p:pic>
        <p:nvPicPr>
          <p:cNvPr id="653" name="Google Shape;653;p95"/>
          <p:cNvPicPr preferRelativeResize="0"/>
          <p:nvPr/>
        </p:nvPicPr>
        <p:blipFill>
          <a:blip r:embed="rId3">
            <a:alphaModFix/>
          </a:blip>
          <a:stretch>
            <a:fillRect/>
          </a:stretch>
        </p:blipFill>
        <p:spPr>
          <a:xfrm>
            <a:off x="152400" y="3103100"/>
            <a:ext cx="8839201" cy="1592528"/>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7" name="Shape 657"/>
        <p:cNvGrpSpPr/>
        <p:nvPr/>
      </p:nvGrpSpPr>
      <p:grpSpPr>
        <a:xfrm>
          <a:off x="0" y="0"/>
          <a:ext cx="0" cy="0"/>
          <a:chOff x="0" y="0"/>
          <a:chExt cx="0" cy="0"/>
        </a:xfrm>
      </p:grpSpPr>
      <p:sp>
        <p:nvSpPr>
          <p:cNvPr id="658" name="Google Shape;658;p96"/>
          <p:cNvSpPr txBox="1"/>
          <p:nvPr>
            <p:ph type="title"/>
          </p:nvPr>
        </p:nvSpPr>
        <p:spPr>
          <a:xfrm>
            <a:off x="404325" y="288047"/>
            <a:ext cx="8229600" cy="619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3600"/>
              <a:t>Buy My Book (please!)</a:t>
            </a:r>
            <a:endParaRPr b="1" sz="3600"/>
          </a:p>
        </p:txBody>
      </p:sp>
      <p:sp>
        <p:nvSpPr>
          <p:cNvPr id="659" name="Google Shape;659;p9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60" name="Google Shape;660;p96"/>
          <p:cNvPicPr preferRelativeResize="0"/>
          <p:nvPr/>
        </p:nvPicPr>
        <p:blipFill>
          <a:blip r:embed="rId3">
            <a:alphaModFix/>
          </a:blip>
          <a:stretch>
            <a:fillRect/>
          </a:stretch>
        </p:blipFill>
        <p:spPr>
          <a:xfrm>
            <a:off x="404325" y="1034957"/>
            <a:ext cx="2631283" cy="3931168"/>
          </a:xfrm>
          <a:prstGeom prst="rect">
            <a:avLst/>
          </a:prstGeom>
          <a:noFill/>
          <a:ln>
            <a:noFill/>
          </a:ln>
        </p:spPr>
      </p:pic>
      <p:sp>
        <p:nvSpPr>
          <p:cNvPr id="661" name="Google Shape;661;p96"/>
          <p:cNvSpPr txBox="1"/>
          <p:nvPr/>
        </p:nvSpPr>
        <p:spPr>
          <a:xfrm>
            <a:off x="3882600" y="1173525"/>
            <a:ext cx="2908800" cy="1623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1"/>
                </a:solidFill>
              </a:rPr>
              <a:t>What you need to know to use the MySQL JSON data type with lots of examples!</a:t>
            </a:r>
            <a:endParaRPr sz="3000">
              <a:solidFill>
                <a:schemeClr val="lt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5" name="Shape 665"/>
        <p:cNvGrpSpPr/>
        <p:nvPr/>
      </p:nvGrpSpPr>
      <p:grpSpPr>
        <a:xfrm>
          <a:off x="0" y="0"/>
          <a:ext cx="0" cy="0"/>
          <a:chOff x="0" y="0"/>
          <a:chExt cx="0" cy="0"/>
        </a:xfrm>
      </p:grpSpPr>
      <p:sp>
        <p:nvSpPr>
          <p:cNvPr id="666" name="Google Shape;666;p97"/>
          <p:cNvSpPr txBox="1"/>
          <p:nvPr>
            <p:ph type="title"/>
          </p:nvPr>
        </p:nvSpPr>
        <p:spPr>
          <a:xfrm>
            <a:off x="226078" y="357800"/>
            <a:ext cx="2808000" cy="9534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b="1" lang="en" sz="4800">
                <a:latin typeface="Arial"/>
                <a:ea typeface="Arial"/>
                <a:cs typeface="Arial"/>
                <a:sym typeface="Arial"/>
              </a:rPr>
              <a:t>Thanks!</a:t>
            </a:r>
            <a:endParaRPr b="1" sz="4800">
              <a:latin typeface="Arial"/>
              <a:ea typeface="Arial"/>
              <a:cs typeface="Arial"/>
              <a:sym typeface="Arial"/>
            </a:endParaRPr>
          </a:p>
        </p:txBody>
      </p:sp>
      <p:sp>
        <p:nvSpPr>
          <p:cNvPr id="667" name="Google Shape;667;p97"/>
          <p:cNvSpPr txBox="1"/>
          <p:nvPr>
            <p:ph idx="1" type="body"/>
          </p:nvPr>
        </p:nvSpPr>
        <p:spPr>
          <a:xfrm>
            <a:off x="31250" y="1465800"/>
            <a:ext cx="3190800" cy="3163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1400"/>
              <a:t>Contact me:</a:t>
            </a:r>
            <a:endParaRPr b="1" sz="1800">
              <a:latin typeface="Cousine"/>
              <a:ea typeface="Cousine"/>
              <a:cs typeface="Cousine"/>
              <a:sym typeface="Cousine"/>
            </a:endParaRPr>
          </a:p>
          <a:p>
            <a:pPr indent="0" lvl="0" marL="0" rtl="0" algn="l">
              <a:lnSpc>
                <a:spcPct val="100000"/>
              </a:lnSpc>
              <a:spcBef>
                <a:spcPts val="1600"/>
              </a:spcBef>
              <a:spcAft>
                <a:spcPts val="0"/>
              </a:spcAft>
              <a:buNone/>
            </a:pPr>
            <a:r>
              <a:rPr b="1" lang="en" sz="1800">
                <a:latin typeface="Cousine"/>
                <a:ea typeface="Cousine"/>
                <a:cs typeface="Cousine"/>
                <a:sym typeface="Cousine"/>
              </a:rPr>
              <a:t>@stoker</a:t>
            </a:r>
            <a:endParaRPr b="1" sz="1800">
              <a:latin typeface="Cousine"/>
              <a:ea typeface="Cousine"/>
              <a:cs typeface="Cousine"/>
              <a:sym typeface="Cousine"/>
            </a:endParaRPr>
          </a:p>
          <a:p>
            <a:pPr indent="0" lvl="0" marL="0" rtl="0" algn="l">
              <a:lnSpc>
                <a:spcPct val="100000"/>
              </a:lnSpc>
              <a:spcBef>
                <a:spcPts val="600"/>
              </a:spcBef>
              <a:spcAft>
                <a:spcPts val="0"/>
              </a:spcAft>
              <a:buNone/>
            </a:pPr>
            <a:br>
              <a:rPr b="1" lang="en" sz="1800">
                <a:latin typeface="Cousine"/>
                <a:ea typeface="Cousine"/>
                <a:cs typeface="Cousine"/>
                <a:sym typeface="Cousine"/>
              </a:rPr>
            </a:br>
            <a:r>
              <a:rPr b="1" lang="en" sz="1400" u="sng">
                <a:latin typeface="Cousine"/>
                <a:ea typeface="Cousine"/>
                <a:cs typeface="Cousine"/>
                <a:sym typeface="Cousine"/>
                <a:hlinkClick r:id="rId3"/>
              </a:rPr>
              <a:t>david.stokes@oracle.com</a:t>
            </a:r>
            <a:endParaRPr b="1" sz="1400">
              <a:latin typeface="Cousine"/>
              <a:ea typeface="Cousine"/>
              <a:cs typeface="Cousine"/>
              <a:sym typeface="Cousine"/>
            </a:endParaRPr>
          </a:p>
          <a:p>
            <a:pPr indent="0" lvl="0" marL="0" rtl="0" algn="l">
              <a:lnSpc>
                <a:spcPct val="100000"/>
              </a:lnSpc>
              <a:spcBef>
                <a:spcPts val="600"/>
              </a:spcBef>
              <a:spcAft>
                <a:spcPts val="0"/>
              </a:spcAft>
              <a:buNone/>
            </a:pPr>
            <a:r>
              <a:t/>
            </a:r>
            <a:endParaRPr b="1" sz="1400">
              <a:latin typeface="Cousine"/>
              <a:ea typeface="Cousine"/>
              <a:cs typeface="Cousine"/>
              <a:sym typeface="Cousine"/>
            </a:endParaRPr>
          </a:p>
          <a:p>
            <a:pPr indent="0" lvl="0" marL="0" rtl="0" algn="l">
              <a:lnSpc>
                <a:spcPct val="100000"/>
              </a:lnSpc>
              <a:spcBef>
                <a:spcPts val="600"/>
              </a:spcBef>
              <a:spcAft>
                <a:spcPts val="0"/>
              </a:spcAft>
              <a:buNone/>
            </a:pPr>
            <a:r>
              <a:rPr b="1" lang="en" sz="1400">
                <a:latin typeface="Cousine"/>
                <a:ea typeface="Cousine"/>
                <a:cs typeface="Cousine"/>
                <a:sym typeface="Cousine"/>
              </a:rPr>
              <a:t>slideshare.net/davidmstokes</a:t>
            </a:r>
            <a:endParaRPr b="1" sz="1400">
              <a:latin typeface="Cousine"/>
              <a:ea typeface="Cousine"/>
              <a:cs typeface="Cousine"/>
              <a:sym typeface="Cousine"/>
            </a:endParaRPr>
          </a:p>
          <a:p>
            <a:pPr indent="0" lvl="0" marL="0" rtl="0" algn="l">
              <a:lnSpc>
                <a:spcPct val="100000"/>
              </a:lnSpc>
              <a:spcBef>
                <a:spcPts val="600"/>
              </a:spcBef>
              <a:spcAft>
                <a:spcPts val="0"/>
              </a:spcAft>
              <a:buNone/>
            </a:pPr>
            <a:r>
              <a:t/>
            </a:r>
            <a:endParaRPr b="1" sz="1400">
              <a:latin typeface="Cousine"/>
              <a:ea typeface="Cousine"/>
              <a:cs typeface="Cousine"/>
              <a:sym typeface="Cousine"/>
            </a:endParaRPr>
          </a:p>
          <a:p>
            <a:pPr indent="0" lvl="0" marL="0" rtl="0" algn="l">
              <a:lnSpc>
                <a:spcPct val="100000"/>
              </a:lnSpc>
              <a:spcBef>
                <a:spcPts val="600"/>
              </a:spcBef>
              <a:spcAft>
                <a:spcPts val="0"/>
              </a:spcAft>
              <a:buNone/>
            </a:pPr>
            <a:r>
              <a:rPr b="1" lang="en">
                <a:latin typeface="Cousine"/>
                <a:ea typeface="Cousine"/>
                <a:cs typeface="Cousine"/>
                <a:sym typeface="Cousine"/>
              </a:rPr>
              <a:t>Elephantdolphin.blogspot.com</a:t>
            </a:r>
            <a:endParaRPr b="1">
              <a:latin typeface="Cousine"/>
              <a:ea typeface="Cousine"/>
              <a:cs typeface="Cousine"/>
              <a:sym typeface="Cousine"/>
            </a:endParaRPr>
          </a:p>
          <a:p>
            <a:pPr indent="0" lvl="0" marL="0" rtl="0" algn="l">
              <a:lnSpc>
                <a:spcPct val="100000"/>
              </a:lnSpc>
              <a:spcBef>
                <a:spcPts val="600"/>
              </a:spcBef>
              <a:spcAft>
                <a:spcPts val="0"/>
              </a:spcAft>
              <a:buNone/>
            </a:pPr>
            <a:r>
              <a:t/>
            </a:r>
            <a:endParaRPr>
              <a:latin typeface="Cousine"/>
              <a:ea typeface="Cousine"/>
              <a:cs typeface="Cousine"/>
              <a:sym typeface="Cousine"/>
            </a:endParaRPr>
          </a:p>
          <a:p>
            <a:pPr indent="0" lvl="0" marL="0" rtl="0" algn="l">
              <a:lnSpc>
                <a:spcPct val="100000"/>
              </a:lnSpc>
              <a:spcBef>
                <a:spcPts val="600"/>
              </a:spcBef>
              <a:spcAft>
                <a:spcPts val="0"/>
              </a:spcAft>
              <a:buNone/>
            </a:pPr>
            <a:r>
              <a:t/>
            </a:r>
            <a:endParaRPr>
              <a:latin typeface="Cousine"/>
              <a:ea typeface="Cousine"/>
              <a:cs typeface="Cousine"/>
              <a:sym typeface="Cousine"/>
            </a:endParaRPr>
          </a:p>
          <a:p>
            <a:pPr indent="0" lvl="0" marL="0" rtl="0" algn="l">
              <a:spcBef>
                <a:spcPts val="0"/>
              </a:spcBef>
              <a:spcAft>
                <a:spcPts val="0"/>
              </a:spcAft>
              <a:buNone/>
            </a:pPr>
            <a:r>
              <a:t/>
            </a:r>
            <a:endParaRPr sz="1400"/>
          </a:p>
          <a:p>
            <a:pPr indent="0" lvl="0" marL="0" rtl="0" algn="l">
              <a:spcBef>
                <a:spcPts val="0"/>
              </a:spcBef>
              <a:spcAft>
                <a:spcPts val="0"/>
              </a:spcAft>
              <a:buNone/>
            </a:pPr>
            <a:r>
              <a:rPr lang="en" sz="1400"/>
              <a:t> </a:t>
            </a:r>
            <a:endParaRPr sz="1400"/>
          </a:p>
        </p:txBody>
      </p:sp>
      <p:pic>
        <p:nvPicPr>
          <p:cNvPr descr="boo.jpg" id="668" name="Google Shape;668;p97"/>
          <p:cNvPicPr preferRelativeResize="0"/>
          <p:nvPr/>
        </p:nvPicPr>
        <p:blipFill rotWithShape="1">
          <a:blip r:embed="rId4">
            <a:alphaModFix/>
          </a:blip>
          <a:srcRect b="12972" l="0" r="0" t="12980"/>
          <a:stretch/>
        </p:blipFill>
        <p:spPr>
          <a:xfrm>
            <a:off x="3274676" y="0"/>
            <a:ext cx="5869324" cy="5143505"/>
          </a:xfrm>
          <a:prstGeom prst="rect">
            <a:avLst/>
          </a:prstGeom>
          <a:noFill/>
          <a:ln>
            <a:noFill/>
          </a:ln>
        </p:spPr>
      </p:pic>
      <p:sp>
        <p:nvSpPr>
          <p:cNvPr id="669" name="Google Shape;669;p9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3" name="Shape 673"/>
        <p:cNvGrpSpPr/>
        <p:nvPr/>
      </p:nvGrpSpPr>
      <p:grpSpPr>
        <a:xfrm>
          <a:off x="0" y="0"/>
          <a:ext cx="0" cy="0"/>
          <a:chOff x="0" y="0"/>
          <a:chExt cx="0" cy="0"/>
        </a:xfrm>
      </p:grpSpPr>
      <p:sp>
        <p:nvSpPr>
          <p:cNvPr id="674" name="Google Shape;674;p9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675" name="Google Shape;675;p98"/>
          <p:cNvSpPr txBox="1"/>
          <p:nvPr/>
        </p:nvSpPr>
        <p:spPr>
          <a:xfrm>
            <a:off x="200975" y="214375"/>
            <a:ext cx="8454000" cy="4783200"/>
          </a:xfrm>
          <a:prstGeom prst="rect">
            <a:avLst/>
          </a:prstGeom>
          <a:noFill/>
          <a:ln>
            <a:noFill/>
          </a:ln>
        </p:spPr>
        <p:txBody>
          <a:bodyPr anchorCtr="0" anchor="t" bIns="91425" lIns="91425" spcFirstLastPara="1" rIns="91425" wrap="square" tIns="91425">
            <a:noAutofit/>
          </a:bodyPr>
          <a:lstStyle/>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WITH cte1 AS (SELECT doc-&gt;&gt;"$.name" AS name,</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                     doc-&gt;&gt;"$.cuisine" AS cuisine,</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        (SELECT AVG(score) FROM JSON_TABLE(doc, "$.grades[*]" </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		COLUMNS (score INT PATH "$.score")) AS r) AS avg_score </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FROM restaurants) </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SELECT *, RANK()</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OVER (PARTITION BY cuisine ORDER BY avg_score DESC) AS `rank`</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FROM cte1 ORDER BY `rank`, avg_score DESC LIMIT 10;</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 name                  | cuisine                        | avg_score | rank |</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 Juice It Health Bar   | Juice, Smoothies, Fruit Salads |   75.0000 |    1 |</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 Golden Dragon Cuisine | Chinese                        |   73.0000 |    1 |</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 Palombo Pastry Shop   | Bakery                         |   69.0000 |    1 |</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 Go Go Curry           | Japanese                       |   65.0000 |    1 |</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 K &amp; D Internet Inc    | Café/Coffee/Tea                |   61.0000 |    1 |</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 Koyla                 | Middle Eastern                 |   61.0000 |    1 |</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 Ivory D O S  Inc      | Other                          |   60.0000 |    1 |</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 Espace                | American                       |   56.0000 |    1 |</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 Rose Pizza            | Pizza                          |   52.0000 |    1 |</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 Tacos Al Suadero      | Mexican                        |   52.0000 |    1 |</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Clr>
                <a:srgbClr val="000000"/>
              </a:buClr>
              <a:buSzPts val="1100"/>
              <a:buFont typeface="Arial"/>
              <a:buNone/>
            </a:pPr>
            <a:r>
              <a:rPr b="1" lang="en" sz="1200">
                <a:solidFill>
                  <a:srgbClr val="333333"/>
                </a:solidFill>
                <a:highlight>
                  <a:srgbClr val="F5F5F5"/>
                </a:highlight>
                <a:latin typeface="Courier New"/>
                <a:ea typeface="Courier New"/>
                <a:cs typeface="Courier New"/>
                <a:sym typeface="Courier New"/>
              </a:rPr>
              <a:t>+-----------------------+--------------------------------+-----------+------+</a:t>
            </a:r>
            <a:endParaRPr b="1" sz="1200">
              <a:solidFill>
                <a:srgbClr val="333333"/>
              </a:solidFill>
              <a:highlight>
                <a:srgbClr val="F5F5F5"/>
              </a:highlight>
              <a:latin typeface="Courier New"/>
              <a:ea typeface="Courier New"/>
              <a:cs typeface="Courier New"/>
              <a:sym typeface="Courier New"/>
            </a:endParaRPr>
          </a:p>
          <a:p>
            <a:pPr indent="0" lvl="0" marL="88900" marR="88900" rtl="0" algn="l">
              <a:spcBef>
                <a:spcPts val="0"/>
              </a:spcBef>
              <a:spcAft>
                <a:spcPts val="0"/>
              </a:spcAft>
              <a:buNone/>
            </a:pPr>
            <a:r>
              <a:t/>
            </a:r>
            <a:endParaRPr b="1" sz="1200">
              <a:highlight>
                <a:schemeClr val="lt1"/>
              </a:highlight>
              <a:latin typeface="Courier New"/>
              <a:ea typeface="Courier New"/>
              <a:cs typeface="Courier New"/>
              <a:sym typeface="Courier New"/>
            </a:endParaRPr>
          </a:p>
          <a:p>
            <a:pPr indent="0" lvl="0" marL="0" rtl="0" algn="l">
              <a:spcBef>
                <a:spcPts val="0"/>
              </a:spcBef>
              <a:spcAft>
                <a:spcPts val="0"/>
              </a:spcAft>
              <a:buNone/>
            </a:pPr>
            <a:r>
              <a:t/>
            </a:r>
            <a:endParaRPr sz="1200">
              <a:highlight>
                <a:schemeClr val="lt1"/>
              </a:highlight>
              <a:latin typeface="Courier New"/>
              <a:ea typeface="Courier New"/>
              <a:cs typeface="Courier New"/>
              <a:sym typeface="Courier New"/>
            </a:endParaRPr>
          </a:p>
        </p:txBody>
      </p:sp>
      <p:sp>
        <p:nvSpPr>
          <p:cNvPr id="676" name="Google Shape;676;p98"/>
          <p:cNvSpPr txBox="1"/>
          <p:nvPr>
            <p:ph idx="1" type="body"/>
          </p:nvPr>
        </p:nvSpPr>
        <p:spPr>
          <a:xfrm>
            <a:off x="57150" y="4696825"/>
            <a:ext cx="8382000" cy="446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2400"/>
              <a:t>That query by itself</a:t>
            </a:r>
            <a:endParaRPr b="1"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471900" y="738725"/>
            <a:ext cx="8222100" cy="767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609600" lvl="0" marL="457200" rtl="0" algn="l">
              <a:spcBef>
                <a:spcPts val="0"/>
              </a:spcBef>
              <a:spcAft>
                <a:spcPts val="0"/>
              </a:spcAft>
              <a:buSzPts val="6000"/>
              <a:buAutoNum type="arabicPeriod"/>
            </a:pPr>
            <a:r>
              <a:rPr lang="en" sz="6000"/>
              <a:t>Data Dictionary</a:t>
            </a:r>
            <a:endParaRPr sz="6000"/>
          </a:p>
        </p:txBody>
      </p:sp>
      <p:sp>
        <p:nvSpPr>
          <p:cNvPr id="172" name="Google Shape;172;p30"/>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Before MySQL 8 -- Meta Data Stored in files!</a:t>
            </a:r>
            <a:endParaRPr b="1">
              <a:solidFill>
                <a:srgbClr val="000000"/>
              </a:solidFill>
            </a:endParaRPr>
          </a:p>
          <a:p>
            <a:pPr indent="0" lvl="0" marL="0" rtl="0" algn="l">
              <a:spcBef>
                <a:spcPts val="1600"/>
              </a:spcBef>
              <a:spcAft>
                <a:spcPts val="0"/>
              </a:spcAft>
              <a:buNone/>
            </a:pPr>
            <a:r>
              <a:rPr b="1" lang="en">
                <a:solidFill>
                  <a:srgbClr val="000000"/>
                </a:solidFill>
              </a:rPr>
              <a:t>You have had a plethora of files out there -- .FRM .MYD .MYI .OPT and many more just waiting for something to go bad -- now store relevant information in data dictionary!</a:t>
            </a:r>
            <a:endParaRPr b="1">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p>
        </p:txBody>
      </p:sp>
      <p:sp>
        <p:nvSpPr>
          <p:cNvPr id="173" name="Google Shape;173;p30"/>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This means you are no longer dependent in the number of inodes on your system, somebody </a:t>
            </a:r>
            <a:r>
              <a:rPr b="1" lang="en">
                <a:solidFill>
                  <a:srgbClr val="000000"/>
                </a:solidFill>
              </a:rPr>
              <a:t>rm</a:t>
            </a:r>
            <a:r>
              <a:rPr b="1" lang="en">
                <a:solidFill>
                  <a:srgbClr val="000000"/>
                </a:solidFill>
              </a:rPr>
              <a:t>-ing the files at just the wrong time, and a whole host of other problems.</a:t>
            </a:r>
            <a:endParaRPr b="1">
              <a:solidFill>
                <a:srgbClr val="000000"/>
              </a:solidFill>
            </a:endParaRPr>
          </a:p>
          <a:p>
            <a:pPr indent="0" lvl="0" marL="0" rtl="0" algn="l">
              <a:spcBef>
                <a:spcPts val="1600"/>
              </a:spcBef>
              <a:spcAft>
                <a:spcPts val="1600"/>
              </a:spcAft>
              <a:buNone/>
            </a:pPr>
            <a:r>
              <a:rPr b="1" lang="en">
                <a:solidFill>
                  <a:srgbClr val="000000"/>
                </a:solidFill>
              </a:rPr>
              <a:t>Innodb is robust enough to rebuild all information to a point in time in case of problems. So keep EVERYTHING in internal data structures. And that leads to transactional ALTER TABLE commands.</a:t>
            </a:r>
            <a:endParaRPr b="1">
              <a:solidFill>
                <a:srgbClr val="000000"/>
              </a:solidFill>
            </a:endParaRPr>
          </a:p>
        </p:txBody>
      </p:sp>
      <p:sp>
        <p:nvSpPr>
          <p:cNvPr id="174" name="Google Shape;174;p3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475500" y="1258525"/>
            <a:ext cx="8222100" cy="196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solidFill>
                  <a:srgbClr val="000000"/>
                </a:solidFill>
              </a:rPr>
              <a:t>System Tables are now InnoDB</a:t>
            </a:r>
            <a:endParaRPr b="1" sz="3600">
              <a:solidFill>
                <a:srgbClr val="000000"/>
              </a:solidFill>
            </a:endParaRPr>
          </a:p>
        </p:txBody>
      </p:sp>
      <p:sp>
        <p:nvSpPr>
          <p:cNvPr id="180" name="Google Shape;180;p31"/>
          <p:cNvSpPr txBox="1"/>
          <p:nvPr>
            <p:ph idx="1" type="body"/>
          </p:nvPr>
        </p:nvSpPr>
        <p:spPr>
          <a:xfrm>
            <a:off x="366525" y="3304625"/>
            <a:ext cx="8331000" cy="1300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a:solidFill>
                  <a:srgbClr val="000000"/>
                </a:solidFill>
              </a:rPr>
              <a:t>Previously, these were MyISAM (non transactional) tables. This change applies to these tables: user, db, tables_priv, columns_priv, procs_priv, proxies_priv.</a:t>
            </a:r>
            <a:endParaRPr b="1">
              <a:solidFill>
                <a:srgbClr val="000000"/>
              </a:solidFill>
            </a:endParaRPr>
          </a:p>
        </p:txBody>
      </p:sp>
      <p:sp>
        <p:nvSpPr>
          <p:cNvPr id="181" name="Google Shape;181;p3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Valent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21DD5821DC594DA264ED96175D1878" ma:contentTypeVersion="10" ma:contentTypeDescription="Create a new document." ma:contentTypeScope="" ma:versionID="1fca2ef160b68e6ffe4c1a41c6f5e38a">
  <xsd:schema xmlns:xsd="http://www.w3.org/2001/XMLSchema" xmlns:xs="http://www.w3.org/2001/XMLSchema" xmlns:p="http://schemas.microsoft.com/office/2006/metadata/properties" xmlns:ns2="91dc3149-57f4-4c82-b206-3495bafea869" xmlns:ns3="e289ea12-280c-4e36-901c-8e1b1225a6b7" targetNamespace="http://schemas.microsoft.com/office/2006/metadata/properties" ma:root="true" ma:fieldsID="5024fdc5bbdf5f11cdc9ebe46e8e5c1b" ns2:_="" ns3:_="">
    <xsd:import namespace="91dc3149-57f4-4c82-b206-3495bafea869"/>
    <xsd:import namespace="e289ea12-280c-4e36-901c-8e1b1225a6b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dc3149-57f4-4c82-b206-3495bafea86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89ea12-280c-4e36-901c-8e1b1225a6b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F29D86-03EF-4C9D-8F22-8732C4042DE7}"/>
</file>

<file path=customXml/itemProps2.xml><?xml version="1.0" encoding="utf-8"?>
<ds:datastoreItem xmlns:ds="http://schemas.openxmlformats.org/officeDocument/2006/customXml" ds:itemID="{C30DB0E3-9B94-4663-A8F7-A136634A5842}"/>
</file>

<file path=customXml/itemProps3.xml><?xml version="1.0" encoding="utf-8"?>
<ds:datastoreItem xmlns:ds="http://schemas.openxmlformats.org/officeDocument/2006/customXml" ds:itemID="{01278A4E-1656-474F-89C5-D6A4E3A0FEA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0x010100CE21DD5821DC594DA264ED96175D1878</vt:lpwstr>
  </property>
</Properties>
</file>