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3" r:id="rId17"/>
    <p:sldId id="274" r:id="rId18"/>
    <p:sldId id="276" r:id="rId19"/>
    <p:sldId id="277" r:id="rId20"/>
    <p:sldId id="278" r:id="rId21"/>
    <p:sldId id="285" r:id="rId22"/>
    <p:sldId id="282" r:id="rId23"/>
    <p:sldId id="283" r:id="rId24"/>
    <p:sldId id="284" r:id="rId25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09"/>
    <p:restoredTop sz="94629"/>
  </p:normalViewPr>
  <p:slideViewPr>
    <p:cSldViewPr>
      <p:cViewPr>
        <p:scale>
          <a:sx n="77" d="100"/>
          <a:sy n="77" d="100"/>
        </p:scale>
        <p:origin x="1182" y="-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-270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8616C-4423-FA4B-BAFA-108FF9865DB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A2E199-494E-E145-A689-4EEEB317AF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95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2E199-494E-E145-A689-4EEEB317AF6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65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2E199-494E-E145-A689-4EEEB317AF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62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23232"/>
                </a:solidFill>
                <a:latin typeface="Lucida Grande"/>
                <a:cs typeface="Lucida Grande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BF323B"/>
                </a:solidFill>
                <a:latin typeface="Lucida Grande"/>
                <a:cs typeface="Lucida Gran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24242"/>
                </a:solidFill>
                <a:latin typeface="Lucida Grande"/>
                <a:cs typeface="Lucida Gran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400800" y="6877029"/>
            <a:ext cx="1981200" cy="209571"/>
          </a:xfrm>
        </p:spPr>
        <p:txBody>
          <a:bodyPr lIns="0" tIns="0" rIns="0" bIns="0"/>
          <a:lstStyle>
            <a:lvl1pPr>
              <a:defRPr sz="1200" b="0" i="0">
                <a:solidFill>
                  <a:srgbClr val="323232"/>
                </a:solidFill>
                <a:latin typeface="Lucida Grande"/>
                <a:cs typeface="Lucida Grande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 smtClean="0"/>
              <a:t>Walk-through</a:t>
            </a:r>
            <a:r>
              <a:rPr lang="en-US" spc="-5" dirty="0" smtClean="0"/>
              <a:t> 2017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BF323B"/>
                </a:solidFill>
                <a:latin typeface="Lucida Grande"/>
                <a:cs typeface="Lucida Gran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23232"/>
                </a:solidFill>
                <a:latin typeface="Lucida Grande"/>
                <a:cs typeface="Lucida Grande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BF323B"/>
                </a:solidFill>
                <a:latin typeface="Lucida Grande"/>
                <a:cs typeface="Lucida Gran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23232"/>
                </a:solidFill>
                <a:latin typeface="Lucida Grande"/>
                <a:cs typeface="Lucida Grande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03250" y="457200"/>
            <a:ext cx="3140073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323232"/>
                </a:solidFill>
                <a:latin typeface="Lucida Grande"/>
                <a:cs typeface="Lucida Grande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6277" y="1342073"/>
            <a:ext cx="8665845" cy="5664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BF323B"/>
                </a:solidFill>
                <a:latin typeface="Lucida Grande"/>
                <a:cs typeface="Lucida Grand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1712" y="2657475"/>
            <a:ext cx="7780655" cy="2911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24242"/>
                </a:solidFill>
                <a:latin typeface="Lucida Grande"/>
                <a:cs typeface="Lucida Gran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789400" y="6877029"/>
            <a:ext cx="1334134" cy="205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323232"/>
                </a:solidFill>
                <a:latin typeface="Lucida Grande"/>
                <a:cs typeface="Lucida Grande"/>
              </a:defRPr>
            </a:lvl1pPr>
          </a:lstStyle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vpcertification@aici.or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na@aaasolutions.co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vpcertification@aici.or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na@aaasolutions.c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44900" y="725488"/>
            <a:ext cx="5669280" cy="3900804"/>
          </a:xfrm>
          <a:custGeom>
            <a:avLst/>
            <a:gdLst/>
            <a:ahLst/>
            <a:cxnLst/>
            <a:rect l="l" t="t" r="r" b="b"/>
            <a:pathLst>
              <a:path w="5669280" h="3900804">
                <a:moveTo>
                  <a:pt x="0" y="3900486"/>
                </a:moveTo>
                <a:lnTo>
                  <a:pt x="5668962" y="3900486"/>
                </a:lnTo>
                <a:lnTo>
                  <a:pt x="5668962" y="0"/>
                </a:lnTo>
                <a:lnTo>
                  <a:pt x="0" y="0"/>
                </a:lnTo>
                <a:lnTo>
                  <a:pt x="0" y="3900486"/>
                </a:lnTo>
                <a:close/>
              </a:path>
            </a:pathLst>
          </a:custGeom>
          <a:solidFill>
            <a:srgbClr val="BF32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5487" y="725490"/>
            <a:ext cx="184150" cy="3886200"/>
          </a:xfrm>
          <a:custGeom>
            <a:avLst/>
            <a:gdLst/>
            <a:ahLst/>
            <a:cxnLst/>
            <a:rect l="l" t="t" r="r" b="b"/>
            <a:pathLst>
              <a:path w="184150" h="3886200">
                <a:moveTo>
                  <a:pt x="0" y="3886198"/>
                </a:moveTo>
                <a:lnTo>
                  <a:pt x="184150" y="3886198"/>
                </a:lnTo>
                <a:lnTo>
                  <a:pt x="184150" y="0"/>
                </a:lnTo>
                <a:lnTo>
                  <a:pt x="0" y="0"/>
                </a:lnTo>
                <a:lnTo>
                  <a:pt x="0" y="3886198"/>
                </a:lnTo>
                <a:close/>
              </a:path>
            </a:pathLst>
          </a:custGeom>
          <a:solidFill>
            <a:srgbClr val="BF32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013796" y="1673225"/>
            <a:ext cx="1181100" cy="609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b="0" spc="-5" dirty="0">
                <a:solidFill>
                  <a:srgbClr val="FFFFFF"/>
                </a:solidFill>
                <a:latin typeface="Lucida Grande"/>
                <a:cs typeface="Lucida Grande"/>
              </a:rPr>
              <a:t>AICI</a:t>
            </a:r>
            <a:r>
              <a:rPr sz="4000" b="0" dirty="0">
                <a:solidFill>
                  <a:srgbClr val="FFFFFF"/>
                </a:solidFill>
                <a:latin typeface="Lucida Grande"/>
                <a:cs typeface="Lucida Grande"/>
              </a:rPr>
              <a:t> </a:t>
            </a:r>
            <a:endParaRPr sz="4000">
              <a:latin typeface="Lucida Grande"/>
              <a:cs typeface="Lucida Grand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53680" y="2437764"/>
            <a:ext cx="4939665" cy="723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2085" marR="5080" indent="-1430020">
              <a:lnSpc>
                <a:spcPts val="2850"/>
              </a:lnSpc>
            </a:pPr>
            <a:r>
              <a:rPr sz="2400" spc="-5" dirty="0">
                <a:solidFill>
                  <a:srgbClr val="FFFFFF"/>
                </a:solidFill>
                <a:latin typeface="Lucida Grande"/>
                <a:cs typeface="Lucida Grande"/>
              </a:rPr>
              <a:t>Certified Image </a:t>
            </a:r>
            <a:r>
              <a:rPr sz="2400" dirty="0">
                <a:solidFill>
                  <a:srgbClr val="FFFFFF"/>
                </a:solidFill>
                <a:latin typeface="Lucida Grande"/>
                <a:cs typeface="Lucida Grande"/>
              </a:rPr>
              <a:t>Professional</a:t>
            </a:r>
            <a:r>
              <a:rPr sz="2400" spc="-95" dirty="0">
                <a:solidFill>
                  <a:srgbClr val="FFFFFF"/>
                </a:solidFill>
                <a:latin typeface="Lucida Grande"/>
                <a:cs typeface="Lucida Grande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Lucida Grande"/>
                <a:cs typeface="Lucida Grande"/>
              </a:rPr>
              <a:t>(CIP)  Walk-through</a:t>
            </a:r>
            <a:r>
              <a:rPr sz="2400" dirty="0">
                <a:solidFill>
                  <a:srgbClr val="FFFFFF"/>
                </a:solidFill>
                <a:latin typeface="Lucida Grande"/>
                <a:cs typeface="Lucida Grande"/>
              </a:rPr>
              <a:t> </a:t>
            </a:r>
            <a:endParaRPr sz="2400">
              <a:latin typeface="Lucida Grande"/>
              <a:cs typeface="Lucida Grand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3250" y="457200"/>
            <a:ext cx="3140073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246563" y="5840412"/>
            <a:ext cx="4425948" cy="9747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622934"/>
            <a:ext cx="2732088" cy="548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b="0" dirty="0">
                <a:solidFill>
                  <a:srgbClr val="CE1D00"/>
                </a:solidFill>
                <a:latin typeface="Lucida Grande"/>
                <a:cs typeface="Lucida Grande"/>
              </a:rPr>
              <a:t>AGENDA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1488728"/>
            <a:ext cx="4408170" cy="4587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The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CIP</a:t>
            </a:r>
            <a:r>
              <a:rPr sz="2000" b="1" spc="-8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Portfolio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Critical</a:t>
            </a:r>
            <a:r>
              <a:rPr sz="2000" spc="-11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Issues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The</a:t>
            </a:r>
            <a:r>
              <a:rPr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Deadlines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The Basic</a:t>
            </a:r>
            <a:r>
              <a:rPr sz="2000" spc="-8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Requirements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Tips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for Portfolio</a:t>
            </a:r>
            <a:r>
              <a:rPr sz="2000" spc="-11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Organization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The</a:t>
            </a:r>
            <a:r>
              <a:rPr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Structure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Tips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for Successful</a:t>
            </a:r>
            <a:r>
              <a:rPr sz="2000" spc="-11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Portfolios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Reviewers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Contact</a:t>
            </a:r>
            <a:r>
              <a:rPr sz="2000" spc="-8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Information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Maintaining Your</a:t>
            </a:r>
            <a:r>
              <a:rPr sz="2000" b="1" spc="-10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b="1" spc="-15" dirty="0">
                <a:solidFill>
                  <a:srgbClr val="424242"/>
                </a:solidFill>
                <a:latin typeface="Lucida Grande"/>
                <a:cs typeface="Lucida Grande"/>
              </a:rPr>
              <a:t>Certification 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172200" y="6811644"/>
            <a:ext cx="1951335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 smtClean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r>
              <a:rPr lang="en-US" sz="1200" spc="-5" dirty="0" smtClean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lang="en-US" sz="1200" spc="-5" dirty="0" smtClean="0">
                <a:solidFill>
                  <a:srgbClr val="323232"/>
                </a:solidFill>
                <a:latin typeface="Lucida Grande"/>
                <a:cs typeface="Lucida Grande"/>
              </a:rPr>
              <a:t>2018 Oct</a:t>
            </a:r>
            <a:endParaRPr sz="1200" dirty="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5262" y="3841591"/>
            <a:ext cx="400431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BF323B"/>
                </a:solidFill>
                <a:latin typeface="Lucida Grande"/>
                <a:cs typeface="Lucida Grande"/>
              </a:rPr>
              <a:t>The </a:t>
            </a:r>
            <a:r>
              <a:rPr sz="3600" b="1" spc="-5" dirty="0">
                <a:solidFill>
                  <a:srgbClr val="BF323B"/>
                </a:solidFill>
                <a:latin typeface="Lucida Grande"/>
                <a:cs typeface="Lucida Grande"/>
              </a:rPr>
              <a:t>CIP</a:t>
            </a:r>
            <a:r>
              <a:rPr sz="3600" b="1" spc="-90" dirty="0">
                <a:solidFill>
                  <a:srgbClr val="BF323B"/>
                </a:solidFill>
                <a:latin typeface="Lucida Grande"/>
                <a:cs typeface="Lucida Grande"/>
              </a:rPr>
              <a:t> </a:t>
            </a:r>
            <a:r>
              <a:rPr sz="3600" b="1" spc="-5" dirty="0">
                <a:solidFill>
                  <a:srgbClr val="BF323B"/>
                </a:solidFill>
                <a:latin typeface="Lucida Grande"/>
                <a:cs typeface="Lucida Grande"/>
              </a:rPr>
              <a:t>Portfolio</a:t>
            </a:r>
            <a:endParaRPr sz="3600">
              <a:latin typeface="Lucida Grande"/>
              <a:cs typeface="Lucida Gran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3075" y="1628458"/>
            <a:ext cx="133413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334962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Critical</a:t>
            </a:r>
            <a:r>
              <a:rPr spc="-80" dirty="0"/>
              <a:t> </a:t>
            </a:r>
            <a:r>
              <a:rPr dirty="0"/>
              <a:t>Issues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928938"/>
            <a:ext cx="6522084" cy="2230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1665" marR="5080" indent="-609600">
              <a:lnSpc>
                <a:spcPct val="100000"/>
              </a:lnSpc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Planning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ahead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– take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your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time,</a:t>
            </a:r>
            <a:r>
              <a:rPr sz="2000" spc="-9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ask</a:t>
            </a:r>
            <a:r>
              <a:rPr sz="2000" spc="-1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questions,  read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the guidelines,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keep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track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of your</a:t>
            </a:r>
            <a:r>
              <a:rPr sz="2000" spc="-1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work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Understanding the</a:t>
            </a:r>
            <a:r>
              <a:rPr sz="2000" spc="-114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process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Meeting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ALL</a:t>
            </a:r>
            <a:r>
              <a:rPr sz="2000" spc="-9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requirements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Respecting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the</a:t>
            </a:r>
            <a:r>
              <a:rPr sz="2000" spc="-8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deadlines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3386454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The</a:t>
            </a:r>
            <a:r>
              <a:rPr spc="-100" dirty="0"/>
              <a:t> </a:t>
            </a:r>
            <a:r>
              <a:rPr dirty="0"/>
              <a:t>Deadlines</a:t>
            </a:r>
          </a:p>
        </p:txBody>
      </p:sp>
      <p:sp>
        <p:nvSpPr>
          <p:cNvPr id="3" name="object 3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2488" y="5052059"/>
            <a:ext cx="229870" cy="1195070"/>
          </a:xfrm>
          <a:custGeom>
            <a:avLst/>
            <a:gdLst/>
            <a:ahLst/>
            <a:cxnLst/>
            <a:rect l="l" t="t" r="r" b="b"/>
            <a:pathLst>
              <a:path w="229869" h="1195070">
                <a:moveTo>
                  <a:pt x="0" y="1195070"/>
                </a:moveTo>
                <a:lnTo>
                  <a:pt x="229547" y="1195070"/>
                </a:lnTo>
                <a:lnTo>
                  <a:pt x="229547" y="0"/>
                </a:lnTo>
                <a:lnTo>
                  <a:pt x="0" y="0"/>
                </a:lnTo>
                <a:lnTo>
                  <a:pt x="0" y="1195070"/>
                </a:lnTo>
                <a:close/>
              </a:path>
            </a:pathLst>
          </a:custGeom>
          <a:solidFill>
            <a:srgbClr val="A72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2488" y="4823459"/>
            <a:ext cx="2370455" cy="228600"/>
          </a:xfrm>
          <a:custGeom>
            <a:avLst/>
            <a:gdLst/>
            <a:ahLst/>
            <a:cxnLst/>
            <a:rect l="l" t="t" r="r" b="b"/>
            <a:pathLst>
              <a:path w="2370455" h="228600">
                <a:moveTo>
                  <a:pt x="0" y="228600"/>
                </a:moveTo>
                <a:lnTo>
                  <a:pt x="2370136" y="228600"/>
                </a:lnTo>
                <a:lnTo>
                  <a:pt x="2370136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A72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2488" y="4822825"/>
            <a:ext cx="2370455" cy="1424305"/>
          </a:xfrm>
          <a:custGeom>
            <a:avLst/>
            <a:gdLst/>
            <a:ahLst/>
            <a:cxnLst/>
            <a:rect l="l" t="t" r="r" b="b"/>
            <a:pathLst>
              <a:path w="2370455" h="1424304">
                <a:moveTo>
                  <a:pt x="2370136" y="0"/>
                </a:moveTo>
                <a:lnTo>
                  <a:pt x="2370136" y="229403"/>
                </a:lnTo>
                <a:lnTo>
                  <a:pt x="229546" y="229403"/>
                </a:lnTo>
                <a:lnTo>
                  <a:pt x="229546" y="1423987"/>
                </a:lnTo>
                <a:lnTo>
                  <a:pt x="0" y="1423987"/>
                </a:lnTo>
                <a:lnTo>
                  <a:pt x="0" y="0"/>
                </a:lnTo>
                <a:lnTo>
                  <a:pt x="2370136" y="0"/>
                </a:lnTo>
                <a:close/>
              </a:path>
            </a:pathLst>
          </a:custGeom>
          <a:ln w="25399">
            <a:solidFill>
              <a:srgbClr val="A729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97175" y="4173538"/>
            <a:ext cx="403225" cy="405130"/>
          </a:xfrm>
          <a:custGeom>
            <a:avLst/>
            <a:gdLst/>
            <a:ahLst/>
            <a:cxnLst/>
            <a:rect l="l" t="t" r="r" b="b"/>
            <a:pathLst>
              <a:path w="403225" h="405129">
                <a:moveTo>
                  <a:pt x="403225" y="0"/>
                </a:moveTo>
                <a:lnTo>
                  <a:pt x="0" y="404811"/>
                </a:lnTo>
                <a:lnTo>
                  <a:pt x="403225" y="404811"/>
                </a:lnTo>
                <a:lnTo>
                  <a:pt x="403225" y="0"/>
                </a:lnTo>
                <a:close/>
              </a:path>
            </a:pathLst>
          </a:custGeom>
          <a:solidFill>
            <a:srgbClr val="7F9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97175" y="4173538"/>
            <a:ext cx="403225" cy="405130"/>
          </a:xfrm>
          <a:custGeom>
            <a:avLst/>
            <a:gdLst/>
            <a:ahLst/>
            <a:cxnLst/>
            <a:rect l="l" t="t" r="r" b="b"/>
            <a:pathLst>
              <a:path w="403225" h="405129">
                <a:moveTo>
                  <a:pt x="0" y="404811"/>
                </a:moveTo>
                <a:lnTo>
                  <a:pt x="403224" y="0"/>
                </a:lnTo>
                <a:lnTo>
                  <a:pt x="403224" y="404811"/>
                </a:lnTo>
                <a:lnTo>
                  <a:pt x="0" y="404811"/>
                </a:lnTo>
                <a:close/>
              </a:path>
            </a:pathLst>
          </a:custGeom>
          <a:ln w="25399">
            <a:solidFill>
              <a:srgbClr val="7F9C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16312" y="3827779"/>
            <a:ext cx="229870" cy="1193800"/>
          </a:xfrm>
          <a:custGeom>
            <a:avLst/>
            <a:gdLst/>
            <a:ahLst/>
            <a:cxnLst/>
            <a:rect l="l" t="t" r="r" b="b"/>
            <a:pathLst>
              <a:path w="229870" h="1193800">
                <a:moveTo>
                  <a:pt x="0" y="1193800"/>
                </a:moveTo>
                <a:lnTo>
                  <a:pt x="229290" y="1193800"/>
                </a:lnTo>
                <a:lnTo>
                  <a:pt x="229290" y="0"/>
                </a:lnTo>
                <a:lnTo>
                  <a:pt x="0" y="0"/>
                </a:lnTo>
                <a:lnTo>
                  <a:pt x="0" y="1193800"/>
                </a:lnTo>
                <a:close/>
              </a:path>
            </a:pathLst>
          </a:custGeom>
          <a:solidFill>
            <a:srgbClr val="A72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16312" y="3599179"/>
            <a:ext cx="2370455" cy="228600"/>
          </a:xfrm>
          <a:custGeom>
            <a:avLst/>
            <a:gdLst/>
            <a:ahLst/>
            <a:cxnLst/>
            <a:rect l="l" t="t" r="r" b="b"/>
            <a:pathLst>
              <a:path w="2370454" h="228600">
                <a:moveTo>
                  <a:pt x="0" y="228600"/>
                </a:moveTo>
                <a:lnTo>
                  <a:pt x="2370137" y="228600"/>
                </a:lnTo>
                <a:lnTo>
                  <a:pt x="2370137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A72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16313" y="3598862"/>
            <a:ext cx="2370455" cy="1422400"/>
          </a:xfrm>
          <a:custGeom>
            <a:avLst/>
            <a:gdLst/>
            <a:ahLst/>
            <a:cxnLst/>
            <a:rect l="l" t="t" r="r" b="b"/>
            <a:pathLst>
              <a:path w="2370454" h="1422400">
                <a:moveTo>
                  <a:pt x="2370136" y="0"/>
                </a:moveTo>
                <a:lnTo>
                  <a:pt x="2370136" y="229148"/>
                </a:lnTo>
                <a:lnTo>
                  <a:pt x="229290" y="229148"/>
                </a:lnTo>
                <a:lnTo>
                  <a:pt x="229290" y="1422399"/>
                </a:lnTo>
                <a:lnTo>
                  <a:pt x="0" y="1422399"/>
                </a:lnTo>
                <a:lnTo>
                  <a:pt x="0" y="0"/>
                </a:lnTo>
                <a:lnTo>
                  <a:pt x="2370136" y="0"/>
                </a:lnTo>
                <a:close/>
              </a:path>
            </a:pathLst>
          </a:custGeom>
          <a:ln w="25399">
            <a:solidFill>
              <a:srgbClr val="A729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81723" y="2602229"/>
            <a:ext cx="229870" cy="1195070"/>
          </a:xfrm>
          <a:custGeom>
            <a:avLst/>
            <a:gdLst/>
            <a:ahLst/>
            <a:cxnLst/>
            <a:rect l="l" t="t" r="r" b="b"/>
            <a:pathLst>
              <a:path w="229870" h="1195070">
                <a:moveTo>
                  <a:pt x="0" y="1195070"/>
                </a:moveTo>
                <a:lnTo>
                  <a:pt x="229547" y="1195070"/>
                </a:lnTo>
                <a:lnTo>
                  <a:pt x="229547" y="0"/>
                </a:lnTo>
                <a:lnTo>
                  <a:pt x="0" y="0"/>
                </a:lnTo>
                <a:lnTo>
                  <a:pt x="0" y="1195070"/>
                </a:lnTo>
                <a:close/>
              </a:path>
            </a:pathLst>
          </a:custGeom>
          <a:solidFill>
            <a:srgbClr val="A72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81723" y="2373629"/>
            <a:ext cx="2368550" cy="228600"/>
          </a:xfrm>
          <a:custGeom>
            <a:avLst/>
            <a:gdLst/>
            <a:ahLst/>
            <a:cxnLst/>
            <a:rect l="l" t="t" r="r" b="b"/>
            <a:pathLst>
              <a:path w="2368550" h="228600">
                <a:moveTo>
                  <a:pt x="0" y="228600"/>
                </a:moveTo>
                <a:lnTo>
                  <a:pt x="2368550" y="228600"/>
                </a:lnTo>
                <a:lnTo>
                  <a:pt x="2368550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A729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81724" y="2373314"/>
            <a:ext cx="2368550" cy="1424305"/>
          </a:xfrm>
          <a:custGeom>
            <a:avLst/>
            <a:gdLst/>
            <a:ahLst/>
            <a:cxnLst/>
            <a:rect l="l" t="t" r="r" b="b"/>
            <a:pathLst>
              <a:path w="2368550" h="1424304">
                <a:moveTo>
                  <a:pt x="2368549" y="0"/>
                </a:moveTo>
                <a:lnTo>
                  <a:pt x="2368549" y="229403"/>
                </a:lnTo>
                <a:lnTo>
                  <a:pt x="229546" y="229403"/>
                </a:lnTo>
                <a:lnTo>
                  <a:pt x="229546" y="1423986"/>
                </a:lnTo>
                <a:lnTo>
                  <a:pt x="0" y="1423986"/>
                </a:lnTo>
                <a:lnTo>
                  <a:pt x="0" y="0"/>
                </a:lnTo>
                <a:lnTo>
                  <a:pt x="2368549" y="0"/>
                </a:lnTo>
                <a:close/>
              </a:path>
            </a:pathLst>
          </a:custGeom>
          <a:ln w="25399">
            <a:solidFill>
              <a:srgbClr val="A729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60998" y="2949575"/>
            <a:ext cx="403225" cy="405130"/>
          </a:xfrm>
          <a:custGeom>
            <a:avLst/>
            <a:gdLst/>
            <a:ahLst/>
            <a:cxnLst/>
            <a:rect l="l" t="t" r="r" b="b"/>
            <a:pathLst>
              <a:path w="403225" h="405129">
                <a:moveTo>
                  <a:pt x="403225" y="0"/>
                </a:moveTo>
                <a:lnTo>
                  <a:pt x="0" y="404813"/>
                </a:lnTo>
                <a:lnTo>
                  <a:pt x="403225" y="404813"/>
                </a:lnTo>
                <a:lnTo>
                  <a:pt x="403225" y="0"/>
                </a:lnTo>
                <a:close/>
              </a:path>
            </a:pathLst>
          </a:custGeom>
          <a:solidFill>
            <a:srgbClr val="7F9C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60998" y="2949575"/>
            <a:ext cx="403225" cy="405130"/>
          </a:xfrm>
          <a:custGeom>
            <a:avLst/>
            <a:gdLst/>
            <a:ahLst/>
            <a:cxnLst/>
            <a:rect l="l" t="t" r="r" b="b"/>
            <a:pathLst>
              <a:path w="403225" h="405129">
                <a:moveTo>
                  <a:pt x="0" y="404812"/>
                </a:moveTo>
                <a:lnTo>
                  <a:pt x="403224" y="0"/>
                </a:lnTo>
                <a:lnTo>
                  <a:pt x="403224" y="404812"/>
                </a:lnTo>
                <a:lnTo>
                  <a:pt x="0" y="404812"/>
                </a:lnTo>
                <a:close/>
              </a:path>
            </a:pathLst>
          </a:custGeom>
          <a:ln w="25399">
            <a:solidFill>
              <a:srgbClr val="7F9C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147127" y="5136463"/>
            <a:ext cx="1452880" cy="1381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89600"/>
              </a:lnSpc>
            </a:pP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Submit CIP 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registration  </a:t>
            </a: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form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and  payment </a:t>
            </a: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to  AICI</a:t>
            </a:r>
            <a:r>
              <a:rPr sz="20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HQ</a:t>
            </a:r>
            <a:endParaRPr sz="2000">
              <a:latin typeface="Lucida Grande"/>
              <a:cs typeface="Lucida Grande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12540" y="3912503"/>
            <a:ext cx="1854835" cy="1927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89600"/>
              </a:lnSpc>
            </a:pP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One-year 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candidacy </a:t>
            </a: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to  submit 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completed  portfolio </a:t>
            </a: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to  the</a:t>
            </a:r>
            <a:r>
              <a:rPr sz="2000" spc="-100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designated  reviewer</a:t>
            </a:r>
            <a:endParaRPr sz="2000">
              <a:latin typeface="Lucida Grande"/>
              <a:cs typeface="Lucida Gran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76363" y="2690672"/>
            <a:ext cx="1833880" cy="109982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50"/>
              </a:spcBef>
            </a:pP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Submit  Portfolio</a:t>
            </a:r>
            <a:r>
              <a:rPr sz="2000" spc="-114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3</a:t>
            </a:r>
            <a:endParaRPr sz="2000">
              <a:latin typeface="Lucida Grande"/>
              <a:cs typeface="Lucida Grande"/>
            </a:endParaRPr>
          </a:p>
          <a:p>
            <a:pPr marL="12700" marR="5080">
              <a:lnSpc>
                <a:spcPts val="2100"/>
              </a:lnSpc>
              <a:spcBef>
                <a:spcPts val="95"/>
              </a:spcBef>
            </a:pPr>
            <a:r>
              <a:rPr sz="2000" dirty="0">
                <a:solidFill>
                  <a:srgbClr val="323232"/>
                </a:solidFill>
                <a:latin typeface="Lucida Grande"/>
                <a:cs typeface="Lucida Grande"/>
              </a:rPr>
              <a:t>months</a:t>
            </a:r>
            <a:r>
              <a:rPr sz="20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before  final</a:t>
            </a:r>
            <a:r>
              <a:rPr sz="2000" spc="-110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323232"/>
                </a:solidFill>
                <a:latin typeface="Lucida Grande"/>
                <a:cs typeface="Lucida Grande"/>
              </a:rPr>
              <a:t>deadline</a:t>
            </a:r>
            <a:endParaRPr sz="20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568452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The Basic</a:t>
            </a:r>
            <a:r>
              <a:rPr spc="-105" dirty="0"/>
              <a:t> </a:t>
            </a:r>
            <a:r>
              <a:rPr dirty="0"/>
              <a:t>Requirements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7658734" cy="42319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Have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held the AICI </a:t>
            </a:r>
            <a:r>
              <a:rPr lang="en-US"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CIC </a:t>
            </a:r>
            <a:r>
              <a:rPr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designation</a:t>
            </a:r>
            <a:r>
              <a:rPr lang="en-US"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lang="en-US"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for at least 1 year</a:t>
            </a:r>
            <a:r>
              <a:rPr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lang="en-US"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and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you wish to apply for your CIP with documentation and proof that you meet the requirements. 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 </a:t>
            </a:r>
            <a:r>
              <a:rPr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Submit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registration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form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and payment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to</a:t>
            </a:r>
            <a:r>
              <a:rPr sz="2000" spc="-8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HQ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 </a:t>
            </a:r>
            <a:r>
              <a:rPr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Are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in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good standing with AICI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and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the Ethics</a:t>
            </a:r>
            <a:r>
              <a:rPr sz="2000" spc="-13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Committee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 </a:t>
            </a:r>
            <a:r>
              <a:rPr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Have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earned required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CEUs to maintain</a:t>
            </a:r>
            <a:r>
              <a:rPr sz="2000" spc="-7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spc="-1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certification</a:t>
            </a:r>
            <a:endParaRPr sz="2000" dirty="0">
              <a:solidFill>
                <a:schemeClr val="tx1">
                  <a:lumMod val="85000"/>
                  <a:lumOff val="1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Proof of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 </a:t>
            </a:r>
            <a:r>
              <a:rPr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Professional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preparation (min. </a:t>
            </a:r>
            <a:r>
              <a:rPr lang="en-US" sz="2000" spc="-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126</a:t>
            </a:r>
            <a:r>
              <a:rPr sz="2000" spc="-55" dirty="0" smtClean="0">
                <a:solidFill>
                  <a:srgbClr val="FF0000"/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hours)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Personal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branding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–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professional</a:t>
            </a:r>
            <a:r>
              <a:rPr sz="2000" spc="-7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spc="-5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image</a:t>
            </a:r>
            <a:endParaRPr sz="2000" dirty="0">
              <a:solidFill>
                <a:schemeClr val="tx1">
                  <a:lumMod val="85000"/>
                  <a:lumOff val="1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spc="-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Business</a:t>
            </a:r>
            <a:r>
              <a:rPr sz="2000" spc="-9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Promotion</a:t>
            </a: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4919" y="1342073"/>
            <a:ext cx="851789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The Basic Requirements</a:t>
            </a:r>
            <a:r>
              <a:rPr spc="-105" dirty="0"/>
              <a:t> </a:t>
            </a:r>
            <a:r>
              <a:rPr dirty="0"/>
              <a:t>(continued)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5875655" cy="1925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Philanthropy</a:t>
            </a:r>
            <a:endParaRPr sz="200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3 Peer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(CIP or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CIM) Evaluations</a:t>
            </a:r>
            <a:r>
              <a:rPr sz="2000" spc="-1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(unopened)</a:t>
            </a:r>
            <a:endParaRPr sz="200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10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Client Evaluations</a:t>
            </a:r>
            <a:r>
              <a:rPr sz="2000" spc="-1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(unopened)</a:t>
            </a:r>
            <a:endParaRPr sz="200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High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level professionalism</a:t>
            </a:r>
            <a:r>
              <a:rPr sz="2000" spc="-7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portfolio</a:t>
            </a:r>
            <a:endParaRPr sz="200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729805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Tips for </a:t>
            </a:r>
            <a:r>
              <a:rPr spc="-5" dirty="0"/>
              <a:t>Portfolio</a:t>
            </a:r>
            <a:r>
              <a:rPr spc="-85" dirty="0"/>
              <a:t> </a:t>
            </a:r>
            <a:r>
              <a:rPr spc="-5" dirty="0"/>
              <a:t>Organization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5787688" cy="44884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Wingdings" panose="05000000000000000000" pitchFamily="2" charset="2"/>
              <a:buChar char="§"/>
              <a:tabLst>
                <a:tab pos="621665" algn="l"/>
              </a:tabLst>
            </a:pP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Compile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all your</a:t>
            </a:r>
            <a:r>
              <a:rPr sz="2000" spc="-9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records</a:t>
            </a:r>
            <a:endParaRPr sz="2000" dirty="0">
              <a:latin typeface="Lucida Grande"/>
              <a:cs typeface="Lucida Grande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621665" algn="l"/>
              </a:tabLst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Make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an</a:t>
            </a:r>
            <a:r>
              <a:rPr sz="2000" spc="-8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inventory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621665" algn="l"/>
              </a:tabLst>
            </a:pPr>
            <a:r>
              <a:rPr lang="en-US" sz="2000" spc="-5" dirty="0">
                <a:solidFill>
                  <a:srgbClr val="424242"/>
                </a:solidFill>
                <a:latin typeface="Lucida Grande"/>
                <a:cs typeface="Lucida Grande"/>
              </a:rPr>
              <a:t>Label all </a:t>
            </a:r>
            <a:r>
              <a:rPr lang="en-US" sz="2000" dirty="0">
                <a:solidFill>
                  <a:srgbClr val="424242"/>
                </a:solidFill>
                <a:latin typeface="Lucida Grande"/>
                <a:cs typeface="Lucida Grande"/>
              </a:rPr>
              <a:t>materials</a:t>
            </a:r>
            <a:r>
              <a:rPr lang="en-US"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clearly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621665" algn="l"/>
              </a:tabLst>
            </a:pP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Choose digital submission or hardcopy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621665" algn="l"/>
              </a:tabLst>
            </a:pP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For digital submission – via drop box</a:t>
            </a:r>
            <a:endParaRPr lang="en-US" sz="2000" dirty="0">
              <a:latin typeface="Lucida Grande"/>
              <a:cs typeface="Lucida Grande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tabLst>
                <a:tab pos="621665" algn="l"/>
              </a:tabLst>
            </a:pP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For hard copy submission </a:t>
            </a:r>
          </a:p>
          <a:p>
            <a:pPr marL="469900" indent="-457200">
              <a:spcBef>
                <a:spcPts val="500"/>
              </a:spcBef>
              <a:buFont typeface="+mj-lt"/>
              <a:buAutoNum type="alphaLcPeriod"/>
              <a:tabLst>
                <a:tab pos="621665" algn="l"/>
              </a:tabLst>
            </a:pP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Choose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a sturdy</a:t>
            </a:r>
            <a:r>
              <a:rPr sz="2000" spc="-12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binder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/binders</a:t>
            </a:r>
            <a:endParaRPr sz="2000" dirty="0">
              <a:latin typeface="Lucida Grande"/>
              <a:cs typeface="Lucida Grande"/>
            </a:endParaRPr>
          </a:p>
          <a:p>
            <a:pPr marL="469900" indent="-457200">
              <a:spcBef>
                <a:spcPts val="500"/>
              </a:spcBef>
              <a:buFont typeface="+mj-lt"/>
              <a:buAutoNum type="alphaLcPeriod"/>
              <a:tabLst>
                <a:tab pos="621665" algn="l"/>
              </a:tabLst>
            </a:pPr>
            <a:r>
              <a:rPr lang="en-US" sz="2000" dirty="0">
                <a:solidFill>
                  <a:srgbClr val="424242"/>
                </a:solidFill>
                <a:latin typeface="Lucida Grande"/>
                <a:cs typeface="Lucida Grande"/>
              </a:rPr>
              <a:t>Use sub-section</a:t>
            </a:r>
            <a:r>
              <a:rPr lang="en-US" sz="2000" spc="-114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>
                <a:solidFill>
                  <a:srgbClr val="424242"/>
                </a:solidFill>
                <a:latin typeface="Lucida Grande"/>
                <a:cs typeface="Lucida Grande"/>
              </a:rPr>
              <a:t>dividers</a:t>
            </a:r>
            <a:endParaRPr lang="en-US" sz="2000" dirty="0">
              <a:latin typeface="Lucida Grande"/>
              <a:cs typeface="Lucida Grande"/>
            </a:endParaRPr>
          </a:p>
          <a:p>
            <a:pPr marL="469900" indent="-457200">
              <a:spcBef>
                <a:spcPts val="500"/>
              </a:spcBef>
              <a:buFont typeface="+mj-lt"/>
              <a:buAutoNum type="alphaLcPeriod"/>
              <a:tabLst>
                <a:tab pos="621665" algn="l"/>
              </a:tabLst>
            </a:pP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Keep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original</a:t>
            </a:r>
            <a:r>
              <a:rPr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documents</a:t>
            </a:r>
            <a:endParaRPr sz="2000" dirty="0">
              <a:latin typeface="Lucida Grande"/>
              <a:cs typeface="Lucida Grande"/>
            </a:endParaRPr>
          </a:p>
          <a:p>
            <a:pPr marL="469900" indent="-457200">
              <a:spcBef>
                <a:spcPts val="500"/>
              </a:spcBef>
              <a:buFont typeface="+mj-lt"/>
              <a:buAutoNum type="alphaLcPeriod"/>
              <a:tabLst>
                <a:tab pos="621665" algn="l"/>
              </a:tabLst>
            </a:pP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Submit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copies only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to</a:t>
            </a:r>
            <a:r>
              <a:rPr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reviewer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7063" y="304800"/>
            <a:ext cx="321818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The</a:t>
            </a:r>
            <a:r>
              <a:rPr spc="-100" dirty="0"/>
              <a:t> </a:t>
            </a:r>
            <a:r>
              <a:rPr spc="-5" dirty="0"/>
              <a:t>Structure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5289" y="1524000"/>
            <a:ext cx="7655916" cy="5970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16890">
              <a:tabLst>
                <a:tab pos="526415" algn="l"/>
              </a:tabLst>
            </a:pPr>
            <a:r>
              <a:rPr sz="2000" spc="-5" dirty="0">
                <a:solidFill>
                  <a:srgbClr val="BF323B"/>
                </a:solidFill>
                <a:latin typeface="Lucida Grande"/>
                <a:cs typeface="Lucida Grande"/>
              </a:rPr>
              <a:t>I.</a:t>
            </a:r>
            <a:r>
              <a:rPr sz="2000" spc="-5" dirty="0">
                <a:solidFill>
                  <a:srgbClr val="BF323B"/>
                </a:solidFill>
                <a:latin typeface="Helvetica"/>
                <a:cs typeface="Helvetica"/>
              </a:rPr>
              <a:t> </a:t>
            </a:r>
            <a:r>
              <a:rPr sz="2000" spc="-5" dirty="0" smtClean="0">
                <a:solidFill>
                  <a:srgbClr val="BF323B"/>
                </a:solidFill>
                <a:latin typeface="Helvetica"/>
                <a:cs typeface="Helvetica"/>
              </a:rPr>
              <a:t>	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Professional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Preparation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min.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30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sz="1600" dirty="0" smtClean="0">
                <a:solidFill>
                  <a:srgbClr val="C00000"/>
                </a:solidFill>
                <a:latin typeface="Lucida Grande"/>
                <a:cs typeface="Lucida Grande"/>
              </a:rPr>
              <a:t>max</a:t>
            </a:r>
            <a:r>
              <a:rPr sz="1600" spc="-9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110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516890">
              <a:tabLst>
                <a:tab pos="526415" algn="l"/>
              </a:tabLst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 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R="516890">
              <a:tabLst>
                <a:tab pos="526415" algn="l"/>
              </a:tabLst>
            </a:pPr>
            <a:r>
              <a:rPr sz="2000" spc="-5" dirty="0" smtClean="0">
                <a:solidFill>
                  <a:srgbClr val="BF323B"/>
                </a:solidFill>
                <a:latin typeface="Lucida Grande"/>
                <a:cs typeface="Lucida Grande"/>
              </a:rPr>
              <a:t>II</a:t>
            </a:r>
            <a:r>
              <a:rPr sz="2000" spc="-5" dirty="0">
                <a:solidFill>
                  <a:srgbClr val="BF323B"/>
                </a:solidFill>
                <a:latin typeface="Lucida Grande"/>
                <a:cs typeface="Lucida Grande"/>
              </a:rPr>
              <a:t>.</a:t>
            </a:r>
            <a:r>
              <a:rPr sz="2000" spc="-5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lang="en-US" sz="2000" dirty="0">
                <a:solidFill>
                  <a:srgbClr val="424242"/>
                </a:solidFill>
                <a:latin typeface="Lucida Grande"/>
                <a:cs typeface="Helvetica"/>
              </a:rPr>
              <a:t>Y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ears of Business E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xperience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40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sz="1600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12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0</a:t>
            </a:r>
            <a:r>
              <a:rPr sz="1600" spc="-8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516890">
              <a:tabLst>
                <a:tab pos="526415" algn="l"/>
              </a:tabLst>
            </a:pPr>
            <a:endParaRPr sz="1600" dirty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2068195">
              <a:tabLst>
                <a:tab pos="526415" algn="l"/>
              </a:tabLst>
            </a:pPr>
            <a:r>
              <a:rPr sz="2000" spc="-5" dirty="0">
                <a:solidFill>
                  <a:srgbClr val="BF323B"/>
                </a:solidFill>
                <a:latin typeface="Lucida Grande"/>
                <a:cs typeface="Lucida Grande"/>
              </a:rPr>
              <a:t>III.</a:t>
            </a:r>
            <a:r>
              <a:rPr sz="2000" spc="-5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Business Service's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.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Lucida Grande"/>
                <a:cs typeface="Lucida Grande"/>
              </a:rPr>
              <a:t>50</a:t>
            </a:r>
            <a:r>
              <a:rPr sz="1600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sz="1600" dirty="0">
                <a:solidFill>
                  <a:srgbClr val="C00000"/>
                </a:solidFill>
                <a:latin typeface="Lucida Grande"/>
                <a:cs typeface="Lucida Grande"/>
              </a:rPr>
              <a:t>max.</a:t>
            </a:r>
            <a:r>
              <a:rPr sz="1600" spc="-65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1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5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0</a:t>
            </a:r>
            <a:r>
              <a:rPr lang="en-US" sz="1600" spc="-20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2068195">
              <a:tabLst>
                <a:tab pos="526415" algn="l"/>
              </a:tabLst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R="2068195">
              <a:tabLst>
                <a:tab pos="526415" algn="l"/>
              </a:tabLst>
            </a:pPr>
            <a:r>
              <a:rPr sz="2000" spc="-5" dirty="0" smtClean="0">
                <a:solidFill>
                  <a:srgbClr val="BF323B"/>
                </a:solidFill>
                <a:latin typeface="Lucida Grande"/>
                <a:cs typeface="Lucida Grande"/>
              </a:rPr>
              <a:t>IV</a:t>
            </a:r>
            <a:r>
              <a:rPr sz="2000" spc="-5" dirty="0">
                <a:solidFill>
                  <a:srgbClr val="BF323B"/>
                </a:solidFill>
                <a:latin typeface="Lucida Grande"/>
                <a:cs typeface="Lucida Grande"/>
              </a:rPr>
              <a:t>.</a:t>
            </a:r>
            <a:r>
              <a:rPr sz="2000" spc="-5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Business Products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.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20 points; </a:t>
            </a:r>
            <a:r>
              <a:rPr sz="1600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80 points</a:t>
            </a:r>
          </a:p>
          <a:p>
            <a:pPr marR="2068195">
              <a:tabLst>
                <a:tab pos="526415" algn="l"/>
              </a:tabLst>
            </a:pP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R="2068195">
              <a:tabLst>
                <a:tab pos="526415" algn="l"/>
              </a:tabLst>
            </a:pPr>
            <a:r>
              <a:rPr sz="2000" spc="-5" dirty="0" smtClean="0">
                <a:solidFill>
                  <a:srgbClr val="BF323B"/>
                </a:solidFill>
                <a:latin typeface="Lucida Grande"/>
                <a:cs typeface="Lucida Grande"/>
              </a:rPr>
              <a:t>V.</a:t>
            </a:r>
            <a:r>
              <a:rPr sz="2000" spc="-5" dirty="0" smtClean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Business Identity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.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Lucida Grande"/>
                <a:cs typeface="Lucida Grande"/>
              </a:rPr>
              <a:t>35</a:t>
            </a:r>
            <a:r>
              <a:rPr sz="1600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sz="1600" dirty="0" smtClean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8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0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2068195">
              <a:tabLst>
                <a:tab pos="526415" algn="l"/>
              </a:tabLst>
            </a:pPr>
            <a:endParaRPr sz="2000" dirty="0">
              <a:latin typeface="Lucida Grande"/>
              <a:cs typeface="Lucida Grande"/>
            </a:endParaRPr>
          </a:p>
          <a:p>
            <a:pPr marR="5080">
              <a:tabLst>
                <a:tab pos="526415" algn="l"/>
              </a:tabLst>
            </a:pPr>
            <a:r>
              <a:rPr sz="2000" spc="-5" dirty="0">
                <a:solidFill>
                  <a:srgbClr val="BF323B"/>
                </a:solidFill>
                <a:latin typeface="Lucida Grande"/>
                <a:cs typeface="Lucida Grande"/>
              </a:rPr>
              <a:t>VI.</a:t>
            </a:r>
            <a:r>
              <a:rPr sz="2000" spc="-5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Professional Contribution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.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11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sz="1600" dirty="0">
                <a:solidFill>
                  <a:srgbClr val="C00000"/>
                </a:solidFill>
                <a:latin typeface="Lucida Grande"/>
                <a:cs typeface="Lucida Grande"/>
              </a:rPr>
              <a:t>max.</a:t>
            </a:r>
            <a:r>
              <a:rPr sz="1600" spc="-70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65</a:t>
            </a:r>
            <a:r>
              <a:rPr sz="1600" spc="-1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 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5080">
              <a:tabLst>
                <a:tab pos="526415" algn="l"/>
              </a:tabLst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R="441325">
              <a:tabLst>
                <a:tab pos="526415" algn="l"/>
              </a:tabLst>
            </a:pPr>
            <a:r>
              <a:rPr sz="2000" spc="5" dirty="0" smtClean="0">
                <a:solidFill>
                  <a:srgbClr val="BF323B"/>
                </a:solidFill>
                <a:latin typeface="Lucida Grande"/>
                <a:cs typeface="Lucida Grande"/>
              </a:rPr>
              <a:t>VII</a:t>
            </a:r>
            <a:r>
              <a:rPr sz="2000" spc="5" dirty="0">
                <a:solidFill>
                  <a:srgbClr val="BF323B"/>
                </a:solidFill>
                <a:latin typeface="Lucida Grande"/>
                <a:cs typeface="Lucida Grande"/>
              </a:rPr>
              <a:t>.</a:t>
            </a:r>
            <a:r>
              <a:rPr sz="2000" spc="5" dirty="0">
                <a:solidFill>
                  <a:srgbClr val="BF323B"/>
                </a:solidFill>
                <a:latin typeface="Helvetica"/>
                <a:cs typeface="Helvetica"/>
              </a:rPr>
              <a:t> </a:t>
            </a:r>
            <a:r>
              <a:rPr lang="en-US" sz="2000" spc="5" dirty="0" smtClean="0">
                <a:solidFill>
                  <a:srgbClr val="BF323B"/>
                </a:solidFill>
                <a:latin typeface="Helvetica"/>
                <a:cs typeface="Helvetica"/>
              </a:rPr>
              <a:t> </a:t>
            </a:r>
            <a:r>
              <a:rPr sz="2000" spc="5" dirty="0" smtClean="0">
                <a:solidFill>
                  <a:srgbClr val="424242"/>
                </a:solidFill>
                <a:latin typeface="Lucida Grande"/>
                <a:cs typeface="Lucida Grande"/>
              </a:rPr>
              <a:t>Candidate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Professionalism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.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80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; </a:t>
            </a:r>
            <a:r>
              <a:rPr sz="1600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145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 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441325">
              <a:tabLst>
                <a:tab pos="526415" algn="l"/>
              </a:tabLst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R="441325">
              <a:tabLst>
                <a:tab pos="526415" algn="l"/>
              </a:tabLst>
            </a:pPr>
            <a:r>
              <a:rPr lang="en-US" sz="2000" spc="-5" dirty="0" smtClean="0">
                <a:solidFill>
                  <a:srgbClr val="BF323B"/>
                </a:solidFill>
                <a:latin typeface="Lucida Grande"/>
                <a:cs typeface="Lucida Grande"/>
              </a:rPr>
              <a:t>VIII.</a:t>
            </a:r>
            <a:r>
              <a:rPr sz="2000" spc="-5" dirty="0">
                <a:solidFill>
                  <a:srgbClr val="BF323B"/>
                </a:solidFill>
                <a:latin typeface="Helvetica"/>
                <a:cs typeface="Helvetica"/>
              </a:rPr>
              <a:t> 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Portfolio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Professionalism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sz="1600" spc="-5" dirty="0">
                <a:solidFill>
                  <a:srgbClr val="C00000"/>
                </a:solidFill>
                <a:latin typeface="Lucida Grande"/>
                <a:cs typeface="Lucida Grande"/>
              </a:rPr>
              <a:t>. 30 points; </a:t>
            </a:r>
            <a:r>
              <a:rPr sz="1600" dirty="0">
                <a:solidFill>
                  <a:srgbClr val="C00000"/>
                </a:solidFill>
                <a:latin typeface="Lucida Grande"/>
                <a:cs typeface="Lucida Grande"/>
              </a:rPr>
              <a:t>max.</a:t>
            </a:r>
            <a:r>
              <a:rPr sz="1600" spc="-95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en-US"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5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0</a:t>
            </a:r>
            <a:r>
              <a:rPr sz="1600" spc="-20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sz="1600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points </a:t>
            </a:r>
            <a:endParaRPr lang="en-US" sz="1600" spc="-5" dirty="0" smtClean="0">
              <a:solidFill>
                <a:srgbClr val="C00000"/>
              </a:solidFill>
              <a:latin typeface="Lucida Grande"/>
              <a:cs typeface="Lucida Grande"/>
            </a:endParaRPr>
          </a:p>
          <a:p>
            <a:pPr marR="441325">
              <a:tabLst>
                <a:tab pos="526415" algn="l"/>
              </a:tabLst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R="441325">
              <a:tabLst>
                <a:tab pos="526415" algn="l"/>
              </a:tabLst>
            </a:pPr>
            <a:r>
              <a:rPr lang="en-US" b="1" dirty="0"/>
              <a:t>350 points </a:t>
            </a:r>
            <a:r>
              <a:rPr lang="en-US" dirty="0"/>
              <a:t>are required to become an AICI Certified Image Professional. Minimums are established to ensure professional growth; maximums are set to prohibit AICI Certified Image Professionals from having depth in only one or two areas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15348" y="6248400"/>
            <a:ext cx="1085850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91205" y="7340599"/>
            <a:ext cx="133413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623443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I. </a:t>
            </a:r>
            <a:r>
              <a:rPr spc="-5" dirty="0"/>
              <a:t>Professional</a:t>
            </a:r>
            <a:r>
              <a:rPr spc="-75" dirty="0"/>
              <a:t> </a:t>
            </a:r>
            <a:r>
              <a:rPr spc="-5" dirty="0"/>
              <a:t>Preparation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7780020" cy="43088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A. Formal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Image Industry Relevant </a:t>
            </a:r>
            <a:r>
              <a:rPr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Training</a:t>
            </a:r>
            <a:endParaRPr lang="en-US" sz="2000" dirty="0">
              <a:latin typeface="Lucida Grande"/>
              <a:cs typeface="Lucida Grande"/>
            </a:endParaRPr>
          </a:p>
          <a:p>
            <a:pPr marL="12700" marR="5080">
              <a:lnSpc>
                <a:spcPct val="100000"/>
              </a:lnSpc>
            </a:pPr>
            <a:endParaRPr lang="en-US" sz="2000" dirty="0">
              <a:solidFill>
                <a:srgbClr val="BF323B"/>
              </a:solidFill>
              <a:latin typeface="Lucida Grande"/>
              <a:cs typeface="Lucida Grande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Training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must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be in line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with the AICI</a:t>
            </a:r>
            <a:r>
              <a:rPr sz="2000" spc="39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Core</a:t>
            </a:r>
            <a:r>
              <a:rPr sz="2000" spc="4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Competencies 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(pages</a:t>
            </a:r>
            <a:r>
              <a:rPr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22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)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	</a:t>
            </a:r>
            <a:endParaRPr lang="en-US" sz="2000" dirty="0" smtClean="0">
              <a:solidFill>
                <a:srgbClr val="BF323B"/>
              </a:solidFill>
              <a:latin typeface="Helvetica"/>
              <a:cs typeface="Helvetica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endParaRPr lang="en-US" sz="2000" dirty="0" smtClean="0">
              <a:solidFill>
                <a:srgbClr val="BF323B"/>
              </a:solidFill>
              <a:latin typeface="Helvetica"/>
              <a:cs typeface="Helvetica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Each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entry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must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be of at least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six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(6)</a:t>
            </a:r>
            <a:r>
              <a:rPr sz="2000" spc="-8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hours</a:t>
            </a:r>
            <a:endParaRPr lang="en-US" sz="2000" dirty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endParaRPr lang="en-US" sz="2000" dirty="0" smtClean="0">
              <a:solidFill>
                <a:srgbClr val="BF323B"/>
              </a:solidFill>
              <a:latin typeface="Helvetica"/>
              <a:cs typeface="Helvetica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Training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provider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must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be</a:t>
            </a:r>
            <a:r>
              <a:rPr sz="2000" spc="-7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reputabl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e</a:t>
            </a: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Includ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e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supporting</a:t>
            </a:r>
            <a:r>
              <a:rPr lang="en-US" sz="20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documentatio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n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accordin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g</a:t>
            </a:r>
            <a:r>
              <a:rPr lang="en-US" sz="20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to</a:t>
            </a:r>
            <a:r>
              <a:rPr lang="en-US" sz="20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the guidelines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	</a:t>
            </a:r>
            <a:endParaRPr lang="en-US" sz="2000" dirty="0" smtClean="0">
              <a:solidFill>
                <a:srgbClr val="BF323B"/>
              </a:solidFill>
              <a:latin typeface="Helvetica"/>
              <a:cs typeface="Helvetica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endParaRPr lang="en-US" sz="2000" dirty="0">
              <a:solidFill>
                <a:srgbClr val="BF323B"/>
              </a:solidFill>
              <a:latin typeface="Helvetica"/>
              <a:cs typeface="Helvetica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A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minimum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of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two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educational</a:t>
            </a:r>
            <a:r>
              <a:rPr sz="2000" spc="-10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sources</a:t>
            </a:r>
            <a:endParaRPr lang="en-US" sz="2000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355600" marR="508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endParaRPr lang="en-US" sz="2000" dirty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12700" marR="5080">
              <a:lnSpc>
                <a:spcPct val="100000"/>
              </a:lnSpc>
              <a:buClr>
                <a:srgbClr val="C00000"/>
              </a:buClr>
            </a:pP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(submission under CIC can be reused for this section)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623443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I. </a:t>
            </a:r>
            <a:r>
              <a:rPr spc="-5" dirty="0"/>
              <a:t>Professional</a:t>
            </a:r>
            <a:r>
              <a:rPr spc="-75" dirty="0"/>
              <a:t> </a:t>
            </a:r>
            <a:r>
              <a:rPr spc="-5" dirty="0"/>
              <a:t>Preparation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0714" y="2142987"/>
            <a:ext cx="8229486" cy="3231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0"/>
              </a:spcBef>
            </a:pPr>
            <a:endParaRPr lang="en-US" sz="2000" b="1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fontAlgn="t"/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B. Image Industry </a:t>
            </a: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Continuing </a:t>
            </a:r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Education</a:t>
            </a:r>
            <a:endParaRPr lang="en-US" sz="2000" dirty="0" smtClean="0">
              <a:latin typeface="Lucida Grande"/>
              <a:cs typeface="Lucida Grande"/>
            </a:endParaRPr>
          </a:p>
          <a:p>
            <a:pPr marL="342900" indent="-342900" fontAlgn="t">
              <a:buClr>
                <a:srgbClr val="C00000"/>
              </a:buClr>
              <a:buFont typeface="Wingdings" charset="2"/>
              <a:buChar char="§"/>
            </a:pP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Attendance at Conferences, Seminars &amp;Workshops Sponsored by National Or International Image </a:t>
            </a:r>
            <a:r>
              <a:rPr lang="en-US" sz="200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Organizations </a:t>
            </a:r>
            <a:r>
              <a:rPr lang="en-US" sz="2000" spc="-5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or</a:t>
            </a:r>
            <a:r>
              <a:rPr lang="en-US" sz="2000" spc="-11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lang="en-US" sz="200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Associations</a:t>
            </a:r>
            <a:endParaRPr lang="en-US" sz="2000" b="1" spc="-5" dirty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. </a:t>
            </a:r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Degree Education</a:t>
            </a:r>
          </a:p>
          <a:p>
            <a:pPr>
              <a:lnSpc>
                <a:spcPct val="100000"/>
              </a:lnSpc>
            </a:pPr>
            <a:r>
              <a:rPr sz="2000" dirty="0" smtClean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</a:t>
            </a:r>
            <a:r>
              <a:rPr sz="2000" dirty="0"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Degree earned that are in the AICI Core Competencies. You only    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  earn 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points for the highest level achieved</a:t>
            </a: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endParaRPr lang="en-US" sz="2000" dirty="0" smtClean="0">
              <a:latin typeface="Lucida Grande" charset="0"/>
              <a:ea typeface="Lucida Grande" charset="0"/>
              <a:cs typeface="Lucida Grande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3" name="Rectangle 2"/>
          <p:cNvSpPr/>
          <p:nvPr/>
        </p:nvSpPr>
        <p:spPr>
          <a:xfrm>
            <a:off x="1001712" y="6562724"/>
            <a:ext cx="3726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16890">
              <a:tabLst>
                <a:tab pos="526415" algn="l"/>
              </a:tabLst>
            </a:pP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min.30 points;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max</a:t>
            </a:r>
            <a:r>
              <a:rPr lang="fr-FR" spc="-95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110 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623443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I. </a:t>
            </a:r>
            <a:r>
              <a:rPr spc="-5" dirty="0"/>
              <a:t>Professional</a:t>
            </a:r>
            <a:r>
              <a:rPr spc="-75" dirty="0"/>
              <a:t> </a:t>
            </a:r>
            <a:r>
              <a:rPr spc="-5" dirty="0"/>
              <a:t>Preparation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7778115" cy="276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Each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entry can only be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used</a:t>
            </a:r>
            <a:r>
              <a:rPr sz="2000" spc="-8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once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Number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and label each entry</a:t>
            </a:r>
            <a:r>
              <a:rPr sz="2000" spc="-7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accordingly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Provide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adequate proof</a:t>
            </a:r>
            <a:r>
              <a:rPr sz="2000" spc="-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documentation</a:t>
            </a:r>
            <a:endParaRPr sz="2000" dirty="0">
              <a:latin typeface="Lucida Grande"/>
              <a:cs typeface="Lucida Grande"/>
            </a:endParaRPr>
          </a:p>
          <a:p>
            <a:pPr marL="621665" marR="5080" indent="-6096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Proofs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in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the same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chronological order as listed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in</a:t>
            </a:r>
            <a:r>
              <a:rPr sz="2000" spc="26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your 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CIP</a:t>
            </a:r>
            <a:r>
              <a:rPr sz="2000" spc="-10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form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62166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Staple together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all proofs belonging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to the same</a:t>
            </a:r>
            <a:r>
              <a:rPr sz="2000" spc="-8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entry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8135">
              <a:lnSpc>
                <a:spcPct val="100000"/>
              </a:lnSpc>
            </a:pPr>
            <a:r>
              <a:rPr dirty="0"/>
              <a:t>II. </a:t>
            </a:r>
            <a:r>
              <a:rPr lang="en-US" dirty="0" smtClean="0"/>
              <a:t>Years of Business </a:t>
            </a:r>
            <a:r>
              <a:rPr dirty="0" smtClean="0"/>
              <a:t>Experience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14400" y="2674192"/>
            <a:ext cx="7780020" cy="25391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A. Self-employed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40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12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0</a:t>
            </a:r>
            <a:r>
              <a:rPr sz="2000" spc="-19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  <a:p>
            <a:pPr marL="241300" marR="6350" indent="-228600">
              <a:lnSpc>
                <a:spcPct val="100000"/>
              </a:lnSpc>
              <a:spcBef>
                <a:spcPts val="1800"/>
              </a:spcBef>
              <a:tabLst>
                <a:tab pos="628650" algn="l"/>
                <a:tab pos="2071370" algn="l"/>
                <a:tab pos="2553335" algn="l"/>
                <a:tab pos="3768725" algn="l"/>
                <a:tab pos="5638165" algn="l"/>
                <a:tab pos="6431280" algn="l"/>
                <a:tab pos="6914515" algn="l"/>
              </a:tabLst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</a:t>
            </a:r>
            <a:r>
              <a:rPr sz="2000" spc="-145" dirty="0">
                <a:solidFill>
                  <a:srgbClr val="BF323B"/>
                </a:solidFill>
                <a:latin typeface="Helvetica"/>
                <a:cs typeface="Helvetica"/>
              </a:rPr>
              <a:t>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B.	Employed	by	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Anothe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r	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Organizatio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n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min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.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40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points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; 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12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0</a:t>
            </a:r>
            <a:r>
              <a:rPr sz="2000" spc="-11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C.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Related Image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Career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Experience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0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max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.</a:t>
            </a:r>
            <a:endParaRPr sz="2000" dirty="0">
              <a:latin typeface="Lucida Grande"/>
              <a:cs typeface="Lucida Grande"/>
            </a:endParaRPr>
          </a:p>
          <a:p>
            <a:pPr marL="241300">
              <a:lnSpc>
                <a:spcPct val="100000"/>
              </a:lnSpc>
            </a:pP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50</a:t>
            </a:r>
            <a:r>
              <a:rPr sz="2000" spc="-1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  <a:p>
            <a:pPr marL="241300" marR="5715" indent="-228600">
              <a:lnSpc>
                <a:spcPct val="100000"/>
              </a:lnSpc>
              <a:spcBef>
                <a:spcPts val="1800"/>
              </a:spcBef>
              <a:tabLst>
                <a:tab pos="705485" algn="l"/>
                <a:tab pos="1881505" algn="l"/>
                <a:tab pos="4999355" algn="l"/>
                <a:tab pos="6616700" algn="l"/>
                <a:tab pos="7444105" algn="l"/>
              </a:tabLst>
            </a:pP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6550198"/>
            <a:ext cx="38302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16890">
              <a:tabLst>
                <a:tab pos="526415" algn="l"/>
              </a:tabLst>
            </a:pP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min</a:t>
            </a:r>
            <a:r>
              <a:rPr lang="fr-FR" sz="24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40 points;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120</a:t>
            </a:r>
            <a:r>
              <a:rPr lang="fr-FR" spc="-85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562768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III.</a:t>
            </a:r>
            <a:r>
              <a:rPr spc="-105" dirty="0"/>
              <a:t> </a:t>
            </a:r>
            <a:r>
              <a:rPr lang="en-US" dirty="0" smtClean="0"/>
              <a:t>Business Services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7779384" cy="1692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BF323B"/>
                </a:solidFill>
                <a:latin typeface="Wingdings"/>
                <a:cs typeface="Wingdings"/>
              </a:rPr>
              <a:t>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lang="en-US" sz="2000" dirty="0" smtClean="0">
                <a:solidFill>
                  <a:srgbClr val="BF323B"/>
                </a:solidFill>
                <a:latin typeface="Helvetica"/>
                <a:cs typeface="Helvetica"/>
              </a:rPr>
              <a:t>A: </a:t>
            </a:r>
            <a:r>
              <a:rPr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Development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and Instruction of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Fee-Paid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Image </a:t>
            </a:r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</a:p>
          <a:p>
            <a:pPr marL="12700">
              <a:lnSpc>
                <a:spcPct val="100000"/>
              </a:lnSpc>
            </a:pPr>
            <a:r>
              <a:rPr lang="en-US"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    </a:t>
            </a:r>
            <a:r>
              <a:rPr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Course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.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0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</a:t>
            </a:r>
            <a:r>
              <a:rPr sz="2000" spc="-9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50)</a:t>
            </a:r>
            <a:endParaRPr sz="2000" dirty="0">
              <a:latin typeface="Lucida Grande"/>
              <a:cs typeface="Lucida Grande"/>
            </a:endParaRPr>
          </a:p>
          <a:p>
            <a:pPr marL="241300" marR="5080" indent="-228600">
              <a:lnSpc>
                <a:spcPct val="100000"/>
              </a:lnSpc>
              <a:spcBef>
                <a:spcPts val="1800"/>
              </a:spcBef>
              <a:tabLst>
                <a:tab pos="2148840" algn="l"/>
                <a:tab pos="2934970" algn="l"/>
                <a:tab pos="3382645" algn="l"/>
                <a:tab pos="4724400" algn="l"/>
                <a:tab pos="5700395" algn="l"/>
                <a:tab pos="6797675" algn="l"/>
                <a:tab pos="7605395" algn="l"/>
              </a:tabLst>
            </a:pPr>
            <a:r>
              <a:rPr sz="2000" dirty="0">
                <a:solidFill>
                  <a:srgbClr val="BF323B"/>
                </a:solidFill>
                <a:latin typeface="Wingdings"/>
                <a:cs typeface="Wingdings"/>
              </a:rPr>
              <a:t>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</a:t>
            </a:r>
            <a:r>
              <a:rPr sz="2000" spc="50" dirty="0">
                <a:solidFill>
                  <a:srgbClr val="BF323B"/>
                </a:solidFill>
                <a:latin typeface="Helvetica"/>
                <a:cs typeface="Helvetica"/>
              </a:rPr>
              <a:t> </a:t>
            </a:r>
            <a:r>
              <a:rPr lang="en-US" sz="2000" spc="50" dirty="0" smtClean="0">
                <a:solidFill>
                  <a:srgbClr val="BF323B"/>
                </a:solidFill>
                <a:latin typeface="Helvetica"/>
                <a:cs typeface="Helvetica"/>
              </a:rPr>
              <a:t>B: </a:t>
            </a:r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Consulting and Coaching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.0 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50</a:t>
            </a:r>
            <a:r>
              <a:rPr sz="2000" spc="-9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  <a:p>
            <a:pPr marL="241300" marR="6350" indent="-2286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"/>
                <a:cs typeface="Wingdings"/>
              </a:rPr>
              <a:t>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lang="en-US" sz="2000" dirty="0" smtClean="0">
                <a:solidFill>
                  <a:srgbClr val="BF323B"/>
                </a:solidFill>
                <a:latin typeface="Helvetica"/>
                <a:cs typeface="Helvetica"/>
              </a:rPr>
              <a:t>C: </a:t>
            </a:r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Speaking Engagements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. 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3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50</a:t>
            </a:r>
            <a:r>
              <a:rPr sz="2000" spc="-11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1712" y="6440416"/>
            <a:ext cx="5766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068195">
              <a:tabLst>
                <a:tab pos="526415" algn="l"/>
              </a:tabLst>
            </a:pP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min.</a:t>
            </a:r>
            <a:r>
              <a:rPr lang="fr-FR" sz="24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50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max.</a:t>
            </a:r>
            <a:r>
              <a:rPr lang="fr-FR" spc="-65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150</a:t>
            </a:r>
            <a:r>
              <a:rPr lang="fr-FR" spc="-20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points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609600"/>
            <a:ext cx="5246688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IV.</a:t>
            </a:r>
            <a:r>
              <a:rPr spc="-105" dirty="0"/>
              <a:t> </a:t>
            </a:r>
            <a:r>
              <a:rPr lang="en-US" spc="-5" dirty="0" smtClean="0"/>
              <a:t>Business Products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001712" y="1560140"/>
            <a:ext cx="6064885" cy="5416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sz="2000" dirty="0" smtClean="0">
                <a:solidFill>
                  <a:srgbClr val="BF323B"/>
                </a:solidFill>
                <a:latin typeface="Lucida Grande" charset="0"/>
                <a:ea typeface="Lucida Grande" charset="0"/>
                <a:cs typeface="Lucida Grande" charset="0"/>
              </a:rPr>
              <a:t>A: Training Resources </a:t>
            </a:r>
            <a:r>
              <a:rPr lang="en-US" sz="200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 - workbook, manual, Powerpoint Slideshow, Training excercises</a:t>
            </a:r>
          </a:p>
          <a:p>
            <a:pPr marL="12700">
              <a:lnSpc>
                <a:spcPct val="100000"/>
              </a:lnSpc>
            </a:pPr>
            <a:endParaRPr lang="en-US" sz="2000" dirty="0">
              <a:solidFill>
                <a:srgbClr val="424242"/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 marL="12700">
              <a:lnSpc>
                <a:spcPct val="100000"/>
              </a:lnSpc>
            </a:pPr>
            <a:r>
              <a:rPr lang="en-US" sz="2000" dirty="0" err="1" smtClean="0">
                <a:solidFill>
                  <a:srgbClr val="C00000"/>
                </a:solidFill>
                <a:latin typeface="Lucida Grande" charset="0"/>
                <a:ea typeface="Lucida Grande" charset="0"/>
                <a:cs typeface="Lucida Grande" charset="0"/>
              </a:rPr>
              <a:t>B:Consulting</a:t>
            </a:r>
            <a:r>
              <a:rPr lang="en-US" sz="2000" dirty="0" smtClean="0">
                <a:solidFill>
                  <a:srgbClr val="C00000"/>
                </a:solidFill>
                <a:latin typeface="Lucida Grande" charset="0"/>
                <a:ea typeface="Lucida Grande" charset="0"/>
                <a:cs typeface="Lucida Grande" charset="0"/>
              </a:rPr>
              <a:t> and Coaching Tools </a:t>
            </a:r>
            <a:r>
              <a:rPr lang="mr-IN" sz="200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–</a:t>
            </a:r>
            <a:r>
              <a:rPr lang="en-US" sz="200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 consultant worksheet, prop, 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articles, client</a:t>
            </a:r>
            <a:r>
              <a:rPr lang="en-US" sz="2000" dirty="0" smtClean="0">
                <a:solidFill>
                  <a:srgbClr val="424242"/>
                </a:solidFill>
                <a:latin typeface="Lucida Grande" charset="0"/>
                <a:ea typeface="Lucida Grande" charset="0"/>
                <a:cs typeface="Lucida Grande" charset="0"/>
              </a:rPr>
              <a:t> notebook, image tool e.g. color fan, handouts</a:t>
            </a:r>
            <a:endParaRPr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>
              <a:lnSpc>
                <a:spcPct val="100000"/>
              </a:lnSpc>
            </a:pPr>
            <a:endParaRPr lang="en-US" sz="2000" dirty="0" smtClean="0">
              <a:latin typeface="Lucida Grande" charset="0"/>
              <a:ea typeface="Lucida Grande" charset="0"/>
              <a:cs typeface="Lucida Grande" charset="0"/>
            </a:endParaRPr>
          </a:p>
          <a:p>
            <a:pPr>
              <a:lnSpc>
                <a:spcPct val="100000"/>
              </a:lnSpc>
            </a:pPr>
            <a:r>
              <a:rPr lang="en-US" sz="2000" dirty="0" err="1" smtClean="0">
                <a:solidFill>
                  <a:srgbClr val="C00000"/>
                </a:solidFill>
                <a:latin typeface="Lucida Grande" charset="0"/>
                <a:ea typeface="Lucida Grande" charset="0"/>
                <a:cs typeface="Lucida Grande" charset="0"/>
              </a:rPr>
              <a:t>C:Authored</a:t>
            </a:r>
            <a:r>
              <a:rPr lang="en-US" sz="2000" dirty="0" smtClean="0">
                <a:solidFill>
                  <a:srgbClr val="C00000"/>
                </a:solidFill>
                <a:latin typeface="Lucida Grande" charset="0"/>
                <a:ea typeface="Lucida Grande" charset="0"/>
                <a:cs typeface="Lucida Grande" charset="0"/>
              </a:rPr>
              <a:t> Books on Image </a:t>
            </a:r>
            <a:r>
              <a:rPr lang="mr-I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–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published book or co-authored book</a:t>
            </a:r>
          </a:p>
          <a:p>
            <a:pPr>
              <a:lnSpc>
                <a:spcPct val="100000"/>
              </a:lnSpc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rgbClr val="C00000"/>
                </a:solidFill>
                <a:latin typeface="Lucida Grande" charset="0"/>
                <a:ea typeface="Lucida Grande" charset="0"/>
                <a:cs typeface="Lucida Grande" charset="0"/>
              </a:rPr>
              <a:t>D: Authored Articles/blogs on Image </a:t>
            </a:r>
            <a:r>
              <a:rPr lang="mr-I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–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newsletter, magazine, newspaper, e-zine, blog</a:t>
            </a:r>
          </a:p>
          <a:p>
            <a:pPr>
              <a:lnSpc>
                <a:spcPct val="100000"/>
              </a:lnSpc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>
              <a:lnSpc>
                <a:spcPct val="100000"/>
              </a:lnSpc>
            </a:pPr>
            <a:r>
              <a:rPr lang="en-US" sz="2000" dirty="0" smtClean="0">
                <a:solidFill>
                  <a:srgbClr val="C00000"/>
                </a:solidFill>
                <a:latin typeface="Lucida Grande" charset="0"/>
                <a:ea typeface="Lucida Grande" charset="0"/>
                <a:cs typeface="Lucida Grande" charset="0"/>
              </a:rPr>
              <a:t>E: Video/Audio on Image related topics </a:t>
            </a:r>
            <a:r>
              <a:rPr lang="mr-I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–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ucida Grande" charset="0"/>
                <a:ea typeface="Lucida Grande" charset="0"/>
                <a:cs typeface="Lucida Grande" charset="0"/>
              </a:rPr>
              <a:t> DVD, MP3, MP4, CD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Lucida Grande" charset="0"/>
              <a:ea typeface="Lucida Grande" charset="0"/>
              <a:cs typeface="Lucida Grande" charset="0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R="2068195">
              <a:tabLst>
                <a:tab pos="526415" algn="l"/>
              </a:tabLst>
            </a:pPr>
            <a:r>
              <a:rPr lang="fr-FR" sz="2000" spc="-5" dirty="0">
                <a:solidFill>
                  <a:srgbClr val="C00000"/>
                </a:solidFill>
                <a:latin typeface="Lucida Grande"/>
                <a:cs typeface="Lucida Grande"/>
              </a:rPr>
              <a:t>min.</a:t>
            </a:r>
            <a:r>
              <a:rPr lang="fr-FR" sz="28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fr-FR" sz="2000" spc="-5" dirty="0">
                <a:solidFill>
                  <a:srgbClr val="C00000"/>
                </a:solidFill>
                <a:latin typeface="Lucida Grande"/>
                <a:cs typeface="Lucida Grande"/>
              </a:rPr>
              <a:t>20 points; </a:t>
            </a:r>
            <a:r>
              <a:rPr lang="fr-FR" sz="2000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fr-FR" sz="2000" spc="-5" dirty="0">
                <a:solidFill>
                  <a:srgbClr val="C00000"/>
                </a:solidFill>
                <a:latin typeface="Lucida Grande"/>
                <a:cs typeface="Lucida Grande"/>
              </a:rPr>
              <a:t>80 points</a:t>
            </a: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466090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V. </a:t>
            </a:r>
            <a:r>
              <a:rPr lang="en-US" spc="-5" dirty="0" smtClean="0"/>
              <a:t>Business Identity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6923088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charset="2"/>
              <a:buChar char="§"/>
              <a:tabLst>
                <a:tab pos="738505" algn="l"/>
                <a:tab pos="2326640" algn="l"/>
                <a:tab pos="4552315" algn="l"/>
                <a:tab pos="5988050" algn="l"/>
              </a:tabLst>
            </a:pP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A</a:t>
            </a:r>
            <a:r>
              <a:rPr sz="2000" dirty="0">
                <a:latin typeface="Lucida Grande" charset="0"/>
                <a:ea typeface="Lucida Grande" charset="0"/>
                <a:cs typeface="Lucida Grande" charset="0"/>
              </a:rPr>
              <a:t>.	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Marketing Materials </a:t>
            </a:r>
            <a:r>
              <a:rPr lang="mr-IN" sz="2000" dirty="0">
                <a:latin typeface="Lucida Grande" charset="0"/>
                <a:ea typeface="Lucida Grande" charset="0"/>
                <a:cs typeface="Lucida Grande" charset="0"/>
              </a:rPr>
              <a:t>–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 website, brochure, logo etc.</a:t>
            </a:r>
          </a:p>
          <a:p>
            <a:pPr marL="342900" indent="-342900">
              <a:buClr>
                <a:srgbClr val="C00000"/>
              </a:buClr>
              <a:buFont typeface="Wingdings" charset="2"/>
              <a:buChar char="§"/>
              <a:tabLst>
                <a:tab pos="738505" algn="l"/>
                <a:tab pos="2326640" algn="l"/>
                <a:tab pos="4552315" algn="l"/>
                <a:tab pos="5988050" algn="l"/>
              </a:tabLst>
            </a:pPr>
            <a:endParaRPr lang="en-US"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L="342900" indent="-342900">
              <a:buClr>
                <a:srgbClr val="C00000"/>
              </a:buClr>
              <a:buFont typeface="Wingdings" charset="2"/>
              <a:buChar char="§"/>
              <a:tabLst>
                <a:tab pos="645795" algn="l"/>
                <a:tab pos="2762250" algn="l"/>
                <a:tab pos="3861435" algn="l"/>
                <a:tab pos="4475480" algn="l"/>
                <a:tab pos="5625465" algn="l"/>
                <a:tab pos="6868159" algn="l"/>
              </a:tabLst>
            </a:pP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B.	Media Appearances </a:t>
            </a:r>
            <a:r>
              <a:rPr lang="mr-IN" sz="2000" dirty="0">
                <a:latin typeface="Lucida Grande" charset="0"/>
                <a:ea typeface="Lucida Grande" charset="0"/>
                <a:cs typeface="Lucida Grande" charset="0"/>
              </a:rPr>
              <a:t>–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 radio, TV, magazine,  online media</a:t>
            </a:r>
          </a:p>
          <a:p>
            <a:pPr marL="342900" indent="-342900">
              <a:buClr>
                <a:srgbClr val="C00000"/>
              </a:buClr>
              <a:buFont typeface="Wingdings" charset="2"/>
              <a:buChar char="§"/>
              <a:tabLst>
                <a:tab pos="645795" algn="l"/>
                <a:tab pos="2762250" algn="l"/>
                <a:tab pos="3861435" algn="l"/>
                <a:tab pos="4475480" algn="l"/>
                <a:tab pos="5625465" algn="l"/>
                <a:tab pos="6868159" algn="l"/>
              </a:tabLst>
            </a:pPr>
            <a:endParaRPr lang="en-US"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R="2068195">
              <a:tabLst>
                <a:tab pos="526415" algn="l"/>
              </a:tabLst>
            </a:pPr>
            <a:r>
              <a:rPr lang="fr-FR" sz="2000" spc="-5" dirty="0">
                <a:solidFill>
                  <a:srgbClr val="C00000"/>
                </a:solidFill>
                <a:latin typeface="Lucida Grande"/>
                <a:cs typeface="Lucida Grande"/>
              </a:rPr>
              <a:t>min.</a:t>
            </a:r>
            <a:r>
              <a:rPr lang="fr-FR" sz="2800" spc="-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fr-FR" sz="2000" dirty="0">
                <a:solidFill>
                  <a:srgbClr val="C00000"/>
                </a:solidFill>
                <a:latin typeface="Lucida Grande"/>
                <a:cs typeface="Lucida Grande"/>
              </a:rPr>
              <a:t>35 </a:t>
            </a:r>
            <a:r>
              <a:rPr lang="fr-FR" sz="2000" spc="-5" dirty="0">
                <a:solidFill>
                  <a:srgbClr val="C00000"/>
                </a:solidFill>
                <a:latin typeface="Lucida Grande"/>
                <a:cs typeface="Lucida Grande"/>
              </a:rPr>
              <a:t>points; </a:t>
            </a:r>
            <a:r>
              <a:rPr lang="fr-FR" sz="2000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fr-FR" sz="2000" spc="-5" dirty="0">
                <a:solidFill>
                  <a:srgbClr val="C00000"/>
                </a:solidFill>
                <a:latin typeface="Lucida Grande"/>
                <a:cs typeface="Lucida Grande"/>
              </a:rPr>
              <a:t>80 points</a:t>
            </a:r>
          </a:p>
          <a:p>
            <a:pPr marL="12700">
              <a:lnSpc>
                <a:spcPct val="100000"/>
              </a:lnSpc>
              <a:tabLst>
                <a:tab pos="738505" algn="l"/>
                <a:tab pos="2326640" algn="l"/>
                <a:tab pos="4552315" algn="l"/>
                <a:tab pos="5988050" algn="l"/>
              </a:tabLst>
            </a:pPr>
            <a:endParaRPr lang="en-US" sz="2000" b="1" dirty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tabLst>
                <a:tab pos="738505" algn="l"/>
                <a:tab pos="2326640" algn="l"/>
                <a:tab pos="4552315" algn="l"/>
                <a:tab pos="5988050" algn="l"/>
              </a:tabLst>
            </a:pP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7509509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47395" algn="l"/>
              </a:tabLst>
            </a:pPr>
            <a:r>
              <a:rPr dirty="0"/>
              <a:t>VI.	</a:t>
            </a:r>
            <a:r>
              <a:rPr lang="en-US" spc="-5" dirty="0" smtClean="0"/>
              <a:t>Professional Contribution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996999" y="2298194"/>
            <a:ext cx="7778750" cy="38472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C00000"/>
              </a:buClr>
              <a:buFont typeface="Wingdings" charset="2"/>
              <a:buChar char="§"/>
            </a:pPr>
            <a:r>
              <a:rPr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A</a:t>
            </a: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1. </a:t>
            </a:r>
            <a:r>
              <a:rPr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Professional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Association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Membership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4</a:t>
            </a:r>
            <a:r>
              <a:rPr sz="2000" spc="-204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points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;        max 20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)</a:t>
            </a:r>
            <a:endParaRPr sz="2000" dirty="0">
              <a:latin typeface="Lucida Grande"/>
              <a:cs typeface="Lucida Grande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</a:pPr>
            <a:r>
              <a:rPr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A2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. </a:t>
            </a:r>
            <a:r>
              <a:rPr sz="2000" b="1" dirty="0">
                <a:solidFill>
                  <a:srgbClr val="424242"/>
                </a:solidFill>
                <a:latin typeface="Lucida Grande"/>
                <a:cs typeface="Lucida Grande"/>
              </a:rPr>
              <a:t>Leadership </a:t>
            </a:r>
            <a:r>
              <a:rPr sz="2000" b="1" spc="-5" dirty="0">
                <a:solidFill>
                  <a:srgbClr val="424242"/>
                </a:solidFill>
                <a:latin typeface="Lucida Grande"/>
                <a:cs typeface="Lucida Grande"/>
              </a:rPr>
              <a:t>in AICI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5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2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0</a:t>
            </a:r>
            <a:r>
              <a:rPr sz="2000" spc="-22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lang="en-US" sz="2000" spc="-5" dirty="0" smtClean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</a:pPr>
            <a:r>
              <a:rPr lang="en-US" sz="2000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B. Other </a:t>
            </a: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Associations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0</a:t>
            </a:r>
            <a:r>
              <a:rPr lang="en-US" sz="2000" spc="-26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points; max. 5 points)</a:t>
            </a:r>
            <a:endParaRPr lang="en-US" sz="2000" dirty="0" smtClean="0">
              <a:latin typeface="Lucida Grande"/>
              <a:cs typeface="Lucida Grande"/>
            </a:endParaRP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</a:pP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C. Charitable Organizations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lang="en-US"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2</a:t>
            </a:r>
            <a:r>
              <a:rPr lang="en-US" sz="2000" spc="-21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points; max. 5 points)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</a:pP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D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. </a:t>
            </a: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Image Awards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(min. 0 points; max. 5 points)</a:t>
            </a:r>
          </a:p>
          <a:p>
            <a:pPr marL="355600" indent="-342900">
              <a:lnSpc>
                <a:spcPct val="100000"/>
              </a:lnSpc>
              <a:spcBef>
                <a:spcPts val="1800"/>
              </a:spcBef>
              <a:buClr>
                <a:srgbClr val="C00000"/>
              </a:buClr>
              <a:buFont typeface="Wingdings" charset="2"/>
              <a:buChar char="§"/>
            </a:pPr>
            <a:r>
              <a:rPr lang="en-US" sz="2000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E. Other Awards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(min.0 points; max 5 points)</a:t>
            </a:r>
            <a:endParaRPr lang="en-US" sz="2000" dirty="0" smtClean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  <a:tabLst>
                <a:tab pos="1241425" algn="l"/>
                <a:tab pos="1791970" algn="l"/>
                <a:tab pos="3291204" algn="l"/>
                <a:tab pos="4199890" algn="l"/>
                <a:tab pos="5228590" algn="l"/>
                <a:tab pos="6438265" algn="l"/>
                <a:tab pos="6825615" algn="l"/>
                <a:tab pos="7376159" algn="l"/>
              </a:tabLst>
            </a:pP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4" name="Rectangle 3"/>
          <p:cNvSpPr/>
          <p:nvPr/>
        </p:nvSpPr>
        <p:spPr>
          <a:xfrm>
            <a:off x="996999" y="6251430"/>
            <a:ext cx="3274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>
              <a:tabLst>
                <a:tab pos="526415" algn="l"/>
              </a:tabLst>
            </a:pP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min. 11 points;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max.</a:t>
            </a:r>
            <a:r>
              <a:rPr lang="fr-FR" spc="-70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65</a:t>
            </a:r>
            <a:r>
              <a:rPr lang="fr-FR" spc="-15" dirty="0" smtClean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points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734885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mtClean="0"/>
              <a:t>VII</a:t>
            </a:r>
            <a:r>
              <a:rPr dirty="0"/>
              <a:t>. </a:t>
            </a:r>
            <a:r>
              <a:rPr spc="-5" dirty="0"/>
              <a:t>Candidate</a:t>
            </a:r>
            <a:r>
              <a:rPr spc="-75" dirty="0"/>
              <a:t> </a:t>
            </a:r>
            <a:r>
              <a:rPr spc="-5" dirty="0"/>
              <a:t>Professionalism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7989888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 smtClean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 smtClean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The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applicant does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not total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 in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this</a:t>
            </a:r>
            <a:r>
              <a:rPr sz="2000" spc="-2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section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The evaluations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must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be MAILED</a:t>
            </a:r>
            <a:r>
              <a:rPr sz="2000" spc="-21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UNOPENED</a:t>
            </a:r>
            <a:endParaRPr sz="2000" dirty="0">
              <a:latin typeface="Lucida Grande"/>
              <a:cs typeface="Lucida Grande"/>
            </a:endParaRPr>
          </a:p>
          <a:p>
            <a:pPr marL="241300" marR="245110" indent="-2286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A. Peer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(CIP/CIM)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Evaluations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30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</a:t>
            </a:r>
            <a:r>
              <a:rPr sz="2000" spc="-22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45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B.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Client Evaluations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(min.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50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max.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100</a:t>
            </a:r>
            <a:r>
              <a:rPr sz="2000" spc="-22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points)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1712" y="5476626"/>
            <a:ext cx="3131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441325">
              <a:tabLst>
                <a:tab pos="526415" algn="l"/>
              </a:tabLst>
            </a:pP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min. 80;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max. </a:t>
            </a:r>
            <a:r>
              <a:rPr lang="fr-FR" spc="-5" dirty="0" smtClean="0">
                <a:solidFill>
                  <a:srgbClr val="C00000"/>
                </a:solidFill>
                <a:latin typeface="Lucida Grande"/>
                <a:cs typeface="Lucida Grande"/>
              </a:rPr>
              <a:t>145 points</a:t>
            </a:r>
            <a:endParaRPr lang="fr-FR" spc="-5" dirty="0">
              <a:solidFill>
                <a:srgbClr val="C00000"/>
              </a:solidFill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655828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mtClean="0"/>
              <a:t>V</a:t>
            </a:r>
            <a:r>
              <a:rPr lang="en-US" dirty="0" smtClean="0"/>
              <a:t>III</a:t>
            </a:r>
            <a:r>
              <a:rPr dirty="0" smtClean="0"/>
              <a:t>. </a:t>
            </a:r>
            <a:r>
              <a:rPr spc="-5" dirty="0"/>
              <a:t>Portfolio</a:t>
            </a:r>
            <a:r>
              <a:rPr spc="-75" dirty="0"/>
              <a:t> </a:t>
            </a:r>
            <a:r>
              <a:rPr spc="-5" dirty="0"/>
              <a:t>Professionalism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01712" y="2352675"/>
            <a:ext cx="7205345" cy="19236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 smtClean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It applies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to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both physical and online</a:t>
            </a:r>
            <a:r>
              <a:rPr sz="2000" spc="-19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submissions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The applicant does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not total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 in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this</a:t>
            </a:r>
            <a:r>
              <a:rPr sz="2000" spc="-20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section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Criteria: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clarity, organization, completeness,</a:t>
            </a:r>
            <a:r>
              <a:rPr sz="2000" spc="-21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aesthetics</a:t>
            </a:r>
            <a:endParaRPr sz="2000" dirty="0">
              <a:latin typeface="Lucida Grande"/>
              <a:cs typeface="Lucida Grande"/>
            </a:endParaRPr>
          </a:p>
          <a:p>
            <a:pPr marL="12700">
              <a:lnSpc>
                <a:spcPct val="100000"/>
              </a:lnSpc>
              <a:spcBef>
                <a:spcPts val="1800"/>
              </a:spcBef>
            </a:pPr>
            <a:r>
              <a:rPr sz="2000" dirty="0">
                <a:solidFill>
                  <a:srgbClr val="BF323B"/>
                </a:solidFill>
                <a:latin typeface="Wingdings 2"/>
                <a:cs typeface="Wingdings 2"/>
              </a:rPr>
              <a:t>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Min. 30 points;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max 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5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0</a:t>
            </a:r>
            <a:r>
              <a:rPr sz="2000" spc="-220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points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1712" y="5207322"/>
            <a:ext cx="3282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min. 30 points; </a:t>
            </a:r>
            <a:r>
              <a:rPr lang="fr-FR" dirty="0">
                <a:solidFill>
                  <a:srgbClr val="C00000"/>
                </a:solidFill>
                <a:latin typeface="Lucida Grande"/>
                <a:cs typeface="Lucida Grande"/>
              </a:rPr>
              <a:t>max.</a:t>
            </a:r>
            <a:r>
              <a:rPr lang="fr-FR" spc="-95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50</a:t>
            </a:r>
            <a:r>
              <a:rPr lang="fr-FR" spc="-20" dirty="0">
                <a:solidFill>
                  <a:srgbClr val="C00000"/>
                </a:solidFill>
                <a:latin typeface="Lucida Grande"/>
                <a:cs typeface="Lucida Grande"/>
              </a:rPr>
              <a:t> </a:t>
            </a:r>
            <a:r>
              <a:rPr lang="fr-FR" spc="-5" dirty="0">
                <a:solidFill>
                  <a:srgbClr val="C00000"/>
                </a:solidFill>
                <a:latin typeface="Lucida Grande"/>
                <a:cs typeface="Lucida Grande"/>
              </a:rPr>
              <a:t>points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695833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Tips for </a:t>
            </a:r>
            <a:r>
              <a:rPr spc="-5" dirty="0"/>
              <a:t>Successful</a:t>
            </a:r>
            <a:r>
              <a:rPr spc="-90" dirty="0"/>
              <a:t> </a:t>
            </a:r>
            <a:r>
              <a:rPr spc="-5" dirty="0"/>
              <a:t>Portfolios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01712" y="2208213"/>
            <a:ext cx="7837488" cy="39241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Ensure </a:t>
            </a:r>
            <a:r>
              <a:rPr sz="2000" dirty="0">
                <a:latin typeface="Lucida Grande" charset="0"/>
                <a:ea typeface="Lucida Grande" charset="0"/>
                <a:cs typeface="Lucida Grande" charset="0"/>
              </a:rPr>
              <a:t>that you meet ALL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requirements</a:t>
            </a:r>
            <a:endParaRPr lang="en-US" sz="2000" dirty="0" smtClean="0"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endParaRPr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Read </a:t>
            </a:r>
            <a:r>
              <a:rPr sz="2000" dirty="0">
                <a:latin typeface="Lucida Grande" charset="0"/>
                <a:ea typeface="Lucida Grande" charset="0"/>
                <a:cs typeface="Lucida Grande" charset="0"/>
              </a:rPr>
              <a:t>and follow the portfolio guidelines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carefully</a:t>
            </a:r>
            <a:endParaRPr lang="en-US" sz="2000" dirty="0" smtClean="0"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endParaRPr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L="354965" marR="508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  <a:tab pos="1802764" algn="l"/>
                <a:tab pos="2643505" algn="l"/>
                <a:tab pos="3754754" algn="l"/>
                <a:tab pos="5448935" algn="l"/>
                <a:tab pos="6316345" algn="l"/>
              </a:tabLst>
            </a:pP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Submit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only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copies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(exception:peer</a:t>
            </a: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and </a:t>
            </a: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client </a:t>
            </a:r>
            <a:r>
              <a:rPr sz="2000" dirty="0" smtClean="0">
                <a:latin typeface="Lucida Grande" charset="0"/>
                <a:ea typeface="Lucida Grande" charset="0"/>
                <a:cs typeface="Lucida Grande" charset="0"/>
              </a:rPr>
              <a:t>evaluations)</a:t>
            </a:r>
            <a:endParaRPr lang="en-US" sz="2000" dirty="0" smtClean="0">
              <a:latin typeface="Lucida Grande" charset="0"/>
              <a:ea typeface="Lucida Grande" charset="0"/>
              <a:cs typeface="Lucida Grande" charset="0"/>
            </a:endParaRPr>
          </a:p>
          <a:p>
            <a:pPr marL="354965" marR="508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  <a:tab pos="1802764" algn="l"/>
                <a:tab pos="2643505" algn="l"/>
                <a:tab pos="3754754" algn="l"/>
                <a:tab pos="5448935" algn="l"/>
                <a:tab pos="6316345" algn="l"/>
              </a:tabLst>
            </a:pPr>
            <a:endParaRPr lang="en-US"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L="354965" marR="508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Submit your complete portfolio three months before final </a:t>
            </a: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deadline</a:t>
            </a:r>
          </a:p>
          <a:p>
            <a:pPr marL="354965" marR="508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endParaRPr lang="en-US"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For 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online submissions, send </a:t>
            </a: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PDF files to drop box</a:t>
            </a:r>
            <a:endParaRPr lang="en-US" sz="2000" dirty="0" smtClean="0"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endParaRPr lang="en-US" sz="2000" dirty="0">
              <a:latin typeface="Lucida Grande" charset="0"/>
              <a:ea typeface="Lucida Grande" charset="0"/>
              <a:cs typeface="Lucida Grande" charset="0"/>
            </a:endParaRPr>
          </a:p>
          <a:p>
            <a:pPr marL="355600" indent="-342900">
              <a:buClr>
                <a:srgbClr val="C00000"/>
              </a:buClr>
              <a:buFont typeface="Wingdings" charset="2"/>
              <a:buChar char="§"/>
              <a:tabLst>
                <a:tab pos="621665" algn="l"/>
              </a:tabLst>
            </a:pPr>
            <a:r>
              <a:rPr lang="en-US" sz="2000" dirty="0" smtClean="0">
                <a:latin typeface="Lucida Grande" charset="0"/>
                <a:ea typeface="Lucida Grande" charset="0"/>
                <a:cs typeface="Lucida Grande" charset="0"/>
              </a:rPr>
              <a:t>Submit </a:t>
            </a:r>
            <a:r>
              <a:rPr lang="en-US" sz="2000" dirty="0">
                <a:latin typeface="Lucida Grande" charset="0"/>
                <a:ea typeface="Lucida Grande" charset="0"/>
                <a:cs typeface="Lucida Grande" charset="0"/>
              </a:rPr>
              <a:t>your portfolio to your current designated reviewer</a:t>
            </a:r>
          </a:p>
          <a:p>
            <a:pPr marL="621665" marR="5080" indent="-609600">
              <a:lnSpc>
                <a:spcPct val="100000"/>
              </a:lnSpc>
              <a:spcBef>
                <a:spcPts val="1800"/>
              </a:spcBef>
              <a:tabLst>
                <a:tab pos="621665" algn="l"/>
                <a:tab pos="1802764" algn="l"/>
                <a:tab pos="2643505" algn="l"/>
                <a:tab pos="3754754" algn="l"/>
                <a:tab pos="5448935" algn="l"/>
                <a:tab pos="6316345" algn="l"/>
              </a:tabLst>
            </a:pP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269287" y="61182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dirty="0"/>
              <a:t>CIP</a:t>
            </a:r>
            <a:r>
              <a:rPr spc="-105" dirty="0"/>
              <a:t> </a:t>
            </a:r>
            <a:r>
              <a:rPr spc="-5" dirty="0"/>
              <a:t>Walk-through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264223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Questions?</a:t>
            </a: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5850" y="2057400"/>
            <a:ext cx="769095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Contact </a:t>
            </a:r>
            <a:r>
              <a:rPr lang="en-US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VP </a:t>
            </a:r>
            <a:r>
              <a:rPr lang="en-US" b="1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Certification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b="1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Ana </a:t>
            </a:r>
            <a:r>
              <a:rPr lang="en-US" b="1" spc="-15" dirty="0">
                <a:solidFill>
                  <a:srgbClr val="424242"/>
                </a:solidFill>
                <a:latin typeface="Lucida Grande"/>
                <a:cs typeface="Lucida Grande"/>
              </a:rPr>
              <a:t>Cheong </a:t>
            </a:r>
            <a:r>
              <a:rPr lang="en-US" b="1" spc="-15" dirty="0" err="1">
                <a:solidFill>
                  <a:srgbClr val="424242"/>
                </a:solidFill>
                <a:latin typeface="Lucida Grande"/>
                <a:cs typeface="Lucida Grande"/>
              </a:rPr>
              <a:t>Cheok</a:t>
            </a:r>
            <a:r>
              <a:rPr lang="en-US" b="1" spc="-15" dirty="0">
                <a:solidFill>
                  <a:srgbClr val="424242"/>
                </a:solidFill>
                <a:latin typeface="Lucida Grande"/>
                <a:cs typeface="Lucida Grande"/>
              </a:rPr>
              <a:t> Yin, AICI </a:t>
            </a:r>
            <a:r>
              <a:rPr lang="en-US" b="1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CIP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spc="-15">
                <a:solidFill>
                  <a:srgbClr val="424242"/>
                </a:solidFill>
                <a:latin typeface="Lucida Grande"/>
                <a:cs typeface="Lucida Grande"/>
                <a:hlinkClick r:id="rId3"/>
              </a:rPr>
              <a:t>vpcertification@aici.org</a:t>
            </a:r>
            <a:r>
              <a:rPr lang="en-US" spc="-15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smtClean="0">
                <a:latin typeface="Lucida Grande"/>
                <a:cs typeface="Lucida Grande"/>
                <a:hlinkClick r:id="rId4"/>
              </a:rPr>
              <a:t>ana@aaasolutions.co</a:t>
            </a:r>
            <a:r>
              <a:rPr lang="en-US" smtClean="0">
                <a:latin typeface="Lucida Grande"/>
                <a:cs typeface="Lucida Grande"/>
              </a:rPr>
              <a:t> </a:t>
            </a:r>
            <a:endParaRPr lang="en-US" dirty="0" smtClean="0">
              <a:latin typeface="Lucida Grande"/>
              <a:cs typeface="Lucida Grande"/>
            </a:endParaRP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dirty="0" smtClean="0">
                <a:latin typeface="Lucida Grande"/>
                <a:cs typeface="Lucida Grande"/>
              </a:rPr>
              <a:t>Or </a:t>
            </a:r>
            <a:r>
              <a:rPr lang="en-US" dirty="0">
                <a:latin typeface="Lucida Grande"/>
                <a:cs typeface="Lucida Grande"/>
              </a:rPr>
              <a:t>Lily Mahan – our Professional Development Coordinator at EWALD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dirty="0">
                <a:latin typeface="Lucida Grande"/>
                <a:cs typeface="Lucida Grande"/>
              </a:rPr>
              <a:t>LilyM@ewald.com</a:t>
            </a:r>
            <a:endParaRPr lang="en-US" dirty="0">
              <a:latin typeface="Lucida Grande"/>
              <a:cs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129424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5262" y="3841591"/>
            <a:ext cx="5844540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BF323B"/>
                </a:solidFill>
                <a:latin typeface="Lucida Grande"/>
                <a:cs typeface="Lucida Grande"/>
              </a:rPr>
              <a:t>Maintaining</a:t>
            </a:r>
            <a:r>
              <a:rPr sz="3600" b="1" spc="-85" dirty="0">
                <a:solidFill>
                  <a:srgbClr val="BF323B"/>
                </a:solidFill>
                <a:latin typeface="Lucida Grande"/>
                <a:cs typeface="Lucida Grande"/>
              </a:rPr>
              <a:t> </a:t>
            </a:r>
            <a:r>
              <a:rPr sz="3600" b="1" spc="-25" dirty="0">
                <a:solidFill>
                  <a:srgbClr val="BF323B"/>
                </a:solidFill>
                <a:latin typeface="Lucida Grande"/>
                <a:cs typeface="Lucida Grande"/>
              </a:rPr>
              <a:t>Certification</a:t>
            </a:r>
            <a:endParaRPr sz="3600">
              <a:latin typeface="Lucida Grande"/>
              <a:cs typeface="Lucida Grand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3075" y="1628458"/>
            <a:ext cx="133413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6763384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/>
              <a:t>After </a:t>
            </a:r>
            <a:r>
              <a:rPr dirty="0"/>
              <a:t>You Earn Your </a:t>
            </a:r>
            <a:r>
              <a:rPr spc="-5" dirty="0"/>
              <a:t>AICI</a:t>
            </a:r>
            <a:r>
              <a:rPr spc="-85" dirty="0"/>
              <a:t> </a:t>
            </a:r>
            <a:r>
              <a:rPr spc="-5" dirty="0"/>
              <a:t>CIP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63612" y="2928938"/>
            <a:ext cx="7818755" cy="1862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000" dirty="0">
                <a:solidFill>
                  <a:srgbClr val="BF323B"/>
                </a:solidFill>
                <a:latin typeface="Arial"/>
                <a:cs typeface="Arial"/>
              </a:rPr>
              <a:t>•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Must earn 2.4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CEUs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every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three</a:t>
            </a:r>
            <a:r>
              <a:rPr sz="2000" spc="-7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years</a:t>
            </a:r>
            <a:endParaRPr sz="2000" dirty="0">
              <a:latin typeface="Lucida Grande"/>
              <a:cs typeface="Lucida Gran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000" dirty="0">
                <a:solidFill>
                  <a:srgbClr val="BF323B"/>
                </a:solidFill>
                <a:latin typeface="Arial"/>
                <a:cs typeface="Arial"/>
              </a:rPr>
              <a:t>•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Must pay </a:t>
            </a:r>
            <a:r>
              <a:rPr sz="2000" spc="-10" dirty="0">
                <a:solidFill>
                  <a:srgbClr val="424242"/>
                </a:solidFill>
                <a:latin typeface="Lucida Grande"/>
                <a:cs typeface="Lucida Grande"/>
              </a:rPr>
              <a:t>certification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renewal dues every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three</a:t>
            </a:r>
            <a:r>
              <a:rPr sz="2000" spc="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years</a:t>
            </a:r>
            <a:endParaRPr sz="2000" dirty="0">
              <a:latin typeface="Lucida Grande"/>
              <a:cs typeface="Lucida Gran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 dirty="0">
              <a:latin typeface="Times New Roman"/>
              <a:cs typeface="Times New Roman"/>
            </a:endParaRPr>
          </a:p>
          <a:p>
            <a:pPr marL="354965" marR="5080" indent="-342900">
              <a:lnSpc>
                <a:spcPct val="100000"/>
              </a:lnSpc>
              <a:tabLst>
                <a:tab pos="354965" algn="l"/>
              </a:tabLst>
            </a:pPr>
            <a:r>
              <a:rPr sz="2000" dirty="0">
                <a:solidFill>
                  <a:srgbClr val="BF323B"/>
                </a:solidFill>
                <a:latin typeface="Arial"/>
                <a:cs typeface="Arial"/>
              </a:rPr>
              <a:t>•</a:t>
            </a:r>
            <a:r>
              <a:rPr sz="2000" dirty="0">
                <a:solidFill>
                  <a:srgbClr val="BF323B"/>
                </a:solidFill>
                <a:latin typeface="Helvetica"/>
                <a:cs typeface="Helvetica"/>
              </a:rPr>
              <a:t> 	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Must</a:t>
            </a:r>
            <a:r>
              <a:rPr sz="2000" spc="34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hold</a:t>
            </a:r>
            <a:r>
              <a:rPr sz="2000" spc="34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the</a:t>
            </a:r>
            <a:r>
              <a:rPr sz="2000" spc="34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AICI</a:t>
            </a:r>
            <a:r>
              <a:rPr sz="2000" spc="34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CIP</a:t>
            </a:r>
            <a:r>
              <a:rPr sz="2000" spc="340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designatio</a:t>
            </a:r>
            <a:r>
              <a:rPr lang="en-US" sz="2000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n before applying for </a:t>
            </a:r>
            <a:r>
              <a:rPr sz="2000" dirty="0" smtClean="0">
                <a:solidFill>
                  <a:srgbClr val="424242"/>
                </a:solidFill>
                <a:latin typeface="Lucida Grande"/>
                <a:cs typeface="Lucida Grande"/>
              </a:rPr>
              <a:t>AICI </a:t>
            </a:r>
            <a:r>
              <a:rPr sz="2000" dirty="0">
                <a:solidFill>
                  <a:srgbClr val="424242"/>
                </a:solidFill>
                <a:latin typeface="Lucida Grande"/>
                <a:cs typeface="Lucida Grande"/>
              </a:rPr>
              <a:t>CIM</a:t>
            </a:r>
            <a:r>
              <a:rPr sz="2000" spc="-75" dirty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r>
              <a:rPr sz="2000" spc="-5" dirty="0">
                <a:solidFill>
                  <a:srgbClr val="424242"/>
                </a:solidFill>
                <a:latin typeface="Lucida Grande"/>
                <a:cs typeface="Lucida Grande"/>
              </a:rPr>
              <a:t>designation</a:t>
            </a:r>
            <a:endParaRPr sz="2000" dirty="0">
              <a:latin typeface="Lucida Grande"/>
              <a:cs typeface="Lucida Gran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1712" y="1342073"/>
            <a:ext cx="2642235" cy="56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Questions?</a:t>
            </a:r>
          </a:p>
        </p:txBody>
      </p:sp>
      <p:sp>
        <p:nvSpPr>
          <p:cNvPr id="4" name="object 4"/>
          <p:cNvSpPr/>
          <p:nvPr/>
        </p:nvSpPr>
        <p:spPr>
          <a:xfrm>
            <a:off x="8243887" y="6029325"/>
            <a:ext cx="1085849" cy="1066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89400" y="6804004"/>
            <a:ext cx="1334135" cy="205104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rgbClr val="323232"/>
                </a:solidFill>
                <a:latin typeface="Lucida Grande"/>
                <a:cs typeface="Lucida Grande"/>
              </a:rPr>
              <a:t>CIP</a:t>
            </a:r>
            <a:r>
              <a:rPr sz="1200" spc="-105" dirty="0">
                <a:solidFill>
                  <a:srgbClr val="323232"/>
                </a:solidFill>
                <a:latin typeface="Lucida Grande"/>
                <a:cs typeface="Lucida Grande"/>
              </a:rPr>
              <a:t> </a:t>
            </a:r>
            <a:r>
              <a:rPr sz="1200" spc="-5" dirty="0">
                <a:solidFill>
                  <a:srgbClr val="323232"/>
                </a:solidFill>
                <a:latin typeface="Lucida Grande"/>
                <a:cs typeface="Lucida Grande"/>
              </a:rPr>
              <a:t>Walk-through</a:t>
            </a:r>
            <a:endParaRPr sz="1200">
              <a:latin typeface="Lucida Grande"/>
              <a:cs typeface="Lucida Grande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95850" y="2057400"/>
            <a:ext cx="776715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b="1" spc="-5" dirty="0" smtClean="0">
                <a:solidFill>
                  <a:srgbClr val="424242"/>
                </a:solidFill>
                <a:latin typeface="Lucida Grande"/>
                <a:cs typeface="Lucida Grande"/>
              </a:rPr>
              <a:t>Contact </a:t>
            </a:r>
            <a:r>
              <a:rPr lang="en-US" b="1" dirty="0" smtClean="0">
                <a:solidFill>
                  <a:srgbClr val="424242"/>
                </a:solidFill>
                <a:latin typeface="Lucida Grande"/>
                <a:cs typeface="Lucida Grande"/>
              </a:rPr>
              <a:t>VP </a:t>
            </a:r>
            <a:r>
              <a:rPr lang="en-US" b="1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Certification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b="1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Ana </a:t>
            </a:r>
            <a:r>
              <a:rPr lang="en-US" b="1" spc="-15" dirty="0">
                <a:solidFill>
                  <a:srgbClr val="424242"/>
                </a:solidFill>
                <a:latin typeface="Lucida Grande"/>
                <a:cs typeface="Lucida Grande"/>
              </a:rPr>
              <a:t>Cheong </a:t>
            </a:r>
            <a:r>
              <a:rPr lang="en-US" b="1" spc="-15" dirty="0" err="1">
                <a:solidFill>
                  <a:srgbClr val="424242"/>
                </a:solidFill>
                <a:latin typeface="Lucida Grande"/>
                <a:cs typeface="Lucida Grande"/>
              </a:rPr>
              <a:t>Cheok</a:t>
            </a:r>
            <a:r>
              <a:rPr lang="en-US" b="1" spc="-15" dirty="0">
                <a:solidFill>
                  <a:srgbClr val="424242"/>
                </a:solidFill>
                <a:latin typeface="Lucida Grande"/>
                <a:cs typeface="Lucida Grande"/>
              </a:rPr>
              <a:t> Yin, AICI </a:t>
            </a:r>
            <a:r>
              <a:rPr lang="en-US" b="1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CIP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spc="-15" dirty="0" smtClean="0">
                <a:solidFill>
                  <a:srgbClr val="424242"/>
                </a:solidFill>
                <a:latin typeface="Lucida Grande"/>
                <a:cs typeface="Lucida Grande"/>
                <a:hlinkClick r:id="rId3"/>
              </a:rPr>
              <a:t>vpcertification@aici.org</a:t>
            </a:r>
            <a:r>
              <a:rPr lang="en-US" spc="-15" dirty="0" smtClean="0">
                <a:solidFill>
                  <a:srgbClr val="424242"/>
                </a:solidFill>
                <a:latin typeface="Lucida Grande"/>
                <a:cs typeface="Lucida Grande"/>
              </a:rPr>
              <a:t> </a:t>
            </a:r>
            <a:endParaRPr lang="en-US" spc="-15" dirty="0">
              <a:solidFill>
                <a:srgbClr val="424242"/>
              </a:solidFill>
              <a:latin typeface="Lucida Grande"/>
              <a:cs typeface="Lucida Grande"/>
            </a:endParaRP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dirty="0" smtClean="0">
                <a:latin typeface="Lucida Grande"/>
                <a:cs typeface="Lucida Grande"/>
                <a:hlinkClick r:id="rId4"/>
              </a:rPr>
              <a:t>ana@aaasolutions.co</a:t>
            </a:r>
            <a:r>
              <a:rPr lang="en-US" dirty="0" smtClean="0">
                <a:latin typeface="Lucida Grande"/>
                <a:cs typeface="Lucida Grande"/>
              </a:rPr>
              <a:t> 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dirty="0" smtClean="0">
                <a:latin typeface="Lucida Grande"/>
                <a:cs typeface="Lucida Grande"/>
              </a:rPr>
              <a:t>Or </a:t>
            </a:r>
            <a:r>
              <a:rPr lang="en-US" dirty="0">
                <a:latin typeface="Lucida Grande"/>
                <a:cs typeface="Lucida Grande"/>
              </a:rPr>
              <a:t>Lily Mahan – our Professional Development Coordinator at EWALD</a:t>
            </a:r>
          </a:p>
          <a:p>
            <a:pPr marL="50800" marR="5080" indent="-38100">
              <a:lnSpc>
                <a:spcPct val="175000"/>
              </a:lnSpc>
              <a:tabLst>
                <a:tab pos="2149475" algn="l"/>
              </a:tabLst>
            </a:pPr>
            <a:r>
              <a:rPr lang="en-US" dirty="0" smtClean="0">
                <a:latin typeface="Lucida Grande"/>
                <a:cs typeface="Lucida Grande"/>
              </a:rPr>
              <a:t>LilyM@ewald.com</a:t>
            </a:r>
            <a:endParaRPr lang="en-US" dirty="0">
              <a:latin typeface="Lucida Grande"/>
              <a:cs typeface="Lucida Grand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10786</TotalTime>
  <Words>620</Words>
  <Application>Microsoft Office PowerPoint</Application>
  <PresentationFormat>Custom</PresentationFormat>
  <Paragraphs>203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Lucida Grande</vt:lpstr>
      <vt:lpstr>Arial</vt:lpstr>
      <vt:lpstr>Calibri</vt:lpstr>
      <vt:lpstr>Helvetica</vt:lpstr>
      <vt:lpstr>Times New Roman</vt:lpstr>
      <vt:lpstr>Wingdings</vt:lpstr>
      <vt:lpstr>Wingdings 2</vt:lpstr>
      <vt:lpstr>Office Theme</vt:lpstr>
      <vt:lpstr>AICI </vt:lpstr>
      <vt:lpstr>AGENDA</vt:lpstr>
      <vt:lpstr>PowerPoint Presentation</vt:lpstr>
      <vt:lpstr>Critical Issues</vt:lpstr>
      <vt:lpstr>The Deadlines</vt:lpstr>
      <vt:lpstr>The Basic Requirements</vt:lpstr>
      <vt:lpstr>The Basic Requirements (continued)</vt:lpstr>
      <vt:lpstr>Tips for Portfolio Organization</vt:lpstr>
      <vt:lpstr>The Structure</vt:lpstr>
      <vt:lpstr>I. Professional Preparation</vt:lpstr>
      <vt:lpstr>I. Professional Preparation</vt:lpstr>
      <vt:lpstr>I. Professional Preparation</vt:lpstr>
      <vt:lpstr>II. Years of Business Experience</vt:lpstr>
      <vt:lpstr>III. Business Services</vt:lpstr>
      <vt:lpstr>IV. Business Products</vt:lpstr>
      <vt:lpstr>V. Business Identity</vt:lpstr>
      <vt:lpstr>VI. Professional Contribution</vt:lpstr>
      <vt:lpstr>VII. Candidate Professionalism</vt:lpstr>
      <vt:lpstr>VIII. Portfolio Professionalism</vt:lpstr>
      <vt:lpstr>Tips for Successful Portfolios</vt:lpstr>
      <vt:lpstr>Questions?</vt:lpstr>
      <vt:lpstr>PowerPoint Presentation</vt:lpstr>
      <vt:lpstr>After You Earn Your AICI CIP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AICI CIP Walkthrough 2013</dc:title>
  <dc:creator>ciocan</dc:creator>
  <cp:lastModifiedBy>Dell</cp:lastModifiedBy>
  <cp:revision>40</cp:revision>
  <dcterms:created xsi:type="dcterms:W3CDTF">2017-04-23T22:25:15Z</dcterms:created>
  <dcterms:modified xsi:type="dcterms:W3CDTF">2019-08-20T17:36:34Z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2013-03-13T00:00:00Z</vt:filetime>
  </property>
  <property fmtid="{D5CDD505-2E9C-101B-9397-08002B2CF9AE}" pid="3" name="Creator">
    <vt:lpwstr>Microsoft PowerPoint</vt:lpwstr>
  </property>
  <property fmtid="{D5CDD505-2E9C-101B-9397-08002B2CF9AE}" pid="4" name="LastSaved">
    <vt:filetime>2017-04-24T00:00:00Z</vt:filetime>
  </property>
</Properties>
</file>