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m4a" ContentType="audio/mp4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27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565"/>
    <a:srgbClr val="B10026"/>
    <a:srgbClr val="AA0025"/>
    <a:srgbClr val="FF2929"/>
    <a:srgbClr val="FF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43"/>
    <p:restoredTop sz="93142"/>
  </p:normalViewPr>
  <p:slideViewPr>
    <p:cSldViewPr snapToGrid="0" snapToObjects="1">
      <p:cViewPr>
        <p:scale>
          <a:sx n="38" d="100"/>
          <a:sy n="38" d="100"/>
        </p:scale>
        <p:origin x="3352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2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rgbClr val="000000"/>
                </a:solidFill>
              </a:defRPr>
            </a:lvl1pPr>
            <a:lvl2pPr>
              <a:buClrTx/>
              <a:defRPr>
                <a:solidFill>
                  <a:srgbClr val="000000"/>
                </a:solidFill>
              </a:defRPr>
            </a:lvl2pPr>
            <a:lvl3pPr>
              <a:buClrTx/>
              <a:defRPr>
                <a:solidFill>
                  <a:srgbClr val="000000"/>
                </a:solidFill>
              </a:defRPr>
            </a:lvl3pPr>
            <a:lvl4pPr>
              <a:buClrTx/>
              <a:defRPr>
                <a:solidFill>
                  <a:srgbClr val="000000"/>
                </a:solidFill>
              </a:defRPr>
            </a:lvl4pPr>
            <a:lvl5pPr>
              <a:buClrTx/>
              <a:defRPr>
                <a:solidFill>
                  <a:srgbClr val="000000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microsoft.com/office/2007/relationships/hdphoto" Target="../media/hdphoto3.wdp"/><Relationship Id="rId8" Type="http://schemas.openxmlformats.org/officeDocument/2006/relationships/image" Target="../media/image4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4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microsoft.com/office/2007/relationships/hdphoto" Target="../media/hdphoto5.wdp"/><Relationship Id="rId8" Type="http://schemas.openxmlformats.org/officeDocument/2006/relationships/image" Target="../media/image4.png"/><Relationship Id="rId1" Type="http://schemas.microsoft.com/office/2007/relationships/media" Target="../media/media2.m4a"/><Relationship Id="rId2" Type="http://schemas.openxmlformats.org/officeDocument/2006/relationships/audio" Target="../media/media2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5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microsoft.com/office/2007/relationships/hdphoto" Target="../media/hdphoto6.wdp"/><Relationship Id="rId8" Type="http://schemas.openxmlformats.org/officeDocument/2006/relationships/image" Target="../media/image4.png"/><Relationship Id="rId1" Type="http://schemas.microsoft.com/office/2007/relationships/media" Target="../media/media3.m4a"/><Relationship Id="rId2" Type="http://schemas.openxmlformats.org/officeDocument/2006/relationships/audio" Target="../media/media3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7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5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microsoft.com/office/2007/relationships/hdphoto" Target="../media/hdphoto5.wdp"/><Relationship Id="rId8" Type="http://schemas.openxmlformats.org/officeDocument/2006/relationships/image" Target="../media/image4.png"/><Relationship Id="rId1" Type="http://schemas.microsoft.com/office/2007/relationships/media" Target="../media/media4.m4a"/><Relationship Id="rId2" Type="http://schemas.openxmlformats.org/officeDocument/2006/relationships/audio" Target="../media/media4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5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microsoft.com/office/2007/relationships/hdphoto" Target="../media/hdphoto5.wdp"/><Relationship Id="rId7" Type="http://schemas.openxmlformats.org/officeDocument/2006/relationships/image" Target="../media/image4.png"/><Relationship Id="rId1" Type="http://schemas.microsoft.com/office/2007/relationships/media" Target="../media/media5.m4a"/><Relationship Id="rId2" Type="http://schemas.openxmlformats.org/officeDocument/2006/relationships/audio" Target="../media/media5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8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5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microsoft.com/office/2007/relationships/hdphoto" Target="../media/hdphoto5.wdp"/><Relationship Id="rId8" Type="http://schemas.openxmlformats.org/officeDocument/2006/relationships/image" Target="../media/image4.png"/><Relationship Id="rId1" Type="http://schemas.microsoft.com/office/2007/relationships/media" Target="../media/media6.m4a"/><Relationship Id="rId2" Type="http://schemas.openxmlformats.org/officeDocument/2006/relationships/audio" Target="../media/media6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microsoft.com/office/2007/relationships/hdphoto" Target="../media/hdphoto9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10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hyperlink" Target="http://aici.site-ym.com/?page=City_Circles" TargetMode="External"/><Relationship Id="rId5" Type="http://schemas.openxmlformats.org/officeDocument/2006/relationships/image" Target="../media/image1.png"/><Relationship Id="rId6" Type="http://schemas.microsoft.com/office/2007/relationships/hdphoto" Target="../media/hdphoto11.wdp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E924A90-9BFF-4BDD-9C3C-EC7F1AE8E997}"/>
              </a:ext>
            </a:extLst>
          </p:cNvPr>
          <p:cNvSpPr txBox="1"/>
          <p:nvPr/>
        </p:nvSpPr>
        <p:spPr>
          <a:xfrm>
            <a:off x="865598" y="4344946"/>
            <a:ext cx="110937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6000" b="0" dirty="0">
                <a:latin typeface="Calibri" panose="020F0502020204030204" pitchFamily="34" charset="0"/>
                <a:ea typeface="Baskerville" panose="02020502070401020303" pitchFamily="18" charset="0"/>
                <a:cs typeface="Calibri" panose="020F0502020204030204" pitchFamily="34" charset="0"/>
              </a:rPr>
              <a:t>¿C</a:t>
            </a:r>
            <a:r>
              <a:rPr lang="es-ES" sz="6000" b="0" dirty="0">
                <a:latin typeface="Calibri" panose="020F0502020204030204" pitchFamily="34" charset="0"/>
                <a:ea typeface="Baskerville" panose="02020502070401020303" pitchFamily="18" charset="0"/>
                <a:cs typeface="Calibri" panose="020F0502020204030204" pitchFamily="34" charset="0"/>
              </a:rPr>
              <a:t>ÓMO CREAR UN CITY CIRCLE?</a:t>
            </a:r>
            <a:endParaRPr lang="es-EC" sz="6000" b="0" dirty="0">
              <a:latin typeface="Calibri" panose="020F0502020204030204" pitchFamily="34" charset="0"/>
              <a:ea typeface="Baskerville" panose="02020502070401020303" pitchFamily="18" charset="0"/>
              <a:cs typeface="Calibri" panose="020F050202020403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79294E76-C090-42DD-9548-38685D54A1CC}"/>
              </a:ext>
            </a:extLst>
          </p:cNvPr>
          <p:cNvCxnSpPr>
            <a:cxnSpLocks/>
          </p:cNvCxnSpPr>
          <p:nvPr/>
        </p:nvCxnSpPr>
        <p:spPr>
          <a:xfrm flipV="1">
            <a:off x="865597" y="4344945"/>
            <a:ext cx="11093721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AFBDECA1-9274-4CE9-99F5-6E69AF43043C}"/>
              </a:ext>
            </a:extLst>
          </p:cNvPr>
          <p:cNvCxnSpPr>
            <a:cxnSpLocks/>
          </p:cNvCxnSpPr>
          <p:nvPr/>
        </p:nvCxnSpPr>
        <p:spPr>
          <a:xfrm>
            <a:off x="865598" y="5360609"/>
            <a:ext cx="110937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8EE6E0FA-F3DA-794C-85BC-25FED181E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7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B3637265-EDE9-47A1-8FBE-8B434EF1362B}"/>
              </a:ext>
            </a:extLst>
          </p:cNvPr>
          <p:cNvCxnSpPr/>
          <p:nvPr/>
        </p:nvCxnSpPr>
        <p:spPr>
          <a:xfrm>
            <a:off x="4149150" y="3742750"/>
            <a:ext cx="0" cy="236873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41EFB475-C911-4AA1-A619-BFE5610C5839}"/>
              </a:ext>
            </a:extLst>
          </p:cNvPr>
          <p:cNvCxnSpPr/>
          <p:nvPr/>
        </p:nvCxnSpPr>
        <p:spPr>
          <a:xfrm>
            <a:off x="8584716" y="3742750"/>
            <a:ext cx="0" cy="236873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4CD4385-3A58-49C9-B609-8630CFE86BD1}"/>
              </a:ext>
            </a:extLst>
          </p:cNvPr>
          <p:cNvSpPr txBox="1"/>
          <p:nvPr/>
        </p:nvSpPr>
        <p:spPr>
          <a:xfrm>
            <a:off x="4642362" y="3917848"/>
            <a:ext cx="3514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4400" spc="64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</a:t>
            </a:r>
            <a:r>
              <a:rPr lang="es-ES" sz="4400" spc="64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ÍTICAS</a:t>
            </a:r>
            <a:endParaRPr lang="es-EC" sz="4400" spc="640" dirty="0">
              <a:solidFill>
                <a:schemeClr val="tx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601EE70-5A8C-4EA5-9824-0412AA8F7961}"/>
              </a:ext>
            </a:extLst>
          </p:cNvPr>
          <p:cNvSpPr txBox="1"/>
          <p:nvPr/>
        </p:nvSpPr>
        <p:spPr>
          <a:xfrm>
            <a:off x="4577079" y="4687289"/>
            <a:ext cx="35797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600" spc="64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AICI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70C85CEB-4426-D147-B80C-52FF30220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5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ejecutivos.jpg" descr="ejecutivo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035561" y="-762635"/>
            <a:ext cx="21075922" cy="10735548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Figura"/>
          <p:cNvSpPr/>
          <p:nvPr/>
        </p:nvSpPr>
        <p:spPr>
          <a:xfrm>
            <a:off x="1172945" y="-95823"/>
            <a:ext cx="11865292" cy="10028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01" y="51"/>
                </a:moveTo>
                <a:lnTo>
                  <a:pt x="21600" y="0"/>
                </a:lnTo>
                <a:lnTo>
                  <a:pt x="21544" y="21600"/>
                </a:lnTo>
                <a:lnTo>
                  <a:pt x="0" y="21457"/>
                </a:lnTo>
                <a:lnTo>
                  <a:pt x="11301" y="51"/>
                </a:lnTo>
                <a:close/>
              </a:path>
            </a:pathLst>
          </a:custGeom>
          <a:solidFill>
            <a:srgbClr val="AA062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9" name="Figura"/>
          <p:cNvSpPr/>
          <p:nvPr/>
        </p:nvSpPr>
        <p:spPr>
          <a:xfrm>
            <a:off x="-120500" y="-79597"/>
            <a:ext cx="7875467" cy="9912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0"/>
                </a:moveTo>
                <a:lnTo>
                  <a:pt x="5103" y="21577"/>
                </a:lnTo>
                <a:lnTo>
                  <a:pt x="0" y="21600"/>
                </a:lnTo>
                <a:lnTo>
                  <a:pt x="262" y="0"/>
                </a:lnTo>
                <a:lnTo>
                  <a:pt x="21600" y="200"/>
                </a:lnTo>
                <a:close/>
              </a:path>
            </a:pathLst>
          </a:custGeom>
          <a:solidFill>
            <a:srgbClr val="AA062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0" name="Figura"/>
          <p:cNvSpPr/>
          <p:nvPr/>
        </p:nvSpPr>
        <p:spPr>
          <a:xfrm>
            <a:off x="-1189585" y="-12297"/>
            <a:ext cx="7931114" cy="9861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34" y="0"/>
                </a:moveTo>
                <a:lnTo>
                  <a:pt x="21600" y="81"/>
                </a:lnTo>
                <a:lnTo>
                  <a:pt x="5296" y="21600"/>
                </a:lnTo>
                <a:lnTo>
                  <a:pt x="0" y="21506"/>
                </a:lnTo>
                <a:lnTo>
                  <a:pt x="16834" y="0"/>
                </a:lnTo>
                <a:close/>
              </a:path>
            </a:pathLst>
          </a:custGeom>
          <a:solidFill>
            <a:srgbClr val="AA0625">
              <a:alpha val="5722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1" name="Figura"/>
          <p:cNvSpPr/>
          <p:nvPr/>
        </p:nvSpPr>
        <p:spPr>
          <a:xfrm>
            <a:off x="3886205" y="-26182"/>
            <a:ext cx="7931115" cy="9889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52" y="0"/>
                </a:moveTo>
                <a:lnTo>
                  <a:pt x="21600" y="141"/>
                </a:lnTo>
                <a:lnTo>
                  <a:pt x="5296" y="21600"/>
                </a:lnTo>
                <a:lnTo>
                  <a:pt x="0" y="21506"/>
                </a:lnTo>
                <a:lnTo>
                  <a:pt x="16352" y="0"/>
                </a:lnTo>
                <a:close/>
              </a:path>
            </a:pathLst>
          </a:custGeom>
          <a:solidFill>
            <a:srgbClr val="AA0625">
              <a:alpha val="5722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2" name="Figura"/>
          <p:cNvSpPr/>
          <p:nvPr/>
        </p:nvSpPr>
        <p:spPr>
          <a:xfrm>
            <a:off x="10322363" y="-2160492"/>
            <a:ext cx="13402653" cy="17646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907" y="0"/>
                </a:moveTo>
                <a:lnTo>
                  <a:pt x="21600" y="272"/>
                </a:lnTo>
                <a:lnTo>
                  <a:pt x="5870" y="21449"/>
                </a:lnTo>
                <a:lnTo>
                  <a:pt x="0" y="21600"/>
                </a:lnTo>
                <a:lnTo>
                  <a:pt x="15907" y="0"/>
                </a:lnTo>
                <a:close/>
              </a:path>
            </a:pathLst>
          </a:custGeom>
          <a:solidFill>
            <a:schemeClr val="tx1">
              <a:lumMod val="95000"/>
              <a:alpha val="5722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3" name="Rectángulo"/>
          <p:cNvSpPr/>
          <p:nvPr/>
        </p:nvSpPr>
        <p:spPr>
          <a:xfrm>
            <a:off x="439420" y="831763"/>
            <a:ext cx="2690936" cy="462585"/>
          </a:xfrm>
          <a:prstGeom prst="rect">
            <a:avLst/>
          </a:prstGeom>
          <a:solidFill>
            <a:srgbClr val="FFFFFF">
              <a:alpha val="237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4" name="Rectángulo"/>
          <p:cNvSpPr/>
          <p:nvPr/>
        </p:nvSpPr>
        <p:spPr>
          <a:xfrm>
            <a:off x="712506" y="831763"/>
            <a:ext cx="2690935" cy="462585"/>
          </a:xfrm>
          <a:prstGeom prst="rect">
            <a:avLst/>
          </a:prstGeom>
          <a:solidFill>
            <a:srgbClr val="FFFFFF">
              <a:alpha val="8457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5" name="City Circle"/>
          <p:cNvSpPr txBox="1"/>
          <p:nvPr/>
        </p:nvSpPr>
        <p:spPr>
          <a:xfrm>
            <a:off x="850912" y="734762"/>
            <a:ext cx="241412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AA0625"/>
                </a:solidFill>
              </a:defRPr>
            </a:pPr>
            <a:r>
              <a:rPr sz="36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6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56" name="Un círculo urbano de AICI es un grupo de miembros que viven en la misma ciudad o región geográfica."/>
          <p:cNvSpPr txBox="1"/>
          <p:nvPr/>
        </p:nvSpPr>
        <p:spPr>
          <a:xfrm>
            <a:off x="7941434" y="6459559"/>
            <a:ext cx="4655446" cy="2410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defRPr sz="30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urbano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AICI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grupo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viven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misma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ciudad o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región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geográfica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157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4E6AABC-6595-3F4B-9821-C7108BD1E0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iva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9997 -0.000000" pathEditMode="relative">
                                      <p:cBhvr>
                                        <p:cTn id="13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39473 -0.000000" pathEditMode="relative">
                                      <p:cBhvr>
                                        <p:cTn id="15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6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fill="hold" grpId="7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8" fill="hold" grpId="8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9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200"/>
                            </p:stCondLst>
                            <p:childTnLst>
                              <p:par>
                                <p:cTn id="36" presetID="-1" presetClass="path" presetSubtype="0" accel="50000" decel="5000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000000 0.000000 L -0.161944 0.000000" pathEditMode="relative">
                                      <p:cBhvr>
                                        <p:cTn id="37" dur="2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-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000000 0.000000 L 0.080067 -0.004260" pathEditMode="relative">
                                      <p:cBhvr>
                                        <p:cTn id="39" dur="2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-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269997 -0.000000 L 0.010445 -0.004260" pathEditMode="relative">
                                      <p:cBhvr>
                                        <p:cTn id="41" dur="2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-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139473 -0.000000 L 0.000000 0.000000" pathEditMode="relative">
                                      <p:cBhvr>
                                        <p:cTn id="43" dur="2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9" presetClass="exit" fill="hold" grpId="14" nodeType="withEffect">
                                  <p:stCondLst>
                                    <p:cond delay="1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5" dur="1000" fill="hold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fill="hold" grpId="15" nodeType="with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8" dur="1000" fill="hold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fill="hold" grpId="16" nodeType="withEffect">
                                  <p:stCondLst>
                                    <p:cond delay="9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1" dur="1000" fill="hold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2" fill="hold" grpId="17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0" grpId="8" animBg="1" advAuto="0"/>
      <p:bldP spid="151" grpId="9" animBg="1" advAuto="0"/>
      <p:bldP spid="152" grpId="1" animBg="1" advAuto="0"/>
      <p:bldP spid="153" grpId="6" animBg="1" advAuto="0"/>
      <p:bldP spid="153" grpId="15" animBg="1" advAuto="0"/>
      <p:bldP spid="154" grpId="5" animBg="1" advAuto="0"/>
      <p:bldP spid="154" grpId="14" animBg="1" advAuto="0"/>
      <p:bldP spid="155" grpId="16" animBg="1" advAuto="0"/>
      <p:bldP spid="156" grpId="7" animBg="1" advAuto="0"/>
      <p:bldP spid="156" grpId="17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uayaquil_vista_desde_el_rio_guayas10_1050018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5657" y="0"/>
            <a:ext cx="14807380" cy="100511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2" name="Grupo"/>
          <p:cNvGrpSpPr/>
          <p:nvPr/>
        </p:nvGrpSpPr>
        <p:grpSpPr>
          <a:xfrm>
            <a:off x="-48612" y="-31160"/>
            <a:ext cx="13100279" cy="9874793"/>
            <a:chOff x="0" y="0"/>
            <a:chExt cx="13100277" cy="9874792"/>
          </a:xfrm>
        </p:grpSpPr>
        <p:sp>
          <p:nvSpPr>
            <p:cNvPr id="160" name="Figura"/>
            <p:cNvSpPr/>
            <p:nvPr/>
          </p:nvSpPr>
          <p:spPr>
            <a:xfrm>
              <a:off x="0" y="58293"/>
              <a:ext cx="13100278" cy="9816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"/>
                  </a:moveTo>
                  <a:lnTo>
                    <a:pt x="1135" y="0"/>
                  </a:lnTo>
                  <a:lnTo>
                    <a:pt x="2970" y="12134"/>
                  </a:lnTo>
                  <a:lnTo>
                    <a:pt x="19900" y="3"/>
                  </a:lnTo>
                  <a:lnTo>
                    <a:pt x="21574" y="11"/>
                  </a:lnTo>
                  <a:lnTo>
                    <a:pt x="21600" y="21475"/>
                  </a:lnTo>
                  <a:lnTo>
                    <a:pt x="54" y="2160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>
                <a:alpha val="7290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1" name="Figura"/>
            <p:cNvSpPr/>
            <p:nvPr/>
          </p:nvSpPr>
          <p:spPr>
            <a:xfrm>
              <a:off x="732759" y="0"/>
              <a:ext cx="11367770" cy="552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"/>
                  </a:moveTo>
                  <a:lnTo>
                    <a:pt x="2076" y="21600"/>
                  </a:lnTo>
                  <a:lnTo>
                    <a:pt x="21600" y="0"/>
                  </a:lnTo>
                  <a:lnTo>
                    <a:pt x="2722" y="18338"/>
                  </a:lnTo>
                  <a:lnTo>
                    <a:pt x="0" y="101"/>
                  </a:lnTo>
                  <a:close/>
                </a:path>
              </a:pathLst>
            </a:custGeom>
            <a:gradFill flip="none" rotWithShape="1">
              <a:gsLst>
                <a:gs pos="2322">
                  <a:srgbClr val="B10026"/>
                </a:gs>
                <a:gs pos="100000">
                  <a:srgbClr val="FFBDBD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63" name="Figura"/>
          <p:cNvSpPr/>
          <p:nvPr/>
        </p:nvSpPr>
        <p:spPr>
          <a:xfrm rot="10758496">
            <a:off x="10328470" y="7995251"/>
            <a:ext cx="1030169" cy="5067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B10026"/>
              </a:gs>
              <a:gs pos="100000">
                <a:srgbClr val="FFBDBD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4" name="El número mínimo de miembros de AICI para comenzar un Círculo de la ciudad de AICI es 4."/>
          <p:cNvSpPr txBox="1"/>
          <p:nvPr/>
        </p:nvSpPr>
        <p:spPr>
          <a:xfrm>
            <a:off x="5573039" y="4972323"/>
            <a:ext cx="6469442" cy="125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5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número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mínimo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AICI para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comenzar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la ciudad de AICI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4.</a:t>
            </a:r>
          </a:p>
        </p:txBody>
      </p:sp>
      <p:sp>
        <p:nvSpPr>
          <p:cNvPr id="165" name="Los miembros de un City Circle de AICI hacen lo que quieren hacer juntos: reunirse, hablar, cenar, estudiar, trabajar en la certificación, organizar eventos."/>
          <p:cNvSpPr txBox="1"/>
          <p:nvPr/>
        </p:nvSpPr>
        <p:spPr>
          <a:xfrm>
            <a:off x="5331129" y="4809415"/>
            <a:ext cx="6953261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25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Los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un City Circle de AICI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hacen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lo que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quieren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hacer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juntos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reunirse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hablar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cenar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estudiar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trabajar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certificación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organizar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eventos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66" name="City Circle"/>
          <p:cNvSpPr txBox="1"/>
          <p:nvPr/>
        </p:nvSpPr>
        <p:spPr>
          <a:xfrm>
            <a:off x="9765373" y="8352425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67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CB14DF4-CCEF-284E-B616-7995E86F1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1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4" dur="1000" fill="hold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1" animBg="1" advAuto="0"/>
      <p:bldP spid="163" grpId="2" animBg="1" advAuto="0"/>
      <p:bldP spid="164" grpId="4" animBg="1" advAuto="0"/>
      <p:bldP spid="164" grpId="5" animBg="1" advAuto="0"/>
      <p:bldP spid="165" grpId="6" animBg="1" advAuto="0"/>
      <p:bldP spid="166" grpId="3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adrado"/>
          <p:cNvSpPr/>
          <p:nvPr/>
        </p:nvSpPr>
        <p:spPr>
          <a:xfrm rot="18900000">
            <a:off x="8162745" y="5040784"/>
            <a:ext cx="2127866" cy="2138378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0" name="Rectángulo"/>
          <p:cNvSpPr/>
          <p:nvPr/>
        </p:nvSpPr>
        <p:spPr>
          <a:xfrm rot="18900000">
            <a:off x="-609093" y="225171"/>
            <a:ext cx="8299796" cy="8183031"/>
          </a:xfrm>
          <a:prstGeom prst="rect">
            <a:avLst/>
          </a:prstGeom>
          <a:ln w="101600">
            <a:solidFill>
              <a:srgbClr val="D4072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1" name="Rectángulo"/>
          <p:cNvSpPr/>
          <p:nvPr/>
        </p:nvSpPr>
        <p:spPr>
          <a:xfrm rot="18900000">
            <a:off x="8314944" y="-854884"/>
            <a:ext cx="4396441" cy="4268112"/>
          </a:xfrm>
          <a:prstGeom prst="rect">
            <a:avLst/>
          </a:prstGeom>
          <a:ln w="101600">
            <a:solidFill>
              <a:srgbClr val="C306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2" name="Rectángulo"/>
          <p:cNvSpPr/>
          <p:nvPr/>
        </p:nvSpPr>
        <p:spPr>
          <a:xfrm rot="18900000">
            <a:off x="8137454" y="6224646"/>
            <a:ext cx="4396441" cy="4268112"/>
          </a:xfrm>
          <a:prstGeom prst="rect">
            <a:avLst/>
          </a:prstGeom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3" name="Cuadrado"/>
          <p:cNvSpPr/>
          <p:nvPr/>
        </p:nvSpPr>
        <p:spPr>
          <a:xfrm rot="18900000">
            <a:off x="10243300" y="2909222"/>
            <a:ext cx="2127866" cy="2138379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4" name="Rectángulo"/>
          <p:cNvSpPr/>
          <p:nvPr/>
        </p:nvSpPr>
        <p:spPr>
          <a:xfrm rot="18900000">
            <a:off x="7407225" y="1728727"/>
            <a:ext cx="3444800" cy="3504094"/>
          </a:xfrm>
          <a:prstGeom prst="rect">
            <a:avLst/>
          </a:prstGeom>
          <a:solidFill>
            <a:srgbClr val="FF083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5" name="Figura"/>
          <p:cNvSpPr/>
          <p:nvPr/>
        </p:nvSpPr>
        <p:spPr>
          <a:xfrm>
            <a:off x="6350541" y="1022257"/>
            <a:ext cx="5014174" cy="4916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51"/>
                </a:moveTo>
                <a:lnTo>
                  <a:pt x="10840" y="21600"/>
                </a:lnTo>
                <a:lnTo>
                  <a:pt x="21600" y="10815"/>
                </a:lnTo>
                <a:lnTo>
                  <a:pt x="10652" y="0"/>
                </a:lnTo>
                <a:lnTo>
                  <a:pt x="0" y="10651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6" name="Los City Circles de AICI serán reconocidos como una parte oficial e importante de AICI."/>
          <p:cNvSpPr txBox="1"/>
          <p:nvPr/>
        </p:nvSpPr>
        <p:spPr>
          <a:xfrm>
            <a:off x="726706" y="3342061"/>
            <a:ext cx="562819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000" b="0" cap="all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Los City Circles de AICI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serán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reconocidos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parte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oficial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importante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AICI.</a:t>
            </a:r>
          </a:p>
        </p:txBody>
      </p:sp>
      <p:sp>
        <p:nvSpPr>
          <p:cNvPr id="177" name="Figura"/>
          <p:cNvSpPr/>
          <p:nvPr/>
        </p:nvSpPr>
        <p:spPr>
          <a:xfrm rot="10758496">
            <a:off x="10328471" y="7995252"/>
            <a:ext cx="1030168" cy="506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8" name="City Circle"/>
          <p:cNvSpPr txBox="1"/>
          <p:nvPr/>
        </p:nvSpPr>
        <p:spPr>
          <a:xfrm>
            <a:off x="9765374" y="8352425"/>
            <a:ext cx="216245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79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5BCB015D-CEB9-A94C-8F52-CA4246B244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iva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push dir="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9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1" animBg="1" advAuto="0"/>
      <p:bldP spid="178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adrado"/>
          <p:cNvSpPr/>
          <p:nvPr/>
        </p:nvSpPr>
        <p:spPr>
          <a:xfrm rot="18900000">
            <a:off x="8162745" y="5040784"/>
            <a:ext cx="2127867" cy="2138378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Rectángulo"/>
          <p:cNvSpPr/>
          <p:nvPr/>
        </p:nvSpPr>
        <p:spPr>
          <a:xfrm rot="18900000">
            <a:off x="-609093" y="225171"/>
            <a:ext cx="8299796" cy="8183031"/>
          </a:xfrm>
          <a:prstGeom prst="rect">
            <a:avLst/>
          </a:prstGeom>
          <a:ln w="101600">
            <a:solidFill>
              <a:srgbClr val="D4072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3" name="Rectángulo"/>
          <p:cNvSpPr/>
          <p:nvPr/>
        </p:nvSpPr>
        <p:spPr>
          <a:xfrm rot="18900000">
            <a:off x="8314944" y="-854884"/>
            <a:ext cx="4396441" cy="4268112"/>
          </a:xfrm>
          <a:prstGeom prst="rect">
            <a:avLst/>
          </a:prstGeom>
          <a:ln w="101600">
            <a:solidFill>
              <a:srgbClr val="C306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4" name="Rectángulo"/>
          <p:cNvSpPr/>
          <p:nvPr/>
        </p:nvSpPr>
        <p:spPr>
          <a:xfrm rot="18900000">
            <a:off x="8137453" y="6224646"/>
            <a:ext cx="4396442" cy="4268112"/>
          </a:xfrm>
          <a:prstGeom prst="rect">
            <a:avLst/>
          </a:prstGeom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5" name="Cuadrado"/>
          <p:cNvSpPr/>
          <p:nvPr/>
        </p:nvSpPr>
        <p:spPr>
          <a:xfrm rot="18900000">
            <a:off x="10243301" y="2909222"/>
            <a:ext cx="2127866" cy="2138379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6" name="Rectángulo"/>
          <p:cNvSpPr/>
          <p:nvPr/>
        </p:nvSpPr>
        <p:spPr>
          <a:xfrm rot="18900000">
            <a:off x="7407225" y="1728728"/>
            <a:ext cx="3444800" cy="3504093"/>
          </a:xfrm>
          <a:prstGeom prst="rect">
            <a:avLst/>
          </a:prstGeom>
          <a:solidFill>
            <a:srgbClr val="FF083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7" name="Figura"/>
          <p:cNvSpPr/>
          <p:nvPr/>
        </p:nvSpPr>
        <p:spPr>
          <a:xfrm>
            <a:off x="6350541" y="1022257"/>
            <a:ext cx="5014174" cy="4916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51"/>
                </a:moveTo>
                <a:lnTo>
                  <a:pt x="10840" y="21600"/>
                </a:lnTo>
                <a:lnTo>
                  <a:pt x="21600" y="10815"/>
                </a:lnTo>
                <a:lnTo>
                  <a:pt x="10652" y="0"/>
                </a:lnTo>
                <a:lnTo>
                  <a:pt x="0" y="1065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8" name="Figura"/>
          <p:cNvSpPr/>
          <p:nvPr/>
        </p:nvSpPr>
        <p:spPr>
          <a:xfrm rot="10758496">
            <a:off x="10328471" y="7995252"/>
            <a:ext cx="1030168" cy="506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9" name="City Circle"/>
          <p:cNvSpPr txBox="1"/>
          <p:nvPr/>
        </p:nvSpPr>
        <p:spPr>
          <a:xfrm>
            <a:off x="9765373" y="8352425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90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Tendrán un lugar en el sitio web de AICI; podrán anunciar cualquier programa o evento próximo."/>
          <p:cNvSpPr txBox="1"/>
          <p:nvPr/>
        </p:nvSpPr>
        <p:spPr>
          <a:xfrm>
            <a:off x="726706" y="3111229"/>
            <a:ext cx="5628198" cy="2410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000" b="0" cap="all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Tendrán un lugar en el sitio web de AICI; podrán anunciar cualquier programa o evento próximo.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4D98647-5498-5E4D-9663-51EB287A7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000"/>
    </mc:Choice>
    <mc:Fallback xmlns="">
      <p:transition advClick="0" advTm="1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adrado"/>
          <p:cNvSpPr/>
          <p:nvPr/>
        </p:nvSpPr>
        <p:spPr>
          <a:xfrm rot="18900000">
            <a:off x="8162745" y="5040784"/>
            <a:ext cx="2127867" cy="2138378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4" name="Rectángulo"/>
          <p:cNvSpPr/>
          <p:nvPr/>
        </p:nvSpPr>
        <p:spPr>
          <a:xfrm rot="18900000">
            <a:off x="-609093" y="225171"/>
            <a:ext cx="8299796" cy="8183031"/>
          </a:xfrm>
          <a:prstGeom prst="rect">
            <a:avLst/>
          </a:prstGeom>
          <a:ln w="101600">
            <a:solidFill>
              <a:srgbClr val="D4072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5" name="Rectángulo"/>
          <p:cNvSpPr/>
          <p:nvPr/>
        </p:nvSpPr>
        <p:spPr>
          <a:xfrm rot="18900000">
            <a:off x="8314944" y="-854884"/>
            <a:ext cx="4396441" cy="4268112"/>
          </a:xfrm>
          <a:prstGeom prst="rect">
            <a:avLst/>
          </a:prstGeom>
          <a:ln w="101600">
            <a:solidFill>
              <a:srgbClr val="C306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6" name="Rectángulo"/>
          <p:cNvSpPr/>
          <p:nvPr/>
        </p:nvSpPr>
        <p:spPr>
          <a:xfrm rot="18900000">
            <a:off x="8137453" y="6224646"/>
            <a:ext cx="4396442" cy="4268112"/>
          </a:xfrm>
          <a:prstGeom prst="rect">
            <a:avLst/>
          </a:prstGeom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7" name="Cuadrado"/>
          <p:cNvSpPr/>
          <p:nvPr/>
        </p:nvSpPr>
        <p:spPr>
          <a:xfrm rot="18900000">
            <a:off x="10243301" y="2909222"/>
            <a:ext cx="2127866" cy="2138379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8" name="Rectángulo"/>
          <p:cNvSpPr/>
          <p:nvPr/>
        </p:nvSpPr>
        <p:spPr>
          <a:xfrm rot="18900000">
            <a:off x="7407225" y="1728728"/>
            <a:ext cx="3444800" cy="3504093"/>
          </a:xfrm>
          <a:prstGeom prst="rect">
            <a:avLst/>
          </a:prstGeom>
          <a:solidFill>
            <a:srgbClr val="FF083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9" name="Figura"/>
          <p:cNvSpPr/>
          <p:nvPr/>
        </p:nvSpPr>
        <p:spPr>
          <a:xfrm>
            <a:off x="6350541" y="1022257"/>
            <a:ext cx="5014174" cy="4916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51"/>
                </a:moveTo>
                <a:lnTo>
                  <a:pt x="10840" y="21600"/>
                </a:lnTo>
                <a:lnTo>
                  <a:pt x="21600" y="10815"/>
                </a:lnTo>
                <a:lnTo>
                  <a:pt x="10652" y="0"/>
                </a:lnTo>
                <a:lnTo>
                  <a:pt x="0" y="10651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0" name="Figura"/>
          <p:cNvSpPr/>
          <p:nvPr/>
        </p:nvSpPr>
        <p:spPr>
          <a:xfrm rot="10758496">
            <a:off x="10328471" y="7995252"/>
            <a:ext cx="1030168" cy="506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1" name="City Circle"/>
          <p:cNvSpPr txBox="1"/>
          <p:nvPr/>
        </p:nvSpPr>
        <p:spPr>
          <a:xfrm>
            <a:off x="9765373" y="8352425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02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Los City Circles de AICI son solo una parte organizativa de AICI. No existe un estado legal, ni obligación financiera o derechos entre AICI International y AICI City Circle."/>
          <p:cNvSpPr txBox="1"/>
          <p:nvPr/>
        </p:nvSpPr>
        <p:spPr>
          <a:xfrm>
            <a:off x="375174" y="2880396"/>
            <a:ext cx="6331262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000" b="0" cap="all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Los City Circles de AICI son solo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parte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organizativa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AICI. No existe un estado legal, ni obligación financiera o derechos entre AICI 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Interna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ional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y AICI City Circle.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57B7C9D-EFC8-6648-BAEF-D71BCC88AF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iva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1000"/>
    </mc:Choice>
    <mc:Fallback xmlns="">
      <p:transition advClick="0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C_Wallpaper_1024x768_City_9.jpg" descr="GC_Wallpaper_1024x768_City_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58026" y="0"/>
            <a:ext cx="15720852" cy="1179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Rectángulo"/>
          <p:cNvSpPr/>
          <p:nvPr/>
        </p:nvSpPr>
        <p:spPr>
          <a:xfrm>
            <a:off x="-102036" y="0"/>
            <a:ext cx="4409420" cy="9753600"/>
          </a:xfrm>
          <a:prstGeom prst="rect">
            <a:avLst/>
          </a:prstGeom>
          <a:solidFill>
            <a:schemeClr val="tx1">
              <a:alpha val="8025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7" name="Rectángulo"/>
          <p:cNvSpPr/>
          <p:nvPr/>
        </p:nvSpPr>
        <p:spPr>
          <a:xfrm>
            <a:off x="4297908" y="-1"/>
            <a:ext cx="8839895" cy="9753601"/>
          </a:xfrm>
          <a:prstGeom prst="rect">
            <a:avLst/>
          </a:prstGeom>
          <a:solidFill>
            <a:srgbClr val="AA0025">
              <a:alpha val="8455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8" name="Triángulo"/>
          <p:cNvSpPr/>
          <p:nvPr/>
        </p:nvSpPr>
        <p:spPr>
          <a:xfrm>
            <a:off x="4241800" y="0"/>
            <a:ext cx="586681" cy="975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6C6C">
              <a:alpha val="5716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9" name="Triángulo"/>
          <p:cNvSpPr/>
          <p:nvPr/>
        </p:nvSpPr>
        <p:spPr>
          <a:xfrm>
            <a:off x="4252118" y="-8335"/>
            <a:ext cx="920751" cy="9796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81" y="91"/>
                </a:moveTo>
                <a:lnTo>
                  <a:pt x="21600" y="0"/>
                </a:lnTo>
                <a:lnTo>
                  <a:pt x="0" y="21600"/>
                </a:lnTo>
                <a:lnTo>
                  <a:pt x="12681" y="91"/>
                </a:lnTo>
                <a:close/>
              </a:path>
            </a:pathLst>
          </a:custGeom>
          <a:solidFill>
            <a:srgbClr val="A9A9A9">
              <a:alpha val="4536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0" name="Figura"/>
          <p:cNvSpPr/>
          <p:nvPr/>
        </p:nvSpPr>
        <p:spPr>
          <a:xfrm rot="10758496">
            <a:off x="1578796" y="4444456"/>
            <a:ext cx="1041885" cy="488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1" name="City Circle"/>
          <p:cNvSpPr txBox="1"/>
          <p:nvPr/>
        </p:nvSpPr>
        <p:spPr>
          <a:xfrm>
            <a:off x="1021667" y="4801629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12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¿Cómo puedo comenzar un círculo de ciudad de AICI?"/>
          <p:cNvSpPr txBox="1"/>
          <p:nvPr/>
        </p:nvSpPr>
        <p:spPr>
          <a:xfrm>
            <a:off x="4902001" y="2590044"/>
            <a:ext cx="7631709" cy="1180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500" b="0" cap="all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Cómo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comenzar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ciudad de AICI?</a:t>
            </a:r>
          </a:p>
        </p:txBody>
      </p:sp>
      <p:sp>
        <p:nvSpPr>
          <p:cNvPr id="214" name="Pueden hacer la solicitud tan pronto como la cantidad de miembros de AICI para comenzar un Círculo de Ciudad de AICI sea de cuatro."/>
          <p:cNvSpPr txBox="1"/>
          <p:nvPr/>
        </p:nvSpPr>
        <p:spPr>
          <a:xfrm>
            <a:off x="5054410" y="4776043"/>
            <a:ext cx="7326891" cy="2020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hacer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solicitud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tan pronto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cantidad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AICI para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comenzar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Ciudad de AICI sea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cuatro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D38A5F20-13DC-3C47-A48A-E8F81BF3A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p:transition spd="slow" advTm="20000">
    <p:strips dir="r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C_Wallpaper_1024x768_City_9.jpg" descr="GC_Wallpaper_1024x768_City_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58026" y="0"/>
            <a:ext cx="15720852" cy="1179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Rectángulo"/>
          <p:cNvSpPr/>
          <p:nvPr/>
        </p:nvSpPr>
        <p:spPr>
          <a:xfrm>
            <a:off x="4297908" y="-1"/>
            <a:ext cx="8839895" cy="9753601"/>
          </a:xfrm>
          <a:prstGeom prst="rect">
            <a:avLst/>
          </a:prstGeom>
          <a:solidFill>
            <a:srgbClr val="AA0025">
              <a:alpha val="8455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8" name="Rectángulo"/>
          <p:cNvSpPr/>
          <p:nvPr/>
        </p:nvSpPr>
        <p:spPr>
          <a:xfrm>
            <a:off x="-102036" y="0"/>
            <a:ext cx="4409420" cy="9753600"/>
          </a:xfrm>
          <a:prstGeom prst="rect">
            <a:avLst/>
          </a:prstGeom>
          <a:solidFill>
            <a:schemeClr val="tx1">
              <a:alpha val="8025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9" name="Triángulo"/>
          <p:cNvSpPr/>
          <p:nvPr/>
        </p:nvSpPr>
        <p:spPr>
          <a:xfrm>
            <a:off x="4241800" y="0"/>
            <a:ext cx="586681" cy="975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6C6C">
              <a:alpha val="5716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0" name="Triángulo"/>
          <p:cNvSpPr/>
          <p:nvPr/>
        </p:nvSpPr>
        <p:spPr>
          <a:xfrm>
            <a:off x="4252118" y="-8335"/>
            <a:ext cx="920751" cy="9796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81" y="91"/>
                </a:moveTo>
                <a:lnTo>
                  <a:pt x="21600" y="0"/>
                </a:lnTo>
                <a:lnTo>
                  <a:pt x="0" y="21600"/>
                </a:lnTo>
                <a:lnTo>
                  <a:pt x="12681" y="91"/>
                </a:lnTo>
                <a:close/>
              </a:path>
            </a:pathLst>
          </a:custGeom>
          <a:solidFill>
            <a:srgbClr val="A9A9A9">
              <a:alpha val="4536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1" name="Figura"/>
          <p:cNvSpPr/>
          <p:nvPr/>
        </p:nvSpPr>
        <p:spPr>
          <a:xfrm rot="10758496">
            <a:off x="1578796" y="4444456"/>
            <a:ext cx="1041885" cy="488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2" name="City Circle"/>
          <p:cNvSpPr txBox="1"/>
          <p:nvPr/>
        </p:nvSpPr>
        <p:spPr>
          <a:xfrm>
            <a:off x="1021667" y="4801629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23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¿Cómo puedo comenzar un círculo de ciudad de AICI?"/>
          <p:cNvSpPr txBox="1"/>
          <p:nvPr/>
        </p:nvSpPr>
        <p:spPr>
          <a:xfrm>
            <a:off x="4902001" y="2590044"/>
            <a:ext cx="7631709" cy="1180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500" b="0" cap="all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¿Cómo puedo comenzar un círculo de ciudad de AICI?</a:t>
            </a:r>
          </a:p>
        </p:txBody>
      </p:sp>
      <p:sp>
        <p:nvSpPr>
          <p:cNvPr id="225" name="Los miembros existentes pueden elegir estar afiliados al Círculo de Ciudad de AICI en cualquier momento."/>
          <p:cNvSpPr txBox="1"/>
          <p:nvPr/>
        </p:nvSpPr>
        <p:spPr>
          <a:xfrm>
            <a:off x="5054410" y="5019456"/>
            <a:ext cx="7326891" cy="1533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Los miembros existentes pueden elegir estar afiliados al Círculo de Ciudad de AICI en cualquier momento.</a:t>
            </a:r>
          </a:p>
        </p:txBody>
      </p:sp>
      <p:sp>
        <p:nvSpPr>
          <p:cNvPr id="226" name="Envíe todos los formularios a VP Recursos Humanos a vphumanresources@aici.org"/>
          <p:cNvSpPr txBox="1"/>
          <p:nvPr/>
        </p:nvSpPr>
        <p:spPr>
          <a:xfrm>
            <a:off x="4491075" y="7795766"/>
            <a:ext cx="845356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</a:lvl1pPr>
          </a:lstStyle>
          <a:p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Envíe todos los formularios a VP Recursos Humanos a vphumanresources@aici.org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596F450-2962-BD44-87FD-D17566FC1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8000"/>
    </mc:Choice>
    <mc:Fallback xmlns="">
      <p:transition advClick="0" advTm="18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riángulo"/>
          <p:cNvSpPr/>
          <p:nvPr/>
        </p:nvSpPr>
        <p:spPr>
          <a:xfrm>
            <a:off x="-12851" y="-78197"/>
            <a:ext cx="13097646" cy="9920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" y="0"/>
                </a:lnTo>
                <a:lnTo>
                  <a:pt x="21600" y="56"/>
                </a:lnTo>
                <a:lnTo>
                  <a:pt x="0" y="216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9" name="Triángulo"/>
          <p:cNvSpPr/>
          <p:nvPr/>
        </p:nvSpPr>
        <p:spPr>
          <a:xfrm rot="5400000">
            <a:off x="1496175" y="-1747494"/>
            <a:ext cx="10012450" cy="13285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5" y="21600"/>
                </a:lnTo>
                <a:lnTo>
                  <a:pt x="21600" y="21544"/>
                </a:lnTo>
                <a:lnTo>
                  <a:pt x="0" y="0"/>
                </a:lnTo>
                <a:close/>
              </a:path>
            </a:pathLst>
          </a:custGeom>
          <a:solidFill>
            <a:srgbClr val="EA1239">
              <a:alpha val="785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0" name="Triángulo"/>
          <p:cNvSpPr/>
          <p:nvPr/>
        </p:nvSpPr>
        <p:spPr>
          <a:xfrm>
            <a:off x="11200" y="6971582"/>
            <a:ext cx="2879326" cy="2856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1" name="Triángulo"/>
          <p:cNvSpPr/>
          <p:nvPr/>
        </p:nvSpPr>
        <p:spPr>
          <a:xfrm rot="10762507">
            <a:off x="9296371" y="-36335"/>
            <a:ext cx="3709646" cy="3333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32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4" name="City Circle"/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5" name="Los City Circles de AICI tienen las siguientes obligaciones para ser reconocidos por AICI:"/>
          <p:cNvSpPr txBox="1"/>
          <p:nvPr/>
        </p:nvSpPr>
        <p:spPr>
          <a:xfrm>
            <a:off x="195468" y="2087892"/>
            <a:ext cx="9022125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algn="l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0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just"/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Los City Circles de AICI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tienen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las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siguientes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obligaciones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reconocidos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AICI:</a:t>
            </a:r>
          </a:p>
        </p:txBody>
      </p:sp>
      <p:sp>
        <p:nvSpPr>
          <p:cNvPr id="236" name="Un City Circle de AICI se forma con un mínimo de 4 miembros de AICI.…"/>
          <p:cNvSpPr txBox="1"/>
          <p:nvPr/>
        </p:nvSpPr>
        <p:spPr>
          <a:xfrm>
            <a:off x="5607428" y="5671173"/>
            <a:ext cx="7341756" cy="3703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36562" marR="331470" indent="-436562" algn="just" defTabSz="449580">
              <a:buSzPct val="100000"/>
              <a:buAutoNum type="alphaUcPeriod"/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Un City Circle de AICI se forma con un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mínimo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de 4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de AICI.</a:t>
            </a: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B. Los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del City Circle de AICI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están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registrados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con un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Capítulo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existente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Acuerdo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R="331470" algn="just" defTabSz="449580"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C. Un City Circle de AICI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tiene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líder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, el “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Conector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".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F50C5D0-72A2-1C46-AB1A-125D8E36FD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iva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9" grpId="0" animBg="1"/>
      <p:bldP spid="230" grpId="0" animBg="1"/>
      <p:bldP spid="231" grpId="0" animBg="1"/>
      <p:bldP spid="235" grpId="0" animBg="1"/>
      <p:bldP spid="2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riángulo"/>
          <p:cNvSpPr/>
          <p:nvPr/>
        </p:nvSpPr>
        <p:spPr>
          <a:xfrm>
            <a:off x="-12851" y="-78197"/>
            <a:ext cx="13097646" cy="9920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" y="0"/>
                </a:lnTo>
                <a:lnTo>
                  <a:pt x="21600" y="56"/>
                </a:lnTo>
                <a:lnTo>
                  <a:pt x="0" y="216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9" name="Triángulo"/>
          <p:cNvSpPr/>
          <p:nvPr/>
        </p:nvSpPr>
        <p:spPr>
          <a:xfrm rot="5400000">
            <a:off x="1496175" y="-1747494"/>
            <a:ext cx="10012450" cy="13285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5" y="21600"/>
                </a:lnTo>
                <a:lnTo>
                  <a:pt x="21600" y="21544"/>
                </a:lnTo>
                <a:lnTo>
                  <a:pt x="0" y="0"/>
                </a:lnTo>
                <a:close/>
              </a:path>
            </a:pathLst>
          </a:custGeom>
          <a:solidFill>
            <a:srgbClr val="EA1239">
              <a:alpha val="785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0" name="Triángulo"/>
          <p:cNvSpPr/>
          <p:nvPr/>
        </p:nvSpPr>
        <p:spPr>
          <a:xfrm>
            <a:off x="11200" y="6971582"/>
            <a:ext cx="2879326" cy="2856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1" name="Triángulo"/>
          <p:cNvSpPr/>
          <p:nvPr/>
        </p:nvSpPr>
        <p:spPr>
          <a:xfrm rot="10762507">
            <a:off x="9296371" y="-36335"/>
            <a:ext cx="3709646" cy="3333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42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5" name="Los City Circles de AICI tienen las siguientes obligaciones para ser reconocidos por AICI:"/>
          <p:cNvSpPr txBox="1"/>
          <p:nvPr/>
        </p:nvSpPr>
        <p:spPr>
          <a:xfrm>
            <a:off x="195468" y="2087892"/>
            <a:ext cx="8943121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algn="l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0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just"/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Los City Circles de AICI tienen las siguientes obligaciones para ser reconocidos por AICI:</a:t>
            </a:r>
          </a:p>
        </p:txBody>
      </p:sp>
      <p:sp>
        <p:nvSpPr>
          <p:cNvPr id="246" name="D. El Conector del City Circle firma en nombre de AICI City Circle un acuerdo para proteger la marca y el logotipo de AICI.…"/>
          <p:cNvSpPr txBox="1"/>
          <p:nvPr/>
        </p:nvSpPr>
        <p:spPr>
          <a:xfrm>
            <a:off x="5715000" y="5496024"/>
            <a:ext cx="7289800" cy="4103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D. El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Conector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del City Circle firma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nombre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de AICI City Circle un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acuerdo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proteger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marca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y el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logotipo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de AICI. </a:t>
            </a: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E. Dos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veces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al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año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, el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Conector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envía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a VP Chapter Relations un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informe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escrito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sobre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las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actividades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eventos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realizados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s-EC" sz="2600" dirty="0"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lang="es-EC" sz="2600" b="0" dirty="0">
                <a:solidFill>
                  <a:srgbClr val="43434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 Medium"/>
              </a:rPr>
              <a:t>Uno de los requisitos es tener una Fan Page en Facebook. </a:t>
            </a:r>
            <a:endParaRPr sz="2600" b="0" dirty="0">
              <a:solidFill>
                <a:srgbClr val="434343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City Circle">
            <a:extLst>
              <a:ext uri="{FF2B5EF4-FFF2-40B4-BE49-F238E27FC236}">
                <a16:creationId xmlns:a16="http://schemas.microsoft.com/office/drawing/2014/main" xmlns="" id="{AA30AA51-5BDF-0B44-A6E1-589C73DE87FC}"/>
              </a:ext>
            </a:extLst>
          </p:cNvPr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6189DFB-E94D-9E47-A489-02F1BBB607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p:transition spd="med" advClick="0" advTm="15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Figura"/>
          <p:cNvSpPr/>
          <p:nvPr/>
        </p:nvSpPr>
        <p:spPr>
          <a:xfrm>
            <a:off x="-45983" y="-175151"/>
            <a:ext cx="13279558" cy="10000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41"/>
                </a:moveTo>
                <a:lnTo>
                  <a:pt x="5505" y="21553"/>
                </a:lnTo>
                <a:lnTo>
                  <a:pt x="34" y="21600"/>
                </a:lnTo>
                <a:lnTo>
                  <a:pt x="0" y="9632"/>
                </a:lnTo>
                <a:lnTo>
                  <a:pt x="7196" y="0"/>
                </a:lnTo>
                <a:lnTo>
                  <a:pt x="21600" y="241"/>
                </a:lnTo>
                <a:close/>
              </a:path>
            </a:pathLst>
          </a:custGeom>
          <a:solidFill>
            <a:srgbClr val="E6E6E6">
              <a:alpha val="400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9" name="Figura"/>
          <p:cNvSpPr/>
          <p:nvPr/>
        </p:nvSpPr>
        <p:spPr>
          <a:xfrm>
            <a:off x="6267616" y="933313"/>
            <a:ext cx="3973187" cy="663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" y="12758"/>
                </a:moveTo>
                <a:lnTo>
                  <a:pt x="0" y="21600"/>
                </a:lnTo>
                <a:lnTo>
                  <a:pt x="21600" y="8902"/>
                </a:lnTo>
                <a:lnTo>
                  <a:pt x="21446" y="0"/>
                </a:lnTo>
                <a:lnTo>
                  <a:pt x="13" y="12758"/>
                </a:lnTo>
                <a:close/>
              </a:path>
            </a:pathLst>
          </a:custGeom>
          <a:gradFill>
            <a:gsLst>
              <a:gs pos="2322">
                <a:srgbClr val="AA0625">
                  <a:alpha val="75318"/>
                </a:srgbClr>
              </a:gs>
              <a:gs pos="100000">
                <a:srgbClr val="F90E36">
                  <a:alpha val="7531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0" name="Línea"/>
          <p:cNvSpPr/>
          <p:nvPr/>
        </p:nvSpPr>
        <p:spPr>
          <a:xfrm flipV="1">
            <a:off x="2312704" y="82802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1" name="Línea"/>
          <p:cNvSpPr/>
          <p:nvPr/>
        </p:nvSpPr>
        <p:spPr>
          <a:xfrm flipV="1">
            <a:off x="5249835" y="6455200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2" name="Línea"/>
          <p:cNvSpPr/>
          <p:nvPr/>
        </p:nvSpPr>
        <p:spPr>
          <a:xfrm flipV="1">
            <a:off x="11693625" y="283535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3" name="Triángulo"/>
          <p:cNvSpPr/>
          <p:nvPr/>
        </p:nvSpPr>
        <p:spPr>
          <a:xfrm rot="16200000">
            <a:off x="11335366" y="8063988"/>
            <a:ext cx="1602889" cy="175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90932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4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5" name="City Circle"/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56" name="logo-9.png" descr="logo-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¿Por qué los City Circles?"/>
          <p:cNvSpPr txBox="1"/>
          <p:nvPr/>
        </p:nvSpPr>
        <p:spPr>
          <a:xfrm>
            <a:off x="3905136" y="1395167"/>
            <a:ext cx="5194528" cy="3788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defTabSz="449580">
              <a:spcBef>
                <a:spcPts val="1200"/>
              </a:spcBef>
              <a:defRPr sz="5900" b="0" cap="all" spc="118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	¿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Por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qué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City Circles?</a:t>
            </a:r>
          </a:p>
        </p:txBody>
      </p:sp>
      <p:sp>
        <p:nvSpPr>
          <p:cNvPr id="258" name="Con la creación de AICI City Circles, queremos acercar a AICI a estos miembros que viven lejos."/>
          <p:cNvSpPr txBox="1"/>
          <p:nvPr/>
        </p:nvSpPr>
        <p:spPr>
          <a:xfrm>
            <a:off x="6957699" y="7090267"/>
            <a:ext cx="5579574" cy="2020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Con la creación de AICI City Circles, queremos acercar a AICI a estos miembros que viven lejos.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56B931DD-CE44-EC47-8CD3-7D5F3C69F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6000">
        <p14:shred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Figura"/>
          <p:cNvSpPr/>
          <p:nvPr/>
        </p:nvSpPr>
        <p:spPr>
          <a:xfrm>
            <a:off x="-45983" y="-175151"/>
            <a:ext cx="13279558" cy="10000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41"/>
                </a:moveTo>
                <a:lnTo>
                  <a:pt x="5505" y="21553"/>
                </a:lnTo>
                <a:lnTo>
                  <a:pt x="34" y="21600"/>
                </a:lnTo>
                <a:lnTo>
                  <a:pt x="0" y="9632"/>
                </a:lnTo>
                <a:lnTo>
                  <a:pt x="7196" y="0"/>
                </a:lnTo>
                <a:lnTo>
                  <a:pt x="21600" y="241"/>
                </a:lnTo>
                <a:close/>
              </a:path>
            </a:pathLst>
          </a:custGeom>
          <a:solidFill>
            <a:srgbClr val="E6E6E6">
              <a:alpha val="400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1" name="Figura"/>
          <p:cNvSpPr/>
          <p:nvPr/>
        </p:nvSpPr>
        <p:spPr>
          <a:xfrm>
            <a:off x="6267616" y="933313"/>
            <a:ext cx="3973187" cy="663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" y="12758"/>
                </a:moveTo>
                <a:lnTo>
                  <a:pt x="0" y="21600"/>
                </a:lnTo>
                <a:lnTo>
                  <a:pt x="21600" y="8902"/>
                </a:lnTo>
                <a:lnTo>
                  <a:pt x="21446" y="0"/>
                </a:lnTo>
                <a:lnTo>
                  <a:pt x="13" y="12758"/>
                </a:lnTo>
                <a:close/>
              </a:path>
            </a:pathLst>
          </a:custGeom>
          <a:gradFill>
            <a:gsLst>
              <a:gs pos="2322">
                <a:srgbClr val="AA0625">
                  <a:alpha val="75318"/>
                </a:srgbClr>
              </a:gs>
              <a:gs pos="100000">
                <a:srgbClr val="F90E36">
                  <a:alpha val="7531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2" name="Línea"/>
          <p:cNvSpPr/>
          <p:nvPr/>
        </p:nvSpPr>
        <p:spPr>
          <a:xfrm flipV="1">
            <a:off x="2312704" y="82802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3" name="Línea"/>
          <p:cNvSpPr/>
          <p:nvPr/>
        </p:nvSpPr>
        <p:spPr>
          <a:xfrm flipV="1">
            <a:off x="5249835" y="6455201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4" name="Línea"/>
          <p:cNvSpPr/>
          <p:nvPr/>
        </p:nvSpPr>
        <p:spPr>
          <a:xfrm flipV="1">
            <a:off x="11693625" y="283535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5" name="Triángulo"/>
          <p:cNvSpPr/>
          <p:nvPr/>
        </p:nvSpPr>
        <p:spPr>
          <a:xfrm rot="16200000">
            <a:off x="11335367" y="8063989"/>
            <a:ext cx="1602888" cy="175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90932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6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7" name="City Circle"/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68" name="logo-9.png" descr="logo-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¿Por qué los City Circles?"/>
          <p:cNvSpPr txBox="1"/>
          <p:nvPr/>
        </p:nvSpPr>
        <p:spPr>
          <a:xfrm>
            <a:off x="3905136" y="1395167"/>
            <a:ext cx="5194528" cy="3788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spcBef>
                <a:spcPts val="1200"/>
              </a:spcBef>
              <a:defRPr sz="5900" b="0" cap="all" spc="118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	¿Por qué los City Circles?</a:t>
            </a:r>
          </a:p>
        </p:txBody>
      </p:sp>
      <p:sp>
        <p:nvSpPr>
          <p:cNvPr id="270" name="Estas reuniones pueden ser muy simples y de bajo presupuesto."/>
          <p:cNvSpPr txBox="1"/>
          <p:nvPr/>
        </p:nvSpPr>
        <p:spPr>
          <a:xfrm>
            <a:off x="6957699" y="7331567"/>
            <a:ext cx="5579574" cy="153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>
                <a:latin typeface="Calibri" panose="020F0502020204030204" pitchFamily="34" charset="0"/>
                <a:cs typeface="Calibri" panose="020F0502020204030204" pitchFamily="34" charset="0"/>
              </a:rPr>
              <a:t>Estas reuniones pueden ser muy simples y de bajo presupuesto.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B7806E3-3453-3140-A623-D20BF4CB3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p:transition spd="med" advClick="0" advTm="5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3058781-poster-p-1-five-ways-to-keep-small-teams-efficient.jpg" descr="3058781-poster-p-1-five-ways-to-keep-small-teams-efficient.jpg"/>
          <p:cNvPicPr>
            <a:picLocks noChangeAspect="1"/>
          </p:cNvPicPr>
          <p:nvPr/>
        </p:nvPicPr>
        <p:blipFill>
          <a:blip r:embed="rId2">
            <a:alphaModFix amt="49789"/>
            <a:extLst/>
          </a:blip>
          <a:stretch>
            <a:fillRect/>
          </a:stretch>
        </p:blipFill>
        <p:spPr>
          <a:xfrm>
            <a:off x="-2203977" y="-17982"/>
            <a:ext cx="17412754" cy="9789564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Rectángulo"/>
          <p:cNvSpPr/>
          <p:nvPr/>
        </p:nvSpPr>
        <p:spPr>
          <a:xfrm>
            <a:off x="5865771" y="889851"/>
            <a:ext cx="6128998" cy="7973898"/>
          </a:xfrm>
          <a:prstGeom prst="rect">
            <a:avLst/>
          </a:prstGeom>
          <a:ln w="63500">
            <a:solidFill>
              <a:srgbClr val="B10026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solidFill>
                <a:srgbClr val="B10026"/>
              </a:solidFill>
            </a:endParaRPr>
          </a:p>
        </p:txBody>
      </p:sp>
      <p:sp>
        <p:nvSpPr>
          <p:cNvPr id="274" name="Cuadrado"/>
          <p:cNvSpPr/>
          <p:nvPr/>
        </p:nvSpPr>
        <p:spPr>
          <a:xfrm>
            <a:off x="422174" y="6962767"/>
            <a:ext cx="1270001" cy="1270001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5" name="Rectángulo"/>
          <p:cNvSpPr/>
          <p:nvPr/>
        </p:nvSpPr>
        <p:spPr>
          <a:xfrm>
            <a:off x="2802444" y="1942619"/>
            <a:ext cx="2521763" cy="2693362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6" name="Cuadrado"/>
          <p:cNvSpPr/>
          <p:nvPr/>
        </p:nvSpPr>
        <p:spPr>
          <a:xfrm>
            <a:off x="6121399" y="1205304"/>
            <a:ext cx="997451" cy="1008146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7" name="Rectángulo"/>
          <p:cNvSpPr/>
          <p:nvPr/>
        </p:nvSpPr>
        <p:spPr>
          <a:xfrm>
            <a:off x="909447" y="5336437"/>
            <a:ext cx="2141881" cy="2075362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8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9" name="City Circle"/>
          <p:cNvSpPr txBox="1"/>
          <p:nvPr/>
        </p:nvSpPr>
        <p:spPr>
          <a:xfrm>
            <a:off x="67664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80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Círculo de la ciudad a la transición del capítulo:"/>
          <p:cNvSpPr txBox="1"/>
          <p:nvPr/>
        </p:nvSpPr>
        <p:spPr>
          <a:xfrm>
            <a:off x="6403617" y="2978845"/>
            <a:ext cx="5389560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5000" b="0" cap="all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ciudad a la </a:t>
            </a:r>
            <a:r>
              <a:rPr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transición</a:t>
            </a:r>
            <a:r>
              <a:rPr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capítulo</a:t>
            </a:r>
            <a:r>
              <a:rPr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50C8685-E966-BC46-B3BB-93FCF7D1E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2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3058781-poster-p-1-five-ways-to-keep-small-teams-efficient.jpg" descr="3058781-poster-p-1-five-ways-to-keep-small-teams-efficient.jpg"/>
          <p:cNvPicPr>
            <a:picLocks noChangeAspect="1"/>
          </p:cNvPicPr>
          <p:nvPr/>
        </p:nvPicPr>
        <p:blipFill>
          <a:blip r:embed="rId4">
            <a:alphaModFix amt="49789"/>
            <a:extLst/>
          </a:blip>
          <a:stretch>
            <a:fillRect/>
          </a:stretch>
        </p:blipFill>
        <p:spPr>
          <a:xfrm>
            <a:off x="-2203977" y="-17982"/>
            <a:ext cx="17412754" cy="9789564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Rectángulo"/>
          <p:cNvSpPr/>
          <p:nvPr/>
        </p:nvSpPr>
        <p:spPr>
          <a:xfrm>
            <a:off x="98760" y="102018"/>
            <a:ext cx="2099824" cy="1444413"/>
          </a:xfrm>
          <a:prstGeom prst="rect">
            <a:avLst/>
          </a:prstGeom>
          <a:ln w="63500">
            <a:solidFill>
              <a:srgbClr val="B10026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5" name="Cuadrado"/>
          <p:cNvSpPr/>
          <p:nvPr/>
        </p:nvSpPr>
        <p:spPr>
          <a:xfrm>
            <a:off x="422174" y="6962767"/>
            <a:ext cx="1270001" cy="1270001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6" name="Figura"/>
          <p:cNvSpPr/>
          <p:nvPr/>
        </p:nvSpPr>
        <p:spPr>
          <a:xfrm>
            <a:off x="5471280" y="2721992"/>
            <a:ext cx="6990877" cy="3735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308"/>
                </a:lnTo>
                <a:lnTo>
                  <a:pt x="21529" y="21600"/>
                </a:lnTo>
                <a:lnTo>
                  <a:pt x="2316" y="21489"/>
                </a:lnTo>
                <a:lnTo>
                  <a:pt x="0" y="0"/>
                </a:lnTo>
                <a:close/>
              </a:path>
            </a:pathLst>
          </a:custGeom>
          <a:solidFill>
            <a:srgbClr val="B10026">
              <a:alpha val="6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7" name="Cuadrado"/>
          <p:cNvSpPr/>
          <p:nvPr/>
        </p:nvSpPr>
        <p:spPr>
          <a:xfrm>
            <a:off x="6121400" y="1205304"/>
            <a:ext cx="997450" cy="1008146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8" name="Rectángulo"/>
          <p:cNvSpPr/>
          <p:nvPr/>
        </p:nvSpPr>
        <p:spPr>
          <a:xfrm>
            <a:off x="909447" y="5336437"/>
            <a:ext cx="2141881" cy="2075362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9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0" name="City Circle"/>
          <p:cNvSpPr txBox="1"/>
          <p:nvPr/>
        </p:nvSpPr>
        <p:spPr>
          <a:xfrm>
            <a:off x="106574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91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Los City Circle de AICI pueden transformarse en Capítulos si cumplen con los requisitos de membresía, liderazgo y nivel de actividad, y solicitan ser un Capítulo."/>
          <p:cNvSpPr txBox="1"/>
          <p:nvPr/>
        </p:nvSpPr>
        <p:spPr>
          <a:xfrm>
            <a:off x="6369489" y="3094901"/>
            <a:ext cx="6092668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algn="l" defTabSz="449580">
              <a:defRPr sz="3300" b="0"/>
            </a:lvl1pPr>
          </a:lstStyle>
          <a:p>
            <a:pPr algn="just"/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Los City Circle de AICI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transformarse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Capítulos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cumplen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requisitos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membresía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liderazgo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nivel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actividad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solicitan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Capítulo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93" name="Pueden hacerlo enviando una Petición de Capítulo y los documentos involucrados."/>
          <p:cNvSpPr txBox="1"/>
          <p:nvPr/>
        </p:nvSpPr>
        <p:spPr>
          <a:xfrm>
            <a:off x="1743727" y="8609697"/>
            <a:ext cx="10802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R="331470" defTabSz="449580">
              <a:defRPr sz="22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Pueden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hacerlo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enviando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Petición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Capítulo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documentos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involucrados</a:t>
            </a:r>
            <a:r>
              <a:rPr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4C45CD10-263A-D84A-9DDD-D8CB8FA4B8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iva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2000">
        <p14:flip dir="r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psicologia-frases-negocios.jpg" descr="psicologia-frases-negocios.jpg"/>
          <p:cNvPicPr>
            <a:picLocks noChangeAspect="1"/>
          </p:cNvPicPr>
          <p:nvPr/>
        </p:nvPicPr>
        <p:blipFill>
          <a:blip r:embed="rId2">
            <a:alphaModFix amt="17354"/>
            <a:extLst/>
          </a:blip>
          <a:stretch>
            <a:fillRect/>
          </a:stretch>
        </p:blipFill>
        <p:spPr>
          <a:xfrm>
            <a:off x="-1096360" y="-155137"/>
            <a:ext cx="22717547" cy="10063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ico-destinonegocio-reunion-istock-getty-images.jpg" descr="ico-destinonegocio-reunion-istock-getty-images.jpg"/>
          <p:cNvPicPr>
            <a:picLocks noChangeAspect="1"/>
          </p:cNvPicPr>
          <p:nvPr/>
        </p:nvPicPr>
        <p:blipFill>
          <a:blip r:embed="rId3">
            <a:alphaModFix amt="75218"/>
            <a:extLst/>
          </a:blip>
          <a:srcRect l="18570"/>
          <a:stretch>
            <a:fillRect/>
          </a:stretch>
        </p:blipFill>
        <p:spPr>
          <a:xfrm>
            <a:off x="7969468" y="2190296"/>
            <a:ext cx="4585722" cy="37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Figura"/>
          <p:cNvSpPr/>
          <p:nvPr/>
        </p:nvSpPr>
        <p:spPr>
          <a:xfrm>
            <a:off x="-47889" y="4819629"/>
            <a:ext cx="12471514" cy="4939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76"/>
                </a:moveTo>
                <a:lnTo>
                  <a:pt x="20598" y="0"/>
                </a:lnTo>
                <a:lnTo>
                  <a:pt x="21600" y="21600"/>
                </a:lnTo>
                <a:lnTo>
                  <a:pt x="1335" y="21598"/>
                </a:lnTo>
                <a:lnTo>
                  <a:pt x="0" y="5376"/>
                </a:lnTo>
                <a:close/>
              </a:path>
            </a:pathLst>
          </a:custGeom>
          <a:solidFill>
            <a:srgbClr val="AA0025">
              <a:alpha val="72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8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9" name="City Circle"/>
          <p:cNvSpPr txBox="1"/>
          <p:nvPr/>
        </p:nvSpPr>
        <p:spPr>
          <a:xfrm>
            <a:off x="67664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00" name="logo-9.png" descr="logo-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Dos o más Círculos de la ciudad de AICI pueden colaborar en la construcción de un Capítulo."/>
          <p:cNvSpPr txBox="1"/>
          <p:nvPr/>
        </p:nvSpPr>
        <p:spPr>
          <a:xfrm>
            <a:off x="450451" y="3228016"/>
            <a:ext cx="6934709" cy="1672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4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 o </a:t>
            </a:r>
            <a:r>
              <a:rPr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más</a:t>
            </a:r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Círculos</a:t>
            </a:r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ciudad de AICI </a:t>
            </a:r>
            <a:r>
              <a:rPr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pueden</a:t>
            </a:r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colaborar</a:t>
            </a:r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construcción</a:t>
            </a:r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un </a:t>
            </a:r>
            <a:r>
              <a:rPr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Capítulo</a:t>
            </a:r>
            <a:r>
              <a:rPr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02" name="Pueden compartir tareas y liderazgo y hacer que el Capítulo funcione."/>
          <p:cNvSpPr txBox="1"/>
          <p:nvPr/>
        </p:nvSpPr>
        <p:spPr>
          <a:xfrm>
            <a:off x="1854606" y="7491556"/>
            <a:ext cx="10132542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5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Pueden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compartir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tareas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liderazgo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hacer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que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Capítulo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funcione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04B28C80-BE4A-1C4F-8D5A-BF68C4EEB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7000">
        <p15:prstTrans prst="pageCurlDouble"/>
      </p:transition>
    </mc:Choice>
    <mc:Fallback xmlns="">
      <p:transition spd="slow" advClick="0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e adjunta un formulario especial para la solicitud de reconocimiento como City Circle de AICI:"/>
          <p:cNvSpPr txBox="1"/>
          <p:nvPr/>
        </p:nvSpPr>
        <p:spPr>
          <a:xfrm>
            <a:off x="1553028" y="339349"/>
            <a:ext cx="9898744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2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adjunta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formulario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especial para la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solicitud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reconocimiento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City Circle de AICI:</a:t>
            </a:r>
          </a:p>
        </p:txBody>
      </p:sp>
      <p:pic>
        <p:nvPicPr>
          <p:cNvPr id="305" name="Captura de pantalla 2018-02-19 a la(s) 16.42.46.png" descr="Captura de pantalla 2018-02-19 a la(s) 16.42.4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3028" y="1442931"/>
            <a:ext cx="9898744" cy="7932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logo-9.png" descr="logo-9.png">
            <a:extLst>
              <a:ext uri="{FF2B5EF4-FFF2-40B4-BE49-F238E27FC236}">
                <a16:creationId xmlns:a16="http://schemas.microsoft.com/office/drawing/2014/main" xmlns="" id="{79DF4939-4EED-4E1B-A731-51C1A9FD4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C2FDC31-D1FF-A34B-A8BB-83E8DE6E3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88" y="7721384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Captura de pantalla 2018-02-19 a la(s) 16.43.05.png" descr="Captura de pantalla 2018-02-19 a la(s) 16.43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3028" y="2718859"/>
            <a:ext cx="9898744" cy="4994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logo-9.png" descr="logo-9.png">
            <a:extLst>
              <a:ext uri="{FF2B5EF4-FFF2-40B4-BE49-F238E27FC236}">
                <a16:creationId xmlns:a16="http://schemas.microsoft.com/office/drawing/2014/main" xmlns="" id="{BDCE4B69-9682-4862-8D33-2378428C5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e adjunta un formulario especial para la solicitud de reconocimiento como City Circle de AICI:">
            <a:extLst>
              <a:ext uri="{FF2B5EF4-FFF2-40B4-BE49-F238E27FC236}">
                <a16:creationId xmlns:a16="http://schemas.microsoft.com/office/drawing/2014/main" xmlns="" id="{E26E67F0-6E96-0F4E-97A2-CB5F7C5205DE}"/>
              </a:ext>
            </a:extLst>
          </p:cNvPr>
          <p:cNvSpPr txBox="1"/>
          <p:nvPr/>
        </p:nvSpPr>
        <p:spPr>
          <a:xfrm>
            <a:off x="1553028" y="339349"/>
            <a:ext cx="9898744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2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adjunta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 el link para descargar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formulario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City Circle de AICI:</a:t>
            </a:r>
            <a:endParaRPr lang="es-E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C" sz="2800" dirty="0">
                <a:latin typeface="Calibri" panose="020F0502020204030204" pitchFamily="34" charset="0"/>
                <a:hlinkClick r:id="rId4"/>
              </a:rPr>
              <a:t>http://aici.site-ym.com/?page=City_Circles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83C43AB-0567-7A4F-A247-D2BE742F4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88" y="7721384"/>
            <a:ext cx="2327112" cy="2032216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igura">
            <a:extLst>
              <a:ext uri="{FF2B5EF4-FFF2-40B4-BE49-F238E27FC236}">
                <a16:creationId xmlns:a16="http://schemas.microsoft.com/office/drawing/2014/main" xmlns="" id="{FA2C6BF8-C18C-7D4C-8CD0-1622BF44673E}"/>
              </a:ext>
            </a:extLst>
          </p:cNvPr>
          <p:cNvSpPr/>
          <p:nvPr/>
        </p:nvSpPr>
        <p:spPr>
          <a:xfrm rot="10758496">
            <a:off x="5084356" y="663874"/>
            <a:ext cx="3410378" cy="1217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B10026"/>
              </a:gs>
              <a:gs pos="100000">
                <a:srgbClr val="FF6565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solidFill>
                <a:srgbClr val="B10026"/>
              </a:solidFill>
            </a:endParaRPr>
          </a:p>
        </p:txBody>
      </p:sp>
      <p:sp>
        <p:nvSpPr>
          <p:cNvPr id="21" name="City Circle">
            <a:extLst>
              <a:ext uri="{FF2B5EF4-FFF2-40B4-BE49-F238E27FC236}">
                <a16:creationId xmlns:a16="http://schemas.microsoft.com/office/drawing/2014/main" xmlns="" id="{683FB49E-9F82-1541-B829-71DB9BC863B1}"/>
              </a:ext>
            </a:extLst>
          </p:cNvPr>
          <p:cNvSpPr txBox="1"/>
          <p:nvPr/>
        </p:nvSpPr>
        <p:spPr>
          <a:xfrm>
            <a:off x="4167033" y="1793897"/>
            <a:ext cx="5245026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8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8000" b="1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8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719D77D-DCB6-2841-8DA4-657927348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991" y="2853613"/>
            <a:ext cx="7951107" cy="69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6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545</Words>
  <Application>Microsoft Macintosh PowerPoint</Application>
  <PresentationFormat>Personalizado</PresentationFormat>
  <Paragraphs>53</Paragraphs>
  <Slides>19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Baskerville</vt:lpstr>
      <vt:lpstr>Calibri</vt:lpstr>
      <vt:lpstr>Helvetica Neue</vt:lpstr>
      <vt:lpstr>Helvetica Neue Light</vt:lpstr>
      <vt:lpstr>Helvetica Neue Medium</vt:lpstr>
      <vt:lpstr>Black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Viviana Aguayo</cp:lastModifiedBy>
  <cp:revision>61</cp:revision>
  <dcterms:modified xsi:type="dcterms:W3CDTF">2018-03-11T21:19:36Z</dcterms:modified>
</cp:coreProperties>
</file>