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1"/>
  </p:sldMasterIdLst>
  <p:notesMasterIdLst>
    <p:notesMasterId r:id="rId18"/>
  </p:notesMasterIdLst>
  <p:handoutMasterIdLst>
    <p:handoutMasterId r:id="rId19"/>
  </p:handoutMasterIdLst>
  <p:sldIdLst>
    <p:sldId id="282" r:id="rId2"/>
    <p:sldId id="283" r:id="rId3"/>
    <p:sldId id="302" r:id="rId4"/>
    <p:sldId id="361" r:id="rId5"/>
    <p:sldId id="338" r:id="rId6"/>
    <p:sldId id="339" r:id="rId7"/>
    <p:sldId id="360" r:id="rId8"/>
    <p:sldId id="336" r:id="rId9"/>
    <p:sldId id="335" r:id="rId10"/>
    <p:sldId id="356" r:id="rId11"/>
    <p:sldId id="357" r:id="rId12"/>
    <p:sldId id="358" r:id="rId13"/>
    <p:sldId id="346" r:id="rId14"/>
    <p:sldId id="327" r:id="rId15"/>
    <p:sldId id="348" r:id="rId16"/>
    <p:sldId id="362" r:id="rId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548" autoAdjust="0"/>
    <p:restoredTop sz="94574" autoAdjust="0"/>
  </p:normalViewPr>
  <p:slideViewPr>
    <p:cSldViewPr snapToGrid="0">
      <p:cViewPr varScale="1">
        <p:scale>
          <a:sx n="115" d="100"/>
          <a:sy n="115" d="100"/>
        </p:scale>
        <p:origin x="228" y="108"/>
      </p:cViewPr>
      <p:guideLst>
        <p:guide orient="horz" pos="2160"/>
        <p:guide pos="3840"/>
      </p:guideLst>
    </p:cSldViewPr>
  </p:slideViewPr>
  <p:notesTextViewPr>
    <p:cViewPr>
      <p:scale>
        <a:sx n="3" d="2"/>
        <a:sy n="3" d="2"/>
      </p:scale>
      <p:origin x="0" y="0"/>
    </p:cViewPr>
  </p:notesTextViewPr>
  <p:sorterViewPr>
    <p:cViewPr>
      <p:scale>
        <a:sx n="150" d="100"/>
        <a:sy n="150" d="100"/>
      </p:scale>
      <p:origin x="0" y="0"/>
    </p:cViewPr>
  </p:sorterViewPr>
  <p:notesViewPr>
    <p:cSldViewPr snapToGrid="0">
      <p:cViewPr varScale="1">
        <p:scale>
          <a:sx n="84" d="100"/>
          <a:sy n="84" d="100"/>
        </p:scale>
        <p:origin x="3828" y="9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9/23/2019</a:t>
            </a:fld>
            <a:endParaRPr lang="en-US"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9/23/2019</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a:t>Click to edit Master text styles</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739644" y="437744"/>
            <a:ext cx="7136872" cy="5982511"/>
          </a:xfrm>
          <a:solidFill>
            <a:schemeClr val="bg1">
              <a:lumMod val="95000"/>
              <a:alpha val="55000"/>
            </a:schemeClr>
          </a:solidFill>
        </p:spPr>
        <p:txBody>
          <a:bodyPr/>
          <a:lstStyle/>
          <a:p>
            <a:r>
              <a:rPr lang="en-US" sz="4000" dirty="0">
                <a:solidFill>
                  <a:srgbClr val="000000"/>
                </a:solidFill>
                <a:ea typeface="Times New Roman" panose="02020603050405020304" pitchFamily="18" charset="0"/>
              </a:rPr>
              <a:t>Securities Litigation:</a:t>
            </a:r>
            <a:br>
              <a:rPr lang="en-US" sz="4000" dirty="0">
                <a:solidFill>
                  <a:srgbClr val="000000"/>
                </a:solidFill>
                <a:ea typeface="Times New Roman" panose="02020603050405020304" pitchFamily="18" charset="0"/>
              </a:rPr>
            </a:br>
            <a:r>
              <a:rPr lang="en-US" sz="4000" dirty="0">
                <a:solidFill>
                  <a:srgbClr val="000000"/>
                </a:solidFill>
                <a:ea typeface="Times New Roman" panose="02020603050405020304" pitchFamily="18" charset="0"/>
              </a:rPr>
              <a:t> </a:t>
            </a:r>
            <a:br>
              <a:rPr lang="en-US" sz="4000" dirty="0">
                <a:solidFill>
                  <a:srgbClr val="000000"/>
                </a:solidFill>
                <a:ea typeface="Times New Roman" panose="02020603050405020304" pitchFamily="18" charset="0"/>
              </a:rPr>
            </a:br>
            <a:r>
              <a:rPr lang="en-US" sz="2400" dirty="0">
                <a:solidFill>
                  <a:srgbClr val="000000"/>
                </a:solidFill>
                <a:ea typeface="Times New Roman" panose="02020603050405020304" pitchFamily="18" charset="0"/>
              </a:rPr>
              <a:t>Winning Tips and Strategies to Both Protect Insurers and Maximize Recoveries for their Investment Portfolios</a:t>
            </a:r>
            <a:endParaRPr lang="en-US" sz="4000" b="0"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878792" y="5069288"/>
            <a:ext cx="5124443" cy="903284"/>
          </a:xfrm>
        </p:spPr>
        <p:txBody>
          <a:bodyPr/>
          <a:lstStyle/>
          <a:p>
            <a:pPr>
              <a:spcBef>
                <a:spcPts val="0"/>
              </a:spcBef>
            </a:pPr>
            <a:r>
              <a:rPr lang="en-US" sz="2000" i="1" dirty="0"/>
              <a:t>ALIC Regional Roundtable</a:t>
            </a:r>
          </a:p>
          <a:p>
            <a:pPr>
              <a:spcBef>
                <a:spcPts val="0"/>
              </a:spcBef>
            </a:pPr>
            <a:r>
              <a:rPr lang="en-US" sz="2000" i="1" dirty="0"/>
              <a:t>September 24, 2019</a:t>
            </a:r>
            <a:endParaRPr lang="en-US" i="1" dirty="0"/>
          </a:p>
        </p:txBody>
      </p:sp>
      <p:pic>
        <p:nvPicPr>
          <p:cNvPr id="3" name="Picture 2">
            <a:extLst>
              <a:ext uri="{FF2B5EF4-FFF2-40B4-BE49-F238E27FC236}">
                <a16:creationId xmlns:a16="http://schemas.microsoft.com/office/drawing/2014/main" id="{C4F779A9-B228-448C-96F3-59A58C5EC033}"/>
              </a:ext>
            </a:extLst>
          </p:cNvPr>
          <p:cNvPicPr>
            <a:picLocks noChangeAspect="1"/>
          </p:cNvPicPr>
          <p:nvPr/>
        </p:nvPicPr>
        <p:blipFill>
          <a:blip r:embed="rId2"/>
          <a:stretch>
            <a:fillRect/>
          </a:stretch>
        </p:blipFill>
        <p:spPr>
          <a:xfrm>
            <a:off x="8202766" y="1935177"/>
            <a:ext cx="3693209" cy="2987643"/>
          </a:xfrm>
          <a:prstGeom prst="rect">
            <a:avLst/>
          </a:prstGeom>
        </p:spPr>
      </p:pic>
    </p:spTree>
    <p:extLst>
      <p:ext uri="{BB962C8B-B14F-4D97-AF65-F5344CB8AC3E}">
        <p14:creationId xmlns:p14="http://schemas.microsoft.com/office/powerpoint/2010/main" val="389996169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589263" y="1801827"/>
            <a:ext cx="6010714" cy="4140200"/>
          </a:xfrm>
        </p:spPr>
        <p:txBody>
          <a:bodyPr/>
          <a:lstStyle/>
          <a:p>
            <a:r>
              <a:rPr lang="en-US" sz="2400" dirty="0"/>
              <a:t>Alongside class actions, opt-out suits have emerged as a highly effective recovery tool for institutional investors.  </a:t>
            </a:r>
          </a:p>
          <a:p>
            <a:pPr lvl="1">
              <a:spcBef>
                <a:spcPts val="1800"/>
              </a:spcBef>
            </a:pPr>
            <a:r>
              <a:rPr lang="en-US" sz="1800" dirty="0"/>
              <a:t>Securities class actions have resulted in settlements of $100 billion over the last 20 years. </a:t>
            </a:r>
          </a:p>
          <a:p>
            <a:pPr lvl="1">
              <a:spcBef>
                <a:spcPts val="1800"/>
              </a:spcBef>
            </a:pPr>
            <a:r>
              <a:rPr lang="en-US" sz="1800" dirty="0"/>
              <a:t>On average, only about 4% of class actions have related opt out litigation—but these cases have generated substantial recoveries. </a:t>
            </a:r>
          </a:p>
          <a:p>
            <a:pPr lvl="1">
              <a:spcBef>
                <a:spcPts val="1800"/>
              </a:spcBef>
            </a:pPr>
            <a:r>
              <a:rPr lang="en-US" sz="1800" dirty="0"/>
              <a:t>Based on the available data, </a:t>
            </a:r>
            <a:r>
              <a:rPr lang="en-US" sz="1800" dirty="0">
                <a:solidFill>
                  <a:schemeClr val="tx1"/>
                </a:solidFill>
              </a:rPr>
              <a:t>opt-outs </a:t>
            </a:r>
            <a:r>
              <a:rPr lang="en-US" sz="1800" dirty="0"/>
              <a:t>have typically settled for between </a:t>
            </a:r>
            <a:r>
              <a:rPr lang="en-US" sz="1800" dirty="0">
                <a:solidFill>
                  <a:schemeClr val="tx1"/>
                </a:solidFill>
              </a:rPr>
              <a:t>20-40% of the plaintiff's damages.</a:t>
            </a:r>
          </a:p>
          <a:p>
            <a:pPr>
              <a:spcBef>
                <a:spcPts val="1800"/>
              </a:spcBef>
            </a:pPr>
            <a:endParaRPr lang="en-US" sz="2000" dirty="0"/>
          </a:p>
          <a:p>
            <a:pPr>
              <a:spcBef>
                <a:spcPts val="1800"/>
              </a:spcBef>
            </a:pPr>
            <a:endParaRPr lang="en-US" sz="2000" dirty="0"/>
          </a:p>
          <a:p>
            <a:pPr>
              <a:spcBef>
                <a:spcPts val="1800"/>
              </a:spcBef>
            </a:pPr>
            <a:endParaRPr lang="en-US" sz="2000" dirty="0"/>
          </a:p>
          <a:p>
            <a:pPr marL="0" indent="0">
              <a:spcBef>
                <a:spcPts val="1800"/>
              </a:spcBef>
              <a:buNone/>
            </a:pPr>
            <a:endParaRPr lang="en-US" sz="1600" dirty="0"/>
          </a:p>
          <a:p>
            <a:endParaRPr lang="en-US" sz="1400"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10</a:t>
            </a:fld>
            <a:endParaRPr lang="en-US" dirty="0"/>
          </a:p>
        </p:txBody>
      </p:sp>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16834" y="432000"/>
            <a:ext cx="11189390" cy="695740"/>
          </a:xfrm>
        </p:spPr>
        <p:txBody>
          <a:bodyPr/>
          <a:lstStyle/>
          <a:p>
            <a:r>
              <a:rPr lang="en-US" dirty="0"/>
              <a:t>The Rising Tide of </a:t>
            </a:r>
            <a:r>
              <a:rPr lang="en-US" dirty="0" err="1"/>
              <a:t>Opt</a:t>
            </a:r>
            <a:r>
              <a:rPr lang="en-US" dirty="0"/>
              <a:t> Out Actions </a:t>
            </a:r>
          </a:p>
        </p:txBody>
      </p:sp>
      <p:sp>
        <p:nvSpPr>
          <p:cNvPr id="3" name="Rectangle 2">
            <a:extLst>
              <a:ext uri="{FF2B5EF4-FFF2-40B4-BE49-F238E27FC236}">
                <a16:creationId xmlns:a16="http://schemas.microsoft.com/office/drawing/2014/main" id="{E6AEA824-CC03-44A4-B13C-A491AA19541F}"/>
              </a:ext>
            </a:extLst>
          </p:cNvPr>
          <p:cNvSpPr/>
          <p:nvPr/>
        </p:nvSpPr>
        <p:spPr>
          <a:xfrm>
            <a:off x="5181600" y="6228522"/>
            <a:ext cx="1987826" cy="492953"/>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7" name="Table 6">
            <a:extLst>
              <a:ext uri="{FF2B5EF4-FFF2-40B4-BE49-F238E27FC236}">
                <a16:creationId xmlns:a16="http://schemas.microsoft.com/office/drawing/2014/main" id="{7BF4D070-190F-44EB-9D9B-4A0362D83E59}"/>
              </a:ext>
            </a:extLst>
          </p:cNvPr>
          <p:cNvGraphicFramePr>
            <a:graphicFrameLocks noGrp="1"/>
          </p:cNvGraphicFramePr>
          <p:nvPr>
            <p:extLst>
              <p:ext uri="{D42A27DB-BD31-4B8C-83A1-F6EECF244321}">
                <p14:modId xmlns:p14="http://schemas.microsoft.com/office/powerpoint/2010/main" val="1347756812"/>
              </p:ext>
            </p:extLst>
          </p:nvPr>
        </p:nvGraphicFramePr>
        <p:xfrm>
          <a:off x="6982557" y="1801827"/>
          <a:ext cx="4644429" cy="3546320"/>
        </p:xfrm>
        <a:graphic>
          <a:graphicData uri="http://schemas.openxmlformats.org/drawingml/2006/table">
            <a:tbl>
              <a:tblPr firstRow="1" firstCol="1">
                <a:tableStyleId>{69012ECD-51FC-41F1-AA8D-1B2483CD663E}</a:tableStyleId>
              </a:tblPr>
              <a:tblGrid>
                <a:gridCol w="1548143">
                  <a:extLst>
                    <a:ext uri="{9D8B030D-6E8A-4147-A177-3AD203B41FA5}">
                      <a16:colId xmlns:a16="http://schemas.microsoft.com/office/drawing/2014/main" val="1173992025"/>
                    </a:ext>
                  </a:extLst>
                </a:gridCol>
                <a:gridCol w="1548143">
                  <a:extLst>
                    <a:ext uri="{9D8B030D-6E8A-4147-A177-3AD203B41FA5}">
                      <a16:colId xmlns:a16="http://schemas.microsoft.com/office/drawing/2014/main" val="115202853"/>
                    </a:ext>
                  </a:extLst>
                </a:gridCol>
                <a:gridCol w="1548143">
                  <a:extLst>
                    <a:ext uri="{9D8B030D-6E8A-4147-A177-3AD203B41FA5}">
                      <a16:colId xmlns:a16="http://schemas.microsoft.com/office/drawing/2014/main" val="348639031"/>
                    </a:ext>
                  </a:extLst>
                </a:gridCol>
              </a:tblGrid>
              <a:tr h="452240">
                <a:tc>
                  <a:txBody>
                    <a:bodyPr/>
                    <a:lstStyle/>
                    <a:p>
                      <a:pPr algn="ctr"/>
                      <a:r>
                        <a:rPr lang="en-ZA" dirty="0"/>
                        <a:t>Case</a:t>
                      </a:r>
                      <a:endParaRPr lang="en-ZA" dirty="0">
                        <a:solidFill>
                          <a:schemeClr val="bg1"/>
                        </a:solidFill>
                      </a:endParaRPr>
                    </a:p>
                  </a:txBody>
                  <a:tcPr/>
                </a:tc>
                <a:tc>
                  <a:txBody>
                    <a:bodyPr/>
                    <a:lstStyle/>
                    <a:p>
                      <a:pPr algn="ctr"/>
                      <a:r>
                        <a:rPr lang="en-ZA" sz="1600" dirty="0"/>
                        <a:t>Class Settlement </a:t>
                      </a:r>
                      <a:endParaRPr lang="en-ZA" sz="1600" b="0" dirty="0">
                        <a:solidFill>
                          <a:schemeClr val="bg1"/>
                        </a:solidFill>
                        <a:latin typeface="+mj-lt"/>
                      </a:endParaRPr>
                    </a:p>
                  </a:txBody>
                  <a:tcPr/>
                </a:tc>
                <a:tc>
                  <a:txBody>
                    <a:bodyPr/>
                    <a:lstStyle/>
                    <a:p>
                      <a:pPr algn="ctr"/>
                      <a:r>
                        <a:rPr lang="en-ZA" sz="1600" dirty="0"/>
                        <a:t>No. of </a:t>
                      </a:r>
                      <a:r>
                        <a:rPr lang="en-ZA" sz="1600" dirty="0" err="1"/>
                        <a:t>Opt</a:t>
                      </a:r>
                      <a:r>
                        <a:rPr lang="en-ZA" sz="1600" dirty="0"/>
                        <a:t> Outs</a:t>
                      </a:r>
                      <a:endParaRPr lang="en-ZA" sz="1600" b="0" dirty="0">
                        <a:solidFill>
                          <a:schemeClr val="bg1"/>
                        </a:solidFill>
                        <a:latin typeface="+mj-lt"/>
                      </a:endParaRPr>
                    </a:p>
                  </a:txBody>
                  <a:tcPr/>
                </a:tc>
                <a:extLst>
                  <a:ext uri="{0D108BD9-81ED-4DB2-BD59-A6C34878D82A}">
                    <a16:rowId xmlns:a16="http://schemas.microsoft.com/office/drawing/2014/main" val="1007223600"/>
                  </a:ext>
                </a:extLst>
              </a:tr>
              <a:tr h="452240">
                <a:tc>
                  <a:txBody>
                    <a:bodyPr/>
                    <a:lstStyle/>
                    <a:p>
                      <a:pPr algn="ctr"/>
                      <a:r>
                        <a:rPr lang="en-ZA" sz="1600" dirty="0"/>
                        <a:t>Enron</a:t>
                      </a:r>
                      <a:endParaRPr lang="en-ZA" sz="1600" b="1" dirty="0">
                        <a:solidFill>
                          <a:schemeClr val="tx1">
                            <a:lumMod val="75000"/>
                            <a:lumOff val="25000"/>
                          </a:schemeClr>
                        </a:solidFill>
                      </a:endParaRPr>
                    </a:p>
                  </a:txBody>
                  <a:tcPr anchor="ctr"/>
                </a:tc>
                <a:tc>
                  <a:txBody>
                    <a:bodyPr/>
                    <a:lstStyle/>
                    <a:p>
                      <a:pPr algn="ctr"/>
                      <a:r>
                        <a:rPr lang="en-ZA" sz="1600" dirty="0"/>
                        <a:t>$7.2 billion</a:t>
                      </a:r>
                      <a:endParaRPr lang="en-ZA" sz="1600" dirty="0">
                        <a:solidFill>
                          <a:schemeClr val="tx1">
                            <a:lumMod val="75000"/>
                            <a:lumOff val="25000"/>
                          </a:schemeClr>
                        </a:solidFill>
                      </a:endParaRPr>
                    </a:p>
                  </a:txBody>
                  <a:tcPr anchor="ctr"/>
                </a:tc>
                <a:tc>
                  <a:txBody>
                    <a:bodyPr/>
                    <a:lstStyle/>
                    <a:p>
                      <a:pPr algn="ctr"/>
                      <a:r>
                        <a:rPr lang="en-ZA" sz="1600" dirty="0"/>
                        <a:t>1200+</a:t>
                      </a:r>
                      <a:endParaRPr lang="en-ZA" sz="1600" dirty="0">
                        <a:solidFill>
                          <a:schemeClr val="tx1">
                            <a:lumMod val="75000"/>
                            <a:lumOff val="25000"/>
                          </a:schemeClr>
                        </a:solidFill>
                      </a:endParaRPr>
                    </a:p>
                  </a:txBody>
                  <a:tcPr anchor="ctr"/>
                </a:tc>
                <a:extLst>
                  <a:ext uri="{0D108BD9-81ED-4DB2-BD59-A6C34878D82A}">
                    <a16:rowId xmlns:a16="http://schemas.microsoft.com/office/drawing/2014/main" val="3583495943"/>
                  </a:ext>
                </a:extLst>
              </a:tr>
              <a:tr h="452240">
                <a:tc>
                  <a:txBody>
                    <a:bodyPr/>
                    <a:lstStyle/>
                    <a:p>
                      <a:pPr algn="ctr"/>
                      <a:r>
                        <a:rPr lang="en-ZA" sz="1600" dirty="0"/>
                        <a:t>WorldCom</a:t>
                      </a:r>
                      <a:endParaRPr lang="en-ZA" sz="1600" b="1" dirty="0">
                        <a:solidFill>
                          <a:schemeClr val="tx1">
                            <a:lumMod val="75000"/>
                            <a:lumOff val="25000"/>
                          </a:schemeClr>
                        </a:solidFill>
                      </a:endParaRPr>
                    </a:p>
                  </a:txBody>
                  <a:tcPr anchor="ctr"/>
                </a:tc>
                <a:tc>
                  <a:txBody>
                    <a:bodyPr/>
                    <a:lstStyle/>
                    <a:p>
                      <a:pPr algn="ctr"/>
                      <a:r>
                        <a:rPr lang="en-ZA" sz="1600" dirty="0"/>
                        <a:t>$6.2 billion</a:t>
                      </a:r>
                      <a:endParaRPr lang="en-ZA" sz="1600" dirty="0">
                        <a:solidFill>
                          <a:schemeClr val="tx1">
                            <a:lumMod val="75000"/>
                            <a:lumOff val="25000"/>
                          </a:schemeClr>
                        </a:solidFill>
                      </a:endParaRPr>
                    </a:p>
                  </a:txBody>
                  <a:tcPr anchor="ctr"/>
                </a:tc>
                <a:tc>
                  <a:txBody>
                    <a:bodyPr/>
                    <a:lstStyle/>
                    <a:p>
                      <a:pPr algn="ctr"/>
                      <a:r>
                        <a:rPr lang="en-ZA" sz="1600" dirty="0"/>
                        <a:t>80</a:t>
                      </a:r>
                      <a:endParaRPr lang="en-ZA" sz="1600" dirty="0">
                        <a:solidFill>
                          <a:schemeClr val="tx1">
                            <a:lumMod val="75000"/>
                            <a:lumOff val="25000"/>
                          </a:schemeClr>
                        </a:solidFill>
                      </a:endParaRPr>
                    </a:p>
                  </a:txBody>
                  <a:tcPr anchor="ctr"/>
                </a:tc>
                <a:extLst>
                  <a:ext uri="{0D108BD9-81ED-4DB2-BD59-A6C34878D82A}">
                    <a16:rowId xmlns:a16="http://schemas.microsoft.com/office/drawing/2014/main" val="2912132828"/>
                  </a:ext>
                </a:extLst>
              </a:tr>
              <a:tr h="452240">
                <a:tc>
                  <a:txBody>
                    <a:bodyPr/>
                    <a:lstStyle/>
                    <a:p>
                      <a:pPr algn="ctr"/>
                      <a:r>
                        <a:rPr lang="en-ZA" sz="1600" dirty="0"/>
                        <a:t>Tyco</a:t>
                      </a:r>
                      <a:endParaRPr lang="en-ZA" sz="1600" b="1" dirty="0">
                        <a:solidFill>
                          <a:schemeClr val="tx1">
                            <a:lumMod val="75000"/>
                            <a:lumOff val="25000"/>
                          </a:schemeClr>
                        </a:solidFill>
                      </a:endParaRPr>
                    </a:p>
                  </a:txBody>
                  <a:tcPr anchor="ctr"/>
                </a:tc>
                <a:tc>
                  <a:txBody>
                    <a:bodyPr/>
                    <a:lstStyle/>
                    <a:p>
                      <a:pPr algn="ctr"/>
                      <a:r>
                        <a:rPr lang="en-ZA" sz="1600" dirty="0"/>
                        <a:t>$3.2 billion</a:t>
                      </a:r>
                      <a:endParaRPr lang="en-ZA" sz="1600" dirty="0">
                        <a:solidFill>
                          <a:schemeClr val="tx1">
                            <a:lumMod val="75000"/>
                            <a:lumOff val="25000"/>
                          </a:schemeClr>
                        </a:solidFill>
                      </a:endParaRPr>
                    </a:p>
                  </a:txBody>
                  <a:tcPr anchor="ctr"/>
                </a:tc>
                <a:tc>
                  <a:txBody>
                    <a:bodyPr/>
                    <a:lstStyle/>
                    <a:p>
                      <a:pPr algn="ctr"/>
                      <a:r>
                        <a:rPr lang="en-ZA" sz="1600" dirty="0"/>
                        <a:t>288</a:t>
                      </a:r>
                      <a:endParaRPr lang="en-ZA" sz="1600" dirty="0">
                        <a:solidFill>
                          <a:schemeClr val="tx1">
                            <a:lumMod val="75000"/>
                            <a:lumOff val="25000"/>
                          </a:schemeClr>
                        </a:solidFill>
                      </a:endParaRPr>
                    </a:p>
                  </a:txBody>
                  <a:tcPr anchor="ctr"/>
                </a:tc>
                <a:extLst>
                  <a:ext uri="{0D108BD9-81ED-4DB2-BD59-A6C34878D82A}">
                    <a16:rowId xmlns:a16="http://schemas.microsoft.com/office/drawing/2014/main" val="1687728417"/>
                  </a:ext>
                </a:extLst>
              </a:tr>
              <a:tr h="452240">
                <a:tc>
                  <a:txBody>
                    <a:bodyPr/>
                    <a:lstStyle/>
                    <a:p>
                      <a:pPr algn="ctr"/>
                      <a:r>
                        <a:rPr lang="en-ZA" sz="1600" dirty="0"/>
                        <a:t>Petrobras</a:t>
                      </a:r>
                      <a:endParaRPr lang="en-ZA" sz="1600" b="1" dirty="0">
                        <a:solidFill>
                          <a:schemeClr val="tx1">
                            <a:lumMod val="75000"/>
                            <a:lumOff val="25000"/>
                          </a:schemeClr>
                        </a:solidFill>
                      </a:endParaRPr>
                    </a:p>
                  </a:txBody>
                  <a:tcPr anchor="ctr"/>
                </a:tc>
                <a:tc>
                  <a:txBody>
                    <a:bodyPr/>
                    <a:lstStyle/>
                    <a:p>
                      <a:pPr algn="ctr"/>
                      <a:r>
                        <a:rPr lang="en-ZA" sz="1600" dirty="0"/>
                        <a:t>$3 billion</a:t>
                      </a:r>
                      <a:endParaRPr lang="en-ZA" sz="1600" dirty="0">
                        <a:solidFill>
                          <a:schemeClr val="tx1">
                            <a:lumMod val="75000"/>
                            <a:lumOff val="25000"/>
                          </a:schemeClr>
                        </a:solidFill>
                      </a:endParaRPr>
                    </a:p>
                  </a:txBody>
                  <a:tcPr anchor="ctr"/>
                </a:tc>
                <a:tc>
                  <a:txBody>
                    <a:bodyPr/>
                    <a:lstStyle/>
                    <a:p>
                      <a:pPr algn="ctr"/>
                      <a:r>
                        <a:rPr lang="en-ZA" sz="1600" dirty="0"/>
                        <a:t>500</a:t>
                      </a:r>
                      <a:endParaRPr lang="en-ZA" sz="1600" dirty="0">
                        <a:solidFill>
                          <a:schemeClr val="tx1">
                            <a:lumMod val="75000"/>
                            <a:lumOff val="25000"/>
                          </a:schemeClr>
                        </a:solidFill>
                      </a:endParaRPr>
                    </a:p>
                  </a:txBody>
                  <a:tcPr anchor="ctr"/>
                </a:tc>
                <a:extLst>
                  <a:ext uri="{0D108BD9-81ED-4DB2-BD59-A6C34878D82A}">
                    <a16:rowId xmlns:a16="http://schemas.microsoft.com/office/drawing/2014/main" val="3857078208"/>
                  </a:ext>
                </a:extLst>
              </a:tr>
              <a:tr h="502239">
                <a:tc>
                  <a:txBody>
                    <a:bodyPr/>
                    <a:lstStyle/>
                    <a:p>
                      <a:pPr algn="ctr"/>
                      <a:r>
                        <a:rPr lang="en-ZA" sz="1600" dirty="0"/>
                        <a:t>AOL/Time Warner</a:t>
                      </a:r>
                      <a:endParaRPr lang="en-ZA" sz="1600" b="1" dirty="0">
                        <a:solidFill>
                          <a:schemeClr val="tx1">
                            <a:lumMod val="75000"/>
                            <a:lumOff val="25000"/>
                          </a:schemeClr>
                        </a:solidFill>
                      </a:endParaRPr>
                    </a:p>
                  </a:txBody>
                  <a:tcPr anchor="ctr"/>
                </a:tc>
                <a:tc>
                  <a:txBody>
                    <a:bodyPr/>
                    <a:lstStyle/>
                    <a:p>
                      <a:pPr algn="ctr"/>
                      <a:r>
                        <a:rPr lang="en-ZA" sz="1600" dirty="0"/>
                        <a:t>$2.6 billion</a:t>
                      </a:r>
                      <a:endParaRPr lang="en-ZA" sz="1600" dirty="0">
                        <a:solidFill>
                          <a:schemeClr val="tx1">
                            <a:lumMod val="75000"/>
                            <a:lumOff val="25000"/>
                          </a:schemeClr>
                        </a:solidFill>
                      </a:endParaRPr>
                    </a:p>
                  </a:txBody>
                  <a:tcPr anchor="ctr"/>
                </a:tc>
                <a:tc>
                  <a:txBody>
                    <a:bodyPr/>
                    <a:lstStyle/>
                    <a:p>
                      <a:pPr algn="ctr"/>
                      <a:r>
                        <a:rPr lang="en-ZA" sz="1600" dirty="0"/>
                        <a:t>100</a:t>
                      </a:r>
                      <a:endParaRPr lang="en-ZA" sz="1600" dirty="0">
                        <a:solidFill>
                          <a:schemeClr val="tx1">
                            <a:lumMod val="75000"/>
                            <a:lumOff val="25000"/>
                          </a:schemeClr>
                        </a:solidFill>
                      </a:endParaRPr>
                    </a:p>
                  </a:txBody>
                  <a:tcPr anchor="ctr"/>
                </a:tc>
                <a:extLst>
                  <a:ext uri="{0D108BD9-81ED-4DB2-BD59-A6C34878D82A}">
                    <a16:rowId xmlns:a16="http://schemas.microsoft.com/office/drawing/2014/main" val="2547210339"/>
                  </a:ext>
                </a:extLst>
              </a:tr>
              <a:tr h="502239">
                <a:tc>
                  <a:txBody>
                    <a:bodyPr/>
                    <a:lstStyle/>
                    <a:p>
                      <a:pPr algn="ctr"/>
                      <a:r>
                        <a:rPr lang="en-ZA" sz="1600" b="1" dirty="0">
                          <a:solidFill>
                            <a:schemeClr val="tx1">
                              <a:lumMod val="75000"/>
                              <a:lumOff val="25000"/>
                            </a:schemeClr>
                          </a:solidFill>
                        </a:rPr>
                        <a:t>American Realty</a:t>
                      </a:r>
                    </a:p>
                  </a:txBody>
                  <a:tcPr anchor="ctr"/>
                </a:tc>
                <a:tc>
                  <a:txBody>
                    <a:bodyPr/>
                    <a:lstStyle/>
                    <a:p>
                      <a:pPr algn="ctr"/>
                      <a:r>
                        <a:rPr lang="en-ZA" sz="1600" dirty="0">
                          <a:solidFill>
                            <a:schemeClr val="tx1">
                              <a:lumMod val="75000"/>
                              <a:lumOff val="25000"/>
                            </a:schemeClr>
                          </a:solidFill>
                        </a:rPr>
                        <a:t>$1 billion</a:t>
                      </a:r>
                    </a:p>
                  </a:txBody>
                  <a:tcPr anchor="ctr"/>
                </a:tc>
                <a:tc>
                  <a:txBody>
                    <a:bodyPr/>
                    <a:lstStyle/>
                    <a:p>
                      <a:pPr algn="ctr"/>
                      <a:r>
                        <a:rPr lang="en-ZA" sz="1600" dirty="0">
                          <a:solidFill>
                            <a:schemeClr val="tx1">
                              <a:lumMod val="75000"/>
                              <a:lumOff val="25000"/>
                            </a:schemeClr>
                          </a:solidFill>
                        </a:rPr>
                        <a:t>22*</a:t>
                      </a:r>
                    </a:p>
                  </a:txBody>
                  <a:tcPr anchor="ctr"/>
                </a:tc>
                <a:extLst>
                  <a:ext uri="{0D108BD9-81ED-4DB2-BD59-A6C34878D82A}">
                    <a16:rowId xmlns:a16="http://schemas.microsoft.com/office/drawing/2014/main" val="1619918456"/>
                  </a:ext>
                </a:extLst>
              </a:tr>
            </a:tbl>
          </a:graphicData>
        </a:graphic>
      </p:graphicFrame>
    </p:spTree>
    <p:extLst>
      <p:ext uri="{BB962C8B-B14F-4D97-AF65-F5344CB8AC3E}">
        <p14:creationId xmlns:p14="http://schemas.microsoft.com/office/powerpoint/2010/main" val="161716283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884222" y="1650623"/>
            <a:ext cx="7269145" cy="4965500"/>
          </a:xfrm>
        </p:spPr>
        <p:txBody>
          <a:bodyPr/>
          <a:lstStyle/>
          <a:p>
            <a:pPr lvl="0"/>
            <a:r>
              <a:rPr lang="en-US" sz="2000" dirty="0"/>
              <a:t>Potential to Maximize Recovery</a:t>
            </a:r>
          </a:p>
          <a:p>
            <a:pPr lvl="0">
              <a:spcBef>
                <a:spcPts val="1200"/>
              </a:spcBef>
            </a:pPr>
            <a:r>
              <a:rPr lang="en-US" sz="2000" dirty="0"/>
              <a:t>Faster Payment</a:t>
            </a:r>
          </a:p>
          <a:p>
            <a:pPr>
              <a:spcBef>
                <a:spcPts val="1200"/>
              </a:spcBef>
            </a:pPr>
            <a:r>
              <a:rPr lang="en-US" sz="2000" dirty="0"/>
              <a:t>Efficiency </a:t>
            </a:r>
          </a:p>
          <a:p>
            <a:pPr lvl="0"/>
            <a:r>
              <a:rPr lang="en-US" sz="2000" dirty="0"/>
              <a:t>Greater Control and Increased Leverage</a:t>
            </a:r>
          </a:p>
          <a:p>
            <a:r>
              <a:rPr lang="en-US" sz="2000" dirty="0"/>
              <a:t>Preserve Valuable Claims</a:t>
            </a:r>
          </a:p>
          <a:p>
            <a:r>
              <a:rPr lang="en-US" sz="2000" dirty="0"/>
              <a:t>Broader Avenues for Recovery</a:t>
            </a:r>
          </a:p>
          <a:p>
            <a:r>
              <a:rPr lang="en-US" sz="2000" dirty="0"/>
              <a:t>Broader Coverage Across Asset Classes</a:t>
            </a:r>
          </a:p>
          <a:p>
            <a:r>
              <a:rPr lang="en-US" sz="2000" dirty="0"/>
              <a:t>Avoid Ability to Pay Issues </a:t>
            </a:r>
          </a:p>
          <a:p>
            <a:r>
              <a:rPr lang="en-US" sz="2000" dirty="0"/>
              <a:t>Confidentiality</a:t>
            </a:r>
          </a:p>
          <a:p>
            <a:pPr>
              <a:spcBef>
                <a:spcPts val="1200"/>
              </a:spcBef>
            </a:pPr>
            <a:endParaRPr lang="en-US" sz="2000" b="1" dirty="0"/>
          </a:p>
          <a:p>
            <a:pPr marL="0" indent="0">
              <a:buNone/>
            </a:pPr>
            <a:endParaRPr lang="en-US" sz="1600" dirty="0"/>
          </a:p>
          <a:p>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11</a:t>
            </a:fld>
            <a:endParaRPr lang="en-US" dirty="0"/>
          </a:p>
        </p:txBody>
      </p:sp>
      <p:sp>
        <p:nvSpPr>
          <p:cNvPr id="8" name="Title 7">
            <a:extLst>
              <a:ext uri="{FF2B5EF4-FFF2-40B4-BE49-F238E27FC236}">
                <a16:creationId xmlns:a16="http://schemas.microsoft.com/office/drawing/2014/main" id="{F29FE4AF-F907-4463-AFE9-600DFFA1B368}"/>
              </a:ext>
            </a:extLst>
          </p:cNvPr>
          <p:cNvSpPr>
            <a:spLocks noGrp="1"/>
          </p:cNvSpPr>
          <p:nvPr>
            <p:ph type="title"/>
          </p:nvPr>
        </p:nvSpPr>
        <p:spPr>
          <a:xfrm>
            <a:off x="516834" y="432000"/>
            <a:ext cx="10790944" cy="695740"/>
          </a:xfrm>
        </p:spPr>
        <p:txBody>
          <a:bodyPr/>
          <a:lstStyle/>
          <a:p>
            <a:r>
              <a:rPr lang="en-US" dirty="0"/>
              <a:t>Advantages of Opting Out</a:t>
            </a:r>
          </a:p>
        </p:txBody>
      </p:sp>
      <p:pic>
        <p:nvPicPr>
          <p:cNvPr id="5" name="Picture 4">
            <a:extLst>
              <a:ext uri="{FF2B5EF4-FFF2-40B4-BE49-F238E27FC236}">
                <a16:creationId xmlns:a16="http://schemas.microsoft.com/office/drawing/2014/main" id="{024E0A39-15ED-442C-B5AC-C8F5941632AA}"/>
              </a:ext>
            </a:extLst>
          </p:cNvPr>
          <p:cNvPicPr>
            <a:picLocks noChangeAspect="1"/>
          </p:cNvPicPr>
          <p:nvPr/>
        </p:nvPicPr>
        <p:blipFill>
          <a:blip r:embed="rId2"/>
          <a:stretch>
            <a:fillRect/>
          </a:stretch>
        </p:blipFill>
        <p:spPr>
          <a:xfrm>
            <a:off x="8658479" y="1416082"/>
            <a:ext cx="2542633" cy="2012918"/>
          </a:xfrm>
          <a:prstGeom prst="rect">
            <a:avLst/>
          </a:prstGeom>
        </p:spPr>
      </p:pic>
      <p:sp>
        <p:nvSpPr>
          <p:cNvPr id="2" name="Rectangle 1">
            <a:extLst>
              <a:ext uri="{FF2B5EF4-FFF2-40B4-BE49-F238E27FC236}">
                <a16:creationId xmlns:a16="http://schemas.microsoft.com/office/drawing/2014/main" id="{33E43334-DBD2-41A4-86B9-6F1E0B7D3333}"/>
              </a:ext>
            </a:extLst>
          </p:cNvPr>
          <p:cNvSpPr/>
          <p:nvPr/>
        </p:nvSpPr>
        <p:spPr>
          <a:xfrm>
            <a:off x="5327374" y="6215270"/>
            <a:ext cx="1568725" cy="506205"/>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55DB9410-2A23-4CC8-B7DD-3DD4EF366916}"/>
              </a:ext>
            </a:extLst>
          </p:cNvPr>
          <p:cNvPicPr>
            <a:picLocks noChangeAspect="1"/>
          </p:cNvPicPr>
          <p:nvPr/>
        </p:nvPicPr>
        <p:blipFill>
          <a:blip r:embed="rId3"/>
          <a:stretch>
            <a:fillRect/>
          </a:stretch>
        </p:blipFill>
        <p:spPr>
          <a:xfrm>
            <a:off x="6968271" y="3749038"/>
            <a:ext cx="2722839" cy="1763990"/>
          </a:xfrm>
          <a:prstGeom prst="rect">
            <a:avLst/>
          </a:prstGeom>
        </p:spPr>
      </p:pic>
    </p:spTree>
    <p:extLst>
      <p:ext uri="{BB962C8B-B14F-4D97-AF65-F5344CB8AC3E}">
        <p14:creationId xmlns:p14="http://schemas.microsoft.com/office/powerpoint/2010/main" val="21134729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1035098" y="1783151"/>
            <a:ext cx="6919665" cy="4937650"/>
          </a:xfrm>
        </p:spPr>
        <p:txBody>
          <a:bodyPr/>
          <a:lstStyle/>
          <a:p>
            <a:pPr lvl="0"/>
            <a:r>
              <a:rPr lang="en-US" sz="2000" dirty="0"/>
              <a:t>Less or No Recovery</a:t>
            </a:r>
          </a:p>
          <a:p>
            <a:pPr>
              <a:spcBef>
                <a:spcPts val="1800"/>
              </a:spcBef>
            </a:pPr>
            <a:r>
              <a:rPr lang="en-US" sz="2000" dirty="0"/>
              <a:t>Increased Burden and Costs </a:t>
            </a:r>
          </a:p>
          <a:p>
            <a:pPr>
              <a:spcBef>
                <a:spcPts val="1800"/>
              </a:spcBef>
            </a:pPr>
            <a:r>
              <a:rPr lang="en-US" sz="2000" dirty="0"/>
              <a:t>Sometimes Perceived as a Business Distraction</a:t>
            </a:r>
          </a:p>
          <a:p>
            <a:pPr>
              <a:spcBef>
                <a:spcPts val="1800"/>
              </a:spcBef>
            </a:pPr>
            <a:r>
              <a:rPr lang="en-US" sz="2000" dirty="0"/>
              <a:t>Unique Defenses and Untimely Claims</a:t>
            </a:r>
          </a:p>
          <a:p>
            <a:pPr marL="0" indent="0">
              <a:buNone/>
            </a:pPr>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12</a:t>
            </a:fld>
            <a:endParaRPr lang="en-US" dirty="0"/>
          </a:p>
        </p:txBody>
      </p:sp>
      <p:sp>
        <p:nvSpPr>
          <p:cNvPr id="8" name="Title 7">
            <a:extLst>
              <a:ext uri="{FF2B5EF4-FFF2-40B4-BE49-F238E27FC236}">
                <a16:creationId xmlns:a16="http://schemas.microsoft.com/office/drawing/2014/main" id="{F29FE4AF-F907-4463-AFE9-600DFFA1B368}"/>
              </a:ext>
            </a:extLst>
          </p:cNvPr>
          <p:cNvSpPr>
            <a:spLocks noGrp="1"/>
          </p:cNvSpPr>
          <p:nvPr>
            <p:ph type="title"/>
          </p:nvPr>
        </p:nvSpPr>
        <p:spPr>
          <a:xfrm>
            <a:off x="516834" y="432000"/>
            <a:ext cx="11189390" cy="695740"/>
          </a:xfrm>
        </p:spPr>
        <p:txBody>
          <a:bodyPr/>
          <a:lstStyle/>
          <a:p>
            <a:r>
              <a:rPr lang="en-US" dirty="0"/>
              <a:t>Principal Risks of Opting Out</a:t>
            </a:r>
          </a:p>
        </p:txBody>
      </p:sp>
      <p:pic>
        <p:nvPicPr>
          <p:cNvPr id="3" name="Picture 2">
            <a:extLst>
              <a:ext uri="{FF2B5EF4-FFF2-40B4-BE49-F238E27FC236}">
                <a16:creationId xmlns:a16="http://schemas.microsoft.com/office/drawing/2014/main" id="{21FAE075-169E-4120-8CBF-0F82845CD377}"/>
              </a:ext>
            </a:extLst>
          </p:cNvPr>
          <p:cNvPicPr>
            <a:picLocks noChangeAspect="1"/>
          </p:cNvPicPr>
          <p:nvPr/>
        </p:nvPicPr>
        <p:blipFill>
          <a:blip r:embed="rId2"/>
          <a:stretch>
            <a:fillRect/>
          </a:stretch>
        </p:blipFill>
        <p:spPr>
          <a:xfrm>
            <a:off x="7395954" y="1553581"/>
            <a:ext cx="2825731" cy="2607483"/>
          </a:xfrm>
          <a:prstGeom prst="rect">
            <a:avLst/>
          </a:prstGeom>
        </p:spPr>
      </p:pic>
      <p:sp>
        <p:nvSpPr>
          <p:cNvPr id="2" name="Rectangle 1">
            <a:extLst>
              <a:ext uri="{FF2B5EF4-FFF2-40B4-BE49-F238E27FC236}">
                <a16:creationId xmlns:a16="http://schemas.microsoft.com/office/drawing/2014/main" id="{56FC8793-D65D-4C7C-BC6B-902F4F2C8747}"/>
              </a:ext>
            </a:extLst>
          </p:cNvPr>
          <p:cNvSpPr/>
          <p:nvPr/>
        </p:nvSpPr>
        <p:spPr>
          <a:xfrm>
            <a:off x="5208104" y="6245432"/>
            <a:ext cx="1687995" cy="475369"/>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8CC1E71D-7BEA-44F2-9509-AC5BFAE9F5A1}"/>
              </a:ext>
            </a:extLst>
          </p:cNvPr>
          <p:cNvSpPr txBox="1"/>
          <p:nvPr/>
        </p:nvSpPr>
        <p:spPr>
          <a:xfrm>
            <a:off x="918327" y="4586906"/>
            <a:ext cx="10193694" cy="1384995"/>
          </a:xfrm>
          <a:prstGeom prst="rect">
            <a:avLst/>
          </a:prstGeom>
          <a:solidFill>
            <a:schemeClr val="accent4">
              <a:lumMod val="20000"/>
              <a:lumOff val="80000"/>
            </a:schemeClr>
          </a:solidFill>
          <a:effectLst>
            <a:outerShdw blurRad="50800" dist="38100" dir="5400000" algn="t" rotWithShape="0">
              <a:prstClr val="black">
                <a:alpha val="40000"/>
              </a:prstClr>
            </a:outerShdw>
          </a:effectLst>
        </p:spPr>
        <p:style>
          <a:lnRef idx="1">
            <a:schemeClr val="accent4"/>
          </a:lnRef>
          <a:fillRef idx="2">
            <a:schemeClr val="accent4"/>
          </a:fillRef>
          <a:effectRef idx="1">
            <a:schemeClr val="accent4"/>
          </a:effectRef>
          <a:fontRef idx="minor">
            <a:schemeClr val="dk1"/>
          </a:fontRef>
        </p:style>
        <p:txBody>
          <a:bodyPr wrap="square" rtlCol="0">
            <a:spAutoFit/>
          </a:bodyPr>
          <a:lstStyle/>
          <a:p>
            <a:r>
              <a:rPr lang="en-US" sz="2400" i="1" dirty="0"/>
              <a:t>“When big funds believe there’s real money at stake in a securities case … they’re going to protect their interests by filing and litigating their own suits.”</a:t>
            </a:r>
          </a:p>
          <a:p>
            <a:endParaRPr lang="en-US" i="1" dirty="0"/>
          </a:p>
          <a:p>
            <a:pPr algn="ctr"/>
            <a:r>
              <a:rPr lang="en-US" dirty="0"/>
              <a:t>- Alison Frankel, </a:t>
            </a:r>
            <a:r>
              <a:rPr lang="en-US" i="1" dirty="0"/>
              <a:t>Reuters On the Case Blog</a:t>
            </a:r>
            <a:endParaRPr lang="en-US" dirty="0"/>
          </a:p>
        </p:txBody>
      </p:sp>
    </p:spTree>
    <p:extLst>
      <p:ext uri="{BB962C8B-B14F-4D97-AF65-F5344CB8AC3E}">
        <p14:creationId xmlns:p14="http://schemas.microsoft.com/office/powerpoint/2010/main" val="237983548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13</a:t>
            </a:fld>
            <a:endParaRPr lang="en-US" dirty="0"/>
          </a:p>
        </p:txBody>
      </p:sp>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16834" y="432000"/>
            <a:ext cx="11189390" cy="695740"/>
          </a:xfrm>
        </p:spPr>
        <p:txBody>
          <a:bodyPr/>
          <a:lstStyle/>
          <a:p>
            <a:r>
              <a:rPr lang="en-US" dirty="0"/>
              <a:t>Preserving Individual Claims for Recovery</a:t>
            </a:r>
          </a:p>
        </p:txBody>
      </p:sp>
      <p:sp>
        <p:nvSpPr>
          <p:cNvPr id="5" name="Content Placeholder 3">
            <a:extLst>
              <a:ext uri="{FF2B5EF4-FFF2-40B4-BE49-F238E27FC236}">
                <a16:creationId xmlns:a16="http://schemas.microsoft.com/office/drawing/2014/main" id="{80B2993E-9122-4AF4-B8FD-7905C9B2B6A2}"/>
              </a:ext>
            </a:extLst>
          </p:cNvPr>
          <p:cNvSpPr txBox="1">
            <a:spLocks/>
          </p:cNvSpPr>
          <p:nvPr/>
        </p:nvSpPr>
        <p:spPr>
          <a:xfrm>
            <a:off x="1109376" y="1947817"/>
            <a:ext cx="9506373" cy="3130406"/>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1800"/>
              </a:spcBef>
            </a:pPr>
            <a:r>
              <a:rPr lang="en-US" sz="2000" i="1" dirty="0"/>
              <a:t>CalPERS v. ANZ Securities, </a:t>
            </a:r>
            <a:r>
              <a:rPr lang="en-US" sz="2000" dirty="0"/>
              <a:t>137 S. Ct. 2042</a:t>
            </a:r>
            <a:r>
              <a:rPr lang="en-US" sz="2000" i="1" dirty="0"/>
              <a:t> </a:t>
            </a:r>
            <a:r>
              <a:rPr lang="en-US" sz="2000" dirty="0"/>
              <a:t>(2017)</a:t>
            </a:r>
            <a:r>
              <a:rPr lang="en-US" sz="1600" dirty="0"/>
              <a:t> - </a:t>
            </a:r>
            <a:r>
              <a:rPr lang="en-US" sz="2000" dirty="0"/>
              <a:t>overturned four decades of precedent in holding that the filing of a class action does not "toll" the statute of repose governing class members’ individual claims for recovery under the federal securities laws, making the statute of repose an </a:t>
            </a:r>
            <a:r>
              <a:rPr lang="en-US" sz="2000" b="1" u="sng" dirty="0"/>
              <a:t>absolute time bar</a:t>
            </a:r>
            <a:r>
              <a:rPr lang="en-US" sz="2000" dirty="0"/>
              <a:t> to opt out suits. </a:t>
            </a:r>
          </a:p>
          <a:p>
            <a:pPr lvl="1">
              <a:spcBef>
                <a:spcPts val="1800"/>
              </a:spcBef>
            </a:pPr>
            <a:r>
              <a:rPr lang="en-US" sz="1800" dirty="0"/>
              <a:t>Securities Act claims:  generally subject to a </a:t>
            </a:r>
            <a:r>
              <a:rPr lang="en-US" sz="1800" b="1" dirty="0"/>
              <a:t>3-year</a:t>
            </a:r>
            <a:r>
              <a:rPr lang="en-US" sz="1800" dirty="0"/>
              <a:t> statute of repose, which begins to run from the offering date.</a:t>
            </a:r>
          </a:p>
          <a:p>
            <a:pPr lvl="1">
              <a:spcBef>
                <a:spcPts val="1800"/>
              </a:spcBef>
            </a:pPr>
            <a:r>
              <a:rPr lang="en-US" sz="1800" dirty="0"/>
              <a:t>Exchange Act claims: generally subject to a </a:t>
            </a:r>
            <a:r>
              <a:rPr lang="en-US" sz="1800" b="1" dirty="0"/>
              <a:t>5-year</a:t>
            </a:r>
            <a:r>
              <a:rPr lang="en-US" sz="1800" dirty="0"/>
              <a:t> statute of repose, which begins running from the date of each misrepresentation. </a:t>
            </a:r>
          </a:p>
          <a:p>
            <a:pPr marL="266700" lvl="1" indent="0">
              <a:spcBef>
                <a:spcPts val="1800"/>
              </a:spcBef>
              <a:buNone/>
            </a:pPr>
            <a:endParaRPr lang="en-US" i="1" dirty="0"/>
          </a:p>
          <a:p>
            <a:pPr>
              <a:spcBef>
                <a:spcPts val="2400"/>
              </a:spcBef>
            </a:pPr>
            <a:r>
              <a:rPr lang="en-US" i="1" dirty="0"/>
              <a:t>Northwestern Mut. Life Ins. Co. v. Valeant Pharm., </a:t>
            </a:r>
            <a:r>
              <a:rPr lang="en-US" dirty="0"/>
              <a:t>2019 WL 4278929 (D.N.J. Sept. 10, 2019) – </a:t>
            </a:r>
            <a:br>
              <a:rPr lang="en-US" dirty="0"/>
            </a:br>
            <a:r>
              <a:rPr lang="en-US" dirty="0"/>
              <a:t>filing of a class action does not toll statute of limitations for individual suits brought before the court’s class certification decision.  </a:t>
            </a:r>
            <a:endParaRPr lang="en-US" sz="2400" dirty="0"/>
          </a:p>
          <a:p>
            <a:pPr lvl="1">
              <a:spcBef>
                <a:spcPts val="1800"/>
              </a:spcBef>
            </a:pPr>
            <a:endParaRPr lang="en-US" sz="1800" dirty="0"/>
          </a:p>
          <a:p>
            <a:pPr>
              <a:spcBef>
                <a:spcPts val="1800"/>
              </a:spcBef>
            </a:pPr>
            <a:endParaRPr lang="en-US" sz="2000" dirty="0"/>
          </a:p>
          <a:p>
            <a:pPr>
              <a:spcBef>
                <a:spcPts val="1800"/>
              </a:spcBef>
            </a:pPr>
            <a:endParaRPr lang="en-US" sz="2000" dirty="0"/>
          </a:p>
        </p:txBody>
      </p:sp>
      <p:sp>
        <p:nvSpPr>
          <p:cNvPr id="3" name="Rectangle 2">
            <a:extLst>
              <a:ext uri="{FF2B5EF4-FFF2-40B4-BE49-F238E27FC236}">
                <a16:creationId xmlns:a16="http://schemas.microsoft.com/office/drawing/2014/main" id="{5EA48011-EC9C-4119-B0D1-5B8CD9C2AA17}"/>
              </a:ext>
            </a:extLst>
          </p:cNvPr>
          <p:cNvSpPr/>
          <p:nvPr/>
        </p:nvSpPr>
        <p:spPr>
          <a:xfrm>
            <a:off x="5194852" y="6188765"/>
            <a:ext cx="1842052" cy="53271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ontent Placeholder 3">
            <a:extLst>
              <a:ext uri="{FF2B5EF4-FFF2-40B4-BE49-F238E27FC236}">
                <a16:creationId xmlns:a16="http://schemas.microsoft.com/office/drawing/2014/main" id="{10DB4544-D193-495B-95DB-4AC6B4AE7671}"/>
              </a:ext>
            </a:extLst>
          </p:cNvPr>
          <p:cNvSpPr txBox="1">
            <a:spLocks/>
          </p:cNvSpPr>
          <p:nvPr/>
        </p:nvSpPr>
        <p:spPr>
          <a:xfrm>
            <a:off x="683518" y="1474978"/>
            <a:ext cx="10856021" cy="644071"/>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Statute of Repose Risk</a:t>
            </a:r>
          </a:p>
        </p:txBody>
      </p:sp>
      <p:sp>
        <p:nvSpPr>
          <p:cNvPr id="7" name="Content Placeholder 3">
            <a:extLst>
              <a:ext uri="{FF2B5EF4-FFF2-40B4-BE49-F238E27FC236}">
                <a16:creationId xmlns:a16="http://schemas.microsoft.com/office/drawing/2014/main" id="{2ACE7490-2721-448A-BBB0-62751BB72DB9}"/>
              </a:ext>
            </a:extLst>
          </p:cNvPr>
          <p:cNvSpPr txBox="1">
            <a:spLocks/>
          </p:cNvSpPr>
          <p:nvPr/>
        </p:nvSpPr>
        <p:spPr>
          <a:xfrm>
            <a:off x="683518" y="4756187"/>
            <a:ext cx="10856021" cy="644071"/>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Statute of Limitations Risk</a:t>
            </a:r>
          </a:p>
        </p:txBody>
      </p:sp>
    </p:spTree>
    <p:extLst>
      <p:ext uri="{BB962C8B-B14F-4D97-AF65-F5344CB8AC3E}">
        <p14:creationId xmlns:p14="http://schemas.microsoft.com/office/powerpoint/2010/main" val="92001517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14</a:t>
            </a:fld>
            <a:endParaRPr lang="en-US" dirty="0"/>
          </a:p>
        </p:txBody>
      </p:sp>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16834" y="432000"/>
            <a:ext cx="11189390" cy="695740"/>
          </a:xfrm>
        </p:spPr>
        <p:txBody>
          <a:bodyPr/>
          <a:lstStyle/>
          <a:p>
            <a:r>
              <a:rPr lang="en-US" dirty="0"/>
              <a:t>Identifying and Protecting Individual Claims for Recovery</a:t>
            </a:r>
          </a:p>
        </p:txBody>
      </p:sp>
      <p:sp>
        <p:nvSpPr>
          <p:cNvPr id="5" name="Content Placeholder 3">
            <a:extLst>
              <a:ext uri="{FF2B5EF4-FFF2-40B4-BE49-F238E27FC236}">
                <a16:creationId xmlns:a16="http://schemas.microsoft.com/office/drawing/2014/main" id="{80B2993E-9122-4AF4-B8FD-7905C9B2B6A2}"/>
              </a:ext>
            </a:extLst>
          </p:cNvPr>
          <p:cNvSpPr txBox="1">
            <a:spLocks/>
          </p:cNvSpPr>
          <p:nvPr/>
        </p:nvSpPr>
        <p:spPr>
          <a:xfrm>
            <a:off x="738902" y="2485159"/>
            <a:ext cx="4884538" cy="3408647"/>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1800"/>
              </a:spcBef>
            </a:pPr>
            <a:r>
              <a:rPr lang="en-US" sz="2000" dirty="0"/>
              <a:t>Too many cases.</a:t>
            </a:r>
          </a:p>
          <a:p>
            <a:pPr>
              <a:spcBef>
                <a:spcPts val="1800"/>
              </a:spcBef>
            </a:pPr>
            <a:r>
              <a:rPr lang="en-US" sz="2000" dirty="0"/>
              <a:t>Many cases cannot meet the applicable pleading standards. </a:t>
            </a:r>
          </a:p>
          <a:p>
            <a:pPr>
              <a:spcBef>
                <a:spcPts val="1800"/>
              </a:spcBef>
              <a:spcAft>
                <a:spcPts val="1200"/>
              </a:spcAft>
            </a:pPr>
            <a:r>
              <a:rPr lang="en-US" sz="2000" dirty="0"/>
              <a:t>Settlements are usually small; the median settlement is less than $9 million. </a:t>
            </a:r>
          </a:p>
        </p:txBody>
      </p:sp>
      <p:sp>
        <p:nvSpPr>
          <p:cNvPr id="3" name="Rectangle 2">
            <a:extLst>
              <a:ext uri="{FF2B5EF4-FFF2-40B4-BE49-F238E27FC236}">
                <a16:creationId xmlns:a16="http://schemas.microsoft.com/office/drawing/2014/main" id="{5EA48011-EC9C-4119-B0D1-5B8CD9C2AA17}"/>
              </a:ext>
            </a:extLst>
          </p:cNvPr>
          <p:cNvSpPr/>
          <p:nvPr/>
        </p:nvSpPr>
        <p:spPr>
          <a:xfrm>
            <a:off x="5194852" y="6188765"/>
            <a:ext cx="1842052" cy="53271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F8CF9641-1429-4DF3-906C-E280D6C43120}"/>
              </a:ext>
            </a:extLst>
          </p:cNvPr>
          <p:cNvPicPr>
            <a:picLocks noChangeAspect="1"/>
          </p:cNvPicPr>
          <p:nvPr/>
        </p:nvPicPr>
        <p:blipFill>
          <a:blip r:embed="rId2"/>
          <a:stretch>
            <a:fillRect/>
          </a:stretch>
        </p:blipFill>
        <p:spPr>
          <a:xfrm>
            <a:off x="5766801" y="1987826"/>
            <a:ext cx="5939423" cy="3905980"/>
          </a:xfrm>
          <a:prstGeom prst="rect">
            <a:avLst/>
          </a:prstGeom>
        </p:spPr>
      </p:pic>
      <p:sp>
        <p:nvSpPr>
          <p:cNvPr id="8" name="Content Placeholder 3">
            <a:extLst>
              <a:ext uri="{FF2B5EF4-FFF2-40B4-BE49-F238E27FC236}">
                <a16:creationId xmlns:a16="http://schemas.microsoft.com/office/drawing/2014/main" id="{10DB4544-D193-495B-95DB-4AC6B4AE7671}"/>
              </a:ext>
            </a:extLst>
          </p:cNvPr>
          <p:cNvSpPr txBox="1">
            <a:spLocks/>
          </p:cNvSpPr>
          <p:nvPr/>
        </p:nvSpPr>
        <p:spPr>
          <a:xfrm>
            <a:off x="516834" y="1319791"/>
            <a:ext cx="10856021" cy="1183267"/>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Corbel" panose="020B0503020204020204" pitchFamily="34" charset="0"/>
              <a:buNone/>
            </a:pPr>
            <a:r>
              <a:rPr lang="en-US" sz="2400" dirty="0"/>
              <a:t>With over 750 pending securities class actions, it is difficult for institutional investors to monitor for individual opt-out claims.</a:t>
            </a:r>
          </a:p>
          <a:p>
            <a:endParaRPr lang="en-US" dirty="0"/>
          </a:p>
        </p:txBody>
      </p:sp>
    </p:spTree>
    <p:extLst>
      <p:ext uri="{BB962C8B-B14F-4D97-AF65-F5344CB8AC3E}">
        <p14:creationId xmlns:p14="http://schemas.microsoft.com/office/powerpoint/2010/main" val="378837557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15</a:t>
            </a:fld>
            <a:endParaRPr lang="en-US" dirty="0"/>
          </a:p>
        </p:txBody>
      </p:sp>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16834" y="432000"/>
            <a:ext cx="11189390" cy="695740"/>
          </a:xfrm>
        </p:spPr>
        <p:txBody>
          <a:bodyPr/>
          <a:lstStyle/>
          <a:p>
            <a:r>
              <a:rPr lang="en-US" dirty="0"/>
              <a:t>Identifying and Protecting Individual Claims for Recovery</a:t>
            </a:r>
          </a:p>
        </p:txBody>
      </p:sp>
      <p:sp>
        <p:nvSpPr>
          <p:cNvPr id="5" name="Content Placeholder 3">
            <a:extLst>
              <a:ext uri="{FF2B5EF4-FFF2-40B4-BE49-F238E27FC236}">
                <a16:creationId xmlns:a16="http://schemas.microsoft.com/office/drawing/2014/main" id="{80B2993E-9122-4AF4-B8FD-7905C9B2B6A2}"/>
              </a:ext>
            </a:extLst>
          </p:cNvPr>
          <p:cNvSpPr txBox="1">
            <a:spLocks/>
          </p:cNvSpPr>
          <p:nvPr/>
        </p:nvSpPr>
        <p:spPr>
          <a:xfrm>
            <a:off x="1549944" y="2452748"/>
            <a:ext cx="9123169" cy="4268727"/>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lvl="0" indent="-342900">
              <a:buFont typeface="+mj-lt"/>
              <a:buAutoNum type="arabicPeriod"/>
            </a:pPr>
            <a:r>
              <a:rPr lang="en-US" sz="2000" dirty="0"/>
              <a:t>Timely identify pending securities class actions in which your company has a significant financial interest.</a:t>
            </a:r>
          </a:p>
          <a:p>
            <a:pPr marL="342900" lvl="0" indent="-342900">
              <a:buFont typeface="+mj-lt"/>
              <a:buAutoNum type="arabicPeriod"/>
            </a:pPr>
            <a:r>
              <a:rPr lang="en-US" sz="2000" dirty="0"/>
              <a:t>Evaluate the resulting set of cases for their legal merits. </a:t>
            </a:r>
          </a:p>
          <a:p>
            <a:pPr marL="342900" lvl="0" indent="-342900">
              <a:buFont typeface="+mj-lt"/>
              <a:buAutoNum type="arabicPeriod"/>
            </a:pPr>
            <a:r>
              <a:rPr lang="en-US" sz="2000" dirty="0"/>
              <a:t>Identify all filing deadlines, including statutes of repose, statutes of limitations, and opt out deadlines.</a:t>
            </a:r>
          </a:p>
          <a:p>
            <a:pPr marL="342900" lvl="0" indent="-342900">
              <a:buFont typeface="+mj-lt"/>
              <a:buAutoNum type="arabicPeriod"/>
            </a:pPr>
            <a:r>
              <a:rPr lang="en-US" sz="2000" dirty="0"/>
              <a:t>Develop tailored recovery strategies based on your company’s unique portfolios.</a:t>
            </a:r>
          </a:p>
          <a:p>
            <a:pPr marL="342900" lvl="0" indent="-342900">
              <a:buFont typeface="+mj-lt"/>
              <a:buAutoNum type="arabicPeriod"/>
            </a:pPr>
            <a:r>
              <a:rPr lang="en-US" sz="2000" dirty="0"/>
              <a:t>Take prompt action as deadlines approach to protect legal rights and maximize recoveries.  </a:t>
            </a:r>
          </a:p>
          <a:p>
            <a:pPr>
              <a:spcBef>
                <a:spcPts val="1800"/>
              </a:spcBef>
            </a:pPr>
            <a:endParaRPr lang="en-US" sz="1600" b="1" dirty="0"/>
          </a:p>
        </p:txBody>
      </p:sp>
      <p:sp>
        <p:nvSpPr>
          <p:cNvPr id="3" name="Rectangle 2">
            <a:extLst>
              <a:ext uri="{FF2B5EF4-FFF2-40B4-BE49-F238E27FC236}">
                <a16:creationId xmlns:a16="http://schemas.microsoft.com/office/drawing/2014/main" id="{5EA48011-EC9C-4119-B0D1-5B8CD9C2AA17}"/>
              </a:ext>
            </a:extLst>
          </p:cNvPr>
          <p:cNvSpPr/>
          <p:nvPr/>
        </p:nvSpPr>
        <p:spPr>
          <a:xfrm>
            <a:off x="5194852" y="6188765"/>
            <a:ext cx="1842052" cy="53271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ontent Placeholder 3">
            <a:extLst>
              <a:ext uri="{FF2B5EF4-FFF2-40B4-BE49-F238E27FC236}">
                <a16:creationId xmlns:a16="http://schemas.microsoft.com/office/drawing/2014/main" id="{10DB4544-D193-495B-95DB-4AC6B4AE7671}"/>
              </a:ext>
            </a:extLst>
          </p:cNvPr>
          <p:cNvSpPr txBox="1">
            <a:spLocks/>
          </p:cNvSpPr>
          <p:nvPr/>
        </p:nvSpPr>
        <p:spPr>
          <a:xfrm>
            <a:off x="5050943" y="1555116"/>
            <a:ext cx="2121169" cy="644072"/>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Corbel" panose="020B0503020204020204" pitchFamily="34" charset="0"/>
              <a:buNone/>
            </a:pPr>
            <a:r>
              <a:rPr lang="en-US" sz="2800" u="sng" dirty="0"/>
              <a:t>Best Practices </a:t>
            </a:r>
          </a:p>
        </p:txBody>
      </p:sp>
    </p:spTree>
    <p:extLst>
      <p:ext uri="{BB962C8B-B14F-4D97-AF65-F5344CB8AC3E}">
        <p14:creationId xmlns:p14="http://schemas.microsoft.com/office/powerpoint/2010/main" val="94660636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16</a:t>
            </a:fld>
            <a:endParaRPr lang="en-US" dirty="0"/>
          </a:p>
        </p:txBody>
      </p:sp>
      <p:sp>
        <p:nvSpPr>
          <p:cNvPr id="5" name="Content Placeholder 3">
            <a:extLst>
              <a:ext uri="{FF2B5EF4-FFF2-40B4-BE49-F238E27FC236}">
                <a16:creationId xmlns:a16="http://schemas.microsoft.com/office/drawing/2014/main" id="{80B2993E-9122-4AF4-B8FD-7905C9B2B6A2}"/>
              </a:ext>
            </a:extLst>
          </p:cNvPr>
          <p:cNvSpPr txBox="1">
            <a:spLocks/>
          </p:cNvSpPr>
          <p:nvPr/>
        </p:nvSpPr>
        <p:spPr>
          <a:xfrm>
            <a:off x="1549944" y="2452748"/>
            <a:ext cx="9123169" cy="4268727"/>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1800"/>
              </a:spcBef>
            </a:pPr>
            <a:endParaRPr lang="en-US" sz="1600" b="1" dirty="0"/>
          </a:p>
        </p:txBody>
      </p:sp>
      <p:sp>
        <p:nvSpPr>
          <p:cNvPr id="3" name="Rectangle 2">
            <a:extLst>
              <a:ext uri="{FF2B5EF4-FFF2-40B4-BE49-F238E27FC236}">
                <a16:creationId xmlns:a16="http://schemas.microsoft.com/office/drawing/2014/main" id="{5EA48011-EC9C-4119-B0D1-5B8CD9C2AA17}"/>
              </a:ext>
            </a:extLst>
          </p:cNvPr>
          <p:cNvSpPr/>
          <p:nvPr/>
        </p:nvSpPr>
        <p:spPr>
          <a:xfrm>
            <a:off x="5194852" y="6188765"/>
            <a:ext cx="1842052" cy="53271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ontent Placeholder 3">
            <a:extLst>
              <a:ext uri="{FF2B5EF4-FFF2-40B4-BE49-F238E27FC236}">
                <a16:creationId xmlns:a16="http://schemas.microsoft.com/office/drawing/2014/main" id="{10DB4544-D193-495B-95DB-4AC6B4AE7671}"/>
              </a:ext>
            </a:extLst>
          </p:cNvPr>
          <p:cNvSpPr txBox="1">
            <a:spLocks/>
          </p:cNvSpPr>
          <p:nvPr/>
        </p:nvSpPr>
        <p:spPr>
          <a:xfrm>
            <a:off x="3911883" y="1614750"/>
            <a:ext cx="4169935" cy="644072"/>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Rectangle 3"/>
          <p:cNvSpPr/>
          <p:nvPr/>
        </p:nvSpPr>
        <p:spPr>
          <a:xfrm>
            <a:off x="2040542" y="2348266"/>
            <a:ext cx="8141972" cy="769441"/>
          </a:xfrm>
          <a:prstGeom prst="rect">
            <a:avLst/>
          </a:prstGeom>
        </p:spPr>
        <p:txBody>
          <a:bodyPr wrap="none">
            <a:spAutoFit/>
          </a:bodyPr>
          <a:lstStyle/>
          <a:p>
            <a:r>
              <a:rPr lang="en-US" sz="4400" b="1" dirty="0">
                <a:latin typeface="+mj-lt"/>
              </a:rPr>
              <a:t>Questions/ Concluding Remarks</a:t>
            </a:r>
          </a:p>
        </p:txBody>
      </p:sp>
    </p:spTree>
    <p:extLst>
      <p:ext uri="{BB962C8B-B14F-4D97-AF65-F5344CB8AC3E}">
        <p14:creationId xmlns:p14="http://schemas.microsoft.com/office/powerpoint/2010/main" val="342614687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2</a:t>
            </a:fld>
            <a:endParaRPr lang="en-US" dirty="0"/>
          </a:p>
        </p:txBody>
      </p:sp>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16834" y="432000"/>
            <a:ext cx="11189390" cy="695740"/>
          </a:xfrm>
        </p:spPr>
        <p:txBody>
          <a:bodyPr/>
          <a:lstStyle/>
          <a:p>
            <a:r>
              <a:rPr lang="en-US" dirty="0"/>
              <a:t>Overview </a:t>
            </a:r>
          </a:p>
        </p:txBody>
      </p:sp>
      <p:sp>
        <p:nvSpPr>
          <p:cNvPr id="3" name="Rectangle 2">
            <a:extLst>
              <a:ext uri="{FF2B5EF4-FFF2-40B4-BE49-F238E27FC236}">
                <a16:creationId xmlns:a16="http://schemas.microsoft.com/office/drawing/2014/main" id="{E6AEA824-CC03-44A4-B13C-A491AA19541F}"/>
              </a:ext>
            </a:extLst>
          </p:cNvPr>
          <p:cNvSpPr/>
          <p:nvPr/>
        </p:nvSpPr>
        <p:spPr>
          <a:xfrm>
            <a:off x="5181600" y="6228522"/>
            <a:ext cx="1987826" cy="492953"/>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ontent Placeholder 3">
            <a:extLst>
              <a:ext uri="{FF2B5EF4-FFF2-40B4-BE49-F238E27FC236}">
                <a16:creationId xmlns:a16="http://schemas.microsoft.com/office/drawing/2014/main" id="{A49F173D-1FE7-4838-9A10-4E168CC17ADB}"/>
              </a:ext>
            </a:extLst>
          </p:cNvPr>
          <p:cNvSpPr txBox="1">
            <a:spLocks/>
          </p:cNvSpPr>
          <p:nvPr/>
        </p:nvSpPr>
        <p:spPr>
          <a:xfrm>
            <a:off x="669234" y="1739900"/>
            <a:ext cx="10042309" cy="4140200"/>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 general, three ways that insurance companies get involved in securities class actions:</a:t>
            </a:r>
          </a:p>
          <a:p>
            <a:pPr lvl="1"/>
            <a:endParaRPr lang="en-US" sz="1050" dirty="0"/>
          </a:p>
          <a:p>
            <a:pPr lvl="1"/>
            <a:r>
              <a:rPr lang="en-US" sz="2200" dirty="0"/>
              <a:t>Companies that issue stock may get named as defendants</a:t>
            </a:r>
          </a:p>
          <a:p>
            <a:pPr lvl="1"/>
            <a:r>
              <a:rPr lang="en-US" sz="2200" dirty="0"/>
              <a:t>Companies may invest in other entities that are the subject of securities litigation</a:t>
            </a:r>
          </a:p>
          <a:p>
            <a:pPr lvl="1"/>
            <a:r>
              <a:rPr lang="en-US" sz="2200" dirty="0"/>
              <a:t>Companies may become plaintiffs themselves by choosing to “opt out” of securities class actions and pursue claims on their own</a:t>
            </a:r>
            <a:endParaRPr lang="en-US" sz="2400" dirty="0"/>
          </a:p>
          <a:p>
            <a:endParaRPr lang="en-US" sz="1200" dirty="0"/>
          </a:p>
          <a:p>
            <a:r>
              <a:rPr lang="en-US" sz="2400" dirty="0"/>
              <a:t>All three situations require careful balancing of risks and rewards of litigation</a:t>
            </a:r>
          </a:p>
        </p:txBody>
      </p:sp>
    </p:spTree>
    <p:extLst>
      <p:ext uri="{BB962C8B-B14F-4D97-AF65-F5344CB8AC3E}">
        <p14:creationId xmlns:p14="http://schemas.microsoft.com/office/powerpoint/2010/main" val="132974669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727722" y="1718504"/>
            <a:ext cx="10038522" cy="3410087"/>
          </a:xfrm>
        </p:spPr>
        <p:txBody>
          <a:bodyPr/>
          <a:lstStyle/>
          <a:p>
            <a:r>
              <a:rPr lang="en-US" sz="2400" dirty="0"/>
              <a:t>Balancing Act</a:t>
            </a:r>
          </a:p>
          <a:p>
            <a:pPr lvl="1"/>
            <a:r>
              <a:rPr lang="en-US" sz="2200" dirty="0"/>
              <a:t>Recognizing and mitigating potential securities class action risk in connection with reserve adjustments or other charges</a:t>
            </a:r>
          </a:p>
          <a:p>
            <a:pPr lvl="1"/>
            <a:r>
              <a:rPr lang="en-US" sz="2200" dirty="0"/>
              <a:t>Protecting interests as an investor versus avoidance of issues you may create for yourself in other litigation</a:t>
            </a:r>
          </a:p>
          <a:p>
            <a:endParaRPr lang="en-US" sz="1050" dirty="0"/>
          </a:p>
          <a:p>
            <a:r>
              <a:rPr lang="en-US" sz="2400" dirty="0"/>
              <a:t>Knowledge of factors is critical in fulfilling both roles</a:t>
            </a:r>
          </a:p>
          <a:p>
            <a:pPr lvl="1"/>
            <a:r>
              <a:rPr lang="en-US" sz="2200" dirty="0"/>
              <a:t>Advising Management and Board on risks</a:t>
            </a:r>
          </a:p>
          <a:p>
            <a:pPr lvl="1"/>
            <a:r>
              <a:rPr lang="en-US" sz="2200" dirty="0"/>
              <a:t>Evaluating whether a stock drop is something that should be pursued, with your company as the lead player</a:t>
            </a:r>
          </a:p>
          <a:p>
            <a:pPr marL="0" indent="0">
              <a:buNone/>
            </a:pPr>
            <a:endParaRPr lang="en-US" sz="1400" dirty="0"/>
          </a:p>
          <a:p>
            <a:endParaRPr lang="en-US" sz="1600"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3</a:t>
            </a:fld>
            <a:endParaRPr lang="en-US" dirty="0"/>
          </a:p>
        </p:txBody>
      </p:sp>
      <p:sp>
        <p:nvSpPr>
          <p:cNvPr id="7" name="Title 6">
            <a:extLst>
              <a:ext uri="{FF2B5EF4-FFF2-40B4-BE49-F238E27FC236}">
                <a16:creationId xmlns:a16="http://schemas.microsoft.com/office/drawing/2014/main" id="{632F4B3E-1EB3-41AD-A800-43D12C969A9E}"/>
              </a:ext>
            </a:extLst>
          </p:cNvPr>
          <p:cNvSpPr>
            <a:spLocks noGrp="1"/>
          </p:cNvSpPr>
          <p:nvPr>
            <p:ph type="title"/>
          </p:nvPr>
        </p:nvSpPr>
        <p:spPr>
          <a:xfrm>
            <a:off x="516834" y="432000"/>
            <a:ext cx="11189389" cy="695740"/>
          </a:xfrm>
        </p:spPr>
        <p:txBody>
          <a:bodyPr/>
          <a:lstStyle/>
          <a:p>
            <a:r>
              <a:rPr lang="en-US" dirty="0"/>
              <a:t>It’s a Balancing Act</a:t>
            </a:r>
          </a:p>
        </p:txBody>
      </p:sp>
      <p:sp>
        <p:nvSpPr>
          <p:cNvPr id="2" name="Rectangle 1">
            <a:extLst>
              <a:ext uri="{FF2B5EF4-FFF2-40B4-BE49-F238E27FC236}">
                <a16:creationId xmlns:a16="http://schemas.microsoft.com/office/drawing/2014/main" id="{86EC1E32-CC2F-4C30-85FB-B6AE8C4D5BC6}"/>
              </a:ext>
            </a:extLst>
          </p:cNvPr>
          <p:cNvSpPr/>
          <p:nvPr/>
        </p:nvSpPr>
        <p:spPr>
          <a:xfrm>
            <a:off x="5194852" y="6162261"/>
            <a:ext cx="1736035" cy="55921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4696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567275" y="1525401"/>
            <a:ext cx="10038522" cy="843392"/>
          </a:xfrm>
        </p:spPr>
        <p:txBody>
          <a:bodyPr/>
          <a:lstStyle/>
          <a:p>
            <a:r>
              <a:rPr lang="en-US" sz="2400" dirty="0"/>
              <a:t>1934 Act (section 10(b)) Claims – fraud, omission, manipulative device; scienter; reliance; loss causation; damages, in connection with the purchase or sale of a security.</a:t>
            </a:r>
          </a:p>
          <a:p>
            <a:endParaRPr lang="en-US" dirty="0"/>
          </a:p>
          <a:p>
            <a:r>
              <a:rPr lang="en-US" sz="2400" dirty="0"/>
              <a:t>1933 Act (section 11) Claims – for misstatements in offering materials, scienter is not an element, reliance is generally not an element, and loss causation is not an element, but may give rise to an affirmative defense.</a:t>
            </a:r>
          </a:p>
          <a:p>
            <a:endParaRPr lang="en-US" dirty="0"/>
          </a:p>
          <a:p>
            <a:r>
              <a:rPr lang="en-US" sz="2400" dirty="0"/>
              <a:t>33 Act Claims have concurrent jurisdiction in state courts.</a:t>
            </a:r>
          </a:p>
          <a:p>
            <a:endParaRPr lang="en-US" sz="1600" dirty="0"/>
          </a:p>
          <a:p>
            <a:r>
              <a:rPr lang="en-US" sz="2400" dirty="0"/>
              <a:t>Class treatment is different than in other contexts, since proof of direct reliance is not required because of presumption of an efficient market.</a:t>
            </a:r>
          </a:p>
          <a:p>
            <a:endParaRPr lang="en-US" sz="1050" dirty="0"/>
          </a:p>
          <a:p>
            <a:pPr marL="0" indent="0">
              <a:buNone/>
            </a:pPr>
            <a:endParaRPr lang="en-US" sz="1400" dirty="0"/>
          </a:p>
          <a:p>
            <a:endParaRPr lang="en-US" sz="1600"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4</a:t>
            </a:fld>
            <a:endParaRPr lang="en-US" dirty="0"/>
          </a:p>
        </p:txBody>
      </p:sp>
      <p:sp>
        <p:nvSpPr>
          <p:cNvPr id="7" name="Title 6">
            <a:extLst>
              <a:ext uri="{FF2B5EF4-FFF2-40B4-BE49-F238E27FC236}">
                <a16:creationId xmlns:a16="http://schemas.microsoft.com/office/drawing/2014/main" id="{632F4B3E-1EB3-41AD-A800-43D12C969A9E}"/>
              </a:ext>
            </a:extLst>
          </p:cNvPr>
          <p:cNvSpPr>
            <a:spLocks noGrp="1"/>
          </p:cNvSpPr>
          <p:nvPr>
            <p:ph type="title"/>
          </p:nvPr>
        </p:nvSpPr>
        <p:spPr>
          <a:xfrm>
            <a:off x="506041" y="428022"/>
            <a:ext cx="11189389" cy="695740"/>
          </a:xfrm>
        </p:spPr>
        <p:txBody>
          <a:bodyPr/>
          <a:lstStyle/>
          <a:p>
            <a:r>
              <a:rPr lang="en-US" dirty="0"/>
              <a:t>Refresher</a:t>
            </a:r>
          </a:p>
        </p:txBody>
      </p:sp>
      <p:sp>
        <p:nvSpPr>
          <p:cNvPr id="2" name="Rectangle 1">
            <a:extLst>
              <a:ext uri="{FF2B5EF4-FFF2-40B4-BE49-F238E27FC236}">
                <a16:creationId xmlns:a16="http://schemas.microsoft.com/office/drawing/2014/main" id="{86EC1E32-CC2F-4C30-85FB-B6AE8C4D5BC6}"/>
              </a:ext>
            </a:extLst>
          </p:cNvPr>
          <p:cNvSpPr/>
          <p:nvPr/>
        </p:nvSpPr>
        <p:spPr>
          <a:xfrm>
            <a:off x="5194852" y="6162261"/>
            <a:ext cx="1736035" cy="55921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4534955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717782" y="1748320"/>
            <a:ext cx="10038522" cy="815975"/>
          </a:xfrm>
        </p:spPr>
        <p:txBody>
          <a:bodyPr/>
          <a:lstStyle/>
          <a:p>
            <a:r>
              <a:rPr lang="en-US" sz="2400" dirty="0"/>
              <a:t>Insurance companies should be wary of taking positions that may affect them in other litigation.  </a:t>
            </a:r>
          </a:p>
          <a:p>
            <a:endParaRPr lang="en-US" sz="1000" dirty="0"/>
          </a:p>
          <a:p>
            <a:r>
              <a:rPr lang="en-US" sz="2400" dirty="0"/>
              <a:t>Factors to consider in this regard:</a:t>
            </a:r>
          </a:p>
          <a:p>
            <a:pPr lvl="1"/>
            <a:endParaRPr lang="en-US" dirty="0"/>
          </a:p>
          <a:p>
            <a:pPr lvl="1"/>
            <a:r>
              <a:rPr lang="en-US" sz="2200" dirty="0"/>
              <a:t>PSLRA Requirements</a:t>
            </a:r>
          </a:p>
          <a:p>
            <a:pPr lvl="1"/>
            <a:r>
              <a:rPr lang="en-US" sz="2200" i="1" dirty="0"/>
              <a:t>Halliburton</a:t>
            </a:r>
            <a:r>
              <a:rPr lang="en-US" sz="2200" dirty="0"/>
              <a:t> – price impact evidence</a:t>
            </a:r>
          </a:p>
          <a:p>
            <a:pPr lvl="1"/>
            <a:r>
              <a:rPr lang="en-US" sz="2200" i="1" dirty="0"/>
              <a:t>Omnicare</a:t>
            </a:r>
            <a:r>
              <a:rPr lang="en-US" sz="2200" dirty="0"/>
              <a:t> – “opinion” statements</a:t>
            </a:r>
          </a:p>
          <a:p>
            <a:pPr lvl="1"/>
            <a:r>
              <a:rPr lang="en-US" sz="2200" dirty="0"/>
              <a:t>Venue and personal jurisdiction issues</a:t>
            </a:r>
          </a:p>
          <a:p>
            <a:pPr lvl="1"/>
            <a:r>
              <a:rPr lang="en-US" sz="2200" dirty="0"/>
              <a:t>Other class issues</a:t>
            </a:r>
          </a:p>
          <a:p>
            <a:endParaRPr lang="en-US" dirty="0"/>
          </a:p>
          <a:p>
            <a:endParaRPr lang="en-US" sz="2800" dirty="0"/>
          </a:p>
          <a:p>
            <a:endParaRPr lang="en-US" sz="1600" dirty="0"/>
          </a:p>
          <a:p>
            <a:endParaRPr lang="en-US" sz="1600"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5</a:t>
            </a:fld>
            <a:endParaRPr lang="en-US" dirty="0"/>
          </a:p>
        </p:txBody>
      </p:sp>
      <p:sp>
        <p:nvSpPr>
          <p:cNvPr id="7" name="Title 6">
            <a:extLst>
              <a:ext uri="{FF2B5EF4-FFF2-40B4-BE49-F238E27FC236}">
                <a16:creationId xmlns:a16="http://schemas.microsoft.com/office/drawing/2014/main" id="{632F4B3E-1EB3-41AD-A800-43D12C969A9E}"/>
              </a:ext>
            </a:extLst>
          </p:cNvPr>
          <p:cNvSpPr>
            <a:spLocks noGrp="1"/>
          </p:cNvSpPr>
          <p:nvPr>
            <p:ph type="title"/>
          </p:nvPr>
        </p:nvSpPr>
        <p:spPr>
          <a:xfrm>
            <a:off x="516834" y="432000"/>
            <a:ext cx="11189389" cy="695740"/>
          </a:xfrm>
        </p:spPr>
        <p:txBody>
          <a:bodyPr/>
          <a:lstStyle/>
          <a:p>
            <a:r>
              <a:rPr lang="en-US" dirty="0"/>
              <a:t>It’s a Balancing Act</a:t>
            </a:r>
          </a:p>
        </p:txBody>
      </p:sp>
      <p:sp>
        <p:nvSpPr>
          <p:cNvPr id="2" name="Rectangle 1">
            <a:extLst>
              <a:ext uri="{FF2B5EF4-FFF2-40B4-BE49-F238E27FC236}">
                <a16:creationId xmlns:a16="http://schemas.microsoft.com/office/drawing/2014/main" id="{86EC1E32-CC2F-4C30-85FB-B6AE8C4D5BC6}"/>
              </a:ext>
            </a:extLst>
          </p:cNvPr>
          <p:cNvSpPr/>
          <p:nvPr/>
        </p:nvSpPr>
        <p:spPr>
          <a:xfrm>
            <a:off x="5194852" y="6162261"/>
            <a:ext cx="1736035" cy="55921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284345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723684" y="1378563"/>
            <a:ext cx="10038522" cy="843392"/>
          </a:xfrm>
        </p:spPr>
        <p:txBody>
          <a:bodyPr/>
          <a:lstStyle/>
          <a:p>
            <a:pPr marL="0" indent="0">
              <a:buNone/>
            </a:pPr>
            <a:endParaRPr lang="en-US" dirty="0"/>
          </a:p>
          <a:p>
            <a:pPr marL="461963">
              <a:tabLst>
                <a:tab pos="742950" algn="l"/>
              </a:tabLst>
            </a:pPr>
            <a:r>
              <a:rPr lang="en-US" sz="2400" dirty="0"/>
              <a:t>Lead Plaintiff procedure </a:t>
            </a:r>
          </a:p>
          <a:p>
            <a:pPr marL="914400" lvl="1"/>
            <a:r>
              <a:rPr lang="en-US" sz="2200" dirty="0"/>
              <a:t>Timeline for appointment</a:t>
            </a:r>
          </a:p>
          <a:p>
            <a:pPr marL="914400" lvl="1"/>
            <a:r>
              <a:rPr lang="en-US" sz="2200" dirty="0"/>
              <a:t>Selection criteria – rise of institutional investor lead plaintiffs</a:t>
            </a:r>
          </a:p>
          <a:p>
            <a:pPr marL="914400" lvl="1"/>
            <a:r>
              <a:rPr lang="en-US" sz="2200" dirty="0"/>
              <a:t>Duties</a:t>
            </a:r>
          </a:p>
          <a:p>
            <a:pPr marL="461963"/>
            <a:r>
              <a:rPr lang="en-US" sz="2400" dirty="0"/>
              <a:t>Heightened pleading requirements</a:t>
            </a:r>
          </a:p>
          <a:p>
            <a:pPr marL="461963"/>
            <a:r>
              <a:rPr lang="en-US" sz="2400" dirty="0"/>
              <a:t>Automatic stay of discovery</a:t>
            </a:r>
          </a:p>
          <a:p>
            <a:pPr marL="461963"/>
            <a:r>
              <a:rPr lang="en-US" sz="2400" dirty="0"/>
              <a:t>34 Act claims in federal court</a:t>
            </a:r>
          </a:p>
          <a:p>
            <a:pPr marL="461963"/>
            <a:r>
              <a:rPr lang="en-US" sz="2400" dirty="0"/>
              <a:t>33 Act claims may be brought in federal or state courts</a:t>
            </a:r>
          </a:p>
          <a:p>
            <a:pPr marL="461963"/>
            <a:r>
              <a:rPr lang="en-US" sz="2400" dirty="0"/>
              <a:t>Blue sky claims are often preempted by federal law</a:t>
            </a:r>
          </a:p>
          <a:p>
            <a:pPr marL="0" indent="0">
              <a:buNone/>
            </a:pPr>
            <a:endParaRPr lang="en-US" sz="2800" dirty="0"/>
          </a:p>
          <a:p>
            <a:endParaRPr lang="en-US" dirty="0"/>
          </a:p>
          <a:p>
            <a:endParaRPr lang="en-US" sz="2800" dirty="0"/>
          </a:p>
          <a:p>
            <a:endParaRPr lang="en-US" sz="1600" dirty="0"/>
          </a:p>
          <a:p>
            <a:endParaRPr lang="en-US" sz="1600"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6</a:t>
            </a:fld>
            <a:endParaRPr lang="en-US" dirty="0"/>
          </a:p>
        </p:txBody>
      </p:sp>
      <p:sp>
        <p:nvSpPr>
          <p:cNvPr id="7" name="Title 6">
            <a:extLst>
              <a:ext uri="{FF2B5EF4-FFF2-40B4-BE49-F238E27FC236}">
                <a16:creationId xmlns:a16="http://schemas.microsoft.com/office/drawing/2014/main" id="{632F4B3E-1EB3-41AD-A800-43D12C969A9E}"/>
              </a:ext>
            </a:extLst>
          </p:cNvPr>
          <p:cNvSpPr>
            <a:spLocks noGrp="1"/>
          </p:cNvSpPr>
          <p:nvPr>
            <p:ph type="title"/>
          </p:nvPr>
        </p:nvSpPr>
        <p:spPr>
          <a:xfrm>
            <a:off x="516834" y="432000"/>
            <a:ext cx="11189389" cy="695740"/>
          </a:xfrm>
        </p:spPr>
        <p:txBody>
          <a:bodyPr/>
          <a:lstStyle/>
          <a:p>
            <a:r>
              <a:rPr lang="en-US" dirty="0"/>
              <a:t>Key PSLRA Provisions</a:t>
            </a:r>
          </a:p>
        </p:txBody>
      </p:sp>
      <p:sp>
        <p:nvSpPr>
          <p:cNvPr id="2" name="Rectangle 1">
            <a:extLst>
              <a:ext uri="{FF2B5EF4-FFF2-40B4-BE49-F238E27FC236}">
                <a16:creationId xmlns:a16="http://schemas.microsoft.com/office/drawing/2014/main" id="{86EC1E32-CC2F-4C30-85FB-B6AE8C4D5BC6}"/>
              </a:ext>
            </a:extLst>
          </p:cNvPr>
          <p:cNvSpPr/>
          <p:nvPr/>
        </p:nvSpPr>
        <p:spPr>
          <a:xfrm>
            <a:off x="5194852" y="6162261"/>
            <a:ext cx="1736035" cy="55921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7720699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688850" y="1491774"/>
            <a:ext cx="10038522" cy="843392"/>
          </a:xfrm>
        </p:spPr>
        <p:txBody>
          <a:bodyPr/>
          <a:lstStyle/>
          <a:p>
            <a:pPr marL="0" indent="0">
              <a:buNone/>
            </a:pPr>
            <a:endParaRPr lang="en-US" dirty="0"/>
          </a:p>
          <a:p>
            <a:r>
              <a:rPr lang="en-US" sz="2800" dirty="0"/>
              <a:t>Most common issue: </a:t>
            </a:r>
            <a:r>
              <a:rPr lang="en-US" sz="2800" b="1" u="sng" dirty="0"/>
              <a:t>reserve charges</a:t>
            </a:r>
          </a:p>
          <a:p>
            <a:pPr lvl="1"/>
            <a:endParaRPr lang="en-US" sz="2200" dirty="0"/>
          </a:p>
          <a:p>
            <a:pPr lvl="1"/>
            <a:r>
              <a:rPr lang="en-US" sz="2200" dirty="0"/>
              <a:t>Analyzed under Supreme Court’s 2015 decision in </a:t>
            </a:r>
            <a:r>
              <a:rPr lang="en-US" sz="2200" i="1" dirty="0"/>
              <a:t>Omnicare</a:t>
            </a:r>
            <a:endParaRPr lang="en-US" sz="2200" dirty="0"/>
          </a:p>
          <a:p>
            <a:pPr lvl="1"/>
            <a:endParaRPr lang="en-US" sz="2200" dirty="0"/>
          </a:p>
          <a:p>
            <a:pPr lvl="1"/>
            <a:r>
              <a:rPr lang="en-US" sz="2200" dirty="0"/>
              <a:t>Key questions: </a:t>
            </a:r>
          </a:p>
          <a:p>
            <a:pPr lvl="2"/>
            <a:r>
              <a:rPr lang="en-US" sz="2000" dirty="0"/>
              <a:t>When is a statement of opinion actionable?</a:t>
            </a:r>
          </a:p>
          <a:p>
            <a:pPr lvl="2"/>
            <a:r>
              <a:rPr lang="en-US" sz="2000" dirty="0"/>
              <a:t>Change in estimate or error?</a:t>
            </a:r>
          </a:p>
          <a:p>
            <a:pPr lvl="2"/>
            <a:r>
              <a:rPr lang="en-US" sz="2000" dirty="0"/>
              <a:t>Intersection between actuarial science and GAAP</a:t>
            </a:r>
          </a:p>
          <a:p>
            <a:pPr marL="0" indent="0">
              <a:buNone/>
            </a:pPr>
            <a:endParaRPr lang="en-US" sz="2800" dirty="0"/>
          </a:p>
          <a:p>
            <a:endParaRPr lang="en-US" dirty="0"/>
          </a:p>
          <a:p>
            <a:endParaRPr lang="en-US" sz="2800" dirty="0"/>
          </a:p>
          <a:p>
            <a:endParaRPr lang="en-US" sz="1600" dirty="0"/>
          </a:p>
          <a:p>
            <a:endParaRPr lang="en-US" sz="1600"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7</a:t>
            </a:fld>
            <a:endParaRPr lang="en-US" dirty="0"/>
          </a:p>
        </p:txBody>
      </p:sp>
      <p:sp>
        <p:nvSpPr>
          <p:cNvPr id="7" name="Title 6">
            <a:extLst>
              <a:ext uri="{FF2B5EF4-FFF2-40B4-BE49-F238E27FC236}">
                <a16:creationId xmlns:a16="http://schemas.microsoft.com/office/drawing/2014/main" id="{632F4B3E-1EB3-41AD-A800-43D12C969A9E}"/>
              </a:ext>
            </a:extLst>
          </p:cNvPr>
          <p:cNvSpPr>
            <a:spLocks noGrp="1"/>
          </p:cNvSpPr>
          <p:nvPr>
            <p:ph type="title"/>
          </p:nvPr>
        </p:nvSpPr>
        <p:spPr>
          <a:xfrm>
            <a:off x="516834" y="432000"/>
            <a:ext cx="11189389" cy="695740"/>
          </a:xfrm>
        </p:spPr>
        <p:txBody>
          <a:bodyPr/>
          <a:lstStyle/>
          <a:p>
            <a:r>
              <a:rPr lang="en-US" dirty="0"/>
              <a:t>Considerations for Defendants in Securities Litigation</a:t>
            </a:r>
          </a:p>
        </p:txBody>
      </p:sp>
      <p:sp>
        <p:nvSpPr>
          <p:cNvPr id="2" name="Rectangle 1">
            <a:extLst>
              <a:ext uri="{FF2B5EF4-FFF2-40B4-BE49-F238E27FC236}">
                <a16:creationId xmlns:a16="http://schemas.microsoft.com/office/drawing/2014/main" id="{86EC1E32-CC2F-4C30-85FB-B6AE8C4D5BC6}"/>
              </a:ext>
            </a:extLst>
          </p:cNvPr>
          <p:cNvSpPr/>
          <p:nvPr/>
        </p:nvSpPr>
        <p:spPr>
          <a:xfrm>
            <a:off x="5194852" y="6162261"/>
            <a:ext cx="1736035" cy="55921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3782961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516834" y="1587500"/>
            <a:ext cx="11026333" cy="4140200"/>
          </a:xfrm>
        </p:spPr>
        <p:txBody>
          <a:bodyPr/>
          <a:lstStyle/>
          <a:p>
            <a:pPr lvl="1">
              <a:spcBef>
                <a:spcPts val="1800"/>
              </a:spcBef>
            </a:pPr>
            <a:endParaRPr lang="en-US" sz="2200" dirty="0"/>
          </a:p>
          <a:p>
            <a:pPr marL="266700" lvl="1" indent="0">
              <a:spcBef>
                <a:spcPts val="1800"/>
              </a:spcBef>
              <a:buNone/>
            </a:pPr>
            <a:endParaRPr lang="en-US" sz="2200" dirty="0"/>
          </a:p>
          <a:p>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8</a:t>
            </a:fld>
            <a:endParaRPr lang="en-US" dirty="0"/>
          </a:p>
        </p:txBody>
      </p:sp>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16834" y="432000"/>
            <a:ext cx="11189390" cy="695740"/>
          </a:xfrm>
        </p:spPr>
        <p:txBody>
          <a:bodyPr/>
          <a:lstStyle/>
          <a:p>
            <a:r>
              <a:rPr lang="en-US" dirty="0"/>
              <a:t>Notable Securities Class Actions Brought </a:t>
            </a:r>
            <a:r>
              <a:rPr lang="en-US" i="1" dirty="0"/>
              <a:t>Against</a:t>
            </a:r>
            <a:r>
              <a:rPr lang="en-US" dirty="0"/>
              <a:t> Insurance Companies </a:t>
            </a:r>
          </a:p>
        </p:txBody>
      </p:sp>
      <p:sp>
        <p:nvSpPr>
          <p:cNvPr id="3" name="Rectangle 2">
            <a:extLst>
              <a:ext uri="{FF2B5EF4-FFF2-40B4-BE49-F238E27FC236}">
                <a16:creationId xmlns:a16="http://schemas.microsoft.com/office/drawing/2014/main" id="{E6AEA824-CC03-44A4-B13C-A491AA19541F}"/>
              </a:ext>
            </a:extLst>
          </p:cNvPr>
          <p:cNvSpPr/>
          <p:nvPr/>
        </p:nvSpPr>
        <p:spPr>
          <a:xfrm>
            <a:off x="5181600" y="6228522"/>
            <a:ext cx="1987826" cy="492953"/>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ontent Placeholder 3">
            <a:extLst>
              <a:ext uri="{FF2B5EF4-FFF2-40B4-BE49-F238E27FC236}">
                <a16:creationId xmlns:a16="http://schemas.microsoft.com/office/drawing/2014/main" id="{3B592E39-7A1E-4A10-877B-EF450DC4DCBD}"/>
              </a:ext>
            </a:extLst>
          </p:cNvPr>
          <p:cNvSpPr txBox="1">
            <a:spLocks/>
          </p:cNvSpPr>
          <p:nvPr/>
        </p:nvSpPr>
        <p:spPr>
          <a:xfrm>
            <a:off x="679891" y="1450189"/>
            <a:ext cx="11026333" cy="4140200"/>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r>
              <a:rPr lang="en-US" dirty="0"/>
              <a:t>MetLife</a:t>
            </a:r>
          </a:p>
          <a:p>
            <a:pPr lvl="1"/>
            <a:r>
              <a:rPr lang="en-US" dirty="0"/>
              <a:t>Filed in February 2018 (E.D.N.Y.)</a:t>
            </a:r>
          </a:p>
          <a:p>
            <a:pPr lvl="1"/>
            <a:r>
              <a:rPr lang="en-US" dirty="0"/>
              <a:t>Case arises from reserve charge in connection with group annuity contracts related to pension risk transfer deals</a:t>
            </a:r>
          </a:p>
          <a:p>
            <a:pPr lvl="1"/>
            <a:r>
              <a:rPr lang="en-US" dirty="0"/>
              <a:t>MTD pending</a:t>
            </a:r>
          </a:p>
          <a:p>
            <a:pPr lvl="0"/>
            <a:r>
              <a:rPr lang="en-US" dirty="0"/>
              <a:t>General Electric</a:t>
            </a:r>
          </a:p>
          <a:p>
            <a:pPr lvl="1"/>
            <a:r>
              <a:rPr lang="en-US" dirty="0"/>
              <a:t>Filed in November 2017 (S.D.N.Y.)</a:t>
            </a:r>
          </a:p>
          <a:p>
            <a:pPr lvl="1"/>
            <a:r>
              <a:rPr lang="en-US" dirty="0"/>
              <a:t>Case arises, in part, out of alleged misrepresentations regarding sufficiency of long-term care insurance reserves</a:t>
            </a:r>
          </a:p>
          <a:p>
            <a:pPr lvl="1"/>
            <a:r>
              <a:rPr lang="en-US" dirty="0"/>
              <a:t>MTD granted in part and denied in part in August 2019 (claims re LTC reserves dismissed)</a:t>
            </a:r>
          </a:p>
          <a:p>
            <a:pPr lvl="0"/>
            <a:r>
              <a:rPr lang="en-US" dirty="0"/>
              <a:t>Allstate</a:t>
            </a:r>
          </a:p>
          <a:p>
            <a:pPr lvl="1"/>
            <a:r>
              <a:rPr lang="en-US" dirty="0"/>
              <a:t>Filed in November 2016 (N.D. Ill.)</a:t>
            </a:r>
          </a:p>
          <a:p>
            <a:pPr lvl="1"/>
            <a:r>
              <a:rPr lang="en-US" dirty="0"/>
              <a:t>Case arises out of alleged misrepresentations re large spike in auto claims frequency </a:t>
            </a:r>
          </a:p>
          <a:p>
            <a:pPr lvl="1"/>
            <a:r>
              <a:rPr lang="en-US" dirty="0"/>
              <a:t>MTD denied in Feb. 2018; class certification granted in March 2019</a:t>
            </a:r>
          </a:p>
          <a:p>
            <a:pPr lvl="0"/>
            <a:r>
              <a:rPr lang="en-US" dirty="0"/>
              <a:t>Genworth</a:t>
            </a:r>
          </a:p>
          <a:p>
            <a:pPr lvl="1"/>
            <a:r>
              <a:rPr lang="en-US" dirty="0"/>
              <a:t>Filed in October 2014 (E.D. Va.)</a:t>
            </a:r>
          </a:p>
          <a:p>
            <a:pPr lvl="1"/>
            <a:r>
              <a:rPr lang="en-US" dirty="0"/>
              <a:t>Case arises out of alleged misrepresentations regard sufficiency of long-term care insurance reserves  </a:t>
            </a:r>
          </a:p>
          <a:p>
            <a:pPr lvl="1"/>
            <a:r>
              <a:rPr lang="en-US" dirty="0"/>
              <a:t>$219M settlement in September 2016</a:t>
            </a:r>
          </a:p>
        </p:txBody>
      </p:sp>
    </p:spTree>
    <p:extLst>
      <p:ext uri="{BB962C8B-B14F-4D97-AF65-F5344CB8AC3E}">
        <p14:creationId xmlns:p14="http://schemas.microsoft.com/office/powerpoint/2010/main" val="17748246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619049" y="1450974"/>
            <a:ext cx="9866072" cy="5270501"/>
          </a:xfrm>
        </p:spPr>
        <p:txBody>
          <a:bodyPr/>
          <a:lstStyle/>
          <a:p>
            <a:r>
              <a:rPr lang="en-US" sz="2400" dirty="0"/>
              <a:t>Securities Class Actions </a:t>
            </a:r>
          </a:p>
          <a:p>
            <a:pPr lvl="1"/>
            <a:r>
              <a:rPr lang="en-US" sz="1800" dirty="0"/>
              <a:t>TIAA:  </a:t>
            </a:r>
            <a:r>
              <a:rPr lang="en-US" dirty="0"/>
              <a:t>American Realty Capital Properties, Valeant Pharmaceuticals</a:t>
            </a:r>
          </a:p>
          <a:p>
            <a:pPr lvl="1"/>
            <a:r>
              <a:rPr lang="en-US" sz="1800" dirty="0" err="1"/>
              <a:t>Clal</a:t>
            </a:r>
            <a:r>
              <a:rPr lang="en-US" sz="1800" dirty="0"/>
              <a:t> Insurance:  </a:t>
            </a:r>
            <a:r>
              <a:rPr lang="en-US" dirty="0"/>
              <a:t>Perrigo, Mellanox Technologies</a:t>
            </a:r>
          </a:p>
          <a:p>
            <a:pPr lvl="1"/>
            <a:r>
              <a:rPr lang="en-US" sz="1800" dirty="0"/>
              <a:t>Phoenix Insurance: </a:t>
            </a:r>
            <a:r>
              <a:rPr lang="en-US" dirty="0"/>
              <a:t>Mylan, </a:t>
            </a:r>
            <a:r>
              <a:rPr lang="en-US" dirty="0" err="1"/>
              <a:t>Ormat</a:t>
            </a:r>
            <a:r>
              <a:rPr lang="en-US" dirty="0"/>
              <a:t> Technologies</a:t>
            </a:r>
            <a:endParaRPr lang="en-US" sz="1800" dirty="0"/>
          </a:p>
          <a:p>
            <a:endParaRPr lang="en-US" sz="1000" dirty="0"/>
          </a:p>
          <a:p>
            <a:r>
              <a:rPr lang="en-US" sz="2400" dirty="0"/>
              <a:t>Direct “</a:t>
            </a:r>
            <a:r>
              <a:rPr lang="en-US" sz="2400" dirty="0" err="1"/>
              <a:t>Opt</a:t>
            </a:r>
            <a:r>
              <a:rPr lang="en-US" sz="2400" dirty="0"/>
              <a:t> Out” Actions </a:t>
            </a:r>
          </a:p>
          <a:p>
            <a:pPr lvl="1">
              <a:spcAft>
                <a:spcPts val="600"/>
              </a:spcAft>
            </a:pPr>
            <a:r>
              <a:rPr lang="en-US" sz="1800" dirty="0"/>
              <a:t>In the last 10 years, over two dozen insurance companies have filed direct “opt out” actions</a:t>
            </a:r>
          </a:p>
          <a:p>
            <a:pPr lvl="1">
              <a:spcAft>
                <a:spcPts val="600"/>
              </a:spcAft>
            </a:pPr>
            <a:r>
              <a:rPr lang="en-US" sz="1800" dirty="0"/>
              <a:t>This includes major insurance companies such as TIAA, Prudential, Principal, MassMutual, Allianz, Allstate, Thrivent, Northwestern, Nationwide, Guardian, Voya, Western &amp; Southern, and Pacific Life  </a:t>
            </a:r>
          </a:p>
          <a:p>
            <a:pPr marL="266700" lvl="1" indent="0">
              <a:spcBef>
                <a:spcPts val="1800"/>
              </a:spcBef>
              <a:buNone/>
            </a:pPr>
            <a:endParaRPr lang="en-US" sz="2200" dirty="0"/>
          </a:p>
          <a:p>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9</a:t>
            </a:fld>
            <a:endParaRPr lang="en-US" dirty="0"/>
          </a:p>
        </p:txBody>
      </p:sp>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16834" y="432000"/>
            <a:ext cx="11189390" cy="695740"/>
          </a:xfrm>
        </p:spPr>
        <p:txBody>
          <a:bodyPr/>
          <a:lstStyle/>
          <a:p>
            <a:r>
              <a:rPr lang="en-US" dirty="0"/>
              <a:t>Notable Securities Class and Direct Actions Brought </a:t>
            </a:r>
            <a:r>
              <a:rPr lang="en-US" i="1" dirty="0"/>
              <a:t>By</a:t>
            </a:r>
            <a:r>
              <a:rPr lang="en-US" dirty="0"/>
              <a:t> Insurance Companies  </a:t>
            </a:r>
          </a:p>
        </p:txBody>
      </p:sp>
      <p:sp>
        <p:nvSpPr>
          <p:cNvPr id="3" name="Rectangle 2">
            <a:extLst>
              <a:ext uri="{FF2B5EF4-FFF2-40B4-BE49-F238E27FC236}">
                <a16:creationId xmlns:a16="http://schemas.microsoft.com/office/drawing/2014/main" id="{E6AEA824-CC03-44A4-B13C-A491AA19541F}"/>
              </a:ext>
            </a:extLst>
          </p:cNvPr>
          <p:cNvSpPr/>
          <p:nvPr/>
        </p:nvSpPr>
        <p:spPr>
          <a:xfrm>
            <a:off x="5181600" y="6228522"/>
            <a:ext cx="1987826" cy="492953"/>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7243"/>
      </p:ext>
    </p:extLst>
  </p:cSld>
  <p:clrMapOvr>
    <a:masterClrMapping/>
  </p:clrMapOvr>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1162</Words>
  <Application>Microsoft Office PowerPoint</Application>
  <PresentationFormat>Widescreen</PresentationFormat>
  <Paragraphs>179</Paragraphs>
  <Slides>16</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16</vt:i4>
      </vt:variant>
    </vt:vector>
  </HeadingPairs>
  <TitlesOfParts>
    <vt:vector size="22" baseType="lpstr">
      <vt:lpstr>Arial</vt:lpstr>
      <vt:lpstr>Calibri</vt:lpstr>
      <vt:lpstr>Corbel</vt:lpstr>
      <vt:lpstr>Garamond</vt:lpstr>
      <vt:lpstr>Times New Roman</vt:lpstr>
      <vt:lpstr>Office Theme</vt:lpstr>
      <vt:lpstr>Securities Litigation:   Winning Tips and Strategies to Both Protect Insurers and Maximize Recoveries for their Investment Portfolios</vt:lpstr>
      <vt:lpstr>Overview </vt:lpstr>
      <vt:lpstr>It’s a Balancing Act</vt:lpstr>
      <vt:lpstr>Refresher</vt:lpstr>
      <vt:lpstr>It’s a Balancing Act</vt:lpstr>
      <vt:lpstr>Key PSLRA Provisions</vt:lpstr>
      <vt:lpstr>Considerations for Defendants in Securities Litigation</vt:lpstr>
      <vt:lpstr>Notable Securities Class Actions Brought Against Insurance Companies </vt:lpstr>
      <vt:lpstr>Notable Securities Class and Direct Actions Brought By Insurance Companies  </vt:lpstr>
      <vt:lpstr>The Rising Tide of Opt Out Actions </vt:lpstr>
      <vt:lpstr>Advantages of Opting Out</vt:lpstr>
      <vt:lpstr>Principal Risks of Opting Out</vt:lpstr>
      <vt:lpstr>Preserving Individual Claims for Recovery</vt:lpstr>
      <vt:lpstr>Identifying and Protecting Individual Claims for Recovery</vt:lpstr>
      <vt:lpstr>Identifying and Protecting Individual Claims for Recovery</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modified xsi:type="dcterms:W3CDTF">2019-09-23T16:18:52Z</dcterms:modified>
</cp:coreProperties>
</file>