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68" r:id="rId1"/>
  </p:sldMasterIdLst>
  <p:notesMasterIdLst>
    <p:notesMasterId r:id="rId19"/>
  </p:notesMasterIdLst>
  <p:handoutMasterIdLst>
    <p:handoutMasterId r:id="rId20"/>
  </p:handoutMasterIdLst>
  <p:sldIdLst>
    <p:sldId id="258" r:id="rId2"/>
    <p:sldId id="256" r:id="rId3"/>
    <p:sldId id="257" r:id="rId4"/>
    <p:sldId id="265" r:id="rId5"/>
    <p:sldId id="264" r:id="rId6"/>
    <p:sldId id="263" r:id="rId7"/>
    <p:sldId id="266" r:id="rId8"/>
    <p:sldId id="267" r:id="rId9"/>
    <p:sldId id="268" r:id="rId10"/>
    <p:sldId id="269" r:id="rId11"/>
    <p:sldId id="270" r:id="rId12"/>
    <p:sldId id="271" r:id="rId13"/>
    <p:sldId id="272" r:id="rId14"/>
    <p:sldId id="273" r:id="rId15"/>
    <p:sldId id="274" r:id="rId16"/>
    <p:sldId id="262" r:id="rId17"/>
    <p:sldId id="275"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3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3" d="100"/>
          <a:sy n="103" d="100"/>
        </p:scale>
        <p:origin x="117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2C72398-74C9-9B47-AFE8-7921E9A8F7DD}" type="datetimeFigureOut">
              <a:rPr lang="en-US" smtClean="0"/>
              <a:t>4/8/2014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6110E05-0475-B144-962B-040A2B8E85AA}" type="slidenum">
              <a:rPr lang="en-US" smtClean="0"/>
              <a:t>‹#›</a:t>
            </a:fld>
            <a:endParaRPr lang="en-US"/>
          </a:p>
        </p:txBody>
      </p:sp>
    </p:spTree>
    <p:extLst>
      <p:ext uri="{BB962C8B-B14F-4D97-AF65-F5344CB8AC3E}">
        <p14:creationId xmlns:p14="http://schemas.microsoft.com/office/powerpoint/2010/main" val="197742852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E97791-84E2-3D4F-9DBD-C95304F4E44E}" type="datetimeFigureOut">
              <a:rPr lang="en-US" smtClean="0"/>
              <a:t>4/8/2014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8E47CA-8CED-CD4A-BF75-500904352CEE}" type="slidenum">
              <a:rPr lang="en-US" smtClean="0"/>
              <a:t>‹#›</a:t>
            </a:fld>
            <a:endParaRPr lang="en-US"/>
          </a:p>
        </p:txBody>
      </p:sp>
    </p:spTree>
    <p:extLst>
      <p:ext uri="{BB962C8B-B14F-4D97-AF65-F5344CB8AC3E}">
        <p14:creationId xmlns:p14="http://schemas.microsoft.com/office/powerpoint/2010/main" val="383781080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www.apha.org</a:t>
            </a:r>
            <a:r>
              <a:rPr lang="en-US" dirty="0" smtClean="0"/>
              <a:t>/NR/</a:t>
            </a:r>
            <a:r>
              <a:rPr lang="en-US" dirty="0" err="1" smtClean="0"/>
              <a:t>rdonlyres</a:t>
            </a:r>
            <a:r>
              <a:rPr lang="en-US" dirty="0" smtClean="0"/>
              <a:t>/BC7BDD50-C449-4ACA-9C2C-8471FBB877E9/0/Infographic2_FINAL.pdf</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88E47CA-8CED-CD4A-BF75-500904352CEE}" type="slidenum">
              <a:rPr lang="en-US" smtClean="0"/>
              <a:t>3</a:t>
            </a:fld>
            <a:endParaRPr lang="en-US"/>
          </a:p>
        </p:txBody>
      </p:sp>
    </p:spTree>
    <p:extLst>
      <p:ext uri="{BB962C8B-B14F-4D97-AF65-F5344CB8AC3E}">
        <p14:creationId xmlns:p14="http://schemas.microsoft.com/office/powerpoint/2010/main" val="354128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ctr">
              <a:buNone/>
            </a:pPr>
            <a:r>
              <a:rPr lang="en-US" sz="1200" i="1" dirty="0" smtClean="0">
                <a:solidFill>
                  <a:srgbClr val="000000"/>
                </a:solidFill>
              </a:rPr>
              <a:t>NOTE:</a:t>
            </a:r>
            <a:r>
              <a:rPr lang="en-US" sz="1200" i="1" baseline="0" dirty="0" smtClean="0">
                <a:solidFill>
                  <a:srgbClr val="000000"/>
                </a:solidFill>
              </a:rPr>
              <a:t> The third </a:t>
            </a:r>
            <a:r>
              <a:rPr lang="en-US" sz="1200" i="1" baseline="0" smtClean="0">
                <a:solidFill>
                  <a:srgbClr val="000000"/>
                </a:solidFill>
              </a:rPr>
              <a:t>link may need to </a:t>
            </a:r>
            <a:r>
              <a:rPr lang="en-US" sz="1200" i="1" baseline="0" dirty="0" smtClean="0">
                <a:solidFill>
                  <a:srgbClr val="000000"/>
                </a:solidFill>
              </a:rPr>
              <a:t>be pasted in the URL to go live.</a:t>
            </a:r>
            <a:endParaRPr lang="en-US" sz="1200" i="1" dirty="0" smtClean="0">
              <a:solidFill>
                <a:srgbClr val="000000"/>
              </a:solidFill>
            </a:endParaRPr>
          </a:p>
        </p:txBody>
      </p:sp>
      <p:sp>
        <p:nvSpPr>
          <p:cNvPr id="4" name="Slide Number Placeholder 3"/>
          <p:cNvSpPr>
            <a:spLocks noGrp="1"/>
          </p:cNvSpPr>
          <p:nvPr>
            <p:ph type="sldNum" sz="quarter" idx="10"/>
          </p:nvPr>
        </p:nvSpPr>
        <p:spPr/>
        <p:txBody>
          <a:bodyPr/>
          <a:lstStyle/>
          <a:p>
            <a:fld id="{588E47CA-8CED-CD4A-BF75-500904352CEE}" type="slidenum">
              <a:rPr lang="en-US" smtClean="0"/>
              <a:t>5</a:t>
            </a:fld>
            <a:endParaRPr lang="en-US"/>
          </a:p>
        </p:txBody>
      </p:sp>
    </p:spTree>
    <p:extLst>
      <p:ext uri="{BB962C8B-B14F-4D97-AF65-F5344CB8AC3E}">
        <p14:creationId xmlns:p14="http://schemas.microsoft.com/office/powerpoint/2010/main" val="3973007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 </a:t>
            </a:r>
            <a:r>
              <a:rPr lang="en-US" dirty="0" err="1" smtClean="0"/>
              <a:t>Rosling</a:t>
            </a:r>
            <a:r>
              <a:rPr lang="en-US" dirty="0" smtClean="0"/>
              <a:t> is an outstanding speaker with a positive,</a:t>
            </a:r>
            <a:r>
              <a:rPr lang="en-US" baseline="0" dirty="0" smtClean="0"/>
              <a:t> powerful message about global health trends.  This is worth every class minute and will stimulate class discussion and commitment to public health.</a:t>
            </a:r>
            <a:endParaRPr lang="en-US" dirty="0"/>
          </a:p>
        </p:txBody>
      </p:sp>
      <p:sp>
        <p:nvSpPr>
          <p:cNvPr id="4" name="Slide Number Placeholder 3"/>
          <p:cNvSpPr>
            <a:spLocks noGrp="1"/>
          </p:cNvSpPr>
          <p:nvPr>
            <p:ph type="sldNum" sz="quarter" idx="10"/>
          </p:nvPr>
        </p:nvSpPr>
        <p:spPr/>
        <p:txBody>
          <a:bodyPr/>
          <a:lstStyle/>
          <a:p>
            <a:fld id="{588E47CA-8CED-CD4A-BF75-500904352CEE}" type="slidenum">
              <a:rPr lang="en-US" smtClean="0"/>
              <a:t>7</a:t>
            </a:fld>
            <a:endParaRPr lang="en-US"/>
          </a:p>
        </p:txBody>
      </p:sp>
    </p:spTree>
    <p:extLst>
      <p:ext uri="{BB962C8B-B14F-4D97-AF65-F5344CB8AC3E}">
        <p14:creationId xmlns:p14="http://schemas.microsoft.com/office/powerpoint/2010/main" val="9756763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0B119263-F087-EE4E-AE63-F0D4F241A50A}" type="datetime1">
              <a:rPr lang="en-US" smtClean="0"/>
              <a:t>4/8/2014</a:t>
            </a:fld>
            <a:endParaRPr lang="en-US"/>
          </a:p>
        </p:txBody>
      </p:sp>
      <p:sp>
        <p:nvSpPr>
          <p:cNvPr id="5" name="Footer Placeholder 4"/>
          <p:cNvSpPr>
            <a:spLocks noGrp="1"/>
          </p:cNvSpPr>
          <p:nvPr>
            <p:ph type="ftr" sz="quarter" idx="11"/>
          </p:nvPr>
        </p:nvSpPr>
        <p:spPr/>
        <p:txBody>
          <a:bodyPr/>
          <a:lstStyle/>
          <a:p>
            <a:r>
              <a:rPr lang="en-US" smtClean="0"/>
              <a:t>CT Public Health Association Mentoring Organization Registry</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867FA516-EE0D-D840-A8E4-42E5597E067C}" type="datetime1">
              <a:rPr lang="en-US" smtClean="0"/>
              <a:t>4/8/2014</a:t>
            </a:fld>
            <a:endParaRPr lang="en-US"/>
          </a:p>
        </p:txBody>
      </p:sp>
      <p:sp>
        <p:nvSpPr>
          <p:cNvPr id="3" name="Footer Placeholder 2"/>
          <p:cNvSpPr>
            <a:spLocks noGrp="1"/>
          </p:cNvSpPr>
          <p:nvPr>
            <p:ph type="ftr" sz="quarter" idx="11"/>
          </p:nvPr>
        </p:nvSpPr>
        <p:spPr/>
        <p:txBody>
          <a:bodyPr/>
          <a:lstStyle/>
          <a:p>
            <a:r>
              <a:rPr lang="en-US" smtClean="0"/>
              <a:t>CT Public Health Association Mentoring Organization Registry</a:t>
            </a:r>
            <a:endParaRPr lang="en-US"/>
          </a:p>
        </p:txBody>
      </p:sp>
      <p:sp>
        <p:nvSpPr>
          <p:cNvPr id="4" name="Slide Number Placeholder 3"/>
          <p:cNvSpPr>
            <a:spLocks noGrp="1"/>
          </p:cNvSpPr>
          <p:nvPr>
            <p:ph type="sldNum" sz="quarter" idx="12"/>
          </p:nvPr>
        </p:nvSpPr>
        <p:spPr/>
        <p:txBody>
          <a:bodyPr/>
          <a:lstStyle/>
          <a:p>
            <a:fld id="{27ED039A-A2B7-BA49-B72F-3C266984802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6F5B53-E635-C849-9DA9-2A2EE6B06620}" type="datetime1">
              <a:rPr lang="en-US" smtClean="0"/>
              <a:t>4/8/2014</a:t>
            </a:fld>
            <a:endParaRPr lang="en-US"/>
          </a:p>
        </p:txBody>
      </p:sp>
      <p:sp>
        <p:nvSpPr>
          <p:cNvPr id="6" name="Footer Placeholder 5"/>
          <p:cNvSpPr>
            <a:spLocks noGrp="1"/>
          </p:cNvSpPr>
          <p:nvPr>
            <p:ph type="ftr" sz="quarter" idx="11"/>
          </p:nvPr>
        </p:nvSpPr>
        <p:spPr/>
        <p:txBody>
          <a:bodyPr/>
          <a:lstStyle/>
          <a:p>
            <a:r>
              <a:rPr lang="en-US" smtClean="0"/>
              <a:t>CT Public Health Association Mentoring Organization Registry</a:t>
            </a:r>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1171A890-3106-FD4D-9865-0B35DCF32ADC}" type="datetime1">
              <a:rPr lang="en-US" smtClean="0"/>
              <a:t>4/8/2014</a:t>
            </a:fld>
            <a:endParaRPr lang="en-US"/>
          </a:p>
        </p:txBody>
      </p:sp>
      <p:sp>
        <p:nvSpPr>
          <p:cNvPr id="6" name="Footer Placeholder 5"/>
          <p:cNvSpPr>
            <a:spLocks noGrp="1"/>
          </p:cNvSpPr>
          <p:nvPr>
            <p:ph type="ftr" sz="quarter" idx="11"/>
          </p:nvPr>
        </p:nvSpPr>
        <p:spPr>
          <a:xfrm>
            <a:off x="5867399" y="6288741"/>
            <a:ext cx="2675965" cy="365125"/>
          </a:xfrm>
        </p:spPr>
        <p:txBody>
          <a:bodyPr/>
          <a:lstStyle/>
          <a:p>
            <a:r>
              <a:rPr lang="en-US" smtClean="0"/>
              <a:t>CT Public Health Association Mentoring Organization Registry</a:t>
            </a:r>
            <a:endParaRPr lang="en-US"/>
          </a:p>
        </p:txBody>
      </p:sp>
      <p:sp>
        <p:nvSpPr>
          <p:cNvPr id="7" name="Slide Number Placeholder 6"/>
          <p:cNvSpPr>
            <a:spLocks noGrp="1"/>
          </p:cNvSpPr>
          <p:nvPr>
            <p:ph type="sldNum" sz="quarter" idx="12"/>
          </p:nvPr>
        </p:nvSpPr>
        <p:spPr/>
        <p:txBody>
          <a:bodyPr/>
          <a:lstStyle/>
          <a:p>
            <a:fld id="{27ED039A-A2B7-BA49-B72F-3C2669848024}"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6CDBC6CC-6DD8-2A45-B642-A14C264AE4C4}" type="datetime1">
              <a:rPr lang="en-US" smtClean="0"/>
              <a:t>4/8/2014</a:t>
            </a:fld>
            <a:endParaRPr lang="en-US"/>
          </a:p>
        </p:txBody>
      </p:sp>
      <p:sp>
        <p:nvSpPr>
          <p:cNvPr id="6" name="Footer Placeholder 5"/>
          <p:cNvSpPr>
            <a:spLocks noGrp="1"/>
          </p:cNvSpPr>
          <p:nvPr>
            <p:ph type="ftr" sz="quarter" idx="11"/>
          </p:nvPr>
        </p:nvSpPr>
        <p:spPr>
          <a:xfrm>
            <a:off x="3325813" y="6288741"/>
            <a:ext cx="5217551" cy="365125"/>
          </a:xfrm>
        </p:spPr>
        <p:txBody>
          <a:bodyPr/>
          <a:lstStyle/>
          <a:p>
            <a:r>
              <a:rPr lang="en-US" smtClean="0"/>
              <a:t>CT Public Health Association Mentoring Organization Registry</a:t>
            </a:r>
            <a:endParaRPr lang="en-US"/>
          </a:p>
        </p:txBody>
      </p:sp>
      <p:sp>
        <p:nvSpPr>
          <p:cNvPr id="7" name="Slide Number Placeholder 6"/>
          <p:cNvSpPr>
            <a:spLocks noGrp="1"/>
          </p:cNvSpPr>
          <p:nvPr>
            <p:ph type="sldNum" sz="quarter" idx="12"/>
          </p:nvPr>
        </p:nvSpPr>
        <p:spPr/>
        <p:txBody>
          <a:bodyPr/>
          <a:lstStyle/>
          <a:p>
            <a:fld id="{27ED039A-A2B7-BA49-B72F-3C2669848024}"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036920DC-F9A4-0242-8A8B-FF087AF36D73}" type="datetime1">
              <a:rPr lang="en-US" smtClean="0"/>
              <a:t>4/8/2014</a:t>
            </a:fld>
            <a:endParaRPr lang="en-US"/>
          </a:p>
        </p:txBody>
      </p:sp>
      <p:sp>
        <p:nvSpPr>
          <p:cNvPr id="6" name="Footer Placeholder 5"/>
          <p:cNvSpPr>
            <a:spLocks noGrp="1"/>
          </p:cNvSpPr>
          <p:nvPr>
            <p:ph type="ftr" sz="quarter" idx="11"/>
          </p:nvPr>
        </p:nvSpPr>
        <p:spPr>
          <a:xfrm>
            <a:off x="3325813" y="6288741"/>
            <a:ext cx="5217551" cy="365125"/>
          </a:xfrm>
        </p:spPr>
        <p:txBody>
          <a:bodyPr/>
          <a:lstStyle/>
          <a:p>
            <a:r>
              <a:rPr lang="en-US" smtClean="0"/>
              <a:t>CT Public Health Association Mentoring Organization Registry</a:t>
            </a:r>
            <a:endParaRPr lang="en-US"/>
          </a:p>
        </p:txBody>
      </p:sp>
      <p:sp>
        <p:nvSpPr>
          <p:cNvPr id="7" name="Slide Number Placeholder 6"/>
          <p:cNvSpPr>
            <a:spLocks noGrp="1"/>
          </p:cNvSpPr>
          <p:nvPr>
            <p:ph type="sldNum" sz="quarter" idx="12"/>
          </p:nvPr>
        </p:nvSpPr>
        <p:spPr/>
        <p:txBody>
          <a:bodyPr/>
          <a:lstStyle/>
          <a:p>
            <a:fld id="{27ED039A-A2B7-BA49-B72F-3C2669848024}"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BAE1A81-4F99-9249-9DB6-A6476EF9F2F8}" type="datetime1">
              <a:rPr lang="en-US" smtClean="0"/>
              <a:t>4/8/2014</a:t>
            </a:fld>
            <a:endParaRPr lang="en-US"/>
          </a:p>
        </p:txBody>
      </p:sp>
      <p:sp>
        <p:nvSpPr>
          <p:cNvPr id="5" name="Footer Placeholder 4"/>
          <p:cNvSpPr>
            <a:spLocks noGrp="1"/>
          </p:cNvSpPr>
          <p:nvPr>
            <p:ph type="ftr" sz="quarter" idx="11"/>
          </p:nvPr>
        </p:nvSpPr>
        <p:spPr/>
        <p:txBody>
          <a:bodyPr/>
          <a:lstStyle/>
          <a:p>
            <a:r>
              <a:rPr lang="en-US" smtClean="0"/>
              <a:t>CT Public Health Association Mentoring Organization Registry</a:t>
            </a:r>
            <a:endParaRPr lang="en-US"/>
          </a:p>
        </p:txBody>
      </p:sp>
      <p:sp>
        <p:nvSpPr>
          <p:cNvPr id="6" name="Slide Number Placeholder 5"/>
          <p:cNvSpPr>
            <a:spLocks noGrp="1"/>
          </p:cNvSpPr>
          <p:nvPr>
            <p:ph type="sldNum" sz="quarter" idx="12"/>
          </p:nvPr>
        </p:nvSpPr>
        <p:spPr/>
        <p:txBody>
          <a:bodyPr/>
          <a:lstStyle/>
          <a:p>
            <a:fld id="{27ED039A-A2B7-BA49-B72F-3C2669848024}"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6F18523-F33C-EE48-94A2-132B4D488FE7}" type="datetime1">
              <a:rPr lang="en-US" smtClean="0"/>
              <a:t>4/8/2014</a:t>
            </a:fld>
            <a:endParaRPr lang="en-US"/>
          </a:p>
        </p:txBody>
      </p:sp>
      <p:sp>
        <p:nvSpPr>
          <p:cNvPr id="5" name="Footer Placeholder 4"/>
          <p:cNvSpPr>
            <a:spLocks noGrp="1"/>
          </p:cNvSpPr>
          <p:nvPr>
            <p:ph type="ftr" sz="quarter" idx="11"/>
          </p:nvPr>
        </p:nvSpPr>
        <p:spPr/>
        <p:txBody>
          <a:bodyPr/>
          <a:lstStyle/>
          <a:p>
            <a:r>
              <a:rPr lang="en-US" smtClean="0"/>
              <a:t>CT Public Health Association Mentoring Organization Registry</a:t>
            </a:r>
            <a:endParaRPr lang="en-US"/>
          </a:p>
        </p:txBody>
      </p:sp>
      <p:sp>
        <p:nvSpPr>
          <p:cNvPr id="6" name="Slide Number Placeholder 5"/>
          <p:cNvSpPr>
            <a:spLocks noGrp="1"/>
          </p:cNvSpPr>
          <p:nvPr>
            <p:ph type="sldNum" sz="quarter" idx="12"/>
          </p:nvPr>
        </p:nvSpPr>
        <p:spPr/>
        <p:txBody>
          <a:bodyPr/>
          <a:lstStyle/>
          <a:p>
            <a:fld id="{27ED039A-A2B7-BA49-B72F-3C266984802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EC5EAC2-4BB9-C84C-9D3F-39E5B7A3EAAB}" type="datetime1">
              <a:rPr lang="en-US" smtClean="0"/>
              <a:t>4/8/2014</a:t>
            </a:fld>
            <a:endParaRPr lang="en-US"/>
          </a:p>
        </p:txBody>
      </p:sp>
      <p:sp>
        <p:nvSpPr>
          <p:cNvPr id="5" name="Footer Placeholder 4"/>
          <p:cNvSpPr>
            <a:spLocks noGrp="1"/>
          </p:cNvSpPr>
          <p:nvPr>
            <p:ph type="ftr" sz="quarter" idx="11"/>
          </p:nvPr>
        </p:nvSpPr>
        <p:spPr/>
        <p:txBody>
          <a:bodyPr/>
          <a:lstStyle/>
          <a:p>
            <a:r>
              <a:rPr lang="en-US" smtClean="0"/>
              <a:t>CT Public Health Association Mentoring Organization Registry</a:t>
            </a:r>
            <a:endParaRPr lang="en-US"/>
          </a:p>
        </p:txBody>
      </p:sp>
      <p:sp>
        <p:nvSpPr>
          <p:cNvPr id="6" name="Slide Number Placeholder 5"/>
          <p:cNvSpPr>
            <a:spLocks noGrp="1"/>
          </p:cNvSpPr>
          <p:nvPr>
            <p:ph type="sldNum" sz="quarter" idx="12"/>
          </p:nvPr>
        </p:nvSpPr>
        <p:spPr/>
        <p:txBody>
          <a:bodyPr/>
          <a:lstStyle/>
          <a:p>
            <a:fld id="{27ED039A-A2B7-BA49-B72F-3C266984802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C79373-AD25-A548-A1BC-D8874D67E3F2}" type="datetime1">
              <a:rPr lang="en-US" smtClean="0"/>
              <a:t>4/8/2014</a:t>
            </a:fld>
            <a:endParaRPr lang="en-US"/>
          </a:p>
        </p:txBody>
      </p:sp>
      <p:sp>
        <p:nvSpPr>
          <p:cNvPr id="5" name="Footer Placeholder 4"/>
          <p:cNvSpPr>
            <a:spLocks noGrp="1"/>
          </p:cNvSpPr>
          <p:nvPr>
            <p:ph type="ftr" sz="quarter" idx="11"/>
          </p:nvPr>
        </p:nvSpPr>
        <p:spPr/>
        <p:txBody>
          <a:bodyPr/>
          <a:lstStyle/>
          <a:p>
            <a:r>
              <a:rPr lang="en-US" smtClean="0"/>
              <a:t>CT Public Health Association Mentoring Organization Registry</a:t>
            </a:r>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50A2D43-BB5D-F646-9401-9CD140643D79}" type="datetime1">
              <a:rPr lang="en-US" smtClean="0"/>
              <a:t>4/8/2014</a:t>
            </a:fld>
            <a:endParaRPr lang="en-US"/>
          </a:p>
        </p:txBody>
      </p:sp>
      <p:sp>
        <p:nvSpPr>
          <p:cNvPr id="6" name="Footer Placeholder 5"/>
          <p:cNvSpPr>
            <a:spLocks noGrp="1"/>
          </p:cNvSpPr>
          <p:nvPr>
            <p:ph type="ftr" sz="quarter" idx="11"/>
          </p:nvPr>
        </p:nvSpPr>
        <p:spPr/>
        <p:txBody>
          <a:bodyPr/>
          <a:lstStyle/>
          <a:p>
            <a:r>
              <a:rPr lang="en-US" smtClean="0"/>
              <a:t>CT Public Health Association Mentoring Organization Registry</a:t>
            </a:r>
            <a:endParaRPr lang="en-US"/>
          </a:p>
        </p:txBody>
      </p:sp>
      <p:sp>
        <p:nvSpPr>
          <p:cNvPr id="7" name="Slide Number Placeholder 6"/>
          <p:cNvSpPr>
            <a:spLocks noGrp="1"/>
          </p:cNvSpPr>
          <p:nvPr>
            <p:ph type="sldNum" sz="quarter" idx="12"/>
          </p:nvPr>
        </p:nvSpPr>
        <p:spPr/>
        <p:txBody>
          <a:bodyPr/>
          <a:lstStyle/>
          <a:p>
            <a:fld id="{27ED039A-A2B7-BA49-B72F-3C266984802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00F60BD3-D30E-0E47-8DD6-CEF12C398F55}" type="datetime1">
              <a:rPr lang="en-US" smtClean="0"/>
              <a:t>4/8/2014</a:t>
            </a:fld>
            <a:endParaRPr lang="en-US"/>
          </a:p>
        </p:txBody>
      </p:sp>
      <p:sp>
        <p:nvSpPr>
          <p:cNvPr id="8" name="Footer Placeholder 7"/>
          <p:cNvSpPr>
            <a:spLocks noGrp="1"/>
          </p:cNvSpPr>
          <p:nvPr>
            <p:ph type="ftr" sz="quarter" idx="11"/>
          </p:nvPr>
        </p:nvSpPr>
        <p:spPr/>
        <p:txBody>
          <a:bodyPr/>
          <a:lstStyle/>
          <a:p>
            <a:r>
              <a:rPr lang="en-US" smtClean="0"/>
              <a:t>CT Public Health Association Mentoring Organization Registry</a:t>
            </a:r>
            <a:endParaRPr lang="en-US"/>
          </a:p>
        </p:txBody>
      </p:sp>
      <p:sp>
        <p:nvSpPr>
          <p:cNvPr id="9" name="Slide Number Placeholder 8"/>
          <p:cNvSpPr>
            <a:spLocks noGrp="1"/>
          </p:cNvSpPr>
          <p:nvPr>
            <p:ph type="sldNum" sz="quarter" idx="12"/>
          </p:nvPr>
        </p:nvSpPr>
        <p:spPr/>
        <p:txBody>
          <a:bodyPr/>
          <a:lstStyle/>
          <a:p>
            <a:fld id="{27ED039A-A2B7-BA49-B72F-3C2669848024}"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5309385A-1B4D-8B41-9E95-B16974FA9FDB}" type="datetime1">
              <a:rPr lang="en-US" smtClean="0"/>
              <a:t>4/8/2014</a:t>
            </a:fld>
            <a:endParaRPr lang="en-US"/>
          </a:p>
        </p:txBody>
      </p:sp>
      <p:sp>
        <p:nvSpPr>
          <p:cNvPr id="6" name="Footer Placeholder 5"/>
          <p:cNvSpPr>
            <a:spLocks noGrp="1"/>
          </p:cNvSpPr>
          <p:nvPr>
            <p:ph type="ftr" sz="quarter" idx="11"/>
          </p:nvPr>
        </p:nvSpPr>
        <p:spPr/>
        <p:txBody>
          <a:bodyPr/>
          <a:lstStyle/>
          <a:p>
            <a:r>
              <a:rPr lang="en-US" smtClean="0"/>
              <a:t>CT Public Health Association Mentoring Organization Registry</a:t>
            </a:r>
            <a:endParaRPr lang="en-US"/>
          </a:p>
        </p:txBody>
      </p:sp>
      <p:sp>
        <p:nvSpPr>
          <p:cNvPr id="7" name="Slide Number Placeholder 6"/>
          <p:cNvSpPr>
            <a:spLocks noGrp="1"/>
          </p:cNvSpPr>
          <p:nvPr>
            <p:ph type="sldNum" sz="quarter" idx="12"/>
          </p:nvPr>
        </p:nvSpPr>
        <p:spPr/>
        <p:txBody>
          <a:bodyPr/>
          <a:lstStyle/>
          <a:p>
            <a:fld id="{27ED039A-A2B7-BA49-B72F-3C2669848024}"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37CC906-F675-4E43-A6FB-C79EEF608AD8}" type="datetime1">
              <a:rPr lang="en-US" smtClean="0"/>
              <a:t>4/8/2014</a:t>
            </a:fld>
            <a:endParaRPr lang="en-US"/>
          </a:p>
        </p:txBody>
      </p:sp>
      <p:sp>
        <p:nvSpPr>
          <p:cNvPr id="6" name="Footer Placeholder 5"/>
          <p:cNvSpPr>
            <a:spLocks noGrp="1"/>
          </p:cNvSpPr>
          <p:nvPr>
            <p:ph type="ftr" sz="quarter" idx="11"/>
          </p:nvPr>
        </p:nvSpPr>
        <p:spPr/>
        <p:txBody>
          <a:bodyPr/>
          <a:lstStyle/>
          <a:p>
            <a:r>
              <a:rPr lang="en-US" smtClean="0"/>
              <a:t>CT Public Health Association Mentoring Organization Registry</a:t>
            </a:r>
            <a:endParaRPr lang="en-US"/>
          </a:p>
        </p:txBody>
      </p:sp>
      <p:sp>
        <p:nvSpPr>
          <p:cNvPr id="7" name="Slide Number Placeholder 6"/>
          <p:cNvSpPr>
            <a:spLocks noGrp="1"/>
          </p:cNvSpPr>
          <p:nvPr>
            <p:ph type="sldNum" sz="quarter" idx="12"/>
          </p:nvPr>
        </p:nvSpPr>
        <p:spPr/>
        <p:txBody>
          <a:bodyPr/>
          <a:lstStyle/>
          <a:p>
            <a:fld id="{27ED039A-A2B7-BA49-B72F-3C2669848024}"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26026E33-0417-0E44-B61A-20FCCEEB11F3}" type="datetime1">
              <a:rPr lang="en-US" smtClean="0"/>
              <a:t>4/8/2014</a:t>
            </a:fld>
            <a:endParaRPr lang="en-US"/>
          </a:p>
        </p:txBody>
      </p:sp>
      <p:sp>
        <p:nvSpPr>
          <p:cNvPr id="6" name="Footer Placeholder 5"/>
          <p:cNvSpPr>
            <a:spLocks noGrp="1"/>
          </p:cNvSpPr>
          <p:nvPr>
            <p:ph type="ftr" sz="quarter" idx="11"/>
          </p:nvPr>
        </p:nvSpPr>
        <p:spPr/>
        <p:txBody>
          <a:bodyPr/>
          <a:lstStyle/>
          <a:p>
            <a:r>
              <a:rPr lang="en-US" smtClean="0"/>
              <a:t>CT Public Health Association Mentoring Organization Registry</a:t>
            </a:r>
            <a:endParaRPr lang="en-US"/>
          </a:p>
        </p:txBody>
      </p:sp>
      <p:sp>
        <p:nvSpPr>
          <p:cNvPr id="7" name="Slide Number Placeholder 6"/>
          <p:cNvSpPr>
            <a:spLocks noGrp="1"/>
          </p:cNvSpPr>
          <p:nvPr>
            <p:ph type="sldNum" sz="quarter" idx="12"/>
          </p:nvPr>
        </p:nvSpPr>
        <p:spPr/>
        <p:txBody>
          <a:bodyPr/>
          <a:lstStyle/>
          <a:p>
            <a:fld id="{27ED039A-A2B7-BA49-B72F-3C2669848024}"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3366CA0-A5DA-FC46-89CF-F39198BF648F}" type="datetime1">
              <a:rPr lang="en-US" smtClean="0"/>
              <a:t>4/8/2014</a:t>
            </a:fld>
            <a:endParaRPr lang="en-US"/>
          </a:p>
        </p:txBody>
      </p:sp>
      <p:sp>
        <p:nvSpPr>
          <p:cNvPr id="4" name="Footer Placeholder 3"/>
          <p:cNvSpPr>
            <a:spLocks noGrp="1"/>
          </p:cNvSpPr>
          <p:nvPr>
            <p:ph type="ftr" sz="quarter" idx="11"/>
          </p:nvPr>
        </p:nvSpPr>
        <p:spPr/>
        <p:txBody>
          <a:bodyPr/>
          <a:lstStyle/>
          <a:p>
            <a:r>
              <a:rPr lang="en-US" smtClean="0"/>
              <a:t>CT Public Health Association Mentoring Organization Registry</a:t>
            </a:r>
            <a:endParaRPr lang="en-US"/>
          </a:p>
        </p:txBody>
      </p:sp>
      <p:sp>
        <p:nvSpPr>
          <p:cNvPr id="5" name="Slide Number Placeholder 4"/>
          <p:cNvSpPr>
            <a:spLocks noGrp="1"/>
          </p:cNvSpPr>
          <p:nvPr>
            <p:ph type="sldNum" sz="quarter" idx="12"/>
          </p:nvPr>
        </p:nvSpPr>
        <p:spPr/>
        <p:txBody>
          <a:bodyPr/>
          <a:lstStyle/>
          <a:p>
            <a:fld id="{27ED039A-A2B7-BA49-B72F-3C266984802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AE703891-AE0A-7D47-9DA3-12EE045FD720}" type="datetime1">
              <a:rPr lang="en-US" smtClean="0"/>
              <a:t>4/8/2014</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r>
              <a:rPr lang="en-US" smtClean="0"/>
              <a:t>CT Public Health Association Mentoring Organization Registry</a:t>
            </a:r>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27ED039A-A2B7-BA49-B72F-3C266984802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69" r:id="rId1"/>
    <p:sldLayoutId id="2147483870" r:id="rId2"/>
    <p:sldLayoutId id="2147483871" r:id="rId3"/>
    <p:sldLayoutId id="2147483872" r:id="rId4"/>
    <p:sldLayoutId id="2147483873" r:id="rId5"/>
    <p:sldLayoutId id="2147483874" r:id="rId6"/>
    <p:sldLayoutId id="2147483875" r:id="rId7"/>
    <p:sldLayoutId id="2147483876" r:id="rId8"/>
    <p:sldLayoutId id="2147483877" r:id="rId9"/>
    <p:sldLayoutId id="2147483878" r:id="rId10"/>
    <p:sldLayoutId id="2147483879" r:id="rId11"/>
    <p:sldLayoutId id="2147483880" r:id="rId12"/>
    <p:sldLayoutId id="2147483881" r:id="rId13"/>
    <p:sldLayoutId id="2147483882" r:id="rId14"/>
    <p:sldLayoutId id="2147483883" r:id="rId15"/>
    <p:sldLayoutId id="2147483884" r:id="rId16"/>
  </p:sldLayoutIdLst>
  <p:hf sldNum="0" hdr="0" dt="0"/>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ww.youtube.com/watch?v=ycDkw_gThhc"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www.youtube.com/watch?v=Vjdd41VbNvk&amp;list=UUiMg06DjcUk5FRiM3g5sqoQ&amp;index=71&amp;feature=plpp_video"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www.youtube.com/watch?v=oV10yTIaFgM" TargetMode="Externa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www.youtube.com/watch?v=m7TiDS6hcJI"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www.ted.com/talks/tyrone_hayes_penelope_jagessar_chaffer_the_toxic_baby"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ater.org" TargetMode="External"/><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lindabk64@gmail.com" TargetMode="External"/><Relationship Id="rId2" Type="http://schemas.openxmlformats.org/officeDocument/2006/relationships/hyperlink" Target="mailto:cyndistern@mac.co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1.xml"/><Relationship Id="rId7" Type="http://schemas.openxmlformats.org/officeDocument/2006/relationships/image" Target="../media/image11.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Microsoft_Word_97_-_2003_Document1.doc"/><Relationship Id="rId5" Type="http://schemas.openxmlformats.org/officeDocument/2006/relationships/oleObject" Target="../embeddings/oleObject1.bin"/><Relationship Id="rId4" Type="http://schemas.openxmlformats.org/officeDocument/2006/relationships/hyperlink" Target="https://www.youtube.com/watch?v=TVZxtuZhN_M" TargetMode="External"/><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oQkGx6gRGIY&amp;list=UUHlzppBTg2w8NbZOIWbb5Y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www.countyhealthrankings.org/resources/what-makes-community-healthy-or-unhealthy" TargetMode="External"/><Relationship Id="rId4" Type="http://schemas.openxmlformats.org/officeDocument/2006/relationships/hyperlink" Target="http://www.youtube.com/watch?v=4TCzebI--T8"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ted.com/talks/gary_slutkin_let_s_treat_violence_like_a_contagious_disease" TargetMode="External"/><Relationship Id="rId2" Type="http://schemas.openxmlformats.org/officeDocument/2006/relationships/hyperlink" Target="http://www.animalplanet.com/tv-shows/other/videos/killer-outbreaks-e-coli-0157.ht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ted.com/talks/hans_rosling_and_the_magic_washing_machin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hyperlink" Target="http://www.ted.com/talks/hans_rosling_at_state"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Dx4Ia-jatNQ" TargetMode="External"/><Relationship Id="rId2" Type="http://schemas.openxmlformats.org/officeDocument/2006/relationships/hyperlink" Target="https://www.youtube.com/watch?v=uE7v5cHlHDQ" TargetMode="Externa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ZLkbWUNQbgk" TargetMode="External"/><Relationship Id="rId2" Type="http://schemas.openxmlformats.org/officeDocument/2006/relationships/hyperlink" Target="https://www.youtube.com/watch?v=ppDWD3VwxVg&amp;feature=related" TargetMode="External"/><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508000"/>
            <a:ext cx="8042276" cy="5780741"/>
          </a:xfrm>
        </p:spPr>
        <p:txBody>
          <a:bodyPr anchor="ctr"/>
          <a:lstStyle/>
          <a:p>
            <a:r>
              <a:rPr lang="en-US" sz="2400" b="1" dirty="0" smtClean="0"/>
              <a:t/>
            </a:r>
            <a:br>
              <a:rPr lang="en-US" sz="2400" b="1" dirty="0" smtClean="0"/>
            </a:br>
            <a:r>
              <a:rPr lang="en-US" sz="2400" b="1" dirty="0"/>
              <a:t/>
            </a:r>
            <a:br>
              <a:rPr lang="en-US" sz="2400" b="1" dirty="0"/>
            </a:br>
            <a:r>
              <a:rPr lang="en-US" sz="2400" b="1" dirty="0" smtClean="0">
                <a:solidFill>
                  <a:srgbClr val="000000"/>
                </a:solidFill>
              </a:rPr>
              <a:t>		  </a:t>
            </a:r>
            <a:br>
              <a:rPr lang="en-US" sz="2400" b="1" dirty="0" smtClean="0">
                <a:solidFill>
                  <a:srgbClr val="000000"/>
                </a:solidFill>
              </a:rPr>
            </a:br>
            <a:r>
              <a:rPr lang="en-US" sz="2400" b="1" dirty="0">
                <a:solidFill>
                  <a:srgbClr val="000000"/>
                </a:solidFill>
              </a:rPr>
              <a:t>	</a:t>
            </a:r>
            <a:r>
              <a:rPr lang="en-US" sz="2400" b="1" dirty="0" smtClean="0">
                <a:solidFill>
                  <a:srgbClr val="000000"/>
                </a:solidFill>
              </a:rPr>
              <a:t>	 </a:t>
            </a:r>
            <a:br>
              <a:rPr lang="en-US" sz="2400" b="1" dirty="0" smtClean="0">
                <a:solidFill>
                  <a:srgbClr val="000000"/>
                </a:solidFill>
              </a:rPr>
            </a:br>
            <a:r>
              <a:rPr lang="en-US" sz="2400" b="1" dirty="0">
                <a:solidFill>
                  <a:srgbClr val="000000"/>
                </a:solidFill>
              </a:rPr>
              <a:t/>
            </a:r>
            <a:br>
              <a:rPr lang="en-US" sz="2400" b="1" dirty="0">
                <a:solidFill>
                  <a:srgbClr val="000000"/>
                </a:solidFill>
              </a:rPr>
            </a:br>
            <a:r>
              <a:rPr lang="en-US" sz="2400" b="1" dirty="0" smtClean="0">
                <a:solidFill>
                  <a:srgbClr val="000000"/>
                </a:solidFill>
              </a:rPr>
              <a:t/>
            </a:r>
            <a:br>
              <a:rPr lang="en-US" sz="2400" b="1" dirty="0" smtClean="0">
                <a:solidFill>
                  <a:srgbClr val="000000"/>
                </a:solidFill>
              </a:rPr>
            </a:br>
            <a:r>
              <a:rPr lang="en-US" sz="2400" b="1" dirty="0">
                <a:solidFill>
                  <a:srgbClr val="000000"/>
                </a:solidFill>
              </a:rPr>
              <a:t> </a:t>
            </a:r>
            <a:r>
              <a:rPr lang="en-US" sz="2400" b="1" dirty="0" smtClean="0">
                <a:solidFill>
                  <a:srgbClr val="000000"/>
                </a:solidFill>
              </a:rPr>
              <a:t>                  </a:t>
            </a:r>
            <a:r>
              <a:rPr lang="en-US" sz="1800" b="1" dirty="0" smtClean="0">
                <a:solidFill>
                  <a:srgbClr val="000000"/>
                </a:solidFill>
              </a:rPr>
              <a:t>Mentoring </a:t>
            </a:r>
            <a:r>
              <a:rPr lang="en-US" sz="1800" b="1" dirty="0">
                <a:solidFill>
                  <a:srgbClr val="000000"/>
                </a:solidFill>
              </a:rPr>
              <a:t>Organization Registry (MOR)</a:t>
            </a:r>
            <a:br>
              <a:rPr lang="en-US" sz="1800" b="1" dirty="0">
                <a:solidFill>
                  <a:srgbClr val="000000"/>
                </a:solidFill>
              </a:rPr>
            </a:br>
            <a:r>
              <a:rPr lang="en-US" sz="1800" b="1" dirty="0" smtClean="0">
                <a:solidFill>
                  <a:srgbClr val="000000"/>
                </a:solidFill>
              </a:rPr>
              <a:t/>
            </a:r>
            <a:br>
              <a:rPr lang="en-US" sz="1800" b="1" dirty="0" smtClean="0">
                <a:solidFill>
                  <a:srgbClr val="000000"/>
                </a:solidFill>
              </a:rPr>
            </a:br>
            <a:r>
              <a:rPr lang="en-US" sz="1800" dirty="0" smtClean="0"/>
              <a:t>This project was developed for 2014 National Public Health Week to help  educators engage high school and early college students in public health concepts, activities, volunteerism and careers in public health. We look forward to hearing from you and working with you to achieve your goals.</a:t>
            </a:r>
            <a:br>
              <a:rPr lang="en-US" sz="1800" dirty="0" smtClean="0"/>
            </a:br>
            <a:r>
              <a:rPr lang="en-US" sz="1800" dirty="0"/>
              <a:t/>
            </a:r>
            <a:br>
              <a:rPr lang="en-US" sz="1800" dirty="0"/>
            </a:br>
            <a:r>
              <a:rPr lang="en-US" sz="1800" dirty="0" smtClean="0"/>
              <a:t/>
            </a:r>
            <a:br>
              <a:rPr lang="en-US" sz="1800" dirty="0" smtClean="0"/>
            </a:br>
            <a:r>
              <a:rPr lang="en-US" sz="1800" dirty="0" smtClean="0"/>
              <a:t>Cyndi </a:t>
            </a:r>
            <a:r>
              <a:rPr lang="en-US" sz="1800" dirty="0" err="1" smtClean="0"/>
              <a:t>Billian</a:t>
            </a:r>
            <a:r>
              <a:rPr lang="en-US" sz="1800" dirty="0" smtClean="0"/>
              <a:t> Stern, MA, MPH		    Pamela </a:t>
            </a:r>
            <a:r>
              <a:rPr lang="en-US" sz="1800" dirty="0" err="1" smtClean="0"/>
              <a:t>Kilbey</a:t>
            </a:r>
            <a:r>
              <a:rPr lang="en-US" sz="1800" dirty="0" smtClean="0"/>
              <a:t>-Fox, MPH</a:t>
            </a:r>
            <a:br>
              <a:rPr lang="en-US" sz="1800" dirty="0" smtClean="0"/>
            </a:br>
            <a:r>
              <a:rPr lang="en-US" sz="1600" dirty="0" err="1" smtClean="0">
                <a:solidFill>
                  <a:schemeClr val="accent3">
                    <a:lumMod val="60000"/>
                    <a:lumOff val="40000"/>
                  </a:schemeClr>
                </a:solidFill>
              </a:rPr>
              <a:t>cyndi.billianstern</a:t>
            </a:r>
            <a:r>
              <a:rPr lang="en-US" sz="1600" dirty="0" err="1">
                <a:solidFill>
                  <a:schemeClr val="accent3">
                    <a:lumMod val="60000"/>
                    <a:lumOff val="40000"/>
                  </a:schemeClr>
                </a:solidFill>
              </a:rPr>
              <a:t>@cpha.info</a:t>
            </a:r>
            <a:r>
              <a:rPr lang="en-US" sz="1600" dirty="0" smtClean="0">
                <a:solidFill>
                  <a:schemeClr val="accent3">
                    <a:lumMod val="60000"/>
                    <a:lumOff val="40000"/>
                  </a:schemeClr>
                </a:solidFill>
              </a:rPr>
              <a:t>                                     </a:t>
            </a:r>
            <a:r>
              <a:rPr lang="en-US" sz="1600" dirty="0" err="1" smtClean="0">
                <a:solidFill>
                  <a:srgbClr val="9DF131"/>
                </a:solidFill>
              </a:rPr>
              <a:t>pamela.kilbey-fox</a:t>
            </a:r>
            <a:r>
              <a:rPr lang="en-US" sz="1600" dirty="0" err="1">
                <a:solidFill>
                  <a:srgbClr val="9DF131"/>
                </a:solidFill>
              </a:rPr>
              <a:t>@cpha.info</a:t>
            </a:r>
            <a:r>
              <a:rPr lang="en-US" sz="1600" dirty="0">
                <a:solidFill>
                  <a:srgbClr val="9DF131"/>
                </a:solidFill>
              </a:rPr>
              <a:t> </a:t>
            </a:r>
            <a:r>
              <a:rPr lang="en-US" sz="1600" dirty="0" smtClean="0">
                <a:solidFill>
                  <a:srgbClr val="9DF131"/>
                </a:solidFill>
              </a:rPr>
              <a:t>      </a:t>
            </a:r>
            <a:r>
              <a:rPr lang="en-US" sz="1600" dirty="0" smtClean="0"/>
              <a:t/>
            </a:r>
            <a:br>
              <a:rPr lang="en-US" sz="1600" dirty="0" smtClean="0"/>
            </a:br>
            <a:r>
              <a:rPr lang="en-US" sz="1800" dirty="0" smtClean="0"/>
              <a:t/>
            </a:r>
            <a:br>
              <a:rPr lang="en-US" sz="1800" dirty="0" smtClean="0"/>
            </a:br>
            <a:r>
              <a:rPr lang="en-US" sz="1800" dirty="0" smtClean="0"/>
              <a:t>       		</a:t>
            </a:r>
            <a:endParaRPr lang="en-US" sz="1800" b="1" dirty="0"/>
          </a:p>
        </p:txBody>
      </p:sp>
      <p:sp>
        <p:nvSpPr>
          <p:cNvPr id="3" name="Footer Placeholder 2"/>
          <p:cNvSpPr>
            <a:spLocks noGrp="1"/>
          </p:cNvSpPr>
          <p:nvPr>
            <p:ph type="ftr" sz="quarter" idx="11"/>
          </p:nvPr>
        </p:nvSpPr>
        <p:spPr/>
        <p:txBody>
          <a:bodyPr/>
          <a:lstStyle/>
          <a:p>
            <a:r>
              <a:rPr lang="en-US" smtClean="0"/>
              <a:t>CT Public Health Association Mentoring Organization Registry</a:t>
            </a:r>
            <a:endParaRPr lang="en-US"/>
          </a:p>
        </p:txBody>
      </p:sp>
      <p:pic>
        <p:nvPicPr>
          <p:cNvPr id="4" name="Picture 3"/>
          <p:cNvPicPr>
            <a:picLocks noChangeAspect="1"/>
          </p:cNvPicPr>
          <p:nvPr/>
        </p:nvPicPr>
        <p:blipFill>
          <a:blip r:embed="rId2"/>
          <a:stretch>
            <a:fillRect/>
          </a:stretch>
        </p:blipFill>
        <p:spPr>
          <a:xfrm>
            <a:off x="2850445" y="862189"/>
            <a:ext cx="2906888" cy="1719909"/>
          </a:xfrm>
          <a:prstGeom prst="rect">
            <a:avLst/>
          </a:prstGeom>
        </p:spPr>
      </p:pic>
      <p:sp>
        <p:nvSpPr>
          <p:cNvPr id="5" name="Rectangle 4"/>
          <p:cNvSpPr/>
          <p:nvPr/>
        </p:nvSpPr>
        <p:spPr>
          <a:xfrm>
            <a:off x="2173111" y="481168"/>
            <a:ext cx="4572000" cy="646331"/>
          </a:xfrm>
          <a:prstGeom prst="rect">
            <a:avLst/>
          </a:prstGeom>
        </p:spPr>
        <p:txBody>
          <a:bodyPr>
            <a:spAutoFit/>
          </a:bodyPr>
          <a:lstStyle/>
          <a:p>
            <a:r>
              <a:rPr lang="en-US" b="1" dirty="0"/>
              <a:t>The 2014 Public Health Film Festival</a:t>
            </a:r>
            <a:br>
              <a:rPr lang="en-US" b="1" dirty="0"/>
            </a:b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B355"/>
                </a:solidFill>
              </a:rPr>
              <a:t>Health Promotion </a:t>
            </a:r>
            <a:endParaRPr lang="en-US" dirty="0">
              <a:solidFill>
                <a:srgbClr val="FFB355"/>
              </a:solidFill>
            </a:endParaRPr>
          </a:p>
        </p:txBody>
      </p:sp>
      <p:sp>
        <p:nvSpPr>
          <p:cNvPr id="4" name="Title 1"/>
          <p:cNvSpPr txBox="1">
            <a:spLocks/>
          </p:cNvSpPr>
          <p:nvPr/>
        </p:nvSpPr>
        <p:spPr>
          <a:xfrm>
            <a:off x="689659" y="381000"/>
            <a:ext cx="7583487" cy="104438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800" kern="1200">
                <a:solidFill>
                  <a:schemeClr val="bg1"/>
                </a:solidFill>
                <a:latin typeface="+mj-lt"/>
                <a:ea typeface="+mj-ea"/>
                <a:cs typeface="+mj-cs"/>
              </a:defRPr>
            </a:lvl1pPr>
          </a:lstStyle>
          <a:p>
            <a:endParaRPr lang="en-US" dirty="0"/>
          </a:p>
        </p:txBody>
      </p:sp>
      <p:sp>
        <p:nvSpPr>
          <p:cNvPr id="5" name="Content Placeholder 2"/>
          <p:cNvSpPr txBox="1">
            <a:spLocks/>
          </p:cNvSpPr>
          <p:nvPr/>
        </p:nvSpPr>
        <p:spPr>
          <a:xfrm>
            <a:off x="406588" y="1573338"/>
            <a:ext cx="6405708" cy="4904642"/>
          </a:xfrm>
          <a:prstGeom prst="rect">
            <a:avLst/>
          </a:prstGeom>
        </p:spPr>
        <p:txBody>
          <a:bodyPr vert="horz" lIns="91440" tIns="45720" rIns="91440" bIns="45720" rtlCol="0">
            <a:normAutofit/>
          </a:bodyPr>
          <a:lst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a:lstStyle>
          <a:p>
            <a:pPr>
              <a:buFont typeface="Wingdings 2" pitchFamily="18" charset="2"/>
              <a:buNone/>
            </a:pPr>
            <a:r>
              <a:rPr lang="en-US" i="1" dirty="0" smtClean="0"/>
              <a:t>     </a:t>
            </a:r>
            <a:r>
              <a:rPr lang="en-US" sz="2800" i="1" dirty="0" smtClean="0"/>
              <a:t>Public Health Wash Your Hands:     </a:t>
            </a:r>
            <a:r>
              <a:rPr lang="en-US" sz="1900" dirty="0" smtClean="0">
                <a:hlinkClick r:id="rId2"/>
              </a:rPr>
              <a:t>https://www.youtube.com/watch?v=ycDkw_gThhc</a:t>
            </a:r>
            <a:endParaRPr lang="en-US" sz="1900" dirty="0" smtClean="0"/>
          </a:p>
          <a:p>
            <a:pPr>
              <a:buNone/>
            </a:pPr>
            <a:r>
              <a:rPr lang="en-US" sz="2600" dirty="0" smtClean="0"/>
              <a:t>   </a:t>
            </a:r>
            <a:r>
              <a:rPr lang="en-US" sz="1900" dirty="0" smtClean="0"/>
              <a:t>This culturally sensitive video </a:t>
            </a:r>
            <a:r>
              <a:rPr lang="en-US" sz="1900" i="1" dirty="0"/>
              <a:t>produced by Newtown HS Public Health 101 Students </a:t>
            </a:r>
            <a:r>
              <a:rPr lang="en-US" sz="1900" dirty="0" smtClean="0"/>
              <a:t>won a World Health Organization Award. Basic knowledge regarding hand washing, but from the Public Health perspective. </a:t>
            </a:r>
          </a:p>
          <a:p>
            <a:pPr algn="ctr">
              <a:buFont typeface="Wingdings 2" pitchFamily="18" charset="2"/>
              <a:buNone/>
            </a:pPr>
            <a:endParaRPr lang="en-US" sz="1900" i="1" dirty="0" smtClean="0">
              <a:solidFill>
                <a:srgbClr val="FFB355"/>
              </a:solidFill>
            </a:endParaRPr>
          </a:p>
          <a:p>
            <a:pPr algn="ctr">
              <a:buFont typeface="Wingdings 2" pitchFamily="18" charset="2"/>
              <a:buNone/>
            </a:pPr>
            <a:r>
              <a:rPr lang="en-US" sz="1800" i="1" dirty="0" smtClean="0">
                <a:solidFill>
                  <a:srgbClr val="FFB355"/>
                </a:solidFill>
              </a:rPr>
              <a:t>What are the root causes of the problem that video addresses? </a:t>
            </a:r>
          </a:p>
          <a:p>
            <a:pPr marL="457200" indent="-457200">
              <a:buFont typeface="Wingdings 2" pitchFamily="18" charset="2"/>
              <a:buNone/>
            </a:pPr>
            <a:endParaRPr lang="en-US" dirty="0" smtClean="0"/>
          </a:p>
        </p:txBody>
      </p:sp>
      <p:pic>
        <p:nvPicPr>
          <p:cNvPr id="6" name="Picture 5"/>
          <p:cNvPicPr>
            <a:picLocks noChangeAspect="1"/>
          </p:cNvPicPr>
          <p:nvPr/>
        </p:nvPicPr>
        <p:blipFill>
          <a:blip r:embed="rId3"/>
          <a:stretch>
            <a:fillRect/>
          </a:stretch>
        </p:blipFill>
        <p:spPr>
          <a:xfrm>
            <a:off x="6564745" y="1425388"/>
            <a:ext cx="2364441" cy="3261298"/>
          </a:xfrm>
          <a:prstGeom prst="rect">
            <a:avLst/>
          </a:prstGeom>
        </p:spPr>
      </p:pic>
      <p:sp>
        <p:nvSpPr>
          <p:cNvPr id="3" name="Footer Placeholder 2"/>
          <p:cNvSpPr>
            <a:spLocks noGrp="1"/>
          </p:cNvSpPr>
          <p:nvPr>
            <p:ph type="ftr" sz="quarter" idx="11"/>
          </p:nvPr>
        </p:nvSpPr>
        <p:spPr/>
        <p:txBody>
          <a:bodyPr/>
          <a:lstStyle/>
          <a:p>
            <a:r>
              <a:rPr lang="en-US" smtClean="0"/>
              <a:t>CT Public Health Association Mentoring Organization Registry</a:t>
            </a:r>
            <a:endParaRPr lang="en-US"/>
          </a:p>
        </p:txBody>
      </p:sp>
    </p:spTree>
    <p:extLst>
      <p:ext uri="{BB962C8B-B14F-4D97-AF65-F5344CB8AC3E}">
        <p14:creationId xmlns:p14="http://schemas.microsoft.com/office/powerpoint/2010/main" val="2554082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 calcmode="lin" valueType="num">
                                      <p:cBhvr additive="base">
                                        <p:cTn id="7"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B355"/>
                </a:solidFill>
              </a:rPr>
              <a:t>Health Promotion</a:t>
            </a:r>
            <a:endParaRPr lang="en-US" dirty="0">
              <a:solidFill>
                <a:srgbClr val="FFB355"/>
              </a:solidFill>
            </a:endParaRPr>
          </a:p>
        </p:txBody>
      </p:sp>
      <p:sp>
        <p:nvSpPr>
          <p:cNvPr id="3" name="Content Placeholder 2"/>
          <p:cNvSpPr>
            <a:spLocks noGrp="1"/>
          </p:cNvSpPr>
          <p:nvPr>
            <p:ph idx="1"/>
          </p:nvPr>
        </p:nvSpPr>
        <p:spPr>
          <a:xfrm>
            <a:off x="779463" y="1828800"/>
            <a:ext cx="7583487" cy="4616150"/>
          </a:xfrm>
        </p:spPr>
        <p:txBody>
          <a:bodyPr>
            <a:normAutofit lnSpcReduction="10000"/>
          </a:bodyPr>
          <a:lstStyle/>
          <a:p>
            <a:pPr marL="0" indent="0">
              <a:buNone/>
            </a:pPr>
            <a:endParaRPr lang="en-US" sz="2800" dirty="0" smtClean="0"/>
          </a:p>
          <a:p>
            <a:pPr marL="0" indent="0">
              <a:buNone/>
            </a:pPr>
            <a:r>
              <a:rPr lang="en-US" sz="2800" dirty="0" smtClean="0"/>
              <a:t>A Message to Health Care Professionals: Teen Pregnancy (2:37 minutes)</a:t>
            </a:r>
            <a:r>
              <a:rPr lang="en-US" sz="2800" dirty="0"/>
              <a:t> </a:t>
            </a:r>
            <a:r>
              <a:rPr lang="en-US" sz="1800" u="sng" dirty="0">
                <a:hlinkClick r:id="rId2"/>
              </a:rPr>
              <a:t>https://www.youtube.com/watch?v=Vjdd41VbNvk&amp;list=UUiMg06DjcUk5FRiM3g5sqoQ&amp;index=71&amp;feature=plpp_video</a:t>
            </a:r>
            <a:endParaRPr lang="en-US" sz="1800" dirty="0"/>
          </a:p>
          <a:p>
            <a:pPr marL="0" indent="0">
              <a:buNone/>
            </a:pPr>
            <a:r>
              <a:rPr lang="en-US" sz="1800" dirty="0"/>
              <a:t>Teens cover facts about teen pregnancy and STD prevention as they urge health care professionals to talk to their teen patients about contraception.</a:t>
            </a:r>
          </a:p>
          <a:p>
            <a:pPr marL="0" indent="0">
              <a:buNone/>
            </a:pPr>
            <a:r>
              <a:rPr lang="en-US" sz="1900" i="1" dirty="0" smtClean="0">
                <a:solidFill>
                  <a:srgbClr val="FFB355"/>
                </a:solidFill>
              </a:rPr>
              <a:t>What are the root causes of this problem?</a:t>
            </a:r>
          </a:p>
          <a:p>
            <a:pPr marL="0" indent="0">
              <a:buNone/>
            </a:pPr>
            <a:r>
              <a:rPr lang="en-US" sz="1900" i="1" dirty="0" smtClean="0">
                <a:solidFill>
                  <a:srgbClr val="FFB355"/>
                </a:solidFill>
              </a:rPr>
              <a:t>What groups might oppose solutions to the problem addressed in this video?</a:t>
            </a:r>
          </a:p>
          <a:p>
            <a:pPr marL="0" indent="0">
              <a:buNone/>
            </a:pPr>
            <a:endParaRPr lang="en-US" sz="2800" dirty="0"/>
          </a:p>
          <a:p>
            <a:pPr marL="0" indent="0">
              <a:buNone/>
            </a:pPr>
            <a:endParaRPr lang="en-US" sz="2800" dirty="0"/>
          </a:p>
        </p:txBody>
      </p:sp>
      <p:pic>
        <p:nvPicPr>
          <p:cNvPr id="4" name="Picture 3"/>
          <p:cNvPicPr>
            <a:picLocks noChangeAspect="1"/>
          </p:cNvPicPr>
          <p:nvPr/>
        </p:nvPicPr>
        <p:blipFill>
          <a:blip r:embed="rId3"/>
          <a:stretch>
            <a:fillRect/>
          </a:stretch>
        </p:blipFill>
        <p:spPr>
          <a:xfrm>
            <a:off x="5097662" y="232090"/>
            <a:ext cx="3797300" cy="2133600"/>
          </a:xfrm>
          <a:prstGeom prst="rect">
            <a:avLst/>
          </a:prstGeom>
        </p:spPr>
      </p:pic>
      <p:sp>
        <p:nvSpPr>
          <p:cNvPr id="5" name="Footer Placeholder 4"/>
          <p:cNvSpPr>
            <a:spLocks noGrp="1"/>
          </p:cNvSpPr>
          <p:nvPr>
            <p:ph type="ftr" sz="quarter" idx="11"/>
          </p:nvPr>
        </p:nvSpPr>
        <p:spPr/>
        <p:txBody>
          <a:bodyPr/>
          <a:lstStyle/>
          <a:p>
            <a:r>
              <a:rPr lang="en-US" smtClean="0"/>
              <a:t>CT Public Health Association Mentoring Organization Registry</a:t>
            </a:r>
            <a:endParaRPr lang="en-US"/>
          </a:p>
        </p:txBody>
      </p:sp>
    </p:spTree>
    <p:extLst>
      <p:ext uri="{BB962C8B-B14F-4D97-AF65-F5344CB8AC3E}">
        <p14:creationId xmlns:p14="http://schemas.microsoft.com/office/powerpoint/2010/main" val="39770046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B355"/>
                </a:solidFill>
              </a:rPr>
              <a:t>Health Promotion</a:t>
            </a:r>
            <a:endParaRPr lang="en-US" dirty="0">
              <a:solidFill>
                <a:srgbClr val="FFB355"/>
              </a:solidFill>
            </a:endParaRPr>
          </a:p>
        </p:txBody>
      </p:sp>
      <p:sp>
        <p:nvSpPr>
          <p:cNvPr id="3" name="Content Placeholder 2"/>
          <p:cNvSpPr>
            <a:spLocks noGrp="1"/>
          </p:cNvSpPr>
          <p:nvPr>
            <p:ph idx="1"/>
          </p:nvPr>
        </p:nvSpPr>
        <p:spPr/>
        <p:txBody>
          <a:bodyPr/>
          <a:lstStyle/>
          <a:p>
            <a:pPr marL="0" indent="0">
              <a:buNone/>
            </a:pPr>
            <a:r>
              <a:rPr lang="en-US" i="1" dirty="0"/>
              <a:t>17 Facts About E-Cigarettes That Might Surprise You (2 minutes)</a:t>
            </a:r>
            <a:r>
              <a:rPr lang="en-US" dirty="0"/>
              <a:t> </a:t>
            </a:r>
            <a:endParaRPr lang="en-US" dirty="0" smtClean="0"/>
          </a:p>
          <a:p>
            <a:pPr marL="0" indent="0">
              <a:buNone/>
            </a:pPr>
            <a:r>
              <a:rPr lang="en-US" sz="1800" dirty="0">
                <a:hlinkClick r:id="rId2"/>
              </a:rPr>
              <a:t>https://www.youtube.com/watch?v=oV10yTIaFgM</a:t>
            </a:r>
            <a:endParaRPr lang="en-US" sz="1800" dirty="0"/>
          </a:p>
          <a:p>
            <a:pPr marL="0" indent="0">
              <a:buNone/>
            </a:pPr>
            <a:endParaRPr lang="en-US" sz="1800" dirty="0" smtClean="0"/>
          </a:p>
          <a:p>
            <a:pPr marL="0" indent="0">
              <a:buNone/>
            </a:pPr>
            <a:endParaRPr lang="en-US" sz="1800" dirty="0"/>
          </a:p>
          <a:p>
            <a:pPr marL="0" indent="0">
              <a:buNone/>
            </a:pPr>
            <a:r>
              <a:rPr lang="en-US" sz="1800" i="1" dirty="0" smtClean="0">
                <a:solidFill>
                  <a:srgbClr val="FFB355"/>
                </a:solidFill>
              </a:rPr>
              <a:t>What surprised you?</a:t>
            </a:r>
          </a:p>
          <a:p>
            <a:pPr marL="0" indent="0">
              <a:buNone/>
            </a:pPr>
            <a:r>
              <a:rPr lang="en-US" sz="1800" i="1" dirty="0" smtClean="0">
                <a:solidFill>
                  <a:srgbClr val="FFB355"/>
                </a:solidFill>
              </a:rPr>
              <a:t>What policies could address this problem and who might be opposed? </a:t>
            </a:r>
            <a:endParaRPr lang="en-US" sz="1800" i="1" dirty="0">
              <a:solidFill>
                <a:srgbClr val="FFB355"/>
              </a:solidFill>
            </a:endParaRPr>
          </a:p>
        </p:txBody>
      </p:sp>
      <p:pic>
        <p:nvPicPr>
          <p:cNvPr id="4" name="Picture 3"/>
          <p:cNvPicPr>
            <a:picLocks noChangeAspect="1"/>
          </p:cNvPicPr>
          <p:nvPr/>
        </p:nvPicPr>
        <p:blipFill>
          <a:blip r:embed="rId3"/>
          <a:stretch>
            <a:fillRect/>
          </a:stretch>
        </p:blipFill>
        <p:spPr>
          <a:xfrm>
            <a:off x="3870866" y="3071766"/>
            <a:ext cx="2437931" cy="1622332"/>
          </a:xfrm>
          <a:prstGeom prst="rect">
            <a:avLst/>
          </a:prstGeom>
        </p:spPr>
      </p:pic>
      <p:pic>
        <p:nvPicPr>
          <p:cNvPr id="6" name="Picture 5"/>
          <p:cNvPicPr>
            <a:picLocks noChangeAspect="1"/>
          </p:cNvPicPr>
          <p:nvPr/>
        </p:nvPicPr>
        <p:blipFill>
          <a:blip r:embed="rId4"/>
          <a:stretch>
            <a:fillRect/>
          </a:stretch>
        </p:blipFill>
        <p:spPr>
          <a:xfrm>
            <a:off x="6724729" y="2260600"/>
            <a:ext cx="1907178" cy="2684176"/>
          </a:xfrm>
          <a:prstGeom prst="rect">
            <a:avLst/>
          </a:prstGeom>
        </p:spPr>
      </p:pic>
      <p:sp>
        <p:nvSpPr>
          <p:cNvPr id="7" name="Footer Placeholder 6"/>
          <p:cNvSpPr>
            <a:spLocks noGrp="1"/>
          </p:cNvSpPr>
          <p:nvPr>
            <p:ph type="ftr" sz="quarter" idx="11"/>
          </p:nvPr>
        </p:nvSpPr>
        <p:spPr/>
        <p:txBody>
          <a:bodyPr/>
          <a:lstStyle/>
          <a:p>
            <a:r>
              <a:rPr lang="en-US" smtClean="0"/>
              <a:t>CT Public Health Association Mentoring Organization Registry</a:t>
            </a:r>
            <a:endParaRPr lang="en-US"/>
          </a:p>
        </p:txBody>
      </p:sp>
    </p:spTree>
    <p:extLst>
      <p:ext uri="{BB962C8B-B14F-4D97-AF65-F5344CB8AC3E}">
        <p14:creationId xmlns:p14="http://schemas.microsoft.com/office/powerpoint/2010/main" val="21674551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B355"/>
                </a:solidFill>
              </a:rPr>
              <a:t>Environmental Health</a:t>
            </a:r>
            <a:endParaRPr lang="en-US" dirty="0">
              <a:solidFill>
                <a:srgbClr val="FFB355"/>
              </a:solidFill>
            </a:endParaRPr>
          </a:p>
        </p:txBody>
      </p:sp>
      <p:sp>
        <p:nvSpPr>
          <p:cNvPr id="3" name="Content Placeholder 2"/>
          <p:cNvSpPr>
            <a:spLocks noGrp="1"/>
          </p:cNvSpPr>
          <p:nvPr>
            <p:ph idx="1"/>
          </p:nvPr>
        </p:nvSpPr>
        <p:spPr>
          <a:xfrm>
            <a:off x="314074" y="1425388"/>
            <a:ext cx="8229291" cy="4612342"/>
          </a:xfrm>
        </p:spPr>
        <p:txBody>
          <a:bodyPr>
            <a:normAutofit/>
          </a:bodyPr>
          <a:lstStyle/>
          <a:p>
            <a:pPr marL="0" indent="0">
              <a:spcBef>
                <a:spcPts val="0"/>
              </a:spcBef>
              <a:buNone/>
            </a:pPr>
            <a:r>
              <a:rPr lang="en-US" sz="2800" i="1" dirty="0" smtClean="0"/>
              <a:t>Built </a:t>
            </a:r>
            <a:r>
              <a:rPr lang="en-US" sz="2800" i="1" dirty="0"/>
              <a:t>Environment and Public Health (5:24 min)</a:t>
            </a:r>
            <a:r>
              <a:rPr lang="en-US" sz="2800" dirty="0"/>
              <a:t> </a:t>
            </a:r>
            <a:r>
              <a:rPr lang="en-US" sz="1800" dirty="0" smtClean="0">
                <a:hlinkClick r:id="rId2"/>
              </a:rPr>
              <a:t>https</a:t>
            </a:r>
            <a:r>
              <a:rPr lang="en-US" sz="1800" dirty="0">
                <a:hlinkClick r:id="rId2"/>
              </a:rPr>
              <a:t>://www.youtube.com/watch?v=m7TiDS6hcJI</a:t>
            </a:r>
            <a:r>
              <a:rPr lang="en-US" sz="1800" dirty="0"/>
              <a:t> </a:t>
            </a:r>
            <a:r>
              <a:rPr lang="en-US" sz="1800" dirty="0" smtClean="0"/>
              <a:t>                                         This video describes </a:t>
            </a:r>
            <a:r>
              <a:rPr lang="en-US" sz="1800" dirty="0"/>
              <a:t>the impact </a:t>
            </a:r>
            <a:r>
              <a:rPr lang="en-US" sz="1800" dirty="0" smtClean="0"/>
              <a:t>that the built </a:t>
            </a:r>
            <a:r>
              <a:rPr lang="en-US" sz="1800" dirty="0"/>
              <a:t>environment has on improving physical </a:t>
            </a:r>
            <a:r>
              <a:rPr lang="en-US" sz="1800" dirty="0" smtClean="0"/>
              <a:t>activity, decreasing obesity and social isolation its relationship to a healthier community. </a:t>
            </a:r>
            <a:endParaRPr lang="en-US" sz="1800" dirty="0"/>
          </a:p>
          <a:p>
            <a:pPr marL="0" indent="0">
              <a:buNone/>
            </a:pPr>
            <a:endParaRPr lang="en-US" sz="1800" dirty="0" smtClean="0"/>
          </a:p>
          <a:p>
            <a:pPr marL="0" indent="0">
              <a:buNone/>
            </a:pPr>
            <a:endParaRPr lang="en-US" sz="1800" dirty="0"/>
          </a:p>
          <a:p>
            <a:pPr marL="0" indent="0">
              <a:buNone/>
            </a:pPr>
            <a:endParaRPr lang="en-US" sz="1800" dirty="0" smtClean="0"/>
          </a:p>
        </p:txBody>
      </p:sp>
      <p:sp>
        <p:nvSpPr>
          <p:cNvPr id="4" name="Footer Placeholder 3"/>
          <p:cNvSpPr>
            <a:spLocks noGrp="1"/>
          </p:cNvSpPr>
          <p:nvPr>
            <p:ph type="ftr" sz="quarter" idx="11"/>
          </p:nvPr>
        </p:nvSpPr>
        <p:spPr>
          <a:xfrm>
            <a:off x="191176" y="6288741"/>
            <a:ext cx="8352189" cy="365125"/>
          </a:xfrm>
        </p:spPr>
        <p:txBody>
          <a:bodyPr/>
          <a:lstStyle/>
          <a:p>
            <a:r>
              <a:rPr lang="en-US" dirty="0" err="1" smtClean="0"/>
              <a:t>C.Billian</a:t>
            </a:r>
            <a:r>
              <a:rPr lang="en-US" dirty="0" smtClean="0"/>
              <a:t> Stern and </a:t>
            </a:r>
            <a:r>
              <a:rPr lang="en-US" dirty="0" err="1" smtClean="0"/>
              <a:t>L.Bergonzi</a:t>
            </a:r>
            <a:r>
              <a:rPr lang="en-US" dirty="0" smtClean="0"/>
              <a:t>-King                                   CT Public Health Association Mentoring Organization Registry</a:t>
            </a:r>
            <a:endParaRPr lang="en-US" dirty="0"/>
          </a:p>
        </p:txBody>
      </p:sp>
      <p:pic>
        <p:nvPicPr>
          <p:cNvPr id="5" name="Picture 4"/>
          <p:cNvPicPr>
            <a:picLocks noChangeAspect="1"/>
          </p:cNvPicPr>
          <p:nvPr/>
        </p:nvPicPr>
        <p:blipFill>
          <a:blip r:embed="rId3"/>
          <a:stretch>
            <a:fillRect/>
          </a:stretch>
        </p:blipFill>
        <p:spPr>
          <a:xfrm>
            <a:off x="779463" y="3044966"/>
            <a:ext cx="6057618" cy="2087743"/>
          </a:xfrm>
          <a:prstGeom prst="rect">
            <a:avLst/>
          </a:prstGeom>
        </p:spPr>
      </p:pic>
      <p:sp>
        <p:nvSpPr>
          <p:cNvPr id="7" name="TextBox 6"/>
          <p:cNvSpPr txBox="1"/>
          <p:nvPr/>
        </p:nvSpPr>
        <p:spPr>
          <a:xfrm>
            <a:off x="901257" y="5297967"/>
            <a:ext cx="7806015" cy="646331"/>
          </a:xfrm>
          <a:prstGeom prst="rect">
            <a:avLst/>
          </a:prstGeom>
          <a:noFill/>
        </p:spPr>
        <p:txBody>
          <a:bodyPr wrap="none" rtlCol="0">
            <a:spAutoFit/>
          </a:bodyPr>
          <a:lstStyle/>
          <a:p>
            <a:r>
              <a:rPr lang="en-US" i="1" dirty="0" smtClean="0">
                <a:solidFill>
                  <a:srgbClr val="FFB355"/>
                </a:solidFill>
              </a:rPr>
              <a:t>What is the built environment like in your community?</a:t>
            </a:r>
          </a:p>
          <a:p>
            <a:r>
              <a:rPr lang="en-US" i="1" dirty="0" smtClean="0">
                <a:solidFill>
                  <a:srgbClr val="FFB355"/>
                </a:solidFill>
              </a:rPr>
              <a:t>How can you help to improve it?  Who/what groups do you need to help?</a:t>
            </a:r>
            <a:endParaRPr lang="en-US" i="1" dirty="0">
              <a:solidFill>
                <a:srgbClr val="FFB355"/>
              </a:solidFill>
            </a:endParaRPr>
          </a:p>
        </p:txBody>
      </p:sp>
    </p:spTree>
    <p:extLst>
      <p:ext uri="{BB962C8B-B14F-4D97-AF65-F5344CB8AC3E}">
        <p14:creationId xmlns:p14="http://schemas.microsoft.com/office/powerpoint/2010/main" val="2759593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B355"/>
                </a:solidFill>
              </a:rPr>
              <a:t>Environmental Health</a:t>
            </a:r>
            <a:endParaRPr lang="en-US" dirty="0">
              <a:solidFill>
                <a:srgbClr val="FFB355"/>
              </a:solidFill>
            </a:endParaRPr>
          </a:p>
        </p:txBody>
      </p:sp>
      <p:sp>
        <p:nvSpPr>
          <p:cNvPr id="3" name="Content Placeholder 2"/>
          <p:cNvSpPr>
            <a:spLocks noGrp="1"/>
          </p:cNvSpPr>
          <p:nvPr>
            <p:ph idx="1"/>
          </p:nvPr>
        </p:nvSpPr>
        <p:spPr>
          <a:xfrm>
            <a:off x="466281" y="1556619"/>
            <a:ext cx="7896670" cy="4481111"/>
          </a:xfrm>
        </p:spPr>
        <p:txBody>
          <a:bodyPr/>
          <a:lstStyle/>
          <a:p>
            <a:pPr marL="0" indent="0">
              <a:spcBef>
                <a:spcPts val="0"/>
              </a:spcBef>
              <a:buNone/>
            </a:pPr>
            <a:r>
              <a:rPr lang="en-US" sz="2800" i="1" dirty="0"/>
              <a:t>The Toxic Baby (17:48 min) </a:t>
            </a:r>
            <a:r>
              <a:rPr lang="en-US" sz="1800" dirty="0">
                <a:hlinkClick r:id="rId2"/>
              </a:rPr>
              <a:t>https://www.ted.com/talks/tyrone_hayes_penelope_jagessar_chaffer_the_toxic_baby</a:t>
            </a:r>
            <a:r>
              <a:rPr lang="en-US" sz="1800" dirty="0"/>
              <a:t> </a:t>
            </a:r>
            <a:r>
              <a:rPr lang="en-US" sz="1800" dirty="0" smtClean="0"/>
              <a:t>                     A </a:t>
            </a:r>
            <a:r>
              <a:rPr lang="en-US" sz="1800" dirty="0"/>
              <a:t>filmmaker uncovers the impact that exposure to chemicals during her pregnancy could have on her child. </a:t>
            </a:r>
          </a:p>
          <a:p>
            <a:pPr marL="0" indent="0">
              <a:buNone/>
            </a:pPr>
            <a:endParaRPr lang="en-US" sz="2400" dirty="0"/>
          </a:p>
          <a:p>
            <a:endParaRPr lang="en-US" dirty="0" smtClean="0"/>
          </a:p>
          <a:p>
            <a:pPr marL="0" indent="0">
              <a:buNone/>
            </a:pPr>
            <a:endParaRPr lang="en-US" dirty="0"/>
          </a:p>
        </p:txBody>
      </p:sp>
      <p:sp>
        <p:nvSpPr>
          <p:cNvPr id="4" name="Footer Placeholder 3"/>
          <p:cNvSpPr>
            <a:spLocks noGrp="1"/>
          </p:cNvSpPr>
          <p:nvPr>
            <p:ph type="ftr" sz="quarter" idx="11"/>
          </p:nvPr>
        </p:nvSpPr>
        <p:spPr/>
        <p:txBody>
          <a:bodyPr/>
          <a:lstStyle/>
          <a:p>
            <a:r>
              <a:rPr lang="en-US" smtClean="0"/>
              <a:t>CT Public Health Association Mentoring Organization Registry</a:t>
            </a:r>
            <a:endParaRPr lang="en-US"/>
          </a:p>
        </p:txBody>
      </p:sp>
      <p:pic>
        <p:nvPicPr>
          <p:cNvPr id="5" name="Picture 4"/>
          <p:cNvPicPr>
            <a:picLocks noChangeAspect="1"/>
          </p:cNvPicPr>
          <p:nvPr/>
        </p:nvPicPr>
        <p:blipFill>
          <a:blip r:embed="rId3"/>
          <a:stretch>
            <a:fillRect/>
          </a:stretch>
        </p:blipFill>
        <p:spPr>
          <a:xfrm>
            <a:off x="1096018" y="3458383"/>
            <a:ext cx="2654300" cy="1955800"/>
          </a:xfrm>
          <a:prstGeom prst="rect">
            <a:avLst/>
          </a:prstGeom>
        </p:spPr>
      </p:pic>
      <p:sp>
        <p:nvSpPr>
          <p:cNvPr id="6" name="TextBox 5"/>
          <p:cNvSpPr txBox="1"/>
          <p:nvPr/>
        </p:nvSpPr>
        <p:spPr>
          <a:xfrm>
            <a:off x="466280" y="5576065"/>
            <a:ext cx="8077085" cy="923330"/>
          </a:xfrm>
          <a:prstGeom prst="rect">
            <a:avLst/>
          </a:prstGeom>
          <a:noFill/>
        </p:spPr>
        <p:txBody>
          <a:bodyPr wrap="none" rtlCol="0">
            <a:spAutoFit/>
          </a:bodyPr>
          <a:lstStyle/>
          <a:p>
            <a:r>
              <a:rPr lang="en-US" i="1" dirty="0">
                <a:solidFill>
                  <a:srgbClr val="FFB355"/>
                </a:solidFill>
              </a:rPr>
              <a:t>What groups might oppose fixing this problem? What other obstacles exist?</a:t>
            </a:r>
          </a:p>
          <a:p>
            <a:r>
              <a:rPr lang="en-US" i="1" dirty="0">
                <a:solidFill>
                  <a:srgbClr val="FFB355"/>
                </a:solidFill>
              </a:rPr>
              <a:t>What careers did you learn about in this video?</a:t>
            </a:r>
          </a:p>
          <a:p>
            <a:endParaRPr lang="en-US" dirty="0"/>
          </a:p>
        </p:txBody>
      </p:sp>
    </p:spTree>
    <p:extLst>
      <p:ext uri="{BB962C8B-B14F-4D97-AF65-F5344CB8AC3E}">
        <p14:creationId xmlns:p14="http://schemas.microsoft.com/office/powerpoint/2010/main" val="14509505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B355"/>
                </a:solidFill>
              </a:rPr>
              <a:t>Environmental Health</a:t>
            </a:r>
            <a:endParaRPr lang="en-US" dirty="0">
              <a:solidFill>
                <a:srgbClr val="FFB355"/>
              </a:solidFill>
            </a:endParaRPr>
          </a:p>
        </p:txBody>
      </p:sp>
      <p:sp>
        <p:nvSpPr>
          <p:cNvPr id="4" name="Footer Placeholder 3"/>
          <p:cNvSpPr>
            <a:spLocks noGrp="1"/>
          </p:cNvSpPr>
          <p:nvPr>
            <p:ph type="ftr" sz="quarter" idx="11"/>
          </p:nvPr>
        </p:nvSpPr>
        <p:spPr/>
        <p:txBody>
          <a:bodyPr/>
          <a:lstStyle/>
          <a:p>
            <a:r>
              <a:rPr lang="en-US" dirty="0" smtClean="0"/>
              <a:t>CT Public Health Association Mentoring Organization Registry 2014</a:t>
            </a:r>
            <a:endParaRPr lang="en-US" dirty="0"/>
          </a:p>
        </p:txBody>
      </p:sp>
      <p:pic>
        <p:nvPicPr>
          <p:cNvPr id="13" name="Content Placeholder 10"/>
          <p:cNvPicPr>
            <a:picLocks noChangeAspect="1"/>
          </p:cNvPicPr>
          <p:nvPr/>
        </p:nvPicPr>
        <p:blipFill>
          <a:blip r:embed="rId2"/>
          <a:srcRect l="3220" r="3220"/>
          <a:stretch>
            <a:fillRect/>
          </a:stretch>
        </p:blipFill>
        <p:spPr>
          <a:xfrm>
            <a:off x="5994722" y="381000"/>
            <a:ext cx="2822248" cy="1615988"/>
          </a:xfrm>
          <a:prstGeom prst="rect">
            <a:avLst/>
          </a:prstGeom>
        </p:spPr>
      </p:pic>
      <p:sp>
        <p:nvSpPr>
          <p:cNvPr id="17" name="Rectangle 16"/>
          <p:cNvSpPr/>
          <p:nvPr/>
        </p:nvSpPr>
        <p:spPr>
          <a:xfrm>
            <a:off x="409662" y="1775092"/>
            <a:ext cx="5151648" cy="523220"/>
          </a:xfrm>
          <a:prstGeom prst="rect">
            <a:avLst/>
          </a:prstGeom>
        </p:spPr>
        <p:txBody>
          <a:bodyPr wrap="none">
            <a:spAutoFit/>
          </a:bodyPr>
          <a:lstStyle/>
          <a:p>
            <a:r>
              <a:rPr lang="en-US" sz="2800" i="1" dirty="0">
                <a:solidFill>
                  <a:schemeClr val="bg1"/>
                </a:solidFill>
              </a:rPr>
              <a:t>The Water Crisis  2.50 Minutes</a:t>
            </a:r>
            <a:r>
              <a:rPr lang="en-US" sz="2800" dirty="0">
                <a:solidFill>
                  <a:schemeClr val="bg1"/>
                </a:solidFill>
              </a:rPr>
              <a:t> </a:t>
            </a:r>
          </a:p>
        </p:txBody>
      </p:sp>
      <p:sp>
        <p:nvSpPr>
          <p:cNvPr id="18" name="Content Placeholder 17"/>
          <p:cNvSpPr>
            <a:spLocks noGrp="1"/>
          </p:cNvSpPr>
          <p:nvPr>
            <p:ph idx="1"/>
          </p:nvPr>
        </p:nvSpPr>
        <p:spPr>
          <a:xfrm>
            <a:off x="588287" y="1856109"/>
            <a:ext cx="7583487" cy="4208930"/>
          </a:xfrm>
        </p:spPr>
        <p:txBody>
          <a:bodyPr/>
          <a:lstStyle/>
          <a:p>
            <a:pPr marL="0" indent="0">
              <a:buNone/>
            </a:pPr>
            <a:r>
              <a:rPr lang="en-US" i="1" u="sng" dirty="0" smtClean="0">
                <a:hlinkClick r:id="rId3"/>
              </a:rPr>
              <a:t>                                                                                  </a:t>
            </a:r>
            <a:r>
              <a:rPr lang="en-US" sz="1800" i="1" u="sng" dirty="0" smtClean="0">
                <a:hlinkClick r:id="rId3"/>
              </a:rPr>
              <a:t>http</a:t>
            </a:r>
            <a:r>
              <a:rPr lang="en-US" sz="1800" i="1" u="sng" dirty="0">
                <a:hlinkClick r:id="rId3"/>
              </a:rPr>
              <a:t>://</a:t>
            </a:r>
            <a:r>
              <a:rPr lang="en-US" sz="1800" i="1" u="sng" dirty="0" smtClean="0">
                <a:hlinkClick r:id="rId3"/>
              </a:rPr>
              <a:t>water.org</a:t>
            </a:r>
            <a:r>
              <a:rPr lang="en-US" sz="1800" dirty="0"/>
              <a:t> </a:t>
            </a:r>
            <a:r>
              <a:rPr lang="en-US" sz="1800" dirty="0" smtClean="0"/>
              <a:t>                                                                              </a:t>
            </a:r>
            <a:r>
              <a:rPr lang="en-US" sz="1800" i="1" dirty="0" smtClean="0"/>
              <a:t>Matt </a:t>
            </a:r>
            <a:r>
              <a:rPr lang="en-US" sz="1800" i="1" dirty="0"/>
              <a:t>Damon, narrator, supporter and spokesperson of this international organization, states striking facts about the importance of access to clean water worldwide, noting, “More people have cellphones than toilets.”</a:t>
            </a:r>
            <a:endParaRPr lang="en-US" sz="1800" dirty="0"/>
          </a:p>
          <a:p>
            <a:pPr marL="0" indent="0">
              <a:buNone/>
            </a:pPr>
            <a:endParaRPr lang="en-US" dirty="0" smtClean="0"/>
          </a:p>
          <a:p>
            <a:pPr marL="0" indent="0">
              <a:buNone/>
            </a:pPr>
            <a:r>
              <a:rPr lang="en-US" sz="1800" i="1" dirty="0" smtClean="0">
                <a:solidFill>
                  <a:srgbClr val="FFB355"/>
                </a:solidFill>
              </a:rPr>
              <a:t>What </a:t>
            </a:r>
            <a:r>
              <a:rPr lang="en-US" sz="1800" i="1" dirty="0">
                <a:solidFill>
                  <a:srgbClr val="FFB355"/>
                </a:solidFill>
              </a:rPr>
              <a:t>surprised you the most about this video/topic? </a:t>
            </a:r>
            <a:endParaRPr lang="en-US" sz="1800" i="1" dirty="0" smtClean="0">
              <a:solidFill>
                <a:srgbClr val="FFB355"/>
              </a:solidFill>
            </a:endParaRPr>
          </a:p>
          <a:p>
            <a:pPr marL="0" indent="0">
              <a:buNone/>
            </a:pPr>
            <a:r>
              <a:rPr lang="en-US" sz="1800" i="1" dirty="0" smtClean="0">
                <a:solidFill>
                  <a:srgbClr val="FFB355"/>
                </a:solidFill>
              </a:rPr>
              <a:t>What </a:t>
            </a:r>
            <a:r>
              <a:rPr lang="en-US" sz="1800" i="1" dirty="0">
                <a:solidFill>
                  <a:srgbClr val="FFB355"/>
                </a:solidFill>
              </a:rPr>
              <a:t>are some solutions to improve health outcomes covered in this </a:t>
            </a:r>
            <a:r>
              <a:rPr lang="en-US" sz="1800" i="1" dirty="0" smtClean="0">
                <a:solidFill>
                  <a:srgbClr val="FFB355"/>
                </a:solidFill>
              </a:rPr>
              <a:t>video…and how can you help?</a:t>
            </a:r>
            <a:endParaRPr lang="en-US" sz="1800" i="1" dirty="0">
              <a:solidFill>
                <a:srgbClr val="FFB355"/>
              </a:solidFill>
            </a:endParaRPr>
          </a:p>
        </p:txBody>
      </p:sp>
    </p:spTree>
    <p:extLst>
      <p:ext uri="{BB962C8B-B14F-4D97-AF65-F5344CB8AC3E}">
        <p14:creationId xmlns:p14="http://schemas.microsoft.com/office/powerpoint/2010/main" val="41041510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9275" y="1230166"/>
            <a:ext cx="8042276" cy="4131323"/>
          </a:xfrm>
        </p:spPr>
        <p:txBody>
          <a:bodyPr>
            <a:normAutofit/>
          </a:bodyPr>
          <a:lstStyle/>
          <a:p>
            <a:pPr algn="ctr">
              <a:spcBef>
                <a:spcPts val="0"/>
              </a:spcBef>
              <a:buNone/>
            </a:pPr>
            <a:r>
              <a:rPr lang="en-US" sz="2000" dirty="0" smtClean="0"/>
              <a:t>This project was developed for the </a:t>
            </a:r>
          </a:p>
          <a:p>
            <a:pPr algn="ctr">
              <a:spcBef>
                <a:spcPts val="0"/>
              </a:spcBef>
              <a:buNone/>
            </a:pPr>
            <a:r>
              <a:rPr lang="en-US" sz="2800" b="1" dirty="0" smtClean="0">
                <a:solidFill>
                  <a:srgbClr val="FFB355"/>
                </a:solidFill>
              </a:rPr>
              <a:t>CT Public Health Association </a:t>
            </a:r>
          </a:p>
          <a:p>
            <a:pPr algn="ctr">
              <a:spcBef>
                <a:spcPts val="0"/>
              </a:spcBef>
              <a:buNone/>
            </a:pPr>
            <a:r>
              <a:rPr lang="en-US" sz="2800" b="1" dirty="0" smtClean="0">
                <a:solidFill>
                  <a:srgbClr val="FFB355"/>
                </a:solidFill>
              </a:rPr>
              <a:t>Mentoring Organization Registry </a:t>
            </a:r>
          </a:p>
          <a:p>
            <a:pPr algn="ctr">
              <a:buNone/>
            </a:pPr>
            <a:r>
              <a:rPr lang="en-US" sz="2000" dirty="0" smtClean="0"/>
              <a:t>by</a:t>
            </a:r>
          </a:p>
          <a:p>
            <a:pPr algn="ctr">
              <a:buNone/>
            </a:pPr>
            <a:r>
              <a:rPr lang="en-US" sz="1800" dirty="0" smtClean="0"/>
              <a:t>Cyndi </a:t>
            </a:r>
            <a:r>
              <a:rPr lang="en-US" sz="1800" dirty="0" err="1" smtClean="0"/>
              <a:t>Billian</a:t>
            </a:r>
            <a:r>
              <a:rPr lang="en-US" sz="1800" dirty="0" smtClean="0"/>
              <a:t> Stern, MA, MPH </a:t>
            </a:r>
            <a:r>
              <a:rPr lang="en-US" sz="1800" dirty="0" smtClean="0">
                <a:hlinkClick r:id="rId2"/>
              </a:rPr>
              <a:t>cyndistern@mac.com</a:t>
            </a:r>
            <a:r>
              <a:rPr lang="en-US" sz="1800" dirty="0"/>
              <a:t> </a:t>
            </a:r>
            <a:r>
              <a:rPr lang="en-US" sz="1800" dirty="0" smtClean="0"/>
              <a:t>                                  </a:t>
            </a:r>
            <a:r>
              <a:rPr lang="en-US" sz="1800" dirty="0" err="1" smtClean="0"/>
              <a:t>Billian</a:t>
            </a:r>
            <a:r>
              <a:rPr lang="en-US" sz="1800" dirty="0" smtClean="0"/>
              <a:t> Stern Consulting, LLC for CPHA MOR</a:t>
            </a:r>
          </a:p>
          <a:p>
            <a:pPr algn="ctr">
              <a:buNone/>
            </a:pPr>
            <a:r>
              <a:rPr lang="en-US" sz="1800" dirty="0"/>
              <a:t>a</a:t>
            </a:r>
            <a:r>
              <a:rPr lang="en-US" sz="1800" dirty="0" smtClean="0"/>
              <a:t>nd</a:t>
            </a:r>
          </a:p>
          <a:p>
            <a:pPr algn="ctr">
              <a:spcBef>
                <a:spcPts val="200"/>
              </a:spcBef>
              <a:buNone/>
            </a:pPr>
            <a:r>
              <a:rPr lang="en-US" sz="1800" dirty="0" smtClean="0"/>
              <a:t>Linda </a:t>
            </a:r>
            <a:r>
              <a:rPr lang="en-US" sz="1800" dirty="0" err="1" smtClean="0"/>
              <a:t>Bergonzi</a:t>
            </a:r>
            <a:r>
              <a:rPr lang="en-US" sz="1800" dirty="0"/>
              <a:t>-King, MPH  </a:t>
            </a:r>
            <a:r>
              <a:rPr lang="en-US" sz="1800" dirty="0" smtClean="0">
                <a:hlinkClick r:id="rId3"/>
              </a:rPr>
              <a:t>lindabk64</a:t>
            </a:r>
            <a:r>
              <a:rPr lang="en-US" sz="1800" dirty="0">
                <a:hlinkClick r:id="rId3"/>
              </a:rPr>
              <a:t>@</a:t>
            </a:r>
            <a:r>
              <a:rPr lang="en-US" sz="1800" dirty="0" smtClean="0">
                <a:hlinkClick r:id="rId3"/>
              </a:rPr>
              <a:t>gmail.com</a:t>
            </a:r>
            <a:r>
              <a:rPr lang="en-US" sz="1800" dirty="0" smtClean="0"/>
              <a:t> </a:t>
            </a:r>
            <a:r>
              <a:rPr lang="en-US" sz="1800" dirty="0"/>
              <a:t> </a:t>
            </a:r>
            <a:r>
              <a:rPr lang="en-US" sz="1800" dirty="0" smtClean="0"/>
              <a:t>                                     Chair, American Public Health Association Film Festival 2014</a:t>
            </a:r>
          </a:p>
          <a:p>
            <a:pPr algn="ctr">
              <a:buNone/>
            </a:pPr>
            <a:endParaRPr lang="en-US" sz="1800" dirty="0" smtClean="0"/>
          </a:p>
        </p:txBody>
      </p:sp>
      <p:sp>
        <p:nvSpPr>
          <p:cNvPr id="4" name="Footer Placeholder 3"/>
          <p:cNvSpPr>
            <a:spLocks noGrp="1"/>
          </p:cNvSpPr>
          <p:nvPr>
            <p:ph type="ftr" sz="quarter" idx="11"/>
          </p:nvPr>
        </p:nvSpPr>
        <p:spPr/>
        <p:txBody>
          <a:bodyPr/>
          <a:lstStyle/>
          <a:p>
            <a:r>
              <a:rPr lang="en-US" dirty="0" smtClean="0"/>
              <a:t>CT Public Health Association Mentoring Organization Registry</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40747" y="286381"/>
            <a:ext cx="8565118" cy="759337"/>
          </a:xfrm>
        </p:spPr>
        <p:txBody>
          <a:bodyPr/>
          <a:lstStyle/>
          <a:p>
            <a:r>
              <a:rPr lang="en-US" dirty="0" smtClean="0">
                <a:solidFill>
                  <a:srgbClr val="FFB355"/>
                </a:solidFill>
              </a:rPr>
              <a:t>CPHA Mentoring Organization Registry</a:t>
            </a:r>
            <a:endParaRPr lang="en-US" dirty="0">
              <a:solidFill>
                <a:srgbClr val="FFB355"/>
              </a:solidFill>
            </a:endParaRPr>
          </a:p>
        </p:txBody>
      </p:sp>
      <p:sp>
        <p:nvSpPr>
          <p:cNvPr id="3" name="Content Placeholder 2"/>
          <p:cNvSpPr>
            <a:spLocks noGrp="1"/>
          </p:cNvSpPr>
          <p:nvPr>
            <p:ph sz="half" idx="1"/>
          </p:nvPr>
        </p:nvSpPr>
        <p:spPr>
          <a:xfrm>
            <a:off x="376185" y="1077046"/>
            <a:ext cx="4084491" cy="4622987"/>
          </a:xfrm>
        </p:spPr>
        <p:txBody>
          <a:bodyPr>
            <a:noAutofit/>
          </a:bodyPr>
          <a:lstStyle/>
          <a:p>
            <a:pPr marL="0" lvl="0" indent="0">
              <a:lnSpc>
                <a:spcPct val="120000"/>
              </a:lnSpc>
              <a:spcBef>
                <a:spcPts val="200"/>
              </a:spcBef>
              <a:buNone/>
            </a:pPr>
            <a:r>
              <a:rPr lang="en-US" sz="1400" dirty="0" smtClean="0"/>
              <a:t>American </a:t>
            </a:r>
            <a:r>
              <a:rPr lang="en-US" sz="1400" dirty="0"/>
              <a:t>Cancer Society </a:t>
            </a:r>
            <a:endParaRPr lang="en-US" sz="1400" dirty="0" smtClean="0"/>
          </a:p>
          <a:p>
            <a:pPr marL="0" lvl="0" indent="0">
              <a:lnSpc>
                <a:spcPct val="120000"/>
              </a:lnSpc>
              <a:spcBef>
                <a:spcPts val="200"/>
              </a:spcBef>
              <a:buNone/>
            </a:pPr>
            <a:r>
              <a:rPr lang="en-US" sz="1400" dirty="0" smtClean="0"/>
              <a:t>Black </a:t>
            </a:r>
            <a:r>
              <a:rPr lang="en-US" sz="1400" dirty="0"/>
              <a:t>Women’s Health </a:t>
            </a:r>
            <a:r>
              <a:rPr lang="en-US" sz="1400" dirty="0" smtClean="0"/>
              <a:t>Council</a:t>
            </a:r>
            <a:endParaRPr lang="en-US" sz="1400" dirty="0"/>
          </a:p>
          <a:p>
            <a:pPr marL="0" lvl="0" indent="0">
              <a:lnSpc>
                <a:spcPct val="120000"/>
              </a:lnSpc>
              <a:spcBef>
                <a:spcPts val="200"/>
              </a:spcBef>
              <a:buNone/>
            </a:pPr>
            <a:r>
              <a:rPr lang="en-US" sz="1400" dirty="0"/>
              <a:t>Central CT Area Health Education Center (AHEC)</a:t>
            </a:r>
          </a:p>
          <a:p>
            <a:pPr marL="0" lvl="0" indent="0">
              <a:lnSpc>
                <a:spcPct val="120000"/>
              </a:lnSpc>
              <a:spcBef>
                <a:spcPts val="200"/>
              </a:spcBef>
              <a:buNone/>
            </a:pPr>
            <a:r>
              <a:rPr lang="en-US" sz="1400" dirty="0"/>
              <a:t>Central Connecticut Health District</a:t>
            </a:r>
          </a:p>
          <a:p>
            <a:pPr marL="0" lvl="0" indent="0">
              <a:lnSpc>
                <a:spcPct val="120000"/>
              </a:lnSpc>
              <a:spcBef>
                <a:spcPts val="200"/>
              </a:spcBef>
              <a:buNone/>
            </a:pPr>
            <a:r>
              <a:rPr lang="en-US" sz="1400" dirty="0"/>
              <a:t>Connecticut Children's Medical Center</a:t>
            </a:r>
          </a:p>
          <a:p>
            <a:pPr marL="0" lvl="0" indent="0">
              <a:lnSpc>
                <a:spcPct val="120000"/>
              </a:lnSpc>
              <a:spcBef>
                <a:spcPts val="200"/>
              </a:spcBef>
              <a:buNone/>
            </a:pPr>
            <a:r>
              <a:rPr lang="en-US" sz="1400" dirty="0"/>
              <a:t>Danbury Health and Housing Department</a:t>
            </a:r>
          </a:p>
          <a:p>
            <a:pPr marL="0" lvl="0" indent="0">
              <a:lnSpc>
                <a:spcPct val="120000"/>
              </a:lnSpc>
              <a:spcBef>
                <a:spcPts val="200"/>
              </a:spcBef>
              <a:buNone/>
            </a:pPr>
            <a:r>
              <a:rPr lang="en-US" sz="1400" dirty="0"/>
              <a:t>CT Association of Directors of Health</a:t>
            </a:r>
          </a:p>
          <a:p>
            <a:pPr marL="0" lvl="0" indent="0">
              <a:lnSpc>
                <a:spcPct val="120000"/>
              </a:lnSpc>
              <a:spcBef>
                <a:spcPts val="200"/>
              </a:spcBef>
              <a:buNone/>
            </a:pPr>
            <a:r>
              <a:rPr lang="en-US" sz="1400" dirty="0"/>
              <a:t>CT Department of Public Health</a:t>
            </a:r>
          </a:p>
          <a:p>
            <a:pPr marL="0" lvl="0" indent="0">
              <a:lnSpc>
                <a:spcPct val="120000"/>
              </a:lnSpc>
              <a:spcBef>
                <a:spcPts val="200"/>
              </a:spcBef>
              <a:buNone/>
            </a:pPr>
            <a:r>
              <a:rPr lang="en-US" sz="1400" dirty="0"/>
              <a:t>CT Partnership for Public Health Workforce Development</a:t>
            </a:r>
          </a:p>
          <a:p>
            <a:pPr marL="0" lvl="0" indent="0">
              <a:lnSpc>
                <a:spcPct val="120000"/>
              </a:lnSpc>
              <a:spcBef>
                <a:spcPts val="200"/>
              </a:spcBef>
              <a:buNone/>
            </a:pPr>
            <a:r>
              <a:rPr lang="en-US" sz="1400" dirty="0"/>
              <a:t>Delta Omega Beta Rho, University of CT </a:t>
            </a:r>
            <a:r>
              <a:rPr lang="en-US" sz="1400" dirty="0" smtClean="0"/>
              <a:t> </a:t>
            </a:r>
            <a:endParaRPr lang="en-US" sz="1400" dirty="0"/>
          </a:p>
          <a:p>
            <a:pPr marL="0" indent="0">
              <a:lnSpc>
                <a:spcPct val="120000"/>
              </a:lnSpc>
              <a:spcBef>
                <a:spcPts val="200"/>
              </a:spcBef>
              <a:buNone/>
            </a:pPr>
            <a:r>
              <a:rPr lang="en-US" sz="1400" dirty="0"/>
              <a:t>East Hartford Department of Health and Human 	Services</a:t>
            </a:r>
          </a:p>
          <a:p>
            <a:pPr marL="0" indent="0">
              <a:lnSpc>
                <a:spcPct val="120000"/>
              </a:lnSpc>
              <a:spcBef>
                <a:spcPts val="200"/>
              </a:spcBef>
              <a:buNone/>
            </a:pPr>
            <a:r>
              <a:rPr lang="en-US" sz="1400" dirty="0"/>
              <a:t>East Shore Health District</a:t>
            </a:r>
          </a:p>
          <a:p>
            <a:pPr marL="0" indent="0">
              <a:lnSpc>
                <a:spcPct val="120000"/>
              </a:lnSpc>
              <a:spcBef>
                <a:spcPts val="200"/>
              </a:spcBef>
              <a:buNone/>
            </a:pPr>
            <a:r>
              <a:rPr lang="en-US" sz="1400" dirty="0"/>
              <a:t>Farmington Valley Health District</a:t>
            </a:r>
          </a:p>
          <a:p>
            <a:pPr marL="0" indent="0">
              <a:lnSpc>
                <a:spcPct val="120000"/>
              </a:lnSpc>
              <a:spcBef>
                <a:spcPts val="200"/>
              </a:spcBef>
              <a:buNone/>
            </a:pPr>
            <a:r>
              <a:rPr lang="en-US" sz="1400" dirty="0"/>
              <a:t>Guilford Health Department</a:t>
            </a:r>
          </a:p>
          <a:p>
            <a:pPr marL="0" indent="0">
              <a:lnSpc>
                <a:spcPct val="120000"/>
              </a:lnSpc>
              <a:spcBef>
                <a:spcPts val="200"/>
              </a:spcBef>
              <a:buNone/>
            </a:pPr>
            <a:r>
              <a:rPr lang="en-US" sz="1400" dirty="0"/>
              <a:t>Hartford Health and Human Services Dept.</a:t>
            </a:r>
          </a:p>
          <a:p>
            <a:pPr marL="0" indent="0">
              <a:lnSpc>
                <a:spcPct val="120000"/>
              </a:lnSpc>
              <a:spcBef>
                <a:spcPts val="200"/>
              </a:spcBef>
              <a:buNone/>
            </a:pPr>
            <a:r>
              <a:rPr lang="en-US" sz="1400" dirty="0"/>
              <a:t>Institute of Community Research</a:t>
            </a:r>
          </a:p>
          <a:p>
            <a:pPr marL="0" indent="0">
              <a:lnSpc>
                <a:spcPct val="120000"/>
              </a:lnSpc>
              <a:spcBef>
                <a:spcPts val="200"/>
              </a:spcBef>
              <a:buNone/>
            </a:pPr>
            <a:endParaRPr lang="en-US" sz="1400" dirty="0"/>
          </a:p>
        </p:txBody>
      </p:sp>
      <p:sp>
        <p:nvSpPr>
          <p:cNvPr id="8" name="Content Placeholder 7"/>
          <p:cNvSpPr>
            <a:spLocks noGrp="1"/>
          </p:cNvSpPr>
          <p:nvPr>
            <p:ph sz="half" idx="2"/>
          </p:nvPr>
        </p:nvSpPr>
        <p:spPr>
          <a:xfrm>
            <a:off x="4460676" y="1060263"/>
            <a:ext cx="4683324" cy="5228478"/>
          </a:xfrm>
        </p:spPr>
        <p:txBody>
          <a:bodyPr>
            <a:normAutofit fontScale="25000" lnSpcReduction="20000"/>
          </a:bodyPr>
          <a:lstStyle/>
          <a:p>
            <a:pPr marL="0" indent="0">
              <a:lnSpc>
                <a:spcPct val="140000"/>
              </a:lnSpc>
              <a:spcBef>
                <a:spcPts val="200"/>
              </a:spcBef>
              <a:buNone/>
            </a:pPr>
            <a:r>
              <a:rPr lang="en-US" sz="5600" dirty="0" smtClean="0"/>
              <a:t>Health </a:t>
            </a:r>
            <a:r>
              <a:rPr lang="en-US" sz="5600" dirty="0"/>
              <a:t>Occupations Students of America, CT Chapter</a:t>
            </a:r>
          </a:p>
          <a:p>
            <a:pPr marL="0" indent="0">
              <a:lnSpc>
                <a:spcPct val="140000"/>
              </a:lnSpc>
              <a:spcBef>
                <a:spcPts val="200"/>
              </a:spcBef>
              <a:buNone/>
            </a:pPr>
            <a:r>
              <a:rPr lang="en-US" sz="5600" dirty="0"/>
              <a:t>Hispanic Health Council</a:t>
            </a:r>
          </a:p>
          <a:p>
            <a:pPr marL="0" indent="0">
              <a:lnSpc>
                <a:spcPct val="140000"/>
              </a:lnSpc>
              <a:spcBef>
                <a:spcPts val="200"/>
              </a:spcBef>
              <a:buNone/>
            </a:pPr>
            <a:r>
              <a:rPr lang="en-US" sz="5600" dirty="0"/>
              <a:t>Ledge Light Health District</a:t>
            </a:r>
          </a:p>
          <a:p>
            <a:pPr marL="0" indent="0">
              <a:lnSpc>
                <a:spcPct val="140000"/>
              </a:lnSpc>
              <a:spcBef>
                <a:spcPts val="200"/>
              </a:spcBef>
              <a:buNone/>
            </a:pPr>
            <a:r>
              <a:rPr lang="en-US" sz="5600" dirty="0"/>
              <a:t>New Britain Health Department</a:t>
            </a:r>
          </a:p>
          <a:p>
            <a:pPr marL="0" indent="0">
              <a:lnSpc>
                <a:spcPct val="140000"/>
              </a:lnSpc>
              <a:spcBef>
                <a:spcPts val="200"/>
              </a:spcBef>
              <a:buNone/>
            </a:pPr>
            <a:r>
              <a:rPr lang="en-US" sz="5600" dirty="0"/>
              <a:t>New Haven Health Department</a:t>
            </a:r>
          </a:p>
          <a:p>
            <a:pPr marL="0" indent="0">
              <a:lnSpc>
                <a:spcPct val="140000"/>
              </a:lnSpc>
              <a:spcBef>
                <a:spcPts val="200"/>
              </a:spcBef>
              <a:buNone/>
            </a:pPr>
            <a:r>
              <a:rPr lang="en-US" sz="5600" dirty="0"/>
              <a:t>Planned Parenthood of Southern New England</a:t>
            </a:r>
          </a:p>
          <a:p>
            <a:pPr marL="0" indent="0">
              <a:lnSpc>
                <a:spcPct val="140000"/>
              </a:lnSpc>
              <a:spcBef>
                <a:spcPts val="200"/>
              </a:spcBef>
              <a:buNone/>
            </a:pPr>
            <a:r>
              <a:rPr lang="en-US" sz="5600" dirty="0"/>
              <a:t>Plainville-Southington Regional Health District</a:t>
            </a:r>
          </a:p>
          <a:p>
            <a:pPr marL="0" indent="0">
              <a:lnSpc>
                <a:spcPct val="140000"/>
              </a:lnSpc>
              <a:spcBef>
                <a:spcPts val="200"/>
              </a:spcBef>
              <a:buNone/>
            </a:pPr>
            <a:r>
              <a:rPr lang="en-US" sz="5600" dirty="0"/>
              <a:t>Southern Connecticut State University Department of Public Health</a:t>
            </a:r>
          </a:p>
          <a:p>
            <a:pPr marL="0" indent="0">
              <a:lnSpc>
                <a:spcPct val="140000"/>
              </a:lnSpc>
              <a:spcBef>
                <a:spcPts val="200"/>
              </a:spcBef>
              <a:buNone/>
            </a:pPr>
            <a:r>
              <a:rPr lang="en-US" sz="5600" dirty="0"/>
              <a:t>Southern Connecticut State University Public Health Society</a:t>
            </a:r>
          </a:p>
          <a:p>
            <a:pPr marL="0" indent="0">
              <a:lnSpc>
                <a:spcPct val="140000"/>
              </a:lnSpc>
              <a:spcBef>
                <a:spcPts val="200"/>
              </a:spcBef>
              <a:buNone/>
            </a:pPr>
            <a:r>
              <a:rPr lang="en-US" sz="5600" dirty="0"/>
              <a:t>Southwestern CT Area Health Education Center</a:t>
            </a:r>
          </a:p>
          <a:p>
            <a:pPr marL="0" indent="0">
              <a:lnSpc>
                <a:spcPct val="140000"/>
              </a:lnSpc>
              <a:spcBef>
                <a:spcPts val="200"/>
              </a:spcBef>
              <a:buNone/>
            </a:pPr>
            <a:r>
              <a:rPr lang="en-US" sz="5600" dirty="0"/>
              <a:t>University of St. Joseph </a:t>
            </a:r>
          </a:p>
          <a:p>
            <a:pPr marL="0" indent="0">
              <a:lnSpc>
                <a:spcPct val="140000"/>
              </a:lnSpc>
              <a:spcBef>
                <a:spcPts val="200"/>
              </a:spcBef>
              <a:buNone/>
            </a:pPr>
            <a:r>
              <a:rPr lang="en-US" sz="5600" dirty="0"/>
              <a:t>University of Hartford</a:t>
            </a:r>
          </a:p>
          <a:p>
            <a:pPr marL="0" indent="0">
              <a:lnSpc>
                <a:spcPct val="140000"/>
              </a:lnSpc>
              <a:spcBef>
                <a:spcPts val="200"/>
              </a:spcBef>
              <a:buNone/>
            </a:pPr>
            <a:r>
              <a:rPr lang="en-US" sz="5600" dirty="0"/>
              <a:t>University of CT Master of Public Health Program</a:t>
            </a:r>
          </a:p>
          <a:p>
            <a:pPr marL="0" indent="0">
              <a:lnSpc>
                <a:spcPct val="140000"/>
              </a:lnSpc>
              <a:spcBef>
                <a:spcPts val="200"/>
              </a:spcBef>
              <a:buNone/>
            </a:pPr>
            <a:r>
              <a:rPr lang="en-US" sz="5600" dirty="0"/>
              <a:t>University of CT, Public Health</a:t>
            </a:r>
            <a:br>
              <a:rPr lang="en-US" sz="5600" dirty="0"/>
            </a:br>
            <a:r>
              <a:rPr lang="en-US" sz="5600" dirty="0" smtClean="0"/>
              <a:t>West </a:t>
            </a:r>
            <a:r>
              <a:rPr lang="en-US" sz="5600" dirty="0"/>
              <a:t>Haven Health Department</a:t>
            </a:r>
          </a:p>
          <a:p>
            <a:pPr marL="0" indent="0">
              <a:lnSpc>
                <a:spcPct val="140000"/>
              </a:lnSpc>
              <a:spcBef>
                <a:spcPts val="200"/>
              </a:spcBef>
              <a:buNone/>
            </a:pPr>
            <a:r>
              <a:rPr lang="en-US" sz="5600" dirty="0"/>
              <a:t>Yale School of Public Health </a:t>
            </a:r>
          </a:p>
        </p:txBody>
      </p:sp>
      <p:sp>
        <p:nvSpPr>
          <p:cNvPr id="4" name="Footer Placeholder 3"/>
          <p:cNvSpPr>
            <a:spLocks noGrp="1"/>
          </p:cNvSpPr>
          <p:nvPr>
            <p:ph type="ftr" sz="quarter" idx="11"/>
          </p:nvPr>
        </p:nvSpPr>
        <p:spPr/>
        <p:txBody>
          <a:bodyPr/>
          <a:lstStyle/>
          <a:p>
            <a:r>
              <a:rPr lang="en-US" dirty="0" smtClean="0"/>
              <a:t>CT Public Health Association Mentoring Organization Registry</a:t>
            </a:r>
            <a:endParaRPr lang="en-US" dirty="0"/>
          </a:p>
        </p:txBody>
      </p:sp>
    </p:spTree>
    <p:extLst>
      <p:ext uri="{BB962C8B-B14F-4D97-AF65-F5344CB8AC3E}">
        <p14:creationId xmlns:p14="http://schemas.microsoft.com/office/powerpoint/2010/main" val="3614886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220986266.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89692" y="3767324"/>
            <a:ext cx="4003675" cy="2416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itle 1"/>
          <p:cNvSpPr txBox="1">
            <a:spLocks/>
          </p:cNvSpPr>
          <p:nvPr/>
        </p:nvSpPr>
        <p:spPr>
          <a:xfrm>
            <a:off x="328706" y="478118"/>
            <a:ext cx="8322235" cy="1044388"/>
          </a:xfrm>
          <a:prstGeom prst="rect">
            <a:avLst/>
          </a:prstGeom>
        </p:spPr>
        <p:txBody>
          <a:bodyPr vert="horz" lIns="91440" tIns="45720" rIns="91440" bIns="45720" rtlCol="0" anchor="b" anchorCtr="0">
            <a:noAutofit/>
          </a:bodyPr>
          <a:lstStyle>
            <a:lvl1pPr algn="r" defTabSz="914400" rtl="0" eaLnBrk="1" latinLnBrk="0" hangingPunct="1">
              <a:spcBef>
                <a:spcPct val="0"/>
              </a:spcBef>
              <a:buNone/>
              <a:defRPr sz="4400" kern="1200">
                <a:solidFill>
                  <a:schemeClr val="bg1"/>
                </a:solidFill>
                <a:latin typeface="+mj-lt"/>
                <a:ea typeface="+mj-ea"/>
                <a:cs typeface="+mj-cs"/>
              </a:defRPr>
            </a:lvl1pPr>
          </a:lstStyle>
          <a:p>
            <a:pPr algn="ctr"/>
            <a:r>
              <a:rPr lang="en-US" sz="4000" b="1" i="1" dirty="0" smtClean="0"/>
              <a:t/>
            </a:r>
            <a:br>
              <a:rPr lang="en-US" sz="4000" b="1" i="1" dirty="0" smtClean="0"/>
            </a:br>
            <a:r>
              <a:rPr lang="en-US" sz="4000" b="1" i="1" dirty="0" smtClean="0"/>
              <a:t>      </a:t>
            </a:r>
            <a:br>
              <a:rPr lang="en-US" sz="4000" b="1" i="1" dirty="0" smtClean="0"/>
            </a:br>
            <a:r>
              <a:rPr lang="en-US" sz="4000" b="1" i="1" dirty="0" smtClean="0"/>
              <a:t/>
            </a:r>
            <a:br>
              <a:rPr lang="en-US" sz="4000" b="1" i="1" dirty="0" smtClean="0"/>
            </a:br>
            <a:r>
              <a:rPr lang="en-US" sz="4000" b="1" i="1" dirty="0" smtClean="0">
                <a:solidFill>
                  <a:srgbClr val="FFB355"/>
                </a:solidFill>
              </a:rPr>
              <a:t>What is Public Health?</a:t>
            </a:r>
            <a:endParaRPr lang="en-US" sz="2800" dirty="0">
              <a:solidFill>
                <a:srgbClr val="FFB355"/>
              </a:solidFill>
            </a:endParaRPr>
          </a:p>
        </p:txBody>
      </p:sp>
      <p:sp>
        <p:nvSpPr>
          <p:cNvPr id="8" name="TextBox 7"/>
          <p:cNvSpPr txBox="1"/>
          <p:nvPr/>
        </p:nvSpPr>
        <p:spPr>
          <a:xfrm>
            <a:off x="1344706" y="1612154"/>
            <a:ext cx="7641410" cy="2031325"/>
          </a:xfrm>
          <a:prstGeom prst="rect">
            <a:avLst/>
          </a:prstGeom>
          <a:noFill/>
        </p:spPr>
        <p:txBody>
          <a:bodyPr wrap="none" rtlCol="0">
            <a:spAutoFit/>
          </a:bodyPr>
          <a:lstStyle/>
          <a:p>
            <a:r>
              <a:rPr lang="en-US" dirty="0" smtClean="0">
                <a:solidFill>
                  <a:schemeClr val="bg1"/>
                </a:solidFill>
              </a:rPr>
              <a:t>Everything we do to</a:t>
            </a:r>
            <a:r>
              <a:rPr lang="en-US" b="1" dirty="0" smtClean="0">
                <a:solidFill>
                  <a:schemeClr val="bg1"/>
                </a:solidFill>
              </a:rPr>
              <a:t> </a:t>
            </a:r>
            <a:r>
              <a:rPr lang="en-US" b="1" dirty="0" smtClean="0">
                <a:solidFill>
                  <a:srgbClr val="FFB355"/>
                </a:solidFill>
              </a:rPr>
              <a:t>PREVENT</a:t>
            </a:r>
            <a:r>
              <a:rPr lang="en-US" b="1" dirty="0" smtClean="0">
                <a:solidFill>
                  <a:schemeClr val="bg1"/>
                </a:solidFill>
              </a:rPr>
              <a:t> </a:t>
            </a:r>
            <a:r>
              <a:rPr lang="en-US" dirty="0" smtClean="0">
                <a:solidFill>
                  <a:schemeClr val="bg1"/>
                </a:solidFill>
              </a:rPr>
              <a:t>and </a:t>
            </a:r>
            <a:r>
              <a:rPr lang="en-US" b="1" dirty="0" smtClean="0">
                <a:solidFill>
                  <a:srgbClr val="FFB355"/>
                </a:solidFill>
              </a:rPr>
              <a:t>PROTECT</a:t>
            </a:r>
            <a:r>
              <a:rPr lang="en-US" dirty="0" smtClean="0">
                <a:solidFill>
                  <a:schemeClr val="bg1"/>
                </a:solidFill>
              </a:rPr>
              <a:t> populations from </a:t>
            </a:r>
          </a:p>
          <a:p>
            <a:r>
              <a:rPr lang="en-US" dirty="0">
                <a:solidFill>
                  <a:schemeClr val="bg1"/>
                </a:solidFill>
              </a:rPr>
              <a:t>d</a:t>
            </a:r>
            <a:r>
              <a:rPr lang="en-US" dirty="0" smtClean="0">
                <a:solidFill>
                  <a:schemeClr val="bg1"/>
                </a:solidFill>
              </a:rPr>
              <a:t>isease, disasters and injury.</a:t>
            </a:r>
          </a:p>
          <a:p>
            <a:endParaRPr lang="en-US" dirty="0">
              <a:solidFill>
                <a:schemeClr val="bg1"/>
              </a:solidFill>
            </a:endParaRPr>
          </a:p>
          <a:p>
            <a:r>
              <a:rPr lang="en-US" dirty="0" smtClean="0">
                <a:solidFill>
                  <a:schemeClr val="bg1"/>
                </a:solidFill>
              </a:rPr>
              <a:t>Everything we do to </a:t>
            </a:r>
            <a:r>
              <a:rPr lang="en-US" b="1" dirty="0" smtClean="0">
                <a:solidFill>
                  <a:srgbClr val="FFB355"/>
                </a:solidFill>
              </a:rPr>
              <a:t>PROMOTE</a:t>
            </a:r>
            <a:r>
              <a:rPr lang="en-US" dirty="0" smtClean="0">
                <a:solidFill>
                  <a:schemeClr val="bg1"/>
                </a:solidFill>
              </a:rPr>
              <a:t> good health from access to healthy food, </a:t>
            </a:r>
          </a:p>
          <a:p>
            <a:r>
              <a:rPr lang="en-US" dirty="0" smtClean="0">
                <a:solidFill>
                  <a:schemeClr val="bg1"/>
                </a:solidFill>
              </a:rPr>
              <a:t>clean air and water, to </a:t>
            </a:r>
            <a:r>
              <a:rPr lang="en-US" dirty="0" err="1" smtClean="0">
                <a:solidFill>
                  <a:schemeClr val="bg1"/>
                </a:solidFill>
              </a:rPr>
              <a:t>walkable</a:t>
            </a:r>
            <a:r>
              <a:rPr lang="en-US" dirty="0" smtClean="0">
                <a:solidFill>
                  <a:schemeClr val="bg1"/>
                </a:solidFill>
              </a:rPr>
              <a:t> neighborhoods to policies and </a:t>
            </a:r>
          </a:p>
          <a:p>
            <a:r>
              <a:rPr lang="en-US" dirty="0" smtClean="0">
                <a:solidFill>
                  <a:schemeClr val="bg1"/>
                </a:solidFill>
              </a:rPr>
              <a:t>information that help everyone </a:t>
            </a:r>
            <a:r>
              <a:rPr lang="en-US" b="1" dirty="0" smtClean="0">
                <a:solidFill>
                  <a:srgbClr val="FFB355"/>
                </a:solidFill>
              </a:rPr>
              <a:t>LIVE WELL</a:t>
            </a:r>
            <a:r>
              <a:rPr lang="en-US" b="1" dirty="0" smtClean="0">
                <a:solidFill>
                  <a:schemeClr val="bg1"/>
                </a:solidFill>
              </a:rPr>
              <a:t>.</a:t>
            </a:r>
          </a:p>
          <a:p>
            <a:endParaRPr lang="en-US" dirty="0"/>
          </a:p>
        </p:txBody>
      </p:sp>
      <p:sp>
        <p:nvSpPr>
          <p:cNvPr id="2" name="Footer Placeholder 1"/>
          <p:cNvSpPr>
            <a:spLocks noGrp="1"/>
          </p:cNvSpPr>
          <p:nvPr>
            <p:ph type="ftr" sz="quarter" idx="11"/>
          </p:nvPr>
        </p:nvSpPr>
        <p:spPr/>
        <p:txBody>
          <a:bodyPr/>
          <a:lstStyle/>
          <a:p>
            <a:r>
              <a:rPr lang="en-US" smtClean="0"/>
              <a:t>CT Public Health Association Mentoring Organization Registry</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533400" y="122238"/>
            <a:ext cx="8458200" cy="2011362"/>
          </a:xfrm>
        </p:spPr>
        <p:txBody>
          <a:bodyPr>
            <a:normAutofit/>
          </a:bodyPr>
          <a:lstStyle/>
          <a:p>
            <a:r>
              <a:rPr lang="en-US" sz="3900" u="sng" dirty="0">
                <a:effectLst>
                  <a:outerShdw blurRad="38100" dist="38100" dir="2700000" algn="tl">
                    <a:srgbClr val="FFFFFF"/>
                  </a:outerShdw>
                </a:effectLst>
                <a:latin typeface="Corbel" charset="0"/>
                <a:ea typeface="ＭＳ Ｐゴシック" charset="0"/>
                <a:cs typeface="ＭＳ Ｐゴシック" charset="0"/>
                <a:hlinkClick r:id="rId4"/>
              </a:rPr>
              <a:t>What is Public Health?</a:t>
            </a:r>
            <a:r>
              <a:rPr lang="en-US" sz="3900" dirty="0">
                <a:effectLst>
                  <a:outerShdw blurRad="38100" dist="38100" dir="2700000" algn="tl">
                    <a:srgbClr val="FFFFFF"/>
                  </a:outerShdw>
                </a:effectLst>
                <a:latin typeface="Corbel" charset="0"/>
                <a:ea typeface="ＭＳ Ｐゴシック" charset="0"/>
                <a:cs typeface="ＭＳ Ｐゴシック" charset="0"/>
                <a:hlinkClick r:id="rId4"/>
              </a:rPr>
              <a:t/>
            </a:r>
            <a:br>
              <a:rPr lang="en-US" sz="3900" dirty="0">
                <a:effectLst>
                  <a:outerShdw blurRad="38100" dist="38100" dir="2700000" algn="tl">
                    <a:srgbClr val="FFFFFF"/>
                  </a:outerShdw>
                </a:effectLst>
                <a:latin typeface="Corbel" charset="0"/>
                <a:ea typeface="ＭＳ Ｐゴシック" charset="0"/>
                <a:cs typeface="ＭＳ Ｐゴシック" charset="0"/>
                <a:hlinkClick r:id="rId4"/>
              </a:rPr>
            </a:br>
            <a:r>
              <a:rPr lang="en-US" sz="2100" dirty="0" smtClean="0">
                <a:effectLst>
                  <a:outerShdw blurRad="38100" dist="38100" dir="2700000" algn="tl">
                    <a:srgbClr val="FFFFFF"/>
                  </a:outerShdw>
                </a:effectLst>
                <a:latin typeface="Corbel" charset="0"/>
                <a:ea typeface="ＭＳ Ｐゴシック" charset="0"/>
                <a:cs typeface="ＭＳ Ｐゴシック" charset="0"/>
              </a:rPr>
              <a:t>The </a:t>
            </a:r>
            <a:r>
              <a:rPr lang="en-US" sz="2100" dirty="0">
                <a:effectLst>
                  <a:outerShdw blurRad="38100" dist="38100" dir="2700000" algn="tl">
                    <a:srgbClr val="FFFFFF"/>
                  </a:outerShdw>
                </a:effectLst>
                <a:latin typeface="Corbel" charset="0"/>
                <a:ea typeface="ＭＳ Ｐゴシック" charset="0"/>
                <a:cs typeface="ＭＳ Ｐゴシック" charset="0"/>
              </a:rPr>
              <a:t>Difference Between Public Health and Medical Care</a:t>
            </a:r>
            <a:r>
              <a:rPr lang="en-US" sz="2100" dirty="0">
                <a:effectLst>
                  <a:outerShdw blurRad="38100" dist="38100" dir="2700000" algn="tl">
                    <a:srgbClr val="FFFFFF"/>
                  </a:outerShdw>
                </a:effectLst>
                <a:latin typeface="Times New Roman" charset="0"/>
                <a:ea typeface="ＭＳ Ｐゴシック" charset="0"/>
                <a:cs typeface="ＭＳ Ｐゴシック" charset="0"/>
              </a:rPr>
              <a:t/>
            </a:r>
            <a:br>
              <a:rPr lang="en-US" sz="2100" dirty="0">
                <a:effectLst>
                  <a:outerShdw blurRad="38100" dist="38100" dir="2700000" algn="tl">
                    <a:srgbClr val="FFFFFF"/>
                  </a:outerShdw>
                </a:effectLst>
                <a:latin typeface="Times New Roman" charset="0"/>
                <a:ea typeface="ＭＳ Ｐゴシック" charset="0"/>
                <a:cs typeface="ＭＳ Ｐゴシック" charset="0"/>
              </a:rPr>
            </a:br>
            <a:endParaRPr lang="en-US" sz="3900" dirty="0">
              <a:effectLst>
                <a:outerShdw blurRad="38100" dist="38100" dir="2700000" algn="tl">
                  <a:srgbClr val="FFFFFF"/>
                </a:outerShdw>
              </a:effectLst>
              <a:latin typeface="Times New Roman" charset="0"/>
              <a:ea typeface="ＭＳ Ｐゴシック" charset="0"/>
              <a:cs typeface="ＭＳ Ｐゴシック" charset="0"/>
            </a:endParaRPr>
          </a:p>
        </p:txBody>
      </p:sp>
      <p:sp>
        <p:nvSpPr>
          <p:cNvPr id="6" name="Footer Placeholder 7"/>
          <p:cNvSpPr>
            <a:spLocks noGrp="1"/>
          </p:cNvSpPr>
          <p:nvPr>
            <p:ph type="ftr" sz="quarter" idx="11"/>
          </p:nvPr>
        </p:nvSpPr>
        <p:spPr bwMode="auto">
          <a:xfrm>
            <a:off x="2105212" y="6248400"/>
            <a:ext cx="5562600" cy="3651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r>
              <a:rPr lang="en-US" altLang="ja-JP" sz="1100" dirty="0">
                <a:solidFill>
                  <a:schemeClr val="tx2"/>
                </a:solidFill>
                <a:ea typeface="ＭＳ ゴシック" charset="0"/>
                <a:cs typeface="ＭＳ ゴシック" charset="0"/>
              </a:rPr>
              <a:t>CT Public Health Association Mentoring Organization Registry</a:t>
            </a:r>
          </a:p>
        </p:txBody>
      </p:sp>
      <p:graphicFrame>
        <p:nvGraphicFramePr>
          <p:cNvPr id="7" name="Object 2"/>
          <p:cNvGraphicFramePr>
            <a:graphicFrameLocks noChangeAspect="1"/>
          </p:cNvGraphicFramePr>
          <p:nvPr>
            <p:extLst>
              <p:ext uri="{D42A27DB-BD31-4B8C-83A1-F6EECF244321}">
                <p14:modId xmlns:p14="http://schemas.microsoft.com/office/powerpoint/2010/main" val="2370908367"/>
              </p:ext>
            </p:extLst>
          </p:nvPr>
        </p:nvGraphicFramePr>
        <p:xfrm>
          <a:off x="522288" y="2363787"/>
          <a:ext cx="8105775" cy="3884613"/>
        </p:xfrm>
        <a:graphic>
          <a:graphicData uri="http://schemas.openxmlformats.org/presentationml/2006/ole">
            <mc:AlternateContent xmlns:mc="http://schemas.openxmlformats.org/markup-compatibility/2006">
              <mc:Choice xmlns:v="urn:schemas-microsoft-com:vml" Requires="v">
                <p:oleObj spid="_x0000_s1073" name="Document" r:id="rId6" imgW="8966200" imgH="4292600" progId="Word.Document.8">
                  <p:embed/>
                </p:oleObj>
              </mc:Choice>
              <mc:Fallback>
                <p:oleObj name="Document" r:id="rId6" imgW="8966200" imgH="4292600" progId="Word.Document.8">
                  <p:embed/>
                  <p:pic>
                    <p:nvPicPr>
                      <p:cNvPr id="0" name=""/>
                      <p:cNvPicPr>
                        <a:picLocks noChangeAspect="1" noChangeArrowheads="1"/>
                      </p:cNvPicPr>
                      <p:nvPr/>
                    </p:nvPicPr>
                    <p:blipFill>
                      <a:blip r:embed="rId7"/>
                      <a:srcRect/>
                      <a:stretch>
                        <a:fillRect/>
                      </a:stretch>
                    </p:blipFill>
                    <p:spPr bwMode="auto">
                      <a:xfrm>
                        <a:off x="522288" y="2363787"/>
                        <a:ext cx="8105775" cy="3884613"/>
                      </a:xfrm>
                      <a:prstGeom prst="rect">
                        <a:avLst/>
                      </a:prstGeom>
                      <a:solidFill>
                        <a:srgbClr val="FFB355"/>
                      </a:solidFill>
                    </p:spPr>
                  </p:pic>
                </p:oleObj>
              </mc:Fallback>
            </mc:AlternateContent>
          </a:graphicData>
        </a:graphic>
      </p:graphicFrame>
      <p:pic>
        <p:nvPicPr>
          <p:cNvPr id="8" name="Picture 5"/>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40156" y="1583689"/>
            <a:ext cx="1865056" cy="10998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6"/>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92159" y="1386320"/>
            <a:ext cx="1798091" cy="13552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Box 9"/>
          <p:cNvSpPr txBox="1"/>
          <p:nvPr/>
        </p:nvSpPr>
        <p:spPr>
          <a:xfrm>
            <a:off x="6417733" y="846667"/>
            <a:ext cx="184666" cy="369332"/>
          </a:xfrm>
          <a:prstGeom prst="rect">
            <a:avLst/>
          </a:prstGeom>
          <a:noFill/>
        </p:spPr>
        <p:txBody>
          <a:bodyPr wrap="none" rtlCol="0">
            <a:spAutoFit/>
          </a:body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Some Careers in Public Health? </a:t>
            </a:r>
            <a:endParaRPr lang="en-US" dirty="0"/>
          </a:p>
        </p:txBody>
      </p:sp>
      <p:sp>
        <p:nvSpPr>
          <p:cNvPr id="3" name="Content Placeholder 2"/>
          <p:cNvSpPr>
            <a:spLocks noGrp="1"/>
          </p:cNvSpPr>
          <p:nvPr>
            <p:ph idx="1"/>
          </p:nvPr>
        </p:nvSpPr>
        <p:spPr>
          <a:xfrm>
            <a:off x="597647" y="1425388"/>
            <a:ext cx="4228353" cy="4969436"/>
          </a:xfrm>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Epidemiologists</a:t>
            </a:r>
          </a:p>
          <a:p>
            <a:pPr marL="0" indent="0">
              <a:buNone/>
            </a:pPr>
            <a:r>
              <a:rPr lang="en-US" dirty="0" smtClean="0"/>
              <a:t>Scientists </a:t>
            </a:r>
            <a:r>
              <a:rPr lang="en-US" dirty="0"/>
              <a:t>and Researchers</a:t>
            </a:r>
          </a:p>
          <a:p>
            <a:pPr marL="0" indent="0">
              <a:buNone/>
            </a:pPr>
            <a:r>
              <a:rPr lang="en-US" dirty="0"/>
              <a:t>Health Policymakers </a:t>
            </a:r>
            <a:endParaRPr lang="en-US" dirty="0" smtClean="0"/>
          </a:p>
          <a:p>
            <a:pPr marL="0" indent="0">
              <a:buNone/>
            </a:pPr>
            <a:r>
              <a:rPr lang="en-US" dirty="0" smtClean="0"/>
              <a:t>Public </a:t>
            </a:r>
            <a:r>
              <a:rPr lang="en-US" dirty="0"/>
              <a:t>Health Physicians </a:t>
            </a:r>
            <a:r>
              <a:rPr lang="en-US" dirty="0" smtClean="0"/>
              <a:t>and Nurses </a:t>
            </a:r>
          </a:p>
          <a:p>
            <a:pPr marL="0" indent="0">
              <a:buNone/>
            </a:pPr>
            <a:r>
              <a:rPr lang="en-US" dirty="0" smtClean="0"/>
              <a:t>Occupational </a:t>
            </a:r>
            <a:r>
              <a:rPr lang="en-US" dirty="0"/>
              <a:t>Health and Safety Professionals </a:t>
            </a:r>
            <a:endParaRPr lang="en-US" dirty="0" smtClean="0"/>
          </a:p>
          <a:p>
            <a:pPr marL="0" indent="0">
              <a:buNone/>
            </a:pPr>
            <a:endParaRPr lang="en-US" dirty="0"/>
          </a:p>
        </p:txBody>
      </p:sp>
      <p:sp>
        <p:nvSpPr>
          <p:cNvPr id="4" name="TextBox 3"/>
          <p:cNvSpPr txBox="1"/>
          <p:nvPr/>
        </p:nvSpPr>
        <p:spPr>
          <a:xfrm>
            <a:off x="4826001" y="1425388"/>
            <a:ext cx="3660588" cy="5211683"/>
          </a:xfrm>
          <a:prstGeom prst="rect">
            <a:avLst/>
          </a:prstGeom>
          <a:noFill/>
        </p:spPr>
        <p:txBody>
          <a:bodyPr wrap="square" rtlCol="0">
            <a:spAutoFit/>
          </a:bodyPr>
          <a:lstStyle/>
          <a:p>
            <a:pPr defTabSz="914400">
              <a:spcBef>
                <a:spcPts val="2000"/>
              </a:spcBef>
            </a:pPr>
            <a:endParaRPr lang="en-US" sz="2200" dirty="0" smtClean="0">
              <a:solidFill>
                <a:schemeClr val="bg1"/>
              </a:solidFill>
            </a:endParaRPr>
          </a:p>
          <a:p>
            <a:pPr defTabSz="914400">
              <a:spcBef>
                <a:spcPts val="2000"/>
              </a:spcBef>
            </a:pPr>
            <a:endParaRPr lang="en-US" sz="2200" dirty="0" smtClean="0">
              <a:solidFill>
                <a:schemeClr val="bg1"/>
              </a:solidFill>
            </a:endParaRPr>
          </a:p>
          <a:p>
            <a:pPr defTabSz="914400">
              <a:spcBef>
                <a:spcPts val="2000"/>
              </a:spcBef>
            </a:pPr>
            <a:r>
              <a:rPr lang="en-US" sz="2200" dirty="0" smtClean="0">
                <a:solidFill>
                  <a:schemeClr val="bg1"/>
                </a:solidFill>
              </a:rPr>
              <a:t>Social </a:t>
            </a:r>
            <a:r>
              <a:rPr lang="en-US" sz="2200" dirty="0">
                <a:solidFill>
                  <a:schemeClr val="bg1"/>
                </a:solidFill>
              </a:rPr>
              <a:t>Workers</a:t>
            </a:r>
          </a:p>
          <a:p>
            <a:pPr defTabSz="914400">
              <a:spcBef>
                <a:spcPts val="2000"/>
              </a:spcBef>
            </a:pPr>
            <a:r>
              <a:rPr lang="en-US" sz="2200" dirty="0">
                <a:solidFill>
                  <a:schemeClr val="bg1"/>
                </a:solidFill>
              </a:rPr>
              <a:t>Environmental Health Professionals</a:t>
            </a:r>
          </a:p>
          <a:p>
            <a:pPr defTabSz="914400">
              <a:spcBef>
                <a:spcPts val="2000"/>
              </a:spcBef>
            </a:pPr>
            <a:r>
              <a:rPr lang="en-US" sz="2200" dirty="0">
                <a:solidFill>
                  <a:schemeClr val="bg1"/>
                </a:solidFill>
              </a:rPr>
              <a:t>Nutritionists </a:t>
            </a:r>
          </a:p>
          <a:p>
            <a:pPr defTabSz="914400">
              <a:spcBef>
                <a:spcPts val="2000"/>
              </a:spcBef>
            </a:pPr>
            <a:r>
              <a:rPr lang="en-US" sz="2200" dirty="0">
                <a:solidFill>
                  <a:schemeClr val="bg1"/>
                </a:solidFill>
              </a:rPr>
              <a:t>Emergency Responders  </a:t>
            </a:r>
          </a:p>
          <a:p>
            <a:pPr defTabSz="914400">
              <a:spcBef>
                <a:spcPts val="2000"/>
              </a:spcBef>
            </a:pPr>
            <a:r>
              <a:rPr lang="en-US" sz="2200" dirty="0">
                <a:solidFill>
                  <a:schemeClr val="bg1"/>
                </a:solidFill>
              </a:rPr>
              <a:t>Food Inspectors </a:t>
            </a:r>
          </a:p>
          <a:p>
            <a:pPr defTabSz="914400">
              <a:spcBef>
                <a:spcPts val="2000"/>
              </a:spcBef>
            </a:pPr>
            <a:r>
              <a:rPr lang="en-US" sz="2200" dirty="0">
                <a:solidFill>
                  <a:schemeClr val="bg1"/>
                </a:solidFill>
              </a:rPr>
              <a:t>Health Educators </a:t>
            </a:r>
          </a:p>
          <a:p>
            <a:endParaRPr lang="en-US" dirty="0"/>
          </a:p>
        </p:txBody>
      </p:sp>
      <p:pic>
        <p:nvPicPr>
          <p:cNvPr id="5" name="Picture 4"/>
          <p:cNvPicPr>
            <a:picLocks noChangeAspect="1"/>
          </p:cNvPicPr>
          <p:nvPr/>
        </p:nvPicPr>
        <p:blipFill>
          <a:blip r:embed="rId2"/>
          <a:stretch>
            <a:fillRect/>
          </a:stretch>
        </p:blipFill>
        <p:spPr>
          <a:xfrm>
            <a:off x="5118101" y="797858"/>
            <a:ext cx="2098488" cy="1409204"/>
          </a:xfrm>
          <a:prstGeom prst="rect">
            <a:avLst/>
          </a:prstGeom>
        </p:spPr>
      </p:pic>
      <p:pic>
        <p:nvPicPr>
          <p:cNvPr id="6" name="Picture 5"/>
          <p:cNvPicPr>
            <a:picLocks noChangeAspect="1"/>
          </p:cNvPicPr>
          <p:nvPr/>
        </p:nvPicPr>
        <p:blipFill>
          <a:blip r:embed="rId3"/>
          <a:stretch>
            <a:fillRect/>
          </a:stretch>
        </p:blipFill>
        <p:spPr>
          <a:xfrm>
            <a:off x="2904565" y="987612"/>
            <a:ext cx="1368612" cy="1190407"/>
          </a:xfrm>
          <a:prstGeom prst="rect">
            <a:avLst/>
          </a:prstGeom>
        </p:spPr>
      </p:pic>
      <p:pic>
        <p:nvPicPr>
          <p:cNvPr id="7" name="Picture 6"/>
          <p:cNvPicPr>
            <a:picLocks noChangeAspect="1"/>
          </p:cNvPicPr>
          <p:nvPr/>
        </p:nvPicPr>
        <p:blipFill>
          <a:blip r:embed="rId4"/>
          <a:stretch>
            <a:fillRect/>
          </a:stretch>
        </p:blipFill>
        <p:spPr>
          <a:xfrm>
            <a:off x="7336118" y="1691915"/>
            <a:ext cx="1683869" cy="1428528"/>
          </a:xfrm>
          <a:prstGeom prst="rect">
            <a:avLst/>
          </a:prstGeom>
        </p:spPr>
      </p:pic>
      <p:pic>
        <p:nvPicPr>
          <p:cNvPr id="9" name="Picture 8"/>
          <p:cNvPicPr>
            <a:picLocks noChangeAspect="1"/>
          </p:cNvPicPr>
          <p:nvPr/>
        </p:nvPicPr>
        <p:blipFill>
          <a:blip r:embed="rId5"/>
          <a:stretch>
            <a:fillRect/>
          </a:stretch>
        </p:blipFill>
        <p:spPr>
          <a:xfrm>
            <a:off x="779463" y="1387267"/>
            <a:ext cx="1733176" cy="1733176"/>
          </a:xfrm>
          <a:prstGeom prst="rect">
            <a:avLst/>
          </a:prstGeom>
        </p:spPr>
      </p:pic>
      <p:sp>
        <p:nvSpPr>
          <p:cNvPr id="8" name="Footer Placeholder 7"/>
          <p:cNvSpPr>
            <a:spLocks noGrp="1"/>
          </p:cNvSpPr>
          <p:nvPr>
            <p:ph type="ftr" sz="quarter" idx="11"/>
          </p:nvPr>
        </p:nvSpPr>
        <p:spPr/>
        <p:txBody>
          <a:bodyPr/>
          <a:lstStyle/>
          <a:p>
            <a:r>
              <a:rPr lang="en-US" smtClean="0"/>
              <a:t>CT Public Health Association Mentoring Organization Registry</a:t>
            </a:r>
            <a:endParaRPr lang="en-US"/>
          </a:p>
        </p:txBody>
      </p:sp>
    </p:spTree>
    <p:extLst>
      <p:ext uri="{BB962C8B-B14F-4D97-AF65-F5344CB8AC3E}">
        <p14:creationId xmlns:p14="http://schemas.microsoft.com/office/powerpoint/2010/main" val="8120331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40000">
              <a:schemeClr val="accent1">
                <a:lumMod val="75000"/>
              </a:schemeClr>
            </a:gs>
            <a:gs pos="100000">
              <a:srgbClr val="FFFF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3294" y="237863"/>
            <a:ext cx="8322235" cy="1044388"/>
          </a:xfrm>
        </p:spPr>
        <p:txBody>
          <a:bodyPr/>
          <a:lstStyle/>
          <a:p>
            <a:r>
              <a:rPr lang="en-US" sz="4000" b="1" i="1" dirty="0" smtClean="0"/>
              <a:t/>
            </a:r>
            <a:br>
              <a:rPr lang="en-US" sz="4000" b="1" i="1" dirty="0" smtClean="0"/>
            </a:br>
            <a:r>
              <a:rPr lang="en-US" sz="4000" b="1" i="1" dirty="0" smtClean="0"/>
              <a:t>      </a:t>
            </a:r>
            <a:br>
              <a:rPr lang="en-US" sz="4000" b="1" i="1" dirty="0" smtClean="0"/>
            </a:br>
            <a:r>
              <a:rPr lang="en-US" sz="4000" b="1" i="1" dirty="0"/>
              <a:t/>
            </a:r>
            <a:br>
              <a:rPr lang="en-US" sz="4000" b="1" i="1" dirty="0"/>
            </a:br>
            <a:r>
              <a:rPr lang="en-US" sz="4000" b="1" i="1" dirty="0" smtClean="0"/>
              <a:t/>
            </a:r>
            <a:br>
              <a:rPr lang="en-US" sz="4000" b="1" i="1" dirty="0" smtClean="0"/>
            </a:br>
            <a:r>
              <a:rPr lang="en-US" sz="4000" b="1" i="1" dirty="0"/>
              <a:t/>
            </a:r>
            <a:br>
              <a:rPr lang="en-US" sz="4000" b="1" i="1" dirty="0"/>
            </a:br>
            <a:r>
              <a:rPr lang="en-US" sz="4000" b="1" i="1" dirty="0" smtClean="0"/>
              <a:t> </a:t>
            </a:r>
            <a:r>
              <a:rPr lang="en-US" sz="4000" b="1" i="1" dirty="0"/>
              <a:t/>
            </a:r>
            <a:br>
              <a:rPr lang="en-US" sz="4000" b="1" i="1" dirty="0"/>
            </a:br>
            <a:r>
              <a:rPr lang="en-US" sz="4000" b="1" i="1" dirty="0" smtClean="0"/>
              <a:t> </a:t>
            </a:r>
            <a:r>
              <a:rPr lang="en-US" sz="4000" b="1" i="1" dirty="0" smtClean="0">
                <a:solidFill>
                  <a:schemeClr val="accent4">
                    <a:lumMod val="40000"/>
                    <a:lumOff val="60000"/>
                  </a:schemeClr>
                </a:solidFill>
              </a:rPr>
              <a:t>What is Public Health?  </a:t>
            </a:r>
            <a:r>
              <a:rPr lang="en-US" sz="4000" b="1" i="1" dirty="0" smtClean="0"/>
              <a:t>videos</a:t>
            </a:r>
            <a:endParaRPr lang="en-US" sz="2800" dirty="0"/>
          </a:p>
        </p:txBody>
      </p:sp>
      <p:sp>
        <p:nvSpPr>
          <p:cNvPr id="3" name="Content Placeholder 2"/>
          <p:cNvSpPr>
            <a:spLocks noGrp="1"/>
          </p:cNvSpPr>
          <p:nvPr>
            <p:ph idx="1"/>
          </p:nvPr>
        </p:nvSpPr>
        <p:spPr>
          <a:xfrm>
            <a:off x="328706" y="1670522"/>
            <a:ext cx="8815294" cy="3854193"/>
          </a:xfrm>
        </p:spPr>
        <p:txBody>
          <a:bodyPr>
            <a:normAutofit fontScale="92500" lnSpcReduction="10000"/>
          </a:bodyPr>
          <a:lstStyle/>
          <a:p>
            <a:pPr marL="0" indent="0">
              <a:buNone/>
            </a:pPr>
            <a:r>
              <a:rPr lang="en-US" sz="3200" b="1" dirty="0"/>
              <a:t>This is Public Health  (3 minutes) </a:t>
            </a:r>
            <a:r>
              <a:rPr lang="en-US" sz="1800" u="sng" dirty="0">
                <a:hlinkClick r:id="rId3"/>
              </a:rPr>
              <a:t>https://www.youtube.com/watch?v=oQkGx6gRGIY&amp;list=UUHlzppBTg2w8NbZOIWbb5Yg</a:t>
            </a:r>
            <a:r>
              <a:rPr lang="en-US" sz="1800" dirty="0"/>
              <a:t> </a:t>
            </a:r>
            <a:r>
              <a:rPr lang="en-US" sz="2000" dirty="0" smtClean="0"/>
              <a:t>                            </a:t>
            </a:r>
            <a:r>
              <a:rPr lang="en-US" sz="1600" dirty="0" smtClean="0"/>
              <a:t>From Association of Schools and Programs of Public Health,   shows how how public health </a:t>
            </a:r>
            <a:r>
              <a:rPr lang="en-US" sz="1600" dirty="0"/>
              <a:t>impacts our daily lives. </a:t>
            </a:r>
            <a:endParaRPr lang="en-US" sz="1600" dirty="0" smtClean="0"/>
          </a:p>
          <a:p>
            <a:pPr marL="0" indent="0">
              <a:buNone/>
            </a:pPr>
            <a:r>
              <a:rPr lang="en-US" sz="3200" dirty="0"/>
              <a:t>Together, We Can Do Better, (3:07 min) </a:t>
            </a:r>
            <a:r>
              <a:rPr lang="en-US" sz="2400" i="1" dirty="0"/>
              <a:t>  </a:t>
            </a:r>
            <a:r>
              <a:rPr lang="en-US" sz="2400" i="1" dirty="0" smtClean="0"/>
              <a:t> </a:t>
            </a:r>
            <a:r>
              <a:rPr lang="en-US" sz="1900" dirty="0" err="1" smtClean="0">
                <a:hlinkClick r:id="rId4"/>
              </a:rPr>
              <a:t>www.youtube.com</a:t>
            </a:r>
            <a:r>
              <a:rPr lang="en-US" sz="1900" dirty="0">
                <a:hlinkClick r:id="rId4"/>
              </a:rPr>
              <a:t>/</a:t>
            </a:r>
            <a:r>
              <a:rPr lang="en-US" sz="1900" dirty="0" err="1">
                <a:hlinkClick r:id="rId4"/>
              </a:rPr>
              <a:t>watch?v</a:t>
            </a:r>
            <a:r>
              <a:rPr lang="en-US" sz="1900" dirty="0">
                <a:hlinkClick r:id="rId4"/>
              </a:rPr>
              <a:t>=4TCzebI--T8</a:t>
            </a:r>
            <a:r>
              <a:rPr lang="en-US" sz="1900" dirty="0" smtClean="0">
                <a:hlinkClick r:id="rId4"/>
              </a:rPr>
              <a:t/>
            </a:r>
            <a:br>
              <a:rPr lang="en-US" sz="1900" dirty="0" smtClean="0">
                <a:hlinkClick r:id="rId4"/>
              </a:rPr>
            </a:br>
            <a:r>
              <a:rPr lang="en-US" sz="1800" dirty="0" smtClean="0"/>
              <a:t>  From </a:t>
            </a:r>
            <a:r>
              <a:rPr lang="en-US" sz="1800" dirty="0"/>
              <a:t>The American Public Health </a:t>
            </a:r>
            <a:r>
              <a:rPr lang="en-US" sz="1800" dirty="0" smtClean="0"/>
              <a:t>Association, </a:t>
            </a:r>
            <a:r>
              <a:rPr lang="en-US" sz="1800" dirty="0"/>
              <a:t>s</a:t>
            </a:r>
            <a:r>
              <a:rPr lang="en-US" sz="1800" dirty="0" smtClean="0"/>
              <a:t>hows economic and health</a:t>
            </a:r>
            <a:br>
              <a:rPr lang="en-US" sz="1800" dirty="0" smtClean="0"/>
            </a:br>
            <a:r>
              <a:rPr lang="en-US" sz="1800" dirty="0" smtClean="0"/>
              <a:t>  consequences when public </a:t>
            </a:r>
            <a:r>
              <a:rPr lang="en-US" sz="1800" dirty="0"/>
              <a:t>health is ignored</a:t>
            </a:r>
            <a:r>
              <a:rPr lang="en-US" dirty="0"/>
              <a:t>.</a:t>
            </a:r>
          </a:p>
          <a:p>
            <a:pPr marL="0" indent="0">
              <a:buNone/>
            </a:pPr>
            <a:r>
              <a:rPr lang="en-US" sz="2800" dirty="0"/>
              <a:t>What Makes a Community Healthy? (2 minutes</a:t>
            </a:r>
            <a:r>
              <a:rPr lang="en-US" sz="2800" dirty="0" smtClean="0"/>
              <a:t>)</a:t>
            </a:r>
            <a:r>
              <a:rPr lang="en-US" sz="2800" b="1" i="1" dirty="0">
                <a:solidFill>
                  <a:srgbClr val="9DF131"/>
                </a:solidFill>
              </a:rPr>
              <a:t> </a:t>
            </a:r>
            <a:r>
              <a:rPr lang="en-US" sz="2800" b="1" i="1" dirty="0" smtClean="0">
                <a:solidFill>
                  <a:srgbClr val="9DF131"/>
                </a:solidFill>
              </a:rPr>
              <a:t>             </a:t>
            </a:r>
            <a:r>
              <a:rPr lang="en-US" sz="1800" b="1" dirty="0" smtClean="0">
                <a:solidFill>
                  <a:srgbClr val="9DF131"/>
                </a:solidFill>
                <a:hlinkClick r:id="rId5"/>
              </a:rPr>
              <a:t>http</a:t>
            </a:r>
            <a:r>
              <a:rPr lang="en-US" sz="1800" b="1" dirty="0">
                <a:solidFill>
                  <a:srgbClr val="9DF131"/>
                </a:solidFill>
                <a:hlinkClick r:id="rId5"/>
              </a:rPr>
              <a:t>://www.countyhealthrankings.org/resources/what-makes-community-healthy-or-</a:t>
            </a:r>
            <a:r>
              <a:rPr lang="en-US" sz="1800" b="1" dirty="0" smtClean="0">
                <a:solidFill>
                  <a:srgbClr val="9DF131"/>
                </a:solidFill>
                <a:hlinkClick r:id="rId5"/>
              </a:rPr>
              <a:t>unhealthy</a:t>
            </a:r>
            <a:r>
              <a:rPr lang="en-US" sz="1800" b="1" dirty="0" smtClean="0">
                <a:solidFill>
                  <a:srgbClr val="9DF131"/>
                </a:solidFill>
              </a:rPr>
              <a:t>      </a:t>
            </a:r>
            <a:endParaRPr lang="en-US" sz="1800" dirty="0" smtClean="0"/>
          </a:p>
          <a:p>
            <a:pPr marL="0" indent="0">
              <a:buNone/>
            </a:pPr>
            <a:endParaRPr lang="en-US" sz="2400" dirty="0"/>
          </a:p>
        </p:txBody>
      </p:sp>
      <p:sp>
        <p:nvSpPr>
          <p:cNvPr id="4" name="Title 1"/>
          <p:cNvSpPr txBox="1">
            <a:spLocks/>
          </p:cNvSpPr>
          <p:nvPr/>
        </p:nvSpPr>
        <p:spPr>
          <a:xfrm>
            <a:off x="328706" y="5498353"/>
            <a:ext cx="8322235" cy="104438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800" kern="1200">
                <a:solidFill>
                  <a:schemeClr val="bg1"/>
                </a:solidFill>
                <a:latin typeface="+mj-lt"/>
                <a:ea typeface="+mj-ea"/>
                <a:cs typeface="+mj-cs"/>
              </a:defRPr>
            </a:lvl1pPr>
          </a:lstStyle>
          <a:p>
            <a:r>
              <a:rPr lang="en-US" sz="4000" b="1" i="1" dirty="0" smtClean="0"/>
              <a:t/>
            </a:r>
            <a:br>
              <a:rPr lang="en-US" sz="4000" b="1" i="1" dirty="0" smtClean="0"/>
            </a:br>
            <a:r>
              <a:rPr lang="en-US" sz="4000" b="1" i="1" dirty="0" smtClean="0"/>
              <a:t>      </a:t>
            </a:r>
            <a:br>
              <a:rPr lang="en-US" sz="4000" b="1" i="1" dirty="0" smtClean="0"/>
            </a:br>
            <a:r>
              <a:rPr lang="en-US" sz="4000" b="1" i="1" dirty="0" smtClean="0"/>
              <a:t/>
            </a:r>
            <a:br>
              <a:rPr lang="en-US" sz="4000" b="1" i="1" dirty="0" smtClean="0"/>
            </a:br>
            <a:r>
              <a:rPr lang="en-US" sz="4000" b="1" i="1" dirty="0" smtClean="0"/>
              <a:t/>
            </a:r>
            <a:br>
              <a:rPr lang="en-US" sz="4000" b="1" i="1" dirty="0" smtClean="0"/>
            </a:br>
            <a:r>
              <a:rPr lang="en-US" sz="4000" b="1" i="1" dirty="0" smtClean="0"/>
              <a:t/>
            </a:r>
            <a:br>
              <a:rPr lang="en-US" sz="4000" b="1" i="1" dirty="0" smtClean="0"/>
            </a:br>
            <a:r>
              <a:rPr lang="en-US" sz="4000" b="1" i="1" dirty="0" smtClean="0"/>
              <a:t> </a:t>
            </a:r>
            <a:endParaRPr lang="en-US" sz="2800" dirty="0">
              <a:solidFill>
                <a:srgbClr val="FFB355"/>
              </a:solidFill>
            </a:endParaRPr>
          </a:p>
        </p:txBody>
      </p:sp>
      <p:sp>
        <p:nvSpPr>
          <p:cNvPr id="6" name="Title 1"/>
          <p:cNvSpPr txBox="1">
            <a:spLocks/>
          </p:cNvSpPr>
          <p:nvPr/>
        </p:nvSpPr>
        <p:spPr>
          <a:xfrm>
            <a:off x="433294" y="5498353"/>
            <a:ext cx="8322235" cy="104438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800" kern="1200">
                <a:solidFill>
                  <a:schemeClr val="bg1"/>
                </a:solidFill>
                <a:latin typeface="+mj-lt"/>
                <a:ea typeface="+mj-ea"/>
                <a:cs typeface="+mj-cs"/>
              </a:defRPr>
            </a:lvl1pPr>
          </a:lstStyle>
          <a:p>
            <a:r>
              <a:rPr lang="en-US" sz="4000" b="1" i="1" dirty="0" smtClean="0"/>
              <a:t/>
            </a:r>
            <a:br>
              <a:rPr lang="en-US" sz="4000" b="1" i="1" dirty="0" smtClean="0"/>
            </a:br>
            <a:r>
              <a:rPr lang="en-US" sz="4000" b="1" i="1" dirty="0" smtClean="0"/>
              <a:t>      </a:t>
            </a:r>
            <a:br>
              <a:rPr lang="en-US" sz="4000" b="1" i="1" dirty="0" smtClean="0"/>
            </a:br>
            <a:r>
              <a:rPr lang="en-US" sz="4000" b="1" i="1" dirty="0" smtClean="0"/>
              <a:t/>
            </a:r>
            <a:br>
              <a:rPr lang="en-US" sz="4000" b="1" i="1" dirty="0" smtClean="0"/>
            </a:br>
            <a:r>
              <a:rPr lang="en-US" sz="4000" b="1" i="1" dirty="0" smtClean="0"/>
              <a:t/>
            </a:r>
            <a:br>
              <a:rPr lang="en-US" sz="4000" b="1" i="1" dirty="0" smtClean="0"/>
            </a:br>
            <a:r>
              <a:rPr lang="en-US" sz="4000" b="1" i="1" dirty="0" smtClean="0"/>
              <a:t/>
            </a:r>
            <a:br>
              <a:rPr lang="en-US" sz="4000" b="1" i="1" dirty="0" smtClean="0"/>
            </a:br>
            <a:r>
              <a:rPr lang="en-US" sz="4000" b="1" i="1" dirty="0" smtClean="0"/>
              <a:t> </a:t>
            </a:r>
            <a:br>
              <a:rPr lang="en-US" sz="4000" b="1" i="1" dirty="0" smtClean="0"/>
            </a:br>
            <a:r>
              <a:rPr lang="en-US" sz="4000" b="1" i="1" dirty="0" smtClean="0"/>
              <a:t> </a:t>
            </a:r>
            <a:endParaRPr lang="en-US" sz="2800" dirty="0">
              <a:solidFill>
                <a:srgbClr val="FFB355"/>
              </a:solidFill>
            </a:endParaRPr>
          </a:p>
        </p:txBody>
      </p:sp>
      <p:sp>
        <p:nvSpPr>
          <p:cNvPr id="7" name="Title 1"/>
          <p:cNvSpPr txBox="1">
            <a:spLocks/>
          </p:cNvSpPr>
          <p:nvPr/>
        </p:nvSpPr>
        <p:spPr>
          <a:xfrm>
            <a:off x="481106" y="5307106"/>
            <a:ext cx="8322235" cy="104438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800" kern="1200">
                <a:solidFill>
                  <a:schemeClr val="bg1"/>
                </a:solidFill>
                <a:latin typeface="+mj-lt"/>
                <a:ea typeface="+mj-ea"/>
                <a:cs typeface="+mj-cs"/>
              </a:defRPr>
            </a:lvl1pPr>
          </a:lstStyle>
          <a:p>
            <a:r>
              <a:rPr lang="en-US" sz="4000" b="1" i="1" dirty="0" smtClean="0"/>
              <a:t/>
            </a:r>
            <a:br>
              <a:rPr lang="en-US" sz="4000" b="1" i="1" dirty="0" smtClean="0"/>
            </a:br>
            <a:r>
              <a:rPr lang="en-US" sz="2000" b="1" i="1" dirty="0" smtClean="0">
                <a:solidFill>
                  <a:srgbClr val="FFB355"/>
                </a:solidFill>
              </a:rPr>
              <a:t>What surprised you the most? Which video did you like the most?</a:t>
            </a:r>
            <a:endParaRPr lang="en-US" sz="2000" dirty="0">
              <a:solidFill>
                <a:srgbClr val="FFB355"/>
              </a:solidFill>
            </a:endParaRPr>
          </a:p>
        </p:txBody>
      </p:sp>
      <p:sp>
        <p:nvSpPr>
          <p:cNvPr id="5" name="Footer Placeholder 4"/>
          <p:cNvSpPr>
            <a:spLocks noGrp="1"/>
          </p:cNvSpPr>
          <p:nvPr>
            <p:ph type="ftr" sz="quarter" idx="11"/>
          </p:nvPr>
        </p:nvSpPr>
        <p:spPr/>
        <p:txBody>
          <a:bodyPr/>
          <a:lstStyle/>
          <a:p>
            <a:r>
              <a:rPr lang="en-US" smtClean="0"/>
              <a:t>CT Public Health Association Mentoring Organization Registry</a:t>
            </a:r>
            <a:endParaRPr lang="en-US"/>
          </a:p>
        </p:txBody>
      </p:sp>
    </p:spTree>
    <p:extLst>
      <p:ext uri="{BB962C8B-B14F-4D97-AF65-F5344CB8AC3E}">
        <p14:creationId xmlns:p14="http://schemas.microsoft.com/office/powerpoint/2010/main" val="13936217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rgbClr val="FFB355"/>
                </a:solidFill>
              </a:rPr>
              <a:t>Outbreaks and Epidemics</a:t>
            </a:r>
            <a:endParaRPr lang="en-US" i="1" dirty="0">
              <a:solidFill>
                <a:srgbClr val="FFB355"/>
              </a:solidFill>
            </a:endParaRPr>
          </a:p>
        </p:txBody>
      </p:sp>
      <p:sp>
        <p:nvSpPr>
          <p:cNvPr id="3" name="Content Placeholder 2"/>
          <p:cNvSpPr>
            <a:spLocks noGrp="1"/>
          </p:cNvSpPr>
          <p:nvPr>
            <p:ph idx="1"/>
          </p:nvPr>
        </p:nvSpPr>
        <p:spPr>
          <a:xfrm>
            <a:off x="635060" y="1425387"/>
            <a:ext cx="7981153" cy="4958537"/>
          </a:xfrm>
        </p:spPr>
        <p:txBody>
          <a:bodyPr>
            <a:normAutofit fontScale="62500" lnSpcReduction="20000"/>
          </a:bodyPr>
          <a:lstStyle/>
          <a:p>
            <a:r>
              <a:rPr lang="en-US" sz="5100" dirty="0"/>
              <a:t>Outbreak Investigations (2:47 min) </a:t>
            </a:r>
            <a:r>
              <a:rPr lang="en-US" sz="2900" dirty="0">
                <a:hlinkClick r:id="rId2"/>
              </a:rPr>
              <a:t>http://www.animalplanet.com/tv- shows/other/videos/killer-outbreaks-e-coli-0157.htm</a:t>
            </a:r>
            <a:r>
              <a:rPr lang="en-US" sz="2900" dirty="0"/>
              <a:t> </a:t>
            </a:r>
            <a:endParaRPr lang="en-US" sz="2900" dirty="0" smtClean="0"/>
          </a:p>
          <a:p>
            <a:pPr marL="295275" lvl="1" indent="0">
              <a:buNone/>
            </a:pPr>
            <a:r>
              <a:rPr lang="en-US" sz="2600" dirty="0" smtClean="0"/>
              <a:t>E</a:t>
            </a:r>
            <a:r>
              <a:rPr lang="en-US" sz="2600" dirty="0"/>
              <a:t>. Coli 0157 is a rare strain of the E. Coli bacteria and can be spread through food, water and human touch. An E Coli. 0157 victim can already be in a life-or-death situation by the time they're diagnosed</a:t>
            </a:r>
            <a:r>
              <a:rPr lang="en-US" sz="2600" dirty="0" smtClean="0"/>
              <a:t>.</a:t>
            </a:r>
          </a:p>
          <a:p>
            <a:r>
              <a:rPr lang="en-US" sz="4600" dirty="0" smtClean="0"/>
              <a:t>Let’s </a:t>
            </a:r>
            <a:r>
              <a:rPr lang="en-US" sz="4600" dirty="0"/>
              <a:t>treat Violence like a Contagious Disease (14:08  minutes) </a:t>
            </a:r>
            <a:r>
              <a:rPr lang="en-US" sz="2900" u="sng" dirty="0">
                <a:hlinkClick r:id="rId3"/>
              </a:rPr>
              <a:t>http://www.ted.com/talks/gary_slutkin_let_s_treat_violence_like_a_contagious_disease</a:t>
            </a:r>
            <a:r>
              <a:rPr lang="en-US" dirty="0"/>
              <a:t>	</a:t>
            </a:r>
          </a:p>
          <a:p>
            <a:pPr marL="0" indent="0">
              <a:buNone/>
            </a:pPr>
            <a:r>
              <a:rPr lang="en-US" dirty="0"/>
              <a:t> </a:t>
            </a:r>
            <a:r>
              <a:rPr lang="en-US" dirty="0" smtClean="0"/>
              <a:t>  </a:t>
            </a:r>
            <a:r>
              <a:rPr lang="en-US" sz="2600" dirty="0" smtClean="0"/>
              <a:t>  Dr. Gary </a:t>
            </a:r>
            <a:r>
              <a:rPr lang="en-US" sz="2600" dirty="0" err="1" smtClean="0"/>
              <a:t>Slutkin</a:t>
            </a:r>
            <a:r>
              <a:rPr lang="en-US" sz="2600" dirty="0" smtClean="0"/>
              <a:t> is an epidemiologist, who after battling AIDS in Africa, applied </a:t>
            </a:r>
            <a:br>
              <a:rPr lang="en-US" sz="2600" dirty="0" smtClean="0"/>
            </a:br>
            <a:r>
              <a:rPr lang="en-US" sz="2600" dirty="0" smtClean="0"/>
              <a:t>     similar epidemiological techniques to stop gun violence in America</a:t>
            </a:r>
            <a:r>
              <a:rPr lang="en-US" sz="2300" dirty="0" smtClean="0"/>
              <a:t>.</a:t>
            </a:r>
            <a:endParaRPr lang="en-US" sz="2300" dirty="0"/>
          </a:p>
          <a:p>
            <a:pPr marL="0" indent="0">
              <a:buNone/>
            </a:pPr>
            <a:endParaRPr lang="en-US" sz="2300" dirty="0" smtClean="0"/>
          </a:p>
          <a:p>
            <a:pPr marL="0" indent="0">
              <a:buNone/>
            </a:pPr>
            <a:r>
              <a:rPr lang="en-US" sz="3200" dirty="0"/>
              <a:t> </a:t>
            </a:r>
            <a:r>
              <a:rPr lang="en-US" sz="3200" i="1" dirty="0" smtClean="0">
                <a:solidFill>
                  <a:srgbClr val="FFB355"/>
                </a:solidFill>
              </a:rPr>
              <a:t>What careers did you learn about in this video? Name some of the techniques that epidemiologist use to stop the spread of disease.</a:t>
            </a:r>
          </a:p>
        </p:txBody>
      </p:sp>
      <p:sp>
        <p:nvSpPr>
          <p:cNvPr id="4" name="Footer Placeholder 3"/>
          <p:cNvSpPr>
            <a:spLocks noGrp="1"/>
          </p:cNvSpPr>
          <p:nvPr>
            <p:ph type="ftr" sz="quarter" idx="11"/>
          </p:nvPr>
        </p:nvSpPr>
        <p:spPr/>
        <p:txBody>
          <a:bodyPr/>
          <a:lstStyle/>
          <a:p>
            <a:r>
              <a:rPr lang="en-US" smtClean="0"/>
              <a:t>CT Public Health Association Mentoring Organization Registry</a:t>
            </a:r>
            <a:endParaRPr lang="en-US"/>
          </a:p>
        </p:txBody>
      </p:sp>
    </p:spTree>
    <p:extLst>
      <p:ext uri="{BB962C8B-B14F-4D97-AF65-F5344CB8AC3E}">
        <p14:creationId xmlns:p14="http://schemas.microsoft.com/office/powerpoint/2010/main" val="20820249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B355"/>
                </a:solidFill>
              </a:rPr>
              <a:t>Power of Public Health </a:t>
            </a:r>
            <a:r>
              <a:rPr lang="en-US" b="1" dirty="0">
                <a:solidFill>
                  <a:srgbClr val="FFB355"/>
                </a:solidFill>
              </a:rPr>
              <a:t>Statistics </a:t>
            </a:r>
          </a:p>
        </p:txBody>
      </p:sp>
      <p:sp>
        <p:nvSpPr>
          <p:cNvPr id="3" name="Content Placeholder 2"/>
          <p:cNvSpPr>
            <a:spLocks noGrp="1"/>
          </p:cNvSpPr>
          <p:nvPr>
            <p:ph idx="1"/>
          </p:nvPr>
        </p:nvSpPr>
        <p:spPr>
          <a:xfrm>
            <a:off x="549241" y="1425388"/>
            <a:ext cx="8341593" cy="4612342"/>
          </a:xfrm>
        </p:spPr>
        <p:txBody>
          <a:bodyPr>
            <a:normAutofit/>
          </a:bodyPr>
          <a:lstStyle/>
          <a:p>
            <a:pPr marL="0" indent="0">
              <a:buNone/>
            </a:pPr>
            <a:r>
              <a:rPr lang="en-US" sz="2800" b="1" i="1" dirty="0" smtClean="0"/>
              <a:t>The Magic Washing Machine  </a:t>
            </a:r>
            <a:r>
              <a:rPr lang="en-US" sz="2800" b="1" i="1" dirty="0"/>
              <a:t>(9:</a:t>
            </a:r>
            <a:r>
              <a:rPr lang="en-US" sz="2800" b="1" i="1" dirty="0" smtClean="0"/>
              <a:t>15 minutes)</a:t>
            </a:r>
            <a:r>
              <a:rPr lang="en-US" sz="1600" u="sng" dirty="0" smtClean="0">
                <a:hlinkClick r:id="rId3"/>
              </a:rPr>
              <a:t>http</a:t>
            </a:r>
            <a:r>
              <a:rPr lang="en-US" sz="1600" u="sng" dirty="0">
                <a:hlinkClick r:id="rId3"/>
              </a:rPr>
              <a:t>://www.ted.com/talks/</a:t>
            </a:r>
            <a:r>
              <a:rPr lang="en-US" sz="1600" u="sng" dirty="0" smtClean="0">
                <a:hlinkClick r:id="rId3"/>
              </a:rPr>
              <a:t>hans_rosling_and_the_magic_washing_machine</a:t>
            </a:r>
            <a:endParaRPr lang="en-US" sz="1600" u="sng" dirty="0" smtClean="0"/>
          </a:p>
          <a:p>
            <a:pPr marL="0" indent="0">
              <a:buNone/>
            </a:pPr>
            <a:r>
              <a:rPr lang="en-US" dirty="0" smtClean="0"/>
              <a:t>. </a:t>
            </a:r>
            <a:endParaRPr lang="en-US" dirty="0"/>
          </a:p>
          <a:p>
            <a:pPr marL="0" indent="0">
              <a:buNone/>
            </a:pPr>
            <a:endParaRPr lang="en-US" dirty="0" smtClean="0"/>
          </a:p>
          <a:p>
            <a:pPr marL="0" indent="0">
              <a:buNone/>
            </a:pPr>
            <a:r>
              <a:rPr lang="en-US" sz="2800" i="1" dirty="0" smtClean="0"/>
              <a:t>Let my Dataset Change your Mindset (19:56)</a:t>
            </a:r>
          </a:p>
          <a:p>
            <a:pPr marL="0" indent="0">
              <a:lnSpc>
                <a:spcPct val="50000"/>
              </a:lnSpc>
              <a:buNone/>
            </a:pPr>
            <a:r>
              <a:rPr lang="en-US" sz="1600" dirty="0" smtClean="0">
                <a:solidFill>
                  <a:srgbClr val="9DF131"/>
                </a:solidFill>
                <a:hlinkClick r:id="rId4"/>
              </a:rPr>
              <a:t>http</a:t>
            </a:r>
            <a:r>
              <a:rPr lang="en-US" sz="1600" dirty="0">
                <a:solidFill>
                  <a:srgbClr val="9DF131"/>
                </a:solidFill>
                <a:hlinkClick r:id="rId4"/>
              </a:rPr>
              <a:t>://www.ted.com/talks/</a:t>
            </a:r>
            <a:r>
              <a:rPr lang="en-US" sz="1600" dirty="0" smtClean="0">
                <a:solidFill>
                  <a:srgbClr val="9DF131"/>
                </a:solidFill>
                <a:hlinkClick r:id="rId4"/>
              </a:rPr>
              <a:t>hans_rosling_at_state</a:t>
            </a:r>
            <a:endParaRPr lang="en-US" sz="1600" dirty="0" smtClean="0">
              <a:solidFill>
                <a:srgbClr val="9DF131"/>
              </a:solidFill>
            </a:endParaRPr>
          </a:p>
          <a:p>
            <a:pPr marL="0" indent="0">
              <a:lnSpc>
                <a:spcPct val="50000"/>
              </a:lnSpc>
              <a:buNone/>
            </a:pPr>
            <a:endParaRPr lang="en-US" sz="1600" dirty="0">
              <a:solidFill>
                <a:srgbClr val="9DF131"/>
              </a:solidFill>
            </a:endParaRPr>
          </a:p>
          <a:p>
            <a:pPr marL="0" indent="0">
              <a:lnSpc>
                <a:spcPct val="50000"/>
              </a:lnSpc>
              <a:buNone/>
            </a:pPr>
            <a:r>
              <a:rPr lang="en-US" sz="1600" dirty="0"/>
              <a:t>Hans </a:t>
            </a:r>
            <a:r>
              <a:rPr lang="en-US" sz="1600" dirty="0" err="1"/>
              <a:t>Rosling</a:t>
            </a:r>
            <a:r>
              <a:rPr lang="en-US" sz="1600" dirty="0"/>
              <a:t>, Physician, statistician and world health expert, shows how </a:t>
            </a:r>
            <a:r>
              <a:rPr lang="en-US" sz="1600" dirty="0" smtClean="0"/>
              <a:t>developing</a:t>
            </a:r>
          </a:p>
          <a:p>
            <a:pPr marL="0" indent="0">
              <a:lnSpc>
                <a:spcPct val="50000"/>
              </a:lnSpc>
              <a:buNone/>
            </a:pPr>
            <a:r>
              <a:rPr lang="en-US" sz="1600" dirty="0" smtClean="0"/>
              <a:t> </a:t>
            </a:r>
            <a:r>
              <a:rPr lang="en-US" sz="1600" dirty="0"/>
              <a:t>nations are becoming healthier and wealthier using playful, animated statistical </a:t>
            </a:r>
            <a:endParaRPr lang="en-US" sz="1600" dirty="0" smtClean="0"/>
          </a:p>
          <a:p>
            <a:pPr marL="0" indent="0">
              <a:lnSpc>
                <a:spcPct val="50000"/>
              </a:lnSpc>
              <a:buNone/>
            </a:pPr>
            <a:r>
              <a:rPr lang="en-US" sz="1600" dirty="0"/>
              <a:t> </a:t>
            </a:r>
            <a:r>
              <a:rPr lang="en-US" sz="1600" dirty="0" smtClean="0"/>
              <a:t>software</a:t>
            </a:r>
            <a:r>
              <a:rPr lang="en-US" sz="1600" dirty="0"/>
              <a:t>! </a:t>
            </a:r>
          </a:p>
          <a:p>
            <a:pPr marL="0" indent="0">
              <a:lnSpc>
                <a:spcPct val="50000"/>
              </a:lnSpc>
              <a:buNone/>
            </a:pPr>
            <a:endParaRPr lang="en-US" sz="1600" dirty="0">
              <a:solidFill>
                <a:srgbClr val="9DF131"/>
              </a:solidFill>
            </a:endParaRPr>
          </a:p>
          <a:p>
            <a:endParaRPr lang="en-US" dirty="0"/>
          </a:p>
        </p:txBody>
      </p:sp>
      <p:pic>
        <p:nvPicPr>
          <p:cNvPr id="4" name="Picture 3"/>
          <p:cNvPicPr>
            <a:picLocks noChangeAspect="1"/>
          </p:cNvPicPr>
          <p:nvPr/>
        </p:nvPicPr>
        <p:blipFill>
          <a:blip r:embed="rId5"/>
          <a:stretch>
            <a:fillRect/>
          </a:stretch>
        </p:blipFill>
        <p:spPr>
          <a:xfrm>
            <a:off x="779463" y="2259883"/>
            <a:ext cx="1724808" cy="1147781"/>
          </a:xfrm>
          <a:prstGeom prst="rect">
            <a:avLst/>
          </a:prstGeom>
        </p:spPr>
      </p:pic>
      <p:pic>
        <p:nvPicPr>
          <p:cNvPr id="5" name="Picture 4"/>
          <p:cNvPicPr>
            <a:picLocks noChangeAspect="1"/>
          </p:cNvPicPr>
          <p:nvPr/>
        </p:nvPicPr>
        <p:blipFill>
          <a:blip r:embed="rId6"/>
          <a:stretch>
            <a:fillRect/>
          </a:stretch>
        </p:blipFill>
        <p:spPr>
          <a:xfrm>
            <a:off x="4607753" y="2407834"/>
            <a:ext cx="1824991" cy="999830"/>
          </a:xfrm>
          <a:prstGeom prst="rect">
            <a:avLst/>
          </a:prstGeom>
        </p:spPr>
      </p:pic>
      <p:sp>
        <p:nvSpPr>
          <p:cNvPr id="6" name="Footer Placeholder 5"/>
          <p:cNvSpPr>
            <a:spLocks noGrp="1"/>
          </p:cNvSpPr>
          <p:nvPr>
            <p:ph type="ftr" sz="quarter" idx="11"/>
          </p:nvPr>
        </p:nvSpPr>
        <p:spPr/>
        <p:txBody>
          <a:bodyPr/>
          <a:lstStyle/>
          <a:p>
            <a:r>
              <a:rPr lang="en-US" smtClean="0"/>
              <a:t>CT Public Health Association Mentoring Organization Registry</a:t>
            </a:r>
            <a:endParaRPr lang="en-US"/>
          </a:p>
        </p:txBody>
      </p:sp>
    </p:spTree>
    <p:extLst>
      <p:ext uri="{BB962C8B-B14F-4D97-AF65-F5344CB8AC3E}">
        <p14:creationId xmlns:p14="http://schemas.microsoft.com/office/powerpoint/2010/main" val="25224964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B355"/>
                </a:solidFill>
              </a:rPr>
              <a:t>Social Determinants of Health</a:t>
            </a:r>
            <a:endParaRPr lang="en-US" dirty="0">
              <a:solidFill>
                <a:srgbClr val="FFB355"/>
              </a:solidFill>
            </a:endParaRPr>
          </a:p>
        </p:txBody>
      </p:sp>
      <p:sp>
        <p:nvSpPr>
          <p:cNvPr id="3" name="Content Placeholder 2"/>
          <p:cNvSpPr>
            <a:spLocks noGrp="1"/>
          </p:cNvSpPr>
          <p:nvPr>
            <p:ph idx="1"/>
          </p:nvPr>
        </p:nvSpPr>
        <p:spPr>
          <a:xfrm>
            <a:off x="549242" y="1425388"/>
            <a:ext cx="4805856" cy="4855570"/>
          </a:xfrm>
        </p:spPr>
        <p:txBody>
          <a:bodyPr>
            <a:normAutofit/>
          </a:bodyPr>
          <a:lstStyle/>
          <a:p>
            <a:pPr marL="0" indent="0">
              <a:lnSpc>
                <a:spcPct val="80000"/>
              </a:lnSpc>
              <a:buFont typeface="Wingdings 2" pitchFamily="18" charset="2"/>
              <a:buNone/>
            </a:pPr>
            <a:r>
              <a:rPr lang="en-US" sz="2800" dirty="0" smtClean="0"/>
              <a:t>Unnatural </a:t>
            </a:r>
            <a:r>
              <a:rPr lang="en-US" sz="2800" dirty="0"/>
              <a:t>Causes trailer (4:42 min) </a:t>
            </a:r>
            <a:r>
              <a:rPr lang="en-US" sz="1700" dirty="0">
                <a:hlinkClick r:id="rId2"/>
              </a:rPr>
              <a:t>https://www.youtube.com/watch?v=uE7v5cHlHDQ</a:t>
            </a:r>
            <a:endParaRPr lang="en-US" sz="1700" dirty="0"/>
          </a:p>
          <a:p>
            <a:pPr marL="0" indent="0">
              <a:lnSpc>
                <a:spcPct val="80000"/>
              </a:lnSpc>
              <a:buFont typeface="Wingdings 2" pitchFamily="18" charset="2"/>
              <a:buNone/>
            </a:pPr>
            <a:r>
              <a:rPr lang="en-US" sz="1800" dirty="0"/>
              <a:t>This video begins to explain </a:t>
            </a:r>
            <a:r>
              <a:rPr lang="en-US" sz="1800" dirty="0" smtClean="0"/>
              <a:t>how </a:t>
            </a:r>
            <a:r>
              <a:rPr lang="en-US" sz="1800" dirty="0"/>
              <a:t>a person’s zip code can have greater influence on their health than their genetic code. </a:t>
            </a:r>
          </a:p>
          <a:p>
            <a:pPr marL="0" indent="0">
              <a:buNone/>
            </a:pPr>
            <a:endParaRPr lang="en-US" i="1" dirty="0" smtClean="0"/>
          </a:p>
          <a:p>
            <a:pPr marL="0" indent="0">
              <a:buNone/>
            </a:pPr>
            <a:r>
              <a:rPr lang="en-US" i="1" dirty="0" smtClean="0"/>
              <a:t>Cultural </a:t>
            </a:r>
            <a:r>
              <a:rPr lang="en-US" i="1" dirty="0"/>
              <a:t>Competence (7:53 minutes) </a:t>
            </a:r>
            <a:r>
              <a:rPr lang="en-US" sz="1600" u="sng" dirty="0" smtClean="0">
                <a:hlinkClick r:id="rId3"/>
              </a:rPr>
              <a:t>https</a:t>
            </a:r>
            <a:r>
              <a:rPr lang="en-US" sz="1600" u="sng" dirty="0">
                <a:hlinkClick r:id="rId3"/>
              </a:rPr>
              <a:t>://www.youtube.com/watch?v=Dx4Ia-</a:t>
            </a:r>
            <a:r>
              <a:rPr lang="en-US" sz="1600" u="sng" dirty="0" smtClean="0">
                <a:hlinkClick r:id="rId3"/>
              </a:rPr>
              <a:t>jatNQ</a:t>
            </a:r>
            <a:endParaRPr lang="en-US" sz="1600" dirty="0"/>
          </a:p>
          <a:p>
            <a:pPr marL="0" indent="0">
              <a:buNone/>
            </a:pPr>
            <a:r>
              <a:rPr lang="en-US" sz="1800" dirty="0" smtClean="0"/>
              <a:t>Examples </a:t>
            </a:r>
            <a:r>
              <a:rPr lang="en-US" sz="1800" dirty="0"/>
              <a:t>of positive and negative cultural sensitivity exhibited during patient- health care worker interactions </a:t>
            </a:r>
          </a:p>
        </p:txBody>
      </p:sp>
      <p:pic>
        <p:nvPicPr>
          <p:cNvPr id="4" name="Picture 3"/>
          <p:cNvPicPr>
            <a:picLocks noChangeAspect="1"/>
          </p:cNvPicPr>
          <p:nvPr/>
        </p:nvPicPr>
        <p:blipFill>
          <a:blip r:embed="rId4"/>
          <a:stretch>
            <a:fillRect/>
          </a:stretch>
        </p:blipFill>
        <p:spPr>
          <a:xfrm>
            <a:off x="5363258" y="1425388"/>
            <a:ext cx="3499505" cy="2624629"/>
          </a:xfrm>
          <a:prstGeom prst="rect">
            <a:avLst/>
          </a:prstGeom>
        </p:spPr>
      </p:pic>
      <p:sp>
        <p:nvSpPr>
          <p:cNvPr id="5" name="Footer Placeholder 4"/>
          <p:cNvSpPr>
            <a:spLocks noGrp="1"/>
          </p:cNvSpPr>
          <p:nvPr>
            <p:ph type="ftr" sz="quarter" idx="11"/>
          </p:nvPr>
        </p:nvSpPr>
        <p:spPr/>
        <p:txBody>
          <a:bodyPr/>
          <a:lstStyle/>
          <a:p>
            <a:r>
              <a:rPr lang="en-US" smtClean="0"/>
              <a:t>CT Public Health Association Mentoring Organization Registry</a:t>
            </a:r>
            <a:endParaRPr lang="en-US"/>
          </a:p>
        </p:txBody>
      </p:sp>
    </p:spTree>
    <p:extLst>
      <p:ext uri="{BB962C8B-B14F-4D97-AF65-F5344CB8AC3E}">
        <p14:creationId xmlns:p14="http://schemas.microsoft.com/office/powerpoint/2010/main" val="37485120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849" y="193245"/>
            <a:ext cx="7583487" cy="1044388"/>
          </a:xfrm>
        </p:spPr>
        <p:txBody>
          <a:bodyPr/>
          <a:lstStyle/>
          <a:p>
            <a:r>
              <a:rPr lang="en-US" dirty="0">
                <a:solidFill>
                  <a:srgbClr val="FFB355"/>
                </a:solidFill>
              </a:rPr>
              <a:t>Social Determinants of Health</a:t>
            </a:r>
            <a:endParaRPr lang="en-US" dirty="0"/>
          </a:p>
        </p:txBody>
      </p:sp>
      <p:sp>
        <p:nvSpPr>
          <p:cNvPr id="3" name="Content Placeholder 2"/>
          <p:cNvSpPr>
            <a:spLocks noGrp="1"/>
          </p:cNvSpPr>
          <p:nvPr>
            <p:ph idx="1"/>
          </p:nvPr>
        </p:nvSpPr>
        <p:spPr>
          <a:xfrm>
            <a:off x="377603" y="1298840"/>
            <a:ext cx="8444576" cy="5085085"/>
          </a:xfrm>
        </p:spPr>
        <p:txBody>
          <a:bodyPr>
            <a:normAutofit lnSpcReduction="10000"/>
          </a:bodyPr>
          <a:lstStyle/>
          <a:p>
            <a:pPr marL="0" indent="0">
              <a:buNone/>
            </a:pPr>
            <a:r>
              <a:rPr lang="en-US" sz="2800" i="1" dirty="0"/>
              <a:t>Mosquitoes, Malaria and </a:t>
            </a:r>
            <a:r>
              <a:rPr lang="en-US" sz="2800" i="1" dirty="0" smtClean="0"/>
              <a:t>Education  </a:t>
            </a:r>
            <a:r>
              <a:rPr lang="en-US" sz="1800" i="1" u="sng" dirty="0" smtClean="0">
                <a:hlinkClick r:id="rId2"/>
              </a:rPr>
              <a:t>https</a:t>
            </a:r>
            <a:r>
              <a:rPr lang="en-US" sz="1800" i="1" u="sng" dirty="0">
                <a:hlinkClick r:id="rId2"/>
              </a:rPr>
              <a:t>://www.youtube.com/watch?v=ppDWD3VwxVg&amp;feature=related</a:t>
            </a:r>
            <a:endParaRPr lang="en-US" sz="1800" dirty="0"/>
          </a:p>
          <a:p>
            <a:pPr marL="0" indent="0">
              <a:buNone/>
            </a:pPr>
            <a:r>
              <a:rPr lang="en-US" sz="1800" i="1" dirty="0"/>
              <a:t>This is </a:t>
            </a:r>
            <a:r>
              <a:rPr lang="en-US" sz="1800" i="1" dirty="0" smtClean="0"/>
              <a:t>a humorous </a:t>
            </a:r>
            <a:r>
              <a:rPr lang="en-US" sz="1800" i="1" dirty="0"/>
              <a:t>excerpt from Bill </a:t>
            </a:r>
            <a:r>
              <a:rPr lang="en-US" sz="1800" i="1" dirty="0" smtClean="0"/>
              <a:t>Gates’ twenty-minute Ted Talk on Mosquitoes, Malaria and Education. (</a:t>
            </a:r>
            <a:r>
              <a:rPr lang="en-US" sz="1800" i="1" dirty="0"/>
              <a:t>1.08 minutes)  </a:t>
            </a:r>
            <a:endParaRPr lang="en-US" sz="1800" i="1" dirty="0" smtClean="0"/>
          </a:p>
          <a:p>
            <a:pPr marL="0" indent="0">
              <a:buNone/>
            </a:pPr>
            <a:endParaRPr lang="en-US" sz="1800" i="1" dirty="0"/>
          </a:p>
          <a:p>
            <a:pPr marL="0" indent="0">
              <a:buNone/>
            </a:pPr>
            <a:endParaRPr lang="en-US" sz="1800" dirty="0" smtClean="0"/>
          </a:p>
          <a:p>
            <a:pPr marL="0" indent="0">
              <a:buNone/>
            </a:pPr>
            <a:endParaRPr lang="en-US" sz="1800" dirty="0"/>
          </a:p>
          <a:p>
            <a:pPr marL="0" indent="0">
              <a:buNone/>
            </a:pPr>
            <a:endParaRPr lang="en-US" sz="1800" dirty="0"/>
          </a:p>
          <a:p>
            <a:pPr marL="0" indent="0">
              <a:buNone/>
            </a:pPr>
            <a:r>
              <a:rPr lang="en-US" sz="1800" i="1" u="sng" dirty="0" smtClean="0">
                <a:hlinkClick r:id="rId3"/>
              </a:rPr>
              <a:t>https</a:t>
            </a:r>
            <a:r>
              <a:rPr lang="en-US" sz="1800" i="1" u="sng" dirty="0">
                <a:hlinkClick r:id="rId3"/>
              </a:rPr>
              <a:t>://www.youtube.com/watch?v=ZLkbWUNQbgk</a:t>
            </a:r>
            <a:r>
              <a:rPr lang="en-US" sz="1800" i="1" dirty="0"/>
              <a:t> (20 minutes)</a:t>
            </a:r>
            <a:endParaRPr lang="en-US" sz="1800" dirty="0"/>
          </a:p>
          <a:p>
            <a:pPr marL="0" indent="0">
              <a:buNone/>
            </a:pPr>
            <a:r>
              <a:rPr lang="en-US" sz="1800" dirty="0" smtClean="0"/>
              <a:t>This </a:t>
            </a:r>
            <a:r>
              <a:rPr lang="en-US" sz="1800" dirty="0"/>
              <a:t>Bill Gates’ </a:t>
            </a:r>
            <a:r>
              <a:rPr lang="en-US" sz="1800" dirty="0" smtClean="0"/>
              <a:t>talks about the harsh outcomes that poor populations suffer due to exposure to malaria and poorly prepared teachers</a:t>
            </a:r>
            <a:r>
              <a:rPr lang="en-US" dirty="0" smtClean="0"/>
              <a:t>.</a:t>
            </a:r>
            <a:endParaRPr lang="en-US" dirty="0"/>
          </a:p>
        </p:txBody>
      </p:sp>
      <p:pic>
        <p:nvPicPr>
          <p:cNvPr id="4" name="Picture 3"/>
          <p:cNvPicPr>
            <a:picLocks noChangeAspect="1"/>
          </p:cNvPicPr>
          <p:nvPr/>
        </p:nvPicPr>
        <p:blipFill>
          <a:blip r:embed="rId4"/>
          <a:stretch>
            <a:fillRect/>
          </a:stretch>
        </p:blipFill>
        <p:spPr>
          <a:xfrm>
            <a:off x="3552901" y="2843212"/>
            <a:ext cx="2691555" cy="2016068"/>
          </a:xfrm>
          <a:prstGeom prst="rect">
            <a:avLst/>
          </a:prstGeom>
        </p:spPr>
      </p:pic>
      <p:sp>
        <p:nvSpPr>
          <p:cNvPr id="5" name="Footer Placeholder 4"/>
          <p:cNvSpPr>
            <a:spLocks noGrp="1"/>
          </p:cNvSpPr>
          <p:nvPr>
            <p:ph type="ftr" sz="quarter" idx="11"/>
          </p:nvPr>
        </p:nvSpPr>
        <p:spPr/>
        <p:txBody>
          <a:bodyPr/>
          <a:lstStyle/>
          <a:p>
            <a:r>
              <a:rPr lang="en-US" smtClean="0"/>
              <a:t>CT Public Health Association Mentoring Organization Registry</a:t>
            </a:r>
            <a:endParaRPr lang="en-US"/>
          </a:p>
        </p:txBody>
      </p:sp>
    </p:spTree>
    <p:extLst>
      <p:ext uri="{BB962C8B-B14F-4D97-AF65-F5344CB8AC3E}">
        <p14:creationId xmlns:p14="http://schemas.microsoft.com/office/powerpoint/2010/main" val="1108772283"/>
      </p:ext>
    </p:extLst>
  </p:cSld>
  <p:clrMapOvr>
    <a:masterClrMapping/>
  </p:clrMapOvr>
  <p:timing>
    <p:tnLst>
      <p:par>
        <p:cTn id="1" dur="indefinite" restart="never" nodeType="tmRoot"/>
      </p:par>
    </p:tn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981</TotalTime>
  <Words>1054</Words>
  <Application>Microsoft Office PowerPoint</Application>
  <PresentationFormat>On-screen Show (4:3)</PresentationFormat>
  <Paragraphs>162</Paragraphs>
  <Slides>17</Slides>
  <Notes>3</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7" baseType="lpstr">
      <vt:lpstr>ＭＳ ゴシック</vt:lpstr>
      <vt:lpstr>ＭＳ Ｐゴシック</vt:lpstr>
      <vt:lpstr>Arial</vt:lpstr>
      <vt:lpstr>Calibri</vt:lpstr>
      <vt:lpstr>Corbel</vt:lpstr>
      <vt:lpstr>Times New Roman</vt:lpstr>
      <vt:lpstr>Trebuchet MS</vt:lpstr>
      <vt:lpstr>Wingdings 2</vt:lpstr>
      <vt:lpstr>Revolution</vt:lpstr>
      <vt:lpstr>Document</vt:lpstr>
      <vt:lpstr>                                Mentoring Organization Registry (MOR)  This project was developed for 2014 National Public Health Week to help  educators engage high school and early college students in public health concepts, activities, volunteerism and careers in public health. We look forward to hearing from you and working with you to achieve your goals.   Cyndi Billian Stern, MA, MPH      Pamela Kilbey-Fox, MPH cyndi.billianstern@cpha.info                                     pamela.kilbey-fox@cpha.info                  </vt:lpstr>
      <vt:lpstr>PowerPoint Presentation</vt:lpstr>
      <vt:lpstr>What is Public Health? The Difference Between Public Health and Medical Care </vt:lpstr>
      <vt:lpstr>What are Some Careers in Public Health? </vt:lpstr>
      <vt:lpstr>              What is Public Health?  videos</vt:lpstr>
      <vt:lpstr>Outbreaks and Epidemics</vt:lpstr>
      <vt:lpstr>Power of Public Health Statistics </vt:lpstr>
      <vt:lpstr>Social Determinants of Health</vt:lpstr>
      <vt:lpstr>Social Determinants of Health</vt:lpstr>
      <vt:lpstr>Health Promotion </vt:lpstr>
      <vt:lpstr>Health Promotion</vt:lpstr>
      <vt:lpstr>Health Promotion</vt:lpstr>
      <vt:lpstr>Environmental Health</vt:lpstr>
      <vt:lpstr>Environmental Health</vt:lpstr>
      <vt:lpstr>Environmental Health</vt:lpstr>
      <vt:lpstr>PowerPoint Presentation</vt:lpstr>
      <vt:lpstr>CPHA Mentoring Organization Registry</vt:lpstr>
    </vt:vector>
  </TitlesOfParts>
  <Company>Cornell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2014 Public Health Film Festival  A Project of The CT Public Health Association (CPHA) Mentoring Organization Registry (MOR)</dc:title>
  <dc:creator>Harrison Amadasun</dc:creator>
  <cp:lastModifiedBy>Noel,Jonathan</cp:lastModifiedBy>
  <cp:revision>69</cp:revision>
  <dcterms:created xsi:type="dcterms:W3CDTF">2014-04-03T20:10:58Z</dcterms:created>
  <dcterms:modified xsi:type="dcterms:W3CDTF">2014-04-08T19:23:29Z</dcterms:modified>
</cp:coreProperties>
</file>