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strictFirstAndLastChars="0" embedTrueTypeFonts="1" autoCompressPictures="0">
  <p:sldMasterIdLst>
    <p:sldMasterId id="2147484412" r:id="rId4"/>
  </p:sldMasterIdLst>
  <p:notesMasterIdLst>
    <p:notesMasterId r:id="rId27"/>
  </p:notesMasterIdLst>
  <p:sldIdLst>
    <p:sldId id="256" r:id="rId5"/>
    <p:sldId id="279" r:id="rId6"/>
    <p:sldId id="258" r:id="rId7"/>
    <p:sldId id="259" r:id="rId8"/>
    <p:sldId id="260" r:id="rId9"/>
    <p:sldId id="261" r:id="rId10"/>
    <p:sldId id="262" r:id="rId11"/>
    <p:sldId id="280" r:id="rId12"/>
    <p:sldId id="264" r:id="rId13"/>
    <p:sldId id="265" r:id="rId14"/>
    <p:sldId id="266" r:id="rId15"/>
    <p:sldId id="278" r:id="rId16"/>
    <p:sldId id="268" r:id="rId17"/>
    <p:sldId id="281" r:id="rId18"/>
    <p:sldId id="270" r:id="rId19"/>
    <p:sldId id="282" r:id="rId20"/>
    <p:sldId id="274" r:id="rId21"/>
    <p:sldId id="273" r:id="rId22"/>
    <p:sldId id="272" r:id="rId23"/>
    <p:sldId id="275" r:id="rId24"/>
    <p:sldId id="283" r:id="rId25"/>
    <p:sldId id="277"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Verdana" panose="020B0604030504040204" pitchFamily="34" charset="0"/>
      <p:regular r:id="rId32"/>
      <p:bold r:id="rId33"/>
      <p:italic r:id="rId34"/>
      <p:boldItalic r:id="rId35"/>
    </p:embeddedFont>
  </p:embeddedFontLst>
  <p:custDataLst>
    <p:tags r:id="rId3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96"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6" autoAdjust="0"/>
    <p:restoredTop sz="96208" autoAdjust="0"/>
  </p:normalViewPr>
  <p:slideViewPr>
    <p:cSldViewPr snapToGrid="0" snapToObjects="1">
      <p:cViewPr varScale="1">
        <p:scale>
          <a:sx n="159" d="100"/>
          <a:sy n="159" d="100"/>
        </p:scale>
        <p:origin x="296" y="176"/>
      </p:cViewPr>
      <p:guideLst>
        <p:guide orient="horz" pos="1596"/>
        <p:guide pos="2880"/>
      </p:guideLst>
    </p:cSldViewPr>
  </p:slideViewPr>
  <p:notesTextViewPr>
    <p:cViewPr>
      <p:scale>
        <a:sx n="85" d="100"/>
        <a:sy n="85"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7.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4.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1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3393284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girlshealth.gov/body/sti/index.html%23what_to_do"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phac-aspc.gc.ca/ph-sp/determinants/index-eng.php"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publichealth.gwu.edu/departments/healthpolicy/CHPR/downloads/LowHealthLiteracyReport10_4_07.pdf"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health.gov/communication/literacy/issuebrief/"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fzMA9TlPJUk"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youtube.com/watch?v=4sgHMeqGk5Y"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nap.edu/catalog.php?record_id=10883"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communicatehealth.com/ideas/glossary/" TargetMode="External"/><Relationship Id="rId4" Type="http://schemas.openxmlformats.org/officeDocument/2006/relationships/hyperlink" Target="https://nnlm.gov/outreach/consumer/hlthlit.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health.gov/communication/literacy/quickguide/factsbasic.ht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aafp.org/afp/2005/0801/p463.html"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health.gov/communication/literacy/issuebrief/"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communicatehealth.com/2012/05/we-are-the-9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Shape 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 name="Shape 5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rgbClr val="000000"/>
              </a:buClr>
              <a:buSzPts val="1100"/>
              <a:buFont typeface="Arial"/>
              <a:buNone/>
            </a:pPr>
            <a:r>
              <a:rPr lang="en" dirty="0">
                <a:solidFill>
                  <a:srgbClr val="000000"/>
                </a:solidFill>
              </a:rPr>
              <a:t>Using prompts, instructor asks students to define the word “health,” then “literacy.” Once there are some responses, instructor asks for ideas about the meaning of “health literacy.” </a:t>
            </a:r>
            <a:endParaRPr dirty="0">
              <a:solidFill>
                <a:srgbClr val="000000"/>
              </a:solidFill>
            </a:endParaRPr>
          </a:p>
          <a:p>
            <a:pPr marL="457200" lvl="0" indent="-298450" rtl="0">
              <a:lnSpc>
                <a:spcPct val="115000"/>
              </a:lnSpc>
              <a:spcBef>
                <a:spcPts val="0"/>
              </a:spcBef>
              <a:spcAft>
                <a:spcPts val="0"/>
              </a:spcAft>
              <a:buSzPts val="1100"/>
              <a:buChar char="●"/>
            </a:pPr>
            <a:r>
              <a:rPr lang="en" dirty="0">
                <a:solidFill>
                  <a:srgbClr val="000000"/>
                </a:solidFill>
              </a:rPr>
              <a:t>Health: </a:t>
            </a:r>
            <a:r>
              <a:rPr lang="en" dirty="0">
                <a:solidFill>
                  <a:srgbClr val="222222"/>
                </a:solidFill>
                <a:highlight>
                  <a:srgbClr val="FFFFFF"/>
                </a:highlight>
              </a:rPr>
              <a:t>a person's mental or physical condition; the state of being free from illness or injury</a:t>
            </a:r>
            <a:endParaRPr dirty="0">
              <a:solidFill>
                <a:srgbClr val="222222"/>
              </a:solidFill>
              <a:highlight>
                <a:srgbClr val="FFFFFF"/>
              </a:highlight>
            </a:endParaRPr>
          </a:p>
          <a:p>
            <a:pPr marL="457200" lvl="0" indent="-298450" rtl="0">
              <a:lnSpc>
                <a:spcPct val="115000"/>
              </a:lnSpc>
              <a:spcBef>
                <a:spcPts val="0"/>
              </a:spcBef>
              <a:spcAft>
                <a:spcPts val="0"/>
              </a:spcAft>
              <a:buClr>
                <a:srgbClr val="222222"/>
              </a:buClr>
              <a:buSzPts val="1100"/>
              <a:buChar char="●"/>
            </a:pPr>
            <a:r>
              <a:rPr lang="en" dirty="0">
                <a:solidFill>
                  <a:srgbClr val="222222"/>
                </a:solidFill>
                <a:highlight>
                  <a:srgbClr val="FFFFFF"/>
                </a:highlight>
              </a:rPr>
              <a:t>Literacy: the ability to read and write</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Shape 1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000" dirty="0">
                <a:solidFill>
                  <a:srgbClr val="434342"/>
                </a:solidFill>
                <a:latin typeface="Source Code Pro"/>
                <a:ea typeface="Source Code Pro"/>
                <a:cs typeface="Source Code Pro"/>
                <a:sym typeface="Source Code Pro"/>
              </a:rPr>
              <a:t>Detaertnu sexually dettimsnart diseases (STD) can cause gninethgirf health problems to you and your rentrap. If you think you have an STD, follow these tnatropmi steps: talk to your stnerap/snaidraug; make an tnemtnioppa right away with a health care redivorp; follow your s’naicisyph snoitcurtsni; avoid all sexual ytivitac while under tnemtaert; eviecer pu-wollof tests; and learn noitneverp seuqinhcet.</a:t>
            </a:r>
            <a:endParaRPr sz="1200" dirty="0">
              <a:solidFill>
                <a:srgbClr val="000000"/>
              </a:solidFill>
              <a:latin typeface="Calibri"/>
              <a:ea typeface="Calibri"/>
              <a:cs typeface="Calibri"/>
              <a:sym typeface="Calibri"/>
            </a:endParaRPr>
          </a:p>
          <a:p>
            <a:pPr marL="0" lvl="0" indent="0" rtl="0">
              <a:lnSpc>
                <a:spcPct val="115000"/>
              </a:lnSpc>
              <a:spcBef>
                <a:spcPts val="400"/>
              </a:spcBef>
              <a:spcAft>
                <a:spcPts val="0"/>
              </a:spcAft>
              <a:buNone/>
            </a:pPr>
            <a:r>
              <a:rPr lang="en" sz="1200" dirty="0">
                <a:solidFill>
                  <a:srgbClr val="000000"/>
                </a:solidFill>
                <a:latin typeface="Calibri"/>
                <a:ea typeface="Calibri"/>
                <a:cs typeface="Calibri"/>
                <a:sym typeface="Calibri"/>
              </a:rPr>
              <a:t>It may surprise you to know that only about 12% of Americans have really good health literacy.  Most people have trouble with health information.</a:t>
            </a:r>
            <a:endParaRPr sz="1200" dirty="0">
              <a:solidFill>
                <a:srgbClr val="000000"/>
              </a:solidFill>
              <a:latin typeface="Calibri"/>
              <a:ea typeface="Calibri"/>
              <a:cs typeface="Calibri"/>
              <a:sym typeface="Calibri"/>
            </a:endParaRPr>
          </a:p>
          <a:p>
            <a:pPr marL="0" lvl="0" indent="0" rtl="0">
              <a:lnSpc>
                <a:spcPct val="115000"/>
              </a:lnSpc>
              <a:spcBef>
                <a:spcPts val="400"/>
              </a:spcBef>
              <a:spcAft>
                <a:spcPts val="0"/>
              </a:spcAft>
              <a:buNone/>
            </a:pPr>
            <a:r>
              <a:rPr lang="en" sz="1200" i="1" dirty="0">
                <a:solidFill>
                  <a:srgbClr val="000000"/>
                </a:solidFill>
                <a:latin typeface="Calibri"/>
                <a:ea typeface="Calibri"/>
                <a:cs typeface="Calibri"/>
                <a:sym typeface="Calibri"/>
              </a:rPr>
              <a:t>Have participants to attempt to read the slide.  Ask if anyone can tell the group what the text is instructing them to do.</a:t>
            </a:r>
            <a:endParaRPr sz="1200" i="1" dirty="0">
              <a:solidFill>
                <a:srgbClr val="000000"/>
              </a:solidFill>
              <a:latin typeface="Calibri"/>
              <a:ea typeface="Calibri"/>
              <a:cs typeface="Calibri"/>
              <a:sym typeface="Calibri"/>
            </a:endParaRPr>
          </a:p>
          <a:p>
            <a:pPr marL="0" lvl="0" indent="0" rtl="0">
              <a:lnSpc>
                <a:spcPct val="115000"/>
              </a:lnSpc>
              <a:spcBef>
                <a:spcPts val="400"/>
              </a:spcBef>
              <a:spcAft>
                <a:spcPts val="0"/>
              </a:spcAft>
              <a:buNone/>
            </a:pPr>
            <a:r>
              <a:rPr lang="en" sz="1200" dirty="0">
                <a:solidFill>
                  <a:srgbClr val="000000"/>
                </a:solidFill>
                <a:latin typeface="Calibri"/>
                <a:ea typeface="Calibri"/>
                <a:cs typeface="Calibri"/>
                <a:sym typeface="Calibri"/>
              </a:rPr>
              <a:t>TEXT: “Your physician has recommended that you have a colonoscopy.  Colonoscopy is a test for colon cancer.  It involves ingesting a flexible viewing scope into your rectum.  You must drink a special liquid the night before the examination to clean out your colon.”</a:t>
            </a:r>
            <a:endParaRPr sz="1200" dirty="0">
              <a:solidFill>
                <a:srgbClr val="000000"/>
              </a:solidFill>
              <a:latin typeface="Calibri"/>
              <a:ea typeface="Calibri"/>
              <a:cs typeface="Calibri"/>
              <a:sym typeface="Calibri"/>
            </a:endParaRPr>
          </a:p>
          <a:p>
            <a:pPr marL="0" lvl="0" indent="0">
              <a:spcBef>
                <a:spcPts val="400"/>
              </a:spcBef>
              <a:spcAft>
                <a:spcPts val="0"/>
              </a:spcAft>
              <a:buNone/>
            </a:pPr>
            <a:r>
              <a:rPr lang="en" dirty="0"/>
              <a:t>Source: health-ed.com</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solidFill>
                  <a:srgbClr val="000000"/>
                </a:solidFill>
                <a:latin typeface="Calibri"/>
                <a:ea typeface="Calibri"/>
                <a:cs typeface="Calibri"/>
                <a:sym typeface="Calibri"/>
              </a:rPr>
              <a:t>This shows what it is like to recognize some familiar words, but have to skip over or struggle with long and unfamiliar words.  That’s what it feels like for many people when they read health information because of all the medical words they don’t know.  Often, they don’t really understand what they’ve read or what they are supposed to do, knowing the whole time that their health may be affected if they get it wrong.</a:t>
            </a:r>
            <a:endParaRPr sz="1200" dirty="0">
              <a:solidFill>
                <a:srgbClr val="000000"/>
              </a:solidFill>
              <a:latin typeface="Calibri"/>
              <a:ea typeface="Calibri"/>
              <a:cs typeface="Calibri"/>
              <a:sym typeface="Calibri"/>
            </a:endParaRPr>
          </a:p>
          <a:p>
            <a:pPr marL="0" lvl="0" indent="0" rtl="0">
              <a:lnSpc>
                <a:spcPct val="115000"/>
              </a:lnSpc>
              <a:spcBef>
                <a:spcPts val="400"/>
              </a:spcBef>
              <a:spcAft>
                <a:spcPts val="0"/>
              </a:spcAft>
              <a:buNone/>
            </a:pPr>
            <a:r>
              <a:rPr lang="en" sz="1200" dirty="0">
                <a:solidFill>
                  <a:srgbClr val="000000"/>
                </a:solidFill>
                <a:latin typeface="Calibri"/>
                <a:ea typeface="Calibri"/>
                <a:cs typeface="Calibri"/>
                <a:sym typeface="Calibri"/>
              </a:rPr>
              <a:t>Can anyone remember a time you had trouble understanding health information?</a:t>
            </a:r>
            <a:endParaRPr sz="1200" dirty="0">
              <a:solidFill>
                <a:srgbClr val="000000"/>
              </a:solidFill>
              <a:latin typeface="Calibri"/>
              <a:ea typeface="Calibri"/>
              <a:cs typeface="Calibri"/>
              <a:sym typeface="Calibri"/>
            </a:endParaRPr>
          </a:p>
          <a:p>
            <a:pPr marL="0" lvl="0" indent="0" rtl="0">
              <a:lnSpc>
                <a:spcPct val="115000"/>
              </a:lnSpc>
              <a:spcBef>
                <a:spcPts val="400"/>
              </a:spcBef>
              <a:spcAft>
                <a:spcPts val="0"/>
              </a:spcAft>
              <a:buNone/>
            </a:pPr>
            <a:r>
              <a:rPr lang="en" dirty="0">
                <a:solidFill>
                  <a:srgbClr val="000000"/>
                </a:solidFill>
                <a:highlight>
                  <a:srgbClr val="FFFFFF"/>
                </a:highlight>
              </a:rPr>
              <a:t>Untreated sexually transmitted diseases (STD) can cause some frightening health problems to you and your partner. If you think you have an STD, follow these important steps: talk to your parents/guardians; make an appointment right away to see a health care provider; follow your physician’s instructions; avoid all sexual activity while under treatment; receive follow-up tests; and learn prevention techniques. Some STDs like human papillomavirus (HPV) and HIV cannot be cured and can be passed to someone else, even if you don't have symptoms. Talk with your doctor about ways to help protect your partner.</a:t>
            </a:r>
            <a:endParaRPr dirty="0">
              <a:solidFill>
                <a:srgbClr val="000000"/>
              </a:solidFill>
              <a:highlight>
                <a:srgbClr val="FFFFFF"/>
              </a:highlight>
            </a:endParaRPr>
          </a:p>
          <a:p>
            <a:pPr marL="0" lvl="0" indent="0">
              <a:lnSpc>
                <a:spcPct val="115000"/>
              </a:lnSpc>
              <a:spcBef>
                <a:spcPts val="400"/>
              </a:spcBef>
              <a:spcAft>
                <a:spcPts val="400"/>
              </a:spcAft>
              <a:buNone/>
            </a:pPr>
            <a:endParaRPr lang="en-US" dirty="0">
              <a:solidFill>
                <a:srgbClr val="000000"/>
              </a:solidFill>
              <a:highlight>
                <a:srgbClr val="FFFFFF"/>
              </a:highlight>
            </a:endParaRPr>
          </a:p>
          <a:p>
            <a:pPr marL="0" marR="0" lvl="0" indent="0" algn="l" defTabSz="914400" rtl="0" eaLnBrk="1" fontAlgn="auto" latinLnBrk="0" hangingPunct="1">
              <a:lnSpc>
                <a:spcPct val="115000"/>
              </a:lnSpc>
              <a:spcBef>
                <a:spcPts val="400"/>
              </a:spcBef>
              <a:spcAft>
                <a:spcPts val="400"/>
              </a:spcAft>
              <a:buClr>
                <a:srgbClr val="000000"/>
              </a:buClr>
              <a:buSzPts val="1400"/>
              <a:buFont typeface="Arial"/>
              <a:buNone/>
              <a:tabLst/>
              <a:defRPr/>
            </a:pPr>
            <a:r>
              <a:rPr lang="en-US" sz="1100" u="sng" dirty="0">
                <a:solidFill>
                  <a:schemeClr val="hlink"/>
                </a:solidFill>
                <a:latin typeface="Source Code Pro"/>
                <a:ea typeface="Source Code Pro"/>
                <a:cs typeface="Source Code Pro"/>
                <a:sym typeface="Source Code Pro"/>
                <a:hlinkClick r:id="rId3"/>
              </a:rPr>
              <a:t>What are STDs and STIs?</a:t>
            </a:r>
            <a:endParaRPr lang="en-US" sz="1100" dirty="0">
              <a:latin typeface="Source Code Pro"/>
              <a:ea typeface="Source Code Pro"/>
              <a:cs typeface="Source Code Pro"/>
              <a:sym typeface="Source Code Pro"/>
            </a:endParaRPr>
          </a:p>
          <a:p>
            <a:pPr marL="0" lvl="0" indent="0">
              <a:lnSpc>
                <a:spcPct val="115000"/>
              </a:lnSpc>
              <a:spcBef>
                <a:spcPts val="400"/>
              </a:spcBef>
              <a:spcAft>
                <a:spcPts val="400"/>
              </a:spcAft>
              <a:buNone/>
            </a:pPr>
            <a:endParaRPr dirty="0">
              <a:solidFill>
                <a:srgbClr val="000000"/>
              </a:solidFill>
              <a:highlight>
                <a:srgbClr val="FFFFFF"/>
              </a:highligh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Shape 16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This is based on a story from </a:t>
            </a:r>
            <a:r>
              <a:rPr lang="en" sz="1000" b="1" dirty="0">
                <a:solidFill>
                  <a:srgbClr val="000000"/>
                </a:solidFill>
                <a:latin typeface="Verdana"/>
                <a:ea typeface="Verdana"/>
                <a:cs typeface="Verdana"/>
                <a:sym typeface="Verdana"/>
              </a:rPr>
              <a:t>http://www.phac-aspc.gc.ca/ph-sp/determinants/index-eng.php</a:t>
            </a:r>
            <a:endParaRPr sz="1000" b="1" dirty="0">
              <a:solidFill>
                <a:srgbClr val="000000"/>
              </a:solidFill>
              <a:latin typeface="Verdana"/>
              <a:ea typeface="Verdana"/>
              <a:cs typeface="Verdana"/>
              <a:sym typeface="Verdana"/>
            </a:endParaRPr>
          </a:p>
          <a:p>
            <a:pPr marL="0" lvl="0" indent="0">
              <a:spcBef>
                <a:spcPts val="0"/>
              </a:spcBef>
              <a:spcAft>
                <a:spcPts val="0"/>
              </a:spcAft>
              <a:buNone/>
            </a:pPr>
            <a:r>
              <a:rPr lang="en" dirty="0"/>
              <a:t>retrieved on March 28, 2016.</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u="sng" dirty="0">
                <a:solidFill>
                  <a:schemeClr val="hlink"/>
                </a:solidFill>
                <a:latin typeface="Source Code Pro"/>
                <a:ea typeface="Source Code Pro"/>
                <a:cs typeface="Source Code Pro"/>
                <a:sym typeface="Source Code Pro"/>
                <a:hlinkClick r:id="rId3"/>
              </a:rPr>
              <a:t>What Determines Health?</a:t>
            </a:r>
            <a:endParaRPr lang="en-US" sz="1100" dirty="0">
              <a:latin typeface="Source Code Pro"/>
              <a:ea typeface="Source Code Pro"/>
              <a:cs typeface="Source Code Pro"/>
              <a:sym typeface="Source Code Pro"/>
            </a:endParaRPr>
          </a:p>
          <a:p>
            <a:pPr marL="0" lvl="0" indent="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 name="Shape 1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123883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sz="1000" dirty="0">
                <a:solidFill>
                  <a:srgbClr val="171717"/>
                </a:solidFill>
              </a:rPr>
              <a:t>Concussions</a:t>
            </a:r>
            <a:endParaRPr sz="1000" dirty="0">
              <a:solidFill>
                <a:srgbClr val="171717"/>
              </a:solidFill>
            </a:endParaRPr>
          </a:p>
          <a:p>
            <a:pPr marL="0" lvl="0" indent="0" rtl="0">
              <a:lnSpc>
                <a:spcPct val="150000"/>
              </a:lnSpc>
              <a:spcBef>
                <a:spcPts val="0"/>
              </a:spcBef>
              <a:spcAft>
                <a:spcPts val="0"/>
              </a:spcAft>
              <a:buNone/>
            </a:pPr>
            <a:r>
              <a:rPr lang="en" sz="1000" dirty="0">
                <a:solidFill>
                  <a:srgbClr val="171717"/>
                </a:solidFill>
              </a:rPr>
              <a:t>Sports activity and stress</a:t>
            </a:r>
            <a:endParaRPr sz="1000" dirty="0">
              <a:solidFill>
                <a:srgbClr val="171717"/>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If you have time, this a good way to introduce students to a reliable online health resource.</a:t>
            </a:r>
          </a:p>
          <a:p>
            <a:pPr marL="0" lvl="0" indent="0">
              <a:spcBef>
                <a:spcPts val="0"/>
              </a:spcBef>
              <a:spcAft>
                <a:spcPts val="0"/>
              </a:spcAft>
              <a:buNone/>
            </a:pPr>
            <a:endParaRPr lang="en" dirty="0"/>
          </a:p>
          <a:p>
            <a:pPr marL="0" lvl="0" indent="0">
              <a:spcBef>
                <a:spcPts val="0"/>
              </a:spcBef>
              <a:spcAft>
                <a:spcPts val="0"/>
              </a:spcAft>
              <a:buNone/>
            </a:pPr>
            <a:r>
              <a:rPr lang="en" dirty="0"/>
              <a:t>They can easily explore other health topics from mental health to STDs to diabetes, fitness or </a:t>
            </a:r>
            <a:r>
              <a:rPr lang="en" dirty="0" err="1"/>
              <a:t>Covid</a:t>
            </a:r>
            <a:r>
              <a:rPr lang="en" dirty="0"/>
              <a:t>. </a:t>
            </a:r>
          </a:p>
          <a:p>
            <a:pPr marL="0" lvl="0" indent="0">
              <a:spcBef>
                <a:spcPts val="0"/>
              </a:spcBef>
              <a:spcAft>
                <a:spcPts val="0"/>
              </a:spcAft>
              <a:buNone/>
            </a:pPr>
            <a:endParaRPr lang="en" dirty="0"/>
          </a:p>
          <a:p>
            <a:pPr marL="0" lvl="0" indent="0">
              <a:spcBef>
                <a:spcPts val="0"/>
              </a:spcBef>
              <a:spcAft>
                <a:spcPts val="0"/>
              </a:spcAft>
              <a:buNone/>
            </a:pPr>
            <a:endParaRPr dirty="0"/>
          </a:p>
        </p:txBody>
      </p:sp>
    </p:spTree>
    <p:extLst>
      <p:ext uri="{BB962C8B-B14F-4D97-AF65-F5344CB8AC3E}">
        <p14:creationId xmlns:p14="http://schemas.microsoft.com/office/powerpoint/2010/main" val="3760172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Shape 21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Shape 20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304800" algn="l" defTabSz="914400" rtl="0" eaLnBrk="1" fontAlgn="auto" latinLnBrk="0" hangingPunct="1">
              <a:lnSpc>
                <a:spcPct val="100000"/>
              </a:lnSpc>
              <a:spcBef>
                <a:spcPts val="0"/>
              </a:spcBef>
              <a:spcAft>
                <a:spcPts val="0"/>
              </a:spcAft>
              <a:buClr>
                <a:schemeClr val="dk2"/>
              </a:buClr>
              <a:buSzPts val="1100"/>
              <a:buFont typeface="Source Code Pro"/>
              <a:buChar char="●"/>
              <a:tabLst/>
              <a:defRPr/>
            </a:pPr>
            <a:r>
              <a:rPr lang="en" sz="1100" u="sng" dirty="0">
                <a:latin typeface="Source Code Pro"/>
                <a:ea typeface="Source Code Pro"/>
                <a:cs typeface="Source Code Pro"/>
                <a:sym typeface="Source Code Pro"/>
                <a:hlinkClick r:id="rId3"/>
              </a:rPr>
              <a:t>Low Health Literacy Report</a:t>
            </a:r>
            <a:endParaRPr lang="en" sz="1100" dirty="0">
              <a:latin typeface="Source Code Pro"/>
              <a:ea typeface="Source Code Pro"/>
              <a:cs typeface="Source Code Pro"/>
              <a:sym typeface="Source Code Pro"/>
            </a:endParaRPr>
          </a:p>
          <a:p>
            <a:pPr marL="152400" lvl="0" indent="0" rtl="0">
              <a:spcBef>
                <a:spcPts val="0"/>
              </a:spcBef>
              <a:spcAft>
                <a:spcPts val="0"/>
              </a:spcAft>
              <a:buClr>
                <a:schemeClr val="dk2"/>
              </a:buClr>
              <a:buSzPts val="1100"/>
              <a:buFont typeface="Source Code Pro"/>
              <a:buNone/>
            </a:pPr>
            <a:endParaRPr lang="en-US" b="1" dirty="0">
              <a:solidFill>
                <a:schemeClr val="dk2"/>
              </a:solidFill>
              <a:latin typeface="Source Code Pro"/>
              <a:ea typeface="Source Code Pro"/>
              <a:cs typeface="Source Code Pro"/>
              <a:sym typeface="Source Code Pro"/>
            </a:endParaRPr>
          </a:p>
          <a:p>
            <a:pPr marL="457200" lvl="0" indent="-304800" rtl="0">
              <a:spcBef>
                <a:spcPts val="0"/>
              </a:spcBef>
              <a:spcAft>
                <a:spcPts val="0"/>
              </a:spcAft>
              <a:buClr>
                <a:schemeClr val="dk2"/>
              </a:buClr>
              <a:buSzPts val="1100"/>
              <a:buFont typeface="Source Code Pro"/>
              <a:buChar char="●"/>
            </a:pPr>
            <a:r>
              <a:rPr lang="en" b="1" dirty="0">
                <a:solidFill>
                  <a:schemeClr val="dk2"/>
                </a:solidFill>
                <a:latin typeface="Source Code Pro"/>
                <a:ea typeface="Source Code Pro"/>
                <a:cs typeface="Source Code Pro"/>
                <a:sym typeface="Source Code Pro"/>
              </a:rPr>
              <a:t>Adults over 65 </a:t>
            </a:r>
            <a:endParaRPr dirty="0">
              <a:solidFill>
                <a:schemeClr val="dk2"/>
              </a:solidFill>
              <a:latin typeface="Source Code Pro"/>
              <a:ea typeface="Source Code Pro"/>
              <a:cs typeface="Source Code Pro"/>
              <a:sym typeface="Source Code Pro"/>
            </a:endParaRPr>
          </a:p>
          <a:p>
            <a:pPr marL="914400" lvl="1" indent="-304800" rtl="0">
              <a:spcBef>
                <a:spcPts val="0"/>
              </a:spcBef>
              <a:spcAft>
                <a:spcPts val="0"/>
              </a:spcAft>
              <a:buClr>
                <a:schemeClr val="dk2"/>
              </a:buClr>
              <a:buSzPts val="1100"/>
              <a:buFont typeface="Source Code Pro"/>
              <a:buChar char="○"/>
            </a:pPr>
            <a:r>
              <a:rPr lang="en" dirty="0">
                <a:solidFill>
                  <a:schemeClr val="dk2"/>
                </a:solidFill>
                <a:latin typeface="Source Code Pro"/>
                <a:ea typeface="Source Code Pro"/>
                <a:cs typeface="Source Code Pro"/>
                <a:sym typeface="Source Code Pro"/>
              </a:rPr>
              <a:t>have </a:t>
            </a:r>
            <a:r>
              <a:rPr lang="en" b="1" dirty="0">
                <a:solidFill>
                  <a:schemeClr val="dk2"/>
                </a:solidFill>
                <a:latin typeface="Source Code Pro"/>
                <a:ea typeface="Source Code Pro"/>
                <a:cs typeface="Source Code Pro"/>
                <a:sym typeface="Source Code Pro"/>
              </a:rPr>
              <a:t>basic</a:t>
            </a:r>
            <a:r>
              <a:rPr lang="en" dirty="0">
                <a:solidFill>
                  <a:schemeClr val="dk2"/>
                </a:solidFill>
                <a:latin typeface="Source Code Pro"/>
                <a:ea typeface="Source Code Pro"/>
                <a:cs typeface="Source Code Pro"/>
                <a:sym typeface="Source Code Pro"/>
              </a:rPr>
              <a:t> or </a:t>
            </a:r>
            <a:r>
              <a:rPr lang="en" b="1" dirty="0">
                <a:solidFill>
                  <a:schemeClr val="dk2"/>
                </a:solidFill>
                <a:latin typeface="Source Code Pro"/>
                <a:ea typeface="Source Code Pro"/>
                <a:cs typeface="Source Code Pro"/>
                <a:sym typeface="Source Code Pro"/>
              </a:rPr>
              <a:t>below basic literacy</a:t>
            </a:r>
            <a:r>
              <a:rPr lang="en" dirty="0">
                <a:solidFill>
                  <a:schemeClr val="dk2"/>
                </a:solidFill>
                <a:latin typeface="Source Code Pro"/>
                <a:ea typeface="Source Code Pro"/>
                <a:cs typeface="Source Code Pro"/>
                <a:sym typeface="Source Code Pro"/>
              </a:rPr>
              <a:t> skills</a:t>
            </a:r>
            <a:endParaRPr dirty="0">
              <a:solidFill>
                <a:schemeClr val="dk2"/>
              </a:solidFill>
              <a:latin typeface="Source Code Pro"/>
              <a:ea typeface="Source Code Pro"/>
              <a:cs typeface="Source Code Pro"/>
              <a:sym typeface="Source Code Pro"/>
            </a:endParaRPr>
          </a:p>
          <a:p>
            <a:pPr marL="457200" lvl="0" indent="-304800" rtl="0">
              <a:spcBef>
                <a:spcPts val="0"/>
              </a:spcBef>
              <a:spcAft>
                <a:spcPts val="0"/>
              </a:spcAft>
              <a:buClr>
                <a:schemeClr val="dk2"/>
              </a:buClr>
              <a:buSzPts val="1100"/>
              <a:buFont typeface="Source Code Pro"/>
              <a:buChar char="●"/>
            </a:pPr>
            <a:r>
              <a:rPr lang="en" b="1" dirty="0">
                <a:solidFill>
                  <a:schemeClr val="dk2"/>
                </a:solidFill>
                <a:latin typeface="Source Code Pro"/>
                <a:ea typeface="Source Code Pro"/>
                <a:cs typeface="Source Code Pro"/>
                <a:sym typeface="Source Code Pro"/>
              </a:rPr>
              <a:t>Non-native English speakers</a:t>
            </a:r>
            <a:endParaRPr dirty="0">
              <a:solidFill>
                <a:schemeClr val="dk2"/>
              </a:solidFill>
              <a:latin typeface="Source Code Pro"/>
              <a:ea typeface="Source Code Pro"/>
              <a:cs typeface="Source Code Pro"/>
              <a:sym typeface="Source Code Pro"/>
            </a:endParaRPr>
          </a:p>
          <a:p>
            <a:pPr marL="914400" lvl="1" indent="-304800" rtl="0">
              <a:spcBef>
                <a:spcPts val="0"/>
              </a:spcBef>
              <a:spcAft>
                <a:spcPts val="0"/>
              </a:spcAft>
              <a:buClr>
                <a:schemeClr val="dk2"/>
              </a:buClr>
              <a:buSzPts val="1100"/>
              <a:buFont typeface="Arial"/>
              <a:buChar char="○"/>
            </a:pPr>
            <a:r>
              <a:rPr lang="en" dirty="0">
                <a:solidFill>
                  <a:schemeClr val="dk2"/>
                </a:solidFill>
                <a:latin typeface="Source Code Pro"/>
                <a:ea typeface="Source Code Pro"/>
                <a:cs typeface="Source Code Pro"/>
                <a:sym typeface="Source Code Pro"/>
              </a:rPr>
              <a:t>Report more difficulty reading health information and understanding spoken instructions. </a:t>
            </a:r>
            <a:endParaRPr dirty="0">
              <a:solidFill>
                <a:schemeClr val="dk2"/>
              </a:solidFill>
              <a:latin typeface="Source Code Pro"/>
              <a:ea typeface="Source Code Pro"/>
              <a:cs typeface="Source Code Pro"/>
              <a:sym typeface="Source Code Pro"/>
            </a:endParaRPr>
          </a:p>
          <a:p>
            <a:pPr marL="457200" lvl="0" indent="-304800" rtl="0">
              <a:spcBef>
                <a:spcPts val="0"/>
              </a:spcBef>
              <a:spcAft>
                <a:spcPts val="0"/>
              </a:spcAft>
              <a:buClr>
                <a:schemeClr val="dk2"/>
              </a:buClr>
              <a:buSzPts val="1100"/>
              <a:buFont typeface="Source Code Pro"/>
              <a:buChar char="●"/>
            </a:pPr>
            <a:r>
              <a:rPr lang="en" b="1" dirty="0">
                <a:solidFill>
                  <a:schemeClr val="dk2"/>
                </a:solidFill>
                <a:latin typeface="Source Code Pro"/>
                <a:ea typeface="Source Code Pro"/>
                <a:cs typeface="Source Code Pro"/>
                <a:sym typeface="Source Code Pro"/>
              </a:rPr>
              <a:t>Ethnic and racial minorities</a:t>
            </a:r>
            <a:endParaRPr dirty="0">
              <a:solidFill>
                <a:schemeClr val="dk2"/>
              </a:solidFill>
              <a:latin typeface="Source Code Pro"/>
              <a:ea typeface="Source Code Pro"/>
              <a:cs typeface="Source Code Pro"/>
              <a:sym typeface="Source Code Pro"/>
            </a:endParaRPr>
          </a:p>
          <a:p>
            <a:pPr marL="914400" lvl="1" indent="-304800" rtl="0">
              <a:spcBef>
                <a:spcPts val="0"/>
              </a:spcBef>
              <a:spcAft>
                <a:spcPts val="0"/>
              </a:spcAft>
              <a:buClr>
                <a:schemeClr val="dk2"/>
              </a:buClr>
              <a:buSzPts val="1100"/>
              <a:buFont typeface="Source Code Pro"/>
              <a:buChar char="○"/>
            </a:pPr>
            <a:r>
              <a:rPr lang="en" dirty="0">
                <a:solidFill>
                  <a:schemeClr val="dk2"/>
                </a:solidFill>
                <a:latin typeface="Source Code Pro"/>
                <a:ea typeface="Source Code Pro"/>
                <a:cs typeface="Source Code Pro"/>
                <a:sym typeface="Source Code Pro"/>
              </a:rPr>
              <a:t>50% Hispanics, 40% Blacks, 33% Asians report lower health literacy</a:t>
            </a:r>
            <a:endParaRPr dirty="0">
              <a:solidFill>
                <a:schemeClr val="dk2"/>
              </a:solidFill>
              <a:latin typeface="Source Code Pro"/>
              <a:ea typeface="Source Code Pro"/>
              <a:cs typeface="Source Code Pro"/>
              <a:sym typeface="Source Code Pro"/>
            </a:endParaRPr>
          </a:p>
          <a:p>
            <a:pPr marL="457200" lvl="0" indent="-304800" rtl="0">
              <a:spcBef>
                <a:spcPts val="0"/>
              </a:spcBef>
              <a:spcAft>
                <a:spcPts val="0"/>
              </a:spcAft>
              <a:buClr>
                <a:schemeClr val="dk2"/>
              </a:buClr>
              <a:buSzPts val="1100"/>
              <a:buFont typeface="Source Code Pro"/>
              <a:buChar char="●"/>
            </a:pPr>
            <a:r>
              <a:rPr lang="en" b="1" dirty="0">
                <a:solidFill>
                  <a:schemeClr val="dk2"/>
                </a:solidFill>
                <a:latin typeface="Source Code Pro"/>
                <a:ea typeface="Source Code Pro"/>
                <a:cs typeface="Source Code Pro"/>
                <a:sym typeface="Source Code Pro"/>
              </a:rPr>
              <a:t>Less than high school education</a:t>
            </a:r>
            <a:endParaRPr dirty="0">
              <a:solidFill>
                <a:schemeClr val="dk2"/>
              </a:solidFill>
              <a:latin typeface="Source Code Pro"/>
              <a:ea typeface="Source Code Pro"/>
              <a:cs typeface="Source Code Pro"/>
              <a:sym typeface="Source Code Pro"/>
            </a:endParaRPr>
          </a:p>
          <a:p>
            <a:pPr marL="457200" lvl="0" indent="-304801" rtl="0">
              <a:spcBef>
                <a:spcPts val="0"/>
              </a:spcBef>
              <a:spcAft>
                <a:spcPts val="0"/>
              </a:spcAft>
              <a:buClr>
                <a:schemeClr val="accent1"/>
              </a:buClr>
              <a:buSzPts val="1100"/>
              <a:buFont typeface="Arial"/>
              <a:buChar char="●"/>
            </a:pPr>
            <a:r>
              <a:rPr lang="en" b="1" dirty="0">
                <a:solidFill>
                  <a:schemeClr val="accent1"/>
                </a:solidFill>
                <a:latin typeface="Source Code Pro"/>
                <a:ea typeface="Source Code Pro"/>
                <a:cs typeface="Source Code Pro"/>
                <a:sym typeface="Source Code Pro"/>
              </a:rPr>
              <a:t>Adolescents:</a:t>
            </a:r>
            <a:r>
              <a:rPr lang="en" dirty="0">
                <a:solidFill>
                  <a:schemeClr val="accent1"/>
                </a:solidFill>
                <a:latin typeface="Source Code Pro"/>
                <a:ea typeface="Source Code Pro"/>
                <a:cs typeface="Source Code Pro"/>
                <a:sym typeface="Source Code Pro"/>
              </a:rPr>
              <a:t> 22% said it was sort of or hard to understand, BUT 80% report high interest in learning more about health.  </a:t>
            </a:r>
            <a:endParaRPr dirty="0">
              <a:solidFill>
                <a:schemeClr val="accent1"/>
              </a:solidFill>
              <a:latin typeface="Source Code Pro"/>
              <a:ea typeface="Source Code Pro"/>
              <a:cs typeface="Source Code Pro"/>
              <a:sym typeface="Source Code Pro"/>
            </a:endParaRPr>
          </a:p>
          <a:p>
            <a:pPr marL="0" marR="0" lvl="0" indent="0" algn="l" rtl="0">
              <a:spcBef>
                <a:spcPts val="0"/>
              </a:spcBef>
              <a:spcAft>
                <a:spcPts val="0"/>
              </a:spcAft>
              <a:buClr>
                <a:schemeClr val="dk1"/>
              </a:buClr>
              <a:buFont typeface="Arial"/>
              <a:buNone/>
            </a:pPr>
            <a:endParaRPr dirty="0"/>
          </a:p>
          <a:p>
            <a:pPr marL="0" lvl="0" indent="0" rtl="0">
              <a:spcBef>
                <a:spcPts val="0"/>
              </a:spcBef>
              <a:spcAft>
                <a:spcPts val="0"/>
              </a:spcAft>
              <a:buClr>
                <a:schemeClr val="accent5"/>
              </a:buClr>
              <a:buFont typeface="Source Code Pro"/>
              <a:buNone/>
            </a:pPr>
            <a:r>
              <a:rPr lang="en" u="sng" dirty="0">
                <a:solidFill>
                  <a:schemeClr val="accent5"/>
                </a:solidFill>
                <a:latin typeface="Source Code Pro"/>
                <a:ea typeface="Source Code Pro"/>
                <a:cs typeface="Source Code Pro"/>
                <a:sym typeface="Source Code Pro"/>
                <a:hlinkClick r:id="rId4"/>
              </a:rPr>
              <a:t>America's Health Literacy: Why We Need Accessible Health Information</a:t>
            </a:r>
            <a:endParaRPr dirty="0">
              <a:solidFill>
                <a:srgbClr val="000000"/>
              </a:solidFill>
            </a:endParaRPr>
          </a:p>
          <a:p>
            <a:pPr marL="0" marR="0" lvl="0" indent="0" algn="l" rtl="0">
              <a:spcBef>
                <a:spcPts val="0"/>
              </a:spcBef>
              <a:spcAft>
                <a:spcPts val="0"/>
              </a:spcAft>
              <a:buClr>
                <a:schemeClr val="dk1"/>
              </a:buClr>
              <a:buFont typeface="Arial"/>
              <a:buNone/>
            </a:pPr>
            <a:endParaRPr dirty="0"/>
          </a:p>
          <a:p>
            <a:pPr marL="0" marR="0" lvl="0" indent="0" algn="l" rtl="0">
              <a:spcBef>
                <a:spcPts val="0"/>
              </a:spcBef>
              <a:spcAft>
                <a:spcPts val="0"/>
              </a:spcAft>
              <a:buClr>
                <a:schemeClr val="dk1"/>
              </a:buClr>
              <a:buFont typeface="Arial"/>
              <a:buNone/>
            </a:pPr>
            <a:r>
              <a:rPr lang="en" b="0" i="0" u="none" strike="noStrike" cap="none" dirty="0">
                <a:solidFill>
                  <a:schemeClr val="dk1"/>
                </a:solidFill>
                <a:latin typeface="Arial"/>
                <a:ea typeface="Arial"/>
                <a:cs typeface="Arial"/>
                <a:sym typeface="Arial"/>
              </a:rPr>
              <a:t>http://her.oxfordjournals.org/content/23/5/840.full</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Shape 20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Shape 2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 name="Shape 5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10957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4" name="Shape 2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Font typeface="Arial"/>
              <a:buNone/>
            </a:pPr>
            <a:r>
              <a:rPr lang="en" dirty="0"/>
              <a:t>Information here addresses Content Standard 2: Accessing Health Information and Resources. Essential Question: How and where do I find information, products and resources? Curricular Outcome: Students will demonstrate the ability to access valid health information, products and services.</a:t>
            </a:r>
            <a:endParaRPr dirty="0"/>
          </a:p>
          <a:p>
            <a:pPr marL="0" lvl="0" indent="0">
              <a:spcBef>
                <a:spcPts val="0"/>
              </a:spcBef>
              <a:spcAft>
                <a:spcPts val="0"/>
              </a:spcAft>
              <a:buClr>
                <a:srgbClr val="000000"/>
              </a:buClr>
              <a:buFont typeface="Arial"/>
              <a:buNone/>
            </a:pPr>
            <a:r>
              <a:rPr lang="en" dirty="0"/>
              <a:t>H.2.1., H.2.2., H.2.3.,H.2.4</a:t>
            </a:r>
            <a:endParaRPr dirty="0"/>
          </a:p>
        </p:txBody>
      </p:sp>
    </p:spTree>
    <p:extLst>
      <p:ext uri="{BB962C8B-B14F-4D97-AF65-F5344CB8AC3E}">
        <p14:creationId xmlns:p14="http://schemas.microsoft.com/office/powerpoint/2010/main" val="3877867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Shape 24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Shape 6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1600"/>
              </a:spcBef>
              <a:spcAft>
                <a:spcPts val="0"/>
              </a:spcAft>
              <a:buNone/>
            </a:pPr>
            <a:endParaRPr dirty="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Shape 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000" dirty="0"/>
              <a:t>Click on the purple links to run these videos.  Y</a:t>
            </a:r>
            <a:r>
              <a:rPr lang="en-US" sz="1000" dirty="0"/>
              <a:t>o</a:t>
            </a:r>
            <a:r>
              <a:rPr lang="en" sz="1000" dirty="0"/>
              <a:t>u may want to choose one or the other.</a:t>
            </a:r>
          </a:p>
          <a:p>
            <a:pPr marL="0" marR="0" lvl="0" indent="0" algn="l" rtl="0">
              <a:spcBef>
                <a:spcPts val="0"/>
              </a:spcBef>
              <a:spcAft>
                <a:spcPts val="0"/>
              </a:spcAft>
              <a:buClr>
                <a:schemeClr val="dk1"/>
              </a:buClr>
              <a:buFont typeface="Arial"/>
              <a:buNone/>
            </a:pPr>
            <a:r>
              <a:rPr lang="en" sz="1000" dirty="0"/>
              <a:t>What is the first thing you need to be health literate?  You need to understand what health literacy means.</a:t>
            </a:r>
            <a:endParaRPr sz="1000" dirty="0"/>
          </a:p>
          <a:p>
            <a:pPr marL="0" marR="0" lvl="0" indent="0" algn="l" rtl="0">
              <a:spcBef>
                <a:spcPts val="0"/>
              </a:spcBef>
              <a:spcAft>
                <a:spcPts val="0"/>
              </a:spcAft>
              <a:buClr>
                <a:schemeClr val="dk1"/>
              </a:buClr>
              <a:buFont typeface="Arial"/>
              <a:buNone/>
            </a:pPr>
            <a:endParaRPr sz="1000" dirty="0"/>
          </a:p>
          <a:p>
            <a:pPr marL="0" marR="0" lvl="0" indent="0" algn="l" rtl="0">
              <a:spcBef>
                <a:spcPts val="0"/>
              </a:spcBef>
              <a:spcAft>
                <a:spcPts val="0"/>
              </a:spcAft>
              <a:buClr>
                <a:schemeClr val="dk1"/>
              </a:buClr>
              <a:buFont typeface="Arial"/>
              <a:buNone/>
            </a:pPr>
            <a:r>
              <a:rPr lang="en" sz="1000" dirty="0"/>
              <a:t>Another video: </a:t>
            </a:r>
            <a:r>
              <a:rPr lang="en" sz="1000" u="sng" dirty="0">
                <a:solidFill>
                  <a:schemeClr val="hlink"/>
                </a:solidFill>
                <a:hlinkClick r:id="rId3"/>
              </a:rPr>
              <a:t>https://www.youtube.com/watch?v=fzMA9TlPJUk</a:t>
            </a:r>
            <a:endParaRPr sz="1000" dirty="0"/>
          </a:p>
          <a:p>
            <a:pPr marL="0" marR="0" lvl="0" indent="0" algn="l" rtl="0">
              <a:spcBef>
                <a:spcPts val="0"/>
              </a:spcBef>
              <a:spcAft>
                <a:spcPts val="0"/>
              </a:spcAft>
              <a:buClr>
                <a:schemeClr val="dk1"/>
              </a:buClr>
              <a:buFont typeface="Arial"/>
              <a:buNone/>
            </a:pPr>
            <a:r>
              <a:rPr lang="en" sz="1000" u="sng" dirty="0">
                <a:solidFill>
                  <a:schemeClr val="hlink"/>
                </a:solidFill>
                <a:hlinkClick r:id="rId4"/>
              </a:rPr>
              <a:t>https://www.youtube.com/watch?v=4sgHMeqGk5Y</a:t>
            </a:r>
            <a:r>
              <a:rPr lang="en" sz="1000" dirty="0"/>
              <a:t> </a:t>
            </a:r>
            <a:endParaRPr sz="10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0" name="Shape 8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1500"/>
              </a:spcBef>
              <a:spcAft>
                <a:spcPts val="0"/>
              </a:spcAft>
              <a:buClr>
                <a:srgbClr val="000000"/>
              </a:buClr>
              <a:buSzPts val="1100"/>
              <a:buFont typeface="Arial"/>
              <a:buNone/>
            </a:pPr>
            <a:r>
              <a:rPr lang="en" dirty="0">
                <a:solidFill>
                  <a:srgbClr val="000000"/>
                </a:solidFill>
              </a:rPr>
              <a:t>Do you think you’re health literate? Kind of health literate? - I am not even completely health literate.</a:t>
            </a:r>
            <a:endParaRPr dirty="0">
              <a:solidFill>
                <a:srgbClr val="000000"/>
              </a:solidFill>
            </a:endParaRPr>
          </a:p>
          <a:p>
            <a:pPr marL="0" lvl="0" indent="0" rtl="0">
              <a:lnSpc>
                <a:spcPct val="115000"/>
              </a:lnSpc>
              <a:spcBef>
                <a:spcPts val="1500"/>
              </a:spcBef>
              <a:spcAft>
                <a:spcPts val="0"/>
              </a:spcAft>
              <a:buClr>
                <a:srgbClr val="000000"/>
              </a:buClr>
              <a:buSzPts val="1100"/>
              <a:buFont typeface="Arial"/>
              <a:buNone/>
            </a:pPr>
            <a:r>
              <a:rPr lang="en" b="1" dirty="0">
                <a:solidFill>
                  <a:srgbClr val="000000"/>
                </a:solidFill>
              </a:rPr>
              <a:t>Definition: </a:t>
            </a:r>
            <a:r>
              <a:rPr lang="en" dirty="0">
                <a:solidFill>
                  <a:srgbClr val="000000"/>
                </a:solidFill>
              </a:rPr>
              <a:t>Health Literacy is defined in the Institute of Medicine report, </a:t>
            </a:r>
            <a:r>
              <a:rPr lang="en" u="sng" dirty="0">
                <a:solidFill>
                  <a:srgbClr val="000000"/>
                </a:solidFill>
                <a:hlinkClick r:id="rId3"/>
              </a:rPr>
              <a:t>Health Literacy: A Prescription to End Confusion</a:t>
            </a:r>
            <a:r>
              <a:rPr lang="en" dirty="0">
                <a:solidFill>
                  <a:srgbClr val="000000"/>
                </a:solidFill>
              </a:rPr>
              <a:t> (link is external) as "the degree to which individuals have the capacity to obtain, process, and understand basic health information and services needed to make appropriate health decisions." Retrieved from </a:t>
            </a:r>
            <a:r>
              <a:rPr lang="en" u="sng" dirty="0">
                <a:solidFill>
                  <a:srgbClr val="000000"/>
                </a:solidFill>
                <a:hlinkClick r:id="rId4"/>
              </a:rPr>
              <a:t>https://nnlm.gov/outreach/consumer/hlthlit.html</a:t>
            </a:r>
            <a:r>
              <a:rPr lang="en" dirty="0">
                <a:solidFill>
                  <a:srgbClr val="000000"/>
                </a:solidFill>
              </a:rPr>
              <a:t> on March 28, 2016.</a:t>
            </a:r>
            <a:endParaRPr dirty="0">
              <a:solidFill>
                <a:srgbClr val="000000"/>
              </a:solidFill>
            </a:endParaRPr>
          </a:p>
          <a:p>
            <a:pPr marL="0" lvl="0" indent="0" rtl="0">
              <a:lnSpc>
                <a:spcPct val="115000"/>
              </a:lnSpc>
              <a:spcBef>
                <a:spcPts val="1500"/>
              </a:spcBef>
              <a:spcAft>
                <a:spcPts val="0"/>
              </a:spcAft>
              <a:buClr>
                <a:srgbClr val="000000"/>
              </a:buClr>
              <a:buSzPts val="1100"/>
              <a:buFont typeface="Arial"/>
              <a:buNone/>
            </a:pPr>
            <a:r>
              <a:rPr lang="en" b="1" dirty="0">
                <a:solidFill>
                  <a:srgbClr val="000000"/>
                </a:solidFill>
              </a:rPr>
              <a:t>Another Definition: </a:t>
            </a:r>
            <a:r>
              <a:rPr lang="en" dirty="0">
                <a:solidFill>
                  <a:srgbClr val="000000"/>
                </a:solidFill>
                <a:highlight>
                  <a:srgbClr val="FFFFFF"/>
                </a:highlight>
              </a:rPr>
              <a:t>Health literacy is a person’s ability to understand and use health information. The U.S. Department of Health and Human Services defines health literacy as "the degree to which individuals have the capacity to obtain, process, and understand the basic health information and services needed to make appropriate health decisions." </a:t>
            </a:r>
            <a:r>
              <a:rPr lang="en" dirty="0">
                <a:solidFill>
                  <a:srgbClr val="000000"/>
                </a:solidFill>
              </a:rPr>
              <a:t>Retrieved from </a:t>
            </a:r>
            <a:r>
              <a:rPr lang="en" u="sng" dirty="0">
                <a:solidFill>
                  <a:srgbClr val="000000"/>
                </a:solidFill>
                <a:hlinkClick r:id="rId5"/>
              </a:rPr>
              <a:t>http://communicatehealth.com/ideas/glossary/</a:t>
            </a:r>
            <a:r>
              <a:rPr lang="en" dirty="0">
                <a:solidFill>
                  <a:srgbClr val="000000"/>
                </a:solidFill>
              </a:rPr>
              <a:t> on March 28, 2016.</a:t>
            </a:r>
            <a:endParaRPr dirty="0">
              <a:solidFill>
                <a:srgbClr val="000000"/>
              </a:solidFill>
            </a:endParaRPr>
          </a:p>
          <a:p>
            <a:pPr marL="0" marR="0" lvl="0" indent="0" algn="l" rtl="0">
              <a:spcBef>
                <a:spcPts val="1000"/>
              </a:spcBef>
              <a:spcAft>
                <a:spcPts val="0"/>
              </a:spcAft>
              <a:buClr>
                <a:schemeClr val="dk1"/>
              </a:buClr>
              <a:buFont typeface="Arial"/>
              <a:buNone/>
            </a:pPr>
            <a:endParaRPr dirty="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 u="sng" dirty="0">
                <a:solidFill>
                  <a:schemeClr val="hlink"/>
                </a:solidFill>
                <a:hlinkClick r:id="rId3"/>
              </a:rPr>
              <a:t>https://health.gov/communication/literacy/quickguide/factsbasic.htm</a:t>
            </a:r>
            <a:endParaRPr lang="en" dirty="0">
              <a:solidFill>
                <a:srgbClr val="FF0000"/>
              </a:solidFill>
            </a:endParaRPr>
          </a:p>
          <a:p>
            <a:pPr marL="0" lvl="0" indent="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 name="Shape 1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Ask the students to offer their opinions and personal or friend’s experiences that illustrate how and why people have difficulty understanding and acting on health information.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accent5"/>
              </a:buClr>
              <a:buFont typeface="Source Code Pro"/>
              <a:buNone/>
            </a:pPr>
            <a:r>
              <a:rPr lang="en" sz="1200" u="sng" dirty="0">
                <a:solidFill>
                  <a:schemeClr val="accent5"/>
                </a:solidFill>
                <a:latin typeface="Source Code Pro"/>
                <a:ea typeface="Source Code Pro"/>
                <a:cs typeface="Source Code Pro"/>
                <a:sym typeface="Source Code Pro"/>
                <a:hlinkClick r:id="rId3"/>
              </a:rPr>
              <a:t>Health Literacy: The Gap Between Physicians and Patients</a:t>
            </a:r>
            <a:endParaRPr sz="1400" dirty="0">
              <a:solidFill>
                <a:srgbClr val="000000"/>
              </a:solidFill>
            </a:endParaRPr>
          </a:p>
          <a:p>
            <a:pPr marL="0" lvl="0" indent="0">
              <a:spcBef>
                <a:spcPts val="0"/>
              </a:spcBef>
              <a:spcAft>
                <a:spcPts val="0"/>
              </a:spcAft>
              <a:buNone/>
            </a:pPr>
            <a:r>
              <a:rPr lang="en" sz="1200" u="sng" dirty="0">
                <a:solidFill>
                  <a:schemeClr val="accent5"/>
                </a:solidFill>
                <a:latin typeface="Source Code Pro"/>
                <a:ea typeface="Source Code Pro"/>
                <a:cs typeface="Source Code Pro"/>
                <a:sym typeface="Source Code Pro"/>
                <a:hlinkClick r:id="rId4"/>
              </a:rPr>
              <a:t>America's Health Literacy: Why We Need Accessible Health Information</a:t>
            </a:r>
            <a:endParaRPr sz="1200" dirty="0">
              <a:solidFill>
                <a:srgbClr val="000000"/>
              </a:solidFill>
              <a:latin typeface="Source Code Pro"/>
              <a:ea typeface="Source Code Pro"/>
              <a:cs typeface="Source Code Pro"/>
              <a:sym typeface="Source Code Pro"/>
            </a:endParaRPr>
          </a:p>
          <a:p>
            <a:pPr marL="0" lvl="0" indent="0">
              <a:spcBef>
                <a:spcPts val="0"/>
              </a:spcBef>
              <a:spcAft>
                <a:spcPts val="0"/>
              </a:spcAft>
              <a:buNone/>
            </a:pPr>
            <a:endParaRPr dirty="0"/>
          </a:p>
        </p:txBody>
      </p:sp>
    </p:spTree>
    <p:extLst>
      <p:ext uri="{BB962C8B-B14F-4D97-AF65-F5344CB8AC3E}">
        <p14:creationId xmlns:p14="http://schemas.microsoft.com/office/powerpoint/2010/main" val="1882602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 sz="1100" u="sng" dirty="0">
                <a:solidFill>
                  <a:schemeClr val="hlink"/>
                </a:solidFill>
                <a:latin typeface="Source Code Pro"/>
                <a:ea typeface="Source Code Pro"/>
                <a:cs typeface="Source Code Pro"/>
                <a:sym typeface="Source Code Pro"/>
                <a:hlinkClick r:id="rId3"/>
              </a:rPr>
              <a:t>Communicate Health - We are the 90% </a:t>
            </a:r>
            <a:endParaRPr lang="en" sz="1100" dirty="0">
              <a:latin typeface="Source Code Pro"/>
              <a:ea typeface="Source Code Pro"/>
              <a:cs typeface="Source Code Pro"/>
              <a:sym typeface="Source Code Pro"/>
            </a:endParaRPr>
          </a:p>
          <a:p>
            <a:pPr marL="0" lvl="0" indent="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172823411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219076279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40197990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accent1"/>
              </a:buClr>
              <a:buSzPts val="1400"/>
              <a:buFont typeface="Amatic SC"/>
              <a:buNone/>
              <a:defRPr sz="3000" b="1" i="0" u="none" strike="noStrike" cap="none">
                <a:solidFill>
                  <a:schemeClr val="accent1"/>
                </a:solidFill>
                <a:latin typeface="Amatic SC"/>
                <a:ea typeface="Amatic SC"/>
                <a:cs typeface="Amatic SC"/>
                <a:sym typeface="Amatic SC"/>
              </a:defRPr>
            </a:lvl1pPr>
            <a:lvl2pPr lvl="1"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2pPr>
            <a:lvl3pPr lvl="2"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3pPr>
            <a:lvl4pPr lvl="3"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4pPr>
            <a:lvl5pPr lvl="4"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5pPr>
            <a:lvl6pPr lvl="5"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6pPr>
            <a:lvl7pPr lvl="6"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7pPr>
            <a:lvl8pPr lvl="7"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8pPr>
            <a:lvl9pPr lvl="8" indent="0">
              <a:spcBef>
                <a:spcPts val="0"/>
              </a:spcBef>
              <a:spcAft>
                <a:spcPts val="0"/>
              </a:spcAft>
              <a:buClr>
                <a:schemeClr val="accent1"/>
              </a:buClr>
              <a:buSzPts val="1400"/>
              <a:buFont typeface="Amatic SC"/>
              <a:buNone/>
              <a:defRPr sz="3000" b="1">
                <a:solidFill>
                  <a:schemeClr val="accent1"/>
                </a:solidFill>
                <a:latin typeface="Amatic SC"/>
                <a:ea typeface="Amatic SC"/>
                <a:cs typeface="Amatic SC"/>
                <a:sym typeface="Amatic SC"/>
              </a:defRPr>
            </a:lvl9pPr>
          </a:lstStyle>
          <a:p>
            <a:endParaRPr/>
          </a:p>
        </p:txBody>
      </p:sp>
      <p:sp>
        <p:nvSpPr>
          <p:cNvPr id="16" name="Shape 1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228600" algn="l" rtl="0">
              <a:lnSpc>
                <a:spcPct val="115000"/>
              </a:lnSpc>
              <a:spcBef>
                <a:spcPts val="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1pPr>
            <a:lvl2pPr marL="914400" marR="0" lvl="1"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2pPr>
            <a:lvl3pPr marL="1371600" marR="0" lvl="2"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3pPr>
            <a:lvl4pPr marL="1828800" marR="0" lvl="3"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4pPr>
            <a:lvl5pPr marL="2286000" marR="0" lvl="4"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5pPr>
            <a:lvl6pPr marL="2743200" marR="0" lvl="5"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6pPr>
            <a:lvl7pPr marL="3200400" marR="0" lvl="6"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7pPr>
            <a:lvl8pPr marL="3657600" marR="0" lvl="7"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8pPr>
            <a:lvl9pPr marL="4114800" marR="0" lvl="8" indent="-228600" algn="l" rtl="0">
              <a:lnSpc>
                <a:spcPct val="115000"/>
              </a:lnSpc>
              <a:spcBef>
                <a:spcPts val="1600"/>
              </a:spcBef>
              <a:spcAft>
                <a:spcPts val="160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9pPr>
          </a:lstStyle>
          <a:p>
            <a:endParaRPr/>
          </a:p>
        </p:txBody>
      </p:sp>
      <p:sp>
        <p:nvSpPr>
          <p:cNvPr id="17" name="Shape 17"/>
          <p:cNvSpPr txBox="1">
            <a:spLocks noGrp="1"/>
          </p:cNvSpPr>
          <p:nvPr>
            <p:ph type="sldNum" idx="12"/>
          </p:nvPr>
        </p:nvSpPr>
        <p:spPr>
          <a:xfrm>
            <a:off x="8472457" y="4663216"/>
            <a:ext cx="548700" cy="3936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dirty="0"/>
          </a:p>
        </p:txBody>
      </p:sp>
    </p:spTree>
    <p:extLst>
      <p:ext uri="{BB962C8B-B14F-4D97-AF65-F5344CB8AC3E}">
        <p14:creationId xmlns:p14="http://schemas.microsoft.com/office/powerpoint/2010/main" val="1947905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accent1"/>
              </a:buClr>
              <a:buSzPts val="1400"/>
              <a:buFont typeface="Amatic SC"/>
              <a:buNone/>
              <a:defRPr sz="4200" b="1" i="0" u="none" strike="noStrike" cap="none">
                <a:solidFill>
                  <a:schemeClr val="accent1"/>
                </a:solidFill>
                <a:latin typeface="Amatic SC"/>
                <a:ea typeface="Amatic SC"/>
                <a:cs typeface="Amatic SC"/>
                <a:sym typeface="Amatic SC"/>
              </a:defRPr>
            </a:lvl1pPr>
            <a:lvl2pPr lvl="1"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2pPr>
            <a:lvl3pPr lvl="2"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3pPr>
            <a:lvl4pPr lvl="3"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4pPr>
            <a:lvl5pPr lvl="4"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5pPr>
            <a:lvl6pPr lvl="5"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6pPr>
            <a:lvl7pPr lvl="6"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7pPr>
            <a:lvl8pPr lvl="7"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8pPr>
            <a:lvl9pPr lvl="8"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9pPr>
          </a:lstStyle>
          <a:p>
            <a:endParaRPr/>
          </a:p>
        </p:txBody>
      </p:sp>
      <p:sp>
        <p:nvSpPr>
          <p:cNvPr id="20" name="Shape 20"/>
          <p:cNvSpPr txBox="1">
            <a:spLocks noGrp="1"/>
          </p:cNvSpPr>
          <p:nvPr>
            <p:ph type="body" idx="1"/>
          </p:nvPr>
        </p:nvSpPr>
        <p:spPr>
          <a:xfrm>
            <a:off x="311700" y="1248625"/>
            <a:ext cx="8520600" cy="3340200"/>
          </a:xfrm>
          <a:prstGeom prst="rect">
            <a:avLst/>
          </a:prstGeom>
          <a:noFill/>
          <a:ln>
            <a:noFill/>
          </a:ln>
        </p:spPr>
        <p:txBody>
          <a:bodyPr spcFirstLastPara="1" wrap="square" lIns="91425" tIns="91425" rIns="91425" bIns="91425" anchor="t" anchorCtr="0"/>
          <a:lstStyle>
            <a:lvl1pPr marL="457200" marR="0" lvl="0" indent="-228600" algn="l" rtl="0">
              <a:lnSpc>
                <a:spcPct val="115000"/>
              </a:lnSpc>
              <a:spcBef>
                <a:spcPts val="0"/>
              </a:spcBef>
              <a:spcAft>
                <a:spcPts val="0"/>
              </a:spcAft>
              <a:buClr>
                <a:schemeClr val="dk2"/>
              </a:buClr>
              <a:buSzPts val="1400"/>
              <a:buFont typeface="Source Code Pro"/>
              <a:buNone/>
              <a:defRPr sz="1800" b="0" i="0" u="none" strike="noStrike" cap="none">
                <a:solidFill>
                  <a:schemeClr val="dk2"/>
                </a:solidFill>
                <a:latin typeface="Source Code Pro"/>
                <a:ea typeface="Source Code Pro"/>
                <a:cs typeface="Source Code Pro"/>
                <a:sym typeface="Source Code Pro"/>
              </a:defRPr>
            </a:lvl1pPr>
            <a:lvl2pPr marL="914400" marR="0" lvl="1"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2pPr>
            <a:lvl3pPr marL="1371600" marR="0" lvl="2"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3pPr>
            <a:lvl4pPr marL="1828800" marR="0" lvl="3"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4pPr>
            <a:lvl5pPr marL="2286000" marR="0" lvl="4"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5pPr>
            <a:lvl6pPr marL="2743200" marR="0" lvl="5"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6pPr>
            <a:lvl7pPr marL="3200400" marR="0" lvl="6"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7pPr>
            <a:lvl8pPr marL="3657600" marR="0" lvl="7" indent="-228600" algn="l" rtl="0">
              <a:lnSpc>
                <a:spcPct val="115000"/>
              </a:lnSpc>
              <a:spcBef>
                <a:spcPts val="160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8pPr>
            <a:lvl9pPr marL="4114800" marR="0" lvl="8" indent="-228600" algn="l" rtl="0">
              <a:lnSpc>
                <a:spcPct val="115000"/>
              </a:lnSpc>
              <a:spcBef>
                <a:spcPts val="1600"/>
              </a:spcBef>
              <a:spcAft>
                <a:spcPts val="160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9pPr>
          </a:lstStyle>
          <a:p>
            <a:endParaRPr/>
          </a:p>
        </p:txBody>
      </p:sp>
      <p:sp>
        <p:nvSpPr>
          <p:cNvPr id="21" name="Shape 21"/>
          <p:cNvSpPr txBox="1">
            <a:spLocks noGrp="1"/>
          </p:cNvSpPr>
          <p:nvPr>
            <p:ph type="sldNum" idx="12"/>
          </p:nvPr>
        </p:nvSpPr>
        <p:spPr>
          <a:xfrm>
            <a:off x="8472457" y="4663216"/>
            <a:ext cx="548700" cy="3936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dirty="0"/>
          </a:p>
        </p:txBody>
      </p:sp>
    </p:spTree>
    <p:extLst>
      <p:ext uri="{BB962C8B-B14F-4D97-AF65-F5344CB8AC3E}">
        <p14:creationId xmlns:p14="http://schemas.microsoft.com/office/powerpoint/2010/main" val="32431491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2802750" y="802500"/>
            <a:ext cx="3538500" cy="3538500"/>
          </a:xfrm>
          <a:prstGeom prst="rect">
            <a:avLst/>
          </a:prstGeom>
          <a:solidFill>
            <a:srgbClr val="FFFFFF"/>
          </a:solid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accent1"/>
              </a:buClr>
              <a:buSzPts val="1400"/>
              <a:buFont typeface="Amatic SC"/>
              <a:buNone/>
              <a:defRPr sz="4800" b="1" i="0" u="none" strike="noStrike" cap="none">
                <a:solidFill>
                  <a:schemeClr val="accent1"/>
                </a:solidFill>
                <a:latin typeface="Amatic SC"/>
                <a:ea typeface="Amatic SC"/>
                <a:cs typeface="Amatic SC"/>
                <a:sym typeface="Amatic SC"/>
              </a:defRPr>
            </a:lvl1pPr>
            <a:lvl2pPr lvl="1"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2pPr>
            <a:lvl3pPr lvl="2"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3pPr>
            <a:lvl4pPr lvl="3"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4pPr>
            <a:lvl5pPr lvl="4"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5pPr>
            <a:lvl6pPr lvl="5"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6pPr>
            <a:lvl7pPr lvl="6"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7pPr>
            <a:lvl8pPr lvl="7"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8pPr>
            <a:lvl9pPr lvl="8" indent="0" algn="ctr">
              <a:spcBef>
                <a:spcPts val="0"/>
              </a:spcBef>
              <a:spcAft>
                <a:spcPts val="0"/>
              </a:spcAft>
              <a:buClr>
                <a:schemeClr val="accent1"/>
              </a:buClr>
              <a:buSzPts val="1400"/>
              <a:buFont typeface="Amatic SC"/>
              <a:buNone/>
              <a:defRPr sz="4800" b="1">
                <a:solidFill>
                  <a:schemeClr val="accent1"/>
                </a:solidFill>
                <a:latin typeface="Amatic SC"/>
                <a:ea typeface="Amatic SC"/>
                <a:cs typeface="Amatic SC"/>
                <a:sym typeface="Amatic SC"/>
              </a:defRPr>
            </a:lvl9pPr>
          </a:lstStyle>
          <a:p>
            <a:endParaRPr/>
          </a:p>
        </p:txBody>
      </p:sp>
      <p:sp>
        <p:nvSpPr>
          <p:cNvPr id="24" name="Shape 24"/>
          <p:cNvSpPr txBox="1">
            <a:spLocks noGrp="1"/>
          </p:cNvSpPr>
          <p:nvPr>
            <p:ph type="sldNum" idx="12"/>
          </p:nvPr>
        </p:nvSpPr>
        <p:spPr>
          <a:xfrm>
            <a:off x="8472457" y="4663216"/>
            <a:ext cx="548700" cy="3936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dirty="0"/>
          </a:p>
        </p:txBody>
      </p:sp>
    </p:spTree>
    <p:extLst>
      <p:ext uri="{BB962C8B-B14F-4D97-AF65-F5344CB8AC3E}">
        <p14:creationId xmlns:p14="http://schemas.microsoft.com/office/powerpoint/2010/main" val="511383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90250" y="526350"/>
            <a:ext cx="5618700" cy="4090800"/>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lt1"/>
              </a:buClr>
              <a:buSzPts val="1400"/>
              <a:buFont typeface="Amatic SC"/>
              <a:buNone/>
              <a:defRPr sz="6000" b="1" i="0" u="none" strike="noStrike" cap="none">
                <a:solidFill>
                  <a:schemeClr val="lt1"/>
                </a:solidFill>
                <a:latin typeface="Amatic SC"/>
                <a:ea typeface="Amatic SC"/>
                <a:cs typeface="Amatic SC"/>
                <a:sym typeface="Amatic SC"/>
              </a:defRPr>
            </a:lvl1pPr>
            <a:lvl2pPr lvl="1"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2pPr>
            <a:lvl3pPr lvl="2"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3pPr>
            <a:lvl4pPr lvl="3"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4pPr>
            <a:lvl5pPr lvl="4"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5pPr>
            <a:lvl6pPr lvl="5"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6pPr>
            <a:lvl7pPr lvl="6"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7pPr>
            <a:lvl8pPr lvl="7"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8pPr>
            <a:lvl9pPr lvl="8" indent="0">
              <a:spcBef>
                <a:spcPts val="0"/>
              </a:spcBef>
              <a:spcAft>
                <a:spcPts val="0"/>
              </a:spcAft>
              <a:buClr>
                <a:schemeClr val="lt1"/>
              </a:buClr>
              <a:buSzPts val="1400"/>
              <a:buFont typeface="Amatic SC"/>
              <a:buNone/>
              <a:defRPr sz="6000" b="1">
                <a:solidFill>
                  <a:schemeClr val="lt1"/>
                </a:solidFill>
                <a:latin typeface="Amatic SC"/>
                <a:ea typeface="Amatic SC"/>
                <a:cs typeface="Amatic SC"/>
                <a:sym typeface="Amatic SC"/>
              </a:defRPr>
            </a:lvl9pPr>
          </a:lstStyle>
          <a:p>
            <a:endParaRPr/>
          </a:p>
        </p:txBody>
      </p:sp>
      <p:sp>
        <p:nvSpPr>
          <p:cNvPr id="32" name="Shape 32"/>
          <p:cNvSpPr txBox="1">
            <a:spLocks noGrp="1"/>
          </p:cNvSpPr>
          <p:nvPr>
            <p:ph type="sldNum" idx="12"/>
          </p:nvPr>
        </p:nvSpPr>
        <p:spPr>
          <a:xfrm>
            <a:off x="8472457" y="4663216"/>
            <a:ext cx="548700" cy="3936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1pPr>
            <a:lvl2pPr marL="0" marR="0" lvl="1"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2pPr>
            <a:lvl3pPr marL="0" marR="0" lvl="2"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3pPr>
            <a:lvl4pPr marL="0" marR="0" lvl="3"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4pPr>
            <a:lvl5pPr marL="0" marR="0" lvl="4"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5pPr>
            <a:lvl6pPr marL="0" marR="0" lvl="5"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6pPr>
            <a:lvl7pPr marL="0" marR="0" lvl="6"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7pPr>
            <a:lvl8pPr marL="0" marR="0" lvl="7"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8pPr>
            <a:lvl9pPr marL="0" marR="0" lvl="8" indent="0" algn="l" rtl="0">
              <a:lnSpc>
                <a:spcPct val="100000"/>
              </a:lnSpc>
              <a:spcBef>
                <a:spcPts val="0"/>
              </a:spcBef>
              <a:spcAft>
                <a:spcPts val="0"/>
              </a:spcAft>
              <a:buClr>
                <a:schemeClr val="lt1"/>
              </a:buClr>
              <a:buFont typeface="Arial"/>
              <a:buNone/>
              <a:defRPr sz="1400" b="0" i="0" u="none" strike="noStrike" cap="none">
                <a:solidFill>
                  <a:schemeClr val="lt1"/>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dirty="0"/>
          </a:p>
        </p:txBody>
      </p:sp>
    </p:spTree>
    <p:extLst>
      <p:ext uri="{BB962C8B-B14F-4D97-AF65-F5344CB8AC3E}">
        <p14:creationId xmlns:p14="http://schemas.microsoft.com/office/powerpoint/2010/main" val="553196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accent1"/>
              </a:buClr>
              <a:buSzPts val="1400"/>
              <a:buFont typeface="Amatic SC"/>
              <a:buNone/>
              <a:defRPr sz="4200" b="1" i="0" u="none" strike="noStrike" cap="none">
                <a:solidFill>
                  <a:schemeClr val="accent1"/>
                </a:solidFill>
                <a:latin typeface="Amatic SC"/>
                <a:ea typeface="Amatic SC"/>
                <a:cs typeface="Amatic SC"/>
                <a:sym typeface="Amatic SC"/>
              </a:defRPr>
            </a:lvl1pPr>
            <a:lvl2pPr lvl="1"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2pPr>
            <a:lvl3pPr lvl="2"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3pPr>
            <a:lvl4pPr lvl="3"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4pPr>
            <a:lvl5pPr lvl="4"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5pPr>
            <a:lvl6pPr lvl="5"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6pPr>
            <a:lvl7pPr lvl="6"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7pPr>
            <a:lvl8pPr lvl="7"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8pPr>
            <a:lvl9pPr lvl="8" indent="0">
              <a:spcBef>
                <a:spcPts val="0"/>
              </a:spcBef>
              <a:spcAft>
                <a:spcPts val="0"/>
              </a:spcAft>
              <a:buClr>
                <a:schemeClr val="accent1"/>
              </a:buClr>
              <a:buSzPts val="1400"/>
              <a:buFont typeface="Amatic SC"/>
              <a:buNone/>
              <a:defRPr sz="4200" b="1">
                <a:solidFill>
                  <a:schemeClr val="accent1"/>
                </a:solidFill>
                <a:latin typeface="Amatic SC"/>
                <a:ea typeface="Amatic SC"/>
                <a:cs typeface="Amatic SC"/>
                <a:sym typeface="Amatic SC"/>
              </a:defRPr>
            </a:lvl9pPr>
          </a:lstStyle>
          <a:p>
            <a:endParaRPr/>
          </a:p>
        </p:txBody>
      </p:sp>
      <p:sp>
        <p:nvSpPr>
          <p:cNvPr id="27" name="Shape 27"/>
          <p:cNvSpPr txBox="1">
            <a:spLocks noGrp="1"/>
          </p:cNvSpPr>
          <p:nvPr>
            <p:ph type="body" idx="1"/>
          </p:nvPr>
        </p:nvSpPr>
        <p:spPr>
          <a:xfrm>
            <a:off x="311700" y="1228675"/>
            <a:ext cx="3999900" cy="3340200"/>
          </a:xfrm>
          <a:prstGeom prst="rect">
            <a:avLst/>
          </a:prstGeom>
          <a:noFill/>
          <a:ln>
            <a:noFill/>
          </a:ln>
        </p:spPr>
        <p:txBody>
          <a:bodyPr spcFirstLastPara="1" wrap="square" lIns="91425" tIns="91425" rIns="91425" bIns="91425" anchor="t" anchorCtr="0"/>
          <a:lstStyle>
            <a:lvl1pPr marL="457200" marR="0" lvl="0" indent="-228600" algn="l" rtl="0">
              <a:lnSpc>
                <a:spcPct val="115000"/>
              </a:lnSpc>
              <a:spcBef>
                <a:spcPts val="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1pPr>
            <a:lvl2pPr marL="914400" marR="0" lvl="1"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2pPr>
            <a:lvl3pPr marL="1371600" marR="0" lvl="2"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3pPr>
            <a:lvl4pPr marL="1828800" marR="0" lvl="3"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4pPr>
            <a:lvl5pPr marL="2286000" marR="0" lvl="4"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5pPr>
            <a:lvl6pPr marL="2743200" marR="0" lvl="5"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6pPr>
            <a:lvl7pPr marL="3200400" marR="0" lvl="6"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7pPr>
            <a:lvl8pPr marL="3657600" marR="0" lvl="7"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8pPr>
            <a:lvl9pPr marL="4114800" marR="0" lvl="8" indent="-228600" algn="l" rtl="0">
              <a:lnSpc>
                <a:spcPct val="115000"/>
              </a:lnSpc>
              <a:spcBef>
                <a:spcPts val="1600"/>
              </a:spcBef>
              <a:spcAft>
                <a:spcPts val="160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9pPr>
          </a:lstStyle>
          <a:p>
            <a:endParaRPr/>
          </a:p>
        </p:txBody>
      </p:sp>
      <p:sp>
        <p:nvSpPr>
          <p:cNvPr id="28" name="Shape 28"/>
          <p:cNvSpPr txBox="1">
            <a:spLocks noGrp="1"/>
          </p:cNvSpPr>
          <p:nvPr>
            <p:ph type="body" idx="2"/>
          </p:nvPr>
        </p:nvSpPr>
        <p:spPr>
          <a:xfrm>
            <a:off x="4832400" y="1228675"/>
            <a:ext cx="3999900" cy="3340200"/>
          </a:xfrm>
          <a:prstGeom prst="rect">
            <a:avLst/>
          </a:prstGeom>
          <a:noFill/>
          <a:ln>
            <a:noFill/>
          </a:ln>
        </p:spPr>
        <p:txBody>
          <a:bodyPr spcFirstLastPara="1" wrap="square" lIns="91425" tIns="91425" rIns="91425" bIns="91425" anchor="t" anchorCtr="0"/>
          <a:lstStyle>
            <a:lvl1pPr marL="457200" marR="0" lvl="0" indent="-228600" algn="l" rtl="0">
              <a:lnSpc>
                <a:spcPct val="115000"/>
              </a:lnSpc>
              <a:spcBef>
                <a:spcPts val="0"/>
              </a:spcBef>
              <a:spcAft>
                <a:spcPts val="0"/>
              </a:spcAft>
              <a:buClr>
                <a:schemeClr val="dk2"/>
              </a:buClr>
              <a:buSzPts val="1400"/>
              <a:buFont typeface="Source Code Pro"/>
              <a:buNone/>
              <a:defRPr sz="1400" b="0" i="0" u="none" strike="noStrike" cap="none">
                <a:solidFill>
                  <a:schemeClr val="dk2"/>
                </a:solidFill>
                <a:latin typeface="Source Code Pro"/>
                <a:ea typeface="Source Code Pro"/>
                <a:cs typeface="Source Code Pro"/>
                <a:sym typeface="Source Code Pro"/>
              </a:defRPr>
            </a:lvl1pPr>
            <a:lvl2pPr marL="914400" marR="0" lvl="1"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2pPr>
            <a:lvl3pPr marL="1371600" marR="0" lvl="2"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3pPr>
            <a:lvl4pPr marL="1828800" marR="0" lvl="3"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4pPr>
            <a:lvl5pPr marL="2286000" marR="0" lvl="4"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5pPr>
            <a:lvl6pPr marL="2743200" marR="0" lvl="5"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6pPr>
            <a:lvl7pPr marL="3200400" marR="0" lvl="6"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7pPr>
            <a:lvl8pPr marL="3657600" marR="0" lvl="7" indent="-228600" algn="l" rtl="0">
              <a:lnSpc>
                <a:spcPct val="115000"/>
              </a:lnSpc>
              <a:spcBef>
                <a:spcPts val="1600"/>
              </a:spcBef>
              <a:spcAft>
                <a:spcPts val="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8pPr>
            <a:lvl9pPr marL="4114800" marR="0" lvl="8" indent="-228600" algn="l" rtl="0">
              <a:lnSpc>
                <a:spcPct val="115000"/>
              </a:lnSpc>
              <a:spcBef>
                <a:spcPts val="1600"/>
              </a:spcBef>
              <a:spcAft>
                <a:spcPts val="1600"/>
              </a:spcAft>
              <a:buClr>
                <a:schemeClr val="dk2"/>
              </a:buClr>
              <a:buSzPts val="1400"/>
              <a:buFont typeface="Source Code Pro"/>
              <a:buNone/>
              <a:defRPr sz="1200" b="0" i="0" u="none" strike="noStrike" cap="none">
                <a:solidFill>
                  <a:schemeClr val="dk2"/>
                </a:solidFill>
                <a:latin typeface="Source Code Pro"/>
                <a:ea typeface="Source Code Pro"/>
                <a:cs typeface="Source Code Pro"/>
                <a:sym typeface="Source Code Pro"/>
              </a:defRPr>
            </a:lvl9pPr>
          </a:lstStyle>
          <a:p>
            <a:endParaRPr/>
          </a:p>
        </p:txBody>
      </p:sp>
      <p:sp>
        <p:nvSpPr>
          <p:cNvPr id="29" name="Shape 29"/>
          <p:cNvSpPr txBox="1">
            <a:spLocks noGrp="1"/>
          </p:cNvSpPr>
          <p:nvPr>
            <p:ph type="sldNum" idx="12"/>
          </p:nvPr>
        </p:nvSpPr>
        <p:spPr>
          <a:xfrm>
            <a:off x="8472457" y="4663216"/>
            <a:ext cx="548700" cy="3936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dirty="0"/>
          </a:p>
        </p:txBody>
      </p:sp>
    </p:spTree>
    <p:extLst>
      <p:ext uri="{BB962C8B-B14F-4D97-AF65-F5344CB8AC3E}">
        <p14:creationId xmlns:p14="http://schemas.microsoft.com/office/powerpoint/2010/main" val="1025363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647F38-B617-4D2F-AE0A-013F0C4D2C57}" type="datetimeFigureOut">
              <a:rPr lang="en-US" smtClean="0"/>
              <a:t>8/28/20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6370299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323313902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5BFA754-D5C3-4E66-96A6-867B257F58DC}" type="datetimeFigureOut">
              <a:rPr lang="en-US" smtClean="0"/>
              <a:t>8/28/20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307464282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413574094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227381965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2931113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18291250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8/28/20</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115926745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vmlDrawing" Target="../drawings/vmlDrawing1.v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012C4D43-9530-446B-90A3-98672D5CAB63}"/>
              </a:ext>
            </a:extLst>
          </p:cNvPr>
          <p:cNvGraphicFramePr>
            <a:graphicFrameLocks noChangeAspect="1"/>
          </p:cNvGraphicFramePr>
          <p:nvPr userDrawn="1">
            <p:custDataLst>
              <p:tags r:id="rId19"/>
            </p:custDataLst>
            <p:extLst>
              <p:ext uri="{D42A27DB-BD31-4B8C-83A1-F6EECF244321}">
                <p14:modId xmlns:p14="http://schemas.microsoft.com/office/powerpoint/2010/main" val="16818274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4" name="think-cell Slide" r:id="rId21" imgW="416" imgH="416" progId="TCLayout.ActiveDocument.1">
                  <p:embed/>
                </p:oleObj>
              </mc:Choice>
              <mc:Fallback>
                <p:oleObj name="think-cell Slide" r:id="rId21" imgW="416" imgH="416" progId="TCLayout.ActiveDocument.1">
                  <p:embed/>
                  <p:pic>
                    <p:nvPicPr>
                      <p:cNvPr id="0" name=""/>
                      <p:cNvPicPr/>
                      <p:nvPr/>
                    </p:nvPicPr>
                    <p:blipFill>
                      <a:blip r:embed="rId22"/>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1B689015-3810-4296-B2AC-8416A3C4F3CD}"/>
              </a:ext>
            </a:extLst>
          </p:cNvPr>
          <p:cNvSpPr/>
          <p:nvPr userDrawn="1">
            <p:custDataLst>
              <p:tags r:id="rId20"/>
            </p:custDataLst>
          </p:nvPr>
        </p:nvSpPr>
        <p:spPr>
          <a:xfrm>
            <a:off x="0" y="0"/>
            <a:ext cx="158750" cy="158750"/>
          </a:xfrm>
          <a:prstGeom prst="rect">
            <a:avLst/>
          </a:prstGeom>
        </p:spPr>
        <p:style>
          <a:lnRef idx="1">
            <a:schemeClr val="accent1"/>
          </a:lnRef>
          <a:fillRef idx="3">
            <a:schemeClr val="accent1"/>
          </a:fillRef>
          <a:effectRef idx="2">
            <a:schemeClr val="accent1"/>
          </a:effectRef>
          <a:fontRef idx="minor">
            <a:schemeClr val="lt1"/>
          </a:fontRef>
        </p:style>
        <p:txBody>
          <a:bodyPr wrap="none" lIns="0" tIns="0" rIns="0" bIns="0" numCol="1" spcCol="0" rtlCol="0" anchor="ctr" anchorCtr="0">
            <a:noAutofit/>
          </a:bodyPr>
          <a:lstStyle/>
          <a:p>
            <a:pPr marL="0" lvl="0" indent="0" algn="ctr"/>
            <a:endParaRPr lang="en-US" sz="4400" b="0" i="0" baseline="0" dirty="0">
              <a:latin typeface="Calibri" panose="020F0502020204030204" pitchFamily="34" charset="0"/>
              <a:ea typeface="+mj-ea"/>
              <a:cs typeface="+mj-cs"/>
              <a:sym typeface="Calibri" panose="020F0502020204030204" pitchFamily="34" charset="0"/>
            </a:endParaRPr>
          </a:p>
        </p:txBody>
      </p:sp>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8/28/20</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600730738"/>
      </p:ext>
    </p:extLst>
  </p:cSld>
  <p:clrMap bg1="lt1" tx1="dk1" bg2="lt2" tx2="dk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17" r:id="rId5"/>
    <p:sldLayoutId id="2147484418" r:id="rId6"/>
    <p:sldLayoutId id="2147484419" r:id="rId7"/>
    <p:sldLayoutId id="2147484420" r:id="rId8"/>
    <p:sldLayoutId id="2147484421" r:id="rId9"/>
    <p:sldLayoutId id="2147484422" r:id="rId10"/>
    <p:sldLayoutId id="2147484423" r:id="rId11"/>
    <p:sldLayoutId id="2147484424" r:id="rId12"/>
    <p:sldLayoutId id="2147484425" r:id="rId13"/>
    <p:sldLayoutId id="2147484426" r:id="rId14"/>
    <p:sldLayoutId id="2147484427" r:id="rId15"/>
    <p:sldLayoutId id="2147484428"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12.xml"/><Relationship Id="rId7" Type="http://schemas.openxmlformats.org/officeDocument/2006/relationships/image" Target="../media/image13.jpg"/><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NULL"/><Relationship Id="rId5" Type="http://schemas.openxmlformats.org/officeDocument/2006/relationships/oleObject" Target="../embeddings/oleObject4.bin"/><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hyperlink" Target="http://www.youtube.com/watch?v=jDOHLt1DvDk"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www.nlm.nih.gov/medlineplus/" TargetMode="External"/><Relationship Id="rId7" Type="http://schemas.openxmlformats.org/officeDocument/2006/relationships/hyperlink" Target="https://medlineplus.gov/"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hyperlink" Target="https://medlineplus.gov/ankleinjuriesanddisorders.html" TargetMode="External"/><Relationship Id="rId5" Type="http://schemas.openxmlformats.org/officeDocument/2006/relationships/hyperlink" Target="https://medlineplus.gov/bonesjointsandmuscles.html" TargetMode="External"/><Relationship Id="rId4" Type="http://schemas.openxmlformats.org/officeDocument/2006/relationships/hyperlink" Target="https://medlineplus.gov/healthtopics.html" TargetMode="External"/><Relationship Id="rId9"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20.jp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s://www.nlm.nih.gov/medlineplus/" TargetMode="External"/><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hyperlink" Target="https://www.google.com/search?client=safari&amp;rls=en&amp;q=plain+language+thesaurus&amp;ie=UTF-8&amp;oe=UTF-8" TargetMode="External"/><Relationship Id="rId5" Type="http://schemas.openxmlformats.org/officeDocument/2006/relationships/hyperlink" Target="http://www.nlm.nih.gov/medlineplus/medicalwords.html" TargetMode="External"/><Relationship Id="rId4" Type="http://schemas.openxmlformats.org/officeDocument/2006/relationships/hyperlink" Target="http://www.pfizerhealthliteracy.com/media/WordsToWatch.aspx"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OSrL5eycFLM" TargetMode="External"/><Relationship Id="rId7" Type="http://schemas.openxmlformats.org/officeDocument/2006/relationships/hyperlink" Target="https://youtu.be/OSrL5eycFLM"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s://www.youtube.com/watch?v=p5ErA71YsFE" TargetMode="External"/><Relationship Id="rId5" Type="http://schemas.openxmlformats.org/officeDocument/2006/relationships/image" Target="../media/image6.tiff"/><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hyperlink" Target="http://health.gov/communication/literacy/issuebrief/"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0.jpg"/><Relationship Id="rId4" Type="http://schemas.openxmlformats.org/officeDocument/2006/relationships/hyperlink" Target="http://www.aafp.org/afp/2005/0801/p463.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Shape 52"/>
          <p:cNvSpPr txBox="1">
            <a:spLocks noGrp="1"/>
          </p:cNvSpPr>
          <p:nvPr>
            <p:ph type="ctrTitle"/>
          </p:nvPr>
        </p:nvSpPr>
        <p:spPr>
          <a:xfrm>
            <a:off x="1637211" y="212550"/>
            <a:ext cx="5869577" cy="224407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1"/>
              </a:buClr>
              <a:buFont typeface="Amatic SC"/>
              <a:buNone/>
            </a:pPr>
            <a:r>
              <a:rPr lang="en-US" sz="4000" b="0" dirty="0">
                <a:solidFill>
                  <a:srgbClr val="FFBD22"/>
                </a:solidFill>
                <a:latin typeface="Arial" panose="020B0604020202020204" pitchFamily="34" charset="0"/>
                <a:cs typeface="Arial" panose="020B0604020202020204" pitchFamily="34" charset="0"/>
              </a:rPr>
              <a:t>What is Health Literacy?</a:t>
            </a:r>
            <a:br>
              <a:rPr lang="en-US" sz="4000" b="0" i="1" dirty="0">
                <a:latin typeface="Arial" panose="020B0604020202020204" pitchFamily="34" charset="0"/>
                <a:cs typeface="Arial" panose="020B0604020202020204" pitchFamily="34" charset="0"/>
              </a:rPr>
            </a:br>
            <a:r>
              <a:rPr lang="en-US" sz="2400" b="0" dirty="0">
                <a:solidFill>
                  <a:schemeClr val="tx2">
                    <a:lumMod val="60000"/>
                    <a:lumOff val="40000"/>
                  </a:schemeClr>
                </a:solidFill>
                <a:latin typeface="Arial" panose="020B0604020202020204" pitchFamily="34" charset="0"/>
                <a:cs typeface="Arial" panose="020B0604020202020204" pitchFamily="34" charset="0"/>
              </a:rPr>
              <a:t>Why is it important to you and your community?</a:t>
            </a:r>
            <a:endParaRPr sz="2400" b="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53" name="Shape 53"/>
          <p:cNvSpPr txBox="1"/>
          <p:nvPr/>
        </p:nvSpPr>
        <p:spPr>
          <a:xfrm>
            <a:off x="1870173" y="4427608"/>
            <a:ext cx="5385034" cy="3936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1100" dirty="0">
                <a:solidFill>
                  <a:schemeClr val="tx2">
                    <a:lumMod val="60000"/>
                    <a:lumOff val="40000"/>
                  </a:schemeClr>
                </a:solidFill>
              </a:rPr>
              <a:t>Connecticut Public Health Association (CPHA) Mentors On Request (MOR)</a:t>
            </a:r>
            <a:endParaRPr sz="1100" dirty="0">
              <a:solidFill>
                <a:schemeClr val="tx2">
                  <a:lumMod val="60000"/>
                  <a:lumOff val="40000"/>
                </a:schemeClr>
              </a:solidFill>
            </a:endParaRPr>
          </a:p>
          <a:p>
            <a:pPr marL="0" lvl="0" indent="0" algn="ctr">
              <a:spcBef>
                <a:spcPts val="0"/>
              </a:spcBef>
              <a:spcAft>
                <a:spcPts val="0"/>
              </a:spcAft>
              <a:buNone/>
            </a:pPr>
            <a:r>
              <a:rPr lang="en" sz="1100" dirty="0">
                <a:solidFill>
                  <a:schemeClr val="tx2">
                    <a:lumMod val="60000"/>
                    <a:lumOff val="40000"/>
                  </a:schemeClr>
                </a:solidFill>
              </a:rPr>
              <a:t>		</a:t>
            </a:r>
          </a:p>
          <a:p>
            <a:pPr marL="0" lvl="0" indent="0" algn="ctr">
              <a:spcBef>
                <a:spcPts val="0"/>
              </a:spcBef>
              <a:spcAft>
                <a:spcPts val="0"/>
              </a:spcAft>
              <a:buNone/>
            </a:pPr>
            <a:endParaRPr lang="en" sz="1100" dirty="0">
              <a:solidFill>
                <a:schemeClr val="tx2">
                  <a:lumMod val="60000"/>
                  <a:lumOff val="40000"/>
                </a:schemeClr>
              </a:solidFill>
            </a:endParaRPr>
          </a:p>
        </p:txBody>
      </p:sp>
      <p:pic>
        <p:nvPicPr>
          <p:cNvPr id="54" name="Shape 54" descr="CPHA-logo_2.jpg"/>
          <p:cNvPicPr preferRelativeResize="0"/>
          <p:nvPr/>
        </p:nvPicPr>
        <p:blipFill>
          <a:blip r:embed="rId3">
            <a:alphaModFix/>
          </a:blip>
          <a:stretch>
            <a:fillRect/>
          </a:stretch>
        </p:blipFill>
        <p:spPr>
          <a:xfrm>
            <a:off x="8171078" y="15599"/>
            <a:ext cx="911044" cy="693976"/>
          </a:xfrm>
          <a:prstGeom prst="rect">
            <a:avLst/>
          </a:prstGeom>
          <a:noFill/>
          <a:ln>
            <a:noFill/>
          </a:ln>
        </p:spPr>
      </p:pic>
      <p:pic>
        <p:nvPicPr>
          <p:cNvPr id="4" name="Picture 3">
            <a:extLst>
              <a:ext uri="{FF2B5EF4-FFF2-40B4-BE49-F238E27FC236}">
                <a16:creationId xmlns:a16="http://schemas.microsoft.com/office/drawing/2014/main" id="{FCC3C932-74E8-B44C-A86F-2B343155CC0E}"/>
              </a:ext>
            </a:extLst>
          </p:cNvPr>
          <p:cNvPicPr>
            <a:picLocks noChangeAspect="1"/>
          </p:cNvPicPr>
          <p:nvPr/>
        </p:nvPicPr>
        <p:blipFill>
          <a:blip r:embed="rId4"/>
          <a:stretch>
            <a:fillRect/>
          </a:stretch>
        </p:blipFill>
        <p:spPr>
          <a:xfrm>
            <a:off x="2876572" y="2183539"/>
            <a:ext cx="3372236" cy="224407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109313E-12EA-46F4-81F1-09E4D796638C}"/>
              </a:ext>
            </a:extLst>
          </p:cNvPr>
          <p:cNvGraphicFramePr>
            <a:graphicFrameLocks noChangeAspect="1"/>
          </p:cNvGraphicFramePr>
          <p:nvPr>
            <p:custDataLst>
              <p:tags r:id="rId2"/>
            </p:custDataLst>
            <p:extLst>
              <p:ext uri="{D42A27DB-BD31-4B8C-83A1-F6EECF244321}">
                <p14:modId xmlns:p14="http://schemas.microsoft.com/office/powerpoint/2010/main" val="34354087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2" name="think-cell Slide" r:id="rId5" imgW="416" imgH="416" progId="TCLayout.ActiveDocument.1">
                  <p:embed/>
                </p:oleObj>
              </mc:Choice>
              <mc:Fallback>
                <p:oleObj name="think-cell Slide" r:id="rId5" imgW="416" imgH="41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32" name="Shape 132"/>
          <p:cNvSpPr txBox="1">
            <a:spLocks noGrp="1"/>
          </p:cNvSpPr>
          <p:nvPr>
            <p:ph type="title"/>
          </p:nvPr>
        </p:nvSpPr>
        <p:spPr>
          <a:xfrm>
            <a:off x="483618" y="189460"/>
            <a:ext cx="8146500" cy="8010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sz="2800" dirty="0">
                <a:latin typeface="Arial"/>
                <a:ea typeface="Arial"/>
                <a:cs typeface="Arial"/>
                <a:sym typeface="Arial"/>
              </a:rPr>
              <a:t>What </a:t>
            </a:r>
            <a:r>
              <a:rPr lang="en-US" sz="2800" dirty="0">
                <a:latin typeface="Arial"/>
                <a:ea typeface="Arial"/>
                <a:cs typeface="Arial"/>
                <a:sym typeface="Arial"/>
              </a:rPr>
              <a:t>d</a:t>
            </a:r>
            <a:r>
              <a:rPr lang="en" sz="2800" dirty="0">
                <a:latin typeface="Arial"/>
                <a:ea typeface="Arial"/>
                <a:cs typeface="Arial"/>
                <a:sym typeface="Arial"/>
              </a:rPr>
              <a:t>oes </a:t>
            </a:r>
            <a:r>
              <a:rPr lang="en-US" sz="2800" dirty="0">
                <a:latin typeface="Arial"/>
                <a:ea typeface="Arial"/>
                <a:cs typeface="Arial"/>
                <a:sym typeface="Arial"/>
              </a:rPr>
              <a:t>Health Illiteracy</a:t>
            </a:r>
            <a:r>
              <a:rPr lang="en" sz="2800" dirty="0">
                <a:latin typeface="Arial"/>
                <a:ea typeface="Arial"/>
                <a:cs typeface="Arial"/>
                <a:sym typeface="Arial"/>
              </a:rPr>
              <a:t> </a:t>
            </a:r>
            <a:r>
              <a:rPr lang="en-US" sz="2800" dirty="0">
                <a:latin typeface="Arial"/>
                <a:ea typeface="Arial"/>
                <a:cs typeface="Arial"/>
                <a:sym typeface="Arial"/>
              </a:rPr>
              <a:t>f</a:t>
            </a:r>
            <a:r>
              <a:rPr lang="en" sz="2800" dirty="0">
                <a:latin typeface="Arial"/>
                <a:ea typeface="Arial"/>
                <a:cs typeface="Arial"/>
                <a:sym typeface="Arial"/>
              </a:rPr>
              <a:t>eel like? </a:t>
            </a:r>
            <a:br>
              <a:rPr lang="en" sz="2800" dirty="0">
                <a:latin typeface="Arial"/>
                <a:ea typeface="Arial"/>
                <a:cs typeface="Arial"/>
                <a:sym typeface="Arial"/>
              </a:rPr>
            </a:br>
            <a:r>
              <a:rPr lang="en" sz="2400" i="1" dirty="0">
                <a:latin typeface="Arial"/>
                <a:ea typeface="Arial"/>
                <a:cs typeface="Arial"/>
                <a:sym typeface="Arial"/>
              </a:rPr>
              <a:t>Can you read this text?</a:t>
            </a:r>
            <a:endParaRPr sz="2800" i="1" dirty="0">
              <a:latin typeface="Arial"/>
              <a:ea typeface="Arial"/>
              <a:cs typeface="Arial"/>
              <a:sym typeface="Arial"/>
            </a:endParaRPr>
          </a:p>
        </p:txBody>
      </p:sp>
      <p:sp>
        <p:nvSpPr>
          <p:cNvPr id="133" name="Shape 133"/>
          <p:cNvSpPr txBox="1">
            <a:spLocks noGrp="1"/>
          </p:cNvSpPr>
          <p:nvPr>
            <p:ph type="body" idx="1"/>
          </p:nvPr>
        </p:nvSpPr>
        <p:spPr>
          <a:xfrm>
            <a:off x="529019" y="1093850"/>
            <a:ext cx="8344319" cy="3933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200" dirty="0">
                <a:solidFill>
                  <a:schemeClr val="tx1">
                    <a:lumMod val="65000"/>
                    <a:lumOff val="35000"/>
                  </a:schemeClr>
                </a:solidFill>
                <a:latin typeface="Arial"/>
                <a:ea typeface="Arial"/>
                <a:cs typeface="Arial"/>
                <a:sym typeface="Arial"/>
              </a:rPr>
              <a:t>Detaertnu sexually dettimsnart diseases (STDs) can cause gninethgirf health problems. If you think you have an STD, follow these tnatropmi steps: </a:t>
            </a:r>
            <a:endParaRPr sz="2200" dirty="0">
              <a:solidFill>
                <a:schemeClr val="tx1">
                  <a:lumMod val="65000"/>
                  <a:lumOff val="35000"/>
                </a:schemeClr>
              </a:solidFill>
              <a:latin typeface="Arial"/>
              <a:ea typeface="Arial"/>
              <a:cs typeface="Arial"/>
              <a:sym typeface="Arial"/>
            </a:endParaRPr>
          </a:p>
          <a:p>
            <a:pPr marL="431800" lvl="0" indent="-342900" rtl="0">
              <a:spcBef>
                <a:spcPts val="40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Talk to your stnerap/snaidraug and rentrap</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Make an tnemtnioppa with a health redivorp</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Follow your doctor’s snoitcurtsni</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Avoid all sexual ytivitac while under tnemtaert</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Eviecer follow-up tests</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Learn noitneverp seuqinhcet</a:t>
            </a:r>
            <a:endParaRPr sz="2400" dirty="0">
              <a:solidFill>
                <a:schemeClr val="tx1">
                  <a:lumMod val="65000"/>
                  <a:lumOff val="35000"/>
                </a:schemeClr>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311700" y="178487"/>
            <a:ext cx="8520600" cy="8010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sz="2800" dirty="0">
                <a:latin typeface="Arial"/>
                <a:ea typeface="Arial"/>
                <a:cs typeface="Arial"/>
                <a:sym typeface="Arial"/>
              </a:rPr>
              <a:t>The </a:t>
            </a:r>
            <a:r>
              <a:rPr lang="en-US" sz="2800" dirty="0">
                <a:latin typeface="Arial"/>
                <a:ea typeface="Arial"/>
                <a:cs typeface="Arial"/>
                <a:sym typeface="Arial"/>
              </a:rPr>
              <a:t>a</a:t>
            </a:r>
            <a:r>
              <a:rPr lang="en" sz="2800" dirty="0">
                <a:latin typeface="Arial"/>
                <a:ea typeface="Arial"/>
                <a:cs typeface="Arial"/>
                <a:sym typeface="Arial"/>
              </a:rPr>
              <a:t>ctual </a:t>
            </a:r>
            <a:r>
              <a:rPr lang="en-US" sz="2800" dirty="0">
                <a:latin typeface="Arial"/>
                <a:ea typeface="Arial"/>
                <a:cs typeface="Arial"/>
                <a:sym typeface="Arial"/>
              </a:rPr>
              <a:t>t</a:t>
            </a:r>
            <a:r>
              <a:rPr lang="en" sz="2800" dirty="0">
                <a:latin typeface="Arial"/>
                <a:ea typeface="Arial"/>
                <a:cs typeface="Arial"/>
                <a:sym typeface="Arial"/>
              </a:rPr>
              <a:t>ext says:</a:t>
            </a:r>
            <a:endParaRPr sz="2800" dirty="0">
              <a:latin typeface="Arial"/>
              <a:ea typeface="Arial"/>
              <a:cs typeface="Arial"/>
              <a:sym typeface="Arial"/>
            </a:endParaRPr>
          </a:p>
        </p:txBody>
      </p:sp>
      <p:sp>
        <p:nvSpPr>
          <p:cNvPr id="140" name="Shape 140"/>
          <p:cNvSpPr txBox="1">
            <a:spLocks noGrp="1"/>
          </p:cNvSpPr>
          <p:nvPr>
            <p:ph type="body" idx="1"/>
          </p:nvPr>
        </p:nvSpPr>
        <p:spPr>
          <a:xfrm>
            <a:off x="311700" y="934900"/>
            <a:ext cx="8730600" cy="3885363"/>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200" dirty="0">
                <a:solidFill>
                  <a:schemeClr val="tx1">
                    <a:lumMod val="65000"/>
                    <a:lumOff val="35000"/>
                  </a:schemeClr>
                </a:solidFill>
                <a:latin typeface="Arial"/>
                <a:ea typeface="Arial"/>
                <a:cs typeface="Arial"/>
                <a:sym typeface="Arial"/>
              </a:rPr>
              <a:t>Untreated sexually transmitted diseases (STDs) can cause frightening health problems. If you think you have an STD, follow these important steps:</a:t>
            </a:r>
            <a:endParaRPr sz="2200" dirty="0">
              <a:solidFill>
                <a:schemeClr val="tx1">
                  <a:lumMod val="65000"/>
                  <a:lumOff val="35000"/>
                </a:schemeClr>
              </a:solidFill>
              <a:latin typeface="Arial"/>
              <a:ea typeface="Arial"/>
              <a:cs typeface="Arial"/>
              <a:sym typeface="Arial"/>
            </a:endParaRPr>
          </a:p>
          <a:p>
            <a:pPr marL="431800" lvl="0" indent="-342900" rtl="0">
              <a:spcBef>
                <a:spcPts val="40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Talk to your parents/guardians and partner</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Make an appointment with a health provider</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Follow your doctor’s instructions</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Avoid all sexual activity while under treatment</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Receive follow-up tests</a:t>
            </a:r>
            <a:endParaRPr sz="2200" dirty="0">
              <a:solidFill>
                <a:schemeClr val="tx1">
                  <a:lumMod val="65000"/>
                  <a:lumOff val="35000"/>
                </a:schemeClr>
              </a:solidFill>
              <a:latin typeface="Arial"/>
              <a:ea typeface="Arial"/>
              <a:cs typeface="Arial"/>
              <a:sym typeface="Arial"/>
            </a:endParaRPr>
          </a:p>
          <a:p>
            <a:pPr marL="431800" lvl="0" indent="-342900" rtl="0">
              <a:spcBef>
                <a:spcPts val="0"/>
              </a:spcBef>
              <a:spcAft>
                <a:spcPts val="0"/>
              </a:spcAft>
              <a:buClr>
                <a:srgbClr val="434342"/>
              </a:buClr>
              <a:buSzPts val="2200"/>
              <a:buFont typeface="Arial" panose="020B0604020202020204" pitchFamily="34" charset="0"/>
              <a:buChar char="•"/>
            </a:pPr>
            <a:r>
              <a:rPr lang="en" sz="2200" dirty="0">
                <a:solidFill>
                  <a:schemeClr val="tx1">
                    <a:lumMod val="65000"/>
                    <a:lumOff val="35000"/>
                  </a:schemeClr>
                </a:solidFill>
                <a:latin typeface="Arial"/>
                <a:ea typeface="Arial"/>
                <a:cs typeface="Arial"/>
                <a:sym typeface="Arial"/>
              </a:rPr>
              <a:t>Learn prevention techniques</a:t>
            </a:r>
            <a:endParaRPr sz="2200" dirty="0">
              <a:solidFill>
                <a:schemeClr val="tx1">
                  <a:lumMod val="65000"/>
                  <a:lumOff val="35000"/>
                </a:schemeClr>
              </a:solidFill>
              <a:latin typeface="Arial"/>
              <a:ea typeface="Arial"/>
              <a:cs typeface="Arial"/>
              <a:sym typeface="Arial"/>
            </a:endParaRPr>
          </a:p>
        </p:txBody>
      </p:sp>
      <p:sp>
        <p:nvSpPr>
          <p:cNvPr id="141" name="Shape 141"/>
          <p:cNvSpPr txBox="1"/>
          <p:nvPr/>
        </p:nvSpPr>
        <p:spPr>
          <a:xfrm>
            <a:off x="6624000" y="4748400"/>
            <a:ext cx="2418300" cy="396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200" dirty="0">
              <a:latin typeface="Source Code Pro"/>
              <a:ea typeface="Source Code Pro"/>
              <a:cs typeface="Source Code Pro"/>
              <a:sym typeface="Source Code Pr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42">
            <a:extLst>
              <a:ext uri="{FF2B5EF4-FFF2-40B4-BE49-F238E27FC236}">
                <a16:creationId xmlns:a16="http://schemas.microsoft.com/office/drawing/2014/main" id="{B568437D-A7FA-8940-9BBE-82D3BBD323B5}"/>
              </a:ext>
            </a:extLst>
          </p:cNvPr>
          <p:cNvSpPr txBox="1"/>
          <p:nvPr/>
        </p:nvSpPr>
        <p:spPr>
          <a:xfrm>
            <a:off x="1885335" y="42128"/>
            <a:ext cx="5585256" cy="393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800" b="1" kern="1200" dirty="0">
                <a:solidFill>
                  <a:schemeClr val="accent1"/>
                </a:solidFill>
              </a:rPr>
              <a:t>Importance of Health Literacy</a:t>
            </a:r>
            <a:endParaRPr sz="2800" b="1" kern="1200" dirty="0">
              <a:solidFill>
                <a:schemeClr val="accent1"/>
              </a:solidFill>
            </a:endParaRPr>
          </a:p>
        </p:txBody>
      </p:sp>
      <p:pic>
        <p:nvPicPr>
          <p:cNvPr id="4" name="Shape 148" descr="meta-chart.jpeg"/>
          <p:cNvPicPr preferRelativeResize="0"/>
          <p:nvPr/>
        </p:nvPicPr>
        <p:blipFill>
          <a:blip r:embed="rId2">
            <a:alphaModFix/>
          </a:blip>
          <a:stretch>
            <a:fillRect/>
          </a:stretch>
        </p:blipFill>
        <p:spPr>
          <a:xfrm>
            <a:off x="1086357" y="966113"/>
            <a:ext cx="6440978" cy="3995987"/>
          </a:xfrm>
          <a:prstGeom prst="rect">
            <a:avLst/>
          </a:prstGeom>
          <a:noFill/>
          <a:ln>
            <a:noFill/>
          </a:ln>
        </p:spPr>
      </p:pic>
      <p:sp>
        <p:nvSpPr>
          <p:cNvPr id="5" name="Shape 149"/>
          <p:cNvSpPr/>
          <p:nvPr/>
        </p:nvSpPr>
        <p:spPr>
          <a:xfrm>
            <a:off x="1219200" y="1525136"/>
            <a:ext cx="2017832" cy="57448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solidFill>
              <a:srgbClr val="00FF00"/>
            </a:solidFill>
            <a:prstDash val="solid"/>
            <a:round/>
            <a:headEnd type="none" w="sm" len="sm"/>
            <a:tailEnd type="none" w="sm" len="sm"/>
          </a:ln>
        </p:spPr>
        <p:txBody>
          <a:bodyPr spcFirstLastPara="1" wrap="square" lIns="91425" tIns="91425" rIns="91425" bIns="91425" anchor="ctr" anchorCtr="0">
            <a:noAutofit/>
          </a:bodyPr>
          <a:lstStyle/>
          <a:p>
            <a:pPr algn="ctr"/>
            <a:r>
              <a:rPr lang="en-US" sz="1200" b="1" dirty="0">
                <a:highlight>
                  <a:srgbClr val="00FF00"/>
                </a:highlight>
                <a:latin typeface="Arial" panose="020B0604020202020204" pitchFamily="34" charset="0"/>
                <a:ea typeface="Source Code Pro"/>
                <a:cs typeface="Arial" panose="020B0604020202020204" pitchFamily="34" charset="0"/>
                <a:sym typeface="Source Code Pro"/>
              </a:rPr>
              <a:t>Greatest impact of health literacy </a:t>
            </a:r>
          </a:p>
        </p:txBody>
      </p:sp>
      <p:sp>
        <p:nvSpPr>
          <p:cNvPr id="6" name="Shape 153"/>
          <p:cNvSpPr/>
          <p:nvPr/>
        </p:nvSpPr>
        <p:spPr>
          <a:xfrm>
            <a:off x="2016716" y="3823941"/>
            <a:ext cx="2136992" cy="49047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solidFill>
              <a:srgbClr val="20D5FF"/>
            </a:solidFill>
            <a:prstDash val="solid"/>
            <a:round/>
            <a:headEnd type="none" w="sm" len="sm"/>
            <a:tailEnd type="none" w="sm" len="sm"/>
          </a:ln>
        </p:spPr>
        <p:txBody>
          <a:bodyPr spcFirstLastPara="1" wrap="square" lIns="91425" tIns="91425" rIns="91425" bIns="91425" anchor="ctr" anchorCtr="0">
            <a:noAutofit/>
          </a:bodyPr>
          <a:lstStyle/>
          <a:p>
            <a:pPr marL="0" lvl="0" indent="0" algn="ctr">
              <a:spcBef>
                <a:spcPts val="0"/>
              </a:spcBef>
              <a:spcAft>
                <a:spcPts val="0"/>
              </a:spcAft>
              <a:buNone/>
            </a:pPr>
            <a:r>
              <a:rPr lang="en-US" sz="1200" dirty="0">
                <a:solidFill>
                  <a:srgbClr val="434342"/>
                </a:solidFill>
                <a:latin typeface="Arial" panose="020B0604020202020204" pitchFamily="34" charset="0"/>
                <a:ea typeface="Source Code Pro"/>
                <a:cs typeface="Arial" panose="020B0604020202020204" pitchFamily="34" charset="0"/>
                <a:sym typeface="Source Code Pro"/>
              </a:rPr>
              <a:t>(e.g., </a:t>
            </a:r>
            <a:r>
              <a:rPr lang="en" sz="1200" dirty="0">
                <a:solidFill>
                  <a:srgbClr val="434342"/>
                </a:solidFill>
                <a:latin typeface="Arial" panose="020B0604020202020204" pitchFamily="34" charset="0"/>
                <a:ea typeface="Source Code Pro"/>
                <a:cs typeface="Arial" panose="020B0604020202020204" pitchFamily="34" charset="0"/>
                <a:sym typeface="Source Code Pro"/>
              </a:rPr>
              <a:t>diet, exercise, unprotected sex)</a:t>
            </a:r>
            <a:endParaRPr sz="1800" b="1" dirty="0">
              <a:latin typeface="Arial" panose="020B0604020202020204" pitchFamily="34" charset="0"/>
              <a:ea typeface="Source Code Pro"/>
              <a:cs typeface="Arial" panose="020B0604020202020204" pitchFamily="34" charset="0"/>
              <a:sym typeface="Source Code Pro"/>
            </a:endParaRPr>
          </a:p>
        </p:txBody>
      </p:sp>
      <p:sp>
        <p:nvSpPr>
          <p:cNvPr id="7" name="Shape 154"/>
          <p:cNvSpPr txBox="1"/>
          <p:nvPr/>
        </p:nvSpPr>
        <p:spPr>
          <a:xfrm>
            <a:off x="3287987" y="1964878"/>
            <a:ext cx="1282800" cy="790337"/>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dirty="0">
                <a:latin typeface="Source Code Pro"/>
                <a:ea typeface="Source Code Pro"/>
                <a:cs typeface="Source Code Pro"/>
                <a:sym typeface="Source Code Pro"/>
              </a:rPr>
              <a:t>  </a:t>
            </a:r>
            <a:r>
              <a:rPr lang="en" b="1" dirty="0">
                <a:latin typeface="Arial" panose="020B0604020202020204" pitchFamily="34" charset="0"/>
                <a:ea typeface="Source Code Pro"/>
                <a:cs typeface="Arial" panose="020B0604020202020204" pitchFamily="34" charset="0"/>
                <a:sym typeface="Source Code Pro"/>
              </a:rPr>
              <a:t>S</a:t>
            </a:r>
            <a:r>
              <a:rPr lang="en-US" b="1" dirty="0">
                <a:latin typeface="Arial" panose="020B0604020202020204" pitchFamily="34" charset="0"/>
                <a:ea typeface="Source Code Pro"/>
                <a:cs typeface="Arial" panose="020B0604020202020204" pitchFamily="34" charset="0"/>
                <a:sym typeface="Source Code Pro"/>
              </a:rPr>
              <a:t>ocial and Economic</a:t>
            </a:r>
          </a:p>
          <a:p>
            <a:pPr marL="0" lvl="0" indent="0" algn="ctr">
              <a:spcBef>
                <a:spcPts val="0"/>
              </a:spcBef>
              <a:spcAft>
                <a:spcPts val="0"/>
              </a:spcAft>
              <a:buNone/>
            </a:pPr>
            <a:r>
              <a:rPr lang="en-US" b="1" dirty="0">
                <a:latin typeface="Arial" panose="020B0604020202020204" pitchFamily="34" charset="0"/>
                <a:ea typeface="Source Code Pro"/>
                <a:cs typeface="Arial" panose="020B0604020202020204" pitchFamily="34" charset="0"/>
                <a:sym typeface="Source Code Pro"/>
              </a:rPr>
              <a:t>30%</a:t>
            </a:r>
            <a:endParaRPr b="1" dirty="0">
              <a:latin typeface="Arial" panose="020B0604020202020204" pitchFamily="34" charset="0"/>
              <a:ea typeface="Source Code Pro"/>
              <a:cs typeface="Arial" panose="020B0604020202020204" pitchFamily="34" charset="0"/>
              <a:sym typeface="Source Code Pro"/>
            </a:endParaRPr>
          </a:p>
        </p:txBody>
      </p:sp>
      <p:sp>
        <p:nvSpPr>
          <p:cNvPr id="10" name="Shape 158"/>
          <p:cNvSpPr txBox="1"/>
          <p:nvPr/>
        </p:nvSpPr>
        <p:spPr>
          <a:xfrm>
            <a:off x="3803083" y="2829548"/>
            <a:ext cx="1242000" cy="722989"/>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1300" b="1" dirty="0">
                <a:latin typeface="Arial" panose="020B0604020202020204" pitchFamily="34" charset="0"/>
                <a:ea typeface="Source Code Pro"/>
                <a:cs typeface="Arial" panose="020B0604020202020204" pitchFamily="34" charset="0"/>
                <a:sym typeface="Source Code Pro"/>
              </a:rPr>
              <a:t>Behavior</a:t>
            </a:r>
            <a:endParaRPr sz="1300" b="1" dirty="0">
              <a:latin typeface="Arial" panose="020B0604020202020204" pitchFamily="34" charset="0"/>
              <a:ea typeface="Source Code Pro"/>
              <a:cs typeface="Arial" panose="020B0604020202020204" pitchFamily="34" charset="0"/>
              <a:sym typeface="Source Code Pro"/>
            </a:endParaRPr>
          </a:p>
          <a:p>
            <a:pPr marL="0" lvl="0" indent="0" algn="ctr" rtl="0">
              <a:spcBef>
                <a:spcPts val="0"/>
              </a:spcBef>
              <a:spcAft>
                <a:spcPts val="0"/>
              </a:spcAft>
              <a:buNone/>
            </a:pPr>
            <a:r>
              <a:rPr lang="en" sz="1300" b="1" dirty="0">
                <a:latin typeface="Arial" panose="020B0604020202020204" pitchFamily="34" charset="0"/>
                <a:ea typeface="Source Code Pro"/>
                <a:cs typeface="Arial" panose="020B0604020202020204" pitchFamily="34" charset="0"/>
                <a:sym typeface="Source Code Pro"/>
              </a:rPr>
              <a:t>Choices</a:t>
            </a:r>
            <a:endParaRPr lang="en-US" sz="1300" b="1" dirty="0">
              <a:latin typeface="Arial" panose="020B0604020202020204" pitchFamily="34" charset="0"/>
              <a:ea typeface="Source Code Pro"/>
              <a:cs typeface="Arial" panose="020B0604020202020204" pitchFamily="34" charset="0"/>
              <a:sym typeface="Source Code Pro"/>
            </a:endParaRPr>
          </a:p>
          <a:p>
            <a:pPr marL="0" lvl="0" indent="0" algn="ctr" rtl="0">
              <a:spcBef>
                <a:spcPts val="0"/>
              </a:spcBef>
              <a:spcAft>
                <a:spcPts val="0"/>
              </a:spcAft>
              <a:buNone/>
            </a:pPr>
            <a:r>
              <a:rPr lang="en-US" sz="1300" b="1" dirty="0">
                <a:latin typeface="Arial" panose="020B0604020202020204" pitchFamily="34" charset="0"/>
                <a:ea typeface="Source Code Pro"/>
                <a:cs typeface="Arial" panose="020B0604020202020204" pitchFamily="34" charset="0"/>
                <a:sym typeface="Source Code Pro"/>
              </a:rPr>
              <a:t>35%</a:t>
            </a:r>
            <a:endParaRPr sz="1300" b="1" dirty="0">
              <a:latin typeface="Arial" panose="020B0604020202020204" pitchFamily="34" charset="0"/>
              <a:ea typeface="Source Code Pro"/>
              <a:cs typeface="Arial" panose="020B0604020202020204" pitchFamily="34" charset="0"/>
              <a:sym typeface="Source Code Pro"/>
            </a:endParaRPr>
          </a:p>
        </p:txBody>
      </p:sp>
      <p:sp>
        <p:nvSpPr>
          <p:cNvPr id="14" name="Rectangle 13">
            <a:extLst>
              <a:ext uri="{FF2B5EF4-FFF2-40B4-BE49-F238E27FC236}">
                <a16:creationId xmlns:a16="http://schemas.microsoft.com/office/drawing/2014/main" id="{EAF729F7-051D-0842-B049-A6DC2F992C81}"/>
              </a:ext>
            </a:extLst>
          </p:cNvPr>
          <p:cNvSpPr/>
          <p:nvPr/>
        </p:nvSpPr>
        <p:spPr>
          <a:xfrm>
            <a:off x="4570787" y="1017421"/>
            <a:ext cx="2342009" cy="3077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pPr lvl="0" algn="ctr"/>
            <a:r>
              <a:rPr lang="en-US" dirty="0">
                <a:solidFill>
                  <a:srgbClr val="434342"/>
                </a:solidFill>
                <a:latin typeface="Arial" panose="020B0604020202020204" pitchFamily="34" charset="0"/>
                <a:ea typeface="Source Code Pro"/>
                <a:cs typeface="Arial" panose="020B0604020202020204" pitchFamily="34" charset="0"/>
                <a:sym typeface="Source Code Pro"/>
              </a:rPr>
              <a:t>Environment 5%</a:t>
            </a:r>
            <a:endParaRPr lang="en-US" sz="2000" b="1" dirty="0">
              <a:latin typeface="Arial" panose="020B0604020202020204" pitchFamily="34" charset="0"/>
              <a:ea typeface="Source Code Pro"/>
              <a:cs typeface="Arial" panose="020B0604020202020204" pitchFamily="34" charset="0"/>
              <a:sym typeface="Source Code Pro"/>
            </a:endParaRPr>
          </a:p>
        </p:txBody>
      </p:sp>
      <p:sp>
        <p:nvSpPr>
          <p:cNvPr id="15" name="Rectangle 14">
            <a:extLst>
              <a:ext uri="{FF2B5EF4-FFF2-40B4-BE49-F238E27FC236}">
                <a16:creationId xmlns:a16="http://schemas.microsoft.com/office/drawing/2014/main" id="{97477956-07B0-3145-891E-76D1624B8BE2}"/>
              </a:ext>
            </a:extLst>
          </p:cNvPr>
          <p:cNvSpPr/>
          <p:nvPr/>
        </p:nvSpPr>
        <p:spPr>
          <a:xfrm>
            <a:off x="5846640" y="2447439"/>
            <a:ext cx="1901379" cy="3077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pPr lvl="0" algn="ctr"/>
            <a:r>
              <a:rPr lang="en-US" dirty="0">
                <a:solidFill>
                  <a:srgbClr val="434342"/>
                </a:solidFill>
                <a:latin typeface="Arial" panose="020B0604020202020204" pitchFamily="34" charset="0"/>
                <a:ea typeface="Source Code Pro"/>
                <a:cs typeface="Arial" panose="020B0604020202020204" pitchFamily="34" charset="0"/>
                <a:sym typeface="Source Code Pro"/>
              </a:rPr>
              <a:t>Genetics 20%</a:t>
            </a:r>
            <a:endParaRPr lang="en-US" sz="2000" b="1" dirty="0">
              <a:latin typeface="Arial" panose="020B0604020202020204" pitchFamily="34" charset="0"/>
              <a:ea typeface="Source Code Pro"/>
              <a:cs typeface="Arial" panose="020B0604020202020204" pitchFamily="34" charset="0"/>
              <a:sym typeface="Source Code Pro"/>
            </a:endParaRPr>
          </a:p>
        </p:txBody>
      </p:sp>
      <p:sp>
        <p:nvSpPr>
          <p:cNvPr id="19" name="Rectangle 18">
            <a:extLst>
              <a:ext uri="{FF2B5EF4-FFF2-40B4-BE49-F238E27FC236}">
                <a16:creationId xmlns:a16="http://schemas.microsoft.com/office/drawing/2014/main" id="{EAF729F7-051D-0842-B049-A6DC2F992C81}"/>
              </a:ext>
            </a:extLst>
          </p:cNvPr>
          <p:cNvSpPr/>
          <p:nvPr/>
        </p:nvSpPr>
        <p:spPr>
          <a:xfrm>
            <a:off x="5376660" y="1371247"/>
            <a:ext cx="2555292" cy="3077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pPr lvl="0" algn="ctr"/>
            <a:r>
              <a:rPr lang="en-US" dirty="0">
                <a:solidFill>
                  <a:srgbClr val="434342"/>
                </a:solidFill>
                <a:latin typeface="Arial" panose="020B0604020202020204" pitchFamily="34" charset="0"/>
                <a:ea typeface="Source Code Pro"/>
                <a:cs typeface="Arial" panose="020B0604020202020204" pitchFamily="34" charset="0"/>
                <a:sym typeface="Source Code Pro"/>
              </a:rPr>
              <a:t>Access to Medical Care 10%</a:t>
            </a:r>
            <a:endParaRPr lang="en-US" sz="2000" b="1" dirty="0">
              <a:latin typeface="Arial" panose="020B0604020202020204" pitchFamily="34" charset="0"/>
              <a:ea typeface="Source Code Pro"/>
              <a:cs typeface="Arial" panose="020B0604020202020204" pitchFamily="34" charset="0"/>
              <a:sym typeface="Source Code Pro"/>
            </a:endParaRPr>
          </a:p>
        </p:txBody>
      </p:sp>
    </p:spTree>
    <p:extLst>
      <p:ext uri="{BB962C8B-B14F-4D97-AF65-F5344CB8AC3E}">
        <p14:creationId xmlns:p14="http://schemas.microsoft.com/office/powerpoint/2010/main" val="2342049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Shape 172"/>
          <p:cNvSpPr txBox="1"/>
          <p:nvPr/>
        </p:nvSpPr>
        <p:spPr>
          <a:xfrm>
            <a:off x="6755700" y="4836350"/>
            <a:ext cx="2388300" cy="366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200" dirty="0">
              <a:latin typeface="Source Code Pro"/>
              <a:ea typeface="Source Code Pro"/>
              <a:cs typeface="Source Code Pro"/>
              <a:sym typeface="Source Code Pro"/>
            </a:endParaRPr>
          </a:p>
        </p:txBody>
      </p:sp>
      <p:sp>
        <p:nvSpPr>
          <p:cNvPr id="6" name="Rectangle 5">
            <a:extLst>
              <a:ext uri="{FF2B5EF4-FFF2-40B4-BE49-F238E27FC236}">
                <a16:creationId xmlns:a16="http://schemas.microsoft.com/office/drawing/2014/main" id="{463BAA19-0DCF-2C4D-AB79-89B96C800C06}"/>
              </a:ext>
            </a:extLst>
          </p:cNvPr>
          <p:cNvSpPr/>
          <p:nvPr/>
        </p:nvSpPr>
        <p:spPr>
          <a:xfrm>
            <a:off x="370958" y="922382"/>
            <a:ext cx="8515707" cy="3274294"/>
          </a:xfrm>
          <a:prstGeom prst="rect">
            <a:avLst/>
          </a:prstGeom>
        </p:spPr>
        <p:txBody>
          <a:bodyPr wrap="square">
            <a:spAutoFit/>
          </a:bodyPr>
          <a:lstStyle/>
          <a:p>
            <a:pPr lvl="0">
              <a:lnSpc>
                <a:spcPct val="130000"/>
              </a:lnSpc>
              <a:spcBef>
                <a:spcPts val="800"/>
              </a:spcBef>
            </a:pPr>
            <a:r>
              <a:rPr lang="en-US" b="1"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“Why is Jason in the hospital?” </a:t>
            </a:r>
            <a: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Because he has a bad infection </a:t>
            </a:r>
            <a:b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br>
            <a: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in his leg. He took his antibiotics incorrectly.</a:t>
            </a:r>
          </a:p>
          <a:p>
            <a:pPr lvl="0">
              <a:lnSpc>
                <a:spcPct val="130000"/>
              </a:lnSpc>
              <a:spcBef>
                <a:spcPts val="800"/>
              </a:spcBef>
            </a:pPr>
            <a:r>
              <a:rPr lang="en-US" b="1"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But why does he have an infection? </a:t>
            </a:r>
            <a: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Because he has a cut on his leg and it got infected because he was playing in the junkyard next to his apartment building and he fell on jagged steel.</a:t>
            </a:r>
          </a:p>
          <a:p>
            <a:pPr lvl="0">
              <a:lnSpc>
                <a:spcPct val="130000"/>
              </a:lnSpc>
              <a:spcBef>
                <a:spcPts val="800"/>
              </a:spcBef>
            </a:pPr>
            <a:r>
              <a:rPr lang="en-US" b="1"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But why was he playing in a junkyard? </a:t>
            </a:r>
            <a: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His neighborhood is kind of run down. There is no one there to supervise the children. </a:t>
            </a:r>
          </a:p>
          <a:p>
            <a:pPr lvl="0">
              <a:lnSpc>
                <a:spcPct val="130000"/>
              </a:lnSpc>
              <a:spcBef>
                <a:spcPts val="800"/>
              </a:spcBef>
            </a:pPr>
            <a:r>
              <a:rPr lang="en-US" b="1"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But why does he live in that neighborhood? </a:t>
            </a:r>
            <a: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Because his parents can't afford a nicer place to live. </a:t>
            </a:r>
          </a:p>
          <a:p>
            <a:pPr lvl="0">
              <a:lnSpc>
                <a:spcPct val="130000"/>
              </a:lnSpc>
              <a:spcBef>
                <a:spcPts val="800"/>
              </a:spcBef>
            </a:pPr>
            <a:r>
              <a:rPr lang="en-US" b="1"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But why can't his parents afford a nicer place to live? </a:t>
            </a:r>
            <a:r>
              <a:rPr lang="en-US" dirty="0">
                <a:solidFill>
                  <a:schemeClr val="tx1">
                    <a:lumMod val="65000"/>
                    <a:lumOff val="35000"/>
                  </a:schemeClr>
                </a:solidFill>
                <a:latin typeface="Arial" panose="020B0604020202020204" pitchFamily="34" charset="0"/>
                <a:ea typeface="Verdana"/>
                <a:cs typeface="Arial" panose="020B0604020202020204" pitchFamily="34" charset="0"/>
                <a:sym typeface="Verdana"/>
              </a:rPr>
              <a:t>His Dad doesn't have much education and he can't find a job and his Mom is sick. I think his Dad had trouble reading the directions on the bottle of antibiotics that Jason had. So Jason’s infection got worse.</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Shape 142">
            <a:extLst>
              <a:ext uri="{FF2B5EF4-FFF2-40B4-BE49-F238E27FC236}">
                <a16:creationId xmlns:a16="http://schemas.microsoft.com/office/drawing/2014/main" id="{B568437D-A7FA-8940-9BBE-82D3BBD323B5}"/>
              </a:ext>
            </a:extLst>
          </p:cNvPr>
          <p:cNvSpPr txBox="1"/>
          <p:nvPr/>
        </p:nvSpPr>
        <p:spPr>
          <a:xfrm>
            <a:off x="314216" y="50579"/>
            <a:ext cx="8515707" cy="393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None/>
              <a:defRPr sz="3600" b="1" kern="1200">
                <a:solidFill>
                  <a:schemeClr val="accent1"/>
                </a:solidFill>
              </a:defRPr>
            </a:lvl1pPr>
          </a:lstStyle>
          <a:p>
            <a:r>
              <a:rPr lang="en-US" sz="2800" dirty="0"/>
              <a:t>Case Study: Social factors that determine health</a:t>
            </a: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2B000B1-9DAB-49F5-A504-4D937D0AD794}"/>
              </a:ext>
            </a:extLst>
          </p:cNvPr>
          <p:cNvGraphicFramePr>
            <a:graphicFrameLocks noChangeAspect="1"/>
          </p:cNvGraphicFramePr>
          <p:nvPr>
            <p:custDataLst>
              <p:tags r:id="rId2"/>
            </p:custDataLst>
          </p:nvPr>
        </p:nvGraphicFramePr>
        <p:xfrm>
          <a:off x="1589" y="1589"/>
          <a:ext cx="1588" cy="1588"/>
        </p:xfrm>
        <a:graphic>
          <a:graphicData uri="http://schemas.openxmlformats.org/presentationml/2006/ole">
            <mc:AlternateContent xmlns:mc="http://schemas.openxmlformats.org/markup-compatibility/2006">
              <mc:Choice xmlns:v="urn:schemas-microsoft-com:vml" Requires="v">
                <p:oleObj spid="_x0000_s5127" name="think-cell Slide" r:id="rId5" imgW="416" imgH="416" progId="TCLayout.ActiveDocument.1">
                  <p:embed/>
                </p:oleObj>
              </mc:Choice>
              <mc:Fallback>
                <p:oleObj name="think-cell Slide" r:id="rId5" imgW="416" imgH="416" progId="TCLayout.ActiveDocument.1">
                  <p:embed/>
                  <p:pic>
                    <p:nvPicPr>
                      <p:cNvPr id="2" name="Object 1" hidden="1">
                        <a:extLst>
                          <a:ext uri="{FF2B5EF4-FFF2-40B4-BE49-F238E27FC236}">
                            <a16:creationId xmlns:a16="http://schemas.microsoft.com/office/drawing/2014/main" id="{B2B000B1-9DAB-49F5-A504-4D937D0AD794}"/>
                          </a:ext>
                        </a:extLst>
                      </p:cNvPr>
                      <p:cNvPicPr/>
                      <p:nvPr/>
                    </p:nvPicPr>
                    <p:blipFill>
                      <a:blip r:embed="rId6"/>
                      <a:stretch>
                        <a:fillRect/>
                      </a:stretch>
                    </p:blipFill>
                    <p:spPr>
                      <a:xfrm>
                        <a:off x="1589" y="1589"/>
                        <a:ext cx="1588" cy="1588"/>
                      </a:xfrm>
                      <a:prstGeom prst="rect">
                        <a:avLst/>
                      </a:prstGeom>
                    </p:spPr>
                  </p:pic>
                </p:oleObj>
              </mc:Fallback>
            </mc:AlternateContent>
          </a:graphicData>
        </a:graphic>
      </p:graphicFrame>
      <p:sp>
        <p:nvSpPr>
          <p:cNvPr id="179" name="Shape 179"/>
          <p:cNvSpPr txBox="1">
            <a:spLocks noGrp="1"/>
          </p:cNvSpPr>
          <p:nvPr>
            <p:ph type="title"/>
          </p:nvPr>
        </p:nvSpPr>
        <p:spPr>
          <a:xfrm>
            <a:off x="508386" y="151776"/>
            <a:ext cx="8038800" cy="496178"/>
          </a:xfrm>
          <a:prstGeom prst="rect">
            <a:avLst/>
          </a:prstGeom>
          <a:noFill/>
          <a:ln>
            <a:noFill/>
          </a:ln>
        </p:spPr>
        <p:txBody>
          <a:bodyPr spcFirstLastPara="1" vert="horz" wrap="square" lIns="91425" tIns="91425" rIns="91425" bIns="91425" rtlCol="0" anchor="b" anchorCtr="0">
            <a:noAutofit/>
          </a:bodyPr>
          <a:lstStyle/>
          <a:p>
            <a:pPr algn="ctr"/>
            <a:r>
              <a:rPr lang="en" sz="2800" dirty="0">
                <a:latin typeface="Arial"/>
                <a:ea typeface="Arial"/>
                <a:cs typeface="Arial"/>
                <a:sym typeface="Arial"/>
              </a:rPr>
              <a:t>Other </a:t>
            </a:r>
            <a:r>
              <a:rPr lang="en-US" sz="2800" dirty="0">
                <a:latin typeface="Arial"/>
                <a:ea typeface="Arial"/>
                <a:cs typeface="Arial"/>
                <a:sym typeface="Arial"/>
              </a:rPr>
              <a:t>f</a:t>
            </a:r>
            <a:r>
              <a:rPr lang="en" sz="2800" dirty="0">
                <a:latin typeface="Arial"/>
                <a:ea typeface="Arial"/>
                <a:cs typeface="Arial"/>
                <a:sym typeface="Arial"/>
              </a:rPr>
              <a:t>actors further reduce </a:t>
            </a:r>
            <a:r>
              <a:rPr lang="en-US" sz="2800" dirty="0">
                <a:latin typeface="Arial"/>
                <a:ea typeface="Arial"/>
                <a:cs typeface="Arial"/>
                <a:sym typeface="Arial"/>
              </a:rPr>
              <a:t>H</a:t>
            </a:r>
            <a:r>
              <a:rPr lang="en" sz="2800" dirty="0">
                <a:latin typeface="Arial"/>
                <a:ea typeface="Arial"/>
                <a:cs typeface="Arial"/>
                <a:sym typeface="Arial"/>
              </a:rPr>
              <a:t>ealth Literacy</a:t>
            </a:r>
            <a:endParaRPr sz="2800" dirty="0">
              <a:latin typeface="Arial"/>
              <a:ea typeface="Arial"/>
              <a:cs typeface="Arial"/>
              <a:sym typeface="Arial"/>
            </a:endParaRPr>
          </a:p>
        </p:txBody>
      </p:sp>
      <p:sp>
        <p:nvSpPr>
          <p:cNvPr id="180" name="Shape 180"/>
          <p:cNvSpPr txBox="1">
            <a:spLocks noGrp="1"/>
          </p:cNvSpPr>
          <p:nvPr>
            <p:ph type="body" idx="1"/>
          </p:nvPr>
        </p:nvSpPr>
        <p:spPr>
          <a:xfrm>
            <a:off x="186409" y="946318"/>
            <a:ext cx="7929900" cy="3148800"/>
          </a:xfrm>
          <a:prstGeom prst="rect">
            <a:avLst/>
          </a:prstGeom>
          <a:noFill/>
          <a:ln>
            <a:noFill/>
          </a:ln>
        </p:spPr>
        <p:txBody>
          <a:bodyPr spcFirstLastPara="1" vert="horz" wrap="square" lIns="91425" tIns="91425" rIns="91425" bIns="91425" rtlCol="0" anchor="t" anchorCtr="0">
            <a:noAutofit/>
          </a:bodyPr>
          <a:lstStyle/>
          <a:p>
            <a:pPr marL="444489" indent="-342892">
              <a:lnSpc>
                <a:spcPct val="150000"/>
              </a:lnSpc>
              <a:buClr>
                <a:srgbClr val="171717"/>
              </a:buClr>
              <a:buSzPts val="2000"/>
              <a:buFont typeface="Arial" panose="020B0604020202020204" pitchFamily="34" charset="0"/>
              <a:buChar char="•"/>
            </a:pPr>
            <a:r>
              <a:rPr lang="en" sz="2400" dirty="0">
                <a:solidFill>
                  <a:schemeClr val="tx1">
                    <a:lumMod val="65000"/>
                    <a:lumOff val="35000"/>
                  </a:schemeClr>
                </a:solidFill>
                <a:latin typeface="Arial"/>
                <a:ea typeface="Arial"/>
                <a:cs typeface="Arial"/>
                <a:sym typeface="Arial"/>
              </a:rPr>
              <a:t>Fear, vulnerability and intimidation</a:t>
            </a:r>
            <a:endParaRPr sz="1400" dirty="0">
              <a:solidFill>
                <a:schemeClr val="tx1">
                  <a:lumMod val="65000"/>
                  <a:lumOff val="35000"/>
                </a:schemeClr>
              </a:solidFill>
              <a:latin typeface="Arial"/>
              <a:ea typeface="Arial"/>
              <a:cs typeface="Arial"/>
              <a:sym typeface="Arial"/>
            </a:endParaRPr>
          </a:p>
          <a:p>
            <a:pPr marL="444489" indent="-342892">
              <a:lnSpc>
                <a:spcPct val="150000"/>
              </a:lnSpc>
              <a:buClr>
                <a:srgbClr val="171717"/>
              </a:buClr>
              <a:buSzPts val="2000"/>
              <a:buFont typeface="Arial" panose="020B0604020202020204" pitchFamily="34" charset="0"/>
              <a:buChar char="•"/>
            </a:pPr>
            <a:r>
              <a:rPr lang="en" sz="2400" dirty="0">
                <a:solidFill>
                  <a:schemeClr val="tx1">
                    <a:lumMod val="65000"/>
                    <a:lumOff val="35000"/>
                  </a:schemeClr>
                </a:solidFill>
                <a:latin typeface="Arial"/>
                <a:ea typeface="Arial"/>
                <a:cs typeface="Arial"/>
                <a:sym typeface="Arial"/>
              </a:rPr>
              <a:t>Shock upon hearing a serious diagnosis</a:t>
            </a:r>
            <a:endParaRPr sz="1400" dirty="0">
              <a:solidFill>
                <a:schemeClr val="tx1">
                  <a:lumMod val="65000"/>
                  <a:lumOff val="35000"/>
                </a:schemeClr>
              </a:solidFill>
              <a:latin typeface="Arial"/>
              <a:ea typeface="Arial"/>
              <a:cs typeface="Arial"/>
              <a:sym typeface="Arial"/>
            </a:endParaRPr>
          </a:p>
          <a:p>
            <a:pPr marL="444489" indent="-342892">
              <a:lnSpc>
                <a:spcPct val="150000"/>
              </a:lnSpc>
              <a:buClr>
                <a:srgbClr val="171717"/>
              </a:buClr>
              <a:buSzPts val="2000"/>
              <a:buFont typeface="Arial" panose="020B0604020202020204" pitchFamily="34" charset="0"/>
              <a:buChar char="•"/>
            </a:pPr>
            <a:r>
              <a:rPr lang="en" sz="2400" dirty="0">
                <a:solidFill>
                  <a:schemeClr val="tx1">
                    <a:lumMod val="65000"/>
                    <a:lumOff val="35000"/>
                  </a:schemeClr>
                </a:solidFill>
                <a:latin typeface="Arial"/>
                <a:ea typeface="Arial"/>
                <a:cs typeface="Arial"/>
                <a:sym typeface="Arial"/>
              </a:rPr>
              <a:t>Other health conditions to manage and treat</a:t>
            </a:r>
            <a:endParaRPr sz="1400" dirty="0">
              <a:solidFill>
                <a:schemeClr val="tx1">
                  <a:lumMod val="65000"/>
                  <a:lumOff val="35000"/>
                </a:schemeClr>
              </a:solidFill>
              <a:latin typeface="Arial"/>
              <a:ea typeface="Arial"/>
              <a:cs typeface="Arial"/>
              <a:sym typeface="Arial"/>
            </a:endParaRPr>
          </a:p>
          <a:p>
            <a:pPr marL="444489" indent="-342892">
              <a:lnSpc>
                <a:spcPct val="150000"/>
              </a:lnSpc>
              <a:buClr>
                <a:srgbClr val="171717"/>
              </a:buClr>
              <a:buSzPts val="2000"/>
              <a:buFont typeface="Arial" panose="020B0604020202020204" pitchFamily="34" charset="0"/>
              <a:buChar char="•"/>
            </a:pPr>
            <a:r>
              <a:rPr lang="en" sz="2400" dirty="0">
                <a:solidFill>
                  <a:schemeClr val="tx1">
                    <a:lumMod val="65000"/>
                    <a:lumOff val="35000"/>
                  </a:schemeClr>
                </a:solidFill>
                <a:latin typeface="Arial"/>
                <a:ea typeface="Arial"/>
                <a:cs typeface="Arial"/>
                <a:sym typeface="Arial"/>
              </a:rPr>
              <a:t>Medical jargon </a:t>
            </a:r>
            <a:endParaRPr sz="1400" dirty="0">
              <a:solidFill>
                <a:schemeClr val="tx1">
                  <a:lumMod val="65000"/>
                  <a:lumOff val="35000"/>
                </a:schemeClr>
              </a:solidFill>
              <a:latin typeface="Arial"/>
              <a:ea typeface="Arial"/>
              <a:cs typeface="Arial"/>
              <a:sym typeface="Arial"/>
            </a:endParaRPr>
          </a:p>
          <a:p>
            <a:pPr marL="444489" indent="-342892">
              <a:lnSpc>
                <a:spcPct val="150000"/>
              </a:lnSpc>
              <a:buClr>
                <a:srgbClr val="171717"/>
              </a:buClr>
              <a:buSzPts val="2000"/>
              <a:buFont typeface="Arial" panose="020B0604020202020204" pitchFamily="34" charset="0"/>
              <a:buChar char="•"/>
            </a:pPr>
            <a:r>
              <a:rPr lang="en" sz="2400" dirty="0">
                <a:solidFill>
                  <a:schemeClr val="tx1">
                    <a:lumMod val="65000"/>
                    <a:lumOff val="35000"/>
                  </a:schemeClr>
                </a:solidFill>
                <a:latin typeface="Arial"/>
                <a:ea typeface="Arial"/>
                <a:cs typeface="Arial"/>
                <a:sym typeface="Arial"/>
              </a:rPr>
              <a:t>Family situations</a:t>
            </a:r>
            <a:endParaRPr sz="1400" dirty="0">
              <a:solidFill>
                <a:schemeClr val="tx1">
                  <a:lumMod val="65000"/>
                  <a:lumOff val="35000"/>
                </a:schemeClr>
              </a:solidFill>
              <a:latin typeface="Arial"/>
              <a:ea typeface="Arial"/>
              <a:cs typeface="Arial"/>
              <a:sym typeface="Arial"/>
            </a:endParaRPr>
          </a:p>
        </p:txBody>
      </p:sp>
      <p:pic>
        <p:nvPicPr>
          <p:cNvPr id="10" name="Shape 182">
            <a:extLst>
              <a:ext uri="{FF2B5EF4-FFF2-40B4-BE49-F238E27FC236}">
                <a16:creationId xmlns:a16="http://schemas.microsoft.com/office/drawing/2014/main" id="{B7239B15-C35C-CC45-B5DD-A5D1CD9151F1}"/>
              </a:ext>
            </a:extLst>
          </p:cNvPr>
          <p:cNvPicPr preferRelativeResize="0"/>
          <p:nvPr/>
        </p:nvPicPr>
        <p:blipFill rotWithShape="1">
          <a:blip r:embed="rId7">
            <a:alphaModFix/>
          </a:blip>
          <a:srcRect r="4387"/>
          <a:stretch/>
        </p:blipFill>
        <p:spPr>
          <a:xfrm>
            <a:off x="5880965" y="2706677"/>
            <a:ext cx="2751000" cy="1560900"/>
          </a:xfrm>
          <a:prstGeom prst="rect">
            <a:avLst/>
          </a:prstGeom>
          <a:noFill/>
          <a:ln>
            <a:noFill/>
          </a:ln>
        </p:spPr>
      </p:pic>
      <p:pic>
        <p:nvPicPr>
          <p:cNvPr id="5122" name="Picture 2" descr="Sick african american girl with flu in bed at home, ill young ...">
            <a:extLst>
              <a:ext uri="{FF2B5EF4-FFF2-40B4-BE49-F238E27FC236}">
                <a16:creationId xmlns:a16="http://schemas.microsoft.com/office/drawing/2014/main" id="{D2BFC90D-5AB9-45EA-9D47-554BF3D2012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9905" y="740008"/>
            <a:ext cx="2517686" cy="1418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686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155400" y="83083"/>
            <a:ext cx="8988600" cy="76082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800" dirty="0">
                <a:latin typeface="Arial"/>
                <a:ea typeface="Arial"/>
                <a:cs typeface="Arial"/>
                <a:sym typeface="Arial"/>
              </a:rPr>
              <a:t>Quiz 1: Finding Care</a:t>
            </a:r>
            <a:br>
              <a:rPr lang="en" sz="2200" dirty="0">
                <a:latin typeface="Arial"/>
                <a:ea typeface="Arial"/>
                <a:cs typeface="Arial"/>
                <a:sym typeface="Arial"/>
              </a:rPr>
            </a:br>
            <a:br>
              <a:rPr lang="en" sz="2200" dirty="0">
                <a:latin typeface="Arial"/>
                <a:ea typeface="Arial"/>
                <a:cs typeface="Arial"/>
                <a:sym typeface="Arial"/>
              </a:rPr>
            </a:br>
            <a:r>
              <a:rPr lang="en" sz="1800" dirty="0">
                <a:latin typeface="Arial"/>
                <a:ea typeface="Arial"/>
                <a:cs typeface="Arial"/>
                <a:sym typeface="Arial"/>
              </a:rPr>
              <a:t>Imagine you and a friend are jogging in a park, your friend twisted her ankle and cannot walk. Do you…</a:t>
            </a:r>
            <a:endParaRPr sz="2200" dirty="0">
              <a:latin typeface="Source Code Pro"/>
              <a:ea typeface="Source Code Pro"/>
              <a:cs typeface="Source Code Pro"/>
              <a:sym typeface="Source Code Pro"/>
            </a:endParaRPr>
          </a:p>
        </p:txBody>
      </p:sp>
      <p:sp>
        <p:nvSpPr>
          <p:cNvPr id="189" name="Shape 189"/>
          <p:cNvSpPr txBox="1">
            <a:spLocks noGrp="1"/>
          </p:cNvSpPr>
          <p:nvPr>
            <p:ph type="body" idx="1"/>
          </p:nvPr>
        </p:nvSpPr>
        <p:spPr>
          <a:xfrm>
            <a:off x="351226" y="1522878"/>
            <a:ext cx="4625220" cy="3551350"/>
          </a:xfrm>
          <a:prstGeom prst="rect">
            <a:avLst/>
          </a:prstGeom>
        </p:spPr>
        <p:txBody>
          <a:bodyPr spcFirstLastPara="1" wrap="square" lIns="91425" tIns="91425" rIns="91425" bIns="91425" anchor="t" anchorCtr="0">
            <a:noAutofit/>
          </a:bodyPr>
          <a:lstStyle/>
          <a:p>
            <a:pPr marL="88900" lvl="0" indent="0" rtl="0">
              <a:lnSpc>
                <a:spcPct val="100000"/>
              </a:lnSpc>
              <a:spcBef>
                <a:spcPts val="0"/>
              </a:spcBef>
              <a:spcAft>
                <a:spcPts val="0"/>
              </a:spcAft>
              <a:buClr>
                <a:srgbClr val="FFFFFF"/>
              </a:buClr>
              <a:buSzPts val="2200"/>
            </a:pPr>
            <a:r>
              <a:rPr lang="en" dirty="0">
                <a:solidFill>
                  <a:schemeClr val="tx1">
                    <a:lumMod val="65000"/>
                    <a:lumOff val="35000"/>
                  </a:schemeClr>
                </a:solidFill>
                <a:latin typeface="Arial"/>
                <a:ea typeface="Arial"/>
                <a:cs typeface="Arial"/>
                <a:sym typeface="Arial"/>
              </a:rPr>
              <a:t>A. Put ice on her ankle and have  </a:t>
            </a:r>
            <a:br>
              <a:rPr lang="en" dirty="0">
                <a:solidFill>
                  <a:schemeClr val="tx1">
                    <a:lumMod val="65000"/>
                    <a:lumOff val="35000"/>
                  </a:schemeClr>
                </a:solidFill>
                <a:latin typeface="Arial"/>
                <a:ea typeface="Arial"/>
                <a:cs typeface="Arial"/>
                <a:sym typeface="Arial"/>
              </a:rPr>
            </a:br>
            <a:r>
              <a:rPr lang="en" dirty="0">
                <a:solidFill>
                  <a:schemeClr val="tx1">
                    <a:lumMod val="65000"/>
                    <a:lumOff val="35000"/>
                  </a:schemeClr>
                </a:solidFill>
                <a:latin typeface="Arial"/>
                <a:ea typeface="Arial"/>
                <a:cs typeface="Arial"/>
                <a:sym typeface="Arial"/>
              </a:rPr>
              <a:t>    her rest</a:t>
            </a:r>
          </a:p>
          <a:p>
            <a:pPr marL="88900" lvl="0" indent="0" rtl="0">
              <a:lnSpc>
                <a:spcPct val="100000"/>
              </a:lnSpc>
              <a:spcBef>
                <a:spcPts val="0"/>
              </a:spcBef>
              <a:spcAft>
                <a:spcPts val="0"/>
              </a:spcAft>
              <a:buClr>
                <a:srgbClr val="FFFFFF"/>
              </a:buClr>
              <a:buSzPts val="2200"/>
            </a:pPr>
            <a:endParaRPr lang="en" dirty="0">
              <a:solidFill>
                <a:schemeClr val="tx1">
                  <a:lumMod val="65000"/>
                  <a:lumOff val="35000"/>
                </a:schemeClr>
              </a:solidFill>
              <a:latin typeface="Arial"/>
              <a:ea typeface="Arial"/>
              <a:cs typeface="Arial"/>
              <a:sym typeface="Arial"/>
            </a:endParaRPr>
          </a:p>
          <a:p>
            <a:pPr marL="88900" lvl="0" indent="0" rtl="0">
              <a:lnSpc>
                <a:spcPct val="100000"/>
              </a:lnSpc>
              <a:spcBef>
                <a:spcPts val="0"/>
              </a:spcBef>
              <a:spcAft>
                <a:spcPts val="0"/>
              </a:spcAft>
              <a:buClr>
                <a:srgbClr val="FFFFFF"/>
              </a:buClr>
              <a:buSzPts val="2200"/>
            </a:pPr>
            <a:r>
              <a:rPr lang="en" dirty="0">
                <a:solidFill>
                  <a:schemeClr val="tx1">
                    <a:lumMod val="65000"/>
                    <a:lumOff val="35000"/>
                  </a:schemeClr>
                </a:solidFill>
                <a:latin typeface="Arial"/>
                <a:ea typeface="Arial"/>
                <a:cs typeface="Arial"/>
                <a:sym typeface="Arial"/>
              </a:rPr>
              <a:t>B. Call 911 (Go to the ER)</a:t>
            </a:r>
          </a:p>
          <a:p>
            <a:pPr marL="88900" lvl="0" indent="0" rtl="0">
              <a:lnSpc>
                <a:spcPct val="100000"/>
              </a:lnSpc>
              <a:spcBef>
                <a:spcPts val="0"/>
              </a:spcBef>
              <a:spcAft>
                <a:spcPts val="0"/>
              </a:spcAft>
              <a:buClr>
                <a:srgbClr val="FFFFFF"/>
              </a:buClr>
              <a:buSzPts val="2200"/>
            </a:pPr>
            <a:endParaRPr dirty="0">
              <a:solidFill>
                <a:schemeClr val="tx1">
                  <a:lumMod val="65000"/>
                  <a:lumOff val="35000"/>
                </a:schemeClr>
              </a:solidFill>
              <a:latin typeface="Arial"/>
              <a:ea typeface="Arial"/>
              <a:cs typeface="Arial"/>
              <a:sym typeface="Arial"/>
            </a:endParaRPr>
          </a:p>
          <a:p>
            <a:pPr marL="88900" lvl="0" indent="0" rtl="0">
              <a:lnSpc>
                <a:spcPct val="100000"/>
              </a:lnSpc>
              <a:spcBef>
                <a:spcPts val="0"/>
              </a:spcBef>
              <a:spcAft>
                <a:spcPts val="0"/>
              </a:spcAft>
              <a:buClr>
                <a:srgbClr val="FFFFFF"/>
              </a:buClr>
              <a:buSzPts val="2200"/>
            </a:pPr>
            <a:r>
              <a:rPr lang="en" dirty="0">
                <a:solidFill>
                  <a:schemeClr val="tx1">
                    <a:lumMod val="65000"/>
                    <a:lumOff val="35000"/>
                  </a:schemeClr>
                </a:solidFill>
                <a:latin typeface="Arial"/>
                <a:ea typeface="Arial"/>
                <a:cs typeface="Arial"/>
                <a:sym typeface="Arial"/>
              </a:rPr>
              <a:t>C. Take her to Urgent Care</a:t>
            </a:r>
            <a:br>
              <a:rPr lang="en" dirty="0">
                <a:solidFill>
                  <a:schemeClr val="tx1">
                    <a:lumMod val="65000"/>
                    <a:lumOff val="35000"/>
                  </a:schemeClr>
                </a:solidFill>
                <a:latin typeface="Arial"/>
                <a:ea typeface="Arial"/>
                <a:cs typeface="Arial"/>
                <a:sym typeface="Arial"/>
              </a:rPr>
            </a:br>
            <a:r>
              <a:rPr lang="en" dirty="0">
                <a:solidFill>
                  <a:schemeClr val="tx1">
                    <a:lumMod val="65000"/>
                    <a:lumOff val="35000"/>
                  </a:schemeClr>
                </a:solidFill>
                <a:latin typeface="Arial"/>
                <a:ea typeface="Arial"/>
                <a:cs typeface="Arial"/>
                <a:sym typeface="Arial"/>
              </a:rPr>
              <a:t>     Center</a:t>
            </a:r>
          </a:p>
          <a:p>
            <a:pPr marL="88900" lvl="0" indent="0" rtl="0">
              <a:lnSpc>
                <a:spcPct val="100000"/>
              </a:lnSpc>
              <a:spcBef>
                <a:spcPts val="0"/>
              </a:spcBef>
              <a:spcAft>
                <a:spcPts val="0"/>
              </a:spcAft>
              <a:buClr>
                <a:srgbClr val="FFFFFF"/>
              </a:buClr>
              <a:buSzPts val="2200"/>
            </a:pPr>
            <a:endParaRPr dirty="0">
              <a:solidFill>
                <a:schemeClr val="tx1">
                  <a:lumMod val="65000"/>
                  <a:lumOff val="35000"/>
                </a:schemeClr>
              </a:solidFill>
              <a:latin typeface="Arial"/>
              <a:ea typeface="Arial"/>
              <a:cs typeface="Arial"/>
              <a:sym typeface="Arial"/>
            </a:endParaRPr>
          </a:p>
          <a:p>
            <a:pPr marL="88900" lvl="0" indent="0" rtl="0">
              <a:lnSpc>
                <a:spcPct val="100000"/>
              </a:lnSpc>
              <a:spcBef>
                <a:spcPts val="0"/>
              </a:spcBef>
              <a:spcAft>
                <a:spcPts val="0"/>
              </a:spcAft>
              <a:buClr>
                <a:srgbClr val="FFFFFF"/>
              </a:buClr>
              <a:buSzPts val="2200"/>
            </a:pPr>
            <a:r>
              <a:rPr lang="en" dirty="0">
                <a:solidFill>
                  <a:schemeClr val="tx1">
                    <a:lumMod val="65000"/>
                    <a:lumOff val="35000"/>
                  </a:schemeClr>
                </a:solidFill>
                <a:latin typeface="Arial"/>
                <a:ea typeface="Arial"/>
                <a:cs typeface="Arial"/>
                <a:sym typeface="Arial"/>
              </a:rPr>
              <a:t>D. Wait until Monday to schedule</a:t>
            </a:r>
            <a:br>
              <a:rPr lang="en" dirty="0">
                <a:solidFill>
                  <a:schemeClr val="tx1">
                    <a:lumMod val="65000"/>
                    <a:lumOff val="35000"/>
                  </a:schemeClr>
                </a:solidFill>
                <a:latin typeface="Arial"/>
                <a:ea typeface="Arial"/>
                <a:cs typeface="Arial"/>
                <a:sym typeface="Arial"/>
              </a:rPr>
            </a:br>
            <a:r>
              <a:rPr lang="en" dirty="0">
                <a:solidFill>
                  <a:schemeClr val="tx1">
                    <a:lumMod val="65000"/>
                    <a:lumOff val="35000"/>
                  </a:schemeClr>
                </a:solidFill>
                <a:latin typeface="Arial"/>
                <a:ea typeface="Arial"/>
                <a:cs typeface="Arial"/>
                <a:sym typeface="Arial"/>
              </a:rPr>
              <a:t>    an appointment with her doctor</a:t>
            </a:r>
          </a:p>
          <a:p>
            <a:pPr marL="88900" lvl="0" indent="0" rtl="0">
              <a:lnSpc>
                <a:spcPct val="100000"/>
              </a:lnSpc>
              <a:spcBef>
                <a:spcPts val="0"/>
              </a:spcBef>
              <a:spcAft>
                <a:spcPts val="0"/>
              </a:spcAft>
              <a:buClr>
                <a:srgbClr val="FFFFFF"/>
              </a:buClr>
              <a:buSzPts val="2200"/>
            </a:pPr>
            <a:endParaRPr dirty="0">
              <a:solidFill>
                <a:schemeClr val="tx1">
                  <a:lumMod val="65000"/>
                  <a:lumOff val="35000"/>
                </a:schemeClr>
              </a:solidFill>
              <a:latin typeface="Arial"/>
              <a:ea typeface="Arial"/>
              <a:cs typeface="Arial"/>
              <a:sym typeface="Arial"/>
            </a:endParaRPr>
          </a:p>
          <a:p>
            <a:pPr marL="88900" lvl="0" indent="0" rtl="0">
              <a:lnSpc>
                <a:spcPct val="100000"/>
              </a:lnSpc>
              <a:spcBef>
                <a:spcPts val="0"/>
              </a:spcBef>
              <a:spcAft>
                <a:spcPts val="0"/>
              </a:spcAft>
              <a:buClr>
                <a:srgbClr val="FFFFFF"/>
              </a:buClr>
              <a:buSzPts val="2200"/>
            </a:pPr>
            <a:r>
              <a:rPr lang="en" dirty="0">
                <a:solidFill>
                  <a:schemeClr val="tx1">
                    <a:lumMod val="65000"/>
                    <a:lumOff val="35000"/>
                  </a:schemeClr>
                </a:solidFill>
                <a:latin typeface="Arial"/>
                <a:ea typeface="Arial"/>
                <a:cs typeface="Arial"/>
                <a:sym typeface="Arial"/>
              </a:rPr>
              <a:t>E. Hint: See the next slide</a:t>
            </a:r>
            <a:endParaRPr dirty="0">
              <a:solidFill>
                <a:schemeClr val="tx1">
                  <a:lumMod val="65000"/>
                  <a:lumOff val="35000"/>
                </a:schemeClr>
              </a:solidFill>
              <a:latin typeface="Arial"/>
              <a:ea typeface="Arial"/>
              <a:cs typeface="Arial"/>
              <a:sym typeface="Arial"/>
            </a:endParaRPr>
          </a:p>
        </p:txBody>
      </p:sp>
      <p:sp>
        <p:nvSpPr>
          <p:cNvPr id="191" name="Shape 191" descr="Wondering when to go to an urgent care clinic instead of the ER? Or when it’s OK to go to a retail clinic or wait for your regular doctor? Watch this video from HealthAtHand.com to find out — brought to you by the makers of iTriage." title="NEW: Where to go for care - learn here at HealthAtHand.com">
            <a:hlinkClick r:id="rId3"/>
          </p:cNvPr>
          <p:cNvSpPr/>
          <p:nvPr/>
        </p:nvSpPr>
        <p:spPr>
          <a:xfrm>
            <a:off x="5371343" y="1609380"/>
            <a:ext cx="3226725" cy="3011065"/>
          </a:xfrm>
          <a:prstGeom prst="rect">
            <a:avLst/>
          </a:prstGeom>
          <a:blipFill>
            <a:blip r:embed="rId4">
              <a:alphaModFix/>
            </a:blip>
            <a:stretch>
              <a:fillRect/>
            </a:stretch>
          </a:blipFill>
          <a:ln>
            <a:noFill/>
          </a:ln>
        </p:spPr>
        <p:txBody>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Shape 197"/>
          <p:cNvSpPr txBox="1">
            <a:spLocks noGrp="1"/>
          </p:cNvSpPr>
          <p:nvPr>
            <p:ph type="body" idx="1"/>
          </p:nvPr>
        </p:nvSpPr>
        <p:spPr>
          <a:xfrm>
            <a:off x="268795" y="1088998"/>
            <a:ext cx="3286500" cy="3340200"/>
          </a:xfrm>
          <a:prstGeom prst="rect">
            <a:avLst/>
          </a:prstGeom>
        </p:spPr>
        <p:txBody>
          <a:bodyPr spcFirstLastPara="1" vert="horz" wrap="square" lIns="91425" tIns="91425" rIns="91425" bIns="91425" rtlCol="0" anchor="t" anchorCtr="0">
            <a:noAutofit/>
          </a:bodyPr>
          <a:lstStyle/>
          <a:p>
            <a:pPr marL="0" indent="0">
              <a:lnSpc>
                <a:spcPct val="150000"/>
              </a:lnSpc>
            </a:pPr>
            <a:r>
              <a:rPr lang="en" sz="2400" dirty="0">
                <a:latin typeface="Arial"/>
                <a:ea typeface="Arial"/>
                <a:cs typeface="Arial"/>
                <a:sym typeface="Arial"/>
              </a:rPr>
              <a:t>On </a:t>
            </a:r>
            <a:r>
              <a:rPr lang="en" sz="2400" u="sng" dirty="0">
                <a:solidFill>
                  <a:schemeClr val="accent5"/>
                </a:solidFill>
                <a:latin typeface="Arial"/>
                <a:ea typeface="Arial"/>
                <a:cs typeface="Arial"/>
                <a:sym typeface="Arial"/>
                <a:hlinkClick r:id="rId3"/>
              </a:rPr>
              <a:t>MedlinePlus</a:t>
            </a:r>
            <a:r>
              <a:rPr lang="en" sz="2400" dirty="0">
                <a:latin typeface="Arial"/>
                <a:ea typeface="Arial"/>
                <a:cs typeface="Arial"/>
                <a:sym typeface="Arial"/>
              </a:rPr>
              <a:t> under Videos &amp; Tools, go to </a:t>
            </a:r>
            <a:r>
              <a:rPr lang="en" sz="2400" u="sng" dirty="0">
                <a:solidFill>
                  <a:schemeClr val="hlink"/>
                </a:solidFill>
                <a:latin typeface="Arial"/>
                <a:ea typeface="Arial"/>
                <a:cs typeface="Arial"/>
                <a:sym typeface="Arial"/>
                <a:hlinkClick r:id="rId4"/>
              </a:rPr>
              <a:t>Health Topics </a:t>
            </a:r>
            <a:r>
              <a:rPr lang="en" sz="2400" dirty="0">
                <a:latin typeface="Arial"/>
                <a:ea typeface="Arial"/>
                <a:cs typeface="Arial"/>
                <a:sym typeface="Arial"/>
              </a:rPr>
              <a:t>and click on  </a:t>
            </a:r>
            <a:r>
              <a:rPr lang="en" sz="2400" dirty="0">
                <a:latin typeface="Arial"/>
                <a:ea typeface="Arial"/>
                <a:cs typeface="Arial"/>
                <a:sym typeface="Arial"/>
                <a:hlinkClick r:id="rId5"/>
              </a:rPr>
              <a:t>Bones, Joints and Muscles</a:t>
            </a:r>
            <a:r>
              <a:rPr lang="en" sz="2400" dirty="0">
                <a:latin typeface="Arial"/>
                <a:ea typeface="Arial"/>
                <a:cs typeface="Arial"/>
                <a:sym typeface="Arial"/>
              </a:rPr>
              <a:t> click on </a:t>
            </a:r>
            <a:r>
              <a:rPr lang="en" sz="2400" dirty="0">
                <a:latin typeface="Arial"/>
                <a:ea typeface="Arial"/>
                <a:cs typeface="Arial"/>
                <a:sym typeface="Arial"/>
                <a:hlinkClick r:id="rId6"/>
              </a:rPr>
              <a:t>Ankle Injuries</a:t>
            </a:r>
            <a:endParaRPr sz="2400" dirty="0"/>
          </a:p>
        </p:txBody>
      </p:sp>
      <p:sp>
        <p:nvSpPr>
          <p:cNvPr id="7" name="Shape 142">
            <a:extLst>
              <a:ext uri="{FF2B5EF4-FFF2-40B4-BE49-F238E27FC236}">
                <a16:creationId xmlns:a16="http://schemas.microsoft.com/office/drawing/2014/main" id="{B568437D-A7FA-8940-9BBE-82D3BBD323B5}"/>
              </a:ext>
            </a:extLst>
          </p:cNvPr>
          <p:cNvSpPr txBox="1"/>
          <p:nvPr/>
        </p:nvSpPr>
        <p:spPr>
          <a:xfrm>
            <a:off x="922864" y="165429"/>
            <a:ext cx="7298273" cy="393600"/>
          </a:xfrm>
          <a:prstGeom prst="rect">
            <a:avLst/>
          </a:prstGeom>
          <a:noFill/>
          <a:ln>
            <a:noFill/>
          </a:ln>
        </p:spPr>
        <p:txBody>
          <a:bodyPr spcFirstLastPara="1" wrap="square" lIns="91425" tIns="91425" rIns="91425" bIns="91425" anchor="t" anchorCtr="0">
            <a:noAutofit/>
          </a:bodyPr>
          <a:lstStyle/>
          <a:p>
            <a:pPr algn="ctr"/>
            <a:r>
              <a:rPr lang="en-US" sz="2800" b="1" dirty="0">
                <a:solidFill>
                  <a:schemeClr val="accent1"/>
                </a:solidFill>
                <a:sym typeface="Amatic SC"/>
              </a:rPr>
              <a:t>Additional Resources</a:t>
            </a:r>
            <a:endParaRPr sz="2800" b="1" dirty="0">
              <a:solidFill>
                <a:schemeClr val="accent1"/>
              </a:solidFill>
              <a:sym typeface="Amatic SC"/>
            </a:endParaRPr>
          </a:p>
        </p:txBody>
      </p:sp>
      <p:pic>
        <p:nvPicPr>
          <p:cNvPr id="5124" name="Picture 4" descr="MedlinePlus Trusted Health Information for You">
            <a:hlinkClick r:id="rId7"/>
            <a:extLst>
              <a:ext uri="{FF2B5EF4-FFF2-40B4-BE49-F238E27FC236}">
                <a16:creationId xmlns:a16="http://schemas.microsoft.com/office/drawing/2014/main" id="{ADA97F97-2C51-AD44-9DAE-04FD8523C89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4157" y="724458"/>
            <a:ext cx="4191001" cy="850900"/>
          </a:xfrm>
          <a:prstGeom prst="rect">
            <a:avLst/>
          </a:prstGeom>
          <a:noFill/>
          <a:extLst>
            <a:ext uri="{909E8E84-426E-40DD-AFC4-6F175D3DCCD1}">
              <a14:hiddenFill xmlns:a14="http://schemas.microsoft.com/office/drawing/2010/main">
                <a:solidFill>
                  <a:srgbClr val="FFFFFF"/>
                </a:solidFill>
              </a14:hiddenFill>
            </a:ext>
          </a:extLst>
        </p:spPr>
      </p:pic>
      <p:pic>
        <p:nvPicPr>
          <p:cNvPr id="17" name="Shape 198" descr="Screen Shot 2016-03-30 at 11.21.58 AM.png">
            <a:extLst>
              <a:ext uri="{FF2B5EF4-FFF2-40B4-BE49-F238E27FC236}">
                <a16:creationId xmlns:a16="http://schemas.microsoft.com/office/drawing/2014/main" id="{923257E6-6FA6-B44C-8A85-C578DDAFDEEA}"/>
              </a:ext>
            </a:extLst>
          </p:cNvPr>
          <p:cNvPicPr preferRelativeResize="0"/>
          <p:nvPr/>
        </p:nvPicPr>
        <p:blipFill>
          <a:blip r:embed="rId9">
            <a:alphaModFix/>
          </a:blip>
          <a:stretch>
            <a:fillRect/>
          </a:stretch>
        </p:blipFill>
        <p:spPr>
          <a:xfrm>
            <a:off x="4414156" y="1740785"/>
            <a:ext cx="4505786" cy="2874759"/>
          </a:xfrm>
          <a:prstGeom prst="rect">
            <a:avLst/>
          </a:prstGeom>
          <a:noFill/>
          <a:ln>
            <a:noFill/>
          </a:ln>
        </p:spPr>
      </p:pic>
    </p:spTree>
    <p:extLst>
      <p:ext uri="{BB962C8B-B14F-4D97-AF65-F5344CB8AC3E}">
        <p14:creationId xmlns:p14="http://schemas.microsoft.com/office/powerpoint/2010/main" val="4103408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178950" y="102618"/>
            <a:ext cx="8786100" cy="8010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sz="2400" dirty="0">
                <a:latin typeface="Arial"/>
                <a:ea typeface="Arial"/>
                <a:cs typeface="Arial"/>
                <a:sym typeface="Arial"/>
              </a:rPr>
              <a:t>Your Health Literacy is </a:t>
            </a:r>
            <a:r>
              <a:rPr lang="en-US" sz="2400" dirty="0">
                <a:latin typeface="Arial"/>
                <a:ea typeface="Arial"/>
                <a:cs typeface="Arial"/>
                <a:sym typeface="Arial"/>
              </a:rPr>
              <a:t>i</a:t>
            </a:r>
            <a:r>
              <a:rPr lang="en" sz="2400" dirty="0">
                <a:latin typeface="Arial"/>
                <a:ea typeface="Arial"/>
                <a:cs typeface="Arial"/>
                <a:sym typeface="Arial"/>
              </a:rPr>
              <a:t>mportant to </a:t>
            </a:r>
            <a:r>
              <a:rPr lang="en-US" sz="2400" dirty="0">
                <a:latin typeface="Arial"/>
                <a:ea typeface="Arial"/>
                <a:cs typeface="Arial"/>
                <a:sym typeface="Arial"/>
              </a:rPr>
              <a:t>y</a:t>
            </a:r>
            <a:r>
              <a:rPr lang="en" sz="2400" dirty="0">
                <a:latin typeface="Arial"/>
                <a:ea typeface="Arial"/>
                <a:cs typeface="Arial"/>
                <a:sym typeface="Arial"/>
              </a:rPr>
              <a:t>our health </a:t>
            </a:r>
            <a:r>
              <a:rPr lang="en" sz="2400" u="sng" dirty="0">
                <a:latin typeface="Arial"/>
                <a:ea typeface="Arial"/>
                <a:cs typeface="Arial"/>
                <a:sym typeface="Arial"/>
              </a:rPr>
              <a:t>AND</a:t>
            </a:r>
            <a:r>
              <a:rPr lang="en" sz="2400" dirty="0">
                <a:latin typeface="Arial"/>
                <a:ea typeface="Arial"/>
                <a:cs typeface="Arial"/>
                <a:sym typeface="Arial"/>
              </a:rPr>
              <a:t> </a:t>
            </a:r>
            <a:br>
              <a:rPr lang="en" sz="2400" dirty="0">
                <a:latin typeface="Arial"/>
                <a:ea typeface="Arial"/>
                <a:cs typeface="Arial"/>
                <a:sym typeface="Arial"/>
              </a:rPr>
            </a:br>
            <a:r>
              <a:rPr lang="en" sz="2400" dirty="0">
                <a:latin typeface="Arial"/>
                <a:ea typeface="Arial"/>
                <a:cs typeface="Arial"/>
                <a:sym typeface="Arial"/>
              </a:rPr>
              <a:t>YOUR </a:t>
            </a:r>
            <a:r>
              <a:rPr lang="en-US" sz="2400" dirty="0">
                <a:latin typeface="Arial"/>
                <a:ea typeface="Arial"/>
                <a:cs typeface="Arial"/>
                <a:sym typeface="Arial"/>
              </a:rPr>
              <a:t>c</a:t>
            </a:r>
            <a:r>
              <a:rPr lang="en" sz="2400" dirty="0">
                <a:latin typeface="Arial"/>
                <a:ea typeface="Arial"/>
                <a:cs typeface="Arial"/>
                <a:sym typeface="Arial"/>
              </a:rPr>
              <a:t>ommunity’s health</a:t>
            </a:r>
            <a:endParaRPr sz="2400" dirty="0">
              <a:latin typeface="Arial"/>
              <a:ea typeface="Arial"/>
              <a:cs typeface="Arial"/>
              <a:sym typeface="Arial"/>
            </a:endParaRPr>
          </a:p>
        </p:txBody>
      </p:sp>
      <p:sp>
        <p:nvSpPr>
          <p:cNvPr id="220" name="Shape 220"/>
          <p:cNvSpPr txBox="1">
            <a:spLocks noGrp="1"/>
          </p:cNvSpPr>
          <p:nvPr>
            <p:ph type="body" idx="1"/>
          </p:nvPr>
        </p:nvSpPr>
        <p:spPr>
          <a:xfrm>
            <a:off x="5104325" y="1228675"/>
            <a:ext cx="3933900" cy="33402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000" dirty="0">
                <a:solidFill>
                  <a:schemeClr val="tx1">
                    <a:lumMod val="65000"/>
                    <a:lumOff val="35000"/>
                  </a:schemeClr>
                </a:solidFill>
                <a:latin typeface="Arial"/>
                <a:ea typeface="Arial"/>
                <a:cs typeface="Arial"/>
                <a:sym typeface="Arial"/>
              </a:rPr>
              <a:t>Do you know what these pictures represent?</a:t>
            </a:r>
            <a:endParaRPr sz="2000" dirty="0">
              <a:solidFill>
                <a:schemeClr val="tx1">
                  <a:lumMod val="65000"/>
                  <a:lumOff val="35000"/>
                </a:schemeClr>
              </a:solidFill>
              <a:latin typeface="Arial"/>
              <a:ea typeface="Arial"/>
              <a:cs typeface="Arial"/>
              <a:sym typeface="Arial"/>
            </a:endParaRPr>
          </a:p>
          <a:p>
            <a:pPr marL="0" lvl="0" indent="0" rtl="0">
              <a:spcBef>
                <a:spcPts val="2000"/>
              </a:spcBef>
              <a:spcAft>
                <a:spcPts val="0"/>
              </a:spcAft>
              <a:buNone/>
            </a:pPr>
            <a:r>
              <a:rPr lang="en" sz="2000" dirty="0">
                <a:solidFill>
                  <a:schemeClr val="tx1">
                    <a:lumMod val="65000"/>
                    <a:lumOff val="35000"/>
                  </a:schemeClr>
                </a:solidFill>
                <a:latin typeface="Arial"/>
                <a:ea typeface="Arial"/>
                <a:cs typeface="Arial"/>
                <a:sym typeface="Arial"/>
              </a:rPr>
              <a:t>What would make your environment at school healthier?</a:t>
            </a:r>
            <a:endParaRPr sz="2000" dirty="0">
              <a:solidFill>
                <a:schemeClr val="tx1">
                  <a:lumMod val="65000"/>
                  <a:lumOff val="35000"/>
                </a:schemeClr>
              </a:solidFill>
              <a:latin typeface="Arial"/>
              <a:ea typeface="Arial"/>
              <a:cs typeface="Arial"/>
              <a:sym typeface="Arial"/>
            </a:endParaRPr>
          </a:p>
          <a:p>
            <a:pPr marL="0" lvl="0" indent="0" rtl="0">
              <a:lnSpc>
                <a:spcPct val="115000"/>
              </a:lnSpc>
              <a:spcBef>
                <a:spcPts val="2000"/>
              </a:spcBef>
              <a:spcAft>
                <a:spcPts val="2000"/>
              </a:spcAft>
              <a:buNone/>
            </a:pPr>
            <a:r>
              <a:rPr lang="en" sz="2000" dirty="0">
                <a:solidFill>
                  <a:schemeClr val="tx1">
                    <a:lumMod val="65000"/>
                    <a:lumOff val="35000"/>
                  </a:schemeClr>
                </a:solidFill>
                <a:latin typeface="Arial"/>
                <a:ea typeface="Arial"/>
                <a:cs typeface="Arial"/>
                <a:sym typeface="Arial"/>
              </a:rPr>
              <a:t>How could you advocate for healthier efforts?</a:t>
            </a:r>
            <a:endParaRPr sz="2000" dirty="0">
              <a:solidFill>
                <a:schemeClr val="tx1">
                  <a:lumMod val="65000"/>
                  <a:lumOff val="35000"/>
                </a:schemeClr>
              </a:solidFill>
              <a:latin typeface="Arial"/>
              <a:ea typeface="Arial"/>
              <a:cs typeface="Arial"/>
              <a:sym typeface="Arial"/>
            </a:endParaRPr>
          </a:p>
        </p:txBody>
      </p:sp>
      <p:pic>
        <p:nvPicPr>
          <p:cNvPr id="221" name="Shape 221"/>
          <p:cNvPicPr preferRelativeResize="0"/>
          <p:nvPr/>
        </p:nvPicPr>
        <p:blipFill>
          <a:blip r:embed="rId3">
            <a:alphaModFix/>
          </a:blip>
          <a:stretch>
            <a:fillRect/>
          </a:stretch>
        </p:blipFill>
        <p:spPr>
          <a:xfrm>
            <a:off x="585088" y="1103750"/>
            <a:ext cx="4208049" cy="2311875"/>
          </a:xfrm>
          <a:prstGeom prst="rect">
            <a:avLst/>
          </a:prstGeom>
          <a:noFill/>
          <a:ln>
            <a:noFill/>
          </a:ln>
        </p:spPr>
      </p:pic>
      <p:pic>
        <p:nvPicPr>
          <p:cNvPr id="222" name="Shape 222"/>
          <p:cNvPicPr preferRelativeResize="0"/>
          <p:nvPr/>
        </p:nvPicPr>
        <p:blipFill rotWithShape="1">
          <a:blip r:embed="rId4">
            <a:alphaModFix/>
          </a:blip>
          <a:srcRect/>
          <a:stretch/>
        </p:blipFill>
        <p:spPr>
          <a:xfrm>
            <a:off x="585088" y="3499600"/>
            <a:ext cx="1800300" cy="1350300"/>
          </a:xfrm>
          <a:prstGeom prst="rect">
            <a:avLst/>
          </a:prstGeom>
          <a:noFill/>
          <a:ln>
            <a:noFill/>
          </a:ln>
        </p:spPr>
      </p:pic>
      <p:pic>
        <p:nvPicPr>
          <p:cNvPr id="223" name="Shape 223"/>
          <p:cNvPicPr preferRelativeResize="0"/>
          <p:nvPr/>
        </p:nvPicPr>
        <p:blipFill rotWithShape="1">
          <a:blip r:embed="rId5">
            <a:alphaModFix/>
          </a:blip>
          <a:srcRect/>
          <a:stretch/>
        </p:blipFill>
        <p:spPr>
          <a:xfrm>
            <a:off x="2770237" y="3499600"/>
            <a:ext cx="2022900" cy="13503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645697" y="310698"/>
            <a:ext cx="7642959" cy="457987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1"/>
              </a:buClr>
              <a:buFont typeface="Amatic SC"/>
              <a:buNone/>
            </a:pPr>
            <a:r>
              <a:rPr lang="en" sz="3600" u="sng" dirty="0">
                <a:latin typeface="Arial"/>
                <a:ea typeface="Arial"/>
                <a:cs typeface="Arial"/>
                <a:sym typeface="Arial"/>
              </a:rPr>
              <a:t>You </a:t>
            </a:r>
            <a:br>
              <a:rPr lang="en-US" sz="3600" u="sng" dirty="0">
                <a:latin typeface="Arial"/>
                <a:ea typeface="Arial"/>
                <a:cs typeface="Arial"/>
                <a:sym typeface="Arial"/>
              </a:rPr>
            </a:br>
            <a:r>
              <a:rPr lang="en" sz="2800" b="0" dirty="0">
                <a:latin typeface="Arial"/>
                <a:ea typeface="Arial"/>
                <a:cs typeface="Arial"/>
                <a:sym typeface="Arial"/>
              </a:rPr>
              <a:t>Are Key in Solving this Costly Problem</a:t>
            </a:r>
            <a:endParaRPr sz="3600" b="0" dirty="0">
              <a:latin typeface="Arial"/>
              <a:ea typeface="Arial"/>
              <a:cs typeface="Arial"/>
              <a:sym typeface="Arial"/>
            </a:endParaRPr>
          </a:p>
        </p:txBody>
      </p:sp>
      <p:sp>
        <p:nvSpPr>
          <p:cNvPr id="214" name="Shape 214"/>
          <p:cNvSpPr txBox="1"/>
          <p:nvPr/>
        </p:nvSpPr>
        <p:spPr>
          <a:xfrm>
            <a:off x="1297110" y="4482618"/>
            <a:ext cx="2413450" cy="373818"/>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100" dirty="0">
              <a:latin typeface="Source Code Pro"/>
              <a:ea typeface="Source Code Pro"/>
              <a:cs typeface="Source Code Pro"/>
              <a:sym typeface="Source Code Pro"/>
            </a:endParaRPr>
          </a:p>
        </p:txBody>
      </p:sp>
      <p:sp>
        <p:nvSpPr>
          <p:cNvPr id="2" name="Rectangle 1">
            <a:extLst>
              <a:ext uri="{FF2B5EF4-FFF2-40B4-BE49-F238E27FC236}">
                <a16:creationId xmlns:a16="http://schemas.microsoft.com/office/drawing/2014/main" id="{B69F4217-9AD2-914E-89E7-0E0213EE97D0}"/>
              </a:ext>
            </a:extLst>
          </p:cNvPr>
          <p:cNvSpPr/>
          <p:nvPr/>
        </p:nvSpPr>
        <p:spPr>
          <a:xfrm>
            <a:off x="1600201" y="1659604"/>
            <a:ext cx="6031522" cy="2523768"/>
          </a:xfrm>
          <a:prstGeom prst="rect">
            <a:avLst/>
          </a:prstGeom>
        </p:spPr>
        <p:txBody>
          <a:bodyPr wrap="square">
            <a:spAutoFit/>
          </a:bodyPr>
          <a:lstStyle/>
          <a:p>
            <a:pPr lvl="0" algn="ctr">
              <a:buSzPts val="1100"/>
            </a:pPr>
            <a:r>
              <a:rPr lang="en-US" sz="2400" dirty="0">
                <a:solidFill>
                  <a:schemeClr val="tx1">
                    <a:lumMod val="65000"/>
                    <a:lumOff val="35000"/>
                  </a:schemeClr>
                </a:solidFill>
              </a:rPr>
              <a:t>Low Health Literacy Costs the US Health Care System as much as $238 billion/year</a:t>
            </a:r>
            <a:r>
              <a:rPr lang="en-US" sz="2400" baseline="30000" dirty="0">
                <a:solidFill>
                  <a:schemeClr val="tx1">
                    <a:lumMod val="65000"/>
                    <a:lumOff val="35000"/>
                  </a:schemeClr>
                </a:solidFill>
              </a:rPr>
              <a:t>1</a:t>
            </a:r>
            <a:r>
              <a:rPr lang="en-US" sz="2400" dirty="0">
                <a:solidFill>
                  <a:schemeClr val="tx1">
                    <a:lumMod val="65000"/>
                    <a:lumOff val="35000"/>
                  </a:schemeClr>
                </a:solidFill>
              </a:rPr>
              <a:t>. </a:t>
            </a:r>
          </a:p>
          <a:p>
            <a:pPr lvl="0" algn="ctr">
              <a:buSzPts val="1100"/>
            </a:pPr>
            <a:endParaRPr lang="en-US" sz="2400" dirty="0">
              <a:solidFill>
                <a:schemeClr val="tx1">
                  <a:lumMod val="65000"/>
                  <a:lumOff val="35000"/>
                </a:schemeClr>
              </a:solidFill>
            </a:endParaRPr>
          </a:p>
          <a:p>
            <a:pPr lvl="0" algn="ctr">
              <a:buSzPts val="1100"/>
            </a:pPr>
            <a:r>
              <a:rPr lang="en-US" sz="2400" dirty="0">
                <a:solidFill>
                  <a:schemeClr val="tx1">
                    <a:lumMod val="65000"/>
                    <a:lumOff val="35000"/>
                  </a:schemeClr>
                </a:solidFill>
              </a:rPr>
              <a:t>4 in 5 Teens report a high interest </a:t>
            </a:r>
            <a:br>
              <a:rPr lang="en-US" sz="2400" dirty="0">
                <a:solidFill>
                  <a:schemeClr val="tx1">
                    <a:lumMod val="65000"/>
                    <a:lumOff val="35000"/>
                  </a:schemeClr>
                </a:solidFill>
              </a:rPr>
            </a:br>
            <a:r>
              <a:rPr lang="en-US" sz="2400" dirty="0">
                <a:solidFill>
                  <a:schemeClr val="tx1">
                    <a:lumMod val="65000"/>
                    <a:lumOff val="35000"/>
                  </a:schemeClr>
                </a:solidFill>
              </a:rPr>
              <a:t>     in learning more about health.</a:t>
            </a:r>
            <a:r>
              <a:rPr lang="en-US" sz="2400" baseline="30000" dirty="0">
                <a:solidFill>
                  <a:schemeClr val="tx1">
                    <a:lumMod val="65000"/>
                    <a:lumOff val="35000"/>
                  </a:schemeClr>
                </a:solidFill>
              </a:rPr>
              <a:t>2</a:t>
            </a:r>
            <a:r>
              <a:rPr lang="en-US" sz="2400" dirty="0">
                <a:solidFill>
                  <a:schemeClr val="tx1">
                    <a:lumMod val="65000"/>
                    <a:lumOff val="35000"/>
                  </a:schemeClr>
                </a:solidFill>
              </a:rPr>
              <a:t> </a:t>
            </a:r>
          </a:p>
          <a:p>
            <a:pPr lvl="0" algn="ctr">
              <a:buSzPts val="1100"/>
            </a:pPr>
            <a:r>
              <a:rPr lang="en-US" dirty="0"/>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128510" y="168398"/>
            <a:ext cx="8681100" cy="657441"/>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1"/>
              </a:buClr>
              <a:buFont typeface="Amatic SC"/>
              <a:buNone/>
            </a:pPr>
            <a:r>
              <a:rPr lang="en" sz="2800" b="1" i="0" u="none" strike="noStrike" cap="none" dirty="0">
                <a:solidFill>
                  <a:schemeClr val="accent1"/>
                </a:solidFill>
                <a:latin typeface="Arial"/>
                <a:ea typeface="Arial"/>
                <a:cs typeface="Arial"/>
                <a:sym typeface="Arial"/>
              </a:rPr>
              <a:t>What s</a:t>
            </a:r>
            <a:r>
              <a:rPr lang="en" sz="2800" dirty="0">
                <a:latin typeface="Arial"/>
                <a:ea typeface="Arial"/>
                <a:cs typeface="Arial"/>
                <a:sym typeface="Arial"/>
              </a:rPr>
              <a:t>kills you</a:t>
            </a:r>
            <a:r>
              <a:rPr lang="en" sz="2800" b="1" i="0" u="none" strike="noStrike" cap="none" dirty="0">
                <a:solidFill>
                  <a:schemeClr val="accent1"/>
                </a:solidFill>
                <a:latin typeface="Arial"/>
                <a:ea typeface="Arial"/>
                <a:cs typeface="Arial"/>
                <a:sym typeface="Arial"/>
              </a:rPr>
              <a:t> need to be </a:t>
            </a:r>
            <a:r>
              <a:rPr lang="en" sz="2800" dirty="0">
                <a:latin typeface="Arial"/>
                <a:ea typeface="Arial"/>
                <a:cs typeface="Arial"/>
                <a:sym typeface="Arial"/>
              </a:rPr>
              <a:t>H</a:t>
            </a:r>
            <a:r>
              <a:rPr lang="en" sz="2800" b="1" i="0" u="none" strike="noStrike" cap="none" dirty="0">
                <a:solidFill>
                  <a:schemeClr val="accent1"/>
                </a:solidFill>
                <a:latin typeface="Arial"/>
                <a:ea typeface="Arial"/>
                <a:cs typeface="Arial"/>
                <a:sym typeface="Arial"/>
              </a:rPr>
              <a:t>ealth </a:t>
            </a:r>
            <a:r>
              <a:rPr lang="en" sz="2800" dirty="0">
                <a:latin typeface="Arial"/>
                <a:ea typeface="Arial"/>
                <a:cs typeface="Arial"/>
                <a:sym typeface="Arial"/>
              </a:rPr>
              <a:t>Li</a:t>
            </a:r>
            <a:r>
              <a:rPr lang="en" sz="2800" b="1" i="0" u="none" strike="noStrike" cap="none" dirty="0">
                <a:solidFill>
                  <a:schemeClr val="accent1"/>
                </a:solidFill>
                <a:latin typeface="Arial"/>
                <a:ea typeface="Arial"/>
                <a:cs typeface="Arial"/>
                <a:sym typeface="Arial"/>
              </a:rPr>
              <a:t>terate</a:t>
            </a:r>
            <a:r>
              <a:rPr lang="en" sz="2800" dirty="0">
                <a:latin typeface="Arial"/>
                <a:ea typeface="Arial"/>
                <a:cs typeface="Arial"/>
                <a:sym typeface="Arial"/>
              </a:rPr>
              <a:t>:</a:t>
            </a:r>
            <a:r>
              <a:rPr lang="en" sz="2800" b="1" i="0" u="none" strike="noStrike" cap="none" dirty="0">
                <a:solidFill>
                  <a:schemeClr val="accent1"/>
                </a:solidFill>
                <a:latin typeface="Arial"/>
                <a:ea typeface="Arial"/>
                <a:cs typeface="Arial"/>
                <a:sym typeface="Arial"/>
              </a:rPr>
              <a:t> </a:t>
            </a:r>
            <a:endParaRPr sz="2800" dirty="0">
              <a:latin typeface="Arial"/>
              <a:ea typeface="Arial"/>
              <a:cs typeface="Arial"/>
              <a:sym typeface="Arial"/>
            </a:endParaRPr>
          </a:p>
        </p:txBody>
      </p:sp>
      <p:sp>
        <p:nvSpPr>
          <p:cNvPr id="205" name="Shape 205"/>
          <p:cNvSpPr txBox="1">
            <a:spLocks noGrp="1"/>
          </p:cNvSpPr>
          <p:nvPr>
            <p:ph type="body" idx="1"/>
          </p:nvPr>
        </p:nvSpPr>
        <p:spPr>
          <a:xfrm>
            <a:off x="300548" y="825839"/>
            <a:ext cx="8602500" cy="4127400"/>
          </a:xfrm>
          <a:prstGeom prst="rect">
            <a:avLst/>
          </a:prstGeom>
          <a:noFill/>
          <a:ln>
            <a:noFill/>
          </a:ln>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tx1">
                  <a:lumMod val="50000"/>
                </a:schemeClr>
              </a:buClr>
              <a:buSzPts val="1600"/>
              <a:buFont typeface="Arial"/>
              <a:buAutoNum type="arabicPeriod"/>
            </a:pPr>
            <a:r>
              <a:rPr lang="en" sz="1600" b="1" i="0" u="none" strike="noStrike" cap="none" dirty="0">
                <a:solidFill>
                  <a:schemeClr val="tx1">
                    <a:lumMod val="65000"/>
                    <a:lumOff val="35000"/>
                  </a:schemeClr>
                </a:solidFill>
                <a:latin typeface="Arial"/>
                <a:ea typeface="Arial"/>
                <a:cs typeface="Arial"/>
                <a:sym typeface="Arial"/>
              </a:rPr>
              <a:t>Communicate</a:t>
            </a:r>
            <a:r>
              <a:rPr lang="en" sz="1600" b="0" i="0" u="none" strike="noStrike" cap="none" dirty="0">
                <a:solidFill>
                  <a:schemeClr val="tx1">
                    <a:lumMod val="65000"/>
                    <a:lumOff val="35000"/>
                  </a:schemeClr>
                </a:solidFill>
                <a:latin typeface="Arial"/>
                <a:ea typeface="Arial"/>
                <a:cs typeface="Arial"/>
                <a:sym typeface="Arial"/>
              </a:rPr>
              <a:t> with your health care worker about your health (What hurts, know health terminology, know medications names)</a:t>
            </a:r>
            <a:endParaRPr sz="1600" dirty="0">
              <a:solidFill>
                <a:schemeClr val="tx1">
                  <a:lumMod val="65000"/>
                  <a:lumOff val="35000"/>
                </a:schemeClr>
              </a:solidFill>
              <a:latin typeface="Arial"/>
              <a:ea typeface="Arial"/>
              <a:cs typeface="Arial"/>
              <a:sym typeface="Arial"/>
            </a:endParaRPr>
          </a:p>
          <a:p>
            <a:pPr marL="457200" marR="0" lvl="0" indent="-330200" algn="l" rtl="0">
              <a:lnSpc>
                <a:spcPct val="100000"/>
              </a:lnSpc>
              <a:spcBef>
                <a:spcPts val="1600"/>
              </a:spcBef>
              <a:spcAft>
                <a:spcPts val="0"/>
              </a:spcAft>
              <a:buClr>
                <a:schemeClr val="tx1">
                  <a:lumMod val="50000"/>
                </a:schemeClr>
              </a:buClr>
              <a:buSzPts val="1600"/>
              <a:buFont typeface="Arial"/>
              <a:buAutoNum type="arabicPeriod"/>
            </a:pPr>
            <a:r>
              <a:rPr lang="en" sz="1600" b="1" i="0" u="none" strike="noStrike" cap="none" dirty="0">
                <a:solidFill>
                  <a:schemeClr val="tx1">
                    <a:lumMod val="65000"/>
                    <a:lumOff val="35000"/>
                  </a:schemeClr>
                </a:solidFill>
                <a:latin typeface="Arial"/>
                <a:ea typeface="Arial"/>
                <a:cs typeface="Arial"/>
                <a:sym typeface="Arial"/>
              </a:rPr>
              <a:t>Take care </a:t>
            </a:r>
            <a:r>
              <a:rPr lang="en" sz="1600" b="0" i="0" u="none" strike="noStrike" cap="none" dirty="0">
                <a:solidFill>
                  <a:schemeClr val="tx1">
                    <a:lumMod val="65000"/>
                    <a:lumOff val="35000"/>
                  </a:schemeClr>
                </a:solidFill>
                <a:latin typeface="Arial"/>
                <a:ea typeface="Arial"/>
                <a:cs typeface="Arial"/>
                <a:sym typeface="Arial"/>
              </a:rPr>
              <a:t>of yourself when sick or injured; know when to get vaccinations, preventative exams</a:t>
            </a:r>
            <a:endParaRPr sz="1600" dirty="0">
              <a:solidFill>
                <a:schemeClr val="tx1">
                  <a:lumMod val="65000"/>
                  <a:lumOff val="35000"/>
                </a:schemeClr>
              </a:solidFill>
              <a:latin typeface="Arial"/>
              <a:ea typeface="Arial"/>
              <a:cs typeface="Arial"/>
              <a:sym typeface="Arial"/>
            </a:endParaRPr>
          </a:p>
          <a:p>
            <a:pPr marL="457200" marR="0" lvl="0" indent="-330200" algn="l" rtl="0">
              <a:lnSpc>
                <a:spcPct val="100000"/>
              </a:lnSpc>
              <a:spcBef>
                <a:spcPts val="1600"/>
              </a:spcBef>
              <a:spcAft>
                <a:spcPts val="0"/>
              </a:spcAft>
              <a:buClr>
                <a:schemeClr val="tx1">
                  <a:lumMod val="50000"/>
                </a:schemeClr>
              </a:buClr>
              <a:buSzPts val="1600"/>
              <a:buFont typeface="Arial"/>
              <a:buAutoNum type="arabicPeriod"/>
            </a:pPr>
            <a:r>
              <a:rPr lang="en" sz="1600" b="1" i="0" u="none" strike="noStrike" cap="none" dirty="0">
                <a:solidFill>
                  <a:schemeClr val="tx1">
                    <a:lumMod val="65000"/>
                    <a:lumOff val="35000"/>
                  </a:schemeClr>
                </a:solidFill>
                <a:latin typeface="Arial"/>
                <a:ea typeface="Arial"/>
                <a:cs typeface="Arial"/>
                <a:sym typeface="Arial"/>
              </a:rPr>
              <a:t>Know where to go</a:t>
            </a:r>
            <a:r>
              <a:rPr lang="en" sz="1600" b="0" i="0" u="none" strike="noStrike" cap="none" dirty="0">
                <a:solidFill>
                  <a:schemeClr val="tx1">
                    <a:lumMod val="65000"/>
                    <a:lumOff val="35000"/>
                  </a:schemeClr>
                </a:solidFill>
                <a:latin typeface="Arial"/>
                <a:ea typeface="Arial"/>
                <a:cs typeface="Arial"/>
                <a:sym typeface="Arial"/>
              </a:rPr>
              <a:t> when you are sick or injured.</a:t>
            </a:r>
            <a:endParaRPr sz="1600" dirty="0">
              <a:solidFill>
                <a:schemeClr val="tx1">
                  <a:lumMod val="65000"/>
                  <a:lumOff val="35000"/>
                </a:schemeClr>
              </a:solidFill>
              <a:latin typeface="Arial"/>
              <a:ea typeface="Arial"/>
              <a:cs typeface="Arial"/>
              <a:sym typeface="Arial"/>
            </a:endParaRPr>
          </a:p>
          <a:p>
            <a:pPr marL="457200" marR="0" lvl="0" indent="-330200" algn="l" rtl="0">
              <a:lnSpc>
                <a:spcPct val="100000"/>
              </a:lnSpc>
              <a:spcBef>
                <a:spcPts val="1600"/>
              </a:spcBef>
              <a:spcAft>
                <a:spcPts val="0"/>
              </a:spcAft>
              <a:buClr>
                <a:schemeClr val="tx1">
                  <a:lumMod val="50000"/>
                </a:schemeClr>
              </a:buClr>
              <a:buSzPts val="1600"/>
              <a:buFont typeface="Arial"/>
              <a:buAutoNum type="arabicPeriod"/>
            </a:pPr>
            <a:r>
              <a:rPr lang="en" sz="1600" b="1" i="0" u="none" strike="noStrike" cap="none" dirty="0">
                <a:solidFill>
                  <a:schemeClr val="tx1">
                    <a:lumMod val="65000"/>
                    <a:lumOff val="35000"/>
                  </a:schemeClr>
                </a:solidFill>
                <a:latin typeface="Arial"/>
                <a:ea typeface="Arial"/>
                <a:cs typeface="Arial"/>
                <a:sym typeface="Arial"/>
              </a:rPr>
              <a:t>Fill out</a:t>
            </a:r>
            <a:r>
              <a:rPr lang="en" sz="1600" b="0" i="0" u="none" strike="noStrike" cap="none" dirty="0">
                <a:solidFill>
                  <a:schemeClr val="tx1">
                    <a:lumMod val="65000"/>
                    <a:lumOff val="35000"/>
                  </a:schemeClr>
                </a:solidFill>
                <a:latin typeface="Arial"/>
                <a:ea typeface="Arial"/>
                <a:cs typeface="Arial"/>
                <a:sym typeface="Arial"/>
              </a:rPr>
              <a:t> medical forms</a:t>
            </a:r>
            <a:endParaRPr sz="1600" dirty="0">
              <a:solidFill>
                <a:schemeClr val="tx1">
                  <a:lumMod val="65000"/>
                  <a:lumOff val="35000"/>
                </a:schemeClr>
              </a:solidFill>
              <a:latin typeface="Arial"/>
              <a:ea typeface="Arial"/>
              <a:cs typeface="Arial"/>
              <a:sym typeface="Arial"/>
            </a:endParaRPr>
          </a:p>
          <a:p>
            <a:pPr marL="457200" marR="0" lvl="0" indent="-330200" algn="l" rtl="0">
              <a:lnSpc>
                <a:spcPct val="100000"/>
              </a:lnSpc>
              <a:spcBef>
                <a:spcPts val="1600"/>
              </a:spcBef>
              <a:spcAft>
                <a:spcPts val="0"/>
              </a:spcAft>
              <a:buClr>
                <a:schemeClr val="tx1">
                  <a:lumMod val="50000"/>
                </a:schemeClr>
              </a:buClr>
              <a:buSzPts val="1600"/>
              <a:buFont typeface="Arial"/>
              <a:buAutoNum type="arabicPeriod"/>
            </a:pPr>
            <a:r>
              <a:rPr lang="en" sz="1600" b="1" i="0" u="none" strike="noStrike" cap="none" dirty="0">
                <a:solidFill>
                  <a:schemeClr val="tx1">
                    <a:lumMod val="65000"/>
                    <a:lumOff val="35000"/>
                  </a:schemeClr>
                </a:solidFill>
                <a:latin typeface="Arial"/>
                <a:ea typeface="Arial"/>
                <a:cs typeface="Arial"/>
                <a:sym typeface="Arial"/>
              </a:rPr>
              <a:t>Use </a:t>
            </a:r>
            <a:r>
              <a:rPr lang="en" sz="1600" b="1" dirty="0">
                <a:solidFill>
                  <a:schemeClr val="tx1">
                    <a:lumMod val="65000"/>
                    <a:lumOff val="35000"/>
                  </a:schemeClr>
                </a:solidFill>
                <a:latin typeface="Arial"/>
                <a:ea typeface="Arial"/>
                <a:cs typeface="Arial"/>
                <a:sym typeface="Arial"/>
              </a:rPr>
              <a:t>numeracy skills</a:t>
            </a:r>
            <a:r>
              <a:rPr lang="en" sz="1600" b="0" i="0" u="none" strike="noStrike" cap="none" dirty="0">
                <a:solidFill>
                  <a:schemeClr val="tx1">
                    <a:lumMod val="65000"/>
                    <a:lumOff val="35000"/>
                  </a:schemeClr>
                </a:solidFill>
                <a:latin typeface="Arial"/>
                <a:ea typeface="Arial"/>
                <a:cs typeface="Arial"/>
                <a:sym typeface="Arial"/>
              </a:rPr>
              <a:t>(e.g. m</a:t>
            </a:r>
            <a:r>
              <a:rPr lang="en" sz="1600" dirty="0">
                <a:solidFill>
                  <a:schemeClr val="tx1">
                    <a:lumMod val="65000"/>
                    <a:lumOff val="35000"/>
                  </a:schemeClr>
                </a:solidFill>
                <a:latin typeface="Arial"/>
                <a:ea typeface="Arial"/>
                <a:cs typeface="Arial"/>
                <a:sym typeface="Arial"/>
              </a:rPr>
              <a:t>ath skills </a:t>
            </a:r>
            <a:r>
              <a:rPr lang="en" sz="1600" b="0" i="0" u="none" strike="noStrike" cap="none" dirty="0">
                <a:solidFill>
                  <a:schemeClr val="tx1">
                    <a:lumMod val="65000"/>
                    <a:lumOff val="35000"/>
                  </a:schemeClr>
                </a:solidFill>
                <a:latin typeface="Arial"/>
                <a:ea typeface="Arial"/>
                <a:cs typeface="Arial"/>
                <a:sym typeface="Arial"/>
              </a:rPr>
              <a:t>to </a:t>
            </a:r>
            <a:r>
              <a:rPr lang="en" sz="1600" dirty="0">
                <a:solidFill>
                  <a:schemeClr val="tx1">
                    <a:lumMod val="65000"/>
                    <a:lumOff val="35000"/>
                  </a:schemeClr>
                </a:solidFill>
                <a:latin typeface="Arial"/>
                <a:ea typeface="Arial"/>
                <a:cs typeface="Arial"/>
                <a:sym typeface="Arial"/>
              </a:rPr>
              <a:t>determine</a:t>
            </a:r>
            <a:r>
              <a:rPr lang="en" sz="1600" b="0" i="0" u="none" strike="noStrike" cap="none" dirty="0">
                <a:solidFill>
                  <a:schemeClr val="tx1">
                    <a:lumMod val="65000"/>
                    <a:lumOff val="35000"/>
                  </a:schemeClr>
                </a:solidFill>
                <a:latin typeface="Arial"/>
                <a:ea typeface="Arial"/>
                <a:cs typeface="Arial"/>
                <a:sym typeface="Arial"/>
              </a:rPr>
              <a:t> the correct amount of medicine to take or to monitor your heart rate)</a:t>
            </a:r>
            <a:endParaRPr sz="1600" dirty="0">
              <a:solidFill>
                <a:schemeClr val="tx1">
                  <a:lumMod val="65000"/>
                  <a:lumOff val="35000"/>
                </a:schemeClr>
              </a:solidFill>
              <a:latin typeface="Arial"/>
              <a:ea typeface="Arial"/>
              <a:cs typeface="Arial"/>
              <a:sym typeface="Arial"/>
            </a:endParaRPr>
          </a:p>
          <a:p>
            <a:pPr marL="457200" marR="0" lvl="0" indent="-330200" algn="l" rtl="0">
              <a:lnSpc>
                <a:spcPct val="100000"/>
              </a:lnSpc>
              <a:spcBef>
                <a:spcPts val="1600"/>
              </a:spcBef>
              <a:spcAft>
                <a:spcPts val="0"/>
              </a:spcAft>
              <a:buClr>
                <a:schemeClr val="tx1">
                  <a:lumMod val="50000"/>
                </a:schemeClr>
              </a:buClr>
              <a:buSzPts val="1600"/>
              <a:buFont typeface="Arial"/>
              <a:buAutoNum type="arabicPeriod"/>
            </a:pPr>
            <a:r>
              <a:rPr lang="en" sz="1600" b="1" i="0" u="none" strike="noStrike" cap="none" dirty="0">
                <a:solidFill>
                  <a:schemeClr val="tx1">
                    <a:lumMod val="65000"/>
                    <a:lumOff val="35000"/>
                  </a:schemeClr>
                </a:solidFill>
                <a:latin typeface="Arial"/>
                <a:ea typeface="Arial"/>
                <a:cs typeface="Arial"/>
                <a:sym typeface="Arial"/>
              </a:rPr>
              <a:t>Keep and schedule appointments</a:t>
            </a:r>
            <a:r>
              <a:rPr lang="en" sz="1600" b="0" i="0" u="none" strike="noStrike" cap="none" dirty="0">
                <a:solidFill>
                  <a:schemeClr val="tx1">
                    <a:lumMod val="65000"/>
                    <a:lumOff val="35000"/>
                  </a:schemeClr>
                </a:solidFill>
                <a:latin typeface="Arial"/>
                <a:ea typeface="Arial"/>
                <a:cs typeface="Arial"/>
                <a:sym typeface="Arial"/>
              </a:rPr>
              <a:t>, talk to health insurance companies</a:t>
            </a:r>
            <a:endParaRPr sz="1600" b="0" i="0" u="none" strike="noStrike" cap="none" dirty="0">
              <a:solidFill>
                <a:schemeClr val="tx1">
                  <a:lumMod val="65000"/>
                  <a:lumOff val="35000"/>
                </a:schemeClr>
              </a:solidFill>
              <a:latin typeface="Arial"/>
              <a:ea typeface="Arial"/>
              <a:cs typeface="Arial"/>
              <a:sym typeface="Arial"/>
            </a:endParaRPr>
          </a:p>
          <a:p>
            <a:pPr marL="457200" marR="0" lvl="0" indent="-330200" algn="l" rtl="0">
              <a:lnSpc>
                <a:spcPct val="100000"/>
              </a:lnSpc>
              <a:spcBef>
                <a:spcPts val="1600"/>
              </a:spcBef>
              <a:spcAft>
                <a:spcPts val="0"/>
              </a:spcAft>
              <a:buClr>
                <a:schemeClr val="tx1">
                  <a:lumMod val="50000"/>
                </a:schemeClr>
              </a:buClr>
              <a:buSzPts val="1600"/>
              <a:buFont typeface="Arial"/>
              <a:buAutoNum type="arabicPeriod"/>
            </a:pPr>
            <a:r>
              <a:rPr lang="en" sz="1600" b="1" dirty="0">
                <a:solidFill>
                  <a:schemeClr val="tx1">
                    <a:lumMod val="65000"/>
                    <a:lumOff val="35000"/>
                  </a:schemeClr>
                </a:solidFill>
                <a:latin typeface="Arial"/>
                <a:ea typeface="Arial"/>
                <a:cs typeface="Arial"/>
                <a:sym typeface="Arial"/>
              </a:rPr>
              <a:t>Advocate</a:t>
            </a:r>
            <a:r>
              <a:rPr lang="en" sz="1600" dirty="0">
                <a:solidFill>
                  <a:schemeClr val="tx1">
                    <a:lumMod val="65000"/>
                    <a:lumOff val="35000"/>
                  </a:schemeClr>
                </a:solidFill>
                <a:latin typeface="Arial"/>
                <a:ea typeface="Arial"/>
                <a:cs typeface="Arial"/>
                <a:sym typeface="Arial"/>
              </a:rPr>
              <a:t> for yourself and your community to start change</a:t>
            </a:r>
            <a:endParaRPr sz="1600" dirty="0">
              <a:solidFill>
                <a:schemeClr val="tx1">
                  <a:lumMod val="65000"/>
                  <a:lumOff val="35000"/>
                </a:schemeClr>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60" name="Shape 60"/>
          <p:cNvSpPr txBox="1">
            <a:spLocks noGrp="1"/>
          </p:cNvSpPr>
          <p:nvPr>
            <p:ph type="body" idx="1"/>
          </p:nvPr>
        </p:nvSpPr>
        <p:spPr>
          <a:xfrm>
            <a:off x="330175" y="677687"/>
            <a:ext cx="8703823" cy="4217105"/>
          </a:xfrm>
          <a:prstGeom prst="rect">
            <a:avLst/>
          </a:prstGeom>
          <a:noFill/>
          <a:ln>
            <a:noFill/>
          </a:ln>
        </p:spPr>
        <p:txBody>
          <a:bodyPr spcFirstLastPara="1" vert="horz" wrap="square" lIns="91425" tIns="91425" rIns="91425" bIns="91425" rtlCol="0" anchor="t" anchorCtr="0">
            <a:noAutofit/>
          </a:bodyPr>
          <a:lstStyle/>
          <a:p>
            <a:pPr marL="0" indent="0"/>
            <a:r>
              <a:rPr lang="en-US" sz="1500" dirty="0">
                <a:solidFill>
                  <a:schemeClr val="tx1">
                    <a:lumMod val="65000"/>
                    <a:lumOff val="35000"/>
                  </a:schemeClr>
                </a:solidFill>
                <a:latin typeface="Arial"/>
                <a:ea typeface="Arial"/>
                <a:cs typeface="Arial"/>
                <a:sym typeface="Arial"/>
              </a:rPr>
              <a:t>This </a:t>
            </a:r>
            <a:r>
              <a:rPr lang="en" sz="1500" dirty="0">
                <a:solidFill>
                  <a:schemeClr val="tx1">
                    <a:lumMod val="65000"/>
                    <a:lumOff val="35000"/>
                  </a:schemeClr>
                </a:solidFill>
                <a:latin typeface="Arial"/>
                <a:ea typeface="Arial"/>
                <a:cs typeface="Arial"/>
                <a:sym typeface="Arial"/>
              </a:rPr>
              <a:t>project </a:t>
            </a:r>
            <a:r>
              <a:rPr lang="en-US" sz="1500" dirty="0">
                <a:solidFill>
                  <a:schemeClr val="tx1">
                    <a:lumMod val="65000"/>
                    <a:lumOff val="35000"/>
                  </a:schemeClr>
                </a:solidFill>
                <a:latin typeface="Arial"/>
                <a:ea typeface="Arial"/>
                <a:cs typeface="Arial"/>
                <a:sym typeface="Arial"/>
              </a:rPr>
              <a:t>was developed </a:t>
            </a:r>
            <a:r>
              <a:rPr lang="en" sz="1500" dirty="0">
                <a:solidFill>
                  <a:schemeClr val="tx1">
                    <a:lumMod val="65000"/>
                    <a:lumOff val="35000"/>
                  </a:schemeClr>
                </a:solidFill>
                <a:latin typeface="Arial"/>
                <a:ea typeface="Arial"/>
                <a:cs typeface="Arial"/>
                <a:sym typeface="Arial"/>
              </a:rPr>
              <a:t>to offer health literacy skills to students </a:t>
            </a:r>
            <a:r>
              <a:rPr lang="en" sz="1500" b="1" i="1" dirty="0">
                <a:solidFill>
                  <a:schemeClr val="tx1">
                    <a:lumMod val="65000"/>
                    <a:lumOff val="35000"/>
                  </a:schemeClr>
                </a:solidFill>
                <a:latin typeface="Arial"/>
                <a:ea typeface="Arial"/>
                <a:cs typeface="Arial"/>
                <a:sym typeface="Arial"/>
              </a:rPr>
              <a:t>before </a:t>
            </a:r>
            <a:r>
              <a:rPr lang="en" sz="1500" dirty="0">
                <a:solidFill>
                  <a:schemeClr val="tx1">
                    <a:lumMod val="65000"/>
                    <a:lumOff val="35000"/>
                  </a:schemeClr>
                </a:solidFill>
                <a:latin typeface="Arial"/>
                <a:ea typeface="Arial"/>
                <a:cs typeface="Arial"/>
                <a:sym typeface="Arial"/>
              </a:rPr>
              <a:t>they leave high school. The CPHA MOR, a network of 45 organizations, </a:t>
            </a:r>
            <a:r>
              <a:rPr lang="en-US" sz="1500" dirty="0">
                <a:solidFill>
                  <a:schemeClr val="tx1">
                    <a:lumMod val="65000"/>
                    <a:lumOff val="35000"/>
                  </a:schemeClr>
                </a:solidFill>
                <a:latin typeface="Arial"/>
                <a:ea typeface="Arial"/>
                <a:cs typeface="Arial"/>
                <a:sym typeface="Arial"/>
              </a:rPr>
              <a:t>has a </a:t>
            </a:r>
            <a:r>
              <a:rPr lang="en" sz="1500" dirty="0">
                <a:solidFill>
                  <a:schemeClr val="tx1">
                    <a:lumMod val="65000"/>
                    <a:lumOff val="35000"/>
                  </a:schemeClr>
                </a:solidFill>
                <a:latin typeface="Arial"/>
                <a:ea typeface="Arial"/>
                <a:cs typeface="Arial"/>
                <a:sym typeface="Arial"/>
              </a:rPr>
              <a:t>goal to develop youth as future public health leaders, advocates and educated citizens who will support their health and the public’s health.  </a:t>
            </a:r>
            <a:endParaRPr lang="en-US" sz="1500" dirty="0">
              <a:solidFill>
                <a:schemeClr val="tx1">
                  <a:lumMod val="65000"/>
                  <a:lumOff val="35000"/>
                </a:schemeClr>
              </a:solidFill>
              <a:latin typeface="Arial"/>
              <a:ea typeface="Arial"/>
              <a:cs typeface="Arial"/>
              <a:sym typeface="Arial"/>
            </a:endParaRPr>
          </a:p>
          <a:p>
            <a:pPr marL="0" indent="0"/>
            <a:endParaRPr lang="en-US" sz="1500" dirty="0">
              <a:solidFill>
                <a:srgbClr val="171717"/>
              </a:solidFill>
              <a:latin typeface="Arial"/>
              <a:ea typeface="Arial"/>
              <a:cs typeface="Arial"/>
              <a:sym typeface="Arial"/>
            </a:endParaRPr>
          </a:p>
          <a:p>
            <a:pPr marL="0" indent="0"/>
            <a:endParaRPr lang="en-US" sz="1500" dirty="0">
              <a:solidFill>
                <a:srgbClr val="171717"/>
              </a:solidFill>
              <a:latin typeface="Arial"/>
              <a:ea typeface="Arial"/>
              <a:cs typeface="Arial"/>
              <a:sym typeface="Arial"/>
            </a:endParaRPr>
          </a:p>
          <a:p>
            <a:pPr marL="0" indent="0"/>
            <a:endParaRPr lang="en-US" sz="1500" dirty="0">
              <a:solidFill>
                <a:srgbClr val="171717"/>
              </a:solidFill>
              <a:latin typeface="Arial"/>
              <a:ea typeface="Arial"/>
              <a:cs typeface="Arial"/>
              <a:sym typeface="Arial"/>
            </a:endParaRPr>
          </a:p>
          <a:p>
            <a:pPr marL="0" indent="0"/>
            <a:endParaRPr lang="en-US" sz="1500" dirty="0">
              <a:solidFill>
                <a:srgbClr val="171717"/>
              </a:solidFill>
              <a:latin typeface="Arial"/>
              <a:ea typeface="Arial"/>
              <a:cs typeface="Arial"/>
              <a:sym typeface="Arial"/>
            </a:endParaRPr>
          </a:p>
          <a:p>
            <a:pPr marL="0" indent="0"/>
            <a:endParaRPr lang="en-US" sz="1500" dirty="0">
              <a:solidFill>
                <a:srgbClr val="171717"/>
              </a:solidFill>
              <a:latin typeface="Arial"/>
              <a:ea typeface="Arial"/>
              <a:cs typeface="Arial"/>
              <a:sym typeface="Arial"/>
            </a:endParaRPr>
          </a:p>
          <a:p>
            <a:pPr marL="0" indent="0"/>
            <a:endParaRPr sz="1500" dirty="0">
              <a:solidFill>
                <a:srgbClr val="171717"/>
              </a:solidFill>
              <a:latin typeface="Arial"/>
              <a:ea typeface="Arial"/>
              <a:cs typeface="Arial"/>
              <a:sym typeface="Arial"/>
            </a:endParaRPr>
          </a:p>
          <a:p>
            <a:pPr marL="0" indent="0"/>
            <a:endParaRPr lang="en-US" sz="1500" dirty="0">
              <a:solidFill>
                <a:srgbClr val="171717"/>
              </a:solidFill>
              <a:latin typeface="Arial"/>
              <a:ea typeface="Arial"/>
              <a:cs typeface="Arial"/>
              <a:sym typeface="Arial"/>
            </a:endParaRPr>
          </a:p>
          <a:p>
            <a:pPr marL="0" indent="0"/>
            <a:endParaRPr lang="en-US" sz="1400" dirty="0">
              <a:solidFill>
                <a:srgbClr val="171717"/>
              </a:solidFill>
              <a:latin typeface="Arial"/>
              <a:ea typeface="Arial"/>
              <a:cs typeface="Arial"/>
              <a:sym typeface="Arial"/>
            </a:endParaRPr>
          </a:p>
          <a:p>
            <a:pPr marL="0" indent="0"/>
            <a:endParaRPr lang="en-US" dirty="0">
              <a:solidFill>
                <a:schemeClr val="tx1">
                  <a:lumMod val="75000"/>
                  <a:lumOff val="25000"/>
                </a:schemeClr>
              </a:solidFill>
              <a:latin typeface="Arial"/>
              <a:ea typeface="Arial"/>
              <a:cs typeface="Arial"/>
              <a:sym typeface="Arial"/>
            </a:endParaRPr>
          </a:p>
          <a:p>
            <a:pPr marL="0" indent="0"/>
            <a:endParaRPr lang="en-US" dirty="0">
              <a:solidFill>
                <a:schemeClr val="tx1">
                  <a:lumMod val="65000"/>
                  <a:lumOff val="35000"/>
                </a:schemeClr>
              </a:solidFill>
              <a:latin typeface="Arial"/>
              <a:ea typeface="Arial"/>
              <a:cs typeface="Arial"/>
              <a:sym typeface="Arial"/>
            </a:endParaRPr>
          </a:p>
          <a:p>
            <a:pPr marL="0" indent="0"/>
            <a:r>
              <a:rPr lang="en-US" dirty="0">
                <a:solidFill>
                  <a:schemeClr val="tx1">
                    <a:lumMod val="65000"/>
                    <a:lumOff val="35000"/>
                  </a:schemeClr>
                </a:solidFill>
                <a:latin typeface="Arial"/>
                <a:ea typeface="Arial"/>
                <a:cs typeface="Arial"/>
                <a:sym typeface="Arial"/>
              </a:rPr>
              <a:t>This project was first developed in 2016 by </a:t>
            </a:r>
            <a:r>
              <a:rPr lang="en" b="0" i="1" u="none" strike="noStrike" cap="none" dirty="0">
                <a:solidFill>
                  <a:schemeClr val="tx1">
                    <a:lumMod val="65000"/>
                    <a:lumOff val="35000"/>
                  </a:schemeClr>
                </a:solidFill>
                <a:latin typeface="Arial"/>
                <a:ea typeface="Arial"/>
                <a:cs typeface="Arial"/>
                <a:sym typeface="Arial"/>
              </a:rPr>
              <a:t>Cyndi Billian Stern, MA, MP</a:t>
            </a:r>
            <a:r>
              <a:rPr lang="en" i="1" dirty="0">
                <a:solidFill>
                  <a:schemeClr val="tx1">
                    <a:lumMod val="65000"/>
                    <a:lumOff val="35000"/>
                  </a:schemeClr>
                </a:solidFill>
                <a:latin typeface="Arial"/>
                <a:ea typeface="Arial"/>
                <a:cs typeface="Arial"/>
                <a:sym typeface="Arial"/>
              </a:rPr>
              <a:t>H, and  </a:t>
            </a:r>
            <a:r>
              <a:rPr lang="en" b="0" i="1" u="none" strike="noStrike" cap="none" dirty="0">
                <a:solidFill>
                  <a:schemeClr val="tx1">
                    <a:lumMod val="65000"/>
                    <a:lumOff val="35000"/>
                  </a:schemeClr>
                </a:solidFill>
                <a:latin typeface="Arial"/>
                <a:ea typeface="Arial"/>
                <a:cs typeface="Arial"/>
                <a:sym typeface="Arial"/>
              </a:rPr>
              <a:t>Amanda Durante, PhD, </a:t>
            </a:r>
            <a:r>
              <a:rPr lang="en-US" b="0" i="1" u="none" strike="noStrike" cap="none" dirty="0">
                <a:solidFill>
                  <a:schemeClr val="tx1">
                    <a:lumMod val="65000"/>
                    <a:lumOff val="35000"/>
                  </a:schemeClr>
                </a:solidFill>
                <a:latin typeface="Arial"/>
                <a:ea typeface="Arial"/>
                <a:cs typeface="Arial"/>
                <a:sym typeface="Arial"/>
              </a:rPr>
              <a:t>Project leaders and </a:t>
            </a:r>
            <a:r>
              <a:rPr lang="en" b="0" i="1" u="none" strike="noStrike" cap="none" dirty="0">
                <a:solidFill>
                  <a:schemeClr val="tx1">
                    <a:lumMod val="65000"/>
                    <a:lumOff val="35000"/>
                  </a:schemeClr>
                </a:solidFill>
                <a:latin typeface="Arial"/>
                <a:ea typeface="Arial"/>
                <a:cs typeface="Arial"/>
                <a:sym typeface="Arial"/>
              </a:rPr>
              <a:t>g</a:t>
            </a:r>
            <a:r>
              <a:rPr lang="en" i="1" dirty="0">
                <a:solidFill>
                  <a:schemeClr val="tx1">
                    <a:lumMod val="65000"/>
                    <a:lumOff val="35000"/>
                  </a:schemeClr>
                </a:solidFill>
                <a:latin typeface="Arial"/>
                <a:ea typeface="Arial"/>
                <a:cs typeface="Arial"/>
                <a:sym typeface="Arial"/>
              </a:rPr>
              <a:t>raduate students, Fawatih Mohamed Abouh, MD, MPH </a:t>
            </a:r>
            <a:r>
              <a:rPr lang="en" b="0" i="1" u="none" strike="noStrike" cap="none" dirty="0">
                <a:solidFill>
                  <a:schemeClr val="tx1">
                    <a:lumMod val="65000"/>
                    <a:lumOff val="35000"/>
                  </a:schemeClr>
                </a:solidFill>
                <a:latin typeface="Arial"/>
                <a:ea typeface="Arial"/>
                <a:cs typeface="Arial"/>
                <a:sym typeface="Arial"/>
              </a:rPr>
              <a:t>and </a:t>
            </a:r>
            <a:r>
              <a:rPr lang="en" i="1" dirty="0">
                <a:solidFill>
                  <a:schemeClr val="tx1">
                    <a:lumMod val="65000"/>
                    <a:lumOff val="35000"/>
                  </a:schemeClr>
                </a:solidFill>
                <a:latin typeface="Arial"/>
                <a:ea typeface="Arial"/>
                <a:cs typeface="Arial"/>
                <a:sym typeface="Arial"/>
              </a:rPr>
              <a:t>Rabale Hasan, MD, MPH. </a:t>
            </a:r>
          </a:p>
          <a:p>
            <a:pPr marL="0" indent="0">
              <a:lnSpc>
                <a:spcPct val="100000"/>
              </a:lnSpc>
            </a:pPr>
            <a:endParaRPr lang="en" b="0" i="0" u="none" strike="noStrike" cap="none" dirty="0">
              <a:solidFill>
                <a:schemeClr val="tx1">
                  <a:lumMod val="65000"/>
                  <a:lumOff val="35000"/>
                </a:schemeClr>
              </a:solidFill>
              <a:latin typeface="Arial"/>
              <a:ea typeface="Arial"/>
              <a:cs typeface="Arial"/>
              <a:sym typeface="Arial"/>
            </a:endParaRPr>
          </a:p>
          <a:p>
            <a:pPr marL="0" indent="0">
              <a:lnSpc>
                <a:spcPct val="100000"/>
              </a:lnSpc>
            </a:pPr>
            <a:r>
              <a:rPr lang="en" b="0" i="0" u="none" strike="noStrike" cap="none" dirty="0">
                <a:solidFill>
                  <a:schemeClr val="tx1">
                    <a:lumMod val="65000"/>
                    <a:lumOff val="35000"/>
                  </a:schemeClr>
                </a:solidFill>
                <a:latin typeface="Arial"/>
                <a:ea typeface="Arial"/>
                <a:cs typeface="Arial"/>
                <a:sym typeface="Arial"/>
              </a:rPr>
              <a:t>Updated </a:t>
            </a:r>
            <a:r>
              <a:rPr lang="en-US" b="0" i="0" u="none" strike="noStrike" cap="none" dirty="0">
                <a:solidFill>
                  <a:schemeClr val="tx1">
                    <a:lumMod val="65000"/>
                    <a:lumOff val="35000"/>
                  </a:schemeClr>
                </a:solidFill>
                <a:latin typeface="Arial"/>
                <a:ea typeface="Arial"/>
                <a:cs typeface="Arial"/>
                <a:sym typeface="Arial"/>
              </a:rPr>
              <a:t>in </a:t>
            </a:r>
            <a:r>
              <a:rPr lang="en" b="0" i="0" u="none" strike="noStrike" cap="none" dirty="0">
                <a:solidFill>
                  <a:schemeClr val="tx1">
                    <a:lumMod val="65000"/>
                    <a:lumOff val="35000"/>
                  </a:schemeClr>
                </a:solidFill>
                <a:latin typeface="Arial"/>
                <a:ea typeface="Arial"/>
                <a:cs typeface="Arial"/>
                <a:sym typeface="Arial"/>
              </a:rPr>
              <a:t>20</a:t>
            </a:r>
            <a:r>
              <a:rPr lang="en-US" b="0" i="0" u="none" strike="noStrike" cap="none" dirty="0">
                <a:solidFill>
                  <a:schemeClr val="tx1">
                    <a:lumMod val="65000"/>
                    <a:lumOff val="35000"/>
                  </a:schemeClr>
                </a:solidFill>
                <a:latin typeface="Arial"/>
                <a:ea typeface="Arial"/>
                <a:cs typeface="Arial"/>
                <a:sym typeface="Arial"/>
              </a:rPr>
              <a:t>20</a:t>
            </a:r>
            <a:r>
              <a:rPr lang="en" b="0" i="0" u="none" strike="noStrike" cap="none" dirty="0">
                <a:solidFill>
                  <a:schemeClr val="tx1">
                    <a:lumMod val="65000"/>
                    <a:lumOff val="35000"/>
                  </a:schemeClr>
                </a:solidFill>
                <a:latin typeface="Arial"/>
                <a:ea typeface="Arial"/>
                <a:cs typeface="Arial"/>
                <a:sym typeface="Arial"/>
              </a:rPr>
              <a:t> By CPHA MOR leaders: </a:t>
            </a:r>
            <a:r>
              <a:rPr lang="en" i="1" dirty="0">
                <a:solidFill>
                  <a:schemeClr val="tx1">
                    <a:lumMod val="65000"/>
                    <a:lumOff val="35000"/>
                  </a:schemeClr>
                </a:solidFill>
                <a:latin typeface="Arial"/>
                <a:ea typeface="Arial"/>
                <a:cs typeface="Arial"/>
                <a:sym typeface="Arial"/>
              </a:rPr>
              <a:t>N. Chi</a:t>
            </a:r>
            <a:r>
              <a:rPr lang="en-US" i="1" dirty="0" err="1">
                <a:solidFill>
                  <a:schemeClr val="tx1">
                    <a:lumMod val="65000"/>
                    <a:lumOff val="35000"/>
                  </a:schemeClr>
                </a:solidFill>
                <a:latin typeface="Arial"/>
                <a:ea typeface="Arial"/>
                <a:cs typeface="Arial"/>
                <a:sym typeface="Arial"/>
              </a:rPr>
              <a:t>neye</a:t>
            </a:r>
            <a:r>
              <a:rPr lang="en" i="1" dirty="0">
                <a:solidFill>
                  <a:schemeClr val="tx1">
                    <a:lumMod val="65000"/>
                    <a:lumOff val="35000"/>
                  </a:schemeClr>
                </a:solidFill>
                <a:latin typeface="Arial"/>
                <a:ea typeface="Arial"/>
                <a:cs typeface="Arial"/>
                <a:sym typeface="Arial"/>
              </a:rPr>
              <a:t> Anako, MPH, CHE</a:t>
            </a:r>
            <a:r>
              <a:rPr lang="en-US" i="1" dirty="0">
                <a:solidFill>
                  <a:schemeClr val="tx1">
                    <a:lumMod val="65000"/>
                    <a:lumOff val="35000"/>
                  </a:schemeClr>
                </a:solidFill>
                <a:latin typeface="Arial"/>
                <a:ea typeface="Arial"/>
                <a:cs typeface="Arial"/>
                <a:sym typeface="Arial"/>
              </a:rPr>
              <a:t>S and Renae James, MPH</a:t>
            </a:r>
            <a:r>
              <a:rPr lang="en" b="0" i="0" u="none" strike="noStrike" cap="none" dirty="0">
                <a:solidFill>
                  <a:schemeClr val="tx1">
                    <a:lumMod val="65000"/>
                    <a:lumOff val="35000"/>
                  </a:schemeClr>
                </a:solidFill>
                <a:latin typeface="Arial"/>
                <a:ea typeface="Arial"/>
                <a:cs typeface="Arial"/>
                <a:sym typeface="Arial"/>
              </a:rPr>
              <a:t>		</a:t>
            </a:r>
            <a:r>
              <a:rPr lang="en" b="0" i="0" u="none" strike="noStrike" cap="none" dirty="0">
                <a:solidFill>
                  <a:srgbClr val="171717"/>
                </a:solidFill>
                <a:latin typeface="Arial"/>
                <a:ea typeface="Arial"/>
                <a:cs typeface="Arial"/>
                <a:sym typeface="Arial"/>
              </a:rPr>
              <a:t>	</a:t>
            </a:r>
            <a:r>
              <a:rPr lang="en" sz="1400" dirty="0">
                <a:solidFill>
                  <a:srgbClr val="171717"/>
                </a:solidFill>
                <a:latin typeface="Arial"/>
                <a:ea typeface="Arial"/>
                <a:cs typeface="Arial"/>
                <a:sym typeface="Arial"/>
              </a:rPr>
              <a:t>       </a:t>
            </a:r>
            <a:endParaRPr sz="1400" dirty="0">
              <a:solidFill>
                <a:srgbClr val="171717"/>
              </a:solidFill>
              <a:latin typeface="Arial"/>
              <a:ea typeface="Arial"/>
              <a:cs typeface="Arial"/>
              <a:sym typeface="Arial"/>
            </a:endParaRPr>
          </a:p>
        </p:txBody>
      </p:sp>
      <p:sp>
        <p:nvSpPr>
          <p:cNvPr id="6" name="Shape 142">
            <a:extLst>
              <a:ext uri="{FF2B5EF4-FFF2-40B4-BE49-F238E27FC236}">
                <a16:creationId xmlns:a16="http://schemas.microsoft.com/office/drawing/2014/main" id="{B568437D-A7FA-8940-9BBE-82D3BBD323B5}"/>
              </a:ext>
            </a:extLst>
          </p:cNvPr>
          <p:cNvSpPr txBox="1"/>
          <p:nvPr/>
        </p:nvSpPr>
        <p:spPr>
          <a:xfrm>
            <a:off x="1579175" y="80060"/>
            <a:ext cx="6333073" cy="393600"/>
          </a:xfrm>
          <a:prstGeom prst="rect">
            <a:avLst/>
          </a:prstGeom>
          <a:noFill/>
          <a:ln>
            <a:noFill/>
          </a:ln>
        </p:spPr>
        <p:txBody>
          <a:bodyPr spcFirstLastPara="1" wrap="square" lIns="91425" tIns="91425" rIns="91425" bIns="91425" anchor="t" anchorCtr="0">
            <a:noAutofit/>
          </a:bodyPr>
          <a:lstStyle/>
          <a:p>
            <a:pPr algn="ctr"/>
            <a:r>
              <a:rPr lang="en" sz="2800" b="1" dirty="0">
                <a:solidFill>
                  <a:schemeClr val="accent1"/>
                </a:solidFill>
              </a:rPr>
              <a:t>CPHA Mentors On Request</a:t>
            </a:r>
            <a:endParaRPr sz="2800" b="1" dirty="0">
              <a:solidFill>
                <a:schemeClr val="accent1"/>
              </a:solidFill>
            </a:endParaRPr>
          </a:p>
        </p:txBody>
      </p:sp>
      <p:pic>
        <p:nvPicPr>
          <p:cNvPr id="2" name="Picture 1">
            <a:extLst>
              <a:ext uri="{FF2B5EF4-FFF2-40B4-BE49-F238E27FC236}">
                <a16:creationId xmlns:a16="http://schemas.microsoft.com/office/drawing/2014/main" id="{31767004-1F78-D94D-8432-DE2AE0846A41}"/>
              </a:ext>
            </a:extLst>
          </p:cNvPr>
          <p:cNvPicPr>
            <a:picLocks noChangeAspect="1"/>
          </p:cNvPicPr>
          <p:nvPr/>
        </p:nvPicPr>
        <p:blipFill>
          <a:blip r:embed="rId3"/>
          <a:stretch>
            <a:fillRect/>
          </a:stretch>
        </p:blipFill>
        <p:spPr>
          <a:xfrm>
            <a:off x="762000" y="1827390"/>
            <a:ext cx="7620000" cy="1917700"/>
          </a:xfrm>
          <a:prstGeom prst="rect">
            <a:avLst/>
          </a:prstGeom>
        </p:spPr>
      </p:pic>
    </p:spTree>
    <p:extLst>
      <p:ext uri="{BB962C8B-B14F-4D97-AF65-F5344CB8AC3E}">
        <p14:creationId xmlns:p14="http://schemas.microsoft.com/office/powerpoint/2010/main" val="154971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useBgFill="1">
        <p:nvSpPr>
          <p:cNvPr id="229" name="Shape 229"/>
          <p:cNvSpPr txBox="1">
            <a:spLocks noGrp="1"/>
          </p:cNvSpPr>
          <p:nvPr>
            <p:ph type="title"/>
          </p:nvPr>
        </p:nvSpPr>
        <p:spPr>
          <a:xfrm>
            <a:off x="160946" y="138552"/>
            <a:ext cx="8356800" cy="624458"/>
          </a:xfrm>
          <a:prstGeom prst="rect">
            <a:avLst/>
          </a:prstGeom>
          <a:ln>
            <a:noFill/>
          </a:ln>
        </p:spPr>
        <p:txBody>
          <a:bodyPr spcFirstLastPara="1" wrap="square" lIns="91425" tIns="91425" rIns="91425" bIns="91425" anchor="ctr" anchorCtr="0">
            <a:noAutofit/>
          </a:bodyPr>
          <a:lstStyle/>
          <a:p>
            <a:pPr marL="0" marR="0" lvl="0" indent="0" rtl="0">
              <a:lnSpc>
                <a:spcPct val="100000"/>
              </a:lnSpc>
              <a:spcBef>
                <a:spcPts val="0"/>
              </a:spcBef>
              <a:spcAft>
                <a:spcPts val="0"/>
              </a:spcAft>
              <a:buClr>
                <a:schemeClr val="accent1"/>
              </a:buClr>
              <a:buFont typeface="Amatic SC"/>
              <a:buNone/>
            </a:pPr>
            <a:r>
              <a:rPr lang="en" sz="2800" b="1" i="0" u="none" strike="noStrike" cap="none" dirty="0">
                <a:solidFill>
                  <a:schemeClr val="accent1"/>
                </a:solidFill>
                <a:latin typeface="Arial"/>
                <a:ea typeface="Arial"/>
                <a:cs typeface="Arial"/>
                <a:sym typeface="Arial"/>
              </a:rPr>
              <a:t>Tools and Resources:</a:t>
            </a:r>
            <a:endParaRPr sz="2800" dirty="0">
              <a:latin typeface="Arial"/>
              <a:ea typeface="Arial"/>
              <a:cs typeface="Arial"/>
              <a:sym typeface="Arial"/>
            </a:endParaRPr>
          </a:p>
        </p:txBody>
      </p:sp>
      <p:sp useBgFill="1">
        <p:nvSpPr>
          <p:cNvPr id="230" name="Shape 230"/>
          <p:cNvSpPr txBox="1">
            <a:spLocks noGrp="1"/>
          </p:cNvSpPr>
          <p:nvPr>
            <p:ph type="title" idx="4294967295"/>
          </p:nvPr>
        </p:nvSpPr>
        <p:spPr>
          <a:xfrm>
            <a:off x="304800" y="1188720"/>
            <a:ext cx="8356600" cy="2697162"/>
          </a:xfrm>
          <a:prstGeom prst="rect">
            <a:avLst/>
          </a:prstGeom>
          <a:ln>
            <a:noFill/>
          </a:ln>
        </p:spPr>
        <p:txBody>
          <a:bodyPr spcFirstLastPara="1" wrap="square" lIns="91425" tIns="91425" rIns="91425" bIns="91425" anchor="ctr" anchorCtr="0">
            <a:noAutofit/>
          </a:bodyPr>
          <a:lstStyle/>
          <a:p>
            <a:pPr marL="101600" marR="0" lvl="0" algn="l" rtl="0">
              <a:lnSpc>
                <a:spcPct val="150000"/>
              </a:lnSpc>
              <a:spcBef>
                <a:spcPts val="0"/>
              </a:spcBef>
              <a:spcAft>
                <a:spcPts val="0"/>
              </a:spcAft>
              <a:buClr>
                <a:schemeClr val="dk2"/>
              </a:buClr>
              <a:buSzPts val="2000"/>
            </a:pPr>
            <a:r>
              <a:rPr lang="en-US" sz="1800" b="0" u="sng" dirty="0">
                <a:solidFill>
                  <a:schemeClr val="hlink"/>
                </a:solidFill>
                <a:latin typeface="Arial"/>
                <a:ea typeface="Arial"/>
                <a:cs typeface="Arial"/>
                <a:sym typeface="Arial"/>
                <a:hlinkClick r:id="rId3"/>
              </a:rPr>
              <a:t>MedlinePlus</a:t>
            </a:r>
            <a:r>
              <a:rPr lang="en-US" sz="1800" b="0" u="sng" dirty="0">
                <a:solidFill>
                  <a:schemeClr val="hlink"/>
                </a:solidFill>
                <a:latin typeface="Arial"/>
                <a:ea typeface="Arial"/>
                <a:cs typeface="Arial"/>
                <a:sym typeface="Arial"/>
              </a:rPr>
              <a:t>: Health Topics, drugs and supplements, videos and tools</a:t>
            </a:r>
            <a:br>
              <a:rPr lang="en-US" sz="1800" b="0" u="sng" dirty="0">
                <a:solidFill>
                  <a:schemeClr val="hlink"/>
                </a:solidFill>
                <a:latin typeface="Arial"/>
                <a:ea typeface="Arial"/>
                <a:cs typeface="Arial"/>
                <a:sym typeface="Arial"/>
              </a:rPr>
            </a:br>
            <a:endParaRPr sz="1800" b="0" dirty="0">
              <a:latin typeface="Arial"/>
              <a:ea typeface="Arial"/>
              <a:cs typeface="Arial"/>
              <a:sym typeface="Arial"/>
            </a:endParaRPr>
          </a:p>
          <a:p>
            <a:pPr marL="101600" lvl="0" algn="l">
              <a:lnSpc>
                <a:spcPct val="150000"/>
              </a:lnSpc>
              <a:spcBef>
                <a:spcPts val="0"/>
              </a:spcBef>
              <a:buClr>
                <a:schemeClr val="dk2"/>
              </a:buClr>
              <a:buSzPts val="2000"/>
            </a:pPr>
            <a:r>
              <a:rPr lang="en" sz="1800" b="0" i="0" u="sng" strike="noStrike" cap="none" dirty="0">
                <a:solidFill>
                  <a:schemeClr val="hlink"/>
                </a:solidFill>
                <a:latin typeface="Arial"/>
                <a:ea typeface="Arial"/>
                <a:cs typeface="Arial"/>
                <a:sym typeface="Arial"/>
                <a:hlinkClick r:id="rId4"/>
              </a:rPr>
              <a:t>Words to Watch Fact Sheet</a:t>
            </a:r>
            <a:br>
              <a:rPr lang="en" sz="1800" b="0" i="0" u="sng" strike="noStrike" cap="none" dirty="0">
                <a:solidFill>
                  <a:schemeClr val="hlink"/>
                </a:solidFill>
                <a:latin typeface="Arial"/>
                <a:ea typeface="Arial"/>
                <a:cs typeface="Arial"/>
                <a:sym typeface="Arial"/>
              </a:rPr>
            </a:br>
            <a:br>
              <a:rPr lang="en" sz="1800" u="sng" dirty="0">
                <a:solidFill>
                  <a:schemeClr val="hlink"/>
                </a:solidFill>
                <a:latin typeface="Arial"/>
                <a:ea typeface="Arial"/>
                <a:cs typeface="Arial"/>
                <a:sym typeface="Arial"/>
              </a:rPr>
            </a:br>
            <a:r>
              <a:rPr lang="en-US" sz="1800" u="sng" dirty="0">
                <a:solidFill>
                  <a:schemeClr val="hlink"/>
                </a:solidFill>
                <a:latin typeface="Arial" panose="020B0604020202020204" pitchFamily="34" charset="0"/>
                <a:ea typeface="Arial"/>
                <a:cs typeface="Arial" panose="020B0604020202020204" pitchFamily="34" charset="0"/>
                <a:sym typeface="Arial"/>
                <a:hlinkClick r:id="rId5"/>
              </a:rPr>
              <a:t>Understanding Medical Words</a:t>
            </a:r>
            <a:br>
              <a:rPr lang="en-US" sz="1800" u="sng" dirty="0">
                <a:solidFill>
                  <a:schemeClr val="hlink"/>
                </a:solidFill>
                <a:ea typeface="Arial"/>
                <a:cs typeface="Arial"/>
                <a:sym typeface="Arial"/>
              </a:rPr>
            </a:br>
            <a:br>
              <a:rPr lang="en-US" sz="1800" dirty="0">
                <a:ea typeface="Arial"/>
                <a:cs typeface="Arial"/>
                <a:sym typeface="Arial"/>
              </a:rPr>
            </a:br>
            <a:r>
              <a:rPr lang="en-US" sz="1800" u="sng" dirty="0">
                <a:solidFill>
                  <a:schemeClr val="hlink"/>
                </a:solidFill>
                <a:latin typeface="Arial" panose="020B0604020202020204" pitchFamily="34" charset="0"/>
                <a:ea typeface="Arial"/>
                <a:cs typeface="Arial" panose="020B0604020202020204" pitchFamily="34" charset="0"/>
                <a:sym typeface="Arial"/>
                <a:hlinkClick r:id="rId6"/>
              </a:rPr>
              <a:t>Plain Language Thesaurus for Health Communications</a:t>
            </a:r>
            <a:endParaRPr sz="1800" b="0" dirty="0">
              <a:latin typeface="Arial" panose="020B0604020202020204" pitchFamily="34" charset="0"/>
              <a:ea typeface="Arial"/>
              <a:cs typeface="Arial" panose="020B0604020202020204" pitchFamily="34" charset="0"/>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useBgFill="1">
        <p:nvSpPr>
          <p:cNvPr id="236" name="Shape 236"/>
          <p:cNvSpPr txBox="1">
            <a:spLocks noGrp="1"/>
          </p:cNvSpPr>
          <p:nvPr>
            <p:ph type="title"/>
          </p:nvPr>
        </p:nvSpPr>
        <p:spPr>
          <a:xfrm>
            <a:off x="785525" y="270024"/>
            <a:ext cx="7536129" cy="4160827"/>
          </a:xfrm>
          <a:prstGeom prst="rect">
            <a:avLst/>
          </a:prstGeom>
        </p:spPr>
        <p:txBody>
          <a:bodyPr spcFirstLastPara="1" vert="horz" wrap="square" lIns="91425" tIns="91425" rIns="91425" bIns="91425" rtlCol="0" anchor="ctr" anchorCtr="0">
            <a:noAutofit/>
          </a:bodyPr>
          <a:lstStyle/>
          <a:p>
            <a:pPr lvl="0">
              <a:lnSpc>
                <a:spcPct val="115000"/>
              </a:lnSpc>
            </a:pPr>
            <a:r>
              <a:rPr lang="en-US" sz="2000" dirty="0">
                <a:latin typeface="Arial"/>
                <a:ea typeface="Arial"/>
                <a:cs typeface="Arial"/>
                <a:sym typeface="Arial"/>
              </a:rPr>
              <a:t>This Health Literacy Project was developed by:</a:t>
            </a:r>
            <a:br>
              <a:rPr lang="en-US" sz="2000" dirty="0">
                <a:latin typeface="Arial"/>
                <a:ea typeface="Arial"/>
                <a:cs typeface="Arial"/>
                <a:sym typeface="Arial"/>
              </a:rPr>
            </a:br>
            <a:br>
              <a:rPr lang="en-US" sz="1800" b="0" dirty="0">
                <a:latin typeface="Arial"/>
                <a:ea typeface="Arial"/>
                <a:cs typeface="Arial"/>
                <a:sym typeface="Arial"/>
              </a:rPr>
            </a:br>
            <a:r>
              <a:rPr lang="en-US" sz="2000" b="0" dirty="0">
                <a:solidFill>
                  <a:schemeClr val="tx1">
                    <a:lumMod val="65000"/>
                    <a:lumOff val="35000"/>
                  </a:schemeClr>
                </a:solidFill>
                <a:latin typeface="Arial"/>
                <a:ea typeface="Arial"/>
                <a:cs typeface="Arial"/>
                <a:sym typeface="Arial"/>
              </a:rPr>
              <a:t>Connecticut Public Health Association’s </a:t>
            </a:r>
            <a:br>
              <a:rPr lang="en-US" sz="2000" b="0" dirty="0">
                <a:solidFill>
                  <a:schemeClr val="tx1">
                    <a:lumMod val="65000"/>
                    <a:lumOff val="35000"/>
                  </a:schemeClr>
                </a:solidFill>
                <a:latin typeface="Arial"/>
                <a:ea typeface="Arial"/>
                <a:cs typeface="Arial"/>
                <a:sym typeface="Arial"/>
              </a:rPr>
            </a:br>
            <a:r>
              <a:rPr lang="en-US" sz="2000" b="0" dirty="0">
                <a:solidFill>
                  <a:schemeClr val="tx1">
                    <a:lumMod val="65000"/>
                    <a:lumOff val="35000"/>
                  </a:schemeClr>
                </a:solidFill>
                <a:latin typeface="Arial"/>
                <a:ea typeface="Arial"/>
                <a:cs typeface="Arial"/>
                <a:sym typeface="Arial"/>
              </a:rPr>
              <a:t>Mentors On Request (CPHA-MOR)</a:t>
            </a:r>
            <a:br>
              <a:rPr lang="en-US" sz="2000" b="0" dirty="0">
                <a:solidFill>
                  <a:schemeClr val="tx1">
                    <a:lumMod val="65000"/>
                    <a:lumOff val="35000"/>
                  </a:schemeClr>
                </a:solidFill>
                <a:latin typeface="Arial"/>
                <a:ea typeface="Arial"/>
                <a:cs typeface="Arial"/>
                <a:sym typeface="Arial"/>
              </a:rPr>
            </a:br>
            <a:r>
              <a:rPr lang="en-US" sz="1800" b="0" dirty="0">
                <a:solidFill>
                  <a:schemeClr val="tx1">
                    <a:lumMod val="65000"/>
                    <a:lumOff val="35000"/>
                  </a:schemeClr>
                </a:solidFill>
                <a:latin typeface="Arial"/>
                <a:ea typeface="Arial"/>
                <a:cs typeface="Arial"/>
                <a:sym typeface="Arial"/>
              </a:rPr>
              <a:t>and</a:t>
            </a:r>
            <a:br>
              <a:rPr lang="en-US" sz="1800" b="0" dirty="0">
                <a:solidFill>
                  <a:schemeClr val="tx1">
                    <a:lumMod val="65000"/>
                    <a:lumOff val="35000"/>
                  </a:schemeClr>
                </a:solidFill>
                <a:latin typeface="Arial"/>
                <a:ea typeface="Arial"/>
                <a:cs typeface="Arial"/>
                <a:sym typeface="Arial"/>
              </a:rPr>
            </a:br>
            <a:r>
              <a:rPr lang="en-US" sz="1800" b="0" dirty="0">
                <a:solidFill>
                  <a:schemeClr val="tx1">
                    <a:lumMod val="65000"/>
                    <a:lumOff val="35000"/>
                  </a:schemeClr>
                </a:solidFill>
                <a:latin typeface="Arial"/>
                <a:ea typeface="Arial"/>
                <a:cs typeface="Arial"/>
                <a:sym typeface="Arial"/>
              </a:rPr>
              <a:t>Fawatih Mohamed-Abouh, MD, MPH</a:t>
            </a:r>
            <a:br>
              <a:rPr lang="en-US" sz="1800" b="0" dirty="0">
                <a:solidFill>
                  <a:schemeClr val="tx1">
                    <a:lumMod val="65000"/>
                    <a:lumOff val="35000"/>
                  </a:schemeClr>
                </a:solidFill>
                <a:latin typeface="Arial"/>
                <a:ea typeface="Arial"/>
                <a:cs typeface="Arial"/>
                <a:sym typeface="Arial"/>
              </a:rPr>
            </a:br>
            <a:r>
              <a:rPr lang="en-US" sz="1800" b="0" dirty="0">
                <a:solidFill>
                  <a:schemeClr val="tx1">
                    <a:lumMod val="65000"/>
                    <a:lumOff val="35000"/>
                  </a:schemeClr>
                </a:solidFill>
                <a:latin typeface="Arial"/>
                <a:ea typeface="Arial"/>
                <a:cs typeface="Arial"/>
                <a:sym typeface="Arial"/>
              </a:rPr>
              <a:t> and Rabale Hasan, MD, MPH</a:t>
            </a:r>
            <a:br>
              <a:rPr lang="en-US" sz="1800" b="0" dirty="0">
                <a:solidFill>
                  <a:schemeClr val="tx1">
                    <a:lumMod val="65000"/>
                    <a:lumOff val="35000"/>
                  </a:schemeClr>
                </a:solidFill>
                <a:latin typeface="Arial"/>
                <a:ea typeface="Arial"/>
                <a:cs typeface="Arial"/>
                <a:sym typeface="Arial"/>
              </a:rPr>
            </a:br>
            <a:br>
              <a:rPr lang="en-US" sz="1800" b="0" dirty="0">
                <a:solidFill>
                  <a:schemeClr val="tx1">
                    <a:lumMod val="65000"/>
                    <a:lumOff val="35000"/>
                  </a:schemeClr>
                </a:solidFill>
                <a:latin typeface="Arial"/>
                <a:ea typeface="Arial"/>
                <a:cs typeface="Arial"/>
                <a:sym typeface="Arial"/>
              </a:rPr>
            </a:br>
            <a:r>
              <a:rPr lang="en-US" sz="1800" b="0" dirty="0">
                <a:solidFill>
                  <a:schemeClr val="tx1">
                    <a:lumMod val="65000"/>
                    <a:lumOff val="35000"/>
                  </a:schemeClr>
                </a:solidFill>
                <a:latin typeface="Arial"/>
                <a:ea typeface="Arial"/>
                <a:cs typeface="Arial"/>
                <a:sym typeface="Arial"/>
              </a:rPr>
              <a:t>Updated by MOR Co-Chairs</a:t>
            </a:r>
            <a:br>
              <a:rPr lang="en-US" sz="1800" b="0" dirty="0">
                <a:solidFill>
                  <a:schemeClr val="tx1">
                    <a:lumMod val="65000"/>
                    <a:lumOff val="35000"/>
                  </a:schemeClr>
                </a:solidFill>
                <a:latin typeface="Arial"/>
                <a:ea typeface="Arial"/>
                <a:cs typeface="Arial"/>
                <a:sym typeface="Arial"/>
              </a:rPr>
            </a:br>
            <a:r>
              <a:rPr lang="en-US" sz="1800" b="0" dirty="0">
                <a:solidFill>
                  <a:schemeClr val="tx1">
                    <a:lumMod val="65000"/>
                    <a:lumOff val="35000"/>
                  </a:schemeClr>
                </a:solidFill>
                <a:latin typeface="Arial"/>
                <a:ea typeface="Arial"/>
                <a:cs typeface="Arial"/>
                <a:sym typeface="Arial"/>
              </a:rPr>
              <a:t> N. Chineye Anako, MPH, CHES and Renae James, MPH</a:t>
            </a:r>
            <a:endParaRPr sz="1800" b="0" dirty="0">
              <a:solidFill>
                <a:schemeClr val="tx1">
                  <a:lumMod val="65000"/>
                  <a:lumOff val="35000"/>
                </a:schemeClr>
              </a:solidFill>
              <a:latin typeface="Arial"/>
              <a:ea typeface="Arial"/>
              <a:cs typeface="Arial"/>
              <a:sym typeface="Arial"/>
            </a:endParaRPr>
          </a:p>
        </p:txBody>
      </p:sp>
    </p:spTree>
    <p:extLst>
      <p:ext uri="{BB962C8B-B14F-4D97-AF65-F5344CB8AC3E}">
        <p14:creationId xmlns:p14="http://schemas.microsoft.com/office/powerpoint/2010/main" val="71638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txBox="1">
            <a:spLocks noGrp="1"/>
          </p:cNvSpPr>
          <p:nvPr>
            <p:ph type="title"/>
          </p:nvPr>
        </p:nvSpPr>
        <p:spPr>
          <a:xfrm>
            <a:off x="581477" y="-47603"/>
            <a:ext cx="7864500" cy="503035"/>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1"/>
              </a:buClr>
              <a:buFont typeface="Amatic SC"/>
              <a:buNone/>
            </a:pPr>
            <a:r>
              <a:rPr lang="en" sz="2800" b="1" i="0" u="none" strike="noStrike" cap="none" dirty="0">
                <a:latin typeface="Arial"/>
                <a:ea typeface="Arial"/>
                <a:cs typeface="Arial"/>
                <a:sym typeface="Arial"/>
              </a:rPr>
              <a:t>CPHA</a:t>
            </a:r>
            <a:r>
              <a:rPr lang="en" sz="2800" dirty="0">
                <a:latin typeface="Arial"/>
                <a:ea typeface="Arial"/>
                <a:cs typeface="Arial"/>
                <a:sym typeface="Arial"/>
              </a:rPr>
              <a:t> </a:t>
            </a:r>
            <a:r>
              <a:rPr lang="en" sz="2800" b="1" i="0" u="none" strike="noStrike" cap="none" dirty="0">
                <a:latin typeface="Arial"/>
                <a:ea typeface="Arial"/>
                <a:cs typeface="Arial"/>
                <a:sym typeface="Arial"/>
              </a:rPr>
              <a:t>Mentors on </a:t>
            </a:r>
            <a:r>
              <a:rPr lang="en" sz="2800" dirty="0">
                <a:latin typeface="Arial"/>
                <a:ea typeface="Arial"/>
                <a:cs typeface="Arial"/>
                <a:sym typeface="Arial"/>
              </a:rPr>
              <a:t>Request</a:t>
            </a:r>
            <a:r>
              <a:rPr lang="en-US" sz="2800" dirty="0">
                <a:latin typeface="Arial"/>
                <a:ea typeface="Arial"/>
                <a:cs typeface="Arial"/>
                <a:sym typeface="Arial"/>
              </a:rPr>
              <a:t> Members</a:t>
            </a:r>
            <a:r>
              <a:rPr lang="en" sz="2800" dirty="0">
                <a:latin typeface="Arial"/>
                <a:ea typeface="Arial"/>
                <a:cs typeface="Arial"/>
                <a:sym typeface="Arial"/>
              </a:rPr>
              <a:t> </a:t>
            </a:r>
            <a:r>
              <a:rPr lang="en" sz="2800" b="1" i="0" u="none" strike="noStrike" cap="none" dirty="0">
                <a:latin typeface="Arial"/>
                <a:ea typeface="Arial"/>
                <a:cs typeface="Arial"/>
                <a:sym typeface="Arial"/>
              </a:rPr>
              <a:t>   </a:t>
            </a:r>
            <a:r>
              <a:rPr lang="en" sz="2800" b="1" i="0" u="none" strike="noStrike" cap="none" dirty="0">
                <a:sym typeface="Amatic SC"/>
              </a:rPr>
              <a:t>                  </a:t>
            </a:r>
            <a:endParaRPr sz="2800" dirty="0"/>
          </a:p>
        </p:txBody>
      </p:sp>
      <p:sp>
        <p:nvSpPr>
          <p:cNvPr id="243" name="Shape 243"/>
          <p:cNvSpPr txBox="1">
            <a:spLocks noGrp="1"/>
          </p:cNvSpPr>
          <p:nvPr>
            <p:ph type="body" idx="1"/>
          </p:nvPr>
        </p:nvSpPr>
        <p:spPr>
          <a:xfrm>
            <a:off x="396241" y="388039"/>
            <a:ext cx="3801408" cy="4451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American Cancer Society</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Black Women’s Health Council</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Central Connecticut Health District</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Chesprocott Health District</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CT Area Health Education Center</a:t>
            </a:r>
            <a:r>
              <a:rPr lang="en" sz="1000" dirty="0">
                <a:solidFill>
                  <a:schemeClr val="tx2">
                    <a:lumMod val="50000"/>
                  </a:schemeClr>
                </a:solidFill>
                <a:latin typeface="Arial"/>
                <a:ea typeface="Arial"/>
                <a:cs typeface="Arial"/>
                <a:sym typeface="Arial"/>
              </a:rPr>
              <a:t> Network (AHEC)</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C</a:t>
            </a:r>
            <a:r>
              <a:rPr lang="en" sz="1000" dirty="0">
                <a:solidFill>
                  <a:schemeClr val="tx2">
                    <a:lumMod val="50000"/>
                  </a:schemeClr>
                </a:solidFill>
                <a:latin typeface="Arial"/>
                <a:ea typeface="Arial"/>
                <a:cs typeface="Arial"/>
                <a:sym typeface="Arial"/>
              </a:rPr>
              <a:t>T</a:t>
            </a:r>
            <a:r>
              <a:rPr lang="en" sz="1000" b="0" i="0" u="none" strike="noStrike" cap="none" dirty="0">
                <a:solidFill>
                  <a:schemeClr val="tx2">
                    <a:lumMod val="50000"/>
                  </a:schemeClr>
                </a:solidFill>
                <a:latin typeface="Arial"/>
                <a:ea typeface="Arial"/>
                <a:cs typeface="Arial"/>
                <a:sym typeface="Arial"/>
              </a:rPr>
              <a:t> Association of Directors of Health </a:t>
            </a:r>
            <a:endParaRPr sz="1000" b="0" i="0" u="none" strike="noStrike" cap="none"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C</a:t>
            </a:r>
            <a:r>
              <a:rPr lang="en" sz="1000" dirty="0">
                <a:solidFill>
                  <a:schemeClr val="tx2">
                    <a:lumMod val="50000"/>
                  </a:schemeClr>
                </a:solidFill>
                <a:latin typeface="Arial"/>
                <a:ea typeface="Arial"/>
                <a:cs typeface="Arial"/>
                <a:sym typeface="Arial"/>
              </a:rPr>
              <a:t>T Children’s Medical Center, Injury Prevention</a:t>
            </a:r>
            <a:endParaRPr sz="1000" dirty="0">
              <a:solidFill>
                <a:schemeClr val="tx2">
                  <a:lumMod val="50000"/>
                </a:schemeClr>
              </a:solidFill>
              <a:latin typeface="Arial"/>
              <a:ea typeface="Arial"/>
              <a:cs typeface="Arial"/>
              <a:sym typeface="Arial"/>
            </a:endParaRPr>
          </a:p>
          <a:p>
            <a:pPr marL="0" lvl="0" indent="0"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CT Department of Public Health</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CT Partnership for Public Health Workforce Development</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Curtis D. Robinson Center for Health equity</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Danbury Department of Health and Human Services</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Delta Omega Beta Rho, UConn Master in Public Health</a:t>
            </a:r>
            <a:r>
              <a:rPr lang="en" sz="1000" dirty="0">
                <a:solidFill>
                  <a:schemeClr val="tx2">
                    <a:lumMod val="50000"/>
                  </a:schemeClr>
                </a:solidFill>
                <a:latin typeface="Arial"/>
                <a:ea typeface="Arial"/>
                <a:cs typeface="Arial"/>
                <a:sym typeface="Arial"/>
              </a:rPr>
              <a:t>  </a:t>
            </a:r>
            <a:r>
              <a:rPr lang="en" sz="1000" b="0" i="0" u="none" strike="noStrike" cap="none" dirty="0">
                <a:solidFill>
                  <a:schemeClr val="tx2">
                    <a:lumMod val="50000"/>
                  </a:schemeClr>
                </a:solidFill>
                <a:latin typeface="Arial"/>
                <a:ea typeface="Arial"/>
                <a:cs typeface="Arial"/>
                <a:sym typeface="Arial"/>
              </a:rPr>
              <a:t>Program</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Delta Omega Beta Rho, Western CT State University</a:t>
            </a:r>
            <a:endParaRPr sz="1000" b="0" i="0" u="none" strike="noStrike" cap="none"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Eastern CT State University Health Sciences Dept.</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East Hartford Department of Health and Human Services</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East Shore Health District</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Farmington Valley Health District</a:t>
            </a:r>
            <a:endParaRPr sz="1000" b="0" i="0" u="none" strike="noStrike" cap="none"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Goodwin College</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Guilford Health Department</a:t>
            </a:r>
            <a:endParaRPr sz="1000" b="0" i="0" u="none" strike="noStrike" cap="none"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Hartford Food System</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Hartford Health and Human Services Department</a:t>
            </a:r>
            <a:endParaRPr sz="1000" dirty="0">
              <a:solidFill>
                <a:schemeClr val="tx2">
                  <a:lumMod val="50000"/>
                </a:schemeClr>
              </a:solidFill>
              <a:latin typeface="Arial"/>
              <a:ea typeface="Arial"/>
              <a:cs typeface="Arial"/>
              <a:sym typeface="Arial"/>
            </a:endParaRPr>
          </a:p>
          <a:p>
            <a:pPr marL="0" lvl="0" indent="0" rtl="0">
              <a:lnSpc>
                <a:spcPct val="100000"/>
              </a:lnSpc>
              <a:spcBef>
                <a:spcPts val="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Health and Equity, LLC</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endParaRPr dirty="0">
              <a:latin typeface="Arial"/>
              <a:ea typeface="Arial"/>
              <a:cs typeface="Arial"/>
              <a:sym typeface="Arial"/>
            </a:endParaRPr>
          </a:p>
        </p:txBody>
      </p:sp>
      <p:sp>
        <p:nvSpPr>
          <p:cNvPr id="244" name="Shape 244"/>
          <p:cNvSpPr txBox="1">
            <a:spLocks noGrp="1"/>
          </p:cNvSpPr>
          <p:nvPr>
            <p:ph type="body" idx="2"/>
          </p:nvPr>
        </p:nvSpPr>
        <p:spPr>
          <a:xfrm>
            <a:off x="4426226" y="349566"/>
            <a:ext cx="4136297" cy="4673697"/>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Hispanic Health Council</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a:t>
            </a:r>
            <a:r>
              <a:rPr lang="en" sz="1000" b="0" i="0" u="none" strike="noStrike" cap="none" dirty="0">
                <a:solidFill>
                  <a:schemeClr val="tx2">
                    <a:lumMod val="50000"/>
                  </a:schemeClr>
                </a:solidFill>
                <a:latin typeface="Arial"/>
                <a:ea typeface="Arial"/>
                <a:cs typeface="Arial"/>
                <a:sym typeface="Arial"/>
              </a:rPr>
              <a:t>HOSA (Health Occupations Students of America, CT Chapter)</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Institute for Community Research</a:t>
            </a:r>
            <a:endParaRPr sz="1000" b="0" i="0" u="none" strike="noStrike" cap="none" dirty="0">
              <a:solidFill>
                <a:schemeClr val="tx2">
                  <a:lumMod val="50000"/>
                </a:schemeClr>
              </a:solidFill>
              <a:latin typeface="Arial"/>
              <a:ea typeface="Arial"/>
              <a:cs typeface="Arial"/>
              <a:sym typeface="Arial"/>
            </a:endParaRPr>
          </a:p>
          <a:p>
            <a:pPr marL="0" lvl="0" indent="0"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Ledge Light Health District</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Meriden Health and Human Services Department</a:t>
            </a:r>
            <a:endParaRPr sz="1000" b="0" i="0" u="none" strike="noStrike" cap="none"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Naugatuck Valley Health District</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New Britain Health Department</a:t>
            </a:r>
            <a:endParaRPr sz="1000" b="0" i="0" u="none" strike="noStrike" cap="none"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New Haven Health Dept.</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New London Health Department</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Newtown Health Department</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Northeast District Department of Health</a:t>
            </a: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Planned Parenthood of Southern New England</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Plainville-Southington Health District</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Southern Connecticut State University Department of Public Health</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Southern Connecticut State University Public Health Society</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University of Hartford</a:t>
            </a:r>
            <a:endParaRPr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University of Connecticut Master of Public Health Program</a:t>
            </a:r>
            <a:endParaRPr sz="1000" b="0" i="0" u="none" strike="noStrike" cap="none" dirty="0">
              <a:solidFill>
                <a:schemeClr val="tx2">
                  <a:lumMod val="50000"/>
                </a:schemeClr>
              </a:solidFill>
              <a:latin typeface="Arial"/>
              <a:ea typeface="Arial"/>
              <a:cs typeface="Arial"/>
              <a:sym typeface="Arial"/>
            </a:endParaRPr>
          </a:p>
          <a:p>
            <a:pPr marL="0" lvl="0" indent="0"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University of CT MPH Alumni Board</a:t>
            </a:r>
            <a:endParaRPr dirty="0">
              <a:solidFill>
                <a:schemeClr val="tx2">
                  <a:lumMod val="50000"/>
                </a:schemeClr>
              </a:solidFill>
              <a:latin typeface="Arial"/>
              <a:ea typeface="Arial"/>
              <a:cs typeface="Arial"/>
              <a:sym typeface="Arial"/>
            </a:endParaRPr>
          </a:p>
          <a:p>
            <a:pPr marL="0" lvl="0" indent="0" rtl="0">
              <a:lnSpc>
                <a:spcPct val="100000"/>
              </a:lnSpc>
              <a:spcBef>
                <a:spcPts val="400"/>
              </a:spcBef>
              <a:spcAft>
                <a:spcPts val="0"/>
              </a:spcAft>
              <a:buClr>
                <a:schemeClr val="dk2"/>
              </a:buClr>
              <a:buFont typeface="Source Code Pro"/>
              <a:buNone/>
            </a:pPr>
            <a:r>
              <a:rPr lang="en" sz="1000" dirty="0">
                <a:solidFill>
                  <a:schemeClr val="tx2">
                    <a:lumMod val="50000"/>
                  </a:schemeClr>
                </a:solidFill>
                <a:latin typeface="Arial"/>
                <a:ea typeface="Arial"/>
                <a:cs typeface="Arial"/>
                <a:sym typeface="Arial"/>
              </a:rPr>
              <a:t> University of CT MPH Student Organization</a:t>
            </a:r>
          </a:p>
          <a:p>
            <a:pPr marL="0" lvl="0" indent="0">
              <a:lnSpc>
                <a:spcPct val="100000"/>
              </a:lnSpc>
              <a:spcBef>
                <a:spcPts val="400"/>
              </a:spcBef>
            </a:pPr>
            <a:r>
              <a:rPr lang="en-US" sz="1000" dirty="0">
                <a:solidFill>
                  <a:schemeClr val="tx2">
                    <a:lumMod val="50000"/>
                  </a:schemeClr>
                </a:solidFill>
                <a:latin typeface="Arial"/>
                <a:ea typeface="Arial"/>
                <a:cs typeface="Arial"/>
                <a:sym typeface="Arial"/>
              </a:rPr>
              <a:t>University of St. Joseph</a:t>
            </a:r>
          </a:p>
          <a:p>
            <a:pPr marL="0" lvl="0" indent="0">
              <a:lnSpc>
                <a:spcPct val="100000"/>
              </a:lnSpc>
              <a:spcBef>
                <a:spcPts val="400"/>
              </a:spcBef>
            </a:pPr>
            <a:r>
              <a:rPr lang="en-US" sz="1000" dirty="0">
                <a:solidFill>
                  <a:schemeClr val="tx2">
                    <a:lumMod val="50000"/>
                  </a:schemeClr>
                </a:solidFill>
                <a:latin typeface="Arial"/>
                <a:ea typeface="Arial"/>
                <a:cs typeface="Arial"/>
                <a:sym typeface="Arial"/>
              </a:rPr>
              <a:t> West Haven Health Department</a:t>
            </a:r>
          </a:p>
          <a:p>
            <a:pPr marL="0" lvl="0" indent="0">
              <a:lnSpc>
                <a:spcPct val="100000"/>
              </a:lnSpc>
              <a:spcBef>
                <a:spcPts val="400"/>
              </a:spcBef>
            </a:pPr>
            <a:r>
              <a:rPr lang="en-US" sz="1000" dirty="0">
                <a:solidFill>
                  <a:schemeClr val="tx2">
                    <a:lumMod val="50000"/>
                  </a:schemeClr>
                </a:solidFill>
                <a:latin typeface="Arial"/>
                <a:ea typeface="Arial"/>
                <a:cs typeface="Arial"/>
                <a:sym typeface="Arial"/>
              </a:rPr>
              <a:t> Yale Emerging Infections Program</a:t>
            </a:r>
          </a:p>
          <a:p>
            <a:pPr marL="0" lvl="0" indent="0">
              <a:lnSpc>
                <a:spcPct val="100000"/>
              </a:lnSpc>
              <a:spcBef>
                <a:spcPts val="400"/>
              </a:spcBef>
            </a:pPr>
            <a:r>
              <a:rPr lang="en-US" sz="1000" dirty="0">
                <a:solidFill>
                  <a:schemeClr val="tx2">
                    <a:lumMod val="50000"/>
                  </a:schemeClr>
                </a:solidFill>
                <a:latin typeface="Arial"/>
                <a:ea typeface="Arial"/>
                <a:cs typeface="Arial"/>
                <a:sym typeface="Arial"/>
              </a:rPr>
              <a:t> Yale School of Public Health- Office of Community Health</a:t>
            </a:r>
          </a:p>
          <a:p>
            <a:pPr marL="0" lvl="0" indent="0" rtl="0">
              <a:lnSpc>
                <a:spcPct val="100000"/>
              </a:lnSpc>
              <a:spcBef>
                <a:spcPts val="400"/>
              </a:spcBef>
              <a:spcAft>
                <a:spcPts val="0"/>
              </a:spcAft>
              <a:buClr>
                <a:schemeClr val="dk2"/>
              </a:buClr>
              <a:buFont typeface="Source Code Pro"/>
              <a:buNone/>
            </a:pPr>
            <a:endParaRPr lang="en" sz="1000" dirty="0">
              <a:solidFill>
                <a:schemeClr val="tx2">
                  <a:lumMod val="50000"/>
                </a:schemeClr>
              </a:solidFill>
              <a:latin typeface="Arial"/>
              <a:ea typeface="Arial"/>
              <a:cs typeface="Arial"/>
              <a:sym typeface="Arial"/>
            </a:endParaRPr>
          </a:p>
          <a:p>
            <a:pPr marL="0" lvl="0" indent="0" rtl="0">
              <a:lnSpc>
                <a:spcPct val="100000"/>
              </a:lnSpc>
              <a:spcBef>
                <a:spcPts val="400"/>
              </a:spcBef>
              <a:spcAft>
                <a:spcPts val="0"/>
              </a:spcAft>
              <a:buClr>
                <a:schemeClr val="dk2"/>
              </a:buClr>
              <a:buFont typeface="Source Code Pro"/>
              <a:buNone/>
            </a:pPr>
            <a:endParaRPr sz="1000" dirty="0">
              <a:solidFill>
                <a:schemeClr val="tx2">
                  <a:lumMod val="50000"/>
                </a:schemeClr>
              </a:solidFill>
              <a:latin typeface="Arial"/>
              <a:ea typeface="Arial"/>
              <a:cs typeface="Arial"/>
              <a:sym typeface="Arial"/>
            </a:endParaRPr>
          </a:p>
          <a:p>
            <a:pPr marL="0" marR="0" lvl="0" indent="0" algn="l" rtl="0">
              <a:lnSpc>
                <a:spcPct val="100000"/>
              </a:lnSpc>
              <a:spcBef>
                <a:spcPts val="400"/>
              </a:spcBef>
              <a:spcAft>
                <a:spcPts val="0"/>
              </a:spcAft>
              <a:buClr>
                <a:schemeClr val="dk2"/>
              </a:buClr>
              <a:buFont typeface="Source Code Pro"/>
              <a:buNone/>
            </a:pPr>
            <a:r>
              <a:rPr lang="en" sz="1000" b="0" i="0" u="none" strike="noStrike" cap="none" dirty="0">
                <a:solidFill>
                  <a:schemeClr val="tx2">
                    <a:lumMod val="50000"/>
                  </a:schemeClr>
                </a:solidFill>
                <a:latin typeface="Arial"/>
                <a:ea typeface="Arial"/>
                <a:cs typeface="Arial"/>
                <a:sym typeface="Arial"/>
              </a:rPr>
              <a:t> </a:t>
            </a:r>
            <a:endParaRPr dirty="0">
              <a:solidFill>
                <a:schemeClr val="tx2">
                  <a:lumMod val="50000"/>
                </a:schemeClr>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Shape 68"/>
          <p:cNvSpPr txBox="1">
            <a:spLocks noGrp="1"/>
          </p:cNvSpPr>
          <p:nvPr>
            <p:ph type="body" idx="1"/>
          </p:nvPr>
        </p:nvSpPr>
        <p:spPr>
          <a:xfrm>
            <a:off x="211720" y="781792"/>
            <a:ext cx="7850180" cy="4046709"/>
          </a:xfrm>
          <a:prstGeom prst="rect">
            <a:avLst/>
          </a:prstGeom>
          <a:noFill/>
          <a:ln>
            <a:noFill/>
          </a:ln>
        </p:spPr>
        <p:txBody>
          <a:bodyPr spcFirstLastPara="1" wrap="square" lIns="91425" tIns="91425" rIns="91425" bIns="91425" anchor="t" anchorCtr="0">
            <a:noAutofit/>
          </a:bodyPr>
          <a:lstStyle/>
          <a:p>
            <a:pPr marL="571500" indent="-457200">
              <a:lnSpc>
                <a:spcPct val="100000"/>
              </a:lnSpc>
              <a:buClrTx/>
              <a:buSzPts val="2600"/>
              <a:buFont typeface="Arial" panose="020B0604020202020204" pitchFamily="34" charset="0"/>
              <a:buChar char="•"/>
            </a:pPr>
            <a:r>
              <a:rPr lang="en-US" sz="2600" dirty="0">
                <a:solidFill>
                  <a:schemeClr val="tx1">
                    <a:lumMod val="65000"/>
                    <a:lumOff val="35000"/>
                  </a:schemeClr>
                </a:solidFill>
                <a:latin typeface="Arial"/>
                <a:ea typeface="Arial"/>
                <a:cs typeface="Arial"/>
                <a:sym typeface="Arial"/>
              </a:rPr>
              <a:t>The definition and scope of </a:t>
            </a:r>
            <a:r>
              <a:rPr lang="en" sz="2600" dirty="0">
                <a:solidFill>
                  <a:schemeClr val="tx1">
                    <a:lumMod val="65000"/>
                    <a:lumOff val="35000"/>
                  </a:schemeClr>
                </a:solidFill>
                <a:latin typeface="Arial"/>
                <a:ea typeface="Arial"/>
                <a:cs typeface="Arial"/>
                <a:sym typeface="Arial"/>
              </a:rPr>
              <a:t>health literacy</a:t>
            </a:r>
          </a:p>
          <a:p>
            <a:pPr marL="114300" indent="0">
              <a:lnSpc>
                <a:spcPct val="100000"/>
              </a:lnSpc>
              <a:buClrTx/>
              <a:buSzPts val="2600"/>
            </a:pPr>
            <a:endParaRPr sz="2600" dirty="0">
              <a:solidFill>
                <a:schemeClr val="tx1">
                  <a:lumMod val="65000"/>
                  <a:lumOff val="35000"/>
                </a:schemeClr>
              </a:solidFill>
              <a:latin typeface="Arial"/>
              <a:ea typeface="Arial"/>
              <a:cs typeface="Arial"/>
              <a:sym typeface="Arial"/>
            </a:endParaRPr>
          </a:p>
          <a:p>
            <a:pPr marL="571500" indent="-457200">
              <a:lnSpc>
                <a:spcPct val="100000"/>
              </a:lnSpc>
              <a:buClrTx/>
              <a:buSzPts val="2600"/>
              <a:buFont typeface="Arial" panose="020B0604020202020204" pitchFamily="34" charset="0"/>
              <a:buChar char="•"/>
            </a:pPr>
            <a:r>
              <a:rPr lang="en" sz="2600" dirty="0">
                <a:solidFill>
                  <a:schemeClr val="tx1">
                    <a:lumMod val="65000"/>
                    <a:lumOff val="35000"/>
                  </a:schemeClr>
                </a:solidFill>
                <a:latin typeface="Arial"/>
                <a:ea typeface="Arial"/>
                <a:cs typeface="Arial"/>
                <a:sym typeface="Arial"/>
              </a:rPr>
              <a:t>The connection between your health and your community’s health</a:t>
            </a:r>
          </a:p>
          <a:p>
            <a:pPr marL="114300" indent="0">
              <a:lnSpc>
                <a:spcPct val="100000"/>
              </a:lnSpc>
              <a:buClrTx/>
              <a:buSzPts val="2600"/>
            </a:pPr>
            <a:endParaRPr sz="2600" dirty="0">
              <a:solidFill>
                <a:schemeClr val="tx1">
                  <a:lumMod val="65000"/>
                  <a:lumOff val="35000"/>
                </a:schemeClr>
              </a:solidFill>
              <a:latin typeface="Arial"/>
              <a:ea typeface="Arial"/>
              <a:cs typeface="Arial"/>
              <a:sym typeface="Arial"/>
            </a:endParaRPr>
          </a:p>
          <a:p>
            <a:pPr marL="571500" indent="-457200">
              <a:lnSpc>
                <a:spcPct val="100000"/>
              </a:lnSpc>
              <a:buClrTx/>
              <a:buSzPts val="2600"/>
              <a:buFont typeface="Arial" panose="020B0604020202020204" pitchFamily="34" charset="0"/>
              <a:buChar char="•"/>
            </a:pPr>
            <a:r>
              <a:rPr lang="en" sz="2600" dirty="0">
                <a:solidFill>
                  <a:schemeClr val="tx1">
                    <a:lumMod val="65000"/>
                    <a:lumOff val="35000"/>
                  </a:schemeClr>
                </a:solidFill>
                <a:latin typeface="Arial"/>
                <a:ea typeface="Arial"/>
                <a:cs typeface="Arial"/>
                <a:sym typeface="Arial"/>
              </a:rPr>
              <a:t>The high cost of low health literacy </a:t>
            </a:r>
          </a:p>
          <a:p>
            <a:pPr marL="114300" indent="0">
              <a:lnSpc>
                <a:spcPct val="100000"/>
              </a:lnSpc>
              <a:buClrTx/>
              <a:buSzPts val="2600"/>
            </a:pPr>
            <a:endParaRPr sz="2600" dirty="0">
              <a:solidFill>
                <a:schemeClr val="tx1">
                  <a:lumMod val="65000"/>
                  <a:lumOff val="35000"/>
                </a:schemeClr>
              </a:solidFill>
              <a:latin typeface="Arial"/>
              <a:ea typeface="Arial"/>
              <a:cs typeface="Arial"/>
              <a:sym typeface="Arial"/>
            </a:endParaRPr>
          </a:p>
          <a:p>
            <a:pPr marL="571500" indent="-457200">
              <a:lnSpc>
                <a:spcPct val="100000"/>
              </a:lnSpc>
              <a:buClrTx/>
              <a:buSzPts val="2600"/>
              <a:buFont typeface="Arial" panose="020B0604020202020204" pitchFamily="34" charset="0"/>
              <a:buChar char="•"/>
            </a:pPr>
            <a:r>
              <a:rPr lang="en" sz="2600" dirty="0">
                <a:solidFill>
                  <a:schemeClr val="tx1">
                    <a:lumMod val="65000"/>
                    <a:lumOff val="35000"/>
                  </a:schemeClr>
                </a:solidFill>
                <a:latin typeface="Arial"/>
                <a:ea typeface="Arial"/>
                <a:cs typeface="Arial"/>
                <a:sym typeface="Arial"/>
              </a:rPr>
              <a:t>7 </a:t>
            </a:r>
            <a:r>
              <a:rPr lang="en-US" sz="2600" dirty="0">
                <a:solidFill>
                  <a:schemeClr val="tx1">
                    <a:lumMod val="65000"/>
                    <a:lumOff val="35000"/>
                  </a:schemeClr>
                </a:solidFill>
                <a:latin typeface="Arial"/>
                <a:ea typeface="Arial"/>
                <a:cs typeface="Arial"/>
                <a:sym typeface="Arial"/>
              </a:rPr>
              <a:t>skills to be more </a:t>
            </a:r>
            <a:r>
              <a:rPr lang="en" sz="2600" dirty="0">
                <a:solidFill>
                  <a:schemeClr val="tx1">
                    <a:lumMod val="65000"/>
                    <a:lumOff val="35000"/>
                  </a:schemeClr>
                </a:solidFill>
                <a:latin typeface="Arial"/>
                <a:ea typeface="Arial"/>
                <a:cs typeface="Arial"/>
                <a:sym typeface="Arial"/>
              </a:rPr>
              <a:t>health litera</a:t>
            </a:r>
            <a:r>
              <a:rPr lang="en-US" sz="2600" dirty="0" err="1">
                <a:solidFill>
                  <a:schemeClr val="tx1">
                    <a:lumMod val="65000"/>
                    <a:lumOff val="35000"/>
                  </a:schemeClr>
                </a:solidFill>
                <a:latin typeface="Arial"/>
                <a:ea typeface="Arial"/>
                <a:cs typeface="Arial"/>
                <a:sym typeface="Arial"/>
              </a:rPr>
              <a:t>te</a:t>
            </a:r>
            <a:endParaRPr sz="2600" b="0" i="0" u="none" strike="noStrike" cap="none" dirty="0">
              <a:solidFill>
                <a:schemeClr val="tx1">
                  <a:lumMod val="65000"/>
                  <a:lumOff val="35000"/>
                </a:schemeClr>
              </a:solidFill>
              <a:latin typeface="Arial"/>
              <a:ea typeface="Arial"/>
              <a:cs typeface="Arial"/>
              <a:sym typeface="Arial"/>
            </a:endParaRPr>
          </a:p>
        </p:txBody>
      </p:sp>
      <p:sp>
        <p:nvSpPr>
          <p:cNvPr id="5" name="Shape 142">
            <a:extLst>
              <a:ext uri="{FF2B5EF4-FFF2-40B4-BE49-F238E27FC236}">
                <a16:creationId xmlns:a16="http://schemas.microsoft.com/office/drawing/2014/main" id="{B568437D-A7FA-8940-9BBE-82D3BBD323B5}"/>
              </a:ext>
            </a:extLst>
          </p:cNvPr>
          <p:cNvSpPr txBox="1"/>
          <p:nvPr/>
        </p:nvSpPr>
        <p:spPr>
          <a:xfrm>
            <a:off x="2096766" y="118197"/>
            <a:ext cx="4806600" cy="663595"/>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b="1" kern="1200" dirty="0">
                <a:solidFill>
                  <a:schemeClr val="accent1"/>
                </a:solidFill>
              </a:rPr>
              <a:t>What you will learn:</a:t>
            </a:r>
            <a:endParaRPr sz="2800" b="1" kern="1200" dirty="0">
              <a:solidFill>
                <a:schemeClr val="accen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6" name="Shape 76" title="Health care literacy, impact on health care">
            <a:hlinkClick r:id="rId3"/>
          </p:cNvPr>
          <p:cNvSpPr/>
          <p:nvPr/>
        </p:nvSpPr>
        <p:spPr>
          <a:xfrm>
            <a:off x="1073937" y="1829605"/>
            <a:ext cx="3015220" cy="2076276"/>
          </a:xfrm>
          <a:prstGeom prst="rect">
            <a:avLst/>
          </a:prstGeom>
          <a:blipFill>
            <a:blip r:embed="rId4">
              <a:alphaModFix/>
            </a:blip>
            <a:stretch>
              <a:fillRect/>
            </a:stretch>
          </a:blipFill>
          <a:ln>
            <a:noFill/>
          </a:ln>
        </p:spPr>
        <p:txBody>
          <a:bodyPr/>
          <a:lstStyle/>
          <a:p>
            <a:r>
              <a:rPr lang="en-US" dirty="0"/>
              <a:t> </a:t>
            </a:r>
          </a:p>
        </p:txBody>
      </p:sp>
      <p:sp>
        <p:nvSpPr>
          <p:cNvPr id="2" name="TextBox 1">
            <a:extLst>
              <a:ext uri="{FF2B5EF4-FFF2-40B4-BE49-F238E27FC236}">
                <a16:creationId xmlns:a16="http://schemas.microsoft.com/office/drawing/2014/main" id="{32F2312B-4035-2E4D-9BFB-91F7090CDDAF}"/>
              </a:ext>
            </a:extLst>
          </p:cNvPr>
          <p:cNvSpPr txBox="1"/>
          <p:nvPr/>
        </p:nvSpPr>
        <p:spPr>
          <a:xfrm>
            <a:off x="7381462" y="2433542"/>
            <a:ext cx="184666" cy="307777"/>
          </a:xfrm>
          <a:prstGeom prst="rect">
            <a:avLst/>
          </a:prstGeom>
          <a:noFill/>
        </p:spPr>
        <p:txBody>
          <a:bodyPr wrap="none" rtlCol="0">
            <a:spAutoFit/>
          </a:bodyPr>
          <a:lstStyle/>
          <a:p>
            <a:endParaRPr lang="en-US" dirty="0"/>
          </a:p>
        </p:txBody>
      </p:sp>
      <p:pic>
        <p:nvPicPr>
          <p:cNvPr id="3" name="Picture 2">
            <a:extLst>
              <a:ext uri="{FF2B5EF4-FFF2-40B4-BE49-F238E27FC236}">
                <a16:creationId xmlns:a16="http://schemas.microsoft.com/office/drawing/2014/main" id="{D3DFD1D7-BA2A-FB4B-A8EA-3E0773B4E7C0}"/>
              </a:ext>
            </a:extLst>
          </p:cNvPr>
          <p:cNvPicPr>
            <a:picLocks noChangeAspect="1"/>
          </p:cNvPicPr>
          <p:nvPr/>
        </p:nvPicPr>
        <p:blipFill>
          <a:blip r:embed="rId5"/>
          <a:stretch>
            <a:fillRect/>
          </a:stretch>
        </p:blipFill>
        <p:spPr>
          <a:xfrm>
            <a:off x="5054844" y="1829605"/>
            <a:ext cx="3701187" cy="2076276"/>
          </a:xfrm>
          <a:prstGeom prst="rect">
            <a:avLst/>
          </a:prstGeom>
        </p:spPr>
      </p:pic>
      <p:sp>
        <p:nvSpPr>
          <p:cNvPr id="4" name="TextBox 3">
            <a:extLst>
              <a:ext uri="{FF2B5EF4-FFF2-40B4-BE49-F238E27FC236}">
                <a16:creationId xmlns:a16="http://schemas.microsoft.com/office/drawing/2014/main" id="{E25126D0-DCC6-0B47-89C2-806A762CD3A7}"/>
              </a:ext>
            </a:extLst>
          </p:cNvPr>
          <p:cNvSpPr txBox="1"/>
          <p:nvPr/>
        </p:nvSpPr>
        <p:spPr>
          <a:xfrm>
            <a:off x="5163814" y="1291953"/>
            <a:ext cx="3483245" cy="400110"/>
          </a:xfrm>
          <a:prstGeom prst="rect">
            <a:avLst/>
          </a:prstGeom>
          <a:noFill/>
        </p:spPr>
        <p:txBody>
          <a:bodyPr wrap="square" rtlCol="0">
            <a:spAutoFit/>
          </a:bodyPr>
          <a:lstStyle/>
          <a:p>
            <a:pPr algn="ctr"/>
            <a:r>
              <a:rPr lang="en-US" sz="2000" dirty="0">
                <a:hlinkClick r:id="rId6"/>
              </a:rPr>
              <a:t>Health Literacy: College</a:t>
            </a:r>
            <a:endParaRPr lang="en-US" sz="2000" dirty="0"/>
          </a:p>
        </p:txBody>
      </p:sp>
      <p:sp>
        <p:nvSpPr>
          <p:cNvPr id="5" name="TextBox 4">
            <a:extLst>
              <a:ext uri="{FF2B5EF4-FFF2-40B4-BE49-F238E27FC236}">
                <a16:creationId xmlns:a16="http://schemas.microsoft.com/office/drawing/2014/main" id="{679E0B6A-9C31-D946-98EA-E2641D7635BA}"/>
              </a:ext>
            </a:extLst>
          </p:cNvPr>
          <p:cNvSpPr txBox="1"/>
          <p:nvPr/>
        </p:nvSpPr>
        <p:spPr>
          <a:xfrm>
            <a:off x="69525" y="1301449"/>
            <a:ext cx="4874702" cy="400110"/>
          </a:xfrm>
          <a:prstGeom prst="rect">
            <a:avLst/>
          </a:prstGeom>
          <a:noFill/>
        </p:spPr>
        <p:txBody>
          <a:bodyPr wrap="none" rtlCol="0">
            <a:spAutoFit/>
          </a:bodyPr>
          <a:lstStyle/>
          <a:p>
            <a:pPr algn="ctr"/>
            <a:r>
              <a:rPr lang="en-US" sz="2000" dirty="0">
                <a:hlinkClick r:id="rId7"/>
              </a:rPr>
              <a:t>Health Literacy Discussion: Real Patients</a:t>
            </a:r>
            <a:endParaRPr lang="en-US" sz="2000" dirty="0"/>
          </a:p>
        </p:txBody>
      </p:sp>
      <p:sp>
        <p:nvSpPr>
          <p:cNvPr id="11" name="Shape 142">
            <a:extLst>
              <a:ext uri="{FF2B5EF4-FFF2-40B4-BE49-F238E27FC236}">
                <a16:creationId xmlns:a16="http://schemas.microsoft.com/office/drawing/2014/main" id="{B568437D-A7FA-8940-9BBE-82D3BBD323B5}"/>
              </a:ext>
            </a:extLst>
          </p:cNvPr>
          <p:cNvSpPr txBox="1"/>
          <p:nvPr/>
        </p:nvSpPr>
        <p:spPr>
          <a:xfrm>
            <a:off x="189243" y="114155"/>
            <a:ext cx="845173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b="1" kern="1200" dirty="0">
                <a:solidFill>
                  <a:schemeClr val="accent1"/>
                </a:solidFill>
                <a:sym typeface="Amatic SC"/>
              </a:rPr>
              <a:t>The Health Literacy Challenge: What is the first thing you need to be health literate?</a:t>
            </a:r>
            <a:endParaRPr sz="2800" b="1" kern="1200" dirty="0">
              <a:solidFill>
                <a:schemeClr val="accent1"/>
              </a:solidFill>
              <a:sym typeface="Amatic S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798C8F3-8261-46D8-B8BA-947E93B94D3C}"/>
              </a:ext>
            </a:extLst>
          </p:cNvPr>
          <p:cNvGraphicFramePr>
            <a:graphicFrameLocks noChangeAspect="1"/>
          </p:cNvGraphicFramePr>
          <p:nvPr>
            <p:custDataLst>
              <p:tags r:id="rId2"/>
            </p:custDataLst>
            <p:extLst>
              <p:ext uri="{D42A27DB-BD31-4B8C-83A1-F6EECF244321}">
                <p14:modId xmlns:p14="http://schemas.microsoft.com/office/powerpoint/2010/main" val="39996592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8" name="think-cell Slide" r:id="rId5" imgW="416" imgH="416" progId="TCLayout.ActiveDocument.1">
                  <p:embed/>
                </p:oleObj>
              </mc:Choice>
              <mc:Fallback>
                <p:oleObj name="think-cell Slide" r:id="rId5" imgW="416" imgH="41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2" name="Shape 82"/>
          <p:cNvSpPr txBox="1">
            <a:spLocks noGrp="1"/>
          </p:cNvSpPr>
          <p:nvPr>
            <p:ph type="title"/>
          </p:nvPr>
        </p:nvSpPr>
        <p:spPr>
          <a:xfrm>
            <a:off x="952501" y="898939"/>
            <a:ext cx="7238998" cy="39357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accent1"/>
              </a:buClr>
              <a:buFont typeface="Amatic SC"/>
              <a:buNone/>
            </a:pPr>
            <a:r>
              <a:rPr lang="en" sz="2700" b="1" i="0" u="sng" strike="noStrike" cap="none" dirty="0">
                <a:solidFill>
                  <a:schemeClr val="accent1"/>
                </a:solidFill>
                <a:latin typeface="Arial"/>
                <a:ea typeface="Arial"/>
                <a:cs typeface="Arial"/>
                <a:sym typeface="Arial"/>
              </a:rPr>
              <a:t>Health Literacy</a:t>
            </a:r>
            <a:r>
              <a:rPr lang="en" sz="2700" b="1" i="0" u="none" strike="noStrike" cap="none" dirty="0">
                <a:solidFill>
                  <a:schemeClr val="accent1"/>
                </a:solidFill>
                <a:latin typeface="Arial"/>
                <a:ea typeface="Arial"/>
                <a:cs typeface="Arial"/>
                <a:sym typeface="Arial"/>
              </a:rPr>
              <a:t> </a:t>
            </a:r>
            <a:r>
              <a:rPr lang="en" sz="2400" b="1" i="0" u="none" strike="noStrike" cap="none" dirty="0">
                <a:solidFill>
                  <a:schemeClr val="accent1"/>
                </a:solidFill>
                <a:latin typeface="Arial"/>
                <a:ea typeface="Arial"/>
                <a:cs typeface="Arial"/>
                <a:sym typeface="Arial"/>
              </a:rPr>
              <a:t>=</a:t>
            </a:r>
            <a:endParaRPr sz="2400" dirty="0">
              <a:latin typeface="Arial"/>
              <a:ea typeface="Arial"/>
              <a:cs typeface="Arial"/>
              <a:sym typeface="Arial"/>
            </a:endParaRPr>
          </a:p>
          <a:p>
            <a:pPr marL="0" marR="0" lvl="0" indent="0" rtl="0">
              <a:lnSpc>
                <a:spcPct val="100000"/>
              </a:lnSpc>
              <a:spcBef>
                <a:spcPts val="0"/>
              </a:spcBef>
              <a:spcAft>
                <a:spcPts val="0"/>
              </a:spcAft>
              <a:buClr>
                <a:schemeClr val="accent1"/>
              </a:buClr>
              <a:buFont typeface="Amatic SC"/>
              <a:buNone/>
            </a:pPr>
            <a:br>
              <a:rPr lang="en" sz="2400" b="0" i="0" u="none" strike="noStrike" cap="none" dirty="0">
                <a:solidFill>
                  <a:schemeClr val="tx1">
                    <a:lumMod val="65000"/>
                    <a:lumOff val="35000"/>
                  </a:schemeClr>
                </a:solidFill>
                <a:latin typeface="Arial"/>
                <a:ea typeface="Arial"/>
                <a:cs typeface="Arial"/>
                <a:sym typeface="Arial"/>
              </a:rPr>
            </a:br>
            <a:r>
              <a:rPr lang="en" sz="2400" b="0" i="0" u="none" strike="noStrike" cap="none" dirty="0">
                <a:solidFill>
                  <a:schemeClr val="tx1">
                    <a:lumMod val="65000"/>
                    <a:lumOff val="35000"/>
                  </a:schemeClr>
                </a:solidFill>
                <a:latin typeface="Arial"/>
                <a:ea typeface="Arial"/>
                <a:cs typeface="Arial"/>
                <a:sym typeface="Arial"/>
              </a:rPr>
              <a:t>The ability to</a:t>
            </a:r>
            <a:br>
              <a:rPr lang="en" sz="2400" b="0" i="0" u="none" strike="noStrike" cap="none" dirty="0">
                <a:solidFill>
                  <a:schemeClr val="tx1">
                    <a:lumMod val="65000"/>
                    <a:lumOff val="35000"/>
                  </a:schemeClr>
                </a:solidFill>
                <a:latin typeface="Arial"/>
                <a:ea typeface="Arial"/>
                <a:cs typeface="Arial"/>
                <a:sym typeface="Arial"/>
              </a:rPr>
            </a:br>
            <a:r>
              <a:rPr lang="en" sz="2400" i="0" u="none" strike="noStrike" cap="none" dirty="0">
                <a:solidFill>
                  <a:schemeClr val="tx1">
                    <a:lumMod val="65000"/>
                    <a:lumOff val="35000"/>
                  </a:schemeClr>
                </a:solidFill>
                <a:latin typeface="Arial"/>
                <a:ea typeface="Arial"/>
                <a:cs typeface="Arial"/>
                <a:sym typeface="Arial"/>
              </a:rPr>
              <a:t>FIND </a:t>
            </a:r>
            <a:br>
              <a:rPr lang="en" sz="2400" dirty="0">
                <a:solidFill>
                  <a:schemeClr val="tx1">
                    <a:lumMod val="65000"/>
                    <a:lumOff val="35000"/>
                  </a:schemeClr>
                </a:solidFill>
                <a:latin typeface="Arial"/>
                <a:ea typeface="Arial"/>
                <a:cs typeface="Arial"/>
                <a:sym typeface="Arial"/>
              </a:rPr>
            </a:br>
            <a:r>
              <a:rPr lang="en" sz="2400" b="1" i="0" u="none" strike="noStrike" cap="none" dirty="0">
                <a:solidFill>
                  <a:schemeClr val="tx1">
                    <a:lumMod val="65000"/>
                    <a:lumOff val="35000"/>
                  </a:schemeClr>
                </a:solidFill>
                <a:latin typeface="Arial"/>
                <a:ea typeface="Arial"/>
                <a:cs typeface="Arial"/>
                <a:sym typeface="Arial"/>
              </a:rPr>
              <a:t>READ</a:t>
            </a:r>
            <a:br>
              <a:rPr lang="en" sz="2400" b="0" dirty="0">
                <a:solidFill>
                  <a:schemeClr val="tx1">
                    <a:lumMod val="65000"/>
                    <a:lumOff val="35000"/>
                  </a:schemeClr>
                </a:solidFill>
                <a:latin typeface="Arial"/>
                <a:ea typeface="Arial"/>
                <a:cs typeface="Arial"/>
                <a:sym typeface="Arial"/>
              </a:rPr>
            </a:br>
            <a:r>
              <a:rPr lang="en" sz="2400" dirty="0">
                <a:solidFill>
                  <a:schemeClr val="tx1">
                    <a:lumMod val="65000"/>
                    <a:lumOff val="35000"/>
                  </a:schemeClr>
                </a:solidFill>
                <a:latin typeface="Arial"/>
                <a:ea typeface="Arial"/>
                <a:cs typeface="Arial"/>
                <a:sym typeface="Arial"/>
              </a:rPr>
              <a:t>U</a:t>
            </a:r>
            <a:r>
              <a:rPr lang="en" sz="2400" b="1" i="0" u="none" strike="noStrike" cap="none" dirty="0">
                <a:solidFill>
                  <a:schemeClr val="tx1">
                    <a:lumMod val="65000"/>
                    <a:lumOff val="35000"/>
                  </a:schemeClr>
                </a:solidFill>
                <a:latin typeface="Arial"/>
                <a:ea typeface="Arial"/>
                <a:cs typeface="Arial"/>
                <a:sym typeface="Arial"/>
              </a:rPr>
              <a:t>NDERSTAND</a:t>
            </a:r>
            <a:r>
              <a:rPr lang="en" sz="2400" b="0" i="0" u="none" strike="noStrike" cap="none" dirty="0">
                <a:solidFill>
                  <a:schemeClr val="tx1">
                    <a:lumMod val="65000"/>
                    <a:lumOff val="35000"/>
                  </a:schemeClr>
                </a:solidFill>
                <a:latin typeface="Arial"/>
                <a:ea typeface="Arial"/>
                <a:cs typeface="Arial"/>
                <a:sym typeface="Arial"/>
              </a:rPr>
              <a:t> &amp;</a:t>
            </a:r>
            <a:br>
              <a:rPr lang="en" sz="2400" i="0" u="none" strike="noStrike" cap="none" dirty="0">
                <a:solidFill>
                  <a:schemeClr val="tx1">
                    <a:lumMod val="65000"/>
                    <a:lumOff val="35000"/>
                  </a:schemeClr>
                </a:solidFill>
                <a:latin typeface="Arial"/>
                <a:ea typeface="Arial"/>
                <a:cs typeface="Arial"/>
                <a:sym typeface="Arial"/>
              </a:rPr>
            </a:br>
            <a:r>
              <a:rPr lang="en" sz="2400" i="0" u="none" strike="noStrike" cap="none" dirty="0">
                <a:solidFill>
                  <a:schemeClr val="tx1">
                    <a:lumMod val="65000"/>
                    <a:lumOff val="35000"/>
                  </a:schemeClr>
                </a:solidFill>
                <a:latin typeface="Arial"/>
                <a:ea typeface="Arial"/>
                <a:cs typeface="Arial"/>
                <a:sym typeface="Arial"/>
              </a:rPr>
              <a:t>USE</a:t>
            </a:r>
            <a:br>
              <a:rPr lang="en" sz="2400" i="0" u="none" strike="noStrike" cap="none" dirty="0">
                <a:solidFill>
                  <a:schemeClr val="tx1">
                    <a:lumMod val="65000"/>
                    <a:lumOff val="35000"/>
                  </a:schemeClr>
                </a:solidFill>
                <a:latin typeface="Arial"/>
                <a:ea typeface="Arial"/>
                <a:cs typeface="Arial"/>
                <a:sym typeface="Arial"/>
              </a:rPr>
            </a:br>
            <a:r>
              <a:rPr lang="en" sz="2400" b="0" i="0" u="none" strike="noStrike" cap="none" dirty="0">
                <a:solidFill>
                  <a:schemeClr val="tx1">
                    <a:lumMod val="65000"/>
                    <a:lumOff val="35000"/>
                  </a:schemeClr>
                </a:solidFill>
                <a:latin typeface="Arial"/>
                <a:ea typeface="Arial"/>
                <a:cs typeface="Arial"/>
                <a:sym typeface="Arial"/>
              </a:rPr>
              <a:t> health information </a:t>
            </a:r>
            <a:r>
              <a:rPr lang="en" sz="2400" b="0" dirty="0">
                <a:solidFill>
                  <a:schemeClr val="tx1">
                    <a:lumMod val="65000"/>
                    <a:lumOff val="35000"/>
                  </a:schemeClr>
                </a:solidFill>
                <a:latin typeface="Arial"/>
                <a:ea typeface="Arial"/>
                <a:cs typeface="Arial"/>
                <a:sym typeface="Arial"/>
              </a:rPr>
              <a:t>to make</a:t>
            </a:r>
            <a:r>
              <a:rPr lang="en" sz="2400" b="0" i="0" u="none" strike="noStrike" cap="none" dirty="0">
                <a:solidFill>
                  <a:schemeClr val="tx1">
                    <a:lumMod val="65000"/>
                    <a:lumOff val="35000"/>
                  </a:schemeClr>
                </a:solidFill>
                <a:latin typeface="Arial"/>
                <a:ea typeface="Arial"/>
                <a:cs typeface="Arial"/>
                <a:sym typeface="Arial"/>
              </a:rPr>
              <a:t> </a:t>
            </a:r>
            <a:r>
              <a:rPr lang="en" sz="2400" b="0" dirty="0">
                <a:solidFill>
                  <a:schemeClr val="tx1">
                    <a:lumMod val="65000"/>
                    <a:lumOff val="35000"/>
                  </a:schemeClr>
                </a:solidFill>
                <a:latin typeface="Arial"/>
                <a:ea typeface="Arial"/>
                <a:cs typeface="Arial"/>
                <a:sym typeface="Arial"/>
              </a:rPr>
              <a:t>wise</a:t>
            </a:r>
            <a:r>
              <a:rPr lang="en" sz="2400" b="0" i="0" u="none" strike="noStrike" cap="none" dirty="0">
                <a:solidFill>
                  <a:schemeClr val="tx1">
                    <a:lumMod val="65000"/>
                    <a:lumOff val="35000"/>
                  </a:schemeClr>
                </a:solidFill>
                <a:latin typeface="Arial"/>
                <a:ea typeface="Arial"/>
                <a:cs typeface="Arial"/>
                <a:sym typeface="Arial"/>
              </a:rPr>
              <a:t> choices about your health behaviors and health care de</a:t>
            </a:r>
            <a:r>
              <a:rPr lang="en" sz="2400" b="0" dirty="0">
                <a:solidFill>
                  <a:schemeClr val="tx1">
                    <a:lumMod val="65000"/>
                    <a:lumOff val="35000"/>
                  </a:schemeClr>
                </a:solidFill>
                <a:latin typeface="Arial"/>
                <a:ea typeface="Arial"/>
                <a:cs typeface="Arial"/>
                <a:sym typeface="Arial"/>
              </a:rPr>
              <a:t>c</a:t>
            </a:r>
            <a:r>
              <a:rPr lang="en" sz="2400" b="0" i="0" u="none" strike="noStrike" cap="none" dirty="0">
                <a:solidFill>
                  <a:schemeClr val="tx1">
                    <a:lumMod val="65000"/>
                    <a:lumOff val="35000"/>
                  </a:schemeClr>
                </a:solidFill>
                <a:latin typeface="Arial"/>
                <a:ea typeface="Arial"/>
                <a:cs typeface="Arial"/>
                <a:sym typeface="Arial"/>
              </a:rPr>
              <a:t>isions.</a:t>
            </a:r>
            <a:endParaRPr dirty="0">
              <a:solidFill>
                <a:schemeClr val="tx1">
                  <a:lumMod val="65000"/>
                  <a:lumOff val="35000"/>
                </a:schemeClr>
              </a:solidFill>
              <a:latin typeface="Arial"/>
              <a:ea typeface="Arial"/>
              <a:cs typeface="Arial"/>
              <a:sym typeface="Arial"/>
            </a:endParaRPr>
          </a:p>
        </p:txBody>
      </p:sp>
      <p:sp>
        <p:nvSpPr>
          <p:cNvPr id="5" name="Shape 142">
            <a:extLst>
              <a:ext uri="{FF2B5EF4-FFF2-40B4-BE49-F238E27FC236}">
                <a16:creationId xmlns:a16="http://schemas.microsoft.com/office/drawing/2014/main" id="{B568437D-A7FA-8940-9BBE-82D3BBD323B5}"/>
              </a:ext>
            </a:extLst>
          </p:cNvPr>
          <p:cNvSpPr txBox="1"/>
          <p:nvPr/>
        </p:nvSpPr>
        <p:spPr>
          <a:xfrm>
            <a:off x="722138" y="105602"/>
            <a:ext cx="7288113"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b="1" kern="1200" dirty="0">
                <a:solidFill>
                  <a:schemeClr val="accent1"/>
                </a:solidFill>
                <a:sym typeface="Amatic SC"/>
              </a:rPr>
              <a:t>Health Literacy</a:t>
            </a:r>
            <a:endParaRPr sz="2800" b="1" kern="1200" dirty="0">
              <a:solidFill>
                <a:schemeClr val="accent1"/>
              </a:solidFill>
              <a:sym typeface="Amatic S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06305" y="884975"/>
            <a:ext cx="3538500" cy="35385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200" dirty="0">
                <a:latin typeface="Arial"/>
                <a:ea typeface="Arial"/>
                <a:cs typeface="Arial"/>
                <a:sym typeface="Arial"/>
              </a:rPr>
              <a:t>About 9 out of 10 </a:t>
            </a:r>
            <a:r>
              <a:rPr lang="en" sz="3200" dirty="0">
                <a:latin typeface="Arial"/>
                <a:ea typeface="Arial"/>
                <a:cs typeface="Arial"/>
                <a:sym typeface="Arial"/>
              </a:rPr>
              <a:t>people in America have some difficulty with health Literacy</a:t>
            </a:r>
            <a:endParaRPr sz="3200" dirty="0">
              <a:latin typeface="Arial"/>
              <a:ea typeface="Arial"/>
              <a:cs typeface="Arial"/>
              <a:sym typeface="Arial"/>
            </a:endParaRPr>
          </a:p>
        </p:txBody>
      </p:sp>
      <p:pic>
        <p:nvPicPr>
          <p:cNvPr id="89" name="Shape 89"/>
          <p:cNvPicPr preferRelativeResize="0"/>
          <p:nvPr/>
        </p:nvPicPr>
        <p:blipFill>
          <a:blip r:embed="rId3">
            <a:alphaModFix/>
          </a:blip>
          <a:stretch>
            <a:fillRect/>
          </a:stretch>
        </p:blipFill>
        <p:spPr>
          <a:xfrm>
            <a:off x="4368726" y="1868891"/>
            <a:ext cx="789550" cy="789550"/>
          </a:xfrm>
          <a:prstGeom prst="rect">
            <a:avLst/>
          </a:prstGeom>
          <a:noFill/>
          <a:ln>
            <a:noFill/>
          </a:ln>
        </p:spPr>
      </p:pic>
      <p:pic>
        <p:nvPicPr>
          <p:cNvPr id="90" name="Shape 90"/>
          <p:cNvPicPr preferRelativeResize="0"/>
          <p:nvPr/>
        </p:nvPicPr>
        <p:blipFill>
          <a:blip r:embed="rId3">
            <a:alphaModFix/>
          </a:blip>
          <a:stretch>
            <a:fillRect/>
          </a:stretch>
        </p:blipFill>
        <p:spPr>
          <a:xfrm>
            <a:off x="5232364" y="1868891"/>
            <a:ext cx="789550" cy="789550"/>
          </a:xfrm>
          <a:prstGeom prst="rect">
            <a:avLst/>
          </a:prstGeom>
          <a:noFill/>
          <a:ln>
            <a:noFill/>
          </a:ln>
        </p:spPr>
      </p:pic>
      <p:pic>
        <p:nvPicPr>
          <p:cNvPr id="91" name="Shape 91"/>
          <p:cNvPicPr preferRelativeResize="0"/>
          <p:nvPr/>
        </p:nvPicPr>
        <p:blipFill>
          <a:blip r:embed="rId3">
            <a:alphaModFix/>
          </a:blip>
          <a:stretch>
            <a:fillRect/>
          </a:stretch>
        </p:blipFill>
        <p:spPr>
          <a:xfrm>
            <a:off x="7036411" y="1868891"/>
            <a:ext cx="789550" cy="789550"/>
          </a:xfrm>
          <a:prstGeom prst="rect">
            <a:avLst/>
          </a:prstGeom>
          <a:noFill/>
          <a:ln>
            <a:noFill/>
          </a:ln>
        </p:spPr>
      </p:pic>
      <p:pic>
        <p:nvPicPr>
          <p:cNvPr id="93" name="Shape 93"/>
          <p:cNvPicPr preferRelativeResize="0"/>
          <p:nvPr/>
        </p:nvPicPr>
        <p:blipFill>
          <a:blip r:embed="rId3">
            <a:alphaModFix/>
          </a:blip>
          <a:stretch>
            <a:fillRect/>
          </a:stretch>
        </p:blipFill>
        <p:spPr>
          <a:xfrm>
            <a:off x="4368727" y="2753741"/>
            <a:ext cx="789550" cy="789550"/>
          </a:xfrm>
          <a:prstGeom prst="rect">
            <a:avLst/>
          </a:prstGeom>
          <a:noFill/>
          <a:ln>
            <a:noFill/>
          </a:ln>
        </p:spPr>
      </p:pic>
      <p:pic>
        <p:nvPicPr>
          <p:cNvPr id="94" name="Shape 94"/>
          <p:cNvPicPr preferRelativeResize="0"/>
          <p:nvPr/>
        </p:nvPicPr>
        <p:blipFill>
          <a:blip r:embed="rId3">
            <a:alphaModFix/>
          </a:blip>
          <a:stretch>
            <a:fillRect/>
          </a:stretch>
        </p:blipFill>
        <p:spPr>
          <a:xfrm>
            <a:off x="6116246" y="2753741"/>
            <a:ext cx="789550" cy="789550"/>
          </a:xfrm>
          <a:prstGeom prst="rect">
            <a:avLst/>
          </a:prstGeom>
          <a:noFill/>
          <a:ln>
            <a:noFill/>
          </a:ln>
        </p:spPr>
      </p:pic>
      <p:pic>
        <p:nvPicPr>
          <p:cNvPr id="95" name="Shape 95"/>
          <p:cNvPicPr preferRelativeResize="0"/>
          <p:nvPr/>
        </p:nvPicPr>
        <p:blipFill>
          <a:blip r:embed="rId3">
            <a:alphaModFix/>
          </a:blip>
          <a:stretch>
            <a:fillRect/>
          </a:stretch>
        </p:blipFill>
        <p:spPr>
          <a:xfrm>
            <a:off x="7911634" y="1868891"/>
            <a:ext cx="789550" cy="789550"/>
          </a:xfrm>
          <a:prstGeom prst="rect">
            <a:avLst/>
          </a:prstGeom>
          <a:noFill/>
          <a:ln>
            <a:noFill/>
          </a:ln>
        </p:spPr>
      </p:pic>
      <p:pic>
        <p:nvPicPr>
          <p:cNvPr id="96" name="Shape 96"/>
          <p:cNvPicPr preferRelativeResize="0"/>
          <p:nvPr/>
        </p:nvPicPr>
        <p:blipFill>
          <a:blip r:embed="rId3">
            <a:alphaModFix/>
          </a:blip>
          <a:stretch>
            <a:fillRect/>
          </a:stretch>
        </p:blipFill>
        <p:spPr>
          <a:xfrm>
            <a:off x="5209040" y="2753741"/>
            <a:ext cx="789550" cy="789550"/>
          </a:xfrm>
          <a:prstGeom prst="rect">
            <a:avLst/>
          </a:prstGeom>
          <a:noFill/>
          <a:ln>
            <a:noFill/>
          </a:ln>
        </p:spPr>
      </p:pic>
      <p:pic>
        <p:nvPicPr>
          <p:cNvPr id="97" name="Shape 97"/>
          <p:cNvPicPr preferRelativeResize="0"/>
          <p:nvPr/>
        </p:nvPicPr>
        <p:blipFill>
          <a:blip r:embed="rId3">
            <a:alphaModFix/>
          </a:blip>
          <a:stretch>
            <a:fillRect/>
          </a:stretch>
        </p:blipFill>
        <p:spPr>
          <a:xfrm>
            <a:off x="6116246" y="1868891"/>
            <a:ext cx="789550" cy="789550"/>
          </a:xfrm>
          <a:prstGeom prst="rect">
            <a:avLst/>
          </a:prstGeom>
          <a:noFill/>
          <a:ln>
            <a:noFill/>
          </a:ln>
        </p:spPr>
      </p:pic>
      <p:pic>
        <p:nvPicPr>
          <p:cNvPr id="98" name="Shape 98"/>
          <p:cNvPicPr preferRelativeResize="0"/>
          <p:nvPr/>
        </p:nvPicPr>
        <p:blipFill>
          <a:blip r:embed="rId4">
            <a:alphaModFix/>
          </a:blip>
          <a:stretch>
            <a:fillRect/>
          </a:stretch>
        </p:blipFill>
        <p:spPr>
          <a:xfrm>
            <a:off x="7897042" y="2753741"/>
            <a:ext cx="795484" cy="803569"/>
          </a:xfrm>
          <a:prstGeom prst="rect">
            <a:avLst/>
          </a:prstGeom>
          <a:noFill/>
          <a:ln>
            <a:noFill/>
          </a:ln>
        </p:spPr>
      </p:pic>
      <p:sp>
        <p:nvSpPr>
          <p:cNvPr id="16" name="Shape 100"/>
          <p:cNvSpPr txBox="1"/>
          <p:nvPr/>
        </p:nvSpPr>
        <p:spPr>
          <a:xfrm>
            <a:off x="882225" y="4423475"/>
            <a:ext cx="6830700" cy="5880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FF0000"/>
              </a:solidFill>
            </a:endParaRPr>
          </a:p>
        </p:txBody>
      </p:sp>
      <p:pic>
        <p:nvPicPr>
          <p:cNvPr id="17" name="Shape 94"/>
          <p:cNvPicPr preferRelativeResize="0"/>
          <p:nvPr/>
        </p:nvPicPr>
        <p:blipFill>
          <a:blip r:embed="rId3">
            <a:alphaModFix/>
          </a:blip>
          <a:stretch>
            <a:fillRect/>
          </a:stretch>
        </p:blipFill>
        <p:spPr>
          <a:xfrm>
            <a:off x="7036411" y="2753741"/>
            <a:ext cx="789550" cy="7895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1166013" y="638995"/>
            <a:ext cx="6828814" cy="2349682"/>
          </a:xfrm>
          <a:prstGeom prst="rect">
            <a:avLst/>
          </a:prstGeom>
        </p:spPr>
        <p:txBody>
          <a:bodyPr spcFirstLastPara="1" wrap="square" lIns="91425" tIns="91425" rIns="91425" bIns="91425" anchor="ctr" anchorCtr="0">
            <a:noAutofit/>
          </a:bodyPr>
          <a:lstStyle/>
          <a:p>
            <a:pPr marL="0" lvl="0" indent="0" algn="ctr">
              <a:spcBef>
                <a:spcPts val="0"/>
              </a:spcBef>
              <a:spcAft>
                <a:spcPts val="0"/>
              </a:spcAft>
              <a:buNone/>
            </a:pPr>
            <a:r>
              <a:rPr lang="en" sz="3200" b="0" dirty="0">
                <a:solidFill>
                  <a:schemeClr val="tx1">
                    <a:lumMod val="65000"/>
                    <a:lumOff val="35000"/>
                  </a:schemeClr>
                </a:solidFill>
                <a:latin typeface="Arial"/>
                <a:ea typeface="Arial"/>
                <a:cs typeface="Arial"/>
                <a:sym typeface="Arial"/>
              </a:rPr>
              <a:t>Why do you think people have trouble understanding health information?</a:t>
            </a:r>
            <a:endParaRPr sz="3200" b="0" dirty="0">
              <a:solidFill>
                <a:schemeClr val="tx1">
                  <a:lumMod val="65000"/>
                  <a:lumOff val="35000"/>
                </a:schemeClr>
              </a:solidFill>
              <a:latin typeface="Arial"/>
              <a:ea typeface="Arial"/>
              <a:cs typeface="Arial"/>
              <a:sym typeface="Arial"/>
            </a:endParaRPr>
          </a:p>
        </p:txBody>
      </p:sp>
      <p:sp>
        <p:nvSpPr>
          <p:cNvPr id="7" name="Shape 142">
            <a:extLst>
              <a:ext uri="{FF2B5EF4-FFF2-40B4-BE49-F238E27FC236}">
                <a16:creationId xmlns:a16="http://schemas.microsoft.com/office/drawing/2014/main" id="{B568437D-A7FA-8940-9BBE-82D3BBD323B5}"/>
              </a:ext>
            </a:extLst>
          </p:cNvPr>
          <p:cNvSpPr txBox="1"/>
          <p:nvPr/>
        </p:nvSpPr>
        <p:spPr>
          <a:xfrm>
            <a:off x="643417" y="136177"/>
            <a:ext cx="7298273"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b="1" kern="1200" dirty="0">
                <a:solidFill>
                  <a:schemeClr val="accent1"/>
                </a:solidFill>
                <a:sym typeface="Amatic SC"/>
              </a:rPr>
              <a:t>Discussion</a:t>
            </a:r>
            <a:r>
              <a:rPr lang="en-US" sz="2800" b="1" dirty="0">
                <a:solidFill>
                  <a:schemeClr val="tx1"/>
                </a:solidFill>
              </a:rPr>
              <a:t> </a:t>
            </a:r>
            <a:endParaRPr sz="2800" b="1" dirty="0">
              <a:solidFill>
                <a:schemeClr val="tx1"/>
              </a:solidFill>
            </a:endParaRPr>
          </a:p>
        </p:txBody>
      </p:sp>
      <p:pic>
        <p:nvPicPr>
          <p:cNvPr id="2" name="Picture 1">
            <a:extLst>
              <a:ext uri="{FF2B5EF4-FFF2-40B4-BE49-F238E27FC236}">
                <a16:creationId xmlns:a16="http://schemas.microsoft.com/office/drawing/2014/main" id="{4ECB3BE8-747C-44E3-B790-FA17E5CD1F12}"/>
              </a:ext>
            </a:extLst>
          </p:cNvPr>
          <p:cNvPicPr>
            <a:picLocks noChangeAspect="1"/>
          </p:cNvPicPr>
          <p:nvPr/>
        </p:nvPicPr>
        <p:blipFill>
          <a:blip r:embed="rId3"/>
          <a:stretch>
            <a:fillRect/>
          </a:stretch>
        </p:blipFill>
        <p:spPr>
          <a:xfrm>
            <a:off x="2801816" y="2640218"/>
            <a:ext cx="3825303" cy="200543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58847" y="0"/>
            <a:ext cx="8520600" cy="801000"/>
          </a:xfrm>
          <a:prstGeom prst="rect">
            <a:avLst/>
          </a:prstGeom>
        </p:spPr>
        <p:txBody>
          <a:bodyPr spcFirstLastPara="1" vert="horz" wrap="square" lIns="91425" tIns="91425" rIns="91425" bIns="91425" rtlCol="0" anchor="t" anchorCtr="0">
            <a:noAutofit/>
          </a:bodyPr>
          <a:lstStyle/>
          <a:p>
            <a:pPr algn="ctr"/>
            <a:r>
              <a:rPr lang="en" sz="1350" dirty="0">
                <a:solidFill>
                  <a:schemeClr val="tx1"/>
                </a:solidFill>
                <a:latin typeface="Arial"/>
                <a:ea typeface="Arial"/>
                <a:cs typeface="Arial"/>
                <a:sym typeface="Arial"/>
              </a:rPr>
              <a:t> </a:t>
            </a:r>
            <a:r>
              <a:rPr lang="en" sz="2800" dirty="0">
                <a:latin typeface="Arial"/>
                <a:ea typeface="Arial"/>
                <a:cs typeface="Arial"/>
                <a:sym typeface="Arial"/>
              </a:rPr>
              <a:t>Why can only 1 out of 4 adults read basic health care materials?</a:t>
            </a:r>
            <a:endParaRPr sz="2800" dirty="0">
              <a:latin typeface="Arial"/>
              <a:ea typeface="Arial"/>
              <a:cs typeface="Arial"/>
              <a:sym typeface="Arial"/>
            </a:endParaRPr>
          </a:p>
        </p:txBody>
      </p:sp>
      <p:sp>
        <p:nvSpPr>
          <p:cNvPr id="114" name="Shape 114"/>
          <p:cNvSpPr/>
          <p:nvPr/>
        </p:nvSpPr>
        <p:spPr>
          <a:xfrm>
            <a:off x="2211300" y="2564862"/>
            <a:ext cx="641700" cy="614400"/>
          </a:xfrm>
          <a:prstGeom prst="mathPlus">
            <a:avLst>
              <a:gd name="adj1" fmla="val 2352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endParaRPr sz="1800" dirty="0"/>
          </a:p>
        </p:txBody>
      </p:sp>
      <p:sp>
        <p:nvSpPr>
          <p:cNvPr id="115" name="Shape 115"/>
          <p:cNvSpPr/>
          <p:nvPr/>
        </p:nvSpPr>
        <p:spPr>
          <a:xfrm>
            <a:off x="762059" y="1402553"/>
            <a:ext cx="3743329" cy="1107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 sz="1800" dirty="0"/>
              <a:t>Most health materials are written at the </a:t>
            </a:r>
            <a:r>
              <a:rPr lang="en" sz="1800" b="1" u="sng" dirty="0"/>
              <a:t>10th grade</a:t>
            </a:r>
            <a:r>
              <a:rPr lang="en" sz="1800" dirty="0"/>
              <a:t> level</a:t>
            </a:r>
            <a:endParaRPr sz="1800" dirty="0"/>
          </a:p>
        </p:txBody>
      </p:sp>
      <p:sp>
        <p:nvSpPr>
          <p:cNvPr id="116" name="Shape 116"/>
          <p:cNvSpPr/>
          <p:nvPr/>
        </p:nvSpPr>
        <p:spPr>
          <a:xfrm>
            <a:off x="762059" y="3233671"/>
            <a:ext cx="3694950" cy="1559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nSpc>
                <a:spcPct val="115000"/>
              </a:lnSpc>
            </a:pPr>
            <a:r>
              <a:rPr lang="en" sz="1800" dirty="0"/>
              <a:t>1 in 5 of adults read at </a:t>
            </a:r>
            <a:r>
              <a:rPr lang="en" sz="1800" b="1" u="sng" dirty="0"/>
              <a:t>5th grade</a:t>
            </a:r>
            <a:r>
              <a:rPr lang="en" sz="1800" dirty="0"/>
              <a:t> </a:t>
            </a:r>
          </a:p>
          <a:p>
            <a:pPr>
              <a:lnSpc>
                <a:spcPct val="115000"/>
              </a:lnSpc>
            </a:pPr>
            <a:r>
              <a:rPr lang="en" sz="1800" dirty="0"/>
              <a:t>1 in 2 read at </a:t>
            </a:r>
            <a:r>
              <a:rPr lang="en" sz="1800" u="sng" dirty="0"/>
              <a:t>≤ </a:t>
            </a:r>
            <a:r>
              <a:rPr lang="en" sz="1800" b="1" u="sng" dirty="0"/>
              <a:t>8th grade</a:t>
            </a:r>
            <a:endParaRPr sz="1800" b="1" u="sng" dirty="0"/>
          </a:p>
        </p:txBody>
      </p:sp>
      <p:sp>
        <p:nvSpPr>
          <p:cNvPr id="118" name="Shape 118"/>
          <p:cNvSpPr txBox="1"/>
          <p:nvPr/>
        </p:nvSpPr>
        <p:spPr>
          <a:xfrm>
            <a:off x="6830100" y="4740250"/>
            <a:ext cx="2313900" cy="343800"/>
          </a:xfrm>
          <a:prstGeom prst="rect">
            <a:avLst/>
          </a:prstGeom>
          <a:noFill/>
          <a:ln>
            <a:noFill/>
          </a:ln>
        </p:spPr>
        <p:txBody>
          <a:bodyPr spcFirstLastPara="1" wrap="square" lIns="91425" tIns="91425" rIns="91425" bIns="91425" anchor="t" anchorCtr="0">
            <a:noAutofit/>
          </a:bodyPr>
          <a:lstStyle/>
          <a:p>
            <a:r>
              <a:rPr lang="en" sz="900" u="sng" dirty="0">
                <a:solidFill>
                  <a:schemeClr val="hlink"/>
                </a:solidFill>
                <a:latin typeface="Arial" panose="020B0604020202020204" pitchFamily="34" charset="0"/>
                <a:ea typeface="Source Code Pro"/>
                <a:cs typeface="Arial" panose="020B0604020202020204" pitchFamily="34" charset="0"/>
                <a:sym typeface="Source Code Pro"/>
                <a:hlinkClick r:id="rId3"/>
              </a:rPr>
              <a:t>America's Health Literacy: Why We Need Accessible Health Info</a:t>
            </a:r>
            <a:endParaRPr sz="900" dirty="0">
              <a:latin typeface="Arial" panose="020B0604020202020204" pitchFamily="34" charset="0"/>
              <a:ea typeface="Source Code Pro"/>
              <a:cs typeface="Arial" panose="020B0604020202020204" pitchFamily="34" charset="0"/>
              <a:sym typeface="Source Code Pro"/>
            </a:endParaRPr>
          </a:p>
        </p:txBody>
      </p:sp>
      <p:sp>
        <p:nvSpPr>
          <p:cNvPr id="120" name="Shape 120"/>
          <p:cNvSpPr txBox="1"/>
          <p:nvPr/>
        </p:nvSpPr>
        <p:spPr>
          <a:xfrm>
            <a:off x="4608400" y="4740250"/>
            <a:ext cx="2313900" cy="343800"/>
          </a:xfrm>
          <a:prstGeom prst="rect">
            <a:avLst/>
          </a:prstGeom>
          <a:noFill/>
          <a:ln>
            <a:noFill/>
          </a:ln>
        </p:spPr>
        <p:txBody>
          <a:bodyPr spcFirstLastPara="1" wrap="square" lIns="91425" tIns="91425" rIns="91425" bIns="91425" anchor="t" anchorCtr="0">
            <a:noAutofit/>
          </a:bodyPr>
          <a:lstStyle/>
          <a:p>
            <a:r>
              <a:rPr lang="en" sz="900" u="sng" dirty="0">
                <a:solidFill>
                  <a:schemeClr val="accent5"/>
                </a:solidFill>
                <a:latin typeface="Arial" panose="020B0604020202020204" pitchFamily="34" charset="0"/>
                <a:ea typeface="Source Code Pro"/>
                <a:cs typeface="Arial" panose="020B0604020202020204" pitchFamily="34" charset="0"/>
                <a:sym typeface="Source Code Pro"/>
                <a:hlinkClick r:id="rId4"/>
              </a:rPr>
              <a:t>Health Literacy: The Gap Between Physicians and Patients</a:t>
            </a:r>
            <a:endParaRPr sz="900" dirty="0">
              <a:latin typeface="Arial" panose="020B0604020202020204" pitchFamily="34" charset="0"/>
              <a:cs typeface="Arial" panose="020B0604020202020204" pitchFamily="34" charset="0"/>
            </a:endParaRPr>
          </a:p>
        </p:txBody>
      </p:sp>
      <p:pic>
        <p:nvPicPr>
          <p:cNvPr id="9" name="Shape 117">
            <a:extLst>
              <a:ext uri="{FF2B5EF4-FFF2-40B4-BE49-F238E27FC236}">
                <a16:creationId xmlns:a16="http://schemas.microsoft.com/office/drawing/2014/main" id="{353828DC-F67F-F742-BBD1-699CDBC2993C}"/>
              </a:ext>
            </a:extLst>
          </p:cNvPr>
          <p:cNvPicPr preferRelativeResize="0"/>
          <p:nvPr/>
        </p:nvPicPr>
        <p:blipFill>
          <a:blip r:embed="rId5">
            <a:alphaModFix/>
          </a:blip>
          <a:stretch>
            <a:fillRect/>
          </a:stretch>
        </p:blipFill>
        <p:spPr>
          <a:xfrm>
            <a:off x="5486925" y="1125825"/>
            <a:ext cx="2686352" cy="3492475"/>
          </a:xfrm>
          <a:prstGeom prst="rect">
            <a:avLst/>
          </a:prstGeom>
          <a:noFill/>
          <a:ln>
            <a:noFill/>
          </a:ln>
        </p:spPr>
      </p:pic>
    </p:spTree>
    <p:extLst>
      <p:ext uri="{BB962C8B-B14F-4D97-AF65-F5344CB8AC3E}">
        <p14:creationId xmlns:p14="http://schemas.microsoft.com/office/powerpoint/2010/main" val="2409691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Shape 125" descr="HealthLitInfographic_Slide 3.png"/>
          <p:cNvPicPr preferRelativeResize="0"/>
          <p:nvPr/>
        </p:nvPicPr>
        <p:blipFill rotWithShape="1">
          <a:blip r:embed="rId3">
            <a:alphaModFix/>
          </a:blip>
          <a:srcRect t="6800" b="3125"/>
          <a:stretch/>
        </p:blipFill>
        <p:spPr>
          <a:xfrm>
            <a:off x="838450" y="227963"/>
            <a:ext cx="7467100" cy="4687576"/>
          </a:xfrm>
          <a:prstGeom prst="rect">
            <a:avLst/>
          </a:prstGeom>
          <a:noFill/>
          <a:ln>
            <a:noFill/>
          </a:ln>
        </p:spPr>
      </p:pic>
      <p:sp>
        <p:nvSpPr>
          <p:cNvPr id="126" name="Shape 126"/>
          <p:cNvSpPr txBox="1"/>
          <p:nvPr/>
        </p:nvSpPr>
        <p:spPr>
          <a:xfrm>
            <a:off x="5395000" y="4653325"/>
            <a:ext cx="3499500" cy="413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200" dirty="0">
              <a:latin typeface="Source Code Pro"/>
              <a:ea typeface="Source Code Pro"/>
              <a:cs typeface="Source Code Pro"/>
              <a:sym typeface="Source Code Pro"/>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SQs80LhP6unpSFoSo8GS_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31F285260B3E4D9440F13938EC3D1C" ma:contentTypeVersion="12" ma:contentTypeDescription="Create a new document." ma:contentTypeScope="" ma:versionID="888259c4ac05b913034c6d65d5032fb5">
  <xsd:schema xmlns:xsd="http://www.w3.org/2001/XMLSchema" xmlns:xs="http://www.w3.org/2001/XMLSchema" xmlns:p="http://schemas.microsoft.com/office/2006/metadata/properties" xmlns:ns3="8e80ae73-ddc4-4dcb-af82-12dff237dfb6" xmlns:ns4="267a8f45-4ff9-4702-b985-112e90448339" targetNamespace="http://schemas.microsoft.com/office/2006/metadata/properties" ma:root="true" ma:fieldsID="7b0fed3efbaedcd8698b7a948c9aa9f1" ns3:_="" ns4:_="">
    <xsd:import namespace="8e80ae73-ddc4-4dcb-af82-12dff237dfb6"/>
    <xsd:import namespace="267a8f45-4ff9-4702-b985-112e9044833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80ae73-ddc4-4dcb-af82-12dff237df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7a8f45-4ff9-4702-b985-112e904483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43A5E3-1EDE-4420-98F3-41744631FE71}">
  <ds:schemaRefs>
    <ds:schemaRef ds:uri="http://schemas.microsoft.com/sharepoint/v3/contenttype/forms"/>
  </ds:schemaRefs>
</ds:datastoreItem>
</file>

<file path=customXml/itemProps2.xml><?xml version="1.0" encoding="utf-8"?>
<ds:datastoreItem xmlns:ds="http://schemas.openxmlformats.org/officeDocument/2006/customXml" ds:itemID="{541C83BF-CCDC-430A-A2EB-1B82220BF7E8}">
  <ds:schemaRefs>
    <ds:schemaRef ds:uri="http://purl.org/dc/dcmitype/"/>
    <ds:schemaRef ds:uri="267a8f45-4ff9-4702-b985-112e90448339"/>
    <ds:schemaRef ds:uri="http://schemas.microsoft.com/office/2006/metadata/properties"/>
    <ds:schemaRef ds:uri="8e80ae73-ddc4-4dcb-af82-12dff237dfb6"/>
    <ds:schemaRef ds:uri="http://purl.org/dc/term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F070EEA-7A3A-4B8D-A3E3-F0CB83DAAA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80ae73-ddc4-4dcb-af82-12dff237dfb6"/>
    <ds:schemaRef ds:uri="267a8f45-4ff9-4702-b985-112e904483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Black .thmx</Template>
  <TotalTime>3126</TotalTime>
  <Words>2411</Words>
  <Application>Microsoft Macintosh PowerPoint</Application>
  <PresentationFormat>On-screen Show (16:9)</PresentationFormat>
  <Paragraphs>213</Paragraphs>
  <Slides>22</Slides>
  <Notes>21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9" baseType="lpstr">
      <vt:lpstr>Amatic SC</vt:lpstr>
      <vt:lpstr>Calibri</vt:lpstr>
      <vt:lpstr>Arial</vt:lpstr>
      <vt:lpstr>Verdana</vt:lpstr>
      <vt:lpstr>Source Code Pro</vt:lpstr>
      <vt:lpstr>Office Theme</vt:lpstr>
      <vt:lpstr>think-cell Slide</vt:lpstr>
      <vt:lpstr>What is Health Literacy? Why is it important to you and your community?</vt:lpstr>
      <vt:lpstr>PowerPoint Presentation</vt:lpstr>
      <vt:lpstr>PowerPoint Presentation</vt:lpstr>
      <vt:lpstr>PowerPoint Presentation</vt:lpstr>
      <vt:lpstr>Health Literacy =  The ability to FIND  READ UNDERSTAND &amp; USE  health information to make wise choices about your health behaviors and health care decisions.</vt:lpstr>
      <vt:lpstr>About 9 out of 10 people in America have some difficulty with health Literacy</vt:lpstr>
      <vt:lpstr>Why do you think people have trouble understanding health information?</vt:lpstr>
      <vt:lpstr> Why can only 1 out of 4 adults read basic health care materials?</vt:lpstr>
      <vt:lpstr>PowerPoint Presentation</vt:lpstr>
      <vt:lpstr>What does Health Illiteracy feel like?  Can you read this text?</vt:lpstr>
      <vt:lpstr>The actual text says:</vt:lpstr>
      <vt:lpstr>PowerPoint Presentation</vt:lpstr>
      <vt:lpstr>PowerPoint Presentation</vt:lpstr>
      <vt:lpstr>Other factors further reduce Health Literacy</vt:lpstr>
      <vt:lpstr>Quiz 1: Finding Care  Imagine you and a friend are jogging in a park, your friend twisted her ankle and cannot walk. Do you…</vt:lpstr>
      <vt:lpstr>PowerPoint Presentation</vt:lpstr>
      <vt:lpstr>Your Health Literacy is important to your health AND  YOUR community’s health</vt:lpstr>
      <vt:lpstr>You  Are Key in Solving this Costly Problem</vt:lpstr>
      <vt:lpstr>What skills you need to be Health Literate: </vt:lpstr>
      <vt:lpstr>Tools and Resources:</vt:lpstr>
      <vt:lpstr>This Health Literacy Project was developed by:  Connecticut Public Health Association’s  Mentors On Request (CPHA-MOR) and Fawatih Mohamed-Abouh, MD, MPH  and Rabale Hasan, MD, MPH  Updated by MOR Co-Chairs  N. Chineye Anako, MPH, CHES and Renae James, MPH</vt:lpstr>
      <vt:lpstr>CPHA Mentors on Request Members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Health Literacy? Why is it important to you and your community?</dc:title>
  <dc:creator>N. Chineye Anako</dc:creator>
  <cp:lastModifiedBy>Lopez, Maria P.</cp:lastModifiedBy>
  <cp:revision>48</cp:revision>
  <dcterms:modified xsi:type="dcterms:W3CDTF">2020-08-28T20:12:50Z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0x010100BE31F285260B3E4D9440F13938EC3D1C</vt:lpwstr>
  </property>
</Properties>
</file>