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handoutMasterIdLst>
    <p:handoutMasterId r:id="rId45"/>
  </p:handoutMasterIdLst>
  <p:sldIdLst>
    <p:sldId id="256" r:id="rId2"/>
    <p:sldId id="263" r:id="rId3"/>
    <p:sldId id="264" r:id="rId4"/>
    <p:sldId id="265"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83866"/>
    <a:srgbClr val="FFFFFF"/>
    <a:srgbClr val="C59B4E"/>
    <a:srgbClr val="C5DE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46" d="100"/>
          <a:sy n="46" d="100"/>
        </p:scale>
        <p:origin x="-2076" y="-588"/>
      </p:cViewPr>
      <p:guideLst>
        <p:guide orient="horz" pos="2160"/>
        <p:guide pos="2880"/>
      </p:guideLst>
    </p:cSldViewPr>
  </p:slideViewPr>
  <p:notesTextViewPr>
    <p:cViewPr>
      <p:scale>
        <a:sx n="1" d="1"/>
        <a:sy n="1" d="1"/>
      </p:scale>
      <p:origin x="0" y="0"/>
    </p:cViewPr>
  </p:notesTextViewPr>
  <p:notesViewPr>
    <p:cSldViewPr>
      <p:cViewPr varScale="1">
        <p:scale>
          <a:sx n="55" d="100"/>
          <a:sy n="55" d="100"/>
        </p:scale>
        <p:origin x="-2880"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CAECA544-6E51-4FE2-8F79-D7D892135D2D}" type="datetimeFigureOut">
              <a:rPr lang="en-US" smtClean="0"/>
              <a:t>5/13/2013</a:t>
            </a:fld>
            <a:endParaRPr lang="en-US"/>
          </a:p>
        </p:txBody>
      </p:sp>
      <p:sp>
        <p:nvSpPr>
          <p:cNvPr id="4" name="Footer Placeholder 3"/>
          <p:cNvSpPr>
            <a:spLocks noGrp="1"/>
          </p:cNvSpPr>
          <p:nvPr>
            <p:ph type="ftr" sz="quarter" idx="2"/>
          </p:nvPr>
        </p:nvSpPr>
        <p:spPr>
          <a:xfrm>
            <a:off x="1"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5D697655-C7E8-4C5A-895B-8755C1A2E6B4}" type="slidenum">
              <a:rPr lang="en-US" smtClean="0"/>
              <a:t>‹#›</a:t>
            </a:fld>
            <a:endParaRPr lang="en-US"/>
          </a:p>
        </p:txBody>
      </p:sp>
    </p:spTree>
    <p:extLst>
      <p:ext uri="{BB962C8B-B14F-4D97-AF65-F5344CB8AC3E}">
        <p14:creationId xmlns:p14="http://schemas.microsoft.com/office/powerpoint/2010/main" val="2481485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277B5BD-7557-40CC-ABC0-CC97A4F01D33}" type="datetimeFigureOut">
              <a:rPr lang="en-US" smtClean="0"/>
              <a:t>5/13/2013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95C2F62-8440-4010-B024-02445F078CA2}" type="slidenum">
              <a:rPr lang="en-US" smtClean="0"/>
              <a:t>‹#›</a:t>
            </a:fld>
            <a:endParaRPr lang="en-US"/>
          </a:p>
        </p:txBody>
      </p:sp>
    </p:spTree>
    <p:extLst>
      <p:ext uri="{BB962C8B-B14F-4D97-AF65-F5344CB8AC3E}">
        <p14:creationId xmlns:p14="http://schemas.microsoft.com/office/powerpoint/2010/main" val="3679170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6000">
              <a:srgbClr val="183866">
                <a:lumMod val="100000"/>
              </a:srgbClr>
            </a:gs>
            <a:gs pos="20000">
              <a:srgbClr val="FFFFFF"/>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905001"/>
            <a:ext cx="7772400" cy="1695451"/>
          </a:xfrm>
        </p:spPr>
        <p:txBody>
          <a:bodyPr>
            <a:noAutofit/>
          </a:bodyPr>
          <a:lstStyle>
            <a:lvl1pPr>
              <a:defRPr sz="6000"/>
            </a:lvl1pPr>
          </a:lstStyle>
          <a:p>
            <a:r>
              <a:rPr lang="en-US" dirty="0" smtClean="0"/>
              <a:t>Title Page</a:t>
            </a:r>
            <a:endParaRPr lang="en-US" dirty="0"/>
          </a:p>
        </p:txBody>
      </p:sp>
      <p:sp>
        <p:nvSpPr>
          <p:cNvPr id="3" name="Subtitle 2"/>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latin typeface="Franklin Gothic Book"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Location</a:t>
            </a:r>
          </a:p>
          <a:p>
            <a:r>
              <a:rPr lang="en-US" dirty="0" smtClean="0"/>
              <a:t>Date</a:t>
            </a:r>
            <a:endParaRPr lang="en-US" dirty="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a:t>
            </a:fld>
            <a:endParaRPr lang="en-US"/>
          </a:p>
        </p:txBody>
      </p:sp>
      <p:cxnSp>
        <p:nvCxnSpPr>
          <p:cNvPr id="8" name="Straight Connector 7"/>
          <p:cNvCxnSpPr/>
          <p:nvPr/>
        </p:nvCxnSpPr>
        <p:spPr>
          <a:xfrm>
            <a:off x="0" y="5562600"/>
            <a:ext cx="9144000" cy="0"/>
          </a:xfrm>
          <a:prstGeom prst="line">
            <a:avLst/>
          </a:prstGeom>
          <a:ln w="76200">
            <a:solidFill>
              <a:srgbClr val="C59B4E"/>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4" y="91441"/>
            <a:ext cx="6550165" cy="2121413"/>
          </a:xfrm>
          <a:prstGeom prst="rect">
            <a:avLst/>
          </a:prstGeom>
        </p:spPr>
      </p:pic>
    </p:spTree>
    <p:extLst>
      <p:ext uri="{BB962C8B-B14F-4D97-AF65-F5344CB8AC3E}">
        <p14:creationId xmlns:p14="http://schemas.microsoft.com/office/powerpoint/2010/main" val="102726119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Pr>
        <a:gradFill flip="none" rotWithShape="1">
          <a:gsLst>
            <a:gs pos="6000">
              <a:srgbClr val="183866">
                <a:lumMod val="100000"/>
              </a:srgbClr>
            </a:gs>
            <a:gs pos="20000">
              <a:srgbClr val="FFFFFF"/>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95806"/>
            <a:ext cx="7772400" cy="1273175"/>
          </a:xfrm>
        </p:spPr>
        <p:txBody>
          <a:bodyPr anchor="t"/>
          <a:lstStyle>
            <a:lvl1pPr algn="l">
              <a:defRPr sz="4000" b="1" cap="all"/>
            </a:lvl1pPr>
          </a:lstStyle>
          <a:p>
            <a:r>
              <a:rPr lang="en-US" dirty="0" smtClean="0"/>
              <a:t>Section Header</a:t>
            </a:r>
            <a:endParaRPr lang="en-US" dirty="0"/>
          </a:p>
        </p:txBody>
      </p:sp>
      <p:sp>
        <p:nvSpPr>
          <p:cNvPr id="3" name="Text Placeholder 2"/>
          <p:cNvSpPr>
            <a:spLocks noGrp="1"/>
          </p:cNvSpPr>
          <p:nvPr>
            <p:ph type="body" idx="1" hasCustomPrompt="1"/>
          </p:nvPr>
        </p:nvSpPr>
        <p:spPr>
          <a:xfrm>
            <a:off x="722313" y="2906715"/>
            <a:ext cx="7772400" cy="1436687"/>
          </a:xfrm>
        </p:spPr>
        <p:txBody>
          <a:bodyPr anchor="b">
            <a:normAutofit/>
          </a:bodyPr>
          <a:lstStyle>
            <a:lvl1pPr marL="0" indent="0">
              <a:buNone/>
              <a:defRPr sz="2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Title, Speaker, </a:t>
            </a:r>
            <a:r>
              <a:rPr lang="en-US" dirty="0" err="1" smtClean="0"/>
              <a:t>etc</a:t>
            </a: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a:t>
            </a:fld>
            <a:endParaRPr lang="en-US"/>
          </a:p>
        </p:txBody>
      </p:sp>
      <p:cxnSp>
        <p:nvCxnSpPr>
          <p:cNvPr id="8" name="Straight Connector 7"/>
          <p:cNvCxnSpPr/>
          <p:nvPr/>
        </p:nvCxnSpPr>
        <p:spPr>
          <a:xfrm>
            <a:off x="0" y="5562600"/>
            <a:ext cx="9144000" cy="0"/>
          </a:xfrm>
          <a:prstGeom prst="line">
            <a:avLst/>
          </a:prstGeom>
          <a:ln w="76200">
            <a:solidFill>
              <a:srgbClr val="C59B4E"/>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762000" y="4419600"/>
            <a:ext cx="7772400" cy="0"/>
          </a:xfrm>
          <a:prstGeom prst="line">
            <a:avLst/>
          </a:prstGeom>
          <a:ln w="6350">
            <a:solidFill>
              <a:srgbClr val="183866"/>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2701" y="320041"/>
            <a:ext cx="4038598" cy="1307988"/>
          </a:xfrm>
          <a:prstGeom prst="rect">
            <a:avLst/>
          </a:prstGeom>
        </p:spPr>
      </p:pic>
    </p:spTree>
    <p:extLst>
      <p:ext uri="{BB962C8B-B14F-4D97-AF65-F5344CB8AC3E}">
        <p14:creationId xmlns:p14="http://schemas.microsoft.com/office/powerpoint/2010/main" val="227511930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2nd option)">
    <p:bg>
      <p:bgPr>
        <a:gradFill flip="none" rotWithShape="1">
          <a:gsLst>
            <a:gs pos="6000">
              <a:srgbClr val="183866">
                <a:lumMod val="100000"/>
              </a:srgbClr>
            </a:gs>
            <a:gs pos="20000">
              <a:srgbClr val="FFFFFF"/>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3951291"/>
            <a:ext cx="7772400" cy="1273175"/>
          </a:xfrm>
        </p:spPr>
        <p:txBody>
          <a:bodyPr anchor="t"/>
          <a:lstStyle>
            <a:lvl1pPr algn="l">
              <a:defRPr sz="4000" b="1" cap="all"/>
            </a:lvl1pPr>
          </a:lstStyle>
          <a:p>
            <a:r>
              <a:rPr lang="en-US" dirty="0" smtClean="0"/>
              <a:t>Section Header</a:t>
            </a:r>
            <a:endParaRPr lang="en-US" dirty="0"/>
          </a:p>
        </p:txBody>
      </p:sp>
      <p:sp>
        <p:nvSpPr>
          <p:cNvPr id="3" name="Text Placeholder 2"/>
          <p:cNvSpPr>
            <a:spLocks noGrp="1"/>
          </p:cNvSpPr>
          <p:nvPr>
            <p:ph type="body" idx="1" hasCustomPrompt="1"/>
          </p:nvPr>
        </p:nvSpPr>
        <p:spPr>
          <a:xfrm>
            <a:off x="722313" y="2362201"/>
            <a:ext cx="7772400" cy="1436687"/>
          </a:xfrm>
        </p:spPr>
        <p:txBody>
          <a:bodyPr anchor="b">
            <a:normAutofit/>
          </a:bodyPr>
          <a:lstStyle>
            <a:lvl1pPr marL="0" indent="0">
              <a:buNone/>
              <a:defRPr sz="2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Title, Speaker, </a:t>
            </a:r>
            <a:r>
              <a:rPr lang="en-US" dirty="0" err="1" smtClean="0"/>
              <a:t>etc</a:t>
            </a: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a:t>
            </a:fld>
            <a:endParaRPr lang="en-US"/>
          </a:p>
        </p:txBody>
      </p:sp>
      <p:cxnSp>
        <p:nvCxnSpPr>
          <p:cNvPr id="8" name="Straight Connector 7"/>
          <p:cNvCxnSpPr/>
          <p:nvPr/>
        </p:nvCxnSpPr>
        <p:spPr>
          <a:xfrm>
            <a:off x="0" y="5562600"/>
            <a:ext cx="9144000" cy="0"/>
          </a:xfrm>
          <a:prstGeom prst="line">
            <a:avLst/>
          </a:prstGeom>
          <a:ln w="76200">
            <a:solidFill>
              <a:srgbClr val="C59B4E"/>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762000" y="3875084"/>
            <a:ext cx="7772400" cy="0"/>
          </a:xfrm>
          <a:prstGeom prst="line">
            <a:avLst/>
          </a:prstGeom>
          <a:ln w="6350">
            <a:solidFill>
              <a:srgbClr val="183866"/>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2701" y="320041"/>
            <a:ext cx="4038598" cy="1307988"/>
          </a:xfrm>
          <a:prstGeom prst="rect">
            <a:avLst/>
          </a:prstGeom>
        </p:spPr>
      </p:pic>
    </p:spTree>
    <p:extLst>
      <p:ext uri="{BB962C8B-B14F-4D97-AF65-F5344CB8AC3E}">
        <p14:creationId xmlns:p14="http://schemas.microsoft.com/office/powerpoint/2010/main" val="233307557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flip="none" rotWithShape="1">
          <a:gsLst>
            <a:gs pos="99583">
              <a:schemeClr val="accent1">
                <a:lumMod val="20000"/>
                <a:lumOff val="80000"/>
              </a:schemeClr>
            </a:gs>
            <a:gs pos="6000">
              <a:srgbClr val="183866">
                <a:lumMod val="100000"/>
              </a:srgbClr>
            </a:gs>
            <a:gs pos="20000">
              <a:srgbClr val="FFFFFF"/>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90600"/>
          </a:xfrm>
        </p:spPr>
        <p:txBody>
          <a:bodyPr/>
          <a:lstStyle>
            <a:lvl1pPr>
              <a:defRPr>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a:t>
            </a:fld>
            <a:endParaRPr lang="en-US"/>
          </a:p>
        </p:txBody>
      </p:sp>
      <p:cxnSp>
        <p:nvCxnSpPr>
          <p:cNvPr id="7" name="Straight Connector 6"/>
          <p:cNvCxnSpPr/>
          <p:nvPr/>
        </p:nvCxnSpPr>
        <p:spPr>
          <a:xfrm>
            <a:off x="0" y="1295400"/>
            <a:ext cx="9144000" cy="0"/>
          </a:xfrm>
          <a:prstGeom prst="line">
            <a:avLst/>
          </a:prstGeom>
          <a:ln w="76200">
            <a:solidFill>
              <a:srgbClr val="C59B4E"/>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0" y="6092654"/>
            <a:ext cx="2221958" cy="719629"/>
          </a:xfrm>
          <a:prstGeom prst="rect">
            <a:avLst/>
          </a:prstGeom>
        </p:spPr>
      </p:pic>
    </p:spTree>
    <p:extLst>
      <p:ext uri="{BB962C8B-B14F-4D97-AF65-F5344CB8AC3E}">
        <p14:creationId xmlns:p14="http://schemas.microsoft.com/office/powerpoint/2010/main" val="19754329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2nd option)">
    <p:bg>
      <p:bgPr>
        <a:gradFill flip="none" rotWithShape="1">
          <a:gsLst>
            <a:gs pos="99583">
              <a:schemeClr val="bg1"/>
            </a:gs>
            <a:gs pos="6000">
              <a:srgbClr val="183866">
                <a:lumMod val="100000"/>
              </a:srgbClr>
            </a:gs>
            <a:gs pos="20000">
              <a:srgbClr val="FFFFFF"/>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90600"/>
          </a:xfrm>
        </p:spPr>
        <p:txBody>
          <a:bodyPr/>
          <a:lstStyle>
            <a:lvl1pPr>
              <a:defRPr>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a:t>
            </a:fld>
            <a:endParaRPr lang="en-US"/>
          </a:p>
        </p:txBody>
      </p:sp>
      <p:cxnSp>
        <p:nvCxnSpPr>
          <p:cNvPr id="7" name="Straight Connector 6"/>
          <p:cNvCxnSpPr/>
          <p:nvPr/>
        </p:nvCxnSpPr>
        <p:spPr>
          <a:xfrm>
            <a:off x="0" y="1295400"/>
            <a:ext cx="9144000" cy="0"/>
          </a:xfrm>
          <a:prstGeom prst="line">
            <a:avLst/>
          </a:prstGeom>
          <a:ln w="76200">
            <a:solidFill>
              <a:srgbClr val="C59B4E"/>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0" y="6092654"/>
            <a:ext cx="2221958" cy="719629"/>
          </a:xfrm>
          <a:prstGeom prst="rect">
            <a:avLst/>
          </a:prstGeom>
        </p:spPr>
      </p:pic>
    </p:spTree>
    <p:extLst>
      <p:ext uri="{BB962C8B-B14F-4D97-AF65-F5344CB8AC3E}">
        <p14:creationId xmlns:p14="http://schemas.microsoft.com/office/powerpoint/2010/main" val="121229280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gradFill flip="none" rotWithShape="1">
          <a:gsLst>
            <a:gs pos="99583">
              <a:schemeClr val="accent1">
                <a:lumMod val="20000"/>
                <a:lumOff val="80000"/>
              </a:schemeClr>
            </a:gs>
            <a:gs pos="6000">
              <a:srgbClr val="183866">
                <a:lumMod val="100000"/>
              </a:srgbClr>
            </a:gs>
            <a:gs pos="20000">
              <a:srgbClr val="FFFFFF"/>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lvl1pPr>
              <a:defRPr>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5/13/2013</a:t>
            </a:r>
            <a:endParaRPr lang="en-US"/>
          </a:p>
        </p:txBody>
      </p:sp>
      <p:sp>
        <p:nvSpPr>
          <p:cNvPr id="6" name="Footer Placeholder 5"/>
          <p:cNvSpPr>
            <a:spLocks noGrp="1"/>
          </p:cNvSpPr>
          <p:nvPr>
            <p:ph type="ftr" sz="quarter" idx="11"/>
          </p:nvPr>
        </p:nvSpPr>
        <p:spPr/>
        <p:txBody>
          <a:bodyPr/>
          <a:lstStyle/>
          <a:p>
            <a:r>
              <a:rPr lang="en-US" smtClean="0"/>
              <a:t>2013 New Clerk Academy</a:t>
            </a:r>
            <a:endParaRPr lang="en-US"/>
          </a:p>
        </p:txBody>
      </p:sp>
      <p:sp>
        <p:nvSpPr>
          <p:cNvPr id="7" name="Slide Number Placeholder 6"/>
          <p:cNvSpPr>
            <a:spLocks noGrp="1"/>
          </p:cNvSpPr>
          <p:nvPr>
            <p:ph type="sldNum" sz="quarter" idx="12"/>
          </p:nvPr>
        </p:nvSpPr>
        <p:spPr/>
        <p:txBody>
          <a:bodyPr/>
          <a:lstStyle/>
          <a:p>
            <a:fld id="{21D654C3-4582-407E-8268-2234E1FD9836}" type="slidenum">
              <a:rPr lang="en-US" smtClean="0"/>
              <a:t>‹#›</a:t>
            </a:fld>
            <a:endParaRPr lang="en-US"/>
          </a:p>
        </p:txBody>
      </p:sp>
      <p:cxnSp>
        <p:nvCxnSpPr>
          <p:cNvPr id="8" name="Straight Connector 7"/>
          <p:cNvCxnSpPr/>
          <p:nvPr/>
        </p:nvCxnSpPr>
        <p:spPr>
          <a:xfrm>
            <a:off x="0" y="1371600"/>
            <a:ext cx="9144000" cy="0"/>
          </a:xfrm>
          <a:prstGeom prst="line">
            <a:avLst/>
          </a:prstGeom>
          <a:ln w="76200">
            <a:solidFill>
              <a:srgbClr val="C59B4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658294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bg>
      <p:bgPr>
        <a:gradFill flip="none" rotWithShape="1">
          <a:gsLst>
            <a:gs pos="100000">
              <a:schemeClr val="accent1">
                <a:lumMod val="20000"/>
                <a:lumOff val="80000"/>
              </a:schemeClr>
            </a:gs>
            <a:gs pos="6000">
              <a:srgbClr val="183866">
                <a:lumMod val="100000"/>
              </a:srgbClr>
            </a:gs>
            <a:gs pos="20000">
              <a:srgbClr val="FFFFFF"/>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0"/>
            <a:ext cx="8229600" cy="792163"/>
          </a:xfrm>
        </p:spPr>
        <p:txBody>
          <a:bodyPr/>
          <a:lstStyle>
            <a:lvl1pPr>
              <a:defRPr>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1" y="1535116"/>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6"/>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5/13/2013</a:t>
            </a:r>
            <a:endParaRPr lang="en-US"/>
          </a:p>
        </p:txBody>
      </p:sp>
      <p:sp>
        <p:nvSpPr>
          <p:cNvPr id="8" name="Footer Placeholder 7"/>
          <p:cNvSpPr>
            <a:spLocks noGrp="1"/>
          </p:cNvSpPr>
          <p:nvPr>
            <p:ph type="ftr" sz="quarter" idx="11"/>
          </p:nvPr>
        </p:nvSpPr>
        <p:spPr/>
        <p:txBody>
          <a:bodyPr/>
          <a:lstStyle/>
          <a:p>
            <a:r>
              <a:rPr lang="en-US" smtClean="0"/>
              <a:t>2013 New Clerk Academy</a:t>
            </a:r>
            <a:endParaRPr lang="en-US"/>
          </a:p>
        </p:txBody>
      </p:sp>
      <p:sp>
        <p:nvSpPr>
          <p:cNvPr id="9" name="Slide Number Placeholder 8"/>
          <p:cNvSpPr>
            <a:spLocks noGrp="1"/>
          </p:cNvSpPr>
          <p:nvPr>
            <p:ph type="sldNum" sz="quarter" idx="12"/>
          </p:nvPr>
        </p:nvSpPr>
        <p:spPr/>
        <p:txBody>
          <a:bodyPr/>
          <a:lstStyle/>
          <a:p>
            <a:fld id="{21D654C3-4582-407E-8268-2234E1FD9836}" type="slidenum">
              <a:rPr lang="en-US" smtClean="0"/>
              <a:t>‹#›</a:t>
            </a:fld>
            <a:endParaRPr lang="en-US"/>
          </a:p>
        </p:txBody>
      </p:sp>
      <p:cxnSp>
        <p:nvCxnSpPr>
          <p:cNvPr id="10" name="Straight Connector 9"/>
          <p:cNvCxnSpPr/>
          <p:nvPr/>
        </p:nvCxnSpPr>
        <p:spPr>
          <a:xfrm>
            <a:off x="0" y="1371600"/>
            <a:ext cx="9144000" cy="0"/>
          </a:xfrm>
          <a:prstGeom prst="line">
            <a:avLst/>
          </a:prstGeom>
          <a:ln w="76200">
            <a:solidFill>
              <a:srgbClr val="C59B4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918581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w/o logo">
    <p:bg>
      <p:bgPr>
        <a:gradFill flip="none" rotWithShape="1">
          <a:gsLst>
            <a:gs pos="100000">
              <a:schemeClr val="accent1">
                <a:lumMod val="20000"/>
                <a:lumOff val="80000"/>
              </a:schemeClr>
            </a:gs>
            <a:gs pos="6000">
              <a:srgbClr val="183866">
                <a:lumMod val="100000"/>
              </a:srgbClr>
            </a:gs>
            <a:gs pos="20000">
              <a:srgbClr val="FFFFFF"/>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lvl1pPr>
              <a:defRPr>
                <a:solidFill>
                  <a:schemeClr val="bg1"/>
                </a:solidFill>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r>
              <a:rPr lang="en-US" smtClean="0"/>
              <a:t>5/13/2013</a:t>
            </a:r>
            <a:endParaRPr lang="en-US"/>
          </a:p>
        </p:txBody>
      </p:sp>
      <p:sp>
        <p:nvSpPr>
          <p:cNvPr id="4" name="Footer Placeholder 3"/>
          <p:cNvSpPr>
            <a:spLocks noGrp="1"/>
          </p:cNvSpPr>
          <p:nvPr>
            <p:ph type="ftr" sz="quarter" idx="11"/>
          </p:nvPr>
        </p:nvSpPr>
        <p:spPr/>
        <p:txBody>
          <a:bodyPr/>
          <a:lstStyle/>
          <a:p>
            <a:r>
              <a:rPr lang="en-US" smtClean="0"/>
              <a:t>2013 New Clerk Academy</a:t>
            </a:r>
            <a:endParaRPr lang="en-US"/>
          </a:p>
        </p:txBody>
      </p:sp>
      <p:sp>
        <p:nvSpPr>
          <p:cNvPr id="5" name="Slide Number Placeholder 4"/>
          <p:cNvSpPr>
            <a:spLocks noGrp="1"/>
          </p:cNvSpPr>
          <p:nvPr>
            <p:ph type="sldNum" sz="quarter" idx="12"/>
          </p:nvPr>
        </p:nvSpPr>
        <p:spPr/>
        <p:txBody>
          <a:bodyPr/>
          <a:lstStyle/>
          <a:p>
            <a:fld id="{21D654C3-4582-407E-8268-2234E1FD9836}" type="slidenum">
              <a:rPr lang="en-US" smtClean="0"/>
              <a:t>‹#›</a:t>
            </a:fld>
            <a:endParaRPr lang="en-US"/>
          </a:p>
        </p:txBody>
      </p:sp>
      <p:cxnSp>
        <p:nvCxnSpPr>
          <p:cNvPr id="7" name="Straight Connector 6"/>
          <p:cNvCxnSpPr/>
          <p:nvPr/>
        </p:nvCxnSpPr>
        <p:spPr>
          <a:xfrm>
            <a:off x="0" y="1371600"/>
            <a:ext cx="9144000" cy="0"/>
          </a:xfrm>
          <a:prstGeom prst="line">
            <a:avLst/>
          </a:prstGeom>
          <a:ln w="76200">
            <a:solidFill>
              <a:srgbClr val="C59B4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240554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w/logo">
    <p:bg>
      <p:bgPr>
        <a:gradFill flip="none" rotWithShape="1">
          <a:gsLst>
            <a:gs pos="100000">
              <a:schemeClr val="accent1">
                <a:lumMod val="20000"/>
                <a:lumOff val="80000"/>
              </a:schemeClr>
            </a:gs>
            <a:gs pos="6000">
              <a:srgbClr val="183866">
                <a:lumMod val="100000"/>
              </a:srgbClr>
            </a:gs>
            <a:gs pos="20000">
              <a:srgbClr val="FFFFFF"/>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lvl1pPr>
              <a:defRPr>
                <a:solidFill>
                  <a:schemeClr val="bg1"/>
                </a:solidFill>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r>
              <a:rPr lang="en-US" smtClean="0"/>
              <a:t>5/13/2013</a:t>
            </a:r>
            <a:endParaRPr lang="en-US"/>
          </a:p>
        </p:txBody>
      </p:sp>
      <p:sp>
        <p:nvSpPr>
          <p:cNvPr id="4" name="Footer Placeholder 3"/>
          <p:cNvSpPr>
            <a:spLocks noGrp="1"/>
          </p:cNvSpPr>
          <p:nvPr>
            <p:ph type="ftr" sz="quarter" idx="11"/>
          </p:nvPr>
        </p:nvSpPr>
        <p:spPr/>
        <p:txBody>
          <a:bodyPr/>
          <a:lstStyle/>
          <a:p>
            <a:r>
              <a:rPr lang="en-US" smtClean="0"/>
              <a:t>2013 New Clerk Academy</a:t>
            </a:r>
            <a:endParaRPr lang="en-US"/>
          </a:p>
        </p:txBody>
      </p:sp>
      <p:sp>
        <p:nvSpPr>
          <p:cNvPr id="5" name="Slide Number Placeholder 4"/>
          <p:cNvSpPr>
            <a:spLocks noGrp="1"/>
          </p:cNvSpPr>
          <p:nvPr>
            <p:ph type="sldNum" sz="quarter" idx="12"/>
          </p:nvPr>
        </p:nvSpPr>
        <p:spPr/>
        <p:txBody>
          <a:bodyPr/>
          <a:lstStyle/>
          <a:p>
            <a:fld id="{21D654C3-4582-407E-8268-2234E1FD9836}" type="slidenum">
              <a:rPr lang="en-US" smtClean="0"/>
              <a:t>‹#›</a:t>
            </a:fld>
            <a:endParaRPr lang="en-US"/>
          </a:p>
        </p:txBody>
      </p:sp>
      <p:cxnSp>
        <p:nvCxnSpPr>
          <p:cNvPr id="7" name="Straight Connector 6"/>
          <p:cNvCxnSpPr/>
          <p:nvPr/>
        </p:nvCxnSpPr>
        <p:spPr>
          <a:xfrm>
            <a:off x="0" y="1371600"/>
            <a:ext cx="9144000" cy="0"/>
          </a:xfrm>
          <a:prstGeom prst="line">
            <a:avLst/>
          </a:prstGeom>
          <a:ln w="76200">
            <a:solidFill>
              <a:srgbClr val="C59B4E"/>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0" y="6092654"/>
            <a:ext cx="2221958" cy="719629"/>
          </a:xfrm>
          <a:prstGeom prst="rect">
            <a:avLst/>
          </a:prstGeom>
        </p:spPr>
      </p:pic>
    </p:spTree>
    <p:extLst>
      <p:ext uri="{BB962C8B-B14F-4D97-AF65-F5344CB8AC3E}">
        <p14:creationId xmlns:p14="http://schemas.microsoft.com/office/powerpoint/2010/main" val="141836086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2nd option) w/o logo">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lvl1pPr>
              <a:defRPr>
                <a:solidFill>
                  <a:schemeClr val="bg1"/>
                </a:solidFill>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r>
              <a:rPr lang="en-US" smtClean="0"/>
              <a:t>5/13/2013</a:t>
            </a:r>
            <a:endParaRPr lang="en-US"/>
          </a:p>
        </p:txBody>
      </p:sp>
      <p:sp>
        <p:nvSpPr>
          <p:cNvPr id="4" name="Footer Placeholder 3"/>
          <p:cNvSpPr>
            <a:spLocks noGrp="1"/>
          </p:cNvSpPr>
          <p:nvPr>
            <p:ph type="ftr" sz="quarter" idx="11"/>
          </p:nvPr>
        </p:nvSpPr>
        <p:spPr/>
        <p:txBody>
          <a:bodyPr/>
          <a:lstStyle/>
          <a:p>
            <a:r>
              <a:rPr lang="en-US" smtClean="0"/>
              <a:t>2013 New Clerk Academy</a:t>
            </a:r>
            <a:endParaRPr lang="en-US"/>
          </a:p>
        </p:txBody>
      </p:sp>
      <p:sp>
        <p:nvSpPr>
          <p:cNvPr id="5" name="Slide Number Placeholder 4"/>
          <p:cNvSpPr>
            <a:spLocks noGrp="1"/>
          </p:cNvSpPr>
          <p:nvPr>
            <p:ph type="sldNum" sz="quarter" idx="12"/>
          </p:nvPr>
        </p:nvSpPr>
        <p:spPr/>
        <p:txBody>
          <a:bodyPr/>
          <a:lstStyle/>
          <a:p>
            <a:fld id="{21D654C3-4582-407E-8268-2234E1FD9836}" type="slidenum">
              <a:rPr lang="en-US" smtClean="0"/>
              <a:t>‹#›</a:t>
            </a:fld>
            <a:endParaRPr lang="en-US"/>
          </a:p>
        </p:txBody>
      </p:sp>
      <p:cxnSp>
        <p:nvCxnSpPr>
          <p:cNvPr id="7" name="Straight Connector 6"/>
          <p:cNvCxnSpPr/>
          <p:nvPr/>
        </p:nvCxnSpPr>
        <p:spPr>
          <a:xfrm>
            <a:off x="0" y="1371600"/>
            <a:ext cx="9144000" cy="0"/>
          </a:xfrm>
          <a:prstGeom prst="line">
            <a:avLst/>
          </a:prstGeom>
          <a:ln w="76200">
            <a:solidFill>
              <a:srgbClr val="C59B4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403191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2nd option) w/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5/13/2013</a:t>
            </a:r>
            <a:endParaRPr lang="en-US"/>
          </a:p>
        </p:txBody>
      </p:sp>
      <p:sp>
        <p:nvSpPr>
          <p:cNvPr id="3" name="Footer Placeholder 2"/>
          <p:cNvSpPr>
            <a:spLocks noGrp="1"/>
          </p:cNvSpPr>
          <p:nvPr>
            <p:ph type="ftr" sz="quarter" idx="11"/>
          </p:nvPr>
        </p:nvSpPr>
        <p:spPr/>
        <p:txBody>
          <a:bodyPr/>
          <a:lstStyle/>
          <a:p>
            <a:r>
              <a:rPr lang="en-US" smtClean="0"/>
              <a:t>2013 New Clerk Academy</a:t>
            </a:r>
            <a:endParaRPr lang="en-US"/>
          </a:p>
        </p:txBody>
      </p:sp>
      <p:sp>
        <p:nvSpPr>
          <p:cNvPr id="4" name="Slide Number Placeholder 3"/>
          <p:cNvSpPr>
            <a:spLocks noGrp="1"/>
          </p:cNvSpPr>
          <p:nvPr>
            <p:ph type="sldNum" sz="quarter" idx="12"/>
          </p:nvPr>
        </p:nvSpPr>
        <p:spPr/>
        <p:txBody>
          <a:bodyPr/>
          <a:lstStyle/>
          <a:p>
            <a:fld id="{21D654C3-4582-407E-8268-2234E1FD9836}" type="slidenum">
              <a:rPr lang="en-US" smtClean="0"/>
              <a:t>‹#›</a:t>
            </a:fld>
            <a:endParaRPr lang="en-US"/>
          </a:p>
        </p:txBody>
      </p:sp>
      <p:cxnSp>
        <p:nvCxnSpPr>
          <p:cNvPr id="6" name="Straight Connector 5"/>
          <p:cNvCxnSpPr/>
          <p:nvPr/>
        </p:nvCxnSpPr>
        <p:spPr>
          <a:xfrm>
            <a:off x="0" y="1371600"/>
            <a:ext cx="9144000" cy="0"/>
          </a:xfrm>
          <a:prstGeom prst="line">
            <a:avLst/>
          </a:prstGeom>
          <a:ln w="76200">
            <a:solidFill>
              <a:srgbClr val="C59B4E"/>
            </a:solidFill>
          </a:ln>
        </p:spPr>
        <p:style>
          <a:lnRef idx="1">
            <a:schemeClr val="accent1"/>
          </a:lnRef>
          <a:fillRef idx="0">
            <a:schemeClr val="accent1"/>
          </a:fillRef>
          <a:effectRef idx="0">
            <a:schemeClr val="accent1"/>
          </a:effectRef>
          <a:fontRef idx="minor">
            <a:schemeClr val="tx1"/>
          </a:fontRef>
        </p:style>
      </p:cxnSp>
      <p:sp>
        <p:nvSpPr>
          <p:cNvPr id="7" name="Title 1"/>
          <p:cNvSpPr>
            <a:spLocks noGrp="1"/>
          </p:cNvSpPr>
          <p:nvPr>
            <p:ph type="title"/>
          </p:nvPr>
        </p:nvSpPr>
        <p:spPr>
          <a:xfrm>
            <a:off x="457200" y="228600"/>
            <a:ext cx="8229600" cy="762000"/>
          </a:xfrm>
        </p:spPr>
        <p:txBody>
          <a:bodyPr/>
          <a:lstStyle>
            <a:lvl1pPr>
              <a:defRPr>
                <a:solidFill>
                  <a:schemeClr val="bg1"/>
                </a:solidFill>
              </a:defRPr>
            </a:lvl1pPr>
          </a:lstStyle>
          <a:p>
            <a:r>
              <a:rPr lang="en-US" smtClean="0"/>
              <a:t>Click to edit Master title style</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0" y="6092654"/>
            <a:ext cx="2221958" cy="719629"/>
          </a:xfrm>
          <a:prstGeom prst="rect">
            <a:avLst/>
          </a:prstGeom>
        </p:spPr>
      </p:pic>
    </p:spTree>
    <p:extLst>
      <p:ext uri="{BB962C8B-B14F-4D97-AF65-F5344CB8AC3E}">
        <p14:creationId xmlns:p14="http://schemas.microsoft.com/office/powerpoint/2010/main" val="297942405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Right w/logo">
    <p:bg>
      <p:bgPr>
        <a:gradFill flip="none" rotWithShape="1">
          <a:gsLst>
            <a:gs pos="100000">
              <a:schemeClr val="accent1">
                <a:lumMod val="20000"/>
                <a:lumOff val="80000"/>
              </a:schemeClr>
            </a:gs>
            <a:gs pos="6000">
              <a:srgbClr val="183866">
                <a:lumMod val="100000"/>
              </a:srgbClr>
            </a:gs>
            <a:gs pos="20000">
              <a:srgbClr val="FFFFFF"/>
            </a:gs>
          </a:gsLst>
          <a:lin ang="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273050"/>
            <a:ext cx="6781800" cy="793751"/>
          </a:xfrm>
        </p:spPr>
        <p:txBody>
          <a:bodyPr anchor="b">
            <a:normAutofit/>
          </a:bodyPr>
          <a:lstStyle>
            <a:lvl1pPr algn="ctr">
              <a:defRPr sz="4000" b="1"/>
            </a:lvl1pPr>
          </a:lstStyle>
          <a:p>
            <a:r>
              <a:rPr lang="en-US" smtClean="0"/>
              <a:t>Click to edit Master title style</a:t>
            </a:r>
            <a:endParaRPr lang="en-US" dirty="0"/>
          </a:p>
        </p:txBody>
      </p:sp>
      <p:sp>
        <p:nvSpPr>
          <p:cNvPr id="3" name="Content Placeholder 2"/>
          <p:cNvSpPr>
            <a:spLocks noGrp="1"/>
          </p:cNvSpPr>
          <p:nvPr>
            <p:ph idx="1"/>
          </p:nvPr>
        </p:nvSpPr>
        <p:spPr>
          <a:xfrm>
            <a:off x="2133600" y="1219203"/>
            <a:ext cx="6858000" cy="49069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5/13/2013</a:t>
            </a:r>
            <a:endParaRPr lang="en-US"/>
          </a:p>
        </p:txBody>
      </p:sp>
      <p:sp>
        <p:nvSpPr>
          <p:cNvPr id="6" name="Footer Placeholder 5"/>
          <p:cNvSpPr>
            <a:spLocks noGrp="1"/>
          </p:cNvSpPr>
          <p:nvPr>
            <p:ph type="ftr" sz="quarter" idx="11"/>
          </p:nvPr>
        </p:nvSpPr>
        <p:spPr/>
        <p:txBody>
          <a:bodyPr/>
          <a:lstStyle/>
          <a:p>
            <a:r>
              <a:rPr lang="en-US" smtClean="0"/>
              <a:t>2013 New Clerk Academy</a:t>
            </a:r>
            <a:endParaRPr lang="en-US"/>
          </a:p>
        </p:txBody>
      </p:sp>
      <p:sp>
        <p:nvSpPr>
          <p:cNvPr id="7" name="Slide Number Placeholder 6"/>
          <p:cNvSpPr>
            <a:spLocks noGrp="1"/>
          </p:cNvSpPr>
          <p:nvPr>
            <p:ph type="sldNum" sz="quarter" idx="12"/>
          </p:nvPr>
        </p:nvSpPr>
        <p:spPr/>
        <p:txBody>
          <a:bodyPr/>
          <a:lstStyle/>
          <a:p>
            <a:fld id="{21D654C3-4582-407E-8268-2234E1FD9836}" type="slidenum">
              <a:rPr lang="en-US" smtClean="0"/>
              <a:t>‹#›</a:t>
            </a:fld>
            <a:endParaRPr lang="en-US"/>
          </a:p>
        </p:txBody>
      </p:sp>
      <p:cxnSp>
        <p:nvCxnSpPr>
          <p:cNvPr id="9" name="Straight Connector 8"/>
          <p:cNvCxnSpPr/>
          <p:nvPr/>
        </p:nvCxnSpPr>
        <p:spPr>
          <a:xfrm>
            <a:off x="1752600" y="0"/>
            <a:ext cx="0" cy="6858000"/>
          </a:xfrm>
          <a:prstGeom prst="line">
            <a:avLst/>
          </a:prstGeom>
          <a:ln w="76200">
            <a:solidFill>
              <a:srgbClr val="C59B4E"/>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0" y="6092654"/>
            <a:ext cx="2221958" cy="719629"/>
          </a:xfrm>
          <a:prstGeom prst="rect">
            <a:avLst/>
          </a:prstGeom>
        </p:spPr>
      </p:pic>
    </p:spTree>
    <p:extLst>
      <p:ext uri="{BB962C8B-B14F-4D97-AF65-F5344CB8AC3E}">
        <p14:creationId xmlns:p14="http://schemas.microsoft.com/office/powerpoint/2010/main" val="401662644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left w/o logo">
    <p:bg>
      <p:bgPr>
        <a:gradFill flip="none" rotWithShape="1">
          <a:gsLst>
            <a:gs pos="100000">
              <a:schemeClr val="accent1">
                <a:lumMod val="20000"/>
                <a:lumOff val="80000"/>
              </a:schemeClr>
            </a:gs>
            <a:gs pos="6000">
              <a:srgbClr val="183866">
                <a:lumMod val="100000"/>
              </a:srgbClr>
            </a:gs>
            <a:gs pos="20000">
              <a:srgbClr val="FFFFFF"/>
            </a:gs>
          </a:gsLst>
          <a:lin ang="108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16747"/>
            <a:ext cx="6858000" cy="793751"/>
          </a:xfrm>
        </p:spPr>
        <p:txBody>
          <a:bodyPr anchor="b">
            <a:normAutofit/>
          </a:bodyPr>
          <a:lstStyle>
            <a:lvl1pPr algn="ctr">
              <a:defRPr sz="4000" b="1"/>
            </a:lvl1pPr>
          </a:lstStyle>
          <a:p>
            <a:r>
              <a:rPr lang="en-US" smtClean="0"/>
              <a:t>Click to edit Master title style</a:t>
            </a:r>
            <a:endParaRPr lang="en-US" dirty="0"/>
          </a:p>
        </p:txBody>
      </p:sp>
      <p:sp>
        <p:nvSpPr>
          <p:cNvPr id="3" name="Content Placeholder 2"/>
          <p:cNvSpPr>
            <a:spLocks noGrp="1"/>
          </p:cNvSpPr>
          <p:nvPr>
            <p:ph idx="1"/>
          </p:nvPr>
        </p:nvSpPr>
        <p:spPr>
          <a:xfrm>
            <a:off x="304800" y="1162899"/>
            <a:ext cx="6858000" cy="49069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5/13/2013</a:t>
            </a:r>
            <a:endParaRPr lang="en-US"/>
          </a:p>
        </p:txBody>
      </p:sp>
      <p:sp>
        <p:nvSpPr>
          <p:cNvPr id="6" name="Footer Placeholder 5"/>
          <p:cNvSpPr>
            <a:spLocks noGrp="1"/>
          </p:cNvSpPr>
          <p:nvPr>
            <p:ph type="ftr" sz="quarter" idx="11"/>
          </p:nvPr>
        </p:nvSpPr>
        <p:spPr/>
        <p:txBody>
          <a:bodyPr/>
          <a:lstStyle/>
          <a:p>
            <a:r>
              <a:rPr lang="en-US" smtClean="0"/>
              <a:t>2013 New Clerk Academy</a:t>
            </a:r>
            <a:endParaRPr lang="en-US"/>
          </a:p>
        </p:txBody>
      </p:sp>
      <p:sp>
        <p:nvSpPr>
          <p:cNvPr id="7" name="Slide Number Placeholder 6"/>
          <p:cNvSpPr>
            <a:spLocks noGrp="1"/>
          </p:cNvSpPr>
          <p:nvPr>
            <p:ph type="sldNum" sz="quarter" idx="12"/>
          </p:nvPr>
        </p:nvSpPr>
        <p:spPr/>
        <p:txBody>
          <a:bodyPr/>
          <a:lstStyle/>
          <a:p>
            <a:fld id="{21D654C3-4582-407E-8268-2234E1FD9836}" type="slidenum">
              <a:rPr lang="en-US" smtClean="0"/>
              <a:t>‹#›</a:t>
            </a:fld>
            <a:endParaRPr lang="en-US"/>
          </a:p>
        </p:txBody>
      </p:sp>
      <p:cxnSp>
        <p:nvCxnSpPr>
          <p:cNvPr id="9" name="Straight Connector 8"/>
          <p:cNvCxnSpPr/>
          <p:nvPr/>
        </p:nvCxnSpPr>
        <p:spPr>
          <a:xfrm>
            <a:off x="7391400" y="0"/>
            <a:ext cx="0" cy="6858000"/>
          </a:xfrm>
          <a:prstGeom prst="line">
            <a:avLst/>
          </a:prstGeom>
          <a:ln w="76200">
            <a:solidFill>
              <a:srgbClr val="C59B4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2163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000">
              <a:srgbClr val="183866">
                <a:lumMod val="100000"/>
              </a:srgbClr>
            </a:gs>
            <a:gs pos="20000">
              <a:srgbClr val="FFFFFF"/>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5/13/2013</a:t>
            </a:r>
            <a:endParaRPr lang="en-US"/>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2013 New Clerk Academy</a:t>
            </a:r>
            <a:endParaRPr lang="en-US"/>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D654C3-4582-407E-8268-2234E1FD9836}" type="slidenum">
              <a:rPr lang="en-US" smtClean="0"/>
              <a:t>‹#›</a:t>
            </a:fld>
            <a:endParaRPr lang="en-US"/>
          </a:p>
        </p:txBody>
      </p:sp>
    </p:spTree>
    <p:extLst>
      <p:ext uri="{BB962C8B-B14F-4D97-AF65-F5344CB8AC3E}">
        <p14:creationId xmlns:p14="http://schemas.microsoft.com/office/powerpoint/2010/main" val="37466019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3"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Lst>
  <p:hf hdr="0"/>
  <p:txStyles>
    <p:titleStyle>
      <a:lvl1pPr algn="ctr" defTabSz="914400" rtl="0" eaLnBrk="1" latinLnBrk="0" hangingPunct="1">
        <a:spcBef>
          <a:spcPct val="0"/>
        </a:spcBef>
        <a:buNone/>
        <a:defRPr sz="4400" b="1" kern="1200">
          <a:solidFill>
            <a:srgbClr val="183866"/>
          </a:solidFill>
          <a:latin typeface="+mj-lt"/>
          <a:ea typeface="+mj-ea"/>
          <a:cs typeface="+mj-cs"/>
        </a:defRPr>
      </a:lvl1pPr>
    </p:titleStyle>
    <p:bodyStyle>
      <a:lvl1pPr marL="342900" indent="-342900" algn="l" defTabSz="914400" rtl="0" eaLnBrk="1" latinLnBrk="0" hangingPunct="1">
        <a:spcBef>
          <a:spcPct val="20000"/>
        </a:spcBef>
        <a:buClr>
          <a:srgbClr val="C59B4E"/>
        </a:buClr>
        <a:buFontTx/>
        <a:buBlip>
          <a:blip r:embed="rId15"/>
        </a:buBlip>
        <a:defRPr sz="3200" kern="1200">
          <a:solidFill>
            <a:schemeClr val="tx1"/>
          </a:solidFill>
          <a:latin typeface="Franklin Gothic Book" pitchFamily="34" charset="0"/>
          <a:ea typeface="+mn-ea"/>
          <a:cs typeface="+mn-cs"/>
        </a:defRPr>
      </a:lvl1pPr>
      <a:lvl2pPr marL="742950" indent="-285750" algn="l" defTabSz="914400" rtl="0" eaLnBrk="1" latinLnBrk="0" hangingPunct="1">
        <a:spcBef>
          <a:spcPct val="20000"/>
        </a:spcBef>
        <a:buClr>
          <a:srgbClr val="C59B4E"/>
        </a:buClr>
        <a:buSzPct val="100000"/>
        <a:buFontTx/>
        <a:buBlip>
          <a:blip r:embed="rId15"/>
        </a:buBlip>
        <a:defRPr sz="2800" kern="1200">
          <a:solidFill>
            <a:schemeClr val="tx1"/>
          </a:solidFill>
          <a:latin typeface="Franklin Gothic Book" pitchFamily="34" charset="0"/>
          <a:ea typeface="+mn-ea"/>
          <a:cs typeface="+mn-cs"/>
        </a:defRPr>
      </a:lvl2pPr>
      <a:lvl3pPr marL="1143000" indent="-228600" algn="l" defTabSz="914400" rtl="0" eaLnBrk="1" latinLnBrk="0" hangingPunct="1">
        <a:spcBef>
          <a:spcPct val="20000"/>
        </a:spcBef>
        <a:buClr>
          <a:srgbClr val="C59B4E"/>
        </a:buClr>
        <a:buFontTx/>
        <a:buBlip>
          <a:blip r:embed="rId15"/>
        </a:buBlip>
        <a:defRPr sz="2400" kern="1200">
          <a:solidFill>
            <a:schemeClr val="tx1"/>
          </a:solidFill>
          <a:latin typeface="Franklin Gothic Book" pitchFamily="34" charset="0"/>
          <a:ea typeface="+mn-ea"/>
          <a:cs typeface="+mn-cs"/>
        </a:defRPr>
      </a:lvl3pPr>
      <a:lvl4pPr marL="1600200" indent="-228600" algn="l" defTabSz="914400" rtl="0" eaLnBrk="1" latinLnBrk="0" hangingPunct="1">
        <a:spcBef>
          <a:spcPct val="20000"/>
        </a:spcBef>
        <a:buFontTx/>
        <a:buBlip>
          <a:blip r:embed="rId15"/>
        </a:buBlip>
        <a:defRPr sz="2000" kern="1200">
          <a:solidFill>
            <a:schemeClr val="tx1"/>
          </a:solidFill>
          <a:latin typeface="Franklin Gothic Book" pitchFamily="34" charset="0"/>
          <a:ea typeface="+mn-ea"/>
          <a:cs typeface="+mn-cs"/>
        </a:defRPr>
      </a:lvl4pPr>
      <a:lvl5pPr marL="2057400" indent="-228600" algn="l" defTabSz="914400" rtl="0" eaLnBrk="1" latinLnBrk="0" hangingPunct="1">
        <a:spcBef>
          <a:spcPct val="20000"/>
        </a:spcBef>
        <a:buFontTx/>
        <a:buBlip>
          <a:blip r:embed="rId15"/>
        </a:buBlip>
        <a:defRPr sz="2000" kern="1200">
          <a:solidFill>
            <a:schemeClr val="tx1"/>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hyperlink" Target="http://www.icma.org/" TargetMode="External"/><Relationship Id="rId2" Type="http://schemas.openxmlformats.org/officeDocument/2006/relationships/hyperlink" Target="http://www.fgfoa.org/" TargetMode="External"/><Relationship Id="rId1" Type="http://schemas.openxmlformats.org/officeDocument/2006/relationships/slideLayout" Target="../slideLayouts/slideLayout4.xml"/><Relationship Id="rId6" Type="http://schemas.openxmlformats.org/officeDocument/2006/relationships/hyperlink" Target="http://www.floridabar.org/" TargetMode="External"/><Relationship Id="rId5" Type="http://schemas.openxmlformats.org/officeDocument/2006/relationships/hyperlink" Target="http://www.ficpa.org/" TargetMode="External"/><Relationship Id="rId4" Type="http://schemas.openxmlformats.org/officeDocument/2006/relationships/hyperlink" Target="http://www.aicpa.org/"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695451"/>
          </a:xfrm>
        </p:spPr>
        <p:txBody>
          <a:bodyPr/>
          <a:lstStyle/>
          <a:p>
            <a:r>
              <a:rPr lang="en-US" sz="4800" dirty="0"/>
              <a:t>Ethics for Florida </a:t>
            </a:r>
            <a:r>
              <a:rPr lang="en-US" sz="4800" dirty="0" smtClean="0"/>
              <a:t>Government Employees</a:t>
            </a:r>
            <a:endParaRPr lang="en-US" sz="4800" dirty="0"/>
          </a:p>
        </p:txBody>
      </p:sp>
      <p:sp>
        <p:nvSpPr>
          <p:cNvPr id="3" name="Subtitle 2"/>
          <p:cNvSpPr>
            <a:spLocks noGrp="1"/>
          </p:cNvSpPr>
          <p:nvPr>
            <p:ph type="subTitle" idx="1"/>
          </p:nvPr>
        </p:nvSpPr>
        <p:spPr>
          <a:xfrm>
            <a:off x="1371600" y="4038600"/>
            <a:ext cx="6400800" cy="1600200"/>
          </a:xfrm>
        </p:spPr>
        <p:txBody>
          <a:bodyPr/>
          <a:lstStyle/>
          <a:p>
            <a:r>
              <a:rPr lang="en-US" sz="2800" dirty="0"/>
              <a:t>Jeffrey R. Smith, CPA, CGFO</a:t>
            </a:r>
          </a:p>
          <a:p>
            <a:r>
              <a:rPr lang="en-US" sz="2800" dirty="0"/>
              <a:t>Indian River County Clerk of Court &amp; Comptroller</a:t>
            </a:r>
          </a:p>
          <a:p>
            <a:endParaRPr lang="en-US" dirty="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1</a:t>
            </a:fld>
            <a:endParaRPr lang="en-US"/>
          </a:p>
        </p:txBody>
      </p:sp>
    </p:spTree>
    <p:extLst>
      <p:ext uri="{BB962C8B-B14F-4D97-AF65-F5344CB8AC3E}">
        <p14:creationId xmlns:p14="http://schemas.microsoft.com/office/powerpoint/2010/main" val="24811024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Overview	</a:t>
            </a:r>
            <a:endParaRPr lang="en-US" dirty="0"/>
          </a:p>
        </p:txBody>
      </p:sp>
      <p:sp>
        <p:nvSpPr>
          <p:cNvPr id="3" name="Content Placeholder 2"/>
          <p:cNvSpPr>
            <a:spLocks noGrp="1"/>
          </p:cNvSpPr>
          <p:nvPr>
            <p:ph idx="1"/>
          </p:nvPr>
        </p:nvSpPr>
        <p:spPr/>
        <p:txBody>
          <a:bodyPr/>
          <a:lstStyle/>
          <a:p>
            <a:r>
              <a:rPr lang="en-US" dirty="0" smtClean="0"/>
              <a:t>History of Florida’s Ethics Laws</a:t>
            </a:r>
          </a:p>
          <a:p>
            <a:r>
              <a:rPr lang="en-US" dirty="0" smtClean="0"/>
              <a:t>Ethics Laws</a:t>
            </a:r>
          </a:p>
          <a:p>
            <a:r>
              <a:rPr lang="en-US" dirty="0" smtClean="0"/>
              <a:t>Disclosures</a:t>
            </a:r>
          </a:p>
          <a:p>
            <a:r>
              <a:rPr lang="en-US" dirty="0" smtClean="0"/>
              <a:t>Penalties</a:t>
            </a:r>
          </a:p>
          <a:p>
            <a:r>
              <a:rPr lang="en-US" dirty="0" smtClean="0"/>
              <a:t>Published Ethics Codes</a:t>
            </a:r>
          </a:p>
          <a:p>
            <a:r>
              <a:rPr lang="en-US" dirty="0" smtClean="0"/>
              <a:t>Analysis of Ethics Case Law</a:t>
            </a:r>
          </a:p>
          <a:p>
            <a:r>
              <a:rPr lang="en-US" dirty="0" smtClean="0"/>
              <a:t>Resources</a:t>
            </a:r>
            <a:endParaRPr lang="en-US" dirty="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2</a:t>
            </a:fld>
            <a:endParaRPr lang="en-US"/>
          </a:p>
        </p:txBody>
      </p:sp>
    </p:spTree>
    <p:extLst>
      <p:ext uri="{BB962C8B-B14F-4D97-AF65-F5344CB8AC3E}">
        <p14:creationId xmlns:p14="http://schemas.microsoft.com/office/powerpoint/2010/main" val="12738413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Florida’s Ethics Laws</a:t>
            </a:r>
            <a:endParaRPr lang="en-US" dirty="0"/>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t>Florida Constitution revised in 1968 </a:t>
            </a:r>
          </a:p>
          <a:p>
            <a:pPr lvl="1">
              <a:buFont typeface="Courier New" pitchFamily="49" charset="0"/>
              <a:buChar char="o"/>
            </a:pPr>
            <a:r>
              <a:rPr lang="en-US" dirty="0" smtClean="0"/>
              <a:t>Required a code of ethics for all state employees</a:t>
            </a:r>
          </a:p>
          <a:p>
            <a:pPr lvl="1">
              <a:buNone/>
            </a:pPr>
            <a:r>
              <a:rPr lang="en-US" dirty="0" smtClean="0"/>
              <a:t>    and non-judicial officers</a:t>
            </a:r>
          </a:p>
          <a:p>
            <a:pPr lvl="1">
              <a:buFont typeface="Courier New" pitchFamily="49" charset="0"/>
              <a:buChar char="o"/>
            </a:pPr>
            <a:r>
              <a:rPr lang="en-US" dirty="0" smtClean="0"/>
              <a:t>Prohibited conflict between public duty and private interests be prescribed by law</a:t>
            </a:r>
          </a:p>
          <a:p>
            <a:pPr lvl="1">
              <a:buFont typeface="Courier New" pitchFamily="49" charset="0"/>
              <a:buChar char="o"/>
            </a:pPr>
            <a:r>
              <a:rPr lang="en-US" dirty="0" smtClean="0"/>
              <a:t>1976 the “Sunshine Amendment” was adopted</a:t>
            </a:r>
          </a:p>
          <a:p>
            <a:pPr lvl="2">
              <a:buFont typeface="Courier New" pitchFamily="49" charset="0"/>
              <a:buChar char="o"/>
            </a:pPr>
            <a:r>
              <a:rPr lang="en-US" dirty="0" smtClean="0"/>
              <a:t>Provided additional constitutional guarantees concerning ethics in government.</a:t>
            </a:r>
          </a:p>
          <a:p>
            <a:pPr lvl="2">
              <a:buFont typeface="Courier New" pitchFamily="49" charset="0"/>
              <a:buChar char="o"/>
            </a:pPr>
            <a:r>
              <a:rPr lang="en-US" dirty="0" smtClean="0"/>
              <a:t>Created independent commission(Commission on Ethics) to investigate complaints</a:t>
            </a:r>
            <a:endParaRPr lang="en-US" dirty="0"/>
          </a:p>
          <a:p>
            <a:pPr lvl="1">
              <a:buNone/>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3</a:t>
            </a:fld>
            <a:endParaRPr lang="en-US"/>
          </a:p>
        </p:txBody>
      </p:sp>
    </p:spTree>
    <p:extLst>
      <p:ext uri="{BB962C8B-B14F-4D97-AF65-F5344CB8AC3E}">
        <p14:creationId xmlns:p14="http://schemas.microsoft.com/office/powerpoint/2010/main" val="36249658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Florida’s Ethics Laws</a:t>
            </a:r>
            <a:endParaRPr lang="en-US" dirty="0"/>
          </a:p>
        </p:txBody>
      </p:sp>
      <p:sp>
        <p:nvSpPr>
          <p:cNvPr id="3" name="Content Placeholder 2"/>
          <p:cNvSpPr>
            <a:spLocks noGrp="1"/>
          </p:cNvSpPr>
          <p:nvPr>
            <p:ph idx="1"/>
          </p:nvPr>
        </p:nvSpPr>
        <p:spPr/>
        <p:txBody>
          <a:bodyPr>
            <a:normAutofit/>
          </a:bodyPr>
          <a:lstStyle/>
          <a:p>
            <a:pPr lvl="2">
              <a:buFont typeface="Courier New" pitchFamily="49" charset="0"/>
              <a:buChar char="o"/>
            </a:pPr>
            <a:r>
              <a:rPr lang="en-US" dirty="0" smtClean="0"/>
              <a:t>Five of the Commission’s nine members are appointed by the Governor</a:t>
            </a:r>
          </a:p>
          <a:p>
            <a:pPr lvl="2">
              <a:buFont typeface="Courier New" pitchFamily="49" charset="0"/>
              <a:buChar char="o"/>
            </a:pPr>
            <a:r>
              <a:rPr lang="en-US" dirty="0" smtClean="0"/>
              <a:t>Two each are appointed by the President of the Senate and Speaker of the House of Representatives</a:t>
            </a:r>
          </a:p>
          <a:p>
            <a:pPr lvl="2">
              <a:buFont typeface="Courier New" pitchFamily="49" charset="0"/>
              <a:buChar char="o"/>
            </a:pPr>
            <a:r>
              <a:rPr lang="en-US" dirty="0" smtClean="0"/>
              <a:t>No more than five (5) Commission members may be members of the same political party</a:t>
            </a:r>
          </a:p>
          <a:p>
            <a:pPr lvl="2">
              <a:buFont typeface="Courier New" pitchFamily="49" charset="0"/>
              <a:buChar char="o"/>
            </a:pPr>
            <a:r>
              <a:rPr lang="en-US" dirty="0" smtClean="0"/>
              <a:t>None of the Commission members may hold any public employment during their two-year terms of office</a:t>
            </a:r>
          </a:p>
          <a:p>
            <a:pPr lvl="1">
              <a:buNone/>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4</a:t>
            </a:fld>
            <a:endParaRPr lang="en-US"/>
          </a:p>
        </p:txBody>
      </p:sp>
    </p:spTree>
    <p:extLst>
      <p:ext uri="{BB962C8B-B14F-4D97-AF65-F5344CB8AC3E}">
        <p14:creationId xmlns:p14="http://schemas.microsoft.com/office/powerpoint/2010/main" val="37148874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Florida’s Ethics Laws</a:t>
            </a:r>
            <a:endParaRPr lang="en-US" dirty="0"/>
          </a:p>
        </p:txBody>
      </p:sp>
      <p:sp>
        <p:nvSpPr>
          <p:cNvPr id="3" name="Content Placeholder 2"/>
          <p:cNvSpPr>
            <a:spLocks noGrp="1"/>
          </p:cNvSpPr>
          <p:nvPr>
            <p:ph idx="1"/>
          </p:nvPr>
        </p:nvSpPr>
        <p:spPr/>
        <p:txBody>
          <a:bodyPr>
            <a:normAutofit lnSpcReduction="10000"/>
          </a:bodyPr>
          <a:lstStyle/>
          <a:p>
            <a:pPr lvl="1">
              <a:buFont typeface="Wingdings" pitchFamily="2" charset="2"/>
              <a:buChar char="Ø"/>
            </a:pPr>
            <a:r>
              <a:rPr lang="en-US" dirty="0" smtClean="0"/>
              <a:t>The “Code of Ethics for Public Officers and Employees” adopted by the Florida Legislature is found in Chapter 112 of the Florida Statutes</a:t>
            </a:r>
          </a:p>
          <a:p>
            <a:pPr lvl="2">
              <a:buFont typeface="Courier New" pitchFamily="49" charset="0"/>
              <a:buChar char="o"/>
            </a:pPr>
            <a:r>
              <a:rPr lang="en-US" dirty="0" smtClean="0"/>
              <a:t>Primary goal to promote public interest and maintain respect of the people for their government</a:t>
            </a:r>
          </a:p>
          <a:p>
            <a:pPr lvl="2">
              <a:buFont typeface="Courier New" pitchFamily="49" charset="0"/>
              <a:buChar char="o"/>
            </a:pPr>
            <a:r>
              <a:rPr lang="en-US" dirty="0" smtClean="0"/>
              <a:t>Ensure that public officials conduct themselves independently and impartially</a:t>
            </a:r>
          </a:p>
          <a:p>
            <a:pPr lvl="2">
              <a:buFont typeface="Courier New" pitchFamily="49" charset="0"/>
              <a:buChar char="o"/>
            </a:pPr>
            <a:r>
              <a:rPr lang="en-US" dirty="0" smtClean="0"/>
              <a:t>Ensure that public officials are not using their office for personal gain</a:t>
            </a:r>
          </a:p>
          <a:p>
            <a:pPr lvl="2">
              <a:buFont typeface="Courier New" pitchFamily="49" charset="0"/>
              <a:buChar char="o"/>
            </a:pPr>
            <a:r>
              <a:rPr lang="en-US" dirty="0" smtClean="0"/>
              <a:t>Avoid creation of unnecessary barriers to public service while maintaining integrity of government</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5</a:t>
            </a:fld>
            <a:endParaRPr lang="en-US"/>
          </a:p>
        </p:txBody>
      </p:sp>
    </p:spTree>
    <p:extLst>
      <p:ext uri="{BB962C8B-B14F-4D97-AF65-F5344CB8AC3E}">
        <p14:creationId xmlns:p14="http://schemas.microsoft.com/office/powerpoint/2010/main" val="35897616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Florida’s Ethics Laws</a:t>
            </a:r>
            <a:endParaRPr lang="en-US" dirty="0"/>
          </a:p>
        </p:txBody>
      </p:sp>
      <p:sp>
        <p:nvSpPr>
          <p:cNvPr id="3" name="Content Placeholder 2"/>
          <p:cNvSpPr>
            <a:spLocks noGrp="1"/>
          </p:cNvSpPr>
          <p:nvPr>
            <p:ph idx="1"/>
          </p:nvPr>
        </p:nvSpPr>
        <p:spPr/>
        <p:txBody>
          <a:bodyPr>
            <a:normAutofit fontScale="92500" lnSpcReduction="20000"/>
          </a:bodyPr>
          <a:lstStyle/>
          <a:p>
            <a:pPr lvl="1">
              <a:buFont typeface="Wingdings" pitchFamily="2" charset="2"/>
              <a:buChar char="Ø"/>
            </a:pPr>
            <a:r>
              <a:rPr lang="en-US" dirty="0" smtClean="0"/>
              <a:t>ROLE OF THE COMMISSION ON ETHICS</a:t>
            </a:r>
          </a:p>
          <a:p>
            <a:pPr lvl="2">
              <a:buFont typeface="Courier New" pitchFamily="49" charset="0"/>
              <a:buChar char="o"/>
            </a:pPr>
            <a:r>
              <a:rPr lang="en-US" dirty="0" smtClean="0"/>
              <a:t>Investigate complaints</a:t>
            </a:r>
          </a:p>
          <a:p>
            <a:pPr lvl="2">
              <a:buFont typeface="Courier New" pitchFamily="49" charset="0"/>
              <a:buChar char="o"/>
            </a:pPr>
            <a:r>
              <a:rPr lang="en-US" dirty="0" smtClean="0"/>
              <a:t>Renders advisory opinions to public officials</a:t>
            </a:r>
          </a:p>
          <a:p>
            <a:pPr lvl="2">
              <a:buFont typeface="Courier New" pitchFamily="49" charset="0"/>
              <a:buChar char="o"/>
            </a:pPr>
            <a:r>
              <a:rPr lang="en-US" dirty="0" smtClean="0"/>
              <a:t>Prescribes forms for disclosure</a:t>
            </a:r>
          </a:p>
          <a:p>
            <a:pPr lvl="2">
              <a:buFont typeface="Courier New" pitchFamily="49" charset="0"/>
              <a:buChar char="o"/>
            </a:pPr>
            <a:r>
              <a:rPr lang="en-US" dirty="0" smtClean="0"/>
              <a:t>Administers the Executive Branch Lobbyist Registration and Reporting Law</a:t>
            </a:r>
          </a:p>
          <a:p>
            <a:pPr lvl="2">
              <a:buFont typeface="Courier New" pitchFamily="49" charset="0"/>
              <a:buChar char="o"/>
            </a:pPr>
            <a:r>
              <a:rPr lang="en-US" dirty="0" smtClean="0"/>
              <a:t>Maintains financial disclosure filings of constitutional officers and state officers and employees</a:t>
            </a:r>
          </a:p>
          <a:p>
            <a:pPr lvl="2">
              <a:buFont typeface="Courier New" pitchFamily="49" charset="0"/>
              <a:buChar char="o"/>
            </a:pPr>
            <a:r>
              <a:rPr lang="en-US" dirty="0" smtClean="0"/>
              <a:t>Administers automatic fines for public officers and employees who fail to timely file and financial disclosures</a:t>
            </a:r>
          </a:p>
          <a:p>
            <a:pPr lvl="2">
              <a:buFont typeface="Courier New" pitchFamily="49" charset="0"/>
              <a:buChar char="o"/>
            </a:pPr>
            <a:r>
              <a:rPr lang="en-US" dirty="0" smtClean="0"/>
              <a:t>May file suit to void contracts, prepares mailing lists of officials subject to disclosure and makes recommendations to disciplinary officials when appropriate</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6</a:t>
            </a:fld>
            <a:endParaRPr lang="en-US"/>
          </a:p>
        </p:txBody>
      </p:sp>
    </p:spTree>
    <p:extLst>
      <p:ext uri="{BB962C8B-B14F-4D97-AF65-F5344CB8AC3E}">
        <p14:creationId xmlns:p14="http://schemas.microsoft.com/office/powerpoint/2010/main" val="4997295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ETHICS LAWS</a:t>
            </a:r>
            <a:endParaRPr lang="en-US" dirty="0"/>
          </a:p>
        </p:txBody>
      </p:sp>
      <p:sp>
        <p:nvSpPr>
          <p:cNvPr id="3" name="Content Placeholder 2"/>
          <p:cNvSpPr>
            <a:spLocks noGrp="1"/>
          </p:cNvSpPr>
          <p:nvPr>
            <p:ph idx="1"/>
          </p:nvPr>
        </p:nvSpPr>
        <p:spPr/>
        <p:txBody>
          <a:bodyPr>
            <a:normAutofit fontScale="85000" lnSpcReduction="20000"/>
          </a:bodyPr>
          <a:lstStyle/>
          <a:p>
            <a:pPr>
              <a:buFont typeface="Wingdings" pitchFamily="2" charset="2"/>
              <a:buChar char="Ø"/>
            </a:pPr>
            <a:r>
              <a:rPr lang="en-US" dirty="0" smtClean="0"/>
              <a:t>Primarily two types of provisions:</a:t>
            </a:r>
          </a:p>
          <a:p>
            <a:pPr lvl="1">
              <a:buFont typeface="Courier New" pitchFamily="49" charset="0"/>
              <a:buChar char="o"/>
            </a:pPr>
            <a:r>
              <a:rPr lang="en-US" dirty="0" smtClean="0"/>
              <a:t>Those prohibiting certain actions or conduct</a:t>
            </a:r>
          </a:p>
          <a:p>
            <a:pPr lvl="1">
              <a:buFont typeface="Courier New" pitchFamily="49" charset="0"/>
              <a:buChar char="o"/>
            </a:pPr>
            <a:r>
              <a:rPr lang="en-US" dirty="0" smtClean="0"/>
              <a:t>Those requiring certain disclosures be made to public</a:t>
            </a:r>
          </a:p>
          <a:p>
            <a:pPr>
              <a:buFont typeface="Wingdings" pitchFamily="2" charset="2"/>
              <a:buChar char="Ø"/>
            </a:pPr>
            <a:r>
              <a:rPr lang="en-US" dirty="0" smtClean="0"/>
              <a:t>Laws generally apply to all public officers and employees, State and local as well as members of advisory bodies.</a:t>
            </a:r>
          </a:p>
          <a:p>
            <a:pPr>
              <a:buFont typeface="Wingdings" pitchFamily="2" charset="2"/>
              <a:buChar char="Ø"/>
            </a:pPr>
            <a:r>
              <a:rPr lang="en-US" dirty="0" smtClean="0"/>
              <a:t>Principal exclusion are judges – fall under jurisdiction of Judicial Qualifications Commission</a:t>
            </a:r>
          </a:p>
          <a:p>
            <a:pPr>
              <a:buFont typeface="Wingdings" pitchFamily="2" charset="2"/>
              <a:buChar char="Ø"/>
            </a:pPr>
            <a:r>
              <a:rPr lang="en-US" dirty="0" smtClean="0"/>
              <a:t>Public Service Commission members and employees are subject to additional ethics standards enforced by the Ethics Commission under Sec 350 of Florida Statutes.</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7</a:t>
            </a:fld>
            <a:endParaRPr lang="en-US"/>
          </a:p>
        </p:txBody>
      </p:sp>
    </p:spTree>
    <p:extLst>
      <p:ext uri="{BB962C8B-B14F-4D97-AF65-F5344CB8AC3E}">
        <p14:creationId xmlns:p14="http://schemas.microsoft.com/office/powerpoint/2010/main" val="36266466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dirty="0" smtClean="0"/>
              <a:t>Solicitation and Acceptance of Gifts</a:t>
            </a:r>
          </a:p>
          <a:p>
            <a:pPr lvl="1">
              <a:buFont typeface="Courier New" pitchFamily="49" charset="0"/>
              <a:buChar char="o"/>
            </a:pPr>
            <a:r>
              <a:rPr lang="en-US" dirty="0" smtClean="0"/>
              <a:t>Public officers, employees, local government attorneys AND CANDIDATES are prohibited from soliciting or accepting anything of value based on understanding that their vote, official action or judgment would be influenced by such gift [S112.313(2) Fla. Stat.]</a:t>
            </a:r>
          </a:p>
          <a:p>
            <a:pPr lvl="1">
              <a:buFont typeface="Courier New" pitchFamily="49" charset="0"/>
              <a:buChar char="o"/>
            </a:pPr>
            <a:r>
              <a:rPr lang="en-US" dirty="0" smtClean="0"/>
              <a:t>Any person required to file financial disclosure Form 1 or Form 6 is prohibited from soliciting any gift from political action committee, lobbyist who has lobbied his/her agency in last 12 months or the partner, firm, employer or principal of such lobbyist</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8</a:t>
            </a:fld>
            <a:endParaRPr lang="en-US"/>
          </a:p>
        </p:txBody>
      </p:sp>
    </p:spTree>
    <p:extLst>
      <p:ext uri="{BB962C8B-B14F-4D97-AF65-F5344CB8AC3E}">
        <p14:creationId xmlns:p14="http://schemas.microsoft.com/office/powerpoint/2010/main" val="21634359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fontScale="85000" lnSpcReduction="20000"/>
          </a:bodyPr>
          <a:lstStyle/>
          <a:p>
            <a:pPr>
              <a:buFont typeface="Wingdings" pitchFamily="2" charset="2"/>
              <a:buChar char="Ø"/>
            </a:pPr>
            <a:r>
              <a:rPr lang="en-US" dirty="0" smtClean="0"/>
              <a:t>Solicitation and Acceptance of Gifts, (continued)</a:t>
            </a:r>
          </a:p>
          <a:p>
            <a:pPr lvl="1">
              <a:buFont typeface="Courier New" pitchFamily="49" charset="0"/>
              <a:buChar char="o"/>
            </a:pPr>
            <a:r>
              <a:rPr lang="en-US" dirty="0" smtClean="0"/>
              <a:t>Any person required to file financial disclosure Form 1 or Form 6 is prohibited from accepting any gift worth over $100 from political action committee, lobbyist who has lobbied his/her agency in last 12 months or the partner, firm, employer or principal of such lobbyist</a:t>
            </a:r>
          </a:p>
          <a:p>
            <a:pPr lvl="1">
              <a:buFont typeface="Courier New" pitchFamily="49" charset="0"/>
              <a:buChar char="o"/>
            </a:pPr>
            <a:r>
              <a:rPr lang="en-US" dirty="0" smtClean="0"/>
              <a:t>Effective in 2006, no EXECUTIVE BRANCH or legislative lobbyist, or principal shall make indirect or direct expenditure for purpose of lobbying nor no EXECUTIVE BRANCH or legislative official shall accept any expenditure made for the purpose of lobbying [112.3215, Fla. Stat.]</a:t>
            </a:r>
          </a:p>
          <a:p>
            <a:pPr lvl="1">
              <a:buFont typeface="Courier New" pitchFamily="49" charset="0"/>
              <a:buChar char="o"/>
            </a:pPr>
            <a:r>
              <a:rPr lang="en-US" dirty="0" smtClean="0"/>
              <a:t>This would include any gift UNDER $100 permitted under Statute 112.3148</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9</a:t>
            </a:fld>
            <a:endParaRPr lang="en-US"/>
          </a:p>
        </p:txBody>
      </p:sp>
    </p:spTree>
    <p:extLst>
      <p:ext uri="{BB962C8B-B14F-4D97-AF65-F5344CB8AC3E}">
        <p14:creationId xmlns:p14="http://schemas.microsoft.com/office/powerpoint/2010/main" val="25467293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Unauthorized Compensation</a:t>
            </a:r>
          </a:p>
          <a:p>
            <a:pPr lvl="1">
              <a:buFont typeface="Courier New" pitchFamily="49" charset="0"/>
              <a:buChar char="o"/>
            </a:pPr>
            <a:r>
              <a:rPr lang="en-US" dirty="0" smtClean="0"/>
              <a:t>Public officers or employees, local government attorneys, and their spouses or minor children prohibited from taking any compensation or anything of value that:</a:t>
            </a:r>
          </a:p>
          <a:p>
            <a:pPr lvl="2">
              <a:buFont typeface="Wingdings" pitchFamily="2" charset="2"/>
              <a:buChar char="§"/>
            </a:pPr>
            <a:r>
              <a:rPr lang="en-US" dirty="0" smtClean="0"/>
              <a:t>They know</a:t>
            </a:r>
          </a:p>
          <a:p>
            <a:pPr lvl="2">
              <a:buFont typeface="Wingdings" pitchFamily="2" charset="2"/>
              <a:buChar char="§"/>
            </a:pPr>
            <a:r>
              <a:rPr lang="en-US" dirty="0" smtClean="0"/>
              <a:t>They should have known with exercise of reasonable care</a:t>
            </a:r>
          </a:p>
          <a:p>
            <a:pPr lvl="1">
              <a:buNone/>
            </a:pPr>
            <a:r>
              <a:rPr lang="en-US" dirty="0" smtClean="0"/>
              <a:t>    will influence their vote or official action</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10</a:t>
            </a:fld>
            <a:endParaRPr lang="en-US"/>
          </a:p>
        </p:txBody>
      </p:sp>
    </p:spTree>
    <p:extLst>
      <p:ext uri="{BB962C8B-B14F-4D97-AF65-F5344CB8AC3E}">
        <p14:creationId xmlns:p14="http://schemas.microsoft.com/office/powerpoint/2010/main" val="20779305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Misuse of Public Position</a:t>
            </a:r>
          </a:p>
          <a:p>
            <a:pPr lvl="1">
              <a:buFont typeface="Courier New" pitchFamily="49" charset="0"/>
              <a:buChar char="o"/>
            </a:pPr>
            <a:r>
              <a:rPr lang="en-US" dirty="0" smtClean="0"/>
              <a:t>Prohibited from corruptly using or attempting to use their official positions to obtain a special privilege for themselves or others</a:t>
            </a:r>
          </a:p>
          <a:p>
            <a:pPr>
              <a:buFont typeface="Wingdings" pitchFamily="2" charset="2"/>
              <a:buChar char="Ø"/>
            </a:pPr>
            <a:r>
              <a:rPr lang="en-US" dirty="0" smtClean="0"/>
              <a:t>Disclosure or Use of Certain Information</a:t>
            </a:r>
          </a:p>
          <a:p>
            <a:pPr lvl="1">
              <a:buFont typeface="Courier New" pitchFamily="49" charset="0"/>
              <a:buChar char="o"/>
            </a:pPr>
            <a:r>
              <a:rPr lang="en-US" dirty="0" smtClean="0"/>
              <a:t>Information not available to the public and obtained by reason of their position for the personal benefit of themselves or others</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11</a:t>
            </a:fld>
            <a:endParaRPr lang="en-US"/>
          </a:p>
        </p:txBody>
      </p:sp>
    </p:spTree>
    <p:extLst>
      <p:ext uri="{BB962C8B-B14F-4D97-AF65-F5344CB8AC3E}">
        <p14:creationId xmlns:p14="http://schemas.microsoft.com/office/powerpoint/2010/main" val="32769268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dirty="0" smtClean="0"/>
              <a:t>Solicitation or Acceptance of Honoraria</a:t>
            </a:r>
          </a:p>
          <a:p>
            <a:pPr lvl="1">
              <a:buFont typeface="Courier New" pitchFamily="49" charset="0"/>
              <a:buChar char="o"/>
            </a:pPr>
            <a:r>
              <a:rPr lang="en-US" dirty="0" smtClean="0"/>
              <a:t>Person required to file financial disclosure Form 1 or Form 6 as well as State procurement employee prohibited from </a:t>
            </a:r>
            <a:r>
              <a:rPr lang="en-US" b="1" dirty="0" smtClean="0"/>
              <a:t>soliciting</a:t>
            </a:r>
            <a:r>
              <a:rPr lang="en-US" dirty="0" smtClean="0"/>
              <a:t> honoraria which is related to his or her public duties or office</a:t>
            </a:r>
          </a:p>
          <a:p>
            <a:pPr lvl="1">
              <a:buFont typeface="Courier New" pitchFamily="49" charset="0"/>
              <a:buChar char="o"/>
            </a:pPr>
            <a:r>
              <a:rPr lang="en-US" dirty="0" smtClean="0"/>
              <a:t>Person required to file financial disclosure Form 1 or Form 6 as well as State procurement employee prohibited from </a:t>
            </a:r>
            <a:r>
              <a:rPr lang="en-US" b="1" dirty="0" smtClean="0"/>
              <a:t>accepting </a:t>
            </a:r>
            <a:r>
              <a:rPr lang="en-US" dirty="0" smtClean="0"/>
              <a:t>an honorarium from political action committee, lobbyist who has lobbied his/her agency in last 12 months or the partner, firm, employer or principal of such lobbyist except reimbursement of expenses related to an event provided the expense is disclosed</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12</a:t>
            </a:fld>
            <a:endParaRPr lang="en-US"/>
          </a:p>
        </p:txBody>
      </p:sp>
    </p:spTree>
    <p:extLst>
      <p:ext uri="{BB962C8B-B14F-4D97-AF65-F5344CB8AC3E}">
        <p14:creationId xmlns:p14="http://schemas.microsoft.com/office/powerpoint/2010/main" val="3849001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Solicitation or Acceptance of Honoraria (cont’d)</a:t>
            </a:r>
          </a:p>
          <a:p>
            <a:pPr lvl="1">
              <a:buFont typeface="Courier New" pitchFamily="49" charset="0"/>
              <a:buChar char="o"/>
            </a:pPr>
            <a:r>
              <a:rPr lang="en-US" dirty="0" smtClean="0"/>
              <a:t>Lobbyist and their partners, firms, employers or principals or political action committee prohibited from </a:t>
            </a:r>
            <a:r>
              <a:rPr lang="en-US" b="1" dirty="0" smtClean="0"/>
              <a:t>giving</a:t>
            </a:r>
            <a:r>
              <a:rPr lang="en-US" dirty="0" smtClean="0"/>
              <a:t> an honorarium to persons required to file financial disclosure Form 1 or Form 6 as well as State procurement employees </a:t>
            </a:r>
          </a:p>
          <a:p>
            <a:pPr lvl="1">
              <a:buFont typeface="Courier New" pitchFamily="49" charset="0"/>
              <a:buChar char="o"/>
            </a:pPr>
            <a:r>
              <a:rPr lang="en-US" dirty="0" smtClean="0"/>
              <a:t>Violations can result in a fine of up to $5,000 and prohibitions from lobbying for 2 years </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13</a:t>
            </a:fld>
            <a:endParaRPr lang="en-US"/>
          </a:p>
        </p:txBody>
      </p:sp>
    </p:spTree>
    <p:extLst>
      <p:ext uri="{BB962C8B-B14F-4D97-AF65-F5344CB8AC3E}">
        <p14:creationId xmlns:p14="http://schemas.microsoft.com/office/powerpoint/2010/main" val="12436345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Solicitation or Acceptance of Honoraria (cont’d)</a:t>
            </a:r>
          </a:p>
          <a:p>
            <a:pPr lvl="1">
              <a:buFont typeface="Courier New" pitchFamily="49" charset="0"/>
              <a:buChar char="o"/>
            </a:pPr>
            <a:r>
              <a:rPr lang="en-US" dirty="0" smtClean="0"/>
              <a:t>No EXECUTIVE BRANCH or legislative lobbyist, or principal shall make indirect or direct expenditure for purpose of lobbying nor no EXECUTIVE BRANCH or legislative official shall knowingly accept directly or indirectly any expenditure made for the purpose of lobbying  </a:t>
            </a:r>
          </a:p>
          <a:p>
            <a:pPr lvl="1">
              <a:buNone/>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14</a:t>
            </a:fld>
            <a:endParaRPr lang="en-US"/>
          </a:p>
        </p:txBody>
      </p:sp>
    </p:spTree>
    <p:extLst>
      <p:ext uri="{BB962C8B-B14F-4D97-AF65-F5344CB8AC3E}">
        <p14:creationId xmlns:p14="http://schemas.microsoft.com/office/powerpoint/2010/main" val="33252075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Prohibited Employment and Business Relationships</a:t>
            </a:r>
          </a:p>
          <a:p>
            <a:pPr lvl="1">
              <a:buFont typeface="Courier New" pitchFamily="49" charset="0"/>
              <a:buChar char="o"/>
            </a:pPr>
            <a:r>
              <a:rPr lang="en-US" dirty="0" smtClean="0"/>
              <a:t>Doing business with one’s agency</a:t>
            </a:r>
          </a:p>
          <a:p>
            <a:pPr lvl="2">
              <a:buFont typeface="Wingdings" pitchFamily="2" charset="2"/>
              <a:buChar char="§"/>
            </a:pPr>
            <a:r>
              <a:rPr lang="en-US" dirty="0" smtClean="0"/>
              <a:t>5% ownership test – his/her spouse or child</a:t>
            </a:r>
          </a:p>
          <a:p>
            <a:pPr lvl="1">
              <a:buFont typeface="Courier New" pitchFamily="49" charset="0"/>
              <a:buChar char="o"/>
            </a:pPr>
            <a:r>
              <a:rPr lang="en-US" dirty="0" smtClean="0"/>
              <a:t>Conflicting employment or Contractual Relationship</a:t>
            </a:r>
          </a:p>
          <a:p>
            <a:pPr lvl="2">
              <a:buFont typeface="Wingdings" pitchFamily="2" charset="2"/>
              <a:buChar char="§"/>
            </a:pPr>
            <a:r>
              <a:rPr lang="en-US" dirty="0" smtClean="0"/>
              <a:t>Public officer or employee prohibited from holding any employment or contract with any entity or agency regulated by or doing business with his/her public agency    </a:t>
            </a:r>
          </a:p>
          <a:p>
            <a:pPr lvl="1">
              <a:buNone/>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15</a:t>
            </a:fld>
            <a:endParaRPr lang="en-US"/>
          </a:p>
        </p:txBody>
      </p:sp>
    </p:spTree>
    <p:extLst>
      <p:ext uri="{BB962C8B-B14F-4D97-AF65-F5344CB8AC3E}">
        <p14:creationId xmlns:p14="http://schemas.microsoft.com/office/powerpoint/2010/main" val="6703893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dirty="0" smtClean="0"/>
              <a:t>Prohibited Employment and Business Relationships (cont’d)</a:t>
            </a:r>
          </a:p>
          <a:p>
            <a:pPr lvl="1">
              <a:buFont typeface="Courier New" pitchFamily="49" charset="0"/>
              <a:buChar char="o"/>
            </a:pPr>
            <a:r>
              <a:rPr lang="en-US" dirty="0" smtClean="0"/>
              <a:t>Conflicting employment or Contractual Relationship (cont’d)</a:t>
            </a:r>
          </a:p>
          <a:p>
            <a:pPr lvl="2">
              <a:buFont typeface="Wingdings" pitchFamily="2" charset="2"/>
              <a:buChar char="§"/>
            </a:pPr>
            <a:r>
              <a:rPr lang="en-US" dirty="0" smtClean="0"/>
              <a:t>Public officer or employee prohibited from holding any employment or contractual relationship which will pose a frequently recurring conflict between private interests and public duties or impede full and faithful performance of public duties</a:t>
            </a:r>
          </a:p>
          <a:p>
            <a:pPr lvl="2">
              <a:buFont typeface="Wingdings" pitchFamily="2" charset="2"/>
              <a:buChar char="§"/>
            </a:pPr>
            <a:r>
              <a:rPr lang="en-US" dirty="0" smtClean="0"/>
              <a:t>Limited exceptions exist for legislative bodies, certain special tax and drainage districts and persons whose professions qualify them to hold their public positions</a:t>
            </a:r>
          </a:p>
          <a:p>
            <a:pPr lvl="1">
              <a:buNone/>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16</a:t>
            </a:fld>
            <a:endParaRPr lang="en-US"/>
          </a:p>
        </p:txBody>
      </p:sp>
    </p:spTree>
    <p:extLst>
      <p:ext uri="{BB962C8B-B14F-4D97-AF65-F5344CB8AC3E}">
        <p14:creationId xmlns:p14="http://schemas.microsoft.com/office/powerpoint/2010/main" val="26263653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Prohibited Employment and Business Relationships (cont’d)</a:t>
            </a:r>
          </a:p>
          <a:p>
            <a:pPr lvl="1">
              <a:buFont typeface="Courier New" pitchFamily="49" charset="0"/>
              <a:buChar char="o"/>
            </a:pPr>
            <a:r>
              <a:rPr lang="en-US" dirty="0" smtClean="0"/>
              <a:t>Conflicting Employment or Contractual Relationship Exemptions from Prohibitions:</a:t>
            </a:r>
          </a:p>
          <a:p>
            <a:pPr lvl="2">
              <a:buFont typeface="Wingdings" pitchFamily="2" charset="2"/>
              <a:buChar char="§"/>
            </a:pPr>
            <a:r>
              <a:rPr lang="en-US" dirty="0" smtClean="0"/>
              <a:t>Business rotated among all qualified suppliers</a:t>
            </a:r>
          </a:p>
          <a:p>
            <a:pPr lvl="2">
              <a:buFont typeface="Wingdings" pitchFamily="2" charset="2"/>
              <a:buChar char="§"/>
            </a:pPr>
            <a:r>
              <a:rPr lang="en-US" dirty="0" smtClean="0"/>
              <a:t>Business awarded by sealed competitive bidding and the official has not tried to influence or persuade agency personnel (Disclosure required on Form 3A)</a:t>
            </a:r>
          </a:p>
          <a:p>
            <a:pPr lvl="2">
              <a:buFont typeface="Wingdings" pitchFamily="2" charset="2"/>
              <a:buChar char="§"/>
            </a:pPr>
            <a:r>
              <a:rPr lang="en-US" dirty="0" smtClean="0"/>
              <a:t>In cases of legal advertising, utilities or passage on common carrier</a:t>
            </a:r>
          </a:p>
          <a:p>
            <a:pPr lvl="2">
              <a:buNone/>
            </a:pPr>
            <a:endParaRPr lang="en-US" dirty="0" smtClean="0"/>
          </a:p>
          <a:p>
            <a:pPr lvl="1">
              <a:buNone/>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17</a:t>
            </a:fld>
            <a:endParaRPr lang="en-US"/>
          </a:p>
        </p:txBody>
      </p:sp>
    </p:spTree>
    <p:extLst>
      <p:ext uri="{BB962C8B-B14F-4D97-AF65-F5344CB8AC3E}">
        <p14:creationId xmlns:p14="http://schemas.microsoft.com/office/powerpoint/2010/main" val="40717323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dirty="0" smtClean="0"/>
              <a:t>Prohibited Employment and Business Relationships (cont’d)</a:t>
            </a:r>
          </a:p>
          <a:p>
            <a:pPr lvl="1">
              <a:buFont typeface="Courier New" pitchFamily="49" charset="0"/>
              <a:buChar char="o"/>
            </a:pPr>
            <a:r>
              <a:rPr lang="en-US" dirty="0" smtClean="0"/>
              <a:t>Conflicting Employment or Contractual Relationship Exemptions from Prohibitions(cont’d) </a:t>
            </a:r>
          </a:p>
          <a:p>
            <a:pPr lvl="2">
              <a:buFont typeface="Wingdings" pitchFamily="2" charset="2"/>
              <a:buChar char="§"/>
            </a:pPr>
            <a:r>
              <a:rPr lang="en-US" dirty="0" smtClean="0"/>
              <a:t>Emergency purchase required to protect public health, safety or welfare</a:t>
            </a:r>
          </a:p>
          <a:p>
            <a:pPr lvl="2">
              <a:buFont typeface="Wingdings" pitchFamily="2" charset="2"/>
              <a:buChar char="§"/>
            </a:pPr>
            <a:r>
              <a:rPr lang="en-US" dirty="0" smtClean="0"/>
              <a:t>Business entity is sole source of supply and full disclosure on Form 4A</a:t>
            </a:r>
          </a:p>
          <a:p>
            <a:pPr lvl="2">
              <a:buFont typeface="Wingdings" pitchFamily="2" charset="2"/>
              <a:buChar char="§"/>
            </a:pPr>
            <a:r>
              <a:rPr lang="en-US" dirty="0" smtClean="0"/>
              <a:t>Aggregate of such business &lt; $500 in calendar year</a:t>
            </a:r>
          </a:p>
          <a:p>
            <a:pPr lvl="2">
              <a:buFont typeface="Wingdings" pitchFamily="2" charset="2"/>
              <a:buChar char="§"/>
            </a:pPr>
            <a:r>
              <a:rPr lang="en-US" dirty="0" smtClean="0"/>
              <a:t>If public officer or employee is employed by tax exempt organization and the officer or employee is not directly compensated as a result</a:t>
            </a:r>
          </a:p>
          <a:p>
            <a:pPr lvl="2">
              <a:buNone/>
            </a:pPr>
            <a:endParaRPr lang="en-US" dirty="0" smtClean="0"/>
          </a:p>
          <a:p>
            <a:pPr lvl="1">
              <a:buNone/>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18</a:t>
            </a:fld>
            <a:endParaRPr lang="en-US"/>
          </a:p>
        </p:txBody>
      </p:sp>
    </p:spTree>
    <p:extLst>
      <p:ext uri="{BB962C8B-B14F-4D97-AF65-F5344CB8AC3E}">
        <p14:creationId xmlns:p14="http://schemas.microsoft.com/office/powerpoint/2010/main" val="6598331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dirty="0" smtClean="0"/>
              <a:t>Prohibited Employment and Business Relationships (cont’d)</a:t>
            </a:r>
          </a:p>
          <a:p>
            <a:pPr lvl="1">
              <a:buFont typeface="Courier New" pitchFamily="49" charset="0"/>
              <a:buChar char="o"/>
            </a:pPr>
            <a:r>
              <a:rPr lang="en-US" dirty="0" smtClean="0"/>
              <a:t>Lobbying State Agencies by Legislators</a:t>
            </a:r>
          </a:p>
          <a:p>
            <a:pPr lvl="2">
              <a:buFont typeface="Wingdings" pitchFamily="2" charset="2"/>
              <a:buChar char="§"/>
            </a:pPr>
            <a:r>
              <a:rPr lang="en-US" dirty="0" smtClean="0"/>
              <a:t>Prohibition is for representing another person or entity for compensation during his/her term in office</a:t>
            </a:r>
          </a:p>
          <a:p>
            <a:pPr lvl="1">
              <a:buFont typeface="Courier New" pitchFamily="49" charset="0"/>
              <a:buChar char="o"/>
            </a:pPr>
            <a:r>
              <a:rPr lang="en-US" dirty="0" smtClean="0"/>
              <a:t>Employees Holding Office</a:t>
            </a:r>
          </a:p>
          <a:p>
            <a:pPr lvl="2">
              <a:buFont typeface="Wingdings" pitchFamily="2" charset="2"/>
              <a:buChar char="§"/>
            </a:pPr>
            <a:r>
              <a:rPr lang="en-US" dirty="0" smtClean="0"/>
              <a:t>Prohibition from holding office which governs his/her employer   (i.e. County Commission and being Parks Dir)</a:t>
            </a:r>
          </a:p>
          <a:p>
            <a:pPr lvl="1">
              <a:buFont typeface="Courier New" pitchFamily="49" charset="0"/>
              <a:buChar char="o"/>
            </a:pPr>
            <a:r>
              <a:rPr lang="en-US" dirty="0" smtClean="0"/>
              <a:t>Professional and Occupational Licensing Board Members prohibited from serving as officer, director, or administrator of state, county or regional professional or occupational organization or association</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19</a:t>
            </a:fld>
            <a:endParaRPr lang="en-US"/>
          </a:p>
        </p:txBody>
      </p:sp>
    </p:spTree>
    <p:extLst>
      <p:ext uri="{BB962C8B-B14F-4D97-AF65-F5344CB8AC3E}">
        <p14:creationId xmlns:p14="http://schemas.microsoft.com/office/powerpoint/2010/main" val="28756019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Prohibited Employment and Business Relationships (cont’d)</a:t>
            </a:r>
          </a:p>
          <a:p>
            <a:pPr lvl="1">
              <a:buFont typeface="Courier New" pitchFamily="49" charset="0"/>
              <a:buChar char="o"/>
            </a:pPr>
            <a:r>
              <a:rPr lang="en-US" dirty="0" smtClean="0"/>
              <a:t>Local government attorneys and their law firms are prohibited from representing private individuals or entities before the unit of local government which they serve</a:t>
            </a:r>
          </a:p>
          <a:p>
            <a:pPr lvl="1">
              <a:buFont typeface="Courier New" pitchFamily="49" charset="0"/>
              <a:buChar char="o"/>
            </a:pPr>
            <a:r>
              <a:rPr lang="en-US" dirty="0" smtClean="0"/>
              <a:t>Can’t refer or recommend to his/her firm legal work involving the local government he/she serves</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20</a:t>
            </a:fld>
            <a:endParaRPr lang="en-US"/>
          </a:p>
        </p:txBody>
      </p:sp>
    </p:spTree>
    <p:extLst>
      <p:ext uri="{BB962C8B-B14F-4D97-AF65-F5344CB8AC3E}">
        <p14:creationId xmlns:p14="http://schemas.microsoft.com/office/powerpoint/2010/main" val="24665896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Restrictions on appointing, employing and contracting with relatives</a:t>
            </a:r>
          </a:p>
          <a:p>
            <a:pPr lvl="1">
              <a:buFont typeface="Courier New" pitchFamily="49" charset="0"/>
              <a:buChar char="o"/>
            </a:pPr>
            <a:r>
              <a:rPr lang="en-US" dirty="0" smtClean="0"/>
              <a:t>Anti-nepotism law</a:t>
            </a:r>
          </a:p>
          <a:p>
            <a:pPr lvl="2">
              <a:buFont typeface="Wingdings" pitchFamily="2" charset="2"/>
              <a:buChar char="§"/>
            </a:pPr>
            <a:r>
              <a:rPr lang="en-US" dirty="0" smtClean="0"/>
              <a:t>Public official prohibited from seeking for a relative any appointment, employment, promotion or advancement in the agency which he/she is serving or over which he/she exercises control</a:t>
            </a:r>
          </a:p>
          <a:p>
            <a:pPr lvl="2">
              <a:buFont typeface="Wingdings" pitchFamily="2" charset="2"/>
              <a:buChar char="§"/>
            </a:pPr>
            <a:r>
              <a:rPr lang="en-US" dirty="0" smtClean="0"/>
              <a:t>No person shall be appointed, employed, promoted or advanced in or to a position if such action was advocated by a related public official</a:t>
            </a:r>
          </a:p>
          <a:p>
            <a:pPr lvl="1">
              <a:buFont typeface="Courier New" pitchFamily="49" charset="0"/>
              <a:buChar char="o"/>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21</a:t>
            </a:fld>
            <a:endParaRPr lang="en-US"/>
          </a:p>
        </p:txBody>
      </p:sp>
    </p:spTree>
    <p:extLst>
      <p:ext uri="{BB962C8B-B14F-4D97-AF65-F5344CB8AC3E}">
        <p14:creationId xmlns:p14="http://schemas.microsoft.com/office/powerpoint/2010/main" val="40407665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t>Restrictions on appointing, employing and contracting with relatives (cont’d)</a:t>
            </a:r>
          </a:p>
          <a:p>
            <a:pPr lvl="1">
              <a:buFont typeface="Courier New" pitchFamily="49" charset="0"/>
              <a:buChar char="o"/>
            </a:pPr>
            <a:r>
              <a:rPr lang="en-US" dirty="0" smtClean="0"/>
              <a:t>Anti-nepotism law (cont’d)</a:t>
            </a:r>
          </a:p>
          <a:p>
            <a:pPr lvl="2">
              <a:buFont typeface="Wingdings" pitchFamily="2" charset="2"/>
              <a:buChar char="§"/>
            </a:pPr>
            <a:r>
              <a:rPr lang="en-US" dirty="0" smtClean="0"/>
              <a:t>Prohibition DOES NOT apply to school districts (except as provided in Fla. Stat. 1012.23), community colleges, and State universities, or to appointments of boards of municipalities with &lt; 35,000 population</a:t>
            </a:r>
          </a:p>
          <a:p>
            <a:pPr lvl="2">
              <a:buFont typeface="Wingdings" pitchFamily="2" charset="2"/>
              <a:buChar char="§"/>
            </a:pPr>
            <a:r>
              <a:rPr lang="en-US" dirty="0" smtClean="0"/>
              <a:t>Approval of budgets does not constitute “jurisdiction or control” for purposes of this prohibition other than volunteer emergency medical, fire fighting or police service providers</a:t>
            </a:r>
          </a:p>
          <a:p>
            <a:pPr lvl="1">
              <a:buFont typeface="Courier New" pitchFamily="49" charset="0"/>
              <a:buChar char="o"/>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22</a:t>
            </a:fld>
            <a:endParaRPr lang="en-US"/>
          </a:p>
        </p:txBody>
      </p:sp>
    </p:spTree>
    <p:extLst>
      <p:ext uri="{BB962C8B-B14F-4D97-AF65-F5344CB8AC3E}">
        <p14:creationId xmlns:p14="http://schemas.microsoft.com/office/powerpoint/2010/main" val="2421221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dirty="0" smtClean="0"/>
              <a:t>Post  Office Holding and Employment Restrictions</a:t>
            </a:r>
          </a:p>
          <a:p>
            <a:pPr lvl="1">
              <a:buFont typeface="Courier New" pitchFamily="49" charset="0"/>
              <a:buChar char="o"/>
            </a:pPr>
            <a:r>
              <a:rPr lang="en-US" dirty="0" smtClean="0"/>
              <a:t>Lobbying By Former Legislators, Statewide Elected Officers and Appointed State Officers</a:t>
            </a:r>
          </a:p>
          <a:p>
            <a:pPr lvl="2">
              <a:buFont typeface="Wingdings" pitchFamily="2" charset="2"/>
              <a:buChar char="§"/>
            </a:pPr>
            <a:r>
              <a:rPr lang="en-US" dirty="0" smtClean="0"/>
              <a:t>Prohibition from representing any person or entity for compensation before the government body or agency in which the individual was an officer or member for two (2) years</a:t>
            </a:r>
          </a:p>
          <a:p>
            <a:pPr lvl="1">
              <a:buFont typeface="Courier New" pitchFamily="49" charset="0"/>
              <a:buChar char="o"/>
            </a:pPr>
            <a:r>
              <a:rPr lang="en-US" dirty="0" smtClean="0"/>
              <a:t>Lobbying by Former State Employees</a:t>
            </a:r>
          </a:p>
          <a:p>
            <a:pPr lvl="2">
              <a:buFont typeface="Wingdings" pitchFamily="2" charset="2"/>
              <a:buChar char="§"/>
            </a:pPr>
            <a:r>
              <a:rPr lang="en-US" dirty="0" smtClean="0"/>
              <a:t>Certain employees of executive and legislative branches of State government prohibited from representing any person or entity for compensation before the agency they were employed by for two (2) years after leaving their positions</a:t>
            </a:r>
          </a:p>
          <a:p>
            <a:pPr lvl="1">
              <a:buFont typeface="Courier New" pitchFamily="49" charset="0"/>
              <a:buChar char="o"/>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23</a:t>
            </a:fld>
            <a:endParaRPr lang="en-US"/>
          </a:p>
        </p:txBody>
      </p:sp>
    </p:spTree>
    <p:extLst>
      <p:ext uri="{BB962C8B-B14F-4D97-AF65-F5344CB8AC3E}">
        <p14:creationId xmlns:p14="http://schemas.microsoft.com/office/powerpoint/2010/main" val="3058645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fontScale="62500" lnSpcReduction="20000"/>
          </a:bodyPr>
          <a:lstStyle/>
          <a:p>
            <a:pPr>
              <a:buFont typeface="Wingdings" pitchFamily="2" charset="2"/>
              <a:buChar char="Ø"/>
            </a:pPr>
            <a:r>
              <a:rPr lang="en-US" sz="2900" dirty="0" smtClean="0"/>
              <a:t>Post  Office Holding and Employment Restrictions</a:t>
            </a:r>
          </a:p>
          <a:p>
            <a:pPr lvl="1">
              <a:buFont typeface="Courier New" pitchFamily="49" charset="0"/>
              <a:buChar char="o"/>
            </a:pPr>
            <a:r>
              <a:rPr lang="en-US" sz="2900" dirty="0" smtClean="0"/>
              <a:t>Lobbying by Former State Employees (cont’d)</a:t>
            </a:r>
          </a:p>
          <a:p>
            <a:pPr lvl="2">
              <a:buFont typeface="Wingdings" pitchFamily="2" charset="2"/>
              <a:buChar char="§"/>
            </a:pPr>
            <a:r>
              <a:rPr lang="en-US" dirty="0" smtClean="0"/>
              <a:t>These employees include:</a:t>
            </a:r>
          </a:p>
          <a:p>
            <a:pPr lvl="3">
              <a:buFont typeface="Wingdings" pitchFamily="2" charset="2"/>
              <a:buChar char="v"/>
            </a:pPr>
            <a:r>
              <a:rPr lang="en-US" sz="2400" dirty="0" smtClean="0"/>
              <a:t>Executive &amp; legislative branch employees serving in SENIOR MANAGEMENT &amp; SELECTED EXEMPT SERVICE class and any person employed by the DEPARTMENT OF LOTTERY with authority over policy or procurement</a:t>
            </a:r>
          </a:p>
          <a:p>
            <a:pPr lvl="3">
              <a:buFont typeface="Wingdings" pitchFamily="2" charset="2"/>
              <a:buChar char="v"/>
            </a:pPr>
            <a:r>
              <a:rPr lang="en-US" sz="2400" dirty="0" smtClean="0"/>
              <a:t>Auditor General</a:t>
            </a:r>
          </a:p>
          <a:p>
            <a:pPr lvl="3">
              <a:buFont typeface="Wingdings" pitchFamily="2" charset="2"/>
              <a:buChar char="v"/>
            </a:pPr>
            <a:r>
              <a:rPr lang="en-US" sz="2400" dirty="0" smtClean="0"/>
              <a:t>Director of OPPAGA</a:t>
            </a:r>
          </a:p>
          <a:p>
            <a:pPr lvl="3">
              <a:buFont typeface="Wingdings" pitchFamily="2" charset="2"/>
              <a:buChar char="v"/>
            </a:pPr>
            <a:r>
              <a:rPr lang="en-US" sz="2400" dirty="0" smtClean="0"/>
              <a:t>Sergeant of Arms and Secretary of the Senate</a:t>
            </a:r>
          </a:p>
          <a:p>
            <a:pPr lvl="3">
              <a:buFont typeface="Wingdings" pitchFamily="2" charset="2"/>
              <a:buChar char="v"/>
            </a:pPr>
            <a:r>
              <a:rPr lang="en-US" sz="2400" dirty="0" smtClean="0"/>
              <a:t>Sergeant of Arms and Clerk of the House of Representatives</a:t>
            </a:r>
          </a:p>
          <a:p>
            <a:pPr lvl="3">
              <a:buFont typeface="Wingdings" pitchFamily="2" charset="2"/>
              <a:buChar char="v"/>
            </a:pPr>
            <a:r>
              <a:rPr lang="en-US" sz="2400" dirty="0" smtClean="0"/>
              <a:t>Executive Director and Deputy Executive Director of Commission on Ethics</a:t>
            </a:r>
          </a:p>
          <a:p>
            <a:pPr lvl="3">
              <a:buFont typeface="Wingdings" pitchFamily="2" charset="2"/>
              <a:buChar char="v"/>
            </a:pPr>
            <a:r>
              <a:rPr lang="en-US" sz="2400" dirty="0" smtClean="0"/>
              <a:t>Executive director, staff director or deputy staff director of each joint committee, standing committee or select committee of the Legislature</a:t>
            </a:r>
          </a:p>
          <a:p>
            <a:pPr lvl="3">
              <a:buFont typeface="Wingdings" pitchFamily="2" charset="2"/>
              <a:buChar char="v"/>
            </a:pPr>
            <a:r>
              <a:rPr lang="en-US" sz="2400" dirty="0" smtClean="0"/>
              <a:t>An executive director, staff director, executive assistant, legislative analyst, or attorney serving the Office of the President of the Senate or the Speaker of the House</a:t>
            </a:r>
          </a:p>
          <a:p>
            <a:pPr lvl="3">
              <a:buFont typeface="Wingdings" pitchFamily="2" charset="2"/>
              <a:buChar char="v"/>
            </a:pPr>
            <a:r>
              <a:rPr lang="en-US" sz="2400" dirty="0" smtClean="0"/>
              <a:t>Senate and House Majority and Minority Party Offices</a:t>
            </a:r>
          </a:p>
          <a:p>
            <a:pPr lvl="3">
              <a:buFont typeface="Wingdings" pitchFamily="2" charset="2"/>
              <a:buChar char="v"/>
            </a:pPr>
            <a:r>
              <a:rPr lang="en-US" sz="2400" dirty="0" smtClean="0"/>
              <a:t>Chancellors and Vice-Chancellors of the State University System</a:t>
            </a:r>
          </a:p>
          <a:p>
            <a:pPr lvl="3">
              <a:buFont typeface="Wingdings" pitchFamily="2" charset="2"/>
              <a:buChar char="v"/>
            </a:pPr>
            <a:r>
              <a:rPr lang="en-US" sz="2400" dirty="0" smtClean="0"/>
              <a:t>General Counsel to the Board of Regents and all </a:t>
            </a:r>
          </a:p>
          <a:p>
            <a:pPr lvl="3">
              <a:buFont typeface="Wingdings" pitchFamily="2" charset="2"/>
              <a:buChar char="v"/>
            </a:pPr>
            <a:r>
              <a:rPr lang="en-US" sz="2400" dirty="0" smtClean="0"/>
              <a:t>All presidents, vice-presidents and deans of each state university</a:t>
            </a:r>
          </a:p>
          <a:p>
            <a:pPr lvl="1">
              <a:buFont typeface="Courier New" pitchFamily="49" charset="0"/>
              <a:buChar char="o"/>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24</a:t>
            </a:fld>
            <a:endParaRPr lang="en-US"/>
          </a:p>
        </p:txBody>
      </p:sp>
    </p:spTree>
    <p:extLst>
      <p:ext uri="{BB962C8B-B14F-4D97-AF65-F5344CB8AC3E}">
        <p14:creationId xmlns:p14="http://schemas.microsoft.com/office/powerpoint/2010/main" val="20623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a:bodyPr>
          <a:lstStyle/>
          <a:p>
            <a:pPr lvl="1">
              <a:buNone/>
            </a:pPr>
            <a:endParaRPr lang="en-US" dirty="0" smtClean="0"/>
          </a:p>
          <a:p>
            <a:pPr lvl="1">
              <a:buFont typeface="Courier New" pitchFamily="49" charset="0"/>
              <a:buChar char="o"/>
            </a:pPr>
            <a:r>
              <a:rPr lang="en-US" dirty="0" smtClean="0"/>
              <a:t>Lobbying by Former Local Government Officers and Employees</a:t>
            </a:r>
          </a:p>
          <a:p>
            <a:pPr lvl="3">
              <a:buFont typeface="Wingdings" pitchFamily="2" charset="2"/>
              <a:buChar char="§"/>
            </a:pPr>
            <a:r>
              <a:rPr lang="en-US" dirty="0" smtClean="0"/>
              <a:t>Any person elected to county, municipal, school district, or special district office is prohibited from representing another person or entity for compensation before the government body or agency he/she was an officer of for two (2) years after leaving office</a:t>
            </a:r>
          </a:p>
          <a:p>
            <a:pPr lvl="3">
              <a:buFont typeface="Wingdings" pitchFamily="2" charset="2"/>
              <a:buChar char="§"/>
            </a:pPr>
            <a:r>
              <a:rPr lang="en-US" dirty="0" smtClean="0"/>
              <a:t>Appointed officers and employees of above may be subject to same prohibition by local ordinance or resolution</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25</a:t>
            </a:fld>
            <a:endParaRPr lang="en-US"/>
          </a:p>
        </p:txBody>
      </p:sp>
    </p:spTree>
    <p:extLst>
      <p:ext uri="{BB962C8B-B14F-4D97-AF65-F5344CB8AC3E}">
        <p14:creationId xmlns:p14="http://schemas.microsoft.com/office/powerpoint/2010/main" val="1631949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dirty="0" smtClean="0"/>
              <a:t>Voting Conflicts of Interest</a:t>
            </a:r>
          </a:p>
          <a:p>
            <a:pPr lvl="1">
              <a:buFont typeface="Courier New" pitchFamily="49" charset="0"/>
              <a:buChar char="o"/>
            </a:pPr>
            <a:r>
              <a:rPr lang="en-US" dirty="0" smtClean="0"/>
              <a:t>NO STATE PUBLIC OFFICIAL is prohibited from voting in an official capacity on any matter</a:t>
            </a:r>
          </a:p>
          <a:p>
            <a:pPr lvl="1">
              <a:buFont typeface="Courier New" pitchFamily="49" charset="0"/>
              <a:buChar char="o"/>
            </a:pPr>
            <a:r>
              <a:rPr lang="en-US" dirty="0" smtClean="0"/>
              <a:t>A STATE PUBLIC OFFICER who votes on a measure which inures to his/her special private gain or loss or to a PRINCIPAL by whom he/she is retained, a RELATIVE, BUSINESS ASSOCIATE or PARENT ORGANIZATION or SUBSIDIARY of CORPORATE PRINCIPAL by whom he/she is retained must file memorandum of voting conflict on Commission Form 8A with the recording secretary within 15 days after the vote occurs</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26</a:t>
            </a:fld>
            <a:endParaRPr lang="en-US"/>
          </a:p>
        </p:txBody>
      </p:sp>
    </p:spTree>
    <p:extLst>
      <p:ext uri="{BB962C8B-B14F-4D97-AF65-F5344CB8AC3E}">
        <p14:creationId xmlns:p14="http://schemas.microsoft.com/office/powerpoint/2010/main" val="28945425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PROHIBITED ACTIONS OR CONDUCT</a:t>
            </a:r>
            <a:endParaRPr lang="en-US" dirty="0"/>
          </a:p>
        </p:txBody>
      </p:sp>
      <p:sp>
        <p:nvSpPr>
          <p:cNvPr id="3" name="Content Placeholder 2"/>
          <p:cNvSpPr>
            <a:spLocks noGrp="1"/>
          </p:cNvSpPr>
          <p:nvPr>
            <p:ph idx="1"/>
          </p:nvPr>
        </p:nvSpPr>
        <p:spPr/>
        <p:txBody>
          <a:bodyPr>
            <a:normAutofit fontScale="77500" lnSpcReduction="20000"/>
          </a:bodyPr>
          <a:lstStyle/>
          <a:p>
            <a:pPr>
              <a:buFont typeface="Wingdings" pitchFamily="2" charset="2"/>
              <a:buChar char="Ø"/>
            </a:pPr>
            <a:r>
              <a:rPr lang="en-US" dirty="0" smtClean="0"/>
              <a:t>Voting Conflicts of Interest</a:t>
            </a:r>
          </a:p>
          <a:p>
            <a:pPr lvl="1">
              <a:buFont typeface="Courier New" pitchFamily="49" charset="0"/>
              <a:buChar char="o"/>
            </a:pPr>
            <a:r>
              <a:rPr lang="en-US" dirty="0" smtClean="0"/>
              <a:t>NO COUNTY, MUNICIPAL, or other LOCAL PUBLIC OFFICER shall vote in an official capacity upon measure which would inure to his/her special private gain or loss or to PRINCIPAL, RELATIVE, BUSINESS ASSOCIATE or PARENT ORGANIZATION or SUBSIDIARY of CORPORATE PRINCIPAL of which he/she is retained</a:t>
            </a:r>
          </a:p>
          <a:p>
            <a:pPr lvl="1">
              <a:buFont typeface="Courier New" pitchFamily="49" charset="0"/>
              <a:buChar char="o"/>
            </a:pPr>
            <a:r>
              <a:rPr lang="en-US" dirty="0" smtClean="0"/>
              <a:t>Must publicly announce his/her interest before the vote and file Form 8A with recording officer within 15 days after the vote occurs</a:t>
            </a:r>
          </a:p>
          <a:p>
            <a:pPr lvl="1">
              <a:buFont typeface="Courier New" pitchFamily="49" charset="0"/>
              <a:buChar char="o"/>
            </a:pPr>
            <a:r>
              <a:rPr lang="en-US" dirty="0" smtClean="0"/>
              <a:t>No Appointed State or Local Officer shall participate in any matter inuring to the officer’s private gain or loss or to Principal, Relative, Business Associate or Parent Organization or Subsidiary of Corporate Principal to which he/she is retained without first disclosing the matter on Form 8A</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27</a:t>
            </a:fld>
            <a:endParaRPr lang="en-US"/>
          </a:p>
        </p:txBody>
      </p:sp>
    </p:spTree>
    <p:extLst>
      <p:ext uri="{BB962C8B-B14F-4D97-AF65-F5344CB8AC3E}">
        <p14:creationId xmlns:p14="http://schemas.microsoft.com/office/powerpoint/2010/main" val="36615425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DISCLOSURES</a:t>
            </a:r>
            <a:endParaRPr lang="en-US" dirty="0"/>
          </a:p>
        </p:txBody>
      </p:sp>
      <p:sp>
        <p:nvSpPr>
          <p:cNvPr id="3" name="Content Placeholder 2"/>
          <p:cNvSpPr>
            <a:spLocks noGrp="1"/>
          </p:cNvSpPr>
          <p:nvPr>
            <p:ph idx="1"/>
          </p:nvPr>
        </p:nvSpPr>
        <p:spPr/>
        <p:txBody>
          <a:bodyPr>
            <a:normAutofit fontScale="85000" lnSpcReduction="20000"/>
          </a:bodyPr>
          <a:lstStyle/>
          <a:p>
            <a:pPr>
              <a:buFont typeface="Wingdings" pitchFamily="2" charset="2"/>
              <a:buChar char="Ø"/>
            </a:pPr>
            <a:r>
              <a:rPr lang="en-US" dirty="0" smtClean="0"/>
              <a:t>FORM 1 – Limited Financial Disclosure</a:t>
            </a:r>
          </a:p>
          <a:p>
            <a:pPr lvl="2">
              <a:buFont typeface="Courier New" pitchFamily="49" charset="0"/>
              <a:buChar char="o"/>
            </a:pPr>
            <a:r>
              <a:rPr lang="en-US" dirty="0" smtClean="0"/>
              <a:t>Persons include State officers, local officers, candidates for local elective office and specified State employees</a:t>
            </a:r>
          </a:p>
          <a:p>
            <a:pPr lvl="2">
              <a:buFont typeface="Courier New" pitchFamily="49" charset="0"/>
              <a:buChar char="o"/>
            </a:pPr>
            <a:r>
              <a:rPr lang="en-US" dirty="0" smtClean="0"/>
              <a:t>Some examples include: (not inclusive)</a:t>
            </a:r>
          </a:p>
          <a:p>
            <a:pPr lvl="3">
              <a:buFont typeface="Wingdings" pitchFamily="2" charset="2"/>
              <a:buChar char="§"/>
            </a:pPr>
            <a:r>
              <a:rPr lang="en-US" dirty="0" smtClean="0"/>
              <a:t>Elected public officials not serving in a political subdivision</a:t>
            </a:r>
          </a:p>
          <a:p>
            <a:pPr lvl="3">
              <a:buFont typeface="Wingdings" pitchFamily="2" charset="2"/>
              <a:buChar char="§"/>
            </a:pPr>
            <a:r>
              <a:rPr lang="en-US" dirty="0" smtClean="0"/>
              <a:t>Commissioner of Education &amp; members of Board of Education</a:t>
            </a:r>
          </a:p>
          <a:p>
            <a:pPr lvl="3">
              <a:buFont typeface="Wingdings" pitchFamily="2" charset="2"/>
              <a:buChar char="§"/>
            </a:pPr>
            <a:r>
              <a:rPr lang="en-US" dirty="0" smtClean="0"/>
              <a:t>Appointed member of local governing bodies, expressway authorities, community colleges, code enforcement boards</a:t>
            </a:r>
          </a:p>
          <a:p>
            <a:pPr lvl="3">
              <a:buFont typeface="Wingdings" pitchFamily="2" charset="2"/>
              <a:buChar char="§"/>
            </a:pPr>
            <a:r>
              <a:rPr lang="en-US" dirty="0" smtClean="0"/>
              <a:t>Mayor and chief administrative officer of a county, municipality or other political subdivision</a:t>
            </a:r>
          </a:p>
          <a:p>
            <a:pPr lvl="3">
              <a:buFont typeface="Wingdings" pitchFamily="2" charset="2"/>
              <a:buChar char="§"/>
            </a:pPr>
            <a:r>
              <a:rPr lang="en-US" dirty="0" smtClean="0"/>
              <a:t>Chief of police, fire chief, municipal clerk, school superintendent, medical examiner, purchasing agent with authority &gt; $15,000</a:t>
            </a:r>
          </a:p>
          <a:p>
            <a:pPr lvl="3">
              <a:buFont typeface="Wingdings" pitchFamily="2" charset="2"/>
              <a:buChar char="§"/>
            </a:pPr>
            <a:r>
              <a:rPr lang="en-US" dirty="0" smtClean="0"/>
              <a:t>Each employee of the Commission on Ethics</a:t>
            </a:r>
          </a:p>
          <a:p>
            <a:pPr lvl="3">
              <a:buFont typeface="Wingdings" pitchFamily="2" charset="2"/>
              <a:buChar char="§"/>
            </a:pPr>
            <a:r>
              <a:rPr lang="en-US" dirty="0" smtClean="0"/>
              <a:t>Senior managers of the Citizens Property Insurance Corp.</a:t>
            </a:r>
          </a:p>
          <a:p>
            <a:pPr lvl="2">
              <a:buFont typeface="Courier New" pitchFamily="49" charset="0"/>
              <a:buChar char="o"/>
            </a:pPr>
            <a:r>
              <a:rPr lang="en-US" dirty="0" smtClean="0"/>
              <a:t>Exception is for those required to file FORM 6 (including Constitutional Officers)</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28</a:t>
            </a:fld>
            <a:endParaRPr lang="en-US"/>
          </a:p>
        </p:txBody>
      </p:sp>
    </p:spTree>
    <p:extLst>
      <p:ext uri="{BB962C8B-B14F-4D97-AF65-F5344CB8AC3E}">
        <p14:creationId xmlns:p14="http://schemas.microsoft.com/office/powerpoint/2010/main" val="32990842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DISCLOSURES</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FORM 1 – Limited Financial Disclosure (cont’d)</a:t>
            </a:r>
          </a:p>
          <a:p>
            <a:pPr lvl="2">
              <a:buFont typeface="Courier New" pitchFamily="49" charset="0"/>
              <a:buChar char="o"/>
            </a:pPr>
            <a:r>
              <a:rPr lang="en-US" dirty="0" smtClean="0"/>
              <a:t>Information to be disclosed</a:t>
            </a:r>
          </a:p>
          <a:p>
            <a:pPr lvl="3">
              <a:buFont typeface="Wingdings" pitchFamily="2" charset="2"/>
              <a:buChar char="§"/>
            </a:pPr>
            <a:r>
              <a:rPr lang="en-US" dirty="0" smtClean="0"/>
              <a:t>Sources and types of financial interests</a:t>
            </a:r>
          </a:p>
          <a:p>
            <a:pPr lvl="3">
              <a:buFont typeface="Wingdings" pitchFamily="2" charset="2"/>
              <a:buChar char="§"/>
            </a:pPr>
            <a:r>
              <a:rPr lang="en-US" dirty="0" smtClean="0"/>
              <a:t>Names of employers and addresses of real property holdings</a:t>
            </a:r>
          </a:p>
          <a:p>
            <a:pPr lvl="3">
              <a:buFont typeface="Wingdings" pitchFamily="2" charset="2"/>
              <a:buChar char="§"/>
            </a:pPr>
            <a:r>
              <a:rPr lang="en-US" dirty="0" smtClean="0"/>
              <a:t>NO DOLLAR VALUES are required to be listed</a:t>
            </a:r>
          </a:p>
          <a:p>
            <a:pPr lvl="3">
              <a:buFont typeface="Wingdings" pitchFamily="2" charset="2"/>
              <a:buChar char="§"/>
            </a:pPr>
            <a:r>
              <a:rPr lang="en-US" dirty="0" smtClean="0"/>
              <a:t>Certain relationships with and ownership interests in banks, insurance companies and utility companies</a:t>
            </a:r>
          </a:p>
          <a:p>
            <a:pPr lvl="2">
              <a:buFont typeface="Courier New" pitchFamily="49" charset="0"/>
              <a:buChar char="o"/>
            </a:pPr>
            <a:r>
              <a:rPr lang="en-US" dirty="0" smtClean="0"/>
              <a:t>Candidates must file FORM 1 together with and at same time as their qualifying papers</a:t>
            </a:r>
          </a:p>
          <a:p>
            <a:pPr lvl="2">
              <a:buFont typeface="Courier New" pitchFamily="49" charset="0"/>
              <a:buChar char="o"/>
            </a:pPr>
            <a:r>
              <a:rPr lang="en-US" dirty="0" smtClean="0"/>
              <a:t>All others required to file by July 1 of each year</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29</a:t>
            </a:fld>
            <a:endParaRPr lang="en-US"/>
          </a:p>
        </p:txBody>
      </p:sp>
    </p:spTree>
    <p:extLst>
      <p:ext uri="{BB962C8B-B14F-4D97-AF65-F5344CB8AC3E}">
        <p14:creationId xmlns:p14="http://schemas.microsoft.com/office/powerpoint/2010/main" val="20972472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DISCLOSURES</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FORM 6 – Full and Public Disclosure</a:t>
            </a:r>
          </a:p>
          <a:p>
            <a:pPr lvl="2">
              <a:buFont typeface="Courier New" pitchFamily="49" charset="0"/>
              <a:buChar char="o"/>
            </a:pPr>
            <a:r>
              <a:rPr lang="en-US" dirty="0" smtClean="0"/>
              <a:t>All elected constitutional officers and candidates for such offices</a:t>
            </a:r>
          </a:p>
          <a:p>
            <a:pPr lvl="2">
              <a:buFont typeface="Courier New" pitchFamily="49" charset="0"/>
              <a:buChar char="o"/>
            </a:pPr>
            <a:r>
              <a:rPr lang="en-US" dirty="0" smtClean="0"/>
              <a:t>Mayor and members of City Council and candidates for such offices in Jacksonville</a:t>
            </a:r>
          </a:p>
          <a:p>
            <a:pPr lvl="2">
              <a:buFont typeface="Courier New" pitchFamily="49" charset="0"/>
              <a:buChar char="o"/>
            </a:pPr>
            <a:r>
              <a:rPr lang="en-US" dirty="0" smtClean="0"/>
              <a:t>Duval County Superintendent of Schools</a:t>
            </a:r>
          </a:p>
          <a:p>
            <a:pPr lvl="2">
              <a:buFont typeface="Courier New" pitchFamily="49" charset="0"/>
              <a:buChar char="o"/>
            </a:pPr>
            <a:r>
              <a:rPr lang="en-US" dirty="0" smtClean="0"/>
              <a:t>Members of Florida Housing Finance Corporation Board</a:t>
            </a:r>
          </a:p>
          <a:p>
            <a:pPr lvl="2">
              <a:buFont typeface="Courier New" pitchFamily="49" charset="0"/>
              <a:buChar char="o"/>
            </a:pPr>
            <a:r>
              <a:rPr lang="en-US" dirty="0" smtClean="0"/>
              <a:t>The Florida Prepaid College Board</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30</a:t>
            </a:fld>
            <a:endParaRPr lang="en-US"/>
          </a:p>
        </p:txBody>
      </p:sp>
    </p:spTree>
    <p:extLst>
      <p:ext uri="{BB962C8B-B14F-4D97-AF65-F5344CB8AC3E}">
        <p14:creationId xmlns:p14="http://schemas.microsoft.com/office/powerpoint/2010/main" val="32116075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DISCLOSURES</a:t>
            </a:r>
            <a:endParaRPr lang="en-US" dirty="0"/>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t>FORM 6 – Full and Public Disclosure (cont’d)</a:t>
            </a:r>
          </a:p>
          <a:p>
            <a:pPr lvl="2">
              <a:buFont typeface="Courier New" pitchFamily="49" charset="0"/>
              <a:buChar char="o"/>
            </a:pPr>
            <a:r>
              <a:rPr lang="en-US" dirty="0" smtClean="0"/>
              <a:t>Detailed disclosure of assets, liabilities and sources of income over $1,000 and their values, and net worth</a:t>
            </a:r>
          </a:p>
          <a:p>
            <a:pPr lvl="2">
              <a:buFont typeface="Courier New" pitchFamily="49" charset="0"/>
              <a:buChar char="o"/>
            </a:pPr>
            <a:r>
              <a:rPr lang="en-US" dirty="0" smtClean="0"/>
              <a:t>Option to file their most recent income tax return in lieu of listing sources of income (does not eliminate reporting of assets, liabilities and net worth)</a:t>
            </a:r>
          </a:p>
          <a:p>
            <a:pPr lvl="2">
              <a:buFont typeface="Courier New" pitchFamily="49" charset="0"/>
              <a:buChar char="o"/>
            </a:pPr>
            <a:r>
              <a:rPr lang="en-US" dirty="0" smtClean="0"/>
              <a:t>Certain relationships with and ownership interests in banks, insurance companies and utility companies</a:t>
            </a:r>
          </a:p>
          <a:p>
            <a:pPr lvl="2">
              <a:buFont typeface="Courier New" pitchFamily="49" charset="0"/>
              <a:buChar char="o"/>
            </a:pPr>
            <a:r>
              <a:rPr lang="en-US" dirty="0" smtClean="0"/>
              <a:t>Incumbents file by July 1 to Commission on Ethics</a:t>
            </a:r>
          </a:p>
          <a:p>
            <a:pPr lvl="2">
              <a:buFont typeface="Courier New" pitchFamily="49" charset="0"/>
              <a:buChar char="o"/>
            </a:pPr>
            <a:r>
              <a:rPr lang="en-US" dirty="0" smtClean="0"/>
              <a:t>Candidates file at time of qualifying with Supervisor of Elections</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31</a:t>
            </a:fld>
            <a:endParaRPr lang="en-US"/>
          </a:p>
        </p:txBody>
      </p:sp>
    </p:spTree>
    <p:extLst>
      <p:ext uri="{BB962C8B-B14F-4D97-AF65-F5344CB8AC3E}">
        <p14:creationId xmlns:p14="http://schemas.microsoft.com/office/powerpoint/2010/main" val="14527431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DISCLOSURES</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dirty="0" smtClean="0"/>
              <a:t>Others</a:t>
            </a:r>
          </a:p>
          <a:p>
            <a:pPr lvl="2">
              <a:buFont typeface="Courier New" pitchFamily="49" charset="0"/>
              <a:buChar char="o"/>
            </a:pPr>
            <a:r>
              <a:rPr lang="en-US" dirty="0" smtClean="0"/>
              <a:t>Form 2 – Quarterly Client Disclosure</a:t>
            </a:r>
          </a:p>
          <a:p>
            <a:pPr lvl="2">
              <a:buFont typeface="Courier New" pitchFamily="49" charset="0"/>
              <a:buChar char="o"/>
            </a:pPr>
            <a:r>
              <a:rPr lang="en-US" dirty="0" smtClean="0"/>
              <a:t>Form 3A – Statement of Interest in Competitive Bid for Public Business</a:t>
            </a:r>
          </a:p>
          <a:p>
            <a:pPr lvl="2">
              <a:buFont typeface="Courier New" pitchFamily="49" charset="0"/>
              <a:buChar char="o"/>
            </a:pPr>
            <a:r>
              <a:rPr lang="en-US" dirty="0" smtClean="0"/>
              <a:t>Form 4A – Disclosure of Business Transaction, Relationship or Interest</a:t>
            </a:r>
          </a:p>
          <a:p>
            <a:pPr lvl="2">
              <a:buFont typeface="Courier New" pitchFamily="49" charset="0"/>
              <a:buChar char="o"/>
            </a:pPr>
            <a:r>
              <a:rPr lang="en-US" dirty="0" smtClean="0"/>
              <a:t>Form 8A – Memorandum of Voting Conflict (State Officers)</a:t>
            </a:r>
          </a:p>
          <a:p>
            <a:pPr lvl="2">
              <a:buFont typeface="Courier New" pitchFamily="49" charset="0"/>
              <a:buChar char="o"/>
            </a:pPr>
            <a:r>
              <a:rPr lang="en-US" dirty="0" smtClean="0"/>
              <a:t>Form 8B – Memorandum of Voting Conflict (County, City or other Local Officers)</a:t>
            </a:r>
          </a:p>
          <a:p>
            <a:pPr lvl="2">
              <a:buFont typeface="Courier New" pitchFamily="49" charset="0"/>
              <a:buChar char="o"/>
            </a:pPr>
            <a:r>
              <a:rPr lang="en-US" dirty="0" smtClean="0"/>
              <a:t>Form 9 – Quarterly Gift Disclosure</a:t>
            </a:r>
          </a:p>
          <a:p>
            <a:pPr lvl="2">
              <a:buFont typeface="Courier New" pitchFamily="49" charset="0"/>
              <a:buChar char="o"/>
            </a:pPr>
            <a:r>
              <a:rPr lang="en-US" dirty="0" smtClean="0"/>
              <a:t>Form 10 – Annual Disclosure of Gifts from Governmental Entities and Direct Support Organizations and Honorarium Event Related Expenses</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32</a:t>
            </a:fld>
            <a:endParaRPr lang="en-US"/>
          </a:p>
        </p:txBody>
      </p:sp>
    </p:spTree>
    <p:extLst>
      <p:ext uri="{BB962C8B-B14F-4D97-AF65-F5344CB8AC3E}">
        <p14:creationId xmlns:p14="http://schemas.microsoft.com/office/powerpoint/2010/main" val="42387903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PENALTIES</a:t>
            </a:r>
            <a:endParaRPr lang="en-US" dirty="0"/>
          </a:p>
        </p:txBody>
      </p:sp>
      <p:sp>
        <p:nvSpPr>
          <p:cNvPr id="3" name="Content Placeholder 2"/>
          <p:cNvSpPr>
            <a:spLocks noGrp="1"/>
          </p:cNvSpPr>
          <p:nvPr>
            <p:ph idx="1"/>
          </p:nvPr>
        </p:nvSpPr>
        <p:spPr/>
        <p:txBody>
          <a:bodyPr>
            <a:normAutofit fontScale="77500" lnSpcReduction="20000"/>
          </a:bodyPr>
          <a:lstStyle/>
          <a:p>
            <a:pPr>
              <a:buFont typeface="Wingdings" pitchFamily="2" charset="2"/>
              <a:buChar char="Ø"/>
            </a:pPr>
            <a:r>
              <a:rPr lang="en-US" dirty="0" smtClean="0"/>
              <a:t>Non-criminal Penalties for Violation of the Sunshine Amendment and the Code of Ethics</a:t>
            </a:r>
          </a:p>
          <a:p>
            <a:pPr lvl="1">
              <a:buFont typeface="Courier New" pitchFamily="49" charset="0"/>
              <a:buChar char="o"/>
            </a:pPr>
            <a:r>
              <a:rPr lang="en-US" dirty="0" smtClean="0"/>
              <a:t>No criminal penalties exist</a:t>
            </a:r>
          </a:p>
          <a:p>
            <a:pPr lvl="1">
              <a:buFont typeface="Courier New" pitchFamily="49" charset="0"/>
              <a:buChar char="o"/>
            </a:pPr>
            <a:r>
              <a:rPr lang="en-US" dirty="0" smtClean="0"/>
              <a:t>Penalties may include</a:t>
            </a:r>
          </a:p>
          <a:p>
            <a:pPr lvl="2">
              <a:buFont typeface="Wingdings" pitchFamily="2" charset="2"/>
              <a:buChar char="§"/>
            </a:pPr>
            <a:r>
              <a:rPr lang="en-US" dirty="0" smtClean="0"/>
              <a:t>Impeachment</a:t>
            </a:r>
          </a:p>
          <a:p>
            <a:pPr lvl="2">
              <a:buFont typeface="Wingdings" pitchFamily="2" charset="2"/>
              <a:buChar char="§"/>
            </a:pPr>
            <a:r>
              <a:rPr lang="en-US" dirty="0" smtClean="0"/>
              <a:t>Removal from office or employment</a:t>
            </a:r>
          </a:p>
          <a:p>
            <a:pPr lvl="2">
              <a:buFont typeface="Wingdings" pitchFamily="2" charset="2"/>
              <a:buChar char="§"/>
            </a:pPr>
            <a:r>
              <a:rPr lang="en-US" dirty="0" smtClean="0"/>
              <a:t>Suspension</a:t>
            </a:r>
          </a:p>
          <a:p>
            <a:pPr lvl="2">
              <a:buFont typeface="Wingdings" pitchFamily="2" charset="2"/>
              <a:buChar char="§"/>
            </a:pPr>
            <a:r>
              <a:rPr lang="en-US" dirty="0" smtClean="0"/>
              <a:t>Public censure</a:t>
            </a:r>
          </a:p>
          <a:p>
            <a:pPr lvl="2">
              <a:buFont typeface="Wingdings" pitchFamily="2" charset="2"/>
              <a:buChar char="§"/>
            </a:pPr>
            <a:r>
              <a:rPr lang="en-US" dirty="0" smtClean="0"/>
              <a:t>Reprimand</a:t>
            </a:r>
          </a:p>
          <a:p>
            <a:pPr lvl="2">
              <a:buFont typeface="Wingdings" pitchFamily="2" charset="2"/>
              <a:buChar char="§"/>
            </a:pPr>
            <a:r>
              <a:rPr lang="en-US" dirty="0" smtClean="0"/>
              <a:t>Demotion</a:t>
            </a:r>
          </a:p>
          <a:p>
            <a:pPr lvl="2">
              <a:buFont typeface="Wingdings" pitchFamily="2" charset="2"/>
              <a:buChar char="§"/>
            </a:pPr>
            <a:r>
              <a:rPr lang="en-US" dirty="0" smtClean="0"/>
              <a:t>Reduction in salary level</a:t>
            </a:r>
          </a:p>
          <a:p>
            <a:pPr lvl="2">
              <a:buFont typeface="Wingdings" pitchFamily="2" charset="2"/>
              <a:buChar char="§"/>
            </a:pPr>
            <a:r>
              <a:rPr lang="en-US" dirty="0" smtClean="0"/>
              <a:t>Forfeiture of no more than 1/3 salary per month for no more than 12 months</a:t>
            </a:r>
          </a:p>
          <a:p>
            <a:pPr lvl="2">
              <a:buFont typeface="Wingdings" pitchFamily="2" charset="2"/>
              <a:buChar char="§"/>
            </a:pPr>
            <a:r>
              <a:rPr lang="en-US" dirty="0" smtClean="0"/>
              <a:t>Civil penalty not to exceed $10,000</a:t>
            </a:r>
          </a:p>
          <a:p>
            <a:pPr lvl="2">
              <a:buFont typeface="Wingdings" pitchFamily="2" charset="2"/>
              <a:buChar char="§"/>
            </a:pPr>
            <a:r>
              <a:rPr lang="en-US" dirty="0" smtClean="0"/>
              <a:t>Restitution of pecuniary benefits received</a:t>
            </a:r>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33</a:t>
            </a:fld>
            <a:endParaRPr lang="en-US"/>
          </a:p>
        </p:txBody>
      </p:sp>
    </p:spTree>
    <p:extLst>
      <p:ext uri="{BB962C8B-B14F-4D97-AF65-F5344CB8AC3E}">
        <p14:creationId xmlns:p14="http://schemas.microsoft.com/office/powerpoint/2010/main" val="31575664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PENALTIES</a:t>
            </a:r>
            <a:endParaRPr lang="en-US" dirty="0"/>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t>Candidates</a:t>
            </a:r>
          </a:p>
          <a:p>
            <a:pPr lvl="1">
              <a:buFont typeface="Courier New" pitchFamily="49" charset="0"/>
              <a:buChar char="o"/>
            </a:pPr>
            <a:r>
              <a:rPr lang="en-US" dirty="0" smtClean="0"/>
              <a:t>Disqualification from being on ballot</a:t>
            </a:r>
          </a:p>
          <a:p>
            <a:pPr lvl="1">
              <a:buFont typeface="Courier New" pitchFamily="49" charset="0"/>
              <a:buChar char="o"/>
            </a:pPr>
            <a:r>
              <a:rPr lang="en-US" dirty="0" smtClean="0"/>
              <a:t>Public censure</a:t>
            </a:r>
          </a:p>
          <a:p>
            <a:pPr lvl="1">
              <a:buFont typeface="Courier New" pitchFamily="49" charset="0"/>
              <a:buChar char="o"/>
            </a:pPr>
            <a:r>
              <a:rPr lang="en-US" dirty="0" smtClean="0"/>
              <a:t>Reprimand</a:t>
            </a:r>
          </a:p>
          <a:p>
            <a:pPr lvl="1">
              <a:buFont typeface="Courier New" pitchFamily="49" charset="0"/>
              <a:buChar char="o"/>
            </a:pPr>
            <a:r>
              <a:rPr lang="en-US" dirty="0" smtClean="0"/>
              <a:t>Civil penalty not to exceed $10,000</a:t>
            </a:r>
          </a:p>
          <a:p>
            <a:pPr>
              <a:buFont typeface="Wingdings" pitchFamily="2" charset="2"/>
              <a:buChar char="Ø"/>
            </a:pPr>
            <a:r>
              <a:rPr lang="en-US" dirty="0" smtClean="0"/>
              <a:t>Former Officers and Employees</a:t>
            </a:r>
          </a:p>
          <a:p>
            <a:pPr lvl="1">
              <a:buFont typeface="Courier New" pitchFamily="49" charset="0"/>
              <a:buChar char="o"/>
            </a:pPr>
            <a:r>
              <a:rPr lang="en-US" dirty="0" smtClean="0"/>
              <a:t>Public censure and reprimand</a:t>
            </a:r>
          </a:p>
          <a:p>
            <a:pPr lvl="1">
              <a:buFont typeface="Courier New" pitchFamily="49" charset="0"/>
              <a:buChar char="o"/>
            </a:pPr>
            <a:r>
              <a:rPr lang="en-US" dirty="0" smtClean="0"/>
              <a:t>Civil penalty not to exceed $10,000</a:t>
            </a:r>
          </a:p>
          <a:p>
            <a:pPr lvl="1">
              <a:buFont typeface="Courier New" pitchFamily="49" charset="0"/>
              <a:buChar char="o"/>
            </a:pPr>
            <a:r>
              <a:rPr lang="en-US" dirty="0" smtClean="0"/>
              <a:t>Restitution of pecuniary benefits received</a:t>
            </a:r>
          </a:p>
          <a:p>
            <a:pPr lvl="1">
              <a:buFont typeface="Courier New" pitchFamily="49" charset="0"/>
              <a:buChar char="o"/>
            </a:pPr>
            <a:endParaRPr lang="en-US" dirty="0" smtClean="0"/>
          </a:p>
          <a:p>
            <a:pPr lvl="1">
              <a:buFont typeface="Courier New" pitchFamily="49" charset="0"/>
              <a:buChar char="o"/>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34</a:t>
            </a:fld>
            <a:endParaRPr lang="en-US"/>
          </a:p>
        </p:txBody>
      </p:sp>
    </p:spTree>
    <p:extLst>
      <p:ext uri="{BB962C8B-B14F-4D97-AF65-F5344CB8AC3E}">
        <p14:creationId xmlns:p14="http://schemas.microsoft.com/office/powerpoint/2010/main" val="10806364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PENALTIES</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dirty="0" smtClean="0"/>
              <a:t>Lobbyists</a:t>
            </a:r>
          </a:p>
          <a:p>
            <a:pPr lvl="1">
              <a:buFont typeface="Courier New" pitchFamily="49" charset="0"/>
              <a:buChar char="o"/>
            </a:pPr>
            <a:r>
              <a:rPr lang="en-US" dirty="0" smtClean="0"/>
              <a:t>Failure to Register as an Executive Branch Lobbyist may result in being:</a:t>
            </a:r>
          </a:p>
          <a:p>
            <a:pPr lvl="2">
              <a:buFont typeface="Wingdings" pitchFamily="2" charset="2"/>
              <a:buChar char="§"/>
            </a:pPr>
            <a:r>
              <a:rPr lang="en-US" dirty="0" smtClean="0"/>
              <a:t>Fined up to $5,000</a:t>
            </a:r>
          </a:p>
          <a:p>
            <a:pPr lvl="2">
              <a:buFont typeface="Wingdings" pitchFamily="2" charset="2"/>
              <a:buChar char="§"/>
            </a:pPr>
            <a:r>
              <a:rPr lang="en-US" dirty="0" smtClean="0"/>
              <a:t>Public censured</a:t>
            </a:r>
          </a:p>
          <a:p>
            <a:pPr lvl="2">
              <a:buFont typeface="Wingdings" pitchFamily="2" charset="2"/>
              <a:buChar char="§"/>
            </a:pPr>
            <a:r>
              <a:rPr lang="en-US" dirty="0" smtClean="0"/>
              <a:t>Reprimanded</a:t>
            </a:r>
          </a:p>
          <a:p>
            <a:pPr lvl="2">
              <a:buFont typeface="Wingdings" pitchFamily="2" charset="2"/>
              <a:buChar char="§"/>
            </a:pPr>
            <a:r>
              <a:rPr lang="en-US" dirty="0" smtClean="0"/>
              <a:t>Prohibited from lobbying executive branch agencies for 2 years</a:t>
            </a:r>
          </a:p>
          <a:p>
            <a:pPr lvl="1">
              <a:buFont typeface="Courier New" pitchFamily="49" charset="0"/>
              <a:buChar char="o"/>
            </a:pPr>
            <a:r>
              <a:rPr lang="en-US" dirty="0" smtClean="0"/>
              <a:t>Failure to comply with gift rules and honorarium rules may result in being:</a:t>
            </a:r>
          </a:p>
          <a:p>
            <a:pPr lvl="2">
              <a:buFont typeface="Wingdings" pitchFamily="2" charset="2"/>
              <a:buChar char="§"/>
            </a:pPr>
            <a:r>
              <a:rPr lang="en-US" dirty="0" smtClean="0"/>
              <a:t>Fined up to $5,000</a:t>
            </a:r>
          </a:p>
          <a:p>
            <a:pPr lvl="2">
              <a:buFont typeface="Wingdings" pitchFamily="2" charset="2"/>
              <a:buChar char="§"/>
            </a:pPr>
            <a:r>
              <a:rPr lang="en-US" dirty="0" smtClean="0"/>
              <a:t>Prohibited from lobbying the agency for 2 years</a:t>
            </a:r>
          </a:p>
          <a:p>
            <a:pPr lvl="1">
              <a:buFont typeface="Courier New" pitchFamily="49" charset="0"/>
              <a:buChar char="o"/>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35</a:t>
            </a:fld>
            <a:endParaRPr lang="en-US"/>
          </a:p>
        </p:txBody>
      </p:sp>
    </p:spTree>
    <p:extLst>
      <p:ext uri="{BB962C8B-B14F-4D97-AF65-F5344CB8AC3E}">
        <p14:creationId xmlns:p14="http://schemas.microsoft.com/office/powerpoint/2010/main" val="37175735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ETHICS LAWS</a:t>
            </a:r>
            <a:br>
              <a:rPr lang="en-US" dirty="0" smtClean="0"/>
            </a:br>
            <a:r>
              <a:rPr lang="en-US" dirty="0" smtClean="0"/>
              <a:t>PENALTIES</a:t>
            </a:r>
            <a:endParaRPr lang="en-US" dirty="0"/>
          </a:p>
        </p:txBody>
      </p:sp>
      <p:sp>
        <p:nvSpPr>
          <p:cNvPr id="3" name="Content Placeholder 2"/>
          <p:cNvSpPr>
            <a:spLocks noGrp="1"/>
          </p:cNvSpPr>
          <p:nvPr>
            <p:ph idx="1"/>
          </p:nvPr>
        </p:nvSpPr>
        <p:spPr/>
        <p:txBody>
          <a:bodyPr>
            <a:normAutofit fontScale="85000" lnSpcReduction="10000"/>
          </a:bodyPr>
          <a:lstStyle/>
          <a:p>
            <a:pPr>
              <a:buFont typeface="Wingdings" pitchFamily="2" charset="2"/>
              <a:buChar char="Ø"/>
            </a:pPr>
            <a:r>
              <a:rPr lang="en-US" dirty="0" smtClean="0"/>
              <a:t>Felony Convictions: Forfeiture of Retirement Benefits</a:t>
            </a:r>
          </a:p>
          <a:p>
            <a:pPr lvl="1">
              <a:buFont typeface="Courier New" pitchFamily="49" charset="0"/>
              <a:buChar char="o"/>
            </a:pPr>
            <a:r>
              <a:rPr lang="en-US" dirty="0" smtClean="0"/>
              <a:t>Public officers and employees subject to </a:t>
            </a:r>
            <a:r>
              <a:rPr lang="en-US" u="sng" dirty="0" smtClean="0"/>
              <a:t>loss of retirement benefits</a:t>
            </a:r>
            <a:r>
              <a:rPr lang="en-US" dirty="0" smtClean="0"/>
              <a:t> if convicted of:</a:t>
            </a:r>
          </a:p>
          <a:p>
            <a:pPr lvl="2">
              <a:buFont typeface="Wingdings" pitchFamily="2" charset="2"/>
              <a:buChar char="§"/>
            </a:pPr>
            <a:r>
              <a:rPr lang="en-US" dirty="0" smtClean="0"/>
              <a:t>Embezzlement of theft of public funds</a:t>
            </a:r>
          </a:p>
          <a:p>
            <a:pPr lvl="2">
              <a:buFont typeface="Wingdings" pitchFamily="2" charset="2"/>
              <a:buChar char="§"/>
            </a:pPr>
            <a:r>
              <a:rPr lang="en-US" dirty="0" smtClean="0"/>
              <a:t>Bribery and felonies under Fla. Stat. 838 misuse of public office</a:t>
            </a:r>
          </a:p>
          <a:p>
            <a:pPr lvl="2">
              <a:buFont typeface="Wingdings" pitchFamily="2" charset="2"/>
              <a:buChar char="§"/>
            </a:pPr>
            <a:r>
              <a:rPr lang="en-US" dirty="0" smtClean="0"/>
              <a:t>Impeachable offenses</a:t>
            </a:r>
          </a:p>
          <a:p>
            <a:pPr lvl="2">
              <a:buFont typeface="Wingdings" pitchFamily="2" charset="2"/>
              <a:buChar char="§"/>
            </a:pPr>
            <a:r>
              <a:rPr lang="en-US" dirty="0" smtClean="0"/>
              <a:t>Felonies connected with intent to defraud the public</a:t>
            </a:r>
          </a:p>
          <a:p>
            <a:pPr lvl="1">
              <a:buFont typeface="Courier New" pitchFamily="49" charset="0"/>
              <a:buChar char="o"/>
            </a:pPr>
            <a:r>
              <a:rPr lang="en-US" dirty="0" smtClean="0"/>
              <a:t>Automatic penalties for failure to file annual disclosure</a:t>
            </a:r>
          </a:p>
          <a:p>
            <a:pPr lvl="2">
              <a:buFont typeface="Wingdings" pitchFamily="2" charset="2"/>
              <a:buChar char="§"/>
            </a:pPr>
            <a:r>
              <a:rPr lang="en-US" dirty="0" smtClean="0"/>
              <a:t>Fines of up to $25 each day late the form is filed after Sept. 1</a:t>
            </a:r>
          </a:p>
          <a:p>
            <a:pPr lvl="2">
              <a:buFont typeface="Wingdings" pitchFamily="2" charset="2"/>
              <a:buChar char="§"/>
            </a:pPr>
            <a:r>
              <a:rPr lang="en-US" dirty="0" smtClean="0"/>
              <a:t>Maximum of $1,500</a:t>
            </a:r>
          </a:p>
          <a:p>
            <a:pPr lvl="1">
              <a:buFont typeface="Courier New" pitchFamily="49" charset="0"/>
              <a:buChar char="o"/>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36</a:t>
            </a:fld>
            <a:endParaRPr lang="en-US"/>
          </a:p>
        </p:txBody>
      </p:sp>
    </p:spTree>
    <p:extLst>
      <p:ext uri="{BB962C8B-B14F-4D97-AF65-F5344CB8AC3E}">
        <p14:creationId xmlns:p14="http://schemas.microsoft.com/office/powerpoint/2010/main" val="13009720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PUBLISHED ETHIC CODES</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Florida Government Finance Officers Association – </a:t>
            </a:r>
            <a:r>
              <a:rPr lang="en-US" dirty="0" smtClean="0">
                <a:hlinkClick r:id="rId2"/>
              </a:rPr>
              <a:t>www.fgfoa.org</a:t>
            </a:r>
            <a:endParaRPr lang="en-US" dirty="0" smtClean="0"/>
          </a:p>
          <a:p>
            <a:pPr>
              <a:buFont typeface="Wingdings" pitchFamily="2" charset="2"/>
              <a:buChar char="Ø"/>
            </a:pPr>
            <a:r>
              <a:rPr lang="en-US" dirty="0" smtClean="0"/>
              <a:t>ICMA – </a:t>
            </a:r>
            <a:r>
              <a:rPr lang="en-US" dirty="0" smtClean="0">
                <a:hlinkClick r:id="rId3"/>
              </a:rPr>
              <a:t>www.icma.org</a:t>
            </a:r>
            <a:endParaRPr lang="en-US" dirty="0" smtClean="0"/>
          </a:p>
          <a:p>
            <a:pPr>
              <a:buFont typeface="Wingdings" pitchFamily="2" charset="2"/>
              <a:buChar char="Ø"/>
            </a:pPr>
            <a:r>
              <a:rPr lang="en-US" dirty="0" smtClean="0"/>
              <a:t>Certified Public Accountants</a:t>
            </a:r>
          </a:p>
          <a:p>
            <a:pPr lvl="1">
              <a:buFont typeface="Courier New" pitchFamily="49" charset="0"/>
              <a:buChar char="o"/>
            </a:pPr>
            <a:r>
              <a:rPr lang="en-US" dirty="0" smtClean="0"/>
              <a:t>AICPA – </a:t>
            </a:r>
            <a:r>
              <a:rPr lang="en-US" dirty="0" smtClean="0">
                <a:hlinkClick r:id="rId4"/>
              </a:rPr>
              <a:t>www.aicpa.org</a:t>
            </a:r>
            <a:endParaRPr lang="en-US" dirty="0" smtClean="0"/>
          </a:p>
          <a:p>
            <a:pPr lvl="1">
              <a:buFont typeface="Courier New" pitchFamily="49" charset="0"/>
              <a:buChar char="o"/>
            </a:pPr>
            <a:r>
              <a:rPr lang="en-US" dirty="0" smtClean="0"/>
              <a:t>FICPA – </a:t>
            </a:r>
            <a:r>
              <a:rPr lang="en-US" dirty="0" smtClean="0">
                <a:hlinkClick r:id="rId5"/>
              </a:rPr>
              <a:t>www.ficpa.org</a:t>
            </a:r>
            <a:endParaRPr lang="en-US" dirty="0" smtClean="0"/>
          </a:p>
          <a:p>
            <a:pPr>
              <a:buFont typeface="Wingdings" pitchFamily="2" charset="2"/>
              <a:buChar char="Ø"/>
            </a:pPr>
            <a:r>
              <a:rPr lang="en-US" dirty="0" smtClean="0"/>
              <a:t>Lawyers – </a:t>
            </a:r>
            <a:r>
              <a:rPr lang="en-US" dirty="0" smtClean="0">
                <a:hlinkClick r:id="rId6"/>
              </a:rPr>
              <a:t>www.floridabar.org</a:t>
            </a:r>
            <a:endParaRPr lang="en-US" dirty="0" smtClean="0"/>
          </a:p>
          <a:p>
            <a:pPr>
              <a:buNone/>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lvl="1">
              <a:buNone/>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37</a:t>
            </a:fld>
            <a:endParaRPr lang="en-US"/>
          </a:p>
        </p:txBody>
      </p:sp>
    </p:spTree>
    <p:extLst>
      <p:ext uri="{BB962C8B-B14F-4D97-AF65-F5344CB8AC3E}">
        <p14:creationId xmlns:p14="http://schemas.microsoft.com/office/powerpoint/2010/main" val="2826580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Studies</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ESM Government Securities/Grant Thornton</a:t>
            </a:r>
          </a:p>
          <a:p>
            <a:pPr lvl="1">
              <a:buFont typeface="Courier New" pitchFamily="49" charset="0"/>
              <a:buChar char="o"/>
            </a:pPr>
            <a:r>
              <a:rPr lang="en-US" dirty="0" smtClean="0"/>
              <a:t>Auditing firm known then as Alexander Grant &amp; Co guilty of falsifying audit of securities dealer which led to collapse of American Savings &amp; Loan Association of Florida in turn leading to collapse of Home State Savings &amp; Loan in </a:t>
            </a:r>
            <a:r>
              <a:rPr lang="en-US" dirty="0" err="1" smtClean="0"/>
              <a:t>Cincinnati,Ohio</a:t>
            </a:r>
            <a:r>
              <a:rPr lang="en-US" dirty="0" smtClean="0"/>
              <a:t> and affected 69 other S&amp;L’s in Ohio in 1985</a:t>
            </a:r>
          </a:p>
          <a:p>
            <a:pPr lvl="1">
              <a:buFont typeface="Courier New" pitchFamily="49" charset="0"/>
              <a:buChar char="o"/>
            </a:pPr>
            <a:r>
              <a:rPr lang="en-US" dirty="0" smtClean="0"/>
              <a:t>Required to pay $36,000,000 award</a:t>
            </a:r>
          </a:p>
          <a:p>
            <a:pPr lvl="1">
              <a:buFont typeface="Courier New" pitchFamily="49" charset="0"/>
              <a:buChar char="o"/>
            </a:pPr>
            <a:endParaRPr lang="en-US" dirty="0" smtClean="0"/>
          </a:p>
          <a:p>
            <a:pPr>
              <a:buNone/>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lvl="1">
              <a:buNone/>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38</a:t>
            </a:fld>
            <a:endParaRPr lang="en-US"/>
          </a:p>
        </p:txBody>
      </p:sp>
    </p:spTree>
    <p:extLst>
      <p:ext uri="{BB962C8B-B14F-4D97-AF65-F5344CB8AC3E}">
        <p14:creationId xmlns:p14="http://schemas.microsoft.com/office/powerpoint/2010/main" val="41275994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Studies</a:t>
            </a:r>
            <a:endParaRPr lang="en-US" dirty="0"/>
          </a:p>
        </p:txBody>
      </p:sp>
      <p:sp>
        <p:nvSpPr>
          <p:cNvPr id="3" name="Content Placeholder 2"/>
          <p:cNvSpPr>
            <a:spLocks noGrp="1"/>
          </p:cNvSpPr>
          <p:nvPr>
            <p:ph idx="1"/>
          </p:nvPr>
        </p:nvSpPr>
        <p:spPr/>
        <p:txBody>
          <a:bodyPr>
            <a:normAutofit fontScale="92500"/>
          </a:bodyPr>
          <a:lstStyle/>
          <a:p>
            <a:pPr>
              <a:buFont typeface="Wingdings" pitchFamily="2" charset="2"/>
              <a:buChar char="Ø"/>
            </a:pPr>
            <a:r>
              <a:rPr lang="en-US" dirty="0" smtClean="0"/>
              <a:t>Enron/Arthur Andersen</a:t>
            </a:r>
          </a:p>
          <a:p>
            <a:pPr lvl="1">
              <a:buFont typeface="Courier New" pitchFamily="49" charset="0"/>
              <a:buChar char="o"/>
            </a:pPr>
            <a:r>
              <a:rPr lang="en-US" dirty="0" smtClean="0"/>
              <a:t>Originally found guilty of obstruction of justice and interfering with an SEC investigation (verdict overturned on technicality on appeal)</a:t>
            </a:r>
          </a:p>
          <a:p>
            <a:pPr lvl="1">
              <a:buFont typeface="Courier New" pitchFamily="49" charset="0"/>
              <a:buChar char="o"/>
            </a:pPr>
            <a:r>
              <a:rPr lang="en-US" dirty="0" smtClean="0"/>
              <a:t>Shredded documents related to Enron audit</a:t>
            </a:r>
          </a:p>
          <a:p>
            <a:pPr lvl="1">
              <a:buFont typeface="Courier New" pitchFamily="49" charset="0"/>
              <a:buChar char="o"/>
            </a:pPr>
            <a:r>
              <a:rPr lang="en-US" dirty="0" smtClean="0"/>
              <a:t>David Duncan partner for Arthur Andersen acknowledged that employees destroyed evidence</a:t>
            </a:r>
          </a:p>
          <a:p>
            <a:pPr lvl="1">
              <a:buFont typeface="Courier New" pitchFamily="49" charset="0"/>
              <a:buChar char="o"/>
            </a:pPr>
            <a:r>
              <a:rPr lang="en-US" dirty="0" smtClean="0"/>
              <a:t>Firm was allegedly involved in </a:t>
            </a:r>
            <a:r>
              <a:rPr lang="en-US" dirty="0" err="1" smtClean="0"/>
              <a:t>Worldcom</a:t>
            </a:r>
            <a:r>
              <a:rPr lang="en-US" dirty="0" smtClean="0"/>
              <a:t>, Qwest Communications and Global Crossing fraud cases</a:t>
            </a:r>
          </a:p>
          <a:p>
            <a:pPr>
              <a:buNone/>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lvl="1">
              <a:buNone/>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39</a:t>
            </a:fld>
            <a:endParaRPr lang="en-US"/>
          </a:p>
        </p:txBody>
      </p:sp>
    </p:spTree>
    <p:extLst>
      <p:ext uri="{BB962C8B-B14F-4D97-AF65-F5344CB8AC3E}">
        <p14:creationId xmlns:p14="http://schemas.microsoft.com/office/powerpoint/2010/main" val="23883611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Studies</a:t>
            </a:r>
            <a:endParaRPr lang="en-US" dirty="0"/>
          </a:p>
        </p:txBody>
      </p:sp>
      <p:sp>
        <p:nvSpPr>
          <p:cNvPr id="3" name="Content Placeholder 2"/>
          <p:cNvSpPr>
            <a:spLocks noGrp="1"/>
          </p:cNvSpPr>
          <p:nvPr>
            <p:ph idx="1"/>
          </p:nvPr>
        </p:nvSpPr>
        <p:spPr/>
        <p:txBody>
          <a:bodyPr>
            <a:normAutofit fontScale="62500" lnSpcReduction="20000"/>
          </a:bodyPr>
          <a:lstStyle/>
          <a:p>
            <a:pPr>
              <a:buFont typeface="Wingdings" pitchFamily="2" charset="2"/>
              <a:buChar char="Ø"/>
            </a:pPr>
            <a:r>
              <a:rPr lang="en-US" dirty="0" smtClean="0"/>
              <a:t>Palm Beach County Commissioner</a:t>
            </a:r>
          </a:p>
          <a:p>
            <a:pPr lvl="1">
              <a:buFont typeface="Courier New" pitchFamily="49" charset="0"/>
              <a:buChar char="o"/>
            </a:pPr>
            <a:r>
              <a:rPr lang="en-US" dirty="0" smtClean="0"/>
              <a:t>Jeff </a:t>
            </a:r>
            <a:r>
              <a:rPr lang="en-US" dirty="0" err="1" smtClean="0"/>
              <a:t>Koons</a:t>
            </a:r>
            <a:r>
              <a:rPr lang="en-US" dirty="0" smtClean="0"/>
              <a:t> resigned August 3, 2010 amid charges of extortion, perjury and violating public open meeting laws</a:t>
            </a:r>
          </a:p>
          <a:p>
            <a:pPr lvl="1">
              <a:buFont typeface="Courier New" pitchFamily="49" charset="0"/>
              <a:buChar char="o"/>
            </a:pPr>
            <a:r>
              <a:rPr lang="en-US" dirty="0" smtClean="0"/>
              <a:t>Extortion was not for money but attempt to eliminate opposition to one of his major projects</a:t>
            </a:r>
          </a:p>
          <a:p>
            <a:pPr>
              <a:buFont typeface="Wingdings" pitchFamily="2" charset="2"/>
              <a:buChar char="Ø"/>
            </a:pPr>
            <a:r>
              <a:rPr lang="en-US" dirty="0" smtClean="0"/>
              <a:t>Palm Beach County Commissioner</a:t>
            </a:r>
          </a:p>
          <a:p>
            <a:pPr lvl="1">
              <a:buFont typeface="Courier New" pitchFamily="49" charset="0"/>
              <a:buChar char="o"/>
            </a:pPr>
            <a:r>
              <a:rPr lang="en-US" dirty="0" smtClean="0"/>
              <a:t>Warren Newell pled guilty to public corruption charges in 2007 in pocketing approximately $500,000 in 3 illegal land deals</a:t>
            </a:r>
          </a:p>
          <a:p>
            <a:pPr lvl="1">
              <a:buFont typeface="Courier New" pitchFamily="49" charset="0"/>
              <a:buChar char="o"/>
            </a:pPr>
            <a:r>
              <a:rPr lang="en-US" dirty="0" smtClean="0"/>
              <a:t>Voted to advance a $190 million water district reservoir project while hiding his own interest in the project which included a $350,000 bonus if the plan succeeded</a:t>
            </a:r>
          </a:p>
          <a:p>
            <a:pPr lvl="1">
              <a:buFont typeface="Courier New" pitchFamily="49" charset="0"/>
              <a:buChar char="o"/>
            </a:pPr>
            <a:r>
              <a:rPr lang="en-US" dirty="0" smtClean="0"/>
              <a:t>Directed a $50 million taxpayer funded initiative to protect public access to waterfront and then steering $14 million of it to a marina where he docked his boat and was in partnership with the owner and had unpaid docking fees of more than $48,000</a:t>
            </a:r>
          </a:p>
          <a:p>
            <a:pPr lvl="1">
              <a:buFont typeface="Courier New" pitchFamily="49" charset="0"/>
              <a:buChar char="o"/>
            </a:pPr>
            <a:r>
              <a:rPr lang="en-US" dirty="0" smtClean="0"/>
              <a:t>Third instance was making money on a land deal where he was a secret co-owner</a:t>
            </a:r>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lvl="1">
              <a:buNone/>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40</a:t>
            </a:fld>
            <a:endParaRPr lang="en-US"/>
          </a:p>
        </p:txBody>
      </p:sp>
    </p:spTree>
    <p:extLst>
      <p:ext uri="{BB962C8B-B14F-4D97-AF65-F5344CB8AC3E}">
        <p14:creationId xmlns:p14="http://schemas.microsoft.com/office/powerpoint/2010/main" val="38756022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Studies</a:t>
            </a:r>
            <a:endParaRPr lang="en-US" dirty="0"/>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t>Former Florida Republican Chairman Jim Greer</a:t>
            </a:r>
          </a:p>
          <a:p>
            <a:pPr lvl="1">
              <a:buFont typeface="Courier New" pitchFamily="49" charset="0"/>
              <a:buChar char="o"/>
            </a:pPr>
            <a:r>
              <a:rPr lang="en-US" dirty="0" smtClean="0"/>
              <a:t>Arrested June 2, 2010 for allegedly running a scam that bilked money from the state party.</a:t>
            </a:r>
          </a:p>
          <a:p>
            <a:pPr lvl="1">
              <a:buFont typeface="Courier New" pitchFamily="49" charset="0"/>
              <a:buChar char="o"/>
            </a:pPr>
            <a:r>
              <a:rPr lang="en-US" dirty="0" smtClean="0"/>
              <a:t>Owned 60% of a corporation set up to raise money for the party.  Corporation received a 10% commission on any money raised.</a:t>
            </a:r>
          </a:p>
          <a:p>
            <a:pPr lvl="1">
              <a:buFont typeface="Courier New" pitchFamily="49" charset="0"/>
              <a:buChar char="o"/>
            </a:pPr>
            <a:r>
              <a:rPr lang="en-US" dirty="0" smtClean="0"/>
              <a:t>Charged with 6 counts of organized scheme to defraud, 4 counts of felony grand theft and 1 count of money laundering</a:t>
            </a:r>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lvl="1">
              <a:buNone/>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41</a:t>
            </a:fld>
            <a:endParaRPr lang="en-US"/>
          </a:p>
        </p:txBody>
      </p:sp>
    </p:spTree>
    <p:extLst>
      <p:ext uri="{BB962C8B-B14F-4D97-AF65-F5344CB8AC3E}">
        <p14:creationId xmlns:p14="http://schemas.microsoft.com/office/powerpoint/2010/main" val="363696920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Resources</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dirty="0" smtClean="0"/>
              <a:t>Section 112, part III of Florida Statutes</a:t>
            </a:r>
          </a:p>
          <a:p>
            <a:pPr>
              <a:buFont typeface="Wingdings" pitchFamily="2" charset="2"/>
              <a:buChar char="Ø"/>
            </a:pPr>
            <a:r>
              <a:rPr lang="en-US" dirty="0" smtClean="0"/>
              <a:t>Reference guide by Florida Commission on Ethics</a:t>
            </a:r>
          </a:p>
          <a:p>
            <a:pPr>
              <a:buFont typeface="Wingdings" pitchFamily="2" charset="2"/>
              <a:buChar char="Ø"/>
            </a:pPr>
            <a:r>
              <a:rPr lang="en-US" dirty="0" smtClean="0"/>
              <a:t>Foxnews.com</a:t>
            </a:r>
          </a:p>
          <a:p>
            <a:pPr>
              <a:buFont typeface="Wingdings" pitchFamily="2" charset="2"/>
              <a:buChar char="Ø"/>
            </a:pPr>
            <a:r>
              <a:rPr lang="en-US" dirty="0" smtClean="0"/>
              <a:t>Palmbeachpost.com</a:t>
            </a:r>
          </a:p>
          <a:p>
            <a:pPr>
              <a:buFont typeface="Wingdings" pitchFamily="2" charset="2"/>
              <a:buChar char="Ø"/>
            </a:pPr>
            <a:r>
              <a:rPr lang="en-US" dirty="0" smtClean="0"/>
              <a:t>WBPF-TV.com</a:t>
            </a:r>
          </a:p>
          <a:p>
            <a:pPr>
              <a:buFont typeface="Wingdings" pitchFamily="2" charset="2"/>
              <a:buChar char="Ø"/>
            </a:pPr>
            <a:r>
              <a:rPr lang="en-US" dirty="0" smtClean="0"/>
              <a:t>John C. Maxwell, </a:t>
            </a:r>
            <a:r>
              <a:rPr lang="en-US" i="1" dirty="0" smtClean="0"/>
              <a:t>Ethics 101-What Every Leader Need to Know</a:t>
            </a:r>
            <a:r>
              <a:rPr lang="en-US" dirty="0" smtClean="0"/>
              <a:t> (Time Warner Book Group, 2005)</a:t>
            </a:r>
          </a:p>
          <a:p>
            <a:pPr>
              <a:buFont typeface="Wingdings" pitchFamily="2" charset="2"/>
              <a:buChar char="Ø"/>
            </a:pPr>
            <a:r>
              <a:rPr lang="en-US" dirty="0" smtClean="0"/>
              <a:t>John C. Maxwell, </a:t>
            </a:r>
            <a:r>
              <a:rPr lang="en-US" i="1" dirty="0" smtClean="0"/>
              <a:t>The Choice is Yours </a:t>
            </a:r>
            <a:r>
              <a:rPr lang="en-US" dirty="0" smtClean="0"/>
              <a:t>(Thomas Nelson Book Group, 2005)</a:t>
            </a:r>
          </a:p>
          <a:p>
            <a:pPr>
              <a:buNone/>
            </a:pPr>
            <a:endParaRPr lang="en-US" dirty="0" smtClean="0"/>
          </a:p>
          <a:p>
            <a:pPr>
              <a:buFont typeface="Wingdings" pitchFamily="2" charset="2"/>
              <a:buChar char="Ø"/>
            </a:pPr>
            <a:endParaRPr lang="en-US" dirty="0" smtClean="0"/>
          </a:p>
          <a:p>
            <a:pPr lvl="1">
              <a:buNone/>
            </a:pPr>
            <a:endParaRPr lang="en-US" dirty="0" smtClean="0"/>
          </a:p>
        </p:txBody>
      </p:sp>
      <p:sp>
        <p:nvSpPr>
          <p:cNvPr id="4" name="Date Placeholder 3"/>
          <p:cNvSpPr>
            <a:spLocks noGrp="1"/>
          </p:cNvSpPr>
          <p:nvPr>
            <p:ph type="dt" sz="half" idx="10"/>
          </p:nvPr>
        </p:nvSpPr>
        <p:spPr/>
        <p:txBody>
          <a:bodyPr/>
          <a:lstStyle/>
          <a:p>
            <a:r>
              <a:rPr lang="en-US" smtClean="0"/>
              <a:t>5/13/2013</a:t>
            </a:r>
            <a:endParaRPr lang="en-US"/>
          </a:p>
        </p:txBody>
      </p:sp>
      <p:sp>
        <p:nvSpPr>
          <p:cNvPr id="5" name="Footer Placeholder 4"/>
          <p:cNvSpPr>
            <a:spLocks noGrp="1"/>
          </p:cNvSpPr>
          <p:nvPr>
            <p:ph type="ftr" sz="quarter" idx="11"/>
          </p:nvPr>
        </p:nvSpPr>
        <p:spPr/>
        <p:txBody>
          <a:bodyPr/>
          <a:lstStyle/>
          <a:p>
            <a:r>
              <a:rPr lang="en-US" smtClean="0"/>
              <a:t>2013 New Clerk Academy</a:t>
            </a:r>
            <a:endParaRPr lang="en-US"/>
          </a:p>
        </p:txBody>
      </p:sp>
      <p:sp>
        <p:nvSpPr>
          <p:cNvPr id="6" name="Slide Number Placeholder 5"/>
          <p:cNvSpPr>
            <a:spLocks noGrp="1"/>
          </p:cNvSpPr>
          <p:nvPr>
            <p:ph type="sldNum" sz="quarter" idx="12"/>
          </p:nvPr>
        </p:nvSpPr>
        <p:spPr/>
        <p:txBody>
          <a:bodyPr/>
          <a:lstStyle/>
          <a:p>
            <a:fld id="{21D654C3-4582-407E-8268-2234E1FD9836}" type="slidenum">
              <a:rPr lang="en-US" smtClean="0"/>
              <a:t>42</a:t>
            </a:fld>
            <a:endParaRPr lang="en-US"/>
          </a:p>
        </p:txBody>
      </p:sp>
    </p:spTree>
    <p:extLst>
      <p:ext uri="{BB962C8B-B14F-4D97-AF65-F5344CB8AC3E}">
        <p14:creationId xmlns:p14="http://schemas.microsoft.com/office/powerpoint/2010/main" val="1570298505"/>
      </p:ext>
    </p:extLst>
  </p:cSld>
  <p:clrMapOvr>
    <a:masterClrMapping/>
  </p:clrMapOvr>
  <p:timing>
    <p:tnLst>
      <p:par>
        <p:cTn id="1" dur="indefinite" restart="never" nodeType="tmRoot"/>
      </p:par>
    </p:tnLst>
  </p:timing>
</p:sld>
</file>

<file path=ppt/theme/theme1.xml><?xml version="1.0" encoding="utf-8"?>
<a:theme xmlns:a="http://schemas.openxmlformats.org/drawingml/2006/main" name="Florida Clerks &amp; Comptrollers 16x10">
  <a:themeElements>
    <a:clrScheme name="Custom 1">
      <a:dk1>
        <a:srgbClr val="183866"/>
      </a:dk1>
      <a:lt1>
        <a:srgbClr val="FFFFFF"/>
      </a:lt1>
      <a:dk2>
        <a:srgbClr val="183866"/>
      </a:dk2>
      <a:lt2>
        <a:srgbClr val="C59B4E"/>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16x10 Florida Clerks &amp; Comptrollers</Template>
  <TotalTime>2311</TotalTime>
  <Words>3392</Words>
  <Application>Microsoft Office PowerPoint</Application>
  <PresentationFormat>On-screen Show (4:3)</PresentationFormat>
  <Paragraphs>426</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Florida Clerks &amp; Comptrollers 16x10</vt:lpstr>
      <vt:lpstr>Ethics for Florida Government Employees</vt:lpstr>
      <vt:lpstr>Presentation Overview </vt:lpstr>
      <vt:lpstr>History of Florida’s Ethics Laws</vt:lpstr>
      <vt:lpstr>History of Florida’s Ethics Laws</vt:lpstr>
      <vt:lpstr>History of Florida’s Ethics Laws</vt:lpstr>
      <vt:lpstr>History of Florida’s Ethics Laws</vt:lpstr>
      <vt:lpstr>ETHICS LAWS</vt:lpstr>
      <vt:lpstr>ETHICS LAWS PROHIBITED ACTIONS OR CONDUCT</vt:lpstr>
      <vt:lpstr>ETHICS LAWS PROHIBITED ACTIONS OR CONDUCT</vt:lpstr>
      <vt:lpstr>ETHICS LAWS PROHIBITED ACTIONS OR CONDUCT</vt:lpstr>
      <vt:lpstr>ETHICS LAWS PROHIBITED ACTIONS OR CONDUCT</vt:lpstr>
      <vt:lpstr>ETHICS LAWS PROHIBITED ACTIONS OR CONDUCT</vt:lpstr>
      <vt:lpstr>ETHICS LAWS PROHIBITED ACTIONS OR CONDUCT</vt:lpstr>
      <vt:lpstr>ETHICS LAWS PROHIBITED ACTIONS OR CONDUCT</vt:lpstr>
      <vt:lpstr>ETHICS LAWS PROHIBITED ACTIONS OR CONDUCT</vt:lpstr>
      <vt:lpstr>ETHICS LAWS PROHIBITED ACTIONS OR CONDUCT</vt:lpstr>
      <vt:lpstr>ETHICS LAWS PROHIBITED ACTIONS OR CONDUCT</vt:lpstr>
      <vt:lpstr>ETHICS LAWS PROHIBITED ACTIONS OR CONDUCT</vt:lpstr>
      <vt:lpstr>ETHICS LAWS PROHIBITED ACTIONS OR CONDUCT</vt:lpstr>
      <vt:lpstr>ETHICS LAWS PROHIBITED ACTIONS OR CONDUCT</vt:lpstr>
      <vt:lpstr>ETHICS LAWS PROHIBITED ACTIONS OR CONDUCT</vt:lpstr>
      <vt:lpstr>ETHICS LAWS PROHIBITED ACTIONS OR CONDUCT</vt:lpstr>
      <vt:lpstr>ETHICS LAWS PROHIBITED ACTIONS OR CONDUCT</vt:lpstr>
      <vt:lpstr>ETHICS LAWS PROHIBITED ACTIONS OR CONDUCT</vt:lpstr>
      <vt:lpstr>ETHICS LAWS PROHIBITED ACTIONS OR CONDUCT</vt:lpstr>
      <vt:lpstr>ETHICS LAWS PROHIBITED ACTIONS OR CONDUCT</vt:lpstr>
      <vt:lpstr>ETHICS LAWS PROHIBITED ACTIONS OR CONDUCT</vt:lpstr>
      <vt:lpstr>ETHICS LAWS DISCLOSURES</vt:lpstr>
      <vt:lpstr>ETHICS LAWS DISCLOSURES</vt:lpstr>
      <vt:lpstr>ETHICS LAWS DISCLOSURES</vt:lpstr>
      <vt:lpstr>ETHICS LAWS DISCLOSURES</vt:lpstr>
      <vt:lpstr>ETHICS LAWS DISCLOSURES</vt:lpstr>
      <vt:lpstr>ETHICS LAWS PENALTIES</vt:lpstr>
      <vt:lpstr>ETHICS LAWS PENALTIES</vt:lpstr>
      <vt:lpstr>ETHICS LAWS PENALTIES</vt:lpstr>
      <vt:lpstr>ETHICS LAWS PENALTIES</vt:lpstr>
      <vt:lpstr>PUBLISHED ETHIC CODES</vt:lpstr>
      <vt:lpstr>Case Studies</vt:lpstr>
      <vt:lpstr>Case Studies</vt:lpstr>
      <vt:lpstr>Case Studies</vt:lpstr>
      <vt:lpstr>Case Studies</vt:lpstr>
      <vt:lpstr>Resources</vt:lpstr>
    </vt:vector>
  </TitlesOfParts>
  <Company>FACC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Sean Hudson</dc:creator>
  <cp:lastModifiedBy>Gwen Marshall</cp:lastModifiedBy>
  <cp:revision>109</cp:revision>
  <cp:lastPrinted>2013-05-10T21:26:18Z</cp:lastPrinted>
  <dcterms:created xsi:type="dcterms:W3CDTF">2012-05-31T13:02:57Z</dcterms:created>
  <dcterms:modified xsi:type="dcterms:W3CDTF">2013-05-13T13:34:36Z</dcterms:modified>
</cp:coreProperties>
</file>