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6"/>
  </p:notesMasterIdLst>
  <p:sldIdLst>
    <p:sldId id="256" r:id="rId2"/>
    <p:sldId id="329" r:id="rId3"/>
    <p:sldId id="316" r:id="rId4"/>
    <p:sldId id="334" r:id="rId5"/>
    <p:sldId id="335" r:id="rId6"/>
    <p:sldId id="331" r:id="rId7"/>
    <p:sldId id="332" r:id="rId8"/>
    <p:sldId id="330" r:id="rId9"/>
    <p:sldId id="336" r:id="rId10"/>
    <p:sldId id="333" r:id="rId11"/>
    <p:sldId id="267" r:id="rId12"/>
    <p:sldId id="296" r:id="rId13"/>
    <p:sldId id="266" r:id="rId14"/>
    <p:sldId id="265" r:id="rId15"/>
    <p:sldId id="305" r:id="rId16"/>
    <p:sldId id="302" r:id="rId17"/>
    <p:sldId id="320" r:id="rId18"/>
    <p:sldId id="340" r:id="rId19"/>
    <p:sldId id="315" r:id="rId20"/>
    <p:sldId id="308" r:id="rId21"/>
    <p:sldId id="312" r:id="rId22"/>
    <p:sldId id="298" r:id="rId23"/>
    <p:sldId id="299" r:id="rId24"/>
    <p:sldId id="300" r:id="rId25"/>
    <p:sldId id="317" r:id="rId26"/>
    <p:sldId id="290" r:id="rId27"/>
    <p:sldId id="318" r:id="rId28"/>
    <p:sldId id="337" r:id="rId29"/>
    <p:sldId id="321" r:id="rId30"/>
    <p:sldId id="323" r:id="rId31"/>
    <p:sldId id="311" r:id="rId32"/>
    <p:sldId id="324" r:id="rId33"/>
    <p:sldId id="325" r:id="rId34"/>
    <p:sldId id="282" r:id="rId35"/>
    <p:sldId id="279" r:id="rId36"/>
    <p:sldId id="276" r:id="rId37"/>
    <p:sldId id="277" r:id="rId38"/>
    <p:sldId id="280" r:id="rId39"/>
    <p:sldId id="338" r:id="rId40"/>
    <p:sldId id="328" r:id="rId41"/>
    <p:sldId id="285" r:id="rId42"/>
    <p:sldId id="313" r:id="rId43"/>
    <p:sldId id="284" r:id="rId44"/>
    <p:sldId id="303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966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6187" autoAdjust="0"/>
  </p:normalViewPr>
  <p:slideViewPr>
    <p:cSldViewPr snapToGrid="0">
      <p:cViewPr varScale="1">
        <p:scale>
          <a:sx n="87" d="100"/>
          <a:sy n="87" d="100"/>
        </p:scale>
        <p:origin x="90" y="4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44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1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C465B2-D073-434F-8326-9F1D568914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8847AF7-845F-45A6-A0B9-FE1FDDDFD45D}">
      <dgm:prSet phldrT="[Text]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Design</a:t>
          </a:r>
          <a:endParaRPr lang="en-US" dirty="0">
            <a:solidFill>
              <a:schemeClr val="tx1"/>
            </a:solidFill>
          </a:endParaRPr>
        </a:p>
      </dgm:t>
    </dgm:pt>
    <dgm:pt modelId="{8A13CB3E-1B05-4251-88AF-7D767B18FC1B}" type="parTrans" cxnId="{D8FC1E7C-8B4F-4DE6-AA29-53AD2545EDF8}">
      <dgm:prSet/>
      <dgm:spPr/>
      <dgm:t>
        <a:bodyPr/>
        <a:lstStyle/>
        <a:p>
          <a:endParaRPr lang="en-US"/>
        </a:p>
      </dgm:t>
    </dgm:pt>
    <dgm:pt modelId="{F9F16AE7-B9AF-4358-86E9-2EEEAD155F30}" type="sibTrans" cxnId="{D8FC1E7C-8B4F-4DE6-AA29-53AD2545EDF8}">
      <dgm:prSet/>
      <dgm:spPr/>
      <dgm:t>
        <a:bodyPr/>
        <a:lstStyle/>
        <a:p>
          <a:endParaRPr lang="en-US"/>
        </a:p>
      </dgm:t>
    </dgm:pt>
    <dgm:pt modelId="{1C55E1A5-9FE6-47DD-8589-C8D8F888B6D5}">
      <dgm:prSet phldrT="[Text]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Operations</a:t>
          </a:r>
          <a:endParaRPr lang="en-US" dirty="0">
            <a:solidFill>
              <a:schemeClr val="tx1"/>
            </a:solidFill>
          </a:endParaRPr>
        </a:p>
      </dgm:t>
    </dgm:pt>
    <dgm:pt modelId="{805C0D1B-BB90-4A8A-B61A-C71C809CC95C}" type="parTrans" cxnId="{C8C18A23-034C-4DC4-8B54-E3601471B2B8}">
      <dgm:prSet/>
      <dgm:spPr/>
      <dgm:t>
        <a:bodyPr/>
        <a:lstStyle/>
        <a:p>
          <a:endParaRPr lang="en-US"/>
        </a:p>
      </dgm:t>
    </dgm:pt>
    <dgm:pt modelId="{42EECF3F-62A5-4F28-B33B-D0871741164B}" type="sibTrans" cxnId="{C8C18A23-034C-4DC4-8B54-E3601471B2B8}">
      <dgm:prSet/>
      <dgm:spPr/>
      <dgm:t>
        <a:bodyPr/>
        <a:lstStyle/>
        <a:p>
          <a:endParaRPr lang="en-US"/>
        </a:p>
      </dgm:t>
    </dgm:pt>
    <dgm:pt modelId="{7F8D89D1-F105-4430-950C-67A17B53DFF2}">
      <dgm:prSet phldrT="[Text]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After market support </a:t>
          </a:r>
          <a:endParaRPr lang="en-US" dirty="0">
            <a:solidFill>
              <a:schemeClr val="tx1"/>
            </a:solidFill>
          </a:endParaRPr>
        </a:p>
      </dgm:t>
    </dgm:pt>
    <dgm:pt modelId="{CAB19DED-2B9E-4F51-B6B9-0270476EE180}" type="parTrans" cxnId="{40174761-3BB0-43BA-9F5B-934A3786C56C}">
      <dgm:prSet/>
      <dgm:spPr/>
      <dgm:t>
        <a:bodyPr/>
        <a:lstStyle/>
        <a:p>
          <a:endParaRPr lang="en-US"/>
        </a:p>
      </dgm:t>
    </dgm:pt>
    <dgm:pt modelId="{444BB8A8-C711-44AB-9D54-AEF47DD0BF02}" type="sibTrans" cxnId="{40174761-3BB0-43BA-9F5B-934A3786C56C}">
      <dgm:prSet/>
      <dgm:spPr/>
      <dgm:t>
        <a:bodyPr/>
        <a:lstStyle/>
        <a:p>
          <a:endParaRPr lang="en-US"/>
        </a:p>
      </dgm:t>
    </dgm:pt>
    <dgm:pt modelId="{A87F7527-87F1-4C0F-894C-8C38B917B833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CDD74990-E353-4ECE-BBEB-D92361CD0FF0}" type="parTrans" cxnId="{3A76E21B-0F59-45A0-9E31-3055C0E2DCF5}">
      <dgm:prSet/>
      <dgm:spPr/>
      <dgm:t>
        <a:bodyPr/>
        <a:lstStyle/>
        <a:p>
          <a:endParaRPr lang="en-US"/>
        </a:p>
      </dgm:t>
    </dgm:pt>
    <dgm:pt modelId="{7D31982C-D9AF-464B-AAC0-2CB3E90BE9F7}" type="sibTrans" cxnId="{3A76E21B-0F59-45A0-9E31-3055C0E2DCF5}">
      <dgm:prSet/>
      <dgm:spPr/>
      <dgm:t>
        <a:bodyPr/>
        <a:lstStyle/>
        <a:p>
          <a:endParaRPr lang="en-US"/>
        </a:p>
      </dgm:t>
    </dgm:pt>
    <dgm:pt modelId="{95A97CE1-4A88-4210-839D-F34CB792C440}" type="pres">
      <dgm:prSet presAssocID="{0EC465B2-D073-434F-8326-9F1D568914B0}" presName="Name0" presStyleCnt="0">
        <dgm:presLayoutVars>
          <dgm:dir/>
          <dgm:animLvl val="lvl"/>
          <dgm:resizeHandles val="exact"/>
        </dgm:presLayoutVars>
      </dgm:prSet>
      <dgm:spPr/>
    </dgm:pt>
    <dgm:pt modelId="{4939D262-7ED2-401F-B506-3607F3BA56B2}" type="pres">
      <dgm:prSet presAssocID="{98847AF7-845F-45A6-A0B9-FE1FDDDFD45D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50DCFD-8246-4FF0-95D0-4D97E780979D}" type="pres">
      <dgm:prSet presAssocID="{F9F16AE7-B9AF-4358-86E9-2EEEAD155F30}" presName="parTxOnlySpace" presStyleCnt="0"/>
      <dgm:spPr/>
    </dgm:pt>
    <dgm:pt modelId="{0B277942-EF67-4EE2-A6FF-D54FAA64EDD6}" type="pres">
      <dgm:prSet presAssocID="{1C55E1A5-9FE6-47DD-8589-C8D8F888B6D5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32FBDE-40F4-415B-9828-AE8D4840987C}" type="pres">
      <dgm:prSet presAssocID="{42EECF3F-62A5-4F28-B33B-D0871741164B}" presName="parTxOnlySpace" presStyleCnt="0"/>
      <dgm:spPr/>
    </dgm:pt>
    <dgm:pt modelId="{A14F78DE-8683-40D8-A886-9889C46A70D0}" type="pres">
      <dgm:prSet presAssocID="{A87F7527-87F1-4C0F-894C-8C38B917B833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5AB446-0BF5-4EE4-8FD1-E3AC9EB884DB}" type="pres">
      <dgm:prSet presAssocID="{7D31982C-D9AF-464B-AAC0-2CB3E90BE9F7}" presName="parTxOnlySpace" presStyleCnt="0"/>
      <dgm:spPr/>
    </dgm:pt>
    <dgm:pt modelId="{35C7CB1A-2F61-49F4-A900-01EF17B4681D}" type="pres">
      <dgm:prSet presAssocID="{7F8D89D1-F105-4430-950C-67A17B53DFF2}" presName="parTxOnly" presStyleLbl="node1" presStyleIdx="3" presStyleCnt="4" custLinFactX="-85491" custLinFactNeighborX="-100000" custLinFactNeighborY="-21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C18A23-034C-4DC4-8B54-E3601471B2B8}" srcId="{0EC465B2-D073-434F-8326-9F1D568914B0}" destId="{1C55E1A5-9FE6-47DD-8589-C8D8F888B6D5}" srcOrd="1" destOrd="0" parTransId="{805C0D1B-BB90-4A8A-B61A-C71C809CC95C}" sibTransId="{42EECF3F-62A5-4F28-B33B-D0871741164B}"/>
    <dgm:cxn modelId="{40174761-3BB0-43BA-9F5B-934A3786C56C}" srcId="{0EC465B2-D073-434F-8326-9F1D568914B0}" destId="{7F8D89D1-F105-4430-950C-67A17B53DFF2}" srcOrd="3" destOrd="0" parTransId="{CAB19DED-2B9E-4F51-B6B9-0270476EE180}" sibTransId="{444BB8A8-C711-44AB-9D54-AEF47DD0BF02}"/>
    <dgm:cxn modelId="{DD8175D1-7A31-462E-B591-EF8A880A35E2}" type="presOf" srcId="{0EC465B2-D073-434F-8326-9F1D568914B0}" destId="{95A97CE1-4A88-4210-839D-F34CB792C440}" srcOrd="0" destOrd="0" presId="urn:microsoft.com/office/officeart/2005/8/layout/chevron1"/>
    <dgm:cxn modelId="{3A76E21B-0F59-45A0-9E31-3055C0E2DCF5}" srcId="{0EC465B2-D073-434F-8326-9F1D568914B0}" destId="{A87F7527-87F1-4C0F-894C-8C38B917B833}" srcOrd="2" destOrd="0" parTransId="{CDD74990-E353-4ECE-BBEB-D92361CD0FF0}" sibTransId="{7D31982C-D9AF-464B-AAC0-2CB3E90BE9F7}"/>
    <dgm:cxn modelId="{FFE55C4D-0F65-4D47-9041-EDBE31DB9D63}" type="presOf" srcId="{1C55E1A5-9FE6-47DD-8589-C8D8F888B6D5}" destId="{0B277942-EF67-4EE2-A6FF-D54FAA64EDD6}" srcOrd="0" destOrd="0" presId="urn:microsoft.com/office/officeart/2005/8/layout/chevron1"/>
    <dgm:cxn modelId="{EFE80294-0712-4590-B46C-F35F3174085A}" type="presOf" srcId="{7F8D89D1-F105-4430-950C-67A17B53DFF2}" destId="{35C7CB1A-2F61-49F4-A900-01EF17B4681D}" srcOrd="0" destOrd="0" presId="urn:microsoft.com/office/officeart/2005/8/layout/chevron1"/>
    <dgm:cxn modelId="{40B94190-BCF1-4D7A-A998-F91EB6D8B097}" type="presOf" srcId="{98847AF7-845F-45A6-A0B9-FE1FDDDFD45D}" destId="{4939D262-7ED2-401F-B506-3607F3BA56B2}" srcOrd="0" destOrd="0" presId="urn:microsoft.com/office/officeart/2005/8/layout/chevron1"/>
    <dgm:cxn modelId="{D8FC1E7C-8B4F-4DE6-AA29-53AD2545EDF8}" srcId="{0EC465B2-D073-434F-8326-9F1D568914B0}" destId="{98847AF7-845F-45A6-A0B9-FE1FDDDFD45D}" srcOrd="0" destOrd="0" parTransId="{8A13CB3E-1B05-4251-88AF-7D767B18FC1B}" sibTransId="{F9F16AE7-B9AF-4358-86E9-2EEEAD155F30}"/>
    <dgm:cxn modelId="{2AA50A9E-63EE-46F8-A285-6BE78CF83BAC}" type="presOf" srcId="{A87F7527-87F1-4C0F-894C-8C38B917B833}" destId="{A14F78DE-8683-40D8-A886-9889C46A70D0}" srcOrd="0" destOrd="0" presId="urn:microsoft.com/office/officeart/2005/8/layout/chevron1"/>
    <dgm:cxn modelId="{B77D0CA8-56CF-4AB3-A8DB-7BA00738DF09}" type="presParOf" srcId="{95A97CE1-4A88-4210-839D-F34CB792C440}" destId="{4939D262-7ED2-401F-B506-3607F3BA56B2}" srcOrd="0" destOrd="0" presId="urn:microsoft.com/office/officeart/2005/8/layout/chevron1"/>
    <dgm:cxn modelId="{7B2CFFC9-2ED5-4B34-AC66-7A1947B8663D}" type="presParOf" srcId="{95A97CE1-4A88-4210-839D-F34CB792C440}" destId="{0150DCFD-8246-4FF0-95D0-4D97E780979D}" srcOrd="1" destOrd="0" presId="urn:microsoft.com/office/officeart/2005/8/layout/chevron1"/>
    <dgm:cxn modelId="{15585121-84D6-4F19-A0C8-CE5D53461E9A}" type="presParOf" srcId="{95A97CE1-4A88-4210-839D-F34CB792C440}" destId="{0B277942-EF67-4EE2-A6FF-D54FAA64EDD6}" srcOrd="2" destOrd="0" presId="urn:microsoft.com/office/officeart/2005/8/layout/chevron1"/>
    <dgm:cxn modelId="{20C788D2-099C-47E0-B66C-F98B7CE23970}" type="presParOf" srcId="{95A97CE1-4A88-4210-839D-F34CB792C440}" destId="{B532FBDE-40F4-415B-9828-AE8D4840987C}" srcOrd="3" destOrd="0" presId="urn:microsoft.com/office/officeart/2005/8/layout/chevron1"/>
    <dgm:cxn modelId="{A8FFF5C8-5E80-4CC4-823E-D109F89F91DF}" type="presParOf" srcId="{95A97CE1-4A88-4210-839D-F34CB792C440}" destId="{A14F78DE-8683-40D8-A886-9889C46A70D0}" srcOrd="4" destOrd="0" presId="urn:microsoft.com/office/officeart/2005/8/layout/chevron1"/>
    <dgm:cxn modelId="{A8757E78-BF56-4BA3-8235-185D8C04D7FA}" type="presParOf" srcId="{95A97CE1-4A88-4210-839D-F34CB792C440}" destId="{CE5AB446-0BF5-4EE4-8FD1-E3AC9EB884DB}" srcOrd="5" destOrd="0" presId="urn:microsoft.com/office/officeart/2005/8/layout/chevron1"/>
    <dgm:cxn modelId="{94736DF1-10D9-4FCC-9EE6-C23DE3472144}" type="presParOf" srcId="{95A97CE1-4A88-4210-839D-F34CB792C440}" destId="{35C7CB1A-2F61-49F4-A900-01EF17B4681D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E655AB-FD20-4C4E-B0F4-D73D43082DA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31ACD1FB-0D48-4BD7-B0D0-BDF8723FBB56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tx1"/>
              </a:solidFill>
            </a:rPr>
            <a:t>Value -1</a:t>
          </a:r>
          <a:endParaRPr lang="en-US" sz="2800" dirty="0">
            <a:solidFill>
              <a:schemeClr val="tx1"/>
            </a:solidFill>
          </a:endParaRPr>
        </a:p>
      </dgm:t>
    </dgm:pt>
    <dgm:pt modelId="{C68746E6-449F-434B-883D-A528AF7CC2AB}" type="parTrans" cxnId="{21F9AA8C-8307-47EA-A234-3DA1A452358C}">
      <dgm:prSet/>
      <dgm:spPr/>
      <dgm:t>
        <a:bodyPr/>
        <a:lstStyle/>
        <a:p>
          <a:endParaRPr lang="en-US"/>
        </a:p>
      </dgm:t>
    </dgm:pt>
    <dgm:pt modelId="{0174A0E3-BA89-402E-BB84-83D6CA0FE9B8}" type="sibTrans" cxnId="{21F9AA8C-8307-47EA-A234-3DA1A452358C}">
      <dgm:prSet/>
      <dgm:spPr/>
      <dgm:t>
        <a:bodyPr/>
        <a:lstStyle/>
        <a:p>
          <a:endParaRPr lang="en-US"/>
        </a:p>
      </dgm:t>
    </dgm:pt>
    <dgm:pt modelId="{0A243413-BEBB-4372-A795-1B3692F25E68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/>
              </a:solidFill>
            </a:rPr>
            <a:t>Value-2</a:t>
          </a:r>
          <a:r>
            <a:rPr lang="en-US" sz="3200" dirty="0" smtClean="0"/>
            <a:t> </a:t>
          </a:r>
          <a:r>
            <a:rPr lang="en-US" sz="3400" dirty="0" smtClean="0"/>
            <a:t> </a:t>
          </a:r>
          <a:endParaRPr lang="en-US" sz="3400" dirty="0"/>
        </a:p>
      </dgm:t>
    </dgm:pt>
    <dgm:pt modelId="{37003DB2-4276-4840-8A14-59347D06605E}" type="parTrans" cxnId="{DCEE921D-33F3-4C25-816A-DE51DFC7EF5E}">
      <dgm:prSet/>
      <dgm:spPr/>
      <dgm:t>
        <a:bodyPr/>
        <a:lstStyle/>
        <a:p>
          <a:endParaRPr lang="en-US"/>
        </a:p>
      </dgm:t>
    </dgm:pt>
    <dgm:pt modelId="{8E99F57A-025B-4F99-9C3A-90ABEA120396}" type="sibTrans" cxnId="{DCEE921D-33F3-4C25-816A-DE51DFC7EF5E}">
      <dgm:prSet/>
      <dgm:spPr/>
      <dgm:t>
        <a:bodyPr/>
        <a:lstStyle/>
        <a:p>
          <a:endParaRPr lang="en-US"/>
        </a:p>
      </dgm:t>
    </dgm:pt>
    <dgm:pt modelId="{5719AA33-823C-4DE4-81AC-91201794CB59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tx1"/>
              </a:solidFill>
            </a:rPr>
            <a:t>Value-3</a:t>
          </a:r>
          <a:endParaRPr lang="en-US" sz="3200" dirty="0">
            <a:solidFill>
              <a:schemeClr val="tx1"/>
            </a:solidFill>
          </a:endParaRPr>
        </a:p>
      </dgm:t>
    </dgm:pt>
    <dgm:pt modelId="{D737A238-EC45-4044-8AFA-0CCEDE2C70D0}" type="parTrans" cxnId="{FA373EAB-1016-4D5D-B04D-C8CA9070CD60}">
      <dgm:prSet/>
      <dgm:spPr/>
      <dgm:t>
        <a:bodyPr/>
        <a:lstStyle/>
        <a:p>
          <a:endParaRPr lang="en-US"/>
        </a:p>
      </dgm:t>
    </dgm:pt>
    <dgm:pt modelId="{DA27DC66-FE33-4B12-B65A-3EE59B0B7F6D}" type="sibTrans" cxnId="{FA373EAB-1016-4D5D-B04D-C8CA9070CD60}">
      <dgm:prSet/>
      <dgm:spPr/>
      <dgm:t>
        <a:bodyPr/>
        <a:lstStyle/>
        <a:p>
          <a:endParaRPr lang="en-US"/>
        </a:p>
      </dgm:t>
    </dgm:pt>
    <dgm:pt modelId="{EE6EB59A-9F5A-497F-A3F3-BEE502372DE5}" type="pres">
      <dgm:prSet presAssocID="{73E655AB-FD20-4C4E-B0F4-D73D43082DA8}" presName="Name0" presStyleCnt="0">
        <dgm:presLayoutVars>
          <dgm:dir/>
          <dgm:animLvl val="lvl"/>
          <dgm:resizeHandles val="exact"/>
        </dgm:presLayoutVars>
      </dgm:prSet>
      <dgm:spPr/>
    </dgm:pt>
    <dgm:pt modelId="{76A1DDA0-48F6-41A3-B088-EBD47AEB179F}" type="pres">
      <dgm:prSet presAssocID="{31ACD1FB-0D48-4BD7-B0D0-BDF8723FBB56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F26E43-71E4-4438-84A1-889214E2E354}" type="pres">
      <dgm:prSet presAssocID="{0174A0E3-BA89-402E-BB84-83D6CA0FE9B8}" presName="parTxOnlySpace" presStyleCnt="0"/>
      <dgm:spPr/>
    </dgm:pt>
    <dgm:pt modelId="{A30DA808-7828-4513-A0C4-ADBA3E032071}" type="pres">
      <dgm:prSet presAssocID="{0A243413-BEBB-4372-A795-1B3692F25E68}" presName="parTxOnly" presStyleLbl="node1" presStyleIdx="1" presStyleCnt="3" custLinFactNeighborX="-18877" custLinFactNeighborY="-55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8BF1CF-DB49-4E94-AF43-3AEF202E8592}" type="pres">
      <dgm:prSet presAssocID="{8E99F57A-025B-4F99-9C3A-90ABEA120396}" presName="parTxOnlySpace" presStyleCnt="0"/>
      <dgm:spPr/>
    </dgm:pt>
    <dgm:pt modelId="{E632613F-42EB-4BD9-8D9E-3BE7A1AD8D66}" type="pres">
      <dgm:prSet presAssocID="{5719AA33-823C-4DE4-81AC-91201794CB59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373EAB-1016-4D5D-B04D-C8CA9070CD60}" srcId="{73E655AB-FD20-4C4E-B0F4-D73D43082DA8}" destId="{5719AA33-823C-4DE4-81AC-91201794CB59}" srcOrd="2" destOrd="0" parTransId="{D737A238-EC45-4044-8AFA-0CCEDE2C70D0}" sibTransId="{DA27DC66-FE33-4B12-B65A-3EE59B0B7F6D}"/>
    <dgm:cxn modelId="{9318ACC1-7C52-4AA4-B494-BA03559CE234}" type="presOf" srcId="{0A243413-BEBB-4372-A795-1B3692F25E68}" destId="{A30DA808-7828-4513-A0C4-ADBA3E032071}" srcOrd="0" destOrd="0" presId="urn:microsoft.com/office/officeart/2005/8/layout/chevron1"/>
    <dgm:cxn modelId="{3AF3387E-CD77-49D0-BDAF-1748D7034C31}" type="presOf" srcId="{73E655AB-FD20-4C4E-B0F4-D73D43082DA8}" destId="{EE6EB59A-9F5A-497F-A3F3-BEE502372DE5}" srcOrd="0" destOrd="0" presId="urn:microsoft.com/office/officeart/2005/8/layout/chevron1"/>
    <dgm:cxn modelId="{F3C7FD93-0EB5-4029-9574-CC02639979D0}" type="presOf" srcId="{31ACD1FB-0D48-4BD7-B0D0-BDF8723FBB56}" destId="{76A1DDA0-48F6-41A3-B088-EBD47AEB179F}" srcOrd="0" destOrd="0" presId="urn:microsoft.com/office/officeart/2005/8/layout/chevron1"/>
    <dgm:cxn modelId="{B8277082-C768-4B5A-A843-D3242F778633}" type="presOf" srcId="{5719AA33-823C-4DE4-81AC-91201794CB59}" destId="{E632613F-42EB-4BD9-8D9E-3BE7A1AD8D66}" srcOrd="0" destOrd="0" presId="urn:microsoft.com/office/officeart/2005/8/layout/chevron1"/>
    <dgm:cxn modelId="{DCEE921D-33F3-4C25-816A-DE51DFC7EF5E}" srcId="{73E655AB-FD20-4C4E-B0F4-D73D43082DA8}" destId="{0A243413-BEBB-4372-A795-1B3692F25E68}" srcOrd="1" destOrd="0" parTransId="{37003DB2-4276-4840-8A14-59347D06605E}" sibTransId="{8E99F57A-025B-4F99-9C3A-90ABEA120396}"/>
    <dgm:cxn modelId="{21F9AA8C-8307-47EA-A234-3DA1A452358C}" srcId="{73E655AB-FD20-4C4E-B0F4-D73D43082DA8}" destId="{31ACD1FB-0D48-4BD7-B0D0-BDF8723FBB56}" srcOrd="0" destOrd="0" parTransId="{C68746E6-449F-434B-883D-A528AF7CC2AB}" sibTransId="{0174A0E3-BA89-402E-BB84-83D6CA0FE9B8}"/>
    <dgm:cxn modelId="{1BA4246D-4AD4-4D15-A040-B315FE30D716}" type="presParOf" srcId="{EE6EB59A-9F5A-497F-A3F3-BEE502372DE5}" destId="{76A1DDA0-48F6-41A3-B088-EBD47AEB179F}" srcOrd="0" destOrd="0" presId="urn:microsoft.com/office/officeart/2005/8/layout/chevron1"/>
    <dgm:cxn modelId="{CE3672F3-B804-433B-AB27-C64B38B99149}" type="presParOf" srcId="{EE6EB59A-9F5A-497F-A3F3-BEE502372DE5}" destId="{5BF26E43-71E4-4438-84A1-889214E2E354}" srcOrd="1" destOrd="0" presId="urn:microsoft.com/office/officeart/2005/8/layout/chevron1"/>
    <dgm:cxn modelId="{202D4DF1-E14C-409B-B43B-68557A48F58A}" type="presParOf" srcId="{EE6EB59A-9F5A-497F-A3F3-BEE502372DE5}" destId="{A30DA808-7828-4513-A0C4-ADBA3E032071}" srcOrd="2" destOrd="0" presId="urn:microsoft.com/office/officeart/2005/8/layout/chevron1"/>
    <dgm:cxn modelId="{3BCD5224-F935-4C82-A281-5F66A3F88AD7}" type="presParOf" srcId="{EE6EB59A-9F5A-497F-A3F3-BEE502372DE5}" destId="{408BF1CF-DB49-4E94-AF43-3AEF202E8592}" srcOrd="3" destOrd="0" presId="urn:microsoft.com/office/officeart/2005/8/layout/chevron1"/>
    <dgm:cxn modelId="{92B1068A-61E2-4B82-AFC6-6E996AAA9CDE}" type="presParOf" srcId="{EE6EB59A-9F5A-497F-A3F3-BEE502372DE5}" destId="{E632613F-42EB-4BD9-8D9E-3BE7A1AD8D6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39D262-7ED2-401F-B506-3607F3BA56B2}">
      <dsp:nvSpPr>
        <dsp:cNvPr id="0" name=""/>
        <dsp:cNvSpPr/>
      </dsp:nvSpPr>
      <dsp:spPr>
        <a:xfrm>
          <a:off x="4877" y="1607785"/>
          <a:ext cx="2839417" cy="1135766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</a:rPr>
            <a:t>Design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572760" y="1607785"/>
        <a:ext cx="1703651" cy="1135766"/>
      </dsp:txXfrm>
    </dsp:sp>
    <dsp:sp modelId="{0B277942-EF67-4EE2-A6FF-D54FAA64EDD6}">
      <dsp:nvSpPr>
        <dsp:cNvPr id="0" name=""/>
        <dsp:cNvSpPr/>
      </dsp:nvSpPr>
      <dsp:spPr>
        <a:xfrm>
          <a:off x="2560353" y="1607785"/>
          <a:ext cx="2839417" cy="1135766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</a:rPr>
            <a:t>Operations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3128236" y="1607785"/>
        <a:ext cx="1703651" cy="1135766"/>
      </dsp:txXfrm>
    </dsp:sp>
    <dsp:sp modelId="{A14F78DE-8683-40D8-A886-9889C46A70D0}">
      <dsp:nvSpPr>
        <dsp:cNvPr id="0" name=""/>
        <dsp:cNvSpPr/>
      </dsp:nvSpPr>
      <dsp:spPr>
        <a:xfrm>
          <a:off x="5115829" y="1607785"/>
          <a:ext cx="2839417" cy="11357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 </a:t>
          </a:r>
          <a:endParaRPr lang="en-US" sz="2500" kern="1200" dirty="0"/>
        </a:p>
      </dsp:txBody>
      <dsp:txXfrm>
        <a:off x="5683712" y="1607785"/>
        <a:ext cx="1703651" cy="1135766"/>
      </dsp:txXfrm>
    </dsp:sp>
    <dsp:sp modelId="{35C7CB1A-2F61-49F4-A900-01EF17B4681D}">
      <dsp:nvSpPr>
        <dsp:cNvPr id="0" name=""/>
        <dsp:cNvSpPr/>
      </dsp:nvSpPr>
      <dsp:spPr>
        <a:xfrm>
          <a:off x="4959916" y="1583934"/>
          <a:ext cx="2839417" cy="1135766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</a:rPr>
            <a:t>After market support 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5527799" y="1583934"/>
        <a:ext cx="1703651" cy="1135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A1DDA0-48F6-41A3-B088-EBD47AEB179F}">
      <dsp:nvSpPr>
        <dsp:cNvPr id="0" name=""/>
        <dsp:cNvSpPr/>
      </dsp:nvSpPr>
      <dsp:spPr>
        <a:xfrm>
          <a:off x="2074" y="657337"/>
          <a:ext cx="2527280" cy="10109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Value -1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507530" y="657337"/>
        <a:ext cx="1516368" cy="1010912"/>
      </dsp:txXfrm>
    </dsp:sp>
    <dsp:sp modelId="{A30DA808-7828-4513-A0C4-ADBA3E032071}">
      <dsp:nvSpPr>
        <dsp:cNvPr id="0" name=""/>
        <dsp:cNvSpPr/>
      </dsp:nvSpPr>
      <dsp:spPr>
        <a:xfrm>
          <a:off x="2228919" y="601676"/>
          <a:ext cx="2527280" cy="10109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/>
              </a:solidFill>
            </a:rPr>
            <a:t>Value-2</a:t>
          </a:r>
          <a:r>
            <a:rPr lang="en-US" sz="3200" kern="1200" dirty="0" smtClean="0"/>
            <a:t> </a:t>
          </a:r>
          <a:r>
            <a:rPr lang="en-US" sz="3400" kern="1200" dirty="0" smtClean="0"/>
            <a:t> </a:t>
          </a:r>
          <a:endParaRPr lang="en-US" sz="3400" kern="1200" dirty="0"/>
        </a:p>
      </dsp:txBody>
      <dsp:txXfrm>
        <a:off x="2734375" y="601676"/>
        <a:ext cx="1516368" cy="1010912"/>
      </dsp:txXfrm>
    </dsp:sp>
    <dsp:sp modelId="{E632613F-42EB-4BD9-8D9E-3BE7A1AD8D66}">
      <dsp:nvSpPr>
        <dsp:cNvPr id="0" name=""/>
        <dsp:cNvSpPr/>
      </dsp:nvSpPr>
      <dsp:spPr>
        <a:xfrm>
          <a:off x="4551179" y="657337"/>
          <a:ext cx="2527280" cy="10109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/>
              </a:solidFill>
            </a:rPr>
            <a:t>Value-3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5056635" y="657337"/>
        <a:ext cx="1516368" cy="10109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43274-ECDF-481D-8293-D7832E62F60E}" type="datetimeFigureOut">
              <a:rPr lang="en-US" smtClean="0"/>
              <a:t>3/21/2015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D05C9-131E-4567-A9A2-89CAF324F0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578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3162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1776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935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6063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353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262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3307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0909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0794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752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019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41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982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9442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0162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8338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0090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7592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5368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940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4818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98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3419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2602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636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7719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0268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21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86823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0636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6906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40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009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698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621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180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048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D05C9-131E-4567-A9A2-89CAF324F07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090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E4D5A-AC3E-4062-9AA6-44DD3FEDDD04}" type="datetime1">
              <a:rPr lang="en-US" smtClean="0"/>
              <a:t>3/21/2015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58F53-1A26-41BA-804B-7F82788DFA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6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3D27E-AA88-4D9A-8247-BEAAC92F7F39}" type="datetime1">
              <a:rPr lang="en-US" smtClean="0"/>
              <a:t>3/21/2015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58F53-1A26-41BA-804B-7F82788DFA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276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98ED-0310-4E18-94F7-392EF6B8A706}" type="datetime1">
              <a:rPr lang="en-US" smtClean="0"/>
              <a:t>3/21/2015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58F53-1A26-41BA-804B-7F82788DFA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673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0E30-9263-48DE-AFB3-D317A6755859}" type="datetime1">
              <a:rPr lang="en-US" smtClean="0"/>
              <a:t>3/21/2015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58F53-1A26-41BA-804B-7F82788DFA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992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61E49-FC9B-4B5B-AAC1-F2D879F62B4C}" type="datetime1">
              <a:rPr lang="en-US" smtClean="0"/>
              <a:t>3/21/2015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58F53-1A26-41BA-804B-7F82788DFA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69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4235-45A6-472E-B595-519810ABF770}" type="datetime1">
              <a:rPr lang="en-US" smtClean="0"/>
              <a:t>3/21/2015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58F53-1A26-41BA-804B-7F82788DFA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63E1-CADD-4254-9D27-48B1DD05CA83}" type="datetime1">
              <a:rPr lang="en-US" smtClean="0"/>
              <a:t>3/21/2015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58F53-1A26-41BA-804B-7F82788DFA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37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CDAE-37C1-4111-A12D-4B2EF2A9A5FF}" type="datetime1">
              <a:rPr lang="en-US" smtClean="0"/>
              <a:t>3/21/2015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58F53-1A26-41BA-804B-7F82788DFA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027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F021-0A15-4888-BDA8-6129E0970617}" type="datetime1">
              <a:rPr lang="en-US" smtClean="0"/>
              <a:t>3/21/2015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58F53-1A26-41BA-804B-7F82788DFA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4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9A12E-5152-416F-AEDE-ADF6668038E1}" type="datetime1">
              <a:rPr lang="en-US" smtClean="0"/>
              <a:t>3/21/2015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58F53-1A26-41BA-804B-7F82788DFA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58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DDC35-FFC1-4328-82C5-3B9B7C3A4145}" type="datetime1">
              <a:rPr lang="en-US" smtClean="0"/>
              <a:t>3/21/2015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58F53-1A26-41BA-804B-7F82788DFA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065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2924E-E3F9-49B0-B9BD-034206AF9156}" type="datetime1">
              <a:rPr lang="en-US" smtClean="0"/>
              <a:t>3/21/2015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58F53-1A26-41BA-804B-7F82788DFA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2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144877"/>
            <a:ext cx="9144000" cy="7711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Mo Sattar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672507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0" y="570016"/>
            <a:ext cx="96190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HR metrics through the prism  of business       planning process   </a:t>
            </a:r>
          </a:p>
          <a:p>
            <a:endParaRPr lang="en-US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40945"/>
            <a:ext cx="3362325" cy="2133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061323"/>
            <a:ext cx="3810000" cy="286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19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Bringing HR and Finance</a:t>
            </a:r>
            <a:br>
              <a:rPr lang="en-US" sz="3200" b="1" dirty="0"/>
            </a:br>
            <a:r>
              <a:rPr lang="en-US" sz="3200" b="1" dirty="0"/>
              <a:t>Together with Analytics</a:t>
            </a:r>
            <a:br>
              <a:rPr lang="en-US" sz="3200" b="1" dirty="0"/>
            </a:br>
            <a:r>
              <a:rPr lang="en-US" sz="2000" dirty="0"/>
              <a:t>By Jeff Higgins, Human Capital Management Institute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</a:rPr>
              <a:t>If the overwhelming majority of management teams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</a:rPr>
              <a:t>across the business world, including those at nonprofits and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</a:rPr>
              <a:t>in the public sector, all speak the financial language of business,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</a:rPr>
              <a:t>then is it the 95 percent in most organizations that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</a:rPr>
              <a:t>should stop and learn the language of HR? Or is it the 5 percent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</a:rPr>
              <a:t>in HR who need to learn the language of finance?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for Balanced scorecard </a:t>
            </a:r>
            <a:endParaRPr lang="en-US" dirty="0"/>
          </a:p>
        </p:txBody>
      </p:sp>
      <p:pic>
        <p:nvPicPr>
          <p:cNvPr id="1026" name="Picture 2" descr="Product Detail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72" y="1852968"/>
            <a:ext cx="2373086" cy="237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3408" y="1436631"/>
            <a:ext cx="5445144" cy="45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06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for Balanced scorecard </a:t>
            </a:r>
            <a:endParaRPr lang="en-US" dirty="0"/>
          </a:p>
        </p:txBody>
      </p:sp>
      <p:pic>
        <p:nvPicPr>
          <p:cNvPr id="1026" name="Picture 2" descr="Product Detail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72" y="1852968"/>
            <a:ext cx="2373086" cy="237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3408" y="1436631"/>
            <a:ext cx="5445144" cy="45801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088341" y="2289976"/>
            <a:ext cx="2918129" cy="22104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Strategy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Alignment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Monitoring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88341" y="1701579"/>
            <a:ext cx="2767054" cy="4611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Themes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12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Paradigm Shift for results base approach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1752" y="1690688"/>
            <a:ext cx="2636322" cy="263632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832268" cy="365125"/>
          </a:xfrm>
        </p:spPr>
        <p:txBody>
          <a:bodyPr/>
          <a:lstStyle/>
          <a:p>
            <a:r>
              <a:rPr lang="en-US" b="1" i="1" u="sng" dirty="0" smtClean="0"/>
              <a:t>Do not copy or distribute-Connect The Dots - Strategic education : mosattar@cox.net</a:t>
            </a:r>
            <a:endParaRPr lang="en-US" b="1" i="1" u="sng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165" y="1690688"/>
            <a:ext cx="6246396" cy="358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31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17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Value added ? 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251985"/>
            <a:ext cx="2844139" cy="284413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026" y="1616604"/>
            <a:ext cx="6745020" cy="9730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0026" y="2838176"/>
            <a:ext cx="7261775" cy="3364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3705" y="3530695"/>
            <a:ext cx="7261775" cy="6547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770" y="4708134"/>
            <a:ext cx="1828571" cy="17560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9352" y="4627612"/>
            <a:ext cx="7261775" cy="6547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7712" y="5664102"/>
            <a:ext cx="7261775" cy="20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4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Lets take a pause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-457200">
              <a:spcBef>
                <a:spcPts val="1000"/>
              </a:spcBef>
              <a:buFont typeface="+mj-lt"/>
              <a:buAutoNum type="arabicPeriod"/>
            </a:pPr>
            <a:r>
              <a:rPr lang="en-US" dirty="0"/>
              <a:t>How do you feel about the comment “ HR should be well versed in business and finance”. </a:t>
            </a:r>
            <a:r>
              <a:rPr lang="en-US" dirty="0" smtClean="0"/>
              <a:t>?</a:t>
            </a:r>
          </a:p>
          <a:p>
            <a:pPr marL="457200" lvl="1" indent="-457200">
              <a:spcBef>
                <a:spcPts val="1000"/>
              </a:spcBef>
              <a:buFont typeface="+mj-lt"/>
              <a:buAutoNum type="arabicPeriod"/>
            </a:pPr>
            <a:endParaRPr lang="en-US" dirty="0"/>
          </a:p>
          <a:p>
            <a:pPr marL="457200" lvl="1" indent="-457200">
              <a:spcBef>
                <a:spcPts val="1000"/>
              </a:spcBef>
              <a:buFont typeface="+mj-lt"/>
              <a:buAutoNum type="arabicPeriod"/>
            </a:pPr>
            <a:r>
              <a:rPr lang="en-US" dirty="0" smtClean="0"/>
              <a:t>How do you feel about comment that financial metrics are not useful in making decisions 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8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Metrics measure progress</a:t>
            </a:r>
          </a:p>
          <a:p>
            <a:r>
              <a:rPr lang="en-US" dirty="0" smtClean="0"/>
              <a:t>Question : Are  we are measuring the right things ?</a:t>
            </a:r>
          </a:p>
          <a:p>
            <a:pPr lvl="1"/>
            <a:r>
              <a:rPr lang="en-US" dirty="0" smtClean="0"/>
              <a:t>Alignment</a:t>
            </a:r>
          </a:p>
          <a:p>
            <a:pPr lvl="1"/>
            <a:r>
              <a:rPr lang="en-US" dirty="0" smtClean="0"/>
              <a:t>Value added</a:t>
            </a:r>
          </a:p>
          <a:p>
            <a:r>
              <a:rPr lang="en-US" dirty="0" smtClean="0"/>
              <a:t>  Foundation: </a:t>
            </a:r>
          </a:p>
          <a:p>
            <a:pPr lvl="1"/>
            <a:r>
              <a:rPr lang="en-US" dirty="0" smtClean="0"/>
              <a:t>Value Chain (Business process) </a:t>
            </a:r>
          </a:p>
          <a:p>
            <a:pPr lvl="1"/>
            <a:r>
              <a:rPr lang="en-US" dirty="0" smtClean="0"/>
              <a:t>Strategy</a:t>
            </a:r>
          </a:p>
          <a:p>
            <a:pPr lvl="1"/>
            <a:r>
              <a:rPr lang="en-US" dirty="0" smtClean="0"/>
              <a:t>Top level metric</a:t>
            </a:r>
          </a:p>
          <a:p>
            <a:pPr lvl="1"/>
            <a:r>
              <a:rPr lang="en-US" dirty="0" smtClean="0"/>
              <a:t> Lower level metrics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5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63138"/>
            <a:ext cx="10515600" cy="571382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893859" y="3227892"/>
            <a:ext cx="2588821" cy="100940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Demystifying Finance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38199" y="2073155"/>
            <a:ext cx="2588821" cy="100940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Demystifying metrics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93859" y="830786"/>
            <a:ext cx="2588821" cy="100940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Demystifying Strategic planning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93859" y="4615999"/>
            <a:ext cx="2588821" cy="100940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Effective leadership and management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ight Arrow Callout 14"/>
          <p:cNvSpPr/>
          <p:nvPr/>
        </p:nvSpPr>
        <p:spPr>
          <a:xfrm>
            <a:off x="838197" y="601250"/>
            <a:ext cx="4185495" cy="5253285"/>
          </a:xfrm>
          <a:prstGeom prst="rightArrowCallout">
            <a:avLst/>
          </a:prstGeom>
          <a:noFill/>
          <a:ln w="1047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142" y="1057619"/>
            <a:ext cx="7477794" cy="421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58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u="sng" dirty="0" smtClean="0"/>
              <a:t>ROS : Return On Sales ( also called Profit Margin) </a:t>
            </a:r>
            <a:endParaRPr lang="en-US" sz="4000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46" y="2145216"/>
            <a:ext cx="8472757" cy="1803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460" y="1933368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4390460" y="3188473"/>
            <a:ext cx="2678250" cy="6361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838200" y="4160909"/>
            <a:ext cx="3200400" cy="219544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Examples of financial metrics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ROS, ROA, ROE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Oper</a:t>
            </a:r>
            <a:r>
              <a:rPr lang="en-US" dirty="0" smtClean="0">
                <a:solidFill>
                  <a:schemeClr val="tx1"/>
                </a:solidFill>
              </a:rPr>
              <a:t>. Margin, Gross margin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WC turns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Inventory turns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A.R. turns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A. P. turns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CCC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54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 </a:t>
            </a:r>
            <a:r>
              <a:rPr lang="en-US" sz="6000" dirty="0" smtClean="0"/>
              <a:t>Value Chain </a:t>
            </a:r>
            <a:endParaRPr lang="en-US" sz="6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32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Functional / departmental metrics should be view through multiple    perspectives</a:t>
            </a:r>
          </a:p>
          <a:p>
            <a:endParaRPr lang="en-US" dirty="0"/>
          </a:p>
          <a:p>
            <a:pPr lvl="1"/>
            <a:r>
              <a:rPr lang="en-US" dirty="0" smtClean="0"/>
              <a:t> Value chain, Key stake holders , and their expectations</a:t>
            </a:r>
          </a:p>
          <a:p>
            <a:pPr lvl="2"/>
            <a:r>
              <a:rPr lang="en-US" dirty="0" smtClean="0"/>
              <a:t>Business planning process</a:t>
            </a:r>
          </a:p>
          <a:p>
            <a:pPr lvl="2"/>
            <a:r>
              <a:rPr lang="en-US" dirty="0" smtClean="0"/>
              <a:t>Business and Financial goals</a:t>
            </a:r>
          </a:p>
          <a:p>
            <a:pPr lvl="1"/>
            <a:r>
              <a:rPr lang="en-US" dirty="0" smtClean="0"/>
              <a:t> Organization structure </a:t>
            </a:r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“importance”  of metrics will vary “depending on the business environment”.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02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Harvard Business School Publishing Article : Expanding HR’s Strategic role  ( Interview with Dave Ulrich) 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“Successful HR professions must be business literate and </a:t>
            </a:r>
            <a:r>
              <a:rPr lang="en-US" u="sng" dirty="0" smtClean="0"/>
              <a:t>customer savvy” </a:t>
            </a:r>
          </a:p>
          <a:p>
            <a:endParaRPr lang="en-US" dirty="0"/>
          </a:p>
          <a:p>
            <a:r>
              <a:rPr lang="en-US" dirty="0" smtClean="0"/>
              <a:t>“For HR to deliver value, it needs to </a:t>
            </a:r>
            <a:r>
              <a:rPr lang="en-US" u="sng" dirty="0" smtClean="0"/>
              <a:t>define its “receivers” and how to create value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35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HR Metrics and Analytics : Use and Impact. Lawler, Levenson, Boudreau. (Human Resources Planning)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Three functions  of Metrics:</a:t>
            </a:r>
          </a:p>
          <a:p>
            <a:pPr lvl="1"/>
            <a:r>
              <a:rPr lang="en-US" u="sng" dirty="0" smtClean="0"/>
              <a:t>Efficiency</a:t>
            </a:r>
            <a:r>
              <a:rPr lang="en-US" dirty="0" smtClean="0"/>
              <a:t> : How well the HR function performs its basic administrative function</a:t>
            </a:r>
          </a:p>
          <a:p>
            <a:pPr lvl="1"/>
            <a:r>
              <a:rPr lang="en-US" u="sng" dirty="0" smtClean="0"/>
              <a:t>Effectiveness</a:t>
            </a:r>
            <a:r>
              <a:rPr lang="en-US" dirty="0" smtClean="0"/>
              <a:t> : Whether HR programs and practices have the </a:t>
            </a:r>
            <a:r>
              <a:rPr lang="en-US" u="sng" dirty="0" smtClean="0"/>
              <a:t>intended</a:t>
            </a:r>
            <a:r>
              <a:rPr lang="en-US" dirty="0" smtClean="0"/>
              <a:t> effect .</a:t>
            </a:r>
          </a:p>
          <a:p>
            <a:pPr lvl="2"/>
            <a:r>
              <a:rPr lang="en-US" dirty="0" smtClean="0"/>
              <a:t>Example : How well “pivotal” jobs are filled </a:t>
            </a:r>
          </a:p>
          <a:p>
            <a:pPr lvl="1"/>
            <a:r>
              <a:rPr lang="en-US" u="sng" dirty="0" smtClean="0"/>
              <a:t>Impact</a:t>
            </a:r>
            <a:r>
              <a:rPr lang="en-US" dirty="0" smtClean="0"/>
              <a:t> : Means demonstrating a </a:t>
            </a:r>
            <a:r>
              <a:rPr lang="en-US" u="sng" dirty="0" smtClean="0"/>
              <a:t>link</a:t>
            </a:r>
            <a:r>
              <a:rPr lang="en-US" dirty="0" smtClean="0"/>
              <a:t> between what HR does and tangible effects on the </a:t>
            </a:r>
            <a:r>
              <a:rPr lang="en-US" u="sng" dirty="0" smtClean="0"/>
              <a:t>organization’s ability to gain and sustain competitive advantage. 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34737" y="804231"/>
            <a:ext cx="9044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6" name="Rounded Rectangle 5"/>
          <p:cNvSpPr/>
          <p:nvPr/>
        </p:nvSpPr>
        <p:spPr>
          <a:xfrm>
            <a:off x="3150824" y="5596569"/>
            <a:ext cx="6114362" cy="6610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Your Metrics ???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97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chain concept and what is direct versus “indirect”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8248166"/>
              </p:ext>
            </p:extLst>
          </p:nvPr>
        </p:nvGraphicFramePr>
        <p:xfrm>
          <a:off x="567856" y="176201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534602" y="2385391"/>
            <a:ext cx="2560320" cy="65995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Accounting &amp; Finance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247322" y="2385391"/>
            <a:ext cx="2560320" cy="65995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Human Resources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44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Important to understand the alignment between Organization structure and value chain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34178" y="1921942"/>
            <a:ext cx="1762698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General Manager (GM)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68018" y="2758358"/>
            <a:ext cx="1487049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Other G &amp;A departments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84834" y="2758358"/>
            <a:ext cx="1384452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Engineering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49565" y="2709652"/>
            <a:ext cx="1494622" cy="6610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Human Resources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70757" y="2695798"/>
            <a:ext cx="1438161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Finance &amp; accounting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91110" y="2694461"/>
            <a:ext cx="1275204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Sales &amp; marketing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20555" y="2620125"/>
            <a:ext cx="1242841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Operations 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407604165"/>
              </p:ext>
            </p:extLst>
          </p:nvPr>
        </p:nvGraphicFramePr>
        <p:xfrm>
          <a:off x="1449569" y="3685599"/>
          <a:ext cx="7080535" cy="2325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929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Linkage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407" y="1737914"/>
            <a:ext cx="6096851" cy="3429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18" y="1809950"/>
            <a:ext cx="5303521" cy="2982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lus 4"/>
          <p:cNvSpPr/>
          <p:nvPr/>
        </p:nvSpPr>
        <p:spPr>
          <a:xfrm>
            <a:off x="4985468" y="2830664"/>
            <a:ext cx="914400" cy="914400"/>
          </a:xfrm>
          <a:prstGeom prst="mathPlus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25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</a:t>
            </a:r>
            <a:r>
              <a:rPr lang="en-US" dirty="0" smtClean="0"/>
              <a:t>planning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Purpose of this review</a:t>
            </a:r>
          </a:p>
          <a:p>
            <a:r>
              <a:rPr lang="en-US" dirty="0" smtClean="0"/>
              <a:t>All organization ( profit or non-profit) go through this process</a:t>
            </a:r>
          </a:p>
          <a:p>
            <a:r>
              <a:rPr lang="en-US" dirty="0" smtClean="0"/>
              <a:t>Financial metrics play an important role </a:t>
            </a:r>
          </a:p>
          <a:p>
            <a:pPr lvl="1"/>
            <a:r>
              <a:rPr lang="en-US" dirty="0" smtClean="0"/>
              <a:t>Setting budgets for departments</a:t>
            </a:r>
          </a:p>
          <a:p>
            <a:pPr lvl="1"/>
            <a:r>
              <a:rPr lang="en-US" dirty="0" smtClean="0"/>
              <a:t>Reorientation during mid year</a:t>
            </a:r>
          </a:p>
          <a:p>
            <a:pPr lvl="1"/>
            <a:r>
              <a:rPr lang="en-US" dirty="0" smtClean="0"/>
              <a:t>Short term and long term</a:t>
            </a:r>
          </a:p>
          <a:p>
            <a:pPr lvl="1"/>
            <a:endParaRPr lang="en-US" dirty="0"/>
          </a:p>
          <a:p>
            <a:r>
              <a:rPr lang="en-US" dirty="0" smtClean="0"/>
              <a:t>Thus   “</a:t>
            </a:r>
            <a:r>
              <a:rPr lang="en-US" u="sng" dirty="0" smtClean="0"/>
              <a:t>all non-financial managers and supervision</a:t>
            </a:r>
            <a:r>
              <a:rPr lang="en-US" dirty="0" smtClean="0"/>
              <a:t>” in an organization should be have some “financial literacy”</a:t>
            </a:r>
          </a:p>
          <a:p>
            <a:r>
              <a:rPr lang="en-US" dirty="0" smtClean="0"/>
              <a:t>Helps in alignment of metrics and overall business performance 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82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1295401" y="939635"/>
            <a:ext cx="9601196" cy="781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-581891"/>
            <a:ext cx="12192000" cy="7439891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2974" y="266368"/>
            <a:ext cx="1345869" cy="314696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Price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86047" y="664000"/>
            <a:ext cx="1345869" cy="314696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Quantity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06727" y="1627683"/>
            <a:ext cx="1761507" cy="626190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Manufacturing &amp; quality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04354" y="1277661"/>
            <a:ext cx="1624941" cy="384230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labor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96883" y="2396737"/>
            <a:ext cx="1235033" cy="384230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Overhead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6095999" y="3385863"/>
            <a:ext cx="1761507" cy="691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SG&amp;A  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308756" y="3541593"/>
            <a:ext cx="1603169" cy="4214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H&amp;R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186047" y="1785162"/>
            <a:ext cx="1583376" cy="421444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Purchased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335478" y="4065114"/>
            <a:ext cx="1603169" cy="560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Sales and marketing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296883" y="2840094"/>
            <a:ext cx="1625929" cy="4214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Administration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359228" y="4779303"/>
            <a:ext cx="1579419" cy="4214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Finance /accounting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96883" y="5333355"/>
            <a:ext cx="1564574" cy="4214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Engineering 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023760" y="5184768"/>
            <a:ext cx="1678381" cy="5951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 &amp; D</a:t>
            </a:r>
            <a:endParaRPr lang="en-US" b="1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531916" y="1458629"/>
            <a:ext cx="833247" cy="42558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531916" y="1944076"/>
            <a:ext cx="874811" cy="939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1593276" y="2253873"/>
            <a:ext cx="813451" cy="39311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6119745" y="1650744"/>
            <a:ext cx="1761507" cy="955475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Cost of Good sold </a:t>
            </a:r>
            <a:endParaRPr lang="en-US" b="1" dirty="0"/>
          </a:p>
        </p:txBody>
      </p:sp>
      <p:sp>
        <p:nvSpPr>
          <p:cNvPr id="32" name="Rectangle 31"/>
          <p:cNvSpPr/>
          <p:nvPr/>
        </p:nvSpPr>
        <p:spPr>
          <a:xfrm>
            <a:off x="6137561" y="124928"/>
            <a:ext cx="1678381" cy="73964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Sales  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9896103" y="1458628"/>
            <a:ext cx="1813945" cy="118835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EBIT  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9957453" y="2780967"/>
            <a:ext cx="1752595" cy="76062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Interest expense </a:t>
            </a:r>
            <a:endParaRPr lang="en-US" b="1" dirty="0"/>
          </a:p>
        </p:txBody>
      </p:sp>
      <p:sp>
        <p:nvSpPr>
          <p:cNvPr id="35" name="Rectangle 34"/>
          <p:cNvSpPr/>
          <p:nvPr/>
        </p:nvSpPr>
        <p:spPr>
          <a:xfrm>
            <a:off x="9886206" y="3675573"/>
            <a:ext cx="1823842" cy="52829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EBT </a:t>
            </a:r>
            <a:endParaRPr lang="en-US" b="1" dirty="0"/>
          </a:p>
        </p:txBody>
      </p:sp>
      <p:sp>
        <p:nvSpPr>
          <p:cNvPr id="36" name="Rectangle 35"/>
          <p:cNvSpPr/>
          <p:nvPr/>
        </p:nvSpPr>
        <p:spPr>
          <a:xfrm>
            <a:off x="9921829" y="4366276"/>
            <a:ext cx="1752595" cy="52635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Taxes</a:t>
            </a:r>
            <a:endParaRPr lang="en-US" b="1" dirty="0"/>
          </a:p>
        </p:txBody>
      </p:sp>
      <p:sp>
        <p:nvSpPr>
          <p:cNvPr id="37" name="Rectangle 36"/>
          <p:cNvSpPr/>
          <p:nvPr/>
        </p:nvSpPr>
        <p:spPr>
          <a:xfrm>
            <a:off x="9896103" y="5055045"/>
            <a:ext cx="1823842" cy="69975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Net Income </a:t>
            </a:r>
            <a:endParaRPr lang="en-US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7934692" y="664000"/>
            <a:ext cx="1708072" cy="1220210"/>
          </a:xfrm>
          <a:prstGeom prst="straightConnector1">
            <a:avLst/>
          </a:prstGeom>
          <a:ln w="28575">
            <a:solidFill>
              <a:schemeClr val="tx1">
                <a:alpha val="99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1" idx="3"/>
          </p:cNvCxnSpPr>
          <p:nvPr/>
        </p:nvCxnSpPr>
        <p:spPr>
          <a:xfrm flipV="1">
            <a:off x="7881252" y="2128481"/>
            <a:ext cx="1777344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0" idx="3"/>
          </p:cNvCxnSpPr>
          <p:nvPr/>
        </p:nvCxnSpPr>
        <p:spPr>
          <a:xfrm flipV="1">
            <a:off x="7857506" y="2396737"/>
            <a:ext cx="1975257" cy="133465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7884227" y="2606219"/>
            <a:ext cx="1924790" cy="293785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5" idx="3"/>
          </p:cNvCxnSpPr>
          <p:nvPr/>
        </p:nvCxnSpPr>
        <p:spPr>
          <a:xfrm>
            <a:off x="1538843" y="423716"/>
            <a:ext cx="4465122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1593276" y="664000"/>
            <a:ext cx="4544285" cy="20057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4366161" y="1991047"/>
            <a:ext cx="163087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2000001" y="3161280"/>
            <a:ext cx="3997038" cy="38031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11" idx="3"/>
            <a:endCxn id="10" idx="1"/>
          </p:cNvCxnSpPr>
          <p:nvPr/>
        </p:nvCxnSpPr>
        <p:spPr>
          <a:xfrm flipV="1">
            <a:off x="1911925" y="3731395"/>
            <a:ext cx="4184074" cy="2092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13" idx="3"/>
          </p:cNvCxnSpPr>
          <p:nvPr/>
        </p:nvCxnSpPr>
        <p:spPr>
          <a:xfrm flipV="1">
            <a:off x="1938647" y="3885143"/>
            <a:ext cx="4058392" cy="46008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2037607" y="4065114"/>
            <a:ext cx="3847109" cy="87301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2000001" y="5521064"/>
            <a:ext cx="3997038" cy="988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9294748" y="5917210"/>
            <a:ext cx="2683892" cy="80426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EPS : EARNINGS PER SHARE 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53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0130" y="1345651"/>
            <a:ext cx="5020762" cy="28241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093569" y="2642839"/>
            <a:ext cx="1782480" cy="93670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Cash flow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44862" y="334940"/>
            <a:ext cx="2673433" cy="9367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Inventory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44862" y="1582025"/>
            <a:ext cx="2679887" cy="651724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Acct . Rec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44862" y="2642839"/>
            <a:ext cx="2673433" cy="64534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Acct . Payable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44862" y="3506008"/>
            <a:ext cx="2673433" cy="60879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Dividend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44862" y="4332626"/>
            <a:ext cx="2698901" cy="7315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Capital exp. 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20136" y="5387058"/>
            <a:ext cx="2673433" cy="94939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Net Income 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011615" y="3710354"/>
            <a:ext cx="2004647" cy="2198077"/>
          </a:xfrm>
          <a:prstGeom prst="straightConnector1">
            <a:avLst/>
          </a:prstGeom>
          <a:ln w="889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9943763" y="3710354"/>
            <a:ext cx="1410037" cy="167670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9918295" y="1027906"/>
            <a:ext cx="730486" cy="144800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9943763" y="1751910"/>
            <a:ext cx="452262" cy="8909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9734843" y="3111190"/>
            <a:ext cx="435051" cy="0"/>
          </a:xfrm>
          <a:prstGeom prst="straightConnector1">
            <a:avLst/>
          </a:prstGeom>
          <a:ln w="730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9918295" y="3506008"/>
            <a:ext cx="618407" cy="44701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9952368" y="3506008"/>
            <a:ext cx="865687" cy="104269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3" name="Flowchart: Punched Tape 2"/>
          <p:cNvSpPr/>
          <p:nvPr/>
        </p:nvSpPr>
        <p:spPr>
          <a:xfrm>
            <a:off x="10169894" y="913558"/>
            <a:ext cx="1618825" cy="1320191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Avoid the  need to borrow 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97261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business is not doing well what metrics  are :  </a:t>
            </a:r>
          </a:p>
          <a:p>
            <a:endParaRPr lang="en-US" dirty="0"/>
          </a:p>
          <a:p>
            <a:r>
              <a:rPr lang="en-US" dirty="0" smtClean="0"/>
              <a:t> Share holders focused on ?</a:t>
            </a:r>
          </a:p>
          <a:p>
            <a:r>
              <a:rPr lang="en-US" dirty="0" smtClean="0"/>
              <a:t> Banks and Lenders focused on ?</a:t>
            </a:r>
          </a:p>
          <a:p>
            <a:r>
              <a:rPr lang="en-US" dirty="0" smtClean="0"/>
              <a:t>Senior Management focused on ? 		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2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904" y="365125"/>
            <a:ext cx="10978896" cy="58118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327" y="1115272"/>
            <a:ext cx="9817015" cy="4822389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65776" y="932688"/>
            <a:ext cx="5577840" cy="384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Organization structure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rot="16200000">
            <a:off x="-752617" y="4337019"/>
            <a:ext cx="3285744" cy="394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 Financials 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7216967" y="452476"/>
            <a:ext cx="936433" cy="37507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224966" y="3251563"/>
            <a:ext cx="936433" cy="37507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75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Few  </a:t>
            </a:r>
            <a:r>
              <a:rPr lang="en-US" dirty="0" smtClean="0"/>
              <a:t>takeaways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How is a annual business plan developed in an organization</a:t>
            </a:r>
          </a:p>
          <a:p>
            <a:pPr lvl="1"/>
            <a:r>
              <a:rPr lang="en-US" dirty="0"/>
              <a:t>How does it </a:t>
            </a:r>
            <a:r>
              <a:rPr lang="en-US" dirty="0" smtClean="0"/>
              <a:t>tie in with metrics discussions ?</a:t>
            </a:r>
            <a:endParaRPr lang="en-US" dirty="0"/>
          </a:p>
          <a:p>
            <a:r>
              <a:rPr lang="en-US" dirty="0" smtClean="0"/>
              <a:t> Steps </a:t>
            </a:r>
            <a:r>
              <a:rPr lang="en-US" dirty="0"/>
              <a:t>to assess metrics</a:t>
            </a:r>
          </a:p>
          <a:p>
            <a:r>
              <a:rPr lang="en-US" dirty="0"/>
              <a:t>Ways to make metrics more “effective”</a:t>
            </a:r>
          </a:p>
          <a:p>
            <a:pPr lvl="1"/>
            <a:r>
              <a:rPr lang="en-US" dirty="0"/>
              <a:t> Alignment</a:t>
            </a:r>
          </a:p>
          <a:p>
            <a:pPr lvl="1"/>
            <a:r>
              <a:rPr lang="en-US" dirty="0"/>
              <a:t>Address relative stress</a:t>
            </a:r>
          </a:p>
          <a:p>
            <a:pPr lvl="1"/>
            <a:r>
              <a:rPr lang="en-US" dirty="0"/>
              <a:t>Synergy via linkage between two metrics 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This will help in becoming HR professional more sought after.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51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073" y="171686"/>
            <a:ext cx="10515600" cy="69177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Value content effectiveness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904"/>
            <a:ext cx="10515600" cy="5120059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73" y="863465"/>
            <a:ext cx="9292534" cy="54471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9653" y="713275"/>
            <a:ext cx="5590517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485" y="2618089"/>
            <a:ext cx="676715" cy="330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7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HR Metrics and Analytics : Use and Impact. Lawler, Levenson, Boudreau. (Human Resources Planning)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Three functions  of Metrics:</a:t>
            </a:r>
          </a:p>
          <a:p>
            <a:pPr lvl="1"/>
            <a:r>
              <a:rPr lang="en-US" u="sng" dirty="0" smtClean="0"/>
              <a:t>Efficiency</a:t>
            </a:r>
            <a:r>
              <a:rPr lang="en-US" dirty="0" smtClean="0"/>
              <a:t> : How well the HR function performs its basic administrative function</a:t>
            </a:r>
          </a:p>
          <a:p>
            <a:pPr lvl="1"/>
            <a:r>
              <a:rPr lang="en-US" u="sng" dirty="0" smtClean="0"/>
              <a:t>Effectiveness</a:t>
            </a:r>
            <a:r>
              <a:rPr lang="en-US" dirty="0" smtClean="0"/>
              <a:t> : Whether HR programs and practices have the intended effect .</a:t>
            </a:r>
          </a:p>
          <a:p>
            <a:pPr lvl="2"/>
            <a:r>
              <a:rPr lang="en-US" dirty="0" smtClean="0"/>
              <a:t>Example : How well “pivotal” jobs are filled </a:t>
            </a:r>
          </a:p>
          <a:p>
            <a:pPr lvl="1"/>
            <a:r>
              <a:rPr lang="en-US" u="sng" dirty="0" smtClean="0"/>
              <a:t>Impact</a:t>
            </a:r>
            <a:r>
              <a:rPr lang="en-US" dirty="0" smtClean="0"/>
              <a:t> : Means demonstrating a </a:t>
            </a:r>
            <a:r>
              <a:rPr lang="en-US" u="sng" dirty="0" smtClean="0"/>
              <a:t>link</a:t>
            </a:r>
            <a:r>
              <a:rPr lang="en-US" dirty="0" smtClean="0"/>
              <a:t> between what HR does and tangible effects on the </a:t>
            </a:r>
            <a:r>
              <a:rPr lang="en-US" u="sng" dirty="0" smtClean="0"/>
              <a:t>organization’s ability to gain and sustain competitive advantage. 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17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 the   HR metrics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176" y="1842880"/>
            <a:ext cx="5647484" cy="329351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696320" y="1974223"/>
            <a:ext cx="3133616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3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it through a filter process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672947" y="4015038"/>
            <a:ext cx="1388125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Workers comp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25477" y="2247417"/>
            <a:ext cx="1388125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Benefits as %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37352" y="2541169"/>
            <a:ext cx="1388125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 R expense %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63557" y="2976834"/>
            <a:ext cx="1388125" cy="561860"/>
          </a:xfrm>
          <a:prstGeom prst="roundRect">
            <a:avLst>
              <a:gd name="adj" fmla="val 882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 R cost per employee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76399" y="3362592"/>
            <a:ext cx="1388125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Health care cost %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278676" y="5194515"/>
            <a:ext cx="1388125" cy="561860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Hiring related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800120" y="2840463"/>
            <a:ext cx="1388125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 R FTE ratio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248358" y="4059389"/>
            <a:ext cx="1388125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 R cost per FTE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417063" y="3433509"/>
            <a:ext cx="1419342" cy="665611"/>
          </a:xfrm>
          <a:prstGeom prst="roundRect">
            <a:avLst>
              <a:gd name="adj" fmla="val 686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Average comp.  ratios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188245" y="2348637"/>
            <a:ext cx="1388125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Overtime related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836405" y="3197131"/>
            <a:ext cx="1388125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Diversity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801736" y="4212067"/>
            <a:ext cx="1464327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Absenteeism related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401937" y="4001073"/>
            <a:ext cx="1388125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Span of control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904123" y="4955755"/>
            <a:ext cx="1388125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Training related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87776" y="1928316"/>
            <a:ext cx="1388125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 R cost per FTE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48357" y="5107425"/>
            <a:ext cx="1388125" cy="561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OSHA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510" y="2877036"/>
            <a:ext cx="3132464" cy="348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 like to test metrics for “purpose,  value added, and connectivity ”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This applies to any metrics ( HR, operations, financial, procurement, etc.) </a:t>
            </a:r>
          </a:p>
          <a:p>
            <a:r>
              <a:rPr lang="en-US" dirty="0" smtClean="0"/>
              <a:t>Compliance &amp; or for “defensive purposes”.</a:t>
            </a:r>
          </a:p>
          <a:p>
            <a:r>
              <a:rPr lang="en-US" dirty="0" smtClean="0"/>
              <a:t>Tactical – value added  </a:t>
            </a:r>
          </a:p>
          <a:p>
            <a:r>
              <a:rPr lang="en-US" dirty="0" smtClean="0"/>
              <a:t>Strategic</a:t>
            </a:r>
          </a:p>
          <a:p>
            <a:r>
              <a:rPr lang="en-US" dirty="0" smtClean="0"/>
              <a:t>Connectivity – overall business goals</a:t>
            </a:r>
          </a:p>
          <a:p>
            <a:pPr lvl="1"/>
            <a:r>
              <a:rPr lang="en-US" dirty="0" smtClean="0"/>
              <a:t>Tactical, in concert with “relative risk factors”.  </a:t>
            </a:r>
          </a:p>
          <a:p>
            <a:pPr lvl="1"/>
            <a:r>
              <a:rPr lang="en-US" dirty="0" smtClean="0"/>
              <a:t>Strategic</a:t>
            </a:r>
          </a:p>
          <a:p>
            <a:r>
              <a:rPr lang="en-US" dirty="0" smtClean="0"/>
              <a:t>Elimination process…what will happen if we stop tracking</a:t>
            </a:r>
          </a:p>
          <a:p>
            <a:r>
              <a:rPr lang="en-US" dirty="0" smtClean="0"/>
              <a:t>Gap analysis …are we missing any “gauges”. 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832" y="2295143"/>
            <a:ext cx="3783415" cy="28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0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for alignment – for near term goals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92660" y="1870567"/>
            <a:ext cx="7136091" cy="431512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64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Address relative risk factors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6372" y="1927952"/>
            <a:ext cx="10583315" cy="158642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315" y="3766276"/>
            <a:ext cx="10357428" cy="45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66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Intersection of two metrics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1755" y="2996588"/>
            <a:ext cx="10188299" cy="169583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6" name="Up Arrow 5"/>
          <p:cNvSpPr/>
          <p:nvPr/>
        </p:nvSpPr>
        <p:spPr>
          <a:xfrm>
            <a:off x="6863507" y="4814371"/>
            <a:ext cx="1938969" cy="1220779"/>
          </a:xfrm>
          <a:prstGeom prst="up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Best ROI </a:t>
            </a:r>
            <a:endParaRPr lang="en-US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37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for alignment – for </a:t>
            </a:r>
            <a:r>
              <a:rPr lang="en-US" dirty="0" smtClean="0"/>
              <a:t>longer  </a:t>
            </a:r>
            <a:r>
              <a:rPr lang="en-US" dirty="0"/>
              <a:t>term goals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5237" y="1847850"/>
            <a:ext cx="9407737" cy="435133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32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Harvard Business School Publishing Article : Expanding HR’s Strategic role  ( Interview with Dave Ulrich) 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 CF : “How do you create an outstanding strategy “.</a:t>
            </a:r>
          </a:p>
          <a:p>
            <a:endParaRPr lang="en-US" dirty="0"/>
          </a:p>
          <a:p>
            <a:r>
              <a:rPr lang="en-US" dirty="0" smtClean="0"/>
              <a:t>DU : “ What are the business challenges ?”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29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Is HR </a:t>
            </a:r>
            <a:r>
              <a:rPr lang="en-US" dirty="0" smtClean="0"/>
              <a:t> in </a:t>
            </a:r>
            <a:r>
              <a:rPr lang="en-US" dirty="0" smtClean="0"/>
              <a:t>your organization sought after 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34178" y="1921942"/>
            <a:ext cx="1762698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General Manager (GM)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68018" y="2758358"/>
            <a:ext cx="1487049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Other G &amp;A departments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84834" y="2758358"/>
            <a:ext cx="1384452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Engineering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49565" y="2709652"/>
            <a:ext cx="1494622" cy="6610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Human Resources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70757" y="2695798"/>
            <a:ext cx="1438161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Finance &amp; accounting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91110" y="2694461"/>
            <a:ext cx="1275204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Sales &amp; marketing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20555" y="2620125"/>
            <a:ext cx="1242841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Operations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64394" y="4483865"/>
            <a:ext cx="6589005" cy="446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</a:t>
            </a:r>
            <a:r>
              <a:rPr lang="en-US" sz="2000" b="1" dirty="0" smtClean="0">
                <a:solidFill>
                  <a:schemeClr val="tx1"/>
                </a:solidFill>
              </a:rPr>
              <a:t>Sought after by “GM” for “tactical / compliance stuff” ? </a:t>
            </a:r>
            <a:endParaRPr lang="en-US" sz="2000" b="1" dirty="0"/>
          </a:p>
        </p:txBody>
      </p:sp>
      <p:sp>
        <p:nvSpPr>
          <p:cNvPr id="17" name="Rectangle 16"/>
          <p:cNvSpPr/>
          <p:nvPr/>
        </p:nvSpPr>
        <p:spPr>
          <a:xfrm>
            <a:off x="1564392" y="5009819"/>
            <a:ext cx="6589005" cy="446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2</a:t>
            </a:r>
            <a:r>
              <a:rPr lang="en-US" b="1" dirty="0" smtClean="0">
                <a:solidFill>
                  <a:schemeClr val="tx1"/>
                </a:solidFill>
              </a:rPr>
              <a:t>. </a:t>
            </a:r>
            <a:r>
              <a:rPr lang="en-US" sz="2000" b="1" dirty="0" smtClean="0">
                <a:solidFill>
                  <a:schemeClr val="tx1"/>
                </a:solidFill>
              </a:rPr>
              <a:t>Sought after by “GM”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also for “strategic stuff”  ?                              </a:t>
            </a:r>
            <a:endParaRPr lang="en-US" sz="2000" b="1" dirty="0"/>
          </a:p>
        </p:txBody>
      </p:sp>
      <p:sp>
        <p:nvSpPr>
          <p:cNvPr id="18" name="Rectangle 17"/>
          <p:cNvSpPr/>
          <p:nvPr/>
        </p:nvSpPr>
        <p:spPr>
          <a:xfrm>
            <a:off x="1564393" y="5524275"/>
            <a:ext cx="6720625" cy="446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3</a:t>
            </a:r>
            <a:r>
              <a:rPr lang="en-US" b="1" dirty="0" smtClean="0">
                <a:solidFill>
                  <a:schemeClr val="tx1"/>
                </a:solidFill>
              </a:rPr>
              <a:t>. </a:t>
            </a:r>
            <a:r>
              <a:rPr lang="en-US" sz="2000" b="1" dirty="0" smtClean="0">
                <a:solidFill>
                  <a:schemeClr val="tx1"/>
                </a:solidFill>
              </a:rPr>
              <a:t>Sought after by “Other departments ” for “strategic stuff”  ?</a:t>
            </a:r>
            <a:endParaRPr lang="en-US" sz="2000" b="1" dirty="0"/>
          </a:p>
        </p:txBody>
      </p:sp>
      <p:sp>
        <p:nvSpPr>
          <p:cNvPr id="19" name="Curved Up Arrow 18"/>
          <p:cNvSpPr/>
          <p:nvPr/>
        </p:nvSpPr>
        <p:spPr>
          <a:xfrm rot="15547959">
            <a:off x="8168153" y="5066372"/>
            <a:ext cx="909956" cy="7315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38200" y="1593273"/>
            <a:ext cx="3969327" cy="8919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Are you sought after and why for each question ? 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65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This is how I test goals and strategies (business level, department level  or  personal)?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1. </a:t>
            </a:r>
            <a:r>
              <a:rPr lang="en-US" sz="1800" b="1" dirty="0" smtClean="0"/>
              <a:t>What are you trying to accomplish ( your goal) , testing for clarity ? </a:t>
            </a:r>
          </a:p>
          <a:p>
            <a:pPr lvl="1"/>
            <a:r>
              <a:rPr lang="en-US" sz="1800" b="1" dirty="0" smtClean="0"/>
              <a:t>We need clarity for alignment </a:t>
            </a:r>
            <a:endParaRPr lang="en-US" sz="1800" b="1" dirty="0"/>
          </a:p>
          <a:p>
            <a:r>
              <a:rPr lang="en-US" sz="1800" b="1" dirty="0" smtClean="0"/>
              <a:t>2. Why ? </a:t>
            </a:r>
          </a:p>
          <a:p>
            <a:pPr lvl="1"/>
            <a:r>
              <a:rPr lang="en-US" sz="1800" b="1" dirty="0" smtClean="0"/>
              <a:t>If Why is not strong enough ( clarity and commitment) , go back to # 1.</a:t>
            </a:r>
          </a:p>
          <a:p>
            <a:r>
              <a:rPr lang="en-US" sz="1800" b="1" dirty="0" smtClean="0"/>
              <a:t>3. “How” will you achieve your goal ( “what”) </a:t>
            </a:r>
          </a:p>
          <a:p>
            <a:pPr lvl="1"/>
            <a:r>
              <a:rPr lang="en-US" sz="1400" b="1" dirty="0" smtClean="0"/>
              <a:t> </a:t>
            </a:r>
            <a:r>
              <a:rPr lang="en-US" sz="1800" b="1" dirty="0" smtClean="0"/>
              <a:t>Fast forward, assume you can successfully implement your “how”</a:t>
            </a:r>
          </a:p>
          <a:p>
            <a:pPr lvl="1"/>
            <a:r>
              <a:rPr lang="en-US" sz="1800" b="1" dirty="0" smtClean="0"/>
              <a:t>Will you accomplish your “what” ? </a:t>
            </a:r>
          </a:p>
          <a:p>
            <a:pPr lvl="1"/>
            <a:r>
              <a:rPr lang="en-US" sz="1800" b="1" dirty="0" smtClean="0"/>
              <a:t>Test for alignment ( or misalignment) </a:t>
            </a:r>
          </a:p>
          <a:p>
            <a:r>
              <a:rPr lang="en-US" sz="1800" b="1" dirty="0" smtClean="0"/>
              <a:t>4. What are the “measures” to monitor “progress” </a:t>
            </a:r>
          </a:p>
          <a:p>
            <a:pPr lvl="1"/>
            <a:r>
              <a:rPr lang="en-US" sz="1800" b="1" dirty="0" smtClean="0"/>
              <a:t>Test for alignment, clarity, ownership, leading, lagging, tactical, strategic  </a:t>
            </a:r>
          </a:p>
          <a:p>
            <a:pPr lvl="2"/>
            <a:r>
              <a:rPr lang="en-US" sz="1800" b="1" dirty="0" smtClean="0"/>
              <a:t> Overall test for value added ( to monitor how and what) </a:t>
            </a:r>
          </a:p>
          <a:p>
            <a:r>
              <a:rPr lang="en-US" sz="1800" b="1" dirty="0" smtClean="0"/>
              <a:t>5. Test for alignment and connectivity within the “relevant organization / system ”. </a:t>
            </a:r>
            <a:endParaRPr lang="en-US" sz="1800" dirty="0"/>
          </a:p>
          <a:p>
            <a:pPr lvl="1"/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33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comments /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 –think your training programs in your company</a:t>
            </a:r>
          </a:p>
          <a:p>
            <a:r>
              <a:rPr lang="en-US" dirty="0" smtClean="0"/>
              <a:t>Add “basic management financial literacy” , across the organization</a:t>
            </a:r>
          </a:p>
          <a:p>
            <a:r>
              <a:rPr lang="en-US" dirty="0" smtClean="0"/>
              <a:t>Test the metrics for “ purpose, valued added and connectivity” </a:t>
            </a:r>
          </a:p>
          <a:p>
            <a:r>
              <a:rPr lang="en-US" dirty="0" smtClean="0"/>
              <a:t>Test for “relative risk factors” and “alignment”</a:t>
            </a:r>
          </a:p>
          <a:p>
            <a:r>
              <a:rPr lang="en-US" dirty="0" smtClean="0"/>
              <a:t>Employee performance and compensation in line with “value added metrics”. </a:t>
            </a:r>
          </a:p>
          <a:p>
            <a:r>
              <a:rPr lang="en-US" dirty="0" smtClean="0"/>
              <a:t>For HR staff/managers . Enhance your knowledge in the areas of</a:t>
            </a:r>
          </a:p>
          <a:p>
            <a:pPr lvl="1"/>
            <a:r>
              <a:rPr lang="en-US" dirty="0" smtClean="0"/>
              <a:t>Finance</a:t>
            </a:r>
          </a:p>
          <a:p>
            <a:pPr lvl="1"/>
            <a:r>
              <a:rPr lang="en-US" dirty="0" smtClean="0"/>
              <a:t>Strategic planning</a:t>
            </a:r>
          </a:p>
          <a:p>
            <a:pPr lvl="1"/>
            <a:r>
              <a:rPr lang="en-US" dirty="0" smtClean="0"/>
              <a:t>Leadership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07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Is HR (you)  in your organization sought after 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34178" y="1921942"/>
            <a:ext cx="1762698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General Manager (GM)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68018" y="2758358"/>
            <a:ext cx="1487049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Other G &amp;A departments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84834" y="2758358"/>
            <a:ext cx="1384452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Engineering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49565" y="2709652"/>
            <a:ext cx="1494622" cy="6610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Human Resources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70757" y="2695798"/>
            <a:ext cx="1438161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Finance &amp; accounting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91110" y="2694461"/>
            <a:ext cx="1275204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Sales &amp; marketing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20555" y="2620125"/>
            <a:ext cx="1242841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Operations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64394" y="4483865"/>
            <a:ext cx="6589005" cy="446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</a:t>
            </a:r>
            <a:r>
              <a:rPr lang="en-US" sz="2000" b="1" dirty="0" smtClean="0">
                <a:solidFill>
                  <a:schemeClr val="tx1"/>
                </a:solidFill>
              </a:rPr>
              <a:t>Sought after by “GM” for “tactical / compliance stuff” ? </a:t>
            </a:r>
            <a:endParaRPr lang="en-US" sz="2000" b="1" dirty="0"/>
          </a:p>
        </p:txBody>
      </p:sp>
      <p:sp>
        <p:nvSpPr>
          <p:cNvPr id="17" name="Rectangle 16"/>
          <p:cNvSpPr/>
          <p:nvPr/>
        </p:nvSpPr>
        <p:spPr>
          <a:xfrm>
            <a:off x="1564392" y="5009819"/>
            <a:ext cx="6589005" cy="446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2</a:t>
            </a:r>
            <a:r>
              <a:rPr lang="en-US" b="1" dirty="0" smtClean="0">
                <a:solidFill>
                  <a:schemeClr val="tx1"/>
                </a:solidFill>
              </a:rPr>
              <a:t>. </a:t>
            </a:r>
            <a:r>
              <a:rPr lang="en-US" sz="2000" b="1" dirty="0" smtClean="0">
                <a:solidFill>
                  <a:schemeClr val="tx1"/>
                </a:solidFill>
              </a:rPr>
              <a:t>Sought after by “GM”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also for “strategic stuff”  ?                              </a:t>
            </a:r>
            <a:endParaRPr lang="en-US" sz="2000" b="1" dirty="0"/>
          </a:p>
        </p:txBody>
      </p:sp>
      <p:sp>
        <p:nvSpPr>
          <p:cNvPr id="18" name="Rectangle 17"/>
          <p:cNvSpPr/>
          <p:nvPr/>
        </p:nvSpPr>
        <p:spPr>
          <a:xfrm>
            <a:off x="1564393" y="5524275"/>
            <a:ext cx="6720625" cy="446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3</a:t>
            </a:r>
            <a:r>
              <a:rPr lang="en-US" b="1" dirty="0" smtClean="0">
                <a:solidFill>
                  <a:schemeClr val="tx1"/>
                </a:solidFill>
              </a:rPr>
              <a:t>. </a:t>
            </a:r>
            <a:r>
              <a:rPr lang="en-US" sz="2000" b="1" dirty="0" smtClean="0">
                <a:solidFill>
                  <a:schemeClr val="tx1"/>
                </a:solidFill>
              </a:rPr>
              <a:t>Sought after by “Other departments ” for “strategic stuff”  ?</a:t>
            </a:r>
            <a:endParaRPr lang="en-US" sz="2000" b="1" dirty="0"/>
          </a:p>
        </p:txBody>
      </p:sp>
      <p:sp>
        <p:nvSpPr>
          <p:cNvPr id="19" name="Curved Up Arrow 18"/>
          <p:cNvSpPr/>
          <p:nvPr/>
        </p:nvSpPr>
        <p:spPr>
          <a:xfrm rot="15547959">
            <a:off x="8168153" y="5066372"/>
            <a:ext cx="909956" cy="7315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38200" y="1593273"/>
            <a:ext cx="3969327" cy="8919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Are you sought after and why for each question ? 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32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What three things you ( HR )can do to become sought after 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34178" y="1921942"/>
            <a:ext cx="1762698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General Manager (GM)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68018" y="2758358"/>
            <a:ext cx="1487049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Other G &amp;A departments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84834" y="2758358"/>
            <a:ext cx="1384452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Engineering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49565" y="2709652"/>
            <a:ext cx="1494622" cy="6610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Human Resources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70757" y="2695798"/>
            <a:ext cx="1438161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Finance &amp; accounting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91110" y="2694461"/>
            <a:ext cx="1275204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Sales &amp; marketing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20555" y="2620125"/>
            <a:ext cx="1242841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Operations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64394" y="4483865"/>
            <a:ext cx="6589005" cy="446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</a:t>
            </a:r>
            <a:r>
              <a:rPr lang="en-US" sz="2000" b="1" dirty="0" smtClean="0">
                <a:solidFill>
                  <a:schemeClr val="tx1"/>
                </a:solidFill>
              </a:rPr>
              <a:t>Actions to become sought after </a:t>
            </a:r>
            <a:endParaRPr lang="en-US" sz="2000" b="1" dirty="0"/>
          </a:p>
        </p:txBody>
      </p:sp>
      <p:sp>
        <p:nvSpPr>
          <p:cNvPr id="17" name="Rectangle 16"/>
          <p:cNvSpPr/>
          <p:nvPr/>
        </p:nvSpPr>
        <p:spPr>
          <a:xfrm>
            <a:off x="1564392" y="5009819"/>
            <a:ext cx="6589005" cy="446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2</a:t>
            </a:r>
            <a:r>
              <a:rPr lang="en-US" b="1" dirty="0" smtClean="0">
                <a:solidFill>
                  <a:schemeClr val="tx1"/>
                </a:solidFill>
              </a:rPr>
              <a:t>. </a:t>
            </a:r>
            <a:r>
              <a:rPr lang="en-US" sz="2000" b="1" dirty="0" smtClean="0">
                <a:solidFill>
                  <a:schemeClr val="tx1"/>
                </a:solidFill>
              </a:rPr>
              <a:t>What is holding you back?                             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3046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13" y="1628297"/>
            <a:ext cx="6492963" cy="309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2090" y="4899924"/>
            <a:ext cx="7181710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3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What three things you ( HR )can do to become sought after 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34178" y="1921942"/>
            <a:ext cx="1762698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General Manager (GM)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68018" y="2758358"/>
            <a:ext cx="1487049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Other G &amp;A departments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84834" y="2758358"/>
            <a:ext cx="1384452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Engineering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49565" y="2709652"/>
            <a:ext cx="1494622" cy="6610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Human Resources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70757" y="2695798"/>
            <a:ext cx="1438161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Finance &amp; accounting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91110" y="2694461"/>
            <a:ext cx="1275204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Sales &amp; marketing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20555" y="2620125"/>
            <a:ext cx="1242841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Operations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64394" y="4483865"/>
            <a:ext cx="6589005" cy="446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</a:t>
            </a:r>
            <a:r>
              <a:rPr lang="en-US" sz="2000" b="1" dirty="0" smtClean="0">
                <a:solidFill>
                  <a:schemeClr val="tx1"/>
                </a:solidFill>
              </a:rPr>
              <a:t>Actions to become sought after </a:t>
            </a:r>
            <a:endParaRPr lang="en-US" sz="2000" b="1" dirty="0"/>
          </a:p>
        </p:txBody>
      </p:sp>
      <p:sp>
        <p:nvSpPr>
          <p:cNvPr id="17" name="Rectangle 16"/>
          <p:cNvSpPr/>
          <p:nvPr/>
        </p:nvSpPr>
        <p:spPr>
          <a:xfrm>
            <a:off x="1564392" y="5009819"/>
            <a:ext cx="6589005" cy="446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2</a:t>
            </a:r>
            <a:r>
              <a:rPr lang="en-US" b="1" dirty="0" smtClean="0">
                <a:solidFill>
                  <a:schemeClr val="tx1"/>
                </a:solidFill>
              </a:rPr>
              <a:t>. </a:t>
            </a:r>
            <a:r>
              <a:rPr lang="en-US" sz="2000" b="1" dirty="0" smtClean="0">
                <a:solidFill>
                  <a:schemeClr val="tx1"/>
                </a:solidFill>
              </a:rPr>
              <a:t>What is holding you back?                             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9984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600" dirty="0"/>
              <a:t> </a:t>
            </a:r>
            <a:r>
              <a:rPr lang="en-US" sz="3600" dirty="0" smtClean="0"/>
              <a:t>How often are “HR metrics “ presented or discussed or questioned by investors during quarterly  earning announcement ? 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69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business is not doing well what metrics  are :  </a:t>
            </a:r>
          </a:p>
          <a:p>
            <a:endParaRPr lang="en-US" dirty="0"/>
          </a:p>
          <a:p>
            <a:r>
              <a:rPr lang="en-US" dirty="0" smtClean="0"/>
              <a:t> Share holders focused on ?</a:t>
            </a:r>
          </a:p>
          <a:p>
            <a:r>
              <a:rPr lang="en-US" dirty="0" smtClean="0"/>
              <a:t> Banks and Lenders focused on ?</a:t>
            </a:r>
          </a:p>
          <a:p>
            <a:r>
              <a:rPr lang="en-US" dirty="0" smtClean="0"/>
              <a:t>Senior Management focused on ? 		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30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34178" y="1921942"/>
            <a:ext cx="1762698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General Manager (GM)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68018" y="2758358"/>
            <a:ext cx="1487049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Other G &amp;A departments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84834" y="2758358"/>
            <a:ext cx="1384452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Engineering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49565" y="2709652"/>
            <a:ext cx="1494622" cy="6610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Human Resources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70757" y="2695798"/>
            <a:ext cx="1438161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Finance &amp; accounting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91110" y="2694461"/>
            <a:ext cx="1275204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Sales &amp; marketing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20555" y="2620125"/>
            <a:ext cx="1242841" cy="6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Operations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Dominant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008" y="3959398"/>
            <a:ext cx="2438611" cy="12985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79" y="4001294"/>
            <a:ext cx="2432515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1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Lets take a pause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 I start 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Write down three </a:t>
            </a:r>
            <a:r>
              <a:rPr lang="en-US" u="sng" dirty="0" smtClean="0"/>
              <a:t>“Financial  level  metrics” </a:t>
            </a:r>
            <a:r>
              <a:rPr lang="en-US" dirty="0" smtClean="0"/>
              <a:t>in your organization that are consistently used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Three “</a:t>
            </a:r>
            <a:r>
              <a:rPr lang="en-US" u="sng" dirty="0" smtClean="0"/>
              <a:t>HR metrics</a:t>
            </a:r>
            <a:r>
              <a:rPr lang="en-US" dirty="0" smtClean="0"/>
              <a:t>” that are also consistently  used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Identify alignment 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 not copy or distribute-Connect The Dots - Strategic education : mosattar@cox.net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534" y="3736838"/>
            <a:ext cx="4864514" cy="2818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8153400" y="3657600"/>
            <a:ext cx="2290590" cy="1564395"/>
          </a:xfrm>
          <a:prstGeom prst="roundRect">
            <a:avLst/>
          </a:prstGeom>
          <a:solidFill>
            <a:schemeClr val="bg2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Knowledge / Learning gaps ?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71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2949</TotalTime>
  <Words>2141</Words>
  <Application>Microsoft Office PowerPoint</Application>
  <PresentationFormat>Widescreen</PresentationFormat>
  <Paragraphs>382</Paragraphs>
  <Slides>44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Calibri</vt:lpstr>
      <vt:lpstr>Calibri Light</vt:lpstr>
      <vt:lpstr>Times New Roman</vt:lpstr>
      <vt:lpstr>Office Theme</vt:lpstr>
      <vt:lpstr> Mo Sattar</vt:lpstr>
      <vt:lpstr> </vt:lpstr>
      <vt:lpstr>Few  takeaways </vt:lpstr>
      <vt:lpstr> Is HR  in your organization sought after ? </vt:lpstr>
      <vt:lpstr> What three things you ( HR )can do to become sought after ? </vt:lpstr>
      <vt:lpstr>  </vt:lpstr>
      <vt:lpstr> </vt:lpstr>
      <vt:lpstr>Dominant </vt:lpstr>
      <vt:lpstr>Lets take a pause </vt:lpstr>
      <vt:lpstr>Bringing HR and Finance Together with Analytics By Jeff Higgins, Human Capital Management Institute</vt:lpstr>
      <vt:lpstr>Benefits for Balanced scorecard </vt:lpstr>
      <vt:lpstr>Benefits for Balanced scorecard </vt:lpstr>
      <vt:lpstr>Paradigm Shift for results base approach </vt:lpstr>
      <vt:lpstr>Value added ?  </vt:lpstr>
      <vt:lpstr>Lets take a pause </vt:lpstr>
      <vt:lpstr> </vt:lpstr>
      <vt:lpstr> </vt:lpstr>
      <vt:lpstr>ROS : Return On Sales ( also called Profit Margin) </vt:lpstr>
      <vt:lpstr>   </vt:lpstr>
      <vt:lpstr>  </vt:lpstr>
      <vt:lpstr> </vt:lpstr>
      <vt:lpstr>Value chain concept and what is direct versus “indirect”</vt:lpstr>
      <vt:lpstr>Important to understand the alignment between Organization structure and value chain </vt:lpstr>
      <vt:lpstr>Linkage </vt:lpstr>
      <vt:lpstr>Business planning process</vt:lpstr>
      <vt:lpstr> </vt:lpstr>
      <vt:lpstr> </vt:lpstr>
      <vt:lpstr> </vt:lpstr>
      <vt:lpstr>  </vt:lpstr>
      <vt:lpstr>Value content effectiveness </vt:lpstr>
      <vt:lpstr> </vt:lpstr>
      <vt:lpstr>Filter the   HR metrics</vt:lpstr>
      <vt:lpstr>Run it through a filter process  </vt:lpstr>
      <vt:lpstr>I like to test metrics for “purpose,  value added, and connectivity ” </vt:lpstr>
      <vt:lpstr>Check for alignment – for near term goals </vt:lpstr>
      <vt:lpstr>Address relative risk factors</vt:lpstr>
      <vt:lpstr>Intersection of two metrics </vt:lpstr>
      <vt:lpstr>Check for alignment – for longer  term goals </vt:lpstr>
      <vt:lpstr>   </vt:lpstr>
      <vt:lpstr>This is how I test goals and strategies (business level, department level  or  personal)? </vt:lpstr>
      <vt:lpstr>Closing comments / Recommendations</vt:lpstr>
      <vt:lpstr> Is HR (you)  in your organization sought after ? </vt:lpstr>
      <vt:lpstr> What three things you ( HR )can do to become sought after ? </vt:lpstr>
      <vt:lpstr>Q&amp;A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 sattar</dc:creator>
  <cp:lastModifiedBy>mo sattar</cp:lastModifiedBy>
  <cp:revision>114</cp:revision>
  <dcterms:created xsi:type="dcterms:W3CDTF">2015-03-12T20:58:58Z</dcterms:created>
  <dcterms:modified xsi:type="dcterms:W3CDTF">2015-03-22T16:58:11Z</dcterms:modified>
</cp:coreProperties>
</file>