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6"/>
  </p:notesMasterIdLst>
  <p:sldIdLst>
    <p:sldId id="258" r:id="rId2"/>
    <p:sldId id="257" r:id="rId3"/>
    <p:sldId id="259" r:id="rId4"/>
    <p:sldId id="260" r:id="rId5"/>
    <p:sldId id="262" r:id="rId6"/>
    <p:sldId id="263" r:id="rId7"/>
    <p:sldId id="266" r:id="rId8"/>
    <p:sldId id="267" r:id="rId9"/>
    <p:sldId id="268" r:id="rId10"/>
    <p:sldId id="269" r:id="rId11"/>
    <p:sldId id="270"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312" r:id="rId30"/>
    <p:sldId id="290" r:id="rId31"/>
    <p:sldId id="313"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310" r:id="rId51"/>
    <p:sldId id="314" r:id="rId52"/>
    <p:sldId id="315" r:id="rId53"/>
    <p:sldId id="316" r:id="rId54"/>
    <p:sldId id="317" r:id="rId55"/>
    <p:sldId id="318" r:id="rId56"/>
    <p:sldId id="319" r:id="rId57"/>
    <p:sldId id="321" r:id="rId58"/>
    <p:sldId id="324" r:id="rId59"/>
    <p:sldId id="325" r:id="rId60"/>
    <p:sldId id="326" r:id="rId61"/>
    <p:sldId id="327" r:id="rId62"/>
    <p:sldId id="328" r:id="rId63"/>
    <p:sldId id="329" r:id="rId64"/>
    <p:sldId id="33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60553" autoAdjust="0"/>
  </p:normalViewPr>
  <p:slideViewPr>
    <p:cSldViewPr snapToGrid="0">
      <p:cViewPr varScale="1">
        <p:scale>
          <a:sx n="69" d="100"/>
          <a:sy n="69" d="100"/>
        </p:scale>
        <p:origin x="21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56B3E-EFD0-4C8C-BDB1-9204010B567C}"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E68F0-4E64-43DF-A4E5-4499FAE56B0A}" type="slidenum">
              <a:rPr lang="en-US" smtClean="0"/>
              <a:t>‹#›</a:t>
            </a:fld>
            <a:endParaRPr lang="en-US"/>
          </a:p>
        </p:txBody>
      </p:sp>
    </p:spTree>
    <p:extLst>
      <p:ext uri="{BB962C8B-B14F-4D97-AF65-F5344CB8AC3E}">
        <p14:creationId xmlns:p14="http://schemas.microsoft.com/office/powerpoint/2010/main" val="320954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98FFA-38F9-4EAF-A827-98CEC1C433A8}" type="slidenum">
              <a:rPr lang="en-US" smtClean="0"/>
              <a:t>1</a:t>
            </a:fld>
            <a:endParaRPr lang="en-US"/>
          </a:p>
        </p:txBody>
      </p:sp>
    </p:spTree>
    <p:extLst>
      <p:ext uri="{BB962C8B-B14F-4D97-AF65-F5344CB8AC3E}">
        <p14:creationId xmlns:p14="http://schemas.microsoft.com/office/powerpoint/2010/main" val="222462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 primary will be held for established political parties for which a nomination is uncontested (that is where no more than the number of candidates have filed petitions than there are positions to be nominated, unless a write-in candidate files by December 27, 2018).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are a part-time local election official, we </a:t>
            </a:r>
            <a:r>
              <a:rPr lang="en-US" sz="1200" u="sng" dirty="0"/>
              <a:t>suggest</a:t>
            </a:r>
            <a:r>
              <a:rPr lang="en-US" sz="1200" dirty="0"/>
              <a:t> that you provide some Saturday filing hours.  Your board, by ordinance or resolution, may appoint someone to accept the filings for you. The Election Code does state that you must remain open for filing until 5:00pm on the last day of the filing period.</a:t>
            </a:r>
            <a:endParaRPr lang="en-US" baseline="0" dirty="0"/>
          </a:p>
          <a:p>
            <a:endParaRPr lang="en-US" sz="1200" dirty="0"/>
          </a:p>
          <a:p>
            <a:r>
              <a:rPr lang="en-US" sz="1200" b="1" dirty="0"/>
              <a:t>A clerk asked if they can establish the hours that they will be available to accept the filings, within the designated dates.   </a:t>
            </a:r>
            <a:endParaRPr lang="en-US" sz="1200" dirty="0"/>
          </a:p>
          <a:p>
            <a:r>
              <a:rPr lang="en-US" sz="1200" i="1" u="sng" dirty="0"/>
              <a:t>Answer:</a:t>
            </a:r>
            <a:r>
              <a:rPr lang="en-US" sz="1200" dirty="0"/>
              <a:t>  The dates for the Primary petition filing are “not more than 99 nor less than 92 days prior to the date of the election. The dates for the Consolidated petition filing are “not more than 113 nor less than 106 days prior to the date of the election. The only hourly requirement listed in the election code states that “the office shall remain open for the receipt of such petitions </a:t>
            </a:r>
            <a:r>
              <a:rPr lang="en-US" sz="1200" i="1" u="sng" dirty="0"/>
              <a:t>until 5:00 P.M. on the last day of the filing period</a:t>
            </a:r>
            <a:r>
              <a:rPr lang="en-US" sz="1200" i="1" dirty="0"/>
              <a:t>”</a:t>
            </a:r>
            <a:r>
              <a:rPr lang="en-US" sz="1200" dirty="0"/>
              <a:t>.  It is </a:t>
            </a:r>
            <a:r>
              <a:rPr lang="en-US" sz="1200" u="sng" dirty="0"/>
              <a:t>suggested</a:t>
            </a:r>
            <a:r>
              <a:rPr lang="en-US" sz="1200" dirty="0"/>
              <a:t> that the local election official give a pre-filing notice indicating the time and location for the filing, and that such filing time be consistent with the regular business hours of the clerk’s office.  </a:t>
            </a:r>
          </a:p>
          <a:p>
            <a:r>
              <a:rPr lang="en-US" sz="1200" i="1" u="sng" dirty="0"/>
              <a:t>References:</a:t>
            </a:r>
            <a:r>
              <a:rPr lang="en-US" sz="1200" dirty="0"/>
              <a:t> 10 ILCS 5/10‑3 and 5/1-4 </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12</a:t>
            </a:fld>
            <a:endParaRPr lang="en-US"/>
          </a:p>
        </p:txBody>
      </p:sp>
    </p:spTree>
    <p:extLst>
      <p:ext uri="{BB962C8B-B14F-4D97-AF65-F5344CB8AC3E}">
        <p14:creationId xmlns:p14="http://schemas.microsoft.com/office/powerpoint/2010/main" val="350437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ways that individuals become nominated. If they choose to run as established political party candidates in the odd year elections, they will either participate in a Primary Election or a Caucus. The purpose of a primary election and a caucus is to reduce the number of nominations down to the number to be elected by party. Primary elections are held only for contested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Nonpartisan candidates cannot be associated with a party. The exception</a:t>
            </a:r>
            <a:r>
              <a:rPr lang="en-US" sz="1200" baseline="0" dirty="0"/>
              <a:t> to this would be the nonpartisan municipality candidates, who would be filing during the filing period for the primary 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Article 7 of the Election Code governs</a:t>
            </a:r>
            <a:r>
              <a:rPr lang="en-US" baseline="0" dirty="0"/>
              <a:t> petition filing for a primary. Article 10 in the Election Code covers independent and new party candidate petition filings, in addition to nonpartisan filings for certain municipalities.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50E68F0-4E64-43DF-A4E5-4499FAE56B0A}" type="slidenum">
              <a:rPr lang="en-US" smtClean="0"/>
              <a:t>13</a:t>
            </a:fld>
            <a:endParaRPr lang="en-US"/>
          </a:p>
        </p:txBody>
      </p:sp>
    </p:spTree>
    <p:extLst>
      <p:ext uri="{BB962C8B-B14F-4D97-AF65-F5344CB8AC3E}">
        <p14:creationId xmlns:p14="http://schemas.microsoft.com/office/powerpoint/2010/main" val="25799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7 of the Election Code governs</a:t>
            </a:r>
            <a:r>
              <a:rPr lang="en-US" baseline="0" dirty="0"/>
              <a:t> petition filing for a primary. Article 10 in the Election Code covers independent and new party candidate petition filings, in addition to nonpartisan filings for certain municipalities.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14</a:t>
            </a:fld>
            <a:endParaRPr lang="en-US"/>
          </a:p>
        </p:txBody>
      </p:sp>
    </p:spTree>
    <p:extLst>
      <p:ext uri="{BB962C8B-B14F-4D97-AF65-F5344CB8AC3E}">
        <p14:creationId xmlns:p14="http://schemas.microsoft.com/office/powerpoint/2010/main" val="67458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15</a:t>
            </a:fld>
            <a:endParaRPr lang="en-US"/>
          </a:p>
        </p:txBody>
      </p:sp>
    </p:spTree>
    <p:extLst>
      <p:ext uri="{BB962C8B-B14F-4D97-AF65-F5344CB8AC3E}">
        <p14:creationId xmlns:p14="http://schemas.microsoft.com/office/powerpoint/2010/main" val="352175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Established Political Party Municipalities under 5,000</a:t>
            </a:r>
            <a:endParaRPr lang="en-US" sz="1200" dirty="0"/>
          </a:p>
          <a:p>
            <a:r>
              <a:rPr lang="en-US" sz="1200" dirty="0"/>
              <a:t>If a municipality is under 5,000, and would like to hold a primary, they would have to file an ordinance for a partisan  primary.  The deadline to certify the ordinance to the EA is Nov. 15</a:t>
            </a:r>
            <a:r>
              <a:rPr lang="en-US" sz="1200" baseline="30000" dirty="0"/>
              <a:t>th </a:t>
            </a:r>
            <a:r>
              <a:rPr lang="en-US" sz="1200" dirty="0"/>
              <a:t>in the year preceding the Consolidated Primary Election. The municipality is responsible for the cost.  </a:t>
            </a:r>
          </a:p>
          <a:p>
            <a:endParaRPr lang="en-US" sz="1200" dirty="0"/>
          </a:p>
          <a:p>
            <a:r>
              <a:rPr lang="en-US" sz="1200" u="sng" dirty="0"/>
              <a:t>Nonpartisan Municipalities</a:t>
            </a:r>
          </a:p>
          <a:p>
            <a:r>
              <a:rPr lang="en-US" sz="1200" dirty="0"/>
              <a:t>A village may conduct a nonpartisan primary if approved by referendum (65 ILCS 5/3.1-25-60).</a:t>
            </a:r>
          </a:p>
          <a:p>
            <a:r>
              <a:rPr lang="en-US" sz="1200" dirty="0"/>
              <a:t>If you are a nonpartisan municipality that requires a primary, the number to actually force the primary election has changed to “four times the number to be elected plus one”.  </a:t>
            </a:r>
          </a:p>
          <a:p>
            <a:endParaRPr lang="en-US" sz="1200" dirty="0"/>
          </a:p>
          <a:p>
            <a:r>
              <a:rPr lang="en-US" sz="1200" u="sng" dirty="0"/>
              <a:t>Commission form of Government</a:t>
            </a:r>
          </a:p>
          <a:p>
            <a:r>
              <a:rPr lang="en-US" sz="1200" dirty="0"/>
              <a:t>A commission form of government doesn’t have a primary, and their filing period is December  12 – 19, 2016 for the 2017 April Consolidated Election.</a:t>
            </a:r>
          </a:p>
        </p:txBody>
      </p:sp>
      <p:sp>
        <p:nvSpPr>
          <p:cNvPr id="4" name="Slide Number Placeholder 3"/>
          <p:cNvSpPr>
            <a:spLocks noGrp="1"/>
          </p:cNvSpPr>
          <p:nvPr>
            <p:ph type="sldNum" sz="quarter" idx="10"/>
          </p:nvPr>
        </p:nvSpPr>
        <p:spPr/>
        <p:txBody>
          <a:bodyPr/>
          <a:lstStyle/>
          <a:p>
            <a:fld id="{F50E68F0-4E64-43DF-A4E5-4499FAE56B0A}" type="slidenum">
              <a:rPr lang="en-US" smtClean="0"/>
              <a:t>16</a:t>
            </a:fld>
            <a:endParaRPr lang="en-US"/>
          </a:p>
        </p:txBody>
      </p:sp>
    </p:spTree>
    <p:extLst>
      <p:ext uri="{BB962C8B-B14F-4D97-AF65-F5344CB8AC3E}">
        <p14:creationId xmlns:p14="http://schemas.microsoft.com/office/powerpoint/2010/main" val="328280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before, petitions</a:t>
            </a:r>
            <a:r>
              <a:rPr lang="en-US" baseline="0" dirty="0"/>
              <a:t> are circulated for established party candidates and municipal nonpartisan candidates in the consolidated primary election, and independent, nonpartisan, and new party candidates in the consolidated election. </a:t>
            </a:r>
          </a:p>
          <a:p>
            <a:endParaRPr lang="en-US" baseline="0" dirty="0"/>
          </a:p>
          <a:p>
            <a:r>
              <a:rPr lang="en-US" sz="1200" b="0" i="0" u="sng" dirty="0"/>
              <a:t>Reference for Established Party Petition Signers:</a:t>
            </a:r>
            <a:r>
              <a:rPr lang="en-US" sz="1200" b="0" i="0" dirty="0"/>
              <a:t> 10 ILCS 5/7‑10 </a:t>
            </a:r>
          </a:p>
          <a:p>
            <a:r>
              <a:rPr lang="en-US" sz="1200" b="0" i="0" u="sng" dirty="0"/>
              <a:t>Reference for Independent Petition Signers:</a:t>
            </a:r>
            <a:r>
              <a:rPr lang="en-US" sz="1200" b="0" i="0" dirty="0"/>
              <a:t>  10 ILCS 5/10‑3 </a:t>
            </a:r>
            <a:br>
              <a:rPr lang="en-US" sz="1200" b="0" i="0" dirty="0"/>
            </a:br>
            <a:r>
              <a:rPr lang="en-US" sz="1200" b="0" i="0" u="sng" dirty="0"/>
              <a:t>Reference for Nonpartisan Petition Signers:</a:t>
            </a:r>
            <a:r>
              <a:rPr lang="en-US" sz="1200" b="0" i="0" dirty="0"/>
              <a:t>  10 ILCS 5/10-3.1</a:t>
            </a:r>
          </a:p>
          <a:p>
            <a:pPr defTabSz="915498">
              <a:defRPr/>
            </a:pPr>
            <a:r>
              <a:rPr lang="en-US" sz="1200" b="0" i="0" u="sng" dirty="0"/>
              <a:t>Reference for New Party Petition Signers:</a:t>
            </a:r>
            <a:r>
              <a:rPr lang="en-US" sz="1200" b="0" i="0" dirty="0"/>
              <a:t>  10 ILCS </a:t>
            </a:r>
            <a:r>
              <a:rPr lang="en-US" sz="1200" b="0" i="0" dirty="0">
                <a:solidFill>
                  <a:srgbClr val="FFFF00"/>
                </a:solidFill>
              </a:rPr>
              <a:t>5/10-2 </a:t>
            </a:r>
            <a:endParaRPr lang="en-US" sz="1200" b="0" i="0" u="sng"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17</a:t>
            </a:fld>
            <a:endParaRPr lang="en-US"/>
          </a:p>
        </p:txBody>
      </p:sp>
    </p:spTree>
    <p:extLst>
      <p:ext uri="{BB962C8B-B14F-4D97-AF65-F5344CB8AC3E}">
        <p14:creationId xmlns:p14="http://schemas.microsoft.com/office/powerpoint/2010/main" val="235347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18</a:t>
            </a:fld>
            <a:endParaRPr lang="en-US"/>
          </a:p>
        </p:txBody>
      </p:sp>
    </p:spTree>
    <p:extLst>
      <p:ext uri="{BB962C8B-B14F-4D97-AF65-F5344CB8AC3E}">
        <p14:creationId xmlns:p14="http://schemas.microsoft.com/office/powerpoint/2010/main" val="1827322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LEOs are not responsible for calculating signature requirements,</a:t>
            </a:r>
            <a:r>
              <a:rPr lang="en-US" baseline="0" dirty="0"/>
              <a:t> but you do have all the information available to do the calculation. We would suggest that you DO compute the number of signatures needed and have them available for anyone who requests them. It is best to figure out signature requirements for established political parties, new parties, and independents.</a:t>
            </a:r>
          </a:p>
          <a:p>
            <a:endParaRPr lang="en-US" baseline="0" dirty="0"/>
          </a:p>
          <a:p>
            <a:r>
              <a:rPr lang="en-US" baseline="0" dirty="0"/>
              <a:t>To figure out signature requirements, guidelines are located under each office in the candidates guide. There is also a sheet of “signature calculation examples” on our website under the LEOs section. We will also go over it in this presentation.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19</a:t>
            </a:fld>
            <a:endParaRPr lang="en-US"/>
          </a:p>
        </p:txBody>
      </p:sp>
    </p:spTree>
    <p:extLst>
      <p:ext uri="{BB962C8B-B14F-4D97-AF65-F5344CB8AC3E}">
        <p14:creationId xmlns:p14="http://schemas.microsoft.com/office/powerpoint/2010/main" val="406687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Example for an Established Party Candidate:</a:t>
            </a:r>
          </a:p>
          <a:p>
            <a:r>
              <a:rPr lang="en-US" sz="1200" dirty="0"/>
              <a:t>The number of qualified primary electors is determined by taking the total vote cast for the candidate for such political party who received the highest number of votes in such political subdivision, ward or district at the last regular election at which an officer was regularly scheduled to be elected from that subdivision, ward or district. </a:t>
            </a:r>
            <a:r>
              <a:rPr lang="en-US" sz="1200" b="1" dirty="0"/>
              <a:t> </a:t>
            </a:r>
            <a:endParaRPr lang="en-US" sz="1200" dirty="0"/>
          </a:p>
          <a:p>
            <a:endParaRPr lang="en-US" sz="1200" i="1" dirty="0"/>
          </a:p>
          <a:p>
            <a:r>
              <a:rPr lang="en-US" sz="1200" i="1" dirty="0"/>
              <a:t>Explanation:</a:t>
            </a:r>
            <a:r>
              <a:rPr lang="en-US" sz="1200" dirty="0"/>
              <a:t> If 1,000 voters cast Republican ballots for mayor at the last regular municipal election, and the mayor received the highest number of votes for that party at that election.  </a:t>
            </a:r>
            <a:r>
              <a:rPr lang="en-US" sz="1200" i="1" dirty="0"/>
              <a:t>The .5% signature requirement for the city wide republican candidates would be “5”.</a:t>
            </a:r>
            <a:endParaRPr lang="en-US" sz="1200" dirty="0"/>
          </a:p>
          <a:p>
            <a:endParaRPr lang="en-US" sz="1200" u="sng" dirty="0"/>
          </a:p>
          <a:p>
            <a:r>
              <a:rPr lang="en-US" sz="1200" u="sng" dirty="0"/>
              <a:t>Example for a New Political party Candidate</a:t>
            </a:r>
            <a:r>
              <a:rPr lang="en-US" sz="1200" dirty="0"/>
              <a:t>:</a:t>
            </a:r>
          </a:p>
          <a:p>
            <a:r>
              <a:rPr lang="en-US" sz="1200" dirty="0"/>
              <a:t>5% of the total number of persons who voted in the last regular election in the district or political subdivision.</a:t>
            </a:r>
          </a:p>
          <a:p>
            <a:endParaRPr lang="en-US" sz="1200" dirty="0"/>
          </a:p>
          <a:p>
            <a:r>
              <a:rPr lang="en-US" sz="1200" i="1" dirty="0"/>
              <a:t>Explanation</a:t>
            </a:r>
            <a:r>
              <a:rPr lang="en-US" sz="1200" dirty="0"/>
              <a:t>: If 1,000 voters who voted in the last regular election, </a:t>
            </a:r>
            <a:r>
              <a:rPr lang="en-US" sz="1200" i="1" dirty="0"/>
              <a:t>the 5% signature requirement would be “50”.</a:t>
            </a:r>
            <a:endParaRPr lang="en-US" sz="1200" dirty="0"/>
          </a:p>
          <a:p>
            <a:r>
              <a:rPr lang="en-US" sz="1200" dirty="0"/>
              <a:t> </a:t>
            </a:r>
          </a:p>
          <a:p>
            <a:r>
              <a:rPr lang="en-US" sz="1200" u="sng" dirty="0"/>
              <a:t>Example for a Park District Commissioner</a:t>
            </a:r>
            <a:r>
              <a:rPr lang="en-US" sz="1200" dirty="0"/>
              <a:t>:</a:t>
            </a:r>
          </a:p>
          <a:p>
            <a:r>
              <a:rPr lang="en-US" sz="1200" dirty="0"/>
              <a:t>2% of the number of ballots cast at the last election.</a:t>
            </a:r>
          </a:p>
          <a:p>
            <a:endParaRPr lang="en-US" sz="1200" dirty="0"/>
          </a:p>
          <a:p>
            <a:r>
              <a:rPr lang="en-US" sz="1200" i="1" dirty="0"/>
              <a:t>Explanation</a:t>
            </a:r>
            <a:r>
              <a:rPr lang="en-US" sz="1200" dirty="0"/>
              <a:t>: If 1,000 voters cast ballots at the last regular election, </a:t>
            </a:r>
            <a:r>
              <a:rPr lang="en-US" sz="1200" i="1" dirty="0"/>
              <a:t>the 2% signature requirement would be “20”.</a:t>
            </a:r>
            <a:endParaRPr lang="en-US" sz="1200" dirty="0"/>
          </a:p>
          <a:p>
            <a:endParaRPr lang="en-US" sz="1200" u="sng" dirty="0"/>
          </a:p>
          <a:p>
            <a:r>
              <a:rPr lang="en-US" sz="1200" u="sng" dirty="0"/>
              <a:t>Example for an Independent Candidate</a:t>
            </a:r>
            <a:r>
              <a:rPr lang="en-US" sz="1200" dirty="0"/>
              <a:t>:</a:t>
            </a:r>
          </a:p>
          <a:p>
            <a:r>
              <a:rPr lang="en-US" sz="1200" dirty="0"/>
              <a:t>Not less than 5% nor more than 8%, or 50 more than the minimum whichever is greater, of the number of persons who voted at the last regular election in the district or political subdivision</a:t>
            </a:r>
          </a:p>
          <a:p>
            <a:endParaRPr lang="en-US" sz="1200" dirty="0"/>
          </a:p>
          <a:p>
            <a:r>
              <a:rPr lang="en-US" sz="1200" i="1" dirty="0"/>
              <a:t>Explanation</a:t>
            </a:r>
            <a:r>
              <a:rPr lang="en-US" sz="1200" dirty="0"/>
              <a:t>: If 1,000 voters voted at the last regular election, the formula of 5% – 8% would result in a signature requirement of 50 – 80.  Illinois statutes [10 ILCS 5/10-3] require a difference of 50 between the minimum and maximum.  </a:t>
            </a:r>
            <a:r>
              <a:rPr lang="en-US" sz="1200" i="1" dirty="0"/>
              <a:t>Therefore, the signature requirement would be “50 – 100”.</a:t>
            </a:r>
            <a:endParaRPr lang="en-US" sz="1200" dirty="0"/>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20</a:t>
            </a:fld>
            <a:endParaRPr lang="en-US"/>
          </a:p>
        </p:txBody>
      </p:sp>
    </p:spTree>
    <p:extLst>
      <p:ext uri="{BB962C8B-B14F-4D97-AF65-F5344CB8AC3E}">
        <p14:creationId xmlns:p14="http://schemas.microsoft.com/office/powerpoint/2010/main" val="309296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0"/>
              </a:spcAft>
              <a:buFont typeface="+mj-lt"/>
              <a:buNone/>
              <a:tabLst>
                <a:tab pos="-673100" algn="l"/>
              </a:tabLst>
            </a:pPr>
            <a:r>
              <a:rPr lang="en-US" sz="1200" dirty="0">
                <a:effectLst/>
                <a:latin typeface="Arial" panose="020B0604020202020204" pitchFamily="34" charset="0"/>
                <a:ea typeface="Times New Roman" panose="02020603050405020304" pitchFamily="18" charset="0"/>
              </a:rPr>
              <a:t>Candidates are strongly advised to obtain legal counsel regarding their qualifications for office, the proper method for completing the petition forms for a specific office, the minimum and maximum number of signatures required, the qualifications of the signers and circulators, etc.</a:t>
            </a:r>
          </a:p>
          <a:p>
            <a:pPr marL="0" marR="0" lvl="0" indent="0" algn="just">
              <a:spcBef>
                <a:spcPts val="0"/>
              </a:spcBef>
              <a:spcAft>
                <a:spcPts val="0"/>
              </a:spcAft>
              <a:buFont typeface="+mj-lt"/>
              <a:buNone/>
              <a:tabLst>
                <a:tab pos="-673100" algn="l"/>
              </a:tabLst>
            </a:pPr>
            <a:endParaRPr lang="en-US" sz="1200" dirty="0">
              <a:effectLst/>
              <a:latin typeface="Arial" panose="020B0604020202020204" pitchFamily="34" charset="0"/>
              <a:ea typeface="Times New Roman" panose="02020603050405020304" pitchFamily="18" charset="0"/>
            </a:endParaRPr>
          </a:p>
          <a:p>
            <a:pPr marL="0" marR="0" lvl="0" indent="0" algn="just">
              <a:spcBef>
                <a:spcPts val="0"/>
              </a:spcBef>
              <a:spcAft>
                <a:spcPts val="0"/>
              </a:spcAft>
              <a:buFont typeface="+mj-lt"/>
              <a:buNone/>
              <a:tabLst>
                <a:tab pos="-673100" algn="l"/>
              </a:tabLst>
            </a:pPr>
            <a:r>
              <a:rPr lang="en-US" sz="1200" dirty="0">
                <a:effectLst/>
                <a:latin typeface="Arial" panose="020B0604020202020204" pitchFamily="34" charset="0"/>
                <a:ea typeface="Times New Roman" panose="02020603050405020304" pitchFamily="18" charset="0"/>
              </a:rPr>
              <a:t>All papers must be originals. </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50E68F0-4E64-43DF-A4E5-4499FAE56B0A}" type="slidenum">
              <a:rPr lang="en-US" smtClean="0"/>
              <a:t>21</a:t>
            </a:fld>
            <a:endParaRPr lang="en-US"/>
          </a:p>
        </p:txBody>
      </p:sp>
    </p:spTree>
    <p:extLst>
      <p:ext uri="{BB962C8B-B14F-4D97-AF65-F5344CB8AC3E}">
        <p14:creationId xmlns:p14="http://schemas.microsoft.com/office/powerpoint/2010/main" val="345723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website has useful information if you know where to look for.</a:t>
            </a:r>
            <a:r>
              <a:rPr lang="en-US" baseline="0" dirty="0"/>
              <a:t> You can always type in the search bar to find something easily.</a:t>
            </a:r>
          </a:p>
          <a:p>
            <a:endParaRPr lang="en-US" baseline="0" dirty="0"/>
          </a:p>
          <a:p>
            <a:r>
              <a:rPr lang="en-US" baseline="0" dirty="0"/>
              <a:t>All of our publications are found under the publications link in the top right corner. There you will find documents like our 2019 LEO Handbook, the 2019 Candidates Guide, and the 2019 Election and Campaign Finance Calendar. </a:t>
            </a:r>
          </a:p>
          <a:p>
            <a:endParaRPr lang="en-US" baseline="0" dirty="0"/>
          </a:p>
          <a:p>
            <a:r>
              <a:rPr lang="en-US" baseline="0" dirty="0"/>
              <a:t>Next to the picture of Lincoln, you will see an icon for LEO’s. This page has information such as the relevant publications for 2019, sheets on how to calculate signatures for petitions, and presentations for LEOs and Township LEOs.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a:t>
            </a:fld>
            <a:endParaRPr lang="en-US"/>
          </a:p>
        </p:txBody>
      </p:sp>
    </p:spTree>
    <p:extLst>
      <p:ext uri="{BB962C8B-B14F-4D97-AF65-F5344CB8AC3E}">
        <p14:creationId xmlns:p14="http://schemas.microsoft.com/office/powerpoint/2010/main" val="3771344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form needs to be</a:t>
            </a:r>
            <a:r>
              <a:rPr lang="en-US" baseline="0" dirty="0"/>
              <a:t> filled out. If they have questions they can check our candidates guide and refer to their attorney.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22</a:t>
            </a:fld>
            <a:endParaRPr lang="en-US"/>
          </a:p>
        </p:txBody>
      </p:sp>
    </p:spTree>
    <p:extLst>
      <p:ext uri="{BB962C8B-B14F-4D97-AF65-F5344CB8AC3E}">
        <p14:creationId xmlns:p14="http://schemas.microsoft.com/office/powerpoint/2010/main" val="264000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Circulators Statement – signing</a:t>
            </a:r>
            <a:r>
              <a:rPr lang="en-US" baseline="0" dirty="0"/>
              <a:t> this stating you are 18 years of age or older, a US Citizen, you have witnessed the signing of each signature, and they haven’t been signed more than 90 days prior to the last day of filing. </a:t>
            </a:r>
          </a:p>
          <a:p>
            <a:endParaRPr lang="en-US" baseline="0" dirty="0"/>
          </a:p>
          <a:p>
            <a:r>
              <a:rPr lang="en-US" baseline="0" dirty="0"/>
              <a:t>Note: If a married woman wishes to file with “Mrs.” that is okay.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23</a:t>
            </a:fld>
            <a:endParaRPr lang="en-US"/>
          </a:p>
        </p:txBody>
      </p:sp>
    </p:spTree>
    <p:extLst>
      <p:ext uri="{BB962C8B-B14F-4D97-AF65-F5344CB8AC3E}">
        <p14:creationId xmlns:p14="http://schemas.microsoft.com/office/powerpoint/2010/main" val="164484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name change,</a:t>
            </a:r>
            <a:r>
              <a:rPr lang="en-US" baseline="0" dirty="0"/>
              <a:t> and the date of the name change, is certified on the ballot.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24</a:t>
            </a:fld>
            <a:endParaRPr lang="en-US"/>
          </a:p>
        </p:txBody>
      </p:sp>
    </p:spTree>
    <p:extLst>
      <p:ext uri="{BB962C8B-B14F-4D97-AF65-F5344CB8AC3E}">
        <p14:creationId xmlns:p14="http://schemas.microsoft.com/office/powerpoint/2010/main" val="105028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Why is the Loyalty Oath an optional form?</a:t>
            </a:r>
            <a:endParaRPr lang="en-US" sz="1200" dirty="0"/>
          </a:p>
          <a:p>
            <a:r>
              <a:rPr lang="en-US" sz="1200" i="1" u="sng" dirty="0"/>
              <a:t>Answer:</a:t>
            </a:r>
            <a:r>
              <a:rPr lang="en-US" sz="1200" dirty="0"/>
              <a:t>  The Loyalty Oath requirement was struck down by the courts as unconstitutional. Therefore, its filing is completely at the discretion of the candidate. </a:t>
            </a:r>
          </a:p>
          <a:p>
            <a:r>
              <a:rPr lang="en-US" sz="1200" i="1" u="sng" dirty="0"/>
              <a:t>Reference:</a:t>
            </a:r>
            <a:r>
              <a:rPr lang="en-US" sz="1200" dirty="0"/>
              <a:t> See </a:t>
            </a:r>
            <a:r>
              <a:rPr lang="en-US" sz="1200" u="sng" dirty="0"/>
              <a:t>Communist Party of Illinois v. Ogilvie</a:t>
            </a:r>
            <a:r>
              <a:rPr lang="en-US" sz="1200" dirty="0"/>
              <a:t> 357 </a:t>
            </a:r>
            <a:r>
              <a:rPr lang="en-US" sz="1200" dirty="0" err="1"/>
              <a:t>F.Supp</a:t>
            </a:r>
            <a:r>
              <a:rPr lang="en-US" sz="1200" dirty="0"/>
              <a:t>. 105 (N.D. Ill. </a:t>
            </a:r>
            <a:r>
              <a:rPr lang="en-US" sz="1200"/>
              <a:t>1972) </a:t>
            </a:r>
          </a:p>
        </p:txBody>
      </p:sp>
      <p:sp>
        <p:nvSpPr>
          <p:cNvPr id="4" name="Slide Number Placeholder 3"/>
          <p:cNvSpPr>
            <a:spLocks noGrp="1"/>
          </p:cNvSpPr>
          <p:nvPr>
            <p:ph type="sldNum" sz="quarter" idx="10"/>
          </p:nvPr>
        </p:nvSpPr>
        <p:spPr/>
        <p:txBody>
          <a:bodyPr/>
          <a:lstStyle/>
          <a:p>
            <a:fld id="{F50E68F0-4E64-43DF-A4E5-4499FAE56B0A}" type="slidenum">
              <a:rPr lang="en-US" smtClean="0"/>
              <a:t>25</a:t>
            </a:fld>
            <a:endParaRPr lang="en-US"/>
          </a:p>
        </p:txBody>
      </p:sp>
    </p:spTree>
    <p:extLst>
      <p:ext uri="{BB962C8B-B14F-4D97-AF65-F5344CB8AC3E}">
        <p14:creationId xmlns:p14="http://schemas.microsoft.com/office/powerpoint/2010/main" val="141085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incumbents are going to be filing as established political party candidates for the December filing period. If the incumbent already has his/her statement of economic interests on file, he/she can simply bring in the receipt.  They do not have to file another statement because they are in the same calendar year. If they have an old statement on file and they are running for the same office, in the same calendar year, they can use that receipt.  However, if this is for a different office, they must re-file. For persons that are filing in the new calendar year, they must re-file a new form. This receipt is the </a:t>
            </a:r>
            <a:r>
              <a:rPr lang="en-US" sz="1200" u="sng" dirty="0"/>
              <a:t>only</a:t>
            </a:r>
            <a:r>
              <a:rPr lang="en-US" sz="1200" dirty="0"/>
              <a:t> thing that can be added to the already filed paperwork.</a:t>
            </a:r>
          </a:p>
        </p:txBody>
      </p:sp>
      <p:sp>
        <p:nvSpPr>
          <p:cNvPr id="4" name="Slide Number Placeholder 3"/>
          <p:cNvSpPr>
            <a:spLocks noGrp="1"/>
          </p:cNvSpPr>
          <p:nvPr>
            <p:ph type="sldNum" sz="quarter" idx="10"/>
          </p:nvPr>
        </p:nvSpPr>
        <p:spPr/>
        <p:txBody>
          <a:bodyPr/>
          <a:lstStyle/>
          <a:p>
            <a:fld id="{F50E68F0-4E64-43DF-A4E5-4499FAE56B0A}" type="slidenum">
              <a:rPr lang="en-US" smtClean="0"/>
              <a:t>26</a:t>
            </a:fld>
            <a:endParaRPr lang="en-US"/>
          </a:p>
        </p:txBody>
      </p:sp>
    </p:spTree>
    <p:extLst>
      <p:ext uri="{BB962C8B-B14F-4D97-AF65-F5344CB8AC3E}">
        <p14:creationId xmlns:p14="http://schemas.microsoft.com/office/powerpoint/2010/main" val="188963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27</a:t>
            </a:fld>
            <a:endParaRPr lang="en-US"/>
          </a:p>
        </p:txBody>
      </p:sp>
    </p:spTree>
    <p:extLst>
      <p:ext uri="{BB962C8B-B14F-4D97-AF65-F5344CB8AC3E}">
        <p14:creationId xmlns:p14="http://schemas.microsoft.com/office/powerpoint/2010/main" val="2223694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 98-115 effective July 29, 2013 states that candidates for school director and members of the board of education file with the county clerk or the county board of election commissioners, as the case may be, of the county in which the principal office of the school district is located (105 ILCS 5/9-10).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papers filed will be kept for at least 6 months by the LEO and they must be available for public inspection. Be sure to contact the local records commission before destroying any records. Then you put it on record that they were destroyed.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50E68F0-4E64-43DF-A4E5-4499FAE56B0A}" type="slidenum">
              <a:rPr lang="en-US" smtClean="0"/>
              <a:t>28</a:t>
            </a:fld>
            <a:endParaRPr lang="en-US"/>
          </a:p>
        </p:txBody>
      </p:sp>
    </p:spTree>
    <p:extLst>
      <p:ext uri="{BB962C8B-B14F-4D97-AF65-F5344CB8AC3E}">
        <p14:creationId xmlns:p14="http://schemas.microsoft.com/office/powerpoint/2010/main" val="52708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 98-115 effective July 29, 2013 states that candidates for school director and members of the board of education file with the county clerk or the county board of election commissioners, as the case may be, of the county in which the principal office of the school district is located (105 ILCS 5/9-10).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papers filed will be kept for at least 6 months by the LEO and they must be available for public inspection. Be sure to contact the local records commission before destroying any records. Then you put it on record that they were destroyed.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50E68F0-4E64-43DF-A4E5-4499FAE56B0A}" type="slidenum">
              <a:rPr lang="en-US" smtClean="0"/>
              <a:t>29</a:t>
            </a:fld>
            <a:endParaRPr lang="en-US"/>
          </a:p>
        </p:txBody>
      </p:sp>
    </p:spTree>
    <p:extLst>
      <p:ext uri="{BB962C8B-B14F-4D97-AF65-F5344CB8AC3E}">
        <p14:creationId xmlns:p14="http://schemas.microsoft.com/office/powerpoint/2010/main" val="93667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LEO Requirements</a:t>
            </a:r>
          </a:p>
          <a:p>
            <a:pPr defTabSz="915365">
              <a:defRPr/>
            </a:pPr>
            <a:r>
              <a:rPr lang="en-US" sz="1200" dirty="0"/>
              <a:t>10 ILCS 5/7-21</a:t>
            </a:r>
          </a:p>
          <a:p>
            <a:r>
              <a:rPr lang="en-US" sz="1200" dirty="0"/>
              <a:t>For the consolidated primary, the local election official shall have the duty to make such publication with respect to the ballots (specimen ballot publication) for his unit of local government, and may make his publication as part of the announcement heretofore required.</a:t>
            </a:r>
          </a:p>
          <a:p>
            <a:r>
              <a:rPr lang="en-US" sz="1200" dirty="0"/>
              <a:t>When: At least 5 days prior to election</a:t>
            </a:r>
          </a:p>
          <a:p>
            <a:endParaRPr lang="en-US" sz="1200" dirty="0"/>
          </a:p>
          <a:p>
            <a:r>
              <a:rPr lang="en-US" sz="1200" dirty="0"/>
              <a:t>5/16-10 excludes the EA from publishing the specimen ballots when the LEO is required to make the publication under Section 7-21.</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30</a:t>
            </a:fld>
            <a:endParaRPr lang="en-US"/>
          </a:p>
        </p:txBody>
      </p:sp>
    </p:spTree>
    <p:extLst>
      <p:ext uri="{BB962C8B-B14F-4D97-AF65-F5344CB8AC3E}">
        <p14:creationId xmlns:p14="http://schemas.microsoft.com/office/powerpoint/2010/main" val="202603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LEO Requirements</a:t>
            </a:r>
          </a:p>
          <a:p>
            <a:pPr defTabSz="915365">
              <a:defRPr/>
            </a:pPr>
            <a:r>
              <a:rPr lang="en-US" sz="1200" dirty="0"/>
              <a:t>10 ILCS 5/7-21</a:t>
            </a:r>
          </a:p>
          <a:p>
            <a:r>
              <a:rPr lang="en-US" sz="1200" dirty="0"/>
              <a:t>For the consolidated primary, the local election official shall have the duty to make such publication with respect to the ballots (specimen ballot publication) for his unit of local government, and may make his publication as part of the announcement heretofore required.</a:t>
            </a:r>
          </a:p>
          <a:p>
            <a:r>
              <a:rPr lang="en-US" sz="1200" dirty="0"/>
              <a:t>When: At least 5 days prior to election</a:t>
            </a:r>
          </a:p>
          <a:p>
            <a:endParaRPr lang="en-US" sz="1200" dirty="0"/>
          </a:p>
          <a:p>
            <a:r>
              <a:rPr lang="en-US" sz="1200" dirty="0"/>
              <a:t>5/16-10 excludes the EA from publishing the specimen ballots when the LEO is required to make the publication under Section 7-21.</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31</a:t>
            </a:fld>
            <a:endParaRPr lang="en-US"/>
          </a:p>
        </p:txBody>
      </p:sp>
    </p:spTree>
    <p:extLst>
      <p:ext uri="{BB962C8B-B14F-4D97-AF65-F5344CB8AC3E}">
        <p14:creationId xmlns:p14="http://schemas.microsoft.com/office/powerpoint/2010/main" val="169141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a:t>
            </a:r>
            <a:r>
              <a:rPr lang="en-US" baseline="0" dirty="0"/>
              <a:t> clerks code the voter according to the political subdivision and this is important that it is correct so each voter is receiving the correct ballot on Election Day. A person should be voting on the same political subdivision they pay taxes to.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a:t>
            </a:fld>
            <a:endParaRPr lang="en-US"/>
          </a:p>
        </p:txBody>
      </p:sp>
    </p:spTree>
    <p:extLst>
      <p:ext uri="{BB962C8B-B14F-4D97-AF65-F5344CB8AC3E}">
        <p14:creationId xmlns:p14="http://schemas.microsoft.com/office/powerpoint/2010/main" val="1844909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baseline="0" dirty="0"/>
              <a:t>Make sure you keep the originals in sight at all times! If you would like, you can make COPIES if people request them, but YOU keep the originals.</a:t>
            </a:r>
            <a:endParaRPr lang="en-US" sz="1800" b="0" dirty="0"/>
          </a:p>
        </p:txBody>
      </p:sp>
      <p:sp>
        <p:nvSpPr>
          <p:cNvPr id="4" name="Slide Number Placeholder 3"/>
          <p:cNvSpPr>
            <a:spLocks noGrp="1"/>
          </p:cNvSpPr>
          <p:nvPr>
            <p:ph type="sldNum" sz="quarter" idx="10"/>
          </p:nvPr>
        </p:nvSpPr>
        <p:spPr/>
        <p:txBody>
          <a:bodyPr/>
          <a:lstStyle/>
          <a:p>
            <a:fld id="{F50E68F0-4E64-43DF-A4E5-4499FAE56B0A}" type="slidenum">
              <a:rPr lang="en-US" smtClean="0"/>
              <a:t>32</a:t>
            </a:fld>
            <a:endParaRPr lang="en-US"/>
          </a:p>
        </p:txBody>
      </p:sp>
    </p:spTree>
    <p:extLst>
      <p:ext uri="{BB962C8B-B14F-4D97-AF65-F5344CB8AC3E}">
        <p14:creationId xmlns:p14="http://schemas.microsoft.com/office/powerpoint/2010/main" val="2529943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an agent files for the candidate you can still give them a D-5, but you still have to mail a notice to the candidate. </a:t>
            </a:r>
          </a:p>
          <a:p>
            <a:endParaRPr lang="en-US" baseline="0" dirty="0"/>
          </a:p>
          <a:p>
            <a:r>
              <a:rPr lang="en-US" baseline="0" dirty="0"/>
              <a:t>Filings for campaign finance are submitted directly to the State Board of Elections.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33</a:t>
            </a:fld>
            <a:endParaRPr lang="en-US"/>
          </a:p>
        </p:txBody>
      </p:sp>
    </p:spTree>
    <p:extLst>
      <p:ext uri="{BB962C8B-B14F-4D97-AF65-F5344CB8AC3E}">
        <p14:creationId xmlns:p14="http://schemas.microsoft.com/office/powerpoint/2010/main" val="395839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of candidate example: the candidate with the highest number of votes</a:t>
            </a:r>
            <a:r>
              <a:rPr lang="en-US" baseline="0" dirty="0"/>
              <a:t> in the primary election will be listed first on the Consolidated Election ballot.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34</a:t>
            </a:fld>
            <a:endParaRPr lang="en-US"/>
          </a:p>
        </p:txBody>
      </p:sp>
    </p:spTree>
    <p:extLst>
      <p:ext uri="{BB962C8B-B14F-4D97-AF65-F5344CB8AC3E}">
        <p14:creationId xmlns:p14="http://schemas.microsoft.com/office/powerpoint/2010/main" val="287389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Municipal caucus is completely a party function. There are very few guidelines to follow either in the Municipal Code or the Election</a:t>
            </a:r>
            <a:r>
              <a:rPr lang="en-US" baseline="0" dirty="0"/>
              <a:t> Code. </a:t>
            </a:r>
          </a:p>
          <a:p>
            <a:endParaRPr lang="en-US" baseline="0" dirty="0"/>
          </a:p>
          <a:p>
            <a:r>
              <a:rPr lang="en-US" baseline="0" dirty="0"/>
              <a:t>“Clear Record”: i.e. a voice vote has a very questionable determination.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36</a:t>
            </a:fld>
            <a:endParaRPr lang="en-US"/>
          </a:p>
        </p:txBody>
      </p:sp>
    </p:spTree>
    <p:extLst>
      <p:ext uri="{BB962C8B-B14F-4D97-AF65-F5344CB8AC3E}">
        <p14:creationId xmlns:p14="http://schemas.microsoft.com/office/powerpoint/2010/main" val="3482505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Ken Menzel, current legal department head counsel, said the following:</a:t>
            </a:r>
          </a:p>
          <a:p>
            <a:pPr defTabSz="915498">
              <a:defRPr/>
            </a:pPr>
            <a:r>
              <a:rPr lang="en-US" sz="1200" dirty="0"/>
              <a:t>“I have heard of some municipal clerks attending multiple caucuses – not to participate (voting, being nominated, etc.), but to observe or oversee the proceedings (I have a vague recollection of a clerk once telling me that she chaired both caucus meetings).  I don’t think I’d have a problem with that if it were clear that the person was not active in the selection process of the candidates from more than one party.”</a:t>
            </a:r>
          </a:p>
          <a:p>
            <a:pPr defTabSz="915498">
              <a:defRPr/>
            </a:pPr>
            <a:endParaRPr lang="en-US" sz="1200" dirty="0"/>
          </a:p>
          <a:p>
            <a:pPr marL="0" marR="0" lvl="0" indent="0" algn="l" defTabSz="915498" rtl="0" eaLnBrk="1" fontAlgn="auto" latinLnBrk="0" hangingPunct="1">
              <a:lnSpc>
                <a:spcPct val="100000"/>
              </a:lnSpc>
              <a:spcBef>
                <a:spcPts val="0"/>
              </a:spcBef>
              <a:spcAft>
                <a:spcPts val="0"/>
              </a:spcAft>
              <a:buClrTx/>
              <a:buSzTx/>
              <a:buFontTx/>
              <a:buNone/>
              <a:tabLst/>
              <a:defRPr/>
            </a:pPr>
            <a:r>
              <a:rPr lang="en-US" sz="1200" dirty="0"/>
              <a:t>A question was asked regarding participants who come in late to the caucus. This should be addressed in the “Rules of Procedure”. One suggestion for the rules could be “if a participant was in line at the starting time, they should be allowed to sign in and participate”.</a:t>
            </a:r>
          </a:p>
          <a:p>
            <a:pPr marL="0" marR="0" lvl="0" indent="0" algn="l" defTabSz="915498"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5498" rtl="0" eaLnBrk="1" fontAlgn="auto" latinLnBrk="0" hangingPunct="1">
              <a:lnSpc>
                <a:spcPct val="100000"/>
              </a:lnSpc>
              <a:spcBef>
                <a:spcPts val="0"/>
              </a:spcBef>
              <a:spcAft>
                <a:spcPts val="0"/>
              </a:spcAft>
              <a:buClrTx/>
              <a:buSzTx/>
              <a:buFontTx/>
              <a:buNone/>
              <a:tabLst/>
              <a:defRPr/>
            </a:pPr>
            <a:r>
              <a:rPr lang="en-US" sz="1200" dirty="0"/>
              <a:t>NOTE:</a:t>
            </a:r>
            <a:r>
              <a:rPr lang="en-US" sz="1200" baseline="0" dirty="0"/>
              <a:t> a person should not be attending an established party caucus and signing independent petitions. This could easily provide grounds for an objection. </a:t>
            </a:r>
            <a:endParaRPr lang="en-US" sz="1200" dirty="0"/>
          </a:p>
        </p:txBody>
      </p:sp>
      <p:sp>
        <p:nvSpPr>
          <p:cNvPr id="4" name="Slide Number Placeholder 3"/>
          <p:cNvSpPr>
            <a:spLocks noGrp="1"/>
          </p:cNvSpPr>
          <p:nvPr>
            <p:ph type="sldNum" sz="quarter" idx="10"/>
          </p:nvPr>
        </p:nvSpPr>
        <p:spPr/>
        <p:txBody>
          <a:bodyPr/>
          <a:lstStyle/>
          <a:p>
            <a:fld id="{F50E68F0-4E64-43DF-A4E5-4499FAE56B0A}" type="slidenum">
              <a:rPr lang="en-US" smtClean="0"/>
              <a:t>37</a:t>
            </a:fld>
            <a:endParaRPr lang="en-US"/>
          </a:p>
        </p:txBody>
      </p:sp>
    </p:spTree>
    <p:extLst>
      <p:ext uri="{BB962C8B-B14F-4D97-AF65-F5344CB8AC3E}">
        <p14:creationId xmlns:p14="http://schemas.microsoft.com/office/powerpoint/2010/main" val="3038863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“Certificate of Nomination by Caucus” shall be signed by both the chairman and secretary of the caucus.   The chairman and secretary will also include their residence addresses. The certificates shall be sworn to by them to be true to the best of their knowledge and belief, and a certificate of the oath shall be attached to the certificate of nomination.  </a:t>
            </a:r>
          </a:p>
          <a:p>
            <a:r>
              <a:rPr lang="en-US" sz="1200" dirty="0"/>
              <a:t> </a:t>
            </a:r>
          </a:p>
          <a:p>
            <a:r>
              <a:rPr lang="en-US" sz="1200" dirty="0"/>
              <a:t>Candidate nominating petitions and caucus certificates of nomination must be filed with the LEO of the political subdivision between the 113</a:t>
            </a:r>
            <a:r>
              <a:rPr lang="en-US" sz="1200" baseline="30000" dirty="0"/>
              <a:t>th</a:t>
            </a:r>
            <a:r>
              <a:rPr lang="en-US" sz="1200" dirty="0"/>
              <a:t> and 106</a:t>
            </a:r>
            <a:r>
              <a:rPr lang="en-US" sz="1200" baseline="30000" dirty="0"/>
              <a:t>th</a:t>
            </a:r>
            <a:r>
              <a:rPr lang="en-US" sz="1200" dirty="0"/>
              <a:t> day prior to  the Consolidated Election, which is December 12 – 19, 2016.</a:t>
            </a:r>
          </a:p>
          <a:p>
            <a:endParaRPr lang="en-US" sz="1200" dirty="0"/>
          </a:p>
          <a:p>
            <a:r>
              <a:rPr lang="en-US" sz="1200" dirty="0"/>
              <a:t>Since the LEO will fill out the ballot certification from the “Certificate of Nomination by Caucus”, it is SO important to make sure everything is spelled and written correctly!</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40</a:t>
            </a:fld>
            <a:endParaRPr lang="en-US"/>
          </a:p>
        </p:txBody>
      </p:sp>
    </p:spTree>
    <p:extLst>
      <p:ext uri="{BB962C8B-B14F-4D97-AF65-F5344CB8AC3E}">
        <p14:creationId xmlns:p14="http://schemas.microsoft.com/office/powerpoint/2010/main" val="2320353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“Certificate of Nomination by Caucus” must be accompanied by a “Statement of Candidacy” for each candidate, the optional “Loyalty Oath”, and also the receipt for filing a “Statement of Economic Interest”. Remember that the “Statement of Economic Interest” must be filed with the county clerk, and you should only be receiving the stamped receipt. The 1970 Illinois Ethic’s Act requires this form be filed each calendar year between Jan. 1</a:t>
            </a:r>
            <a:r>
              <a:rPr lang="en-US" sz="1200" baseline="30000" dirty="0"/>
              <a:t>st</a:t>
            </a:r>
            <a:r>
              <a:rPr lang="en-US" sz="1200" dirty="0"/>
              <a:t> and May 1</a:t>
            </a:r>
            <a:r>
              <a:rPr lang="en-US" sz="1200" baseline="30000" dirty="0"/>
              <a:t>st   </a:t>
            </a:r>
            <a:r>
              <a:rPr lang="en-US" sz="1200" dirty="0"/>
              <a:t>for current office holders. Candidates running for office must file it in order to have the receipt to file with their nomination papers.  </a:t>
            </a:r>
          </a:p>
          <a:p>
            <a:r>
              <a:rPr lang="en-US" sz="1200" dirty="0"/>
              <a:t> </a:t>
            </a:r>
          </a:p>
        </p:txBody>
      </p:sp>
      <p:sp>
        <p:nvSpPr>
          <p:cNvPr id="4" name="Slide Number Placeholder 3"/>
          <p:cNvSpPr>
            <a:spLocks noGrp="1"/>
          </p:cNvSpPr>
          <p:nvPr>
            <p:ph type="sldNum" sz="quarter" idx="10"/>
          </p:nvPr>
        </p:nvSpPr>
        <p:spPr/>
        <p:txBody>
          <a:bodyPr/>
          <a:lstStyle/>
          <a:p>
            <a:fld id="{F50E68F0-4E64-43DF-A4E5-4499FAE56B0A}" type="slidenum">
              <a:rPr lang="en-US" smtClean="0"/>
              <a:t>41</a:t>
            </a:fld>
            <a:endParaRPr lang="en-US"/>
          </a:p>
        </p:txBody>
      </p:sp>
    </p:spTree>
    <p:extLst>
      <p:ext uri="{BB962C8B-B14F-4D97-AF65-F5344CB8AC3E}">
        <p14:creationId xmlns:p14="http://schemas.microsoft.com/office/powerpoint/2010/main" val="39876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LEO should give a pre-filing notice stating the time and location filings can be received.  This can be done by a press release in a local newspaper.  ALL offices must remain open until 5:00 PM on the last day of filing.  </a:t>
            </a:r>
          </a:p>
          <a:p>
            <a:r>
              <a:rPr lang="en-US" sz="1200" dirty="0"/>
              <a:t>If a district lies entirely within a city that has a Board of Election Commissioners, the filing is with the Board.   Just remember that the ballot certification must be filed with every election authority in your jurisdiction.</a:t>
            </a:r>
          </a:p>
          <a:p>
            <a:endParaRPr lang="en-US" sz="1200" dirty="0"/>
          </a:p>
          <a:p>
            <a:r>
              <a:rPr lang="en-US" sz="1200" dirty="0"/>
              <a:t>Caucus certificates of nomination are filed during the filing period  for the Consolidated Election along with Independents and New Party petitions.</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42</a:t>
            </a:fld>
            <a:endParaRPr lang="en-US"/>
          </a:p>
        </p:txBody>
      </p:sp>
    </p:spTree>
    <p:extLst>
      <p:ext uri="{BB962C8B-B14F-4D97-AF65-F5344CB8AC3E}">
        <p14:creationId xmlns:p14="http://schemas.microsoft.com/office/powerpoint/2010/main" val="795386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objection must state the interest of the objector and what relief is requested.</a:t>
            </a:r>
            <a:r>
              <a:rPr lang="en-US" sz="1200" baseline="0" dirty="0"/>
              <a:t> </a:t>
            </a:r>
            <a:r>
              <a:rPr lang="en-US" sz="1200" dirty="0"/>
              <a:t>The objection must then be signed and 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nominations are</a:t>
            </a:r>
            <a:r>
              <a:rPr lang="en-US" sz="1200" baseline="0" dirty="0"/>
              <a:t> deemed valid unless objections are filed against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dirty="0"/>
              <a:t>Does an objection to a petition have to be filed by someone from the district?</a:t>
            </a:r>
            <a:endParaRPr lang="en-US" sz="1200" dirty="0"/>
          </a:p>
          <a:p>
            <a:r>
              <a:rPr lang="en-US" sz="1200" i="1" u="sng" dirty="0"/>
              <a:t>Answer:</a:t>
            </a:r>
            <a:r>
              <a:rPr lang="en-US" sz="1200" dirty="0"/>
              <a:t>  Yes.   Before anyone can file an objection to a petition, he or she must be a legal voter of that political subdivision or district.</a:t>
            </a:r>
          </a:p>
          <a:p>
            <a:r>
              <a:rPr lang="en-US" sz="1200" i="1" u="sng" dirty="0"/>
              <a:t>Reference:</a:t>
            </a:r>
            <a:r>
              <a:rPr lang="en-US" sz="1200" dirty="0"/>
              <a:t> 10 ILCS 5/10‑8</a:t>
            </a:r>
          </a:p>
        </p:txBody>
      </p:sp>
      <p:sp>
        <p:nvSpPr>
          <p:cNvPr id="4" name="Slide Number Placeholder 3"/>
          <p:cNvSpPr>
            <a:spLocks noGrp="1"/>
          </p:cNvSpPr>
          <p:nvPr>
            <p:ph type="sldNum" sz="quarter" idx="10"/>
          </p:nvPr>
        </p:nvSpPr>
        <p:spPr/>
        <p:txBody>
          <a:bodyPr/>
          <a:lstStyle/>
          <a:p>
            <a:fld id="{F50E68F0-4E64-43DF-A4E5-4499FAE56B0A}" type="slidenum">
              <a:rPr lang="en-US" smtClean="0"/>
              <a:t>43</a:t>
            </a:fld>
            <a:endParaRPr lang="en-US"/>
          </a:p>
        </p:txBody>
      </p:sp>
    </p:spTree>
    <p:extLst>
      <p:ext uri="{BB962C8B-B14F-4D97-AF65-F5344CB8AC3E}">
        <p14:creationId xmlns:p14="http://schemas.microsoft.com/office/powerpoint/2010/main" val="377798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a complete list of who makes up the boards, who is the chairman, and if there is a vacancy, refer to the LEO Handbook for further information (under Petition Hearings and Objections).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44</a:t>
            </a:fld>
            <a:endParaRPr lang="en-US"/>
          </a:p>
        </p:txBody>
      </p:sp>
    </p:spTree>
    <p:extLst>
      <p:ext uri="{BB962C8B-B14F-4D97-AF65-F5344CB8AC3E}">
        <p14:creationId xmlns:p14="http://schemas.microsoft.com/office/powerpoint/2010/main" val="300068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a:t>
            </a:fld>
            <a:endParaRPr lang="en-US"/>
          </a:p>
        </p:txBody>
      </p:sp>
    </p:spTree>
    <p:extLst>
      <p:ext uri="{BB962C8B-B14F-4D97-AF65-F5344CB8AC3E}">
        <p14:creationId xmlns:p14="http://schemas.microsoft.com/office/powerpoint/2010/main" val="2717336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Court hearings are to be held</a:t>
            </a:r>
            <a:r>
              <a:rPr lang="en-US" baseline="0" dirty="0"/>
              <a:t> within 30 days after the filing of the petition.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45</a:t>
            </a:fld>
            <a:endParaRPr lang="en-US"/>
          </a:p>
        </p:txBody>
      </p:sp>
    </p:spTree>
    <p:extLst>
      <p:ext uri="{BB962C8B-B14F-4D97-AF65-F5344CB8AC3E}">
        <p14:creationId xmlns:p14="http://schemas.microsoft.com/office/powerpoint/2010/main" val="3256627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When is a “simultaneous filing” lottery held?</a:t>
            </a:r>
            <a:endParaRPr lang="en-US" sz="1200" dirty="0"/>
          </a:p>
          <a:p>
            <a:r>
              <a:rPr lang="en-US" sz="1200" dirty="0"/>
              <a:t>All petitions filed by persons waiting in line at the office of the local election official as of 8:00 a.m. or the normal opening hour of such office on the first day of filing shall be deemed simultaneously filed as of 8:00 a.m., or the opening hour, as the case may be.  </a:t>
            </a:r>
          </a:p>
          <a:p>
            <a:r>
              <a:rPr lang="en-US" sz="1200" dirty="0"/>
              <a:t> </a:t>
            </a:r>
          </a:p>
          <a:p>
            <a:r>
              <a:rPr lang="en-US" sz="1200" dirty="0"/>
              <a:t>Petitions filed by mail and received in the office of the local election official in the first mail delivery or pickup on the first day of filing shall be deemed simultaneously filed as of 8:00 a.m., or the opening hour of such office, as the case may be.  All petitions received thereafter shall be deemed filed in the order of actual receipt.</a:t>
            </a:r>
          </a:p>
          <a:p>
            <a:r>
              <a:rPr lang="en-US" sz="1200" dirty="0"/>
              <a:t> </a:t>
            </a:r>
          </a:p>
          <a:p>
            <a:r>
              <a:rPr lang="en-US" sz="1200" dirty="0"/>
              <a:t>Per P.A. 97-1044 (Effective January 1, 2013) and P.A 98-115 (Effective July 29, 2013), 2 or more petitions filed within the last hour of the filing deadline (between 4:00 p.m. and 5:00 p.m. on the last filing day) shall be deemed filed simultaneously and are included in the lottery drawing to determine the final ballot position. </a:t>
            </a:r>
          </a:p>
          <a:p>
            <a:r>
              <a:rPr lang="en-US" sz="1200" dirty="0"/>
              <a:t> </a:t>
            </a:r>
          </a:p>
          <a:p>
            <a:r>
              <a:rPr lang="en-US" sz="1200" dirty="0"/>
              <a:t>When two or more petitions are simultaneously filed for the same office as of the opening hour of the filing period or within the last hour of the filing deadline, the local election official shall break ties and determine the order of filing by means of a lottery or other fair and impartial method of random selection approved by the State Board of Elections.  The lottery shall be conducted </a:t>
            </a:r>
            <a:r>
              <a:rPr lang="en-US" sz="1200" u="sng" dirty="0"/>
              <a:t>within 9 days after the last day of the petition filing period</a:t>
            </a:r>
            <a:r>
              <a:rPr lang="en-US" sz="1200" dirty="0"/>
              <a:t> and shall be open to the public. The local election official shall give </a:t>
            </a:r>
            <a:r>
              <a:rPr lang="en-US" sz="1200" u="sng" dirty="0"/>
              <a:t>7 days written notice</a:t>
            </a:r>
            <a:r>
              <a:rPr lang="en-US" sz="1200" dirty="0"/>
              <a:t> of the time and place of the lottery to the candidates involved, and any civic groups who had been entitled to have </a:t>
            </a:r>
            <a:r>
              <a:rPr lang="en-US" sz="1200" dirty="0" err="1"/>
              <a:t>pollwatchers</a:t>
            </a:r>
            <a:r>
              <a:rPr lang="en-US" sz="1200" dirty="0"/>
              <a:t> present at the last election, as well as posting the notice in a conspicuous open and public place. (See official SBE Election Calendar.)</a:t>
            </a:r>
          </a:p>
          <a:p>
            <a:pPr defTabSz="921859">
              <a:defRPr/>
            </a:pPr>
            <a:r>
              <a:rPr lang="en-US" sz="1200" dirty="0"/>
              <a:t>[10 ILCS 5/7-12 (6), 10-6.2; 105 ILCS 5/9-11.1, 9-11.2]</a:t>
            </a:r>
          </a:p>
          <a:p>
            <a:r>
              <a:rPr lang="en-US" sz="1200" dirty="0"/>
              <a:t> </a:t>
            </a:r>
          </a:p>
          <a:p>
            <a:r>
              <a:rPr lang="en-US" sz="1200" dirty="0"/>
              <a:t>We suggest that you hand out the notice on the first day of filing to every candidate that is to be involved in the lottery.  This notice will state the time and date of the lottery.  The </a:t>
            </a:r>
            <a:r>
              <a:rPr lang="en-US" sz="1200" u="sng" dirty="0"/>
              <a:t>first day</a:t>
            </a:r>
            <a:r>
              <a:rPr lang="en-US" sz="1200" dirty="0"/>
              <a:t> you can hold the lottery is the Tuesday after filing has concluded, which allows for the seven day notice.</a:t>
            </a:r>
          </a:p>
          <a:p>
            <a:endParaRPr lang="en-US" sz="1200" dirty="0"/>
          </a:p>
          <a:p>
            <a:r>
              <a:rPr lang="en-US" sz="1200" dirty="0"/>
              <a:t>The guidelines for holding a simultaneous petition filing lottery can be found in the LEO handbook.  </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46</a:t>
            </a:fld>
            <a:endParaRPr lang="en-US"/>
          </a:p>
        </p:txBody>
      </p:sp>
    </p:spTree>
    <p:extLst>
      <p:ext uri="{BB962C8B-B14F-4D97-AF65-F5344CB8AC3E}">
        <p14:creationId xmlns:p14="http://schemas.microsoft.com/office/powerpoint/2010/main" val="2770525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When is a Party Placement Lottery held?</a:t>
            </a:r>
          </a:p>
          <a:p>
            <a:pPr defTabSz="921859">
              <a:defRPr/>
            </a:pPr>
            <a:r>
              <a:rPr lang="en-US" sz="1200" dirty="0"/>
              <a:t>The order in which each </a:t>
            </a:r>
            <a:r>
              <a:rPr lang="en-US" sz="1200" u="sng" dirty="0"/>
              <a:t>party</a:t>
            </a:r>
            <a:r>
              <a:rPr lang="en-US" sz="1200" dirty="0"/>
              <a:t> appears on the Consolidated Election ballot is determined by a public lottery </a:t>
            </a:r>
            <a:r>
              <a:rPr lang="en-US" sz="1200" u="sng" dirty="0"/>
              <a:t>prior</a:t>
            </a:r>
            <a:r>
              <a:rPr lang="en-US" sz="1200" dirty="0"/>
              <a:t> to the certification for the Consolidated Election (no later than 5 days after the canvass).  The lottery is held in the office of the local election official (example: municipal clerk).   The local election official must give three days written notice of the time and place for the lottery. The notice must be sent to each county chairman and each civic organization entitled to pollwatcher credentials at the preceding Consolidated Primary Election.  The State Board of Elections recommends that local established political parties also be notified of the lottery.  The notice must be posted in a conspicuous, open and public place.  This is an additional lottery besides the one for simultaneous filing.  This only occurs if there is more than one established party to be listed on the ballot for a political subdivision. </a:t>
            </a:r>
          </a:p>
          <a:p>
            <a:endParaRPr lang="en-US" sz="1200" dirty="0"/>
          </a:p>
          <a:p>
            <a:r>
              <a:rPr lang="en-US" sz="1200" dirty="0"/>
              <a:t>When a political subdivision holds caucuses instead of primaries, they must still hold a ballot party placement lottery to determine which party is to appear first on the ballot.  These lotteries must be held prior to certification of the ballot.</a:t>
            </a:r>
          </a:p>
          <a:p>
            <a:endParaRPr lang="en-US" sz="1200" dirty="0"/>
          </a:p>
          <a:p>
            <a:r>
              <a:rPr lang="en-US" sz="1200" b="1" dirty="0"/>
              <a:t>Does the clerk </a:t>
            </a:r>
            <a:r>
              <a:rPr lang="en-US" sz="1200" b="1" u="sng" dirty="0"/>
              <a:t>always</a:t>
            </a:r>
            <a:r>
              <a:rPr lang="en-US" sz="1200" b="1" dirty="0"/>
              <a:t> have to hold a party lottery?  Many clerks feel that a party lottery is not necessary if the parties file their “Certificate of Nomination by Caucus” at different times.   This is a wrong assumption.</a:t>
            </a:r>
            <a:endParaRPr lang="en-US" sz="1200" dirty="0"/>
          </a:p>
          <a:p>
            <a:r>
              <a:rPr lang="en-US" sz="1200" i="1" u="sng" dirty="0"/>
              <a:t>Answer:</a:t>
            </a:r>
            <a:r>
              <a:rPr lang="en-US" sz="1200" dirty="0"/>
              <a:t>  Certificates of Nomination by caucus are subject to the statutory provisions establishing the ballot placement lottery, so a party lottery must always be held.</a:t>
            </a:r>
          </a:p>
          <a:p>
            <a:r>
              <a:rPr lang="en-US" sz="1200" i="1" u="sng" dirty="0"/>
              <a:t>References:</a:t>
            </a:r>
            <a:r>
              <a:rPr lang="en-US" sz="1200" dirty="0"/>
              <a:t> 10 ILCS 5/10‑6.2 and 10 ILCS 5/7‑60.1</a:t>
            </a:r>
          </a:p>
          <a:p>
            <a:endParaRPr lang="en-US" sz="1200" u="sng" dirty="0"/>
          </a:p>
          <a:p>
            <a:r>
              <a:rPr lang="en-US" sz="1200" u="sng" dirty="0"/>
              <a:t>Party lottery example:</a:t>
            </a:r>
          </a:p>
          <a:p>
            <a:r>
              <a:rPr lang="en-US" sz="1200" dirty="0"/>
              <a:t>One township might have the Republicans listed first on the ballot, while the next township might have the Democrats listed first on the ballot….all with the same election authority.</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47</a:t>
            </a:fld>
            <a:endParaRPr lang="en-US"/>
          </a:p>
        </p:txBody>
      </p:sp>
    </p:spTree>
    <p:extLst>
      <p:ext uri="{BB962C8B-B14F-4D97-AF65-F5344CB8AC3E}">
        <p14:creationId xmlns:p14="http://schemas.microsoft.com/office/powerpoint/2010/main" val="2554045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originally executed declaration must be filed with the proper election authority/authorities in order to have any write-in votes tallied for the candidate.  It may also have to be filed with the proper local election official in order to require that a primary be held at all (if the office sought would be uncontested without the write-in candidate) 10 ILCS 5/7-5.  Forms for the write-in declaration are supplied by the election authority.  </a:t>
            </a:r>
          </a:p>
          <a:p>
            <a:endParaRPr lang="en-US" sz="1200" dirty="0"/>
          </a:p>
          <a:p>
            <a:r>
              <a:rPr lang="en-US" sz="1200" dirty="0"/>
              <a:t>If it is determined, at the time of the canvass, that the write-in candidate won the election, the EA must notify this write-in candidate to inform them of the additional paperwork they must file.  If elected, the winning write-in candidate must file a Statement of Candidacy, a Receipt of Economic Interest, and the Loyalty Oath (which is an optional form) within 5 days of the official proclamation.  </a:t>
            </a:r>
            <a:r>
              <a:rPr lang="en-US" sz="1200" b="1" i="1" u="sng" dirty="0"/>
              <a:t>These papers must be filed with the officer that certified the ballot for their political subdivision.   </a:t>
            </a:r>
            <a:endParaRPr lang="en-US" sz="1200" dirty="0"/>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48</a:t>
            </a:fld>
            <a:endParaRPr lang="en-US"/>
          </a:p>
        </p:txBody>
      </p:sp>
    </p:spTree>
    <p:extLst>
      <p:ext uri="{BB962C8B-B14F-4D97-AF65-F5344CB8AC3E}">
        <p14:creationId xmlns:p14="http://schemas.microsoft.com/office/powerpoint/2010/main" val="2043707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49</a:t>
            </a:fld>
            <a:endParaRPr lang="en-US"/>
          </a:p>
        </p:txBody>
      </p:sp>
    </p:spTree>
    <p:extLst>
      <p:ext uri="{BB962C8B-B14F-4D97-AF65-F5344CB8AC3E}">
        <p14:creationId xmlns:p14="http://schemas.microsoft.com/office/powerpoint/2010/main" val="3599998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once</a:t>
            </a:r>
            <a:r>
              <a:rPr lang="en-US" baseline="0" dirty="0"/>
              <a:t> filed, never give any papers back. Attach the withdrawal to the original papers that were filed and YOU keep them!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50</a:t>
            </a:fld>
            <a:endParaRPr lang="en-US"/>
          </a:p>
        </p:txBody>
      </p:sp>
    </p:spTree>
    <p:extLst>
      <p:ext uri="{BB962C8B-B14F-4D97-AF65-F5344CB8AC3E}">
        <p14:creationId xmlns:p14="http://schemas.microsoft.com/office/powerpoint/2010/main" val="1938024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52</a:t>
            </a:fld>
            <a:endParaRPr lang="en-US"/>
          </a:p>
        </p:txBody>
      </p:sp>
    </p:spTree>
    <p:extLst>
      <p:ext uri="{BB962C8B-B14F-4D97-AF65-F5344CB8AC3E}">
        <p14:creationId xmlns:p14="http://schemas.microsoft.com/office/powerpoint/2010/main" val="3866870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53</a:t>
            </a:fld>
            <a:endParaRPr lang="en-US"/>
          </a:p>
        </p:txBody>
      </p:sp>
    </p:spTree>
    <p:extLst>
      <p:ext uri="{BB962C8B-B14F-4D97-AF65-F5344CB8AC3E}">
        <p14:creationId xmlns:p14="http://schemas.microsoft.com/office/powerpoint/2010/main" val="2003389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8">
              <a:defRPr/>
            </a:pPr>
            <a:r>
              <a:rPr lang="en-US" sz="1200" b="1" u="sng" dirty="0"/>
              <a:t>Ballot Certification to (each) EA - *Make sure you use the correct “certificate of ballot”</a:t>
            </a:r>
            <a:endParaRPr lang="en-US" sz="1200" dirty="0"/>
          </a:p>
          <a:p>
            <a:r>
              <a:rPr lang="en-US" sz="1200" dirty="0"/>
              <a:t>The only document that the LEO will file with the EA is the “Certificate of Ballot”. If a political subdivision lies entirely within a city that has a Board of Election Commissioners, the filing is with the Board.   Just remember that the </a:t>
            </a:r>
            <a:r>
              <a:rPr lang="en-US" sz="1200" i="1" u="sng" dirty="0"/>
              <a:t>ballot certification </a:t>
            </a:r>
            <a:r>
              <a:rPr lang="en-US" sz="1200" i="1" dirty="0"/>
              <a:t> </a:t>
            </a:r>
            <a:r>
              <a:rPr lang="en-US" sz="1200" dirty="0"/>
              <a:t>must be filed with the election authority for each jurisdiction in which your political subdivision goes in to. This is your way of notifying the election authorities of the information to be placed on the ballot for your political subdivision. Keep in mind that each LEO just has their own district to certify.  But the election authority must make sure that they have received a ballot certification from each political subdivision involved in that Primary or Consolidated Election.  </a:t>
            </a:r>
          </a:p>
          <a:p>
            <a:r>
              <a:rPr lang="en-US" sz="1200" b="1" dirty="0"/>
              <a:t> </a:t>
            </a:r>
            <a:endParaRPr lang="en-US" sz="1200" dirty="0"/>
          </a:p>
          <a:p>
            <a:pPr defTabSz="915498">
              <a:defRPr/>
            </a:pPr>
            <a:r>
              <a:rPr lang="en-US" sz="1200" dirty="0"/>
              <a:t>The ballot certification form is probably the most important document you will be filling out.  It is your only way of notifying the election authority of which candidates have filed, the order in which they filed, the party affiliation of each candidate, how many candidates the voters can vote for, and the length of term for each office.   It is VERY important that the certification be filled out correctly, so check your accuracy and then have someone else check your accuracy before filing the ballot certification.</a:t>
            </a:r>
          </a:p>
          <a:p>
            <a:pPr defTabSz="915498">
              <a:defRPr/>
            </a:pPr>
            <a:endParaRPr lang="en-US" sz="1200" dirty="0"/>
          </a:p>
          <a:p>
            <a:pPr defTabSz="915498">
              <a:defRPr/>
            </a:pPr>
            <a:r>
              <a:rPr lang="en-US" sz="1200" dirty="0"/>
              <a:t>Some units of government have a partisan type of government, which means that they will have political parties…either new or established.  These units of government may also have candidates running as independents.  Some units of government have a nonpartisan type of government, which means that there will not be any party label on the certification form. </a:t>
            </a:r>
          </a:p>
          <a:p>
            <a:pPr defTabSz="915498">
              <a:defRPr/>
            </a:pPr>
            <a:endParaRPr lang="en-US" sz="1200" dirty="0"/>
          </a:p>
          <a:p>
            <a:r>
              <a:rPr lang="en-US" sz="1200" dirty="0"/>
              <a:t>You will list the number of candidates to be elected.  Some officers are “vote for one” while some offices are “vote for not more than___”.</a:t>
            </a:r>
          </a:p>
          <a:p>
            <a:r>
              <a:rPr lang="en-US" sz="1200" dirty="0"/>
              <a:t>If there are unexpired terms to be filled, you will need to indicate whether it is a full or an unexpired term, and then you will need to list the term of office (example: 4 </a:t>
            </a:r>
            <a:r>
              <a:rPr lang="en-US" sz="1200" dirty="0" err="1"/>
              <a:t>yr</a:t>
            </a:r>
            <a:r>
              <a:rPr lang="en-US" sz="1200" dirty="0"/>
              <a:t> term, or unexpired 2 year term). </a:t>
            </a:r>
          </a:p>
          <a:p>
            <a:endParaRPr lang="en-US" sz="1200" dirty="0"/>
          </a:p>
          <a:p>
            <a:r>
              <a:rPr lang="en-US" sz="1200" dirty="0"/>
              <a:t>Ballots will be ordered and printed based on the information listed on this “Certificate of Ballot”, so make sure that you double check EVERYTHING on the certification before filing it with the EA!</a:t>
            </a:r>
          </a:p>
          <a:p>
            <a:endParaRPr lang="en-US" sz="1200" dirty="0"/>
          </a:p>
          <a:p>
            <a:r>
              <a:rPr lang="en-US" sz="1200" i="1" dirty="0"/>
              <a:t>The SBE certifies the names on the ballot based on how it is written on the first petition page.</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54</a:t>
            </a:fld>
            <a:endParaRPr lang="en-US"/>
          </a:p>
        </p:txBody>
      </p:sp>
    </p:spTree>
    <p:extLst>
      <p:ext uri="{BB962C8B-B14F-4D97-AF65-F5344CB8AC3E}">
        <p14:creationId xmlns:p14="http://schemas.microsoft.com/office/powerpoint/2010/main" val="3337714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55</a:t>
            </a:fld>
            <a:endParaRPr lang="en-US"/>
          </a:p>
        </p:txBody>
      </p:sp>
    </p:spTree>
    <p:extLst>
      <p:ext uri="{BB962C8B-B14F-4D97-AF65-F5344CB8AC3E}">
        <p14:creationId xmlns:p14="http://schemas.microsoft.com/office/powerpoint/2010/main" val="407077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98FFA-38F9-4EAF-A827-98CEC1C433A8}" type="slidenum">
              <a:rPr lang="en-US" smtClean="0"/>
              <a:t>7</a:t>
            </a:fld>
            <a:endParaRPr lang="en-US"/>
          </a:p>
        </p:txBody>
      </p:sp>
    </p:spTree>
    <p:extLst>
      <p:ext uri="{BB962C8B-B14F-4D97-AF65-F5344CB8AC3E}">
        <p14:creationId xmlns:p14="http://schemas.microsoft.com/office/powerpoint/2010/main" val="40232903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Publications/Notices</a:t>
            </a:r>
            <a:endParaRPr lang="en-US" sz="1200" dirty="0"/>
          </a:p>
          <a:p>
            <a:r>
              <a:rPr lang="en-US" sz="1200" dirty="0"/>
              <a:t>The election authority will publish the notice of election in one or more newspapers in the political subdivision.  The election authority also publishes the elderly and handicap notice, a notice listing  all the precinct polling locations, Ballot colors (if primary), and notice of any referendum.</a:t>
            </a:r>
          </a:p>
          <a:p>
            <a:endParaRPr lang="en-US" sz="1200" dirty="0"/>
          </a:p>
          <a:p>
            <a:r>
              <a:rPr lang="en-US" sz="1200" dirty="0"/>
              <a:t>Your election authority organizes the polling places and assigns the election judges to their precincts prior to each election.</a:t>
            </a:r>
          </a:p>
          <a:p>
            <a:endParaRPr lang="en-US" sz="1200" dirty="0"/>
          </a:p>
          <a:p>
            <a:pPr defTabSz="915498">
              <a:defRPr/>
            </a:pPr>
            <a:r>
              <a:rPr lang="en-US" sz="1200" dirty="0"/>
              <a:t>Most questions on Election Day go directly to the election authority’s office, or to the SBE.  </a:t>
            </a:r>
          </a:p>
          <a:p>
            <a:endParaRPr lang="en-US" sz="1200" dirty="0"/>
          </a:p>
          <a:p>
            <a:pPr defTabSz="915498">
              <a:defRPr/>
            </a:pPr>
            <a:r>
              <a:rPr lang="en-US" sz="1200" dirty="0"/>
              <a:t>The ballots and all other supplies will be provided by the EA.  Each precinct polling place will have a list of registered voters which will direct the election judges as to which ballot style each voter will be entitled to receive.</a:t>
            </a:r>
          </a:p>
          <a:p>
            <a:pPr defTabSz="915498">
              <a:defRPr/>
            </a:pPr>
            <a:endParaRPr lang="en-US" sz="1200" dirty="0"/>
          </a:p>
          <a:p>
            <a:pPr defTabSz="915498">
              <a:defRPr/>
            </a:pPr>
            <a:r>
              <a:rPr lang="en-US" sz="1200" dirty="0"/>
              <a:t>If a person enters a polling place for any reason, other than voting on Election Day, they must have valid pollwatcher credentials.  This includes all LEO’s and precinct committeemen.  Pollwatcher credentials are issued by the election authority or the State Board of Elections.</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57</a:t>
            </a:fld>
            <a:endParaRPr lang="en-US"/>
          </a:p>
        </p:txBody>
      </p:sp>
    </p:spTree>
    <p:extLst>
      <p:ext uri="{BB962C8B-B14F-4D97-AF65-F5344CB8AC3E}">
        <p14:creationId xmlns:p14="http://schemas.microsoft.com/office/powerpoint/2010/main" val="615676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no primary is held, candidates will be listed in the order they filed, or in the order determined by the LEO’s lottery.</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58</a:t>
            </a:fld>
            <a:endParaRPr lang="en-US"/>
          </a:p>
        </p:txBody>
      </p:sp>
    </p:spTree>
    <p:extLst>
      <p:ext uri="{BB962C8B-B14F-4D97-AF65-F5344CB8AC3E}">
        <p14:creationId xmlns:p14="http://schemas.microsoft.com/office/powerpoint/2010/main" val="94519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Returns and Proclamation</a:t>
            </a:r>
            <a:endParaRPr lang="en-US" sz="1200" dirty="0"/>
          </a:p>
          <a:p>
            <a:r>
              <a:rPr lang="en-US" sz="1200" dirty="0"/>
              <a:t>Because of the passage of PA 94-647 and PA 95-141, the election authority does the canvassing for all political subdivisions in each election.  These public acts abolished all the local canvassing boards and provided that canvasses are now done by the election authorities.</a:t>
            </a:r>
          </a:p>
          <a:p>
            <a:r>
              <a:rPr lang="en-US" sz="1200" dirty="0"/>
              <a:t> </a:t>
            </a:r>
          </a:p>
          <a:p>
            <a:r>
              <a:rPr lang="en-US" sz="1200" dirty="0"/>
              <a:t>In the case of a tie, when two or more candidates receive the highest and equal number of votes for any office, the winner shall be determined by lot.  The EA will basically conduct a lottery to break the tie and determine the winner.  The EA must send a written notice to each candidate stating the time, date and place of the lottery.</a:t>
            </a:r>
          </a:p>
          <a:p>
            <a:r>
              <a:rPr lang="en-US" sz="1200" dirty="0"/>
              <a:t>Immediately upon completion of the canvass, the EA will send a signed abstract of votes to each political subdivision and to the SBE.  In cities under a BOE, the board prepares the abstract of votes from the election returns and delivers the results to the election authority.  Be sure to keep this abstract of votes for your history file.  Depending on your political subdivision, you might need this to calculate signature requirements for future elections.</a:t>
            </a:r>
          </a:p>
          <a:p>
            <a:endParaRPr lang="en-US" sz="1200" dirty="0"/>
          </a:p>
          <a:p>
            <a:r>
              <a:rPr lang="en-US" sz="1200" b="1" u="sng" dirty="0"/>
              <a:t>QUESTION: do we still need to include</a:t>
            </a:r>
            <a:r>
              <a:rPr lang="en-US" sz="1200" b="1" u="sng" baseline="0" dirty="0"/>
              <a:t> this since the dates are so far back or is this an issue so yes? </a:t>
            </a:r>
            <a:endParaRPr lang="en-US" sz="1200" b="1" u="sng" dirty="0"/>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60</a:t>
            </a:fld>
            <a:endParaRPr lang="en-US"/>
          </a:p>
        </p:txBody>
      </p:sp>
    </p:spTree>
    <p:extLst>
      <p:ext uri="{BB962C8B-B14F-4D97-AF65-F5344CB8AC3E}">
        <p14:creationId xmlns:p14="http://schemas.microsoft.com/office/powerpoint/2010/main" val="553001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referendum:</a:t>
            </a:r>
            <a:r>
              <a:rPr lang="en-US" baseline="0" dirty="0"/>
              <a:t> 5 electors may request a discovery recount.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a discovery is requested, the EA will set up the date and time to hold this discovery recount.  A 3 day written notice must also be sent to the successful candidate.  Each candidate affected by the examination has the right to attend the discovery recount proceedings in person or by his/her representative.  Upon completion of the discovery recount, the election authority shall reseal and secure the ballots for the remainder of the 60 day ballot preservation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discovery recount does not change the results of the election.  The reason for a discovery recount is to basically gather evidence that </a:t>
            </a:r>
            <a:r>
              <a:rPr lang="en-US" sz="1200" u="sng" dirty="0"/>
              <a:t>might</a:t>
            </a:r>
            <a:r>
              <a:rPr lang="en-US" sz="1200" dirty="0"/>
              <a:t> change the results of the election in that precinct.  This discovery has no legal effect, and is not binding.  If a candidate is not happy with the election results, or the discovery recount, their only possible recourse is to file for an election contest with the circuit clerk.</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61</a:t>
            </a:fld>
            <a:endParaRPr lang="en-US"/>
          </a:p>
        </p:txBody>
      </p:sp>
    </p:spTree>
    <p:extLst>
      <p:ext uri="{BB962C8B-B14F-4D97-AF65-F5344CB8AC3E}">
        <p14:creationId xmlns:p14="http://schemas.microsoft.com/office/powerpoint/2010/main" val="3408116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Holding a discovery recount is not a prerequisite to filing an election contest, but any evidence gathered in the discovery recount may be used for the election contest.</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62</a:t>
            </a:fld>
            <a:endParaRPr lang="en-US"/>
          </a:p>
        </p:txBody>
      </p:sp>
    </p:spTree>
    <p:extLst>
      <p:ext uri="{BB962C8B-B14F-4D97-AF65-F5344CB8AC3E}">
        <p14:creationId xmlns:p14="http://schemas.microsoft.com/office/powerpoint/2010/main" val="2408071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can include:</a:t>
            </a:r>
            <a:r>
              <a:rPr lang="en-US" baseline="0" dirty="0"/>
              <a:t> the third Monday of the month following the election, the first regular meeting following the canvass of the election results, or even within 28 days after the election.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63</a:t>
            </a:fld>
            <a:endParaRPr lang="en-US"/>
          </a:p>
        </p:txBody>
      </p:sp>
    </p:spTree>
    <p:extLst>
      <p:ext uri="{BB962C8B-B14F-4D97-AF65-F5344CB8AC3E}">
        <p14:creationId xmlns:p14="http://schemas.microsoft.com/office/powerpoint/2010/main" val="4000073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t>I know that we have covered a lot in a short timeframe;</a:t>
            </a:r>
            <a:r>
              <a:rPr lang="en-US" sz="1200" b="0" i="0" u="none" baseline="0" dirty="0"/>
              <a:t> h</a:t>
            </a:r>
            <a:r>
              <a:rPr lang="en-US" sz="1200" b="0" i="0" u="none" dirty="0"/>
              <a:t>owever, all of this information is in the LEO Handbook and the Candidates Guide. These publications are available and can be downloaded from 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p>
          <a:p>
            <a:r>
              <a:rPr lang="en-US" sz="1200" b="1" i="1" u="sng" dirty="0"/>
              <a:t>QUESTION:</a:t>
            </a:r>
            <a:r>
              <a:rPr lang="en-US" sz="1200" b="1" i="1" u="sng" baseline="0" dirty="0"/>
              <a:t> Should we keep? </a:t>
            </a:r>
            <a:r>
              <a:rPr lang="en-US" sz="1200" b="1" i="1" u="sng" dirty="0"/>
              <a:t>(JAMYE SUGGESTED) NOTES:</a:t>
            </a:r>
            <a:endParaRPr lang="en-US" sz="1200" dirty="0"/>
          </a:p>
          <a:p>
            <a:r>
              <a:rPr lang="en-US" sz="1200" dirty="0"/>
              <a:t>Possible way to handle questions:  Hand out large note cards.  Have them write down questions that they have.  Also have then include their name and phone number.  If you have time at the end of the workshop, read the question and provide the answers.  If you don’t have time, explain that you will get back to them in writing with answers to their questions.  </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64</a:t>
            </a:fld>
            <a:endParaRPr lang="en-US"/>
          </a:p>
        </p:txBody>
      </p:sp>
    </p:spTree>
    <p:extLst>
      <p:ext uri="{BB962C8B-B14F-4D97-AF65-F5344CB8AC3E}">
        <p14:creationId xmlns:p14="http://schemas.microsoft.com/office/powerpoint/2010/main" val="117288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are unsure of whether you are governed by a partisan or a nonpartisan system, you should contact your attorney for assistance. The election history of a municipality will assist in clarifying which election system to use.</a:t>
            </a:r>
            <a:endParaRPr lang="en-US" dirty="0"/>
          </a:p>
        </p:txBody>
      </p:sp>
      <p:sp>
        <p:nvSpPr>
          <p:cNvPr id="4" name="Slide Number Placeholder 3"/>
          <p:cNvSpPr>
            <a:spLocks noGrp="1"/>
          </p:cNvSpPr>
          <p:nvPr>
            <p:ph type="sldNum" sz="quarter" idx="10"/>
          </p:nvPr>
        </p:nvSpPr>
        <p:spPr/>
        <p:txBody>
          <a:bodyPr/>
          <a:lstStyle/>
          <a:p>
            <a:fld id="{F4698FFA-38F9-4EAF-A827-98CEC1C433A8}" type="slidenum">
              <a:rPr lang="en-US" smtClean="0"/>
              <a:t>8</a:t>
            </a:fld>
            <a:endParaRPr lang="en-US"/>
          </a:p>
        </p:txBody>
      </p:sp>
    </p:spTree>
    <p:extLst>
      <p:ext uri="{BB962C8B-B14F-4D97-AF65-F5344CB8AC3E}">
        <p14:creationId xmlns:p14="http://schemas.microsoft.com/office/powerpoint/2010/main" val="114316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ILCS 5/10-2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2017 Libertarian Party of Illinois case held that the former full-slate requirement is unconstitutional. On that basis, new party petitions can no longer be required to include a candidate for every available office within the political subdivision. Libertarian Party of Illinois v. SBE, 872 F.3d 518 (7th Circuit, 2017).</a:t>
            </a:r>
          </a:p>
          <a:p>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9</a:t>
            </a:fld>
            <a:endParaRPr lang="en-US"/>
          </a:p>
        </p:txBody>
      </p:sp>
    </p:spTree>
    <p:extLst>
      <p:ext uri="{BB962C8B-B14F-4D97-AF65-F5344CB8AC3E}">
        <p14:creationId xmlns:p14="http://schemas.microsoft.com/office/powerpoint/2010/main" val="53769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Advisory</a:t>
            </a:r>
            <a:r>
              <a:rPr lang="en-US" baseline="0" dirty="0"/>
              <a:t> – can be on anything at all; initiated by filing a petition containing signatures equal to at least 8% of the total votes cast for candidates for Governor in the preceding gubernatorial election by the registered voters in the municipality, township, county or school district; it shall be the duty of the LEO to submit any questions of public policy so initiated; must be certified to the election authority at least 68 days prior to the day of the election.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Binding – have to be specific; are governed by different specific statutes, law, or the constitution; must be filed 68 days prior to an election; some types must be filed earlier depending on the initiating statute. The other way a binding referendum can be placed on the ballot is by local ordinance; the governing board can adopt a resolution at least 79 days prior to the election and then certify it to the LEO at least 68 days before the election. </a:t>
            </a:r>
          </a:p>
          <a:p>
            <a:endParaRPr lang="en-US" baseline="0" dirty="0"/>
          </a:p>
          <a:p>
            <a:r>
              <a:rPr lang="en-US" baseline="0" dirty="0"/>
              <a:t>Back-door – form of a binding public question; </a:t>
            </a:r>
            <a:r>
              <a:rPr lang="en-US" sz="1200" kern="1200" dirty="0">
                <a:solidFill>
                  <a:schemeClr val="tx1"/>
                </a:solidFill>
                <a:effectLst/>
                <a:latin typeface="+mn-lt"/>
                <a:ea typeface="+mn-ea"/>
                <a:cs typeface="+mn-cs"/>
              </a:rPr>
              <a:t>After an official act has been taken by a public body, citizens may circulate a petition to attempt to place a question on the ballot either to accept or reject the official action. Public body may proceed with action if no petition is filed, or if the action is approved by referendum</a:t>
            </a:r>
            <a:r>
              <a:rPr lang="en-US" baseline="0" dirty="0"/>
              <a:t>; once the act is published in a newspaper, citizens usually have 30 (some call for 20 days) to get the required number of signatures for the petition. Note: Back-door referendum process must be authorized by statue. </a:t>
            </a:r>
          </a:p>
          <a:p>
            <a:endParaRPr lang="en-US" baseline="0" dirty="0"/>
          </a:p>
          <a:p>
            <a:r>
              <a:rPr lang="en-US" baseline="0" dirty="0"/>
              <a:t>Consulting their personal attorney is the best option should people have questions regarding the filing/writing of a pubic question. If you have questions about a referendum that is being presented to you, consult your attorney.</a:t>
            </a:r>
          </a:p>
        </p:txBody>
      </p:sp>
      <p:sp>
        <p:nvSpPr>
          <p:cNvPr id="4" name="Slide Number Placeholder 3"/>
          <p:cNvSpPr>
            <a:spLocks noGrp="1"/>
          </p:cNvSpPr>
          <p:nvPr>
            <p:ph type="sldNum" sz="quarter" idx="10"/>
          </p:nvPr>
        </p:nvSpPr>
        <p:spPr/>
        <p:txBody>
          <a:bodyPr/>
          <a:lstStyle/>
          <a:p>
            <a:fld id="{F50E68F0-4E64-43DF-A4E5-4499FAE56B0A}" type="slidenum">
              <a:rPr lang="en-US" smtClean="0"/>
              <a:t>10</a:t>
            </a:fld>
            <a:endParaRPr lang="en-US"/>
          </a:p>
        </p:txBody>
      </p:sp>
    </p:spTree>
    <p:extLst>
      <p:ext uri="{BB962C8B-B14F-4D97-AF65-F5344CB8AC3E}">
        <p14:creationId xmlns:p14="http://schemas.microsoft.com/office/powerpoint/2010/main" val="208314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vacancy can occur due to a resignation, death, conviction, or moving out of district. </a:t>
            </a:r>
          </a:p>
          <a:p>
            <a:endParaRPr lang="en-US" baseline="0" dirty="0"/>
          </a:p>
          <a:p>
            <a:r>
              <a:rPr lang="en-US" baseline="0" dirty="0"/>
              <a:t>When filling a vacancy, seek the advice of your attorney, or the state’s attorney of your county, for direction on how to fill the vacancy. </a:t>
            </a:r>
          </a:p>
          <a:p>
            <a:endParaRPr lang="en-US" baseline="0" dirty="0"/>
          </a:p>
          <a:p>
            <a:r>
              <a:rPr lang="en-US" baseline="0" dirty="0"/>
              <a:t>GENERALLY the 28 month rule applies. Note that in some offices (townships, school boards, etc.) don’t follow this. </a:t>
            </a:r>
            <a:r>
              <a:rPr lang="en-US" sz="1200" kern="1200" baseline="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is the general rule, but there may be other rules that apply depending upon the type of office (e.g. municipality, which adds in the 130 days consideration--and this is a different number for different offices) so they should check with their legal counsel when unsure. </a:t>
            </a:r>
            <a:endParaRPr lang="en-US" dirty="0"/>
          </a:p>
        </p:txBody>
      </p:sp>
      <p:sp>
        <p:nvSpPr>
          <p:cNvPr id="4" name="Slide Number Placeholder 3"/>
          <p:cNvSpPr>
            <a:spLocks noGrp="1"/>
          </p:cNvSpPr>
          <p:nvPr>
            <p:ph type="sldNum" sz="quarter" idx="10"/>
          </p:nvPr>
        </p:nvSpPr>
        <p:spPr/>
        <p:txBody>
          <a:bodyPr/>
          <a:lstStyle/>
          <a:p>
            <a:fld id="{F50E68F0-4E64-43DF-A4E5-4499FAE56B0A}" type="slidenum">
              <a:rPr lang="en-US" smtClean="0"/>
              <a:t>11</a:t>
            </a:fld>
            <a:endParaRPr lang="en-US"/>
          </a:p>
        </p:txBody>
      </p:sp>
    </p:spTree>
    <p:extLst>
      <p:ext uri="{BB962C8B-B14F-4D97-AF65-F5344CB8AC3E}">
        <p14:creationId xmlns:p14="http://schemas.microsoft.com/office/powerpoint/2010/main" val="281537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7A670-4D51-4D07-8C21-B5ED1E9090C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D617F-3602-4C4D-99B9-80FDF7CA60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56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7A670-4D51-4D07-8C21-B5ED1E9090C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339622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7A670-4D51-4D07-8C21-B5ED1E9090C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292512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7A670-4D51-4D07-8C21-B5ED1E9090C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12630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7A670-4D51-4D07-8C21-B5ED1E9090C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D617F-3602-4C4D-99B9-80FDF7CA60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03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7A670-4D51-4D07-8C21-B5ED1E9090C1}"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20109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7A670-4D51-4D07-8C21-B5ED1E9090C1}"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149285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7A670-4D51-4D07-8C21-B5ED1E9090C1}"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149443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B7A670-4D51-4D07-8C21-B5ED1E9090C1}" type="datetimeFigureOut">
              <a:rPr lang="en-US" smtClean="0"/>
              <a:t>9/11/2018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93956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B7A670-4D51-4D07-8C21-B5ED1E9090C1}" type="datetimeFigureOut">
              <a:rPr lang="en-US" smtClean="0"/>
              <a:t>9/11/2018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DD617F-3602-4C4D-99B9-80FDF7CA6020}" type="slidenum">
              <a:rPr lang="en-US" smtClean="0"/>
              <a:t>‹#›</a:t>
            </a:fld>
            <a:endParaRPr lang="en-US"/>
          </a:p>
        </p:txBody>
      </p:sp>
    </p:spTree>
    <p:extLst>
      <p:ext uri="{BB962C8B-B14F-4D97-AF65-F5344CB8AC3E}">
        <p14:creationId xmlns:p14="http://schemas.microsoft.com/office/powerpoint/2010/main" val="225547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B7A670-4D51-4D07-8C21-B5ED1E9090C1}"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D617F-3602-4C4D-99B9-80FDF7CA6020}" type="slidenum">
              <a:rPr lang="en-US" smtClean="0"/>
              <a:t>‹#›</a:t>
            </a:fld>
            <a:endParaRPr lang="en-US"/>
          </a:p>
        </p:txBody>
      </p:sp>
    </p:spTree>
    <p:extLst>
      <p:ext uri="{BB962C8B-B14F-4D97-AF65-F5344CB8AC3E}">
        <p14:creationId xmlns:p14="http://schemas.microsoft.com/office/powerpoint/2010/main" val="273278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B7A670-4D51-4D07-8C21-B5ED1E9090C1}" type="datetimeFigureOut">
              <a:rPr lang="en-US" smtClean="0"/>
              <a:t>9/11/2018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3DD617F-3602-4C4D-99B9-80FDF7CA602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46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82"/>
            <a:ext cx="12192001" cy="6919082"/>
          </a:xfrm>
          <a:prstGeom prst="rect">
            <a:avLst/>
          </a:prstGeom>
        </p:spPr>
      </p:pic>
      <p:sp>
        <p:nvSpPr>
          <p:cNvPr id="2" name="Title 1"/>
          <p:cNvSpPr>
            <a:spLocks noGrp="1"/>
          </p:cNvSpPr>
          <p:nvPr>
            <p:ph type="ctrTitle"/>
          </p:nvPr>
        </p:nvSpPr>
        <p:spPr>
          <a:xfrm>
            <a:off x="-1" y="3456263"/>
            <a:ext cx="12192002" cy="1463040"/>
          </a:xfrm>
        </p:spPr>
        <p:txBody>
          <a:bodyPr>
            <a:noAutofit/>
          </a:bodyPr>
          <a:lstStyle/>
          <a:p>
            <a:pPr algn="ctr"/>
            <a:r>
              <a:rPr lang="en-US" sz="6600" b="1" cap="small" dirty="0">
                <a:solidFill>
                  <a:schemeClr val="tx1"/>
                </a:solidFill>
              </a:rPr>
              <a:t>Local Election Officials Presentation</a:t>
            </a:r>
          </a:p>
        </p:txBody>
      </p:sp>
      <p:sp>
        <p:nvSpPr>
          <p:cNvPr id="5" name="Slide Number Placeholder 4"/>
          <p:cNvSpPr>
            <a:spLocks noGrp="1"/>
          </p:cNvSpPr>
          <p:nvPr>
            <p:ph type="sldNum" sz="quarter" idx="12"/>
          </p:nvPr>
        </p:nvSpPr>
        <p:spPr/>
        <p:txBody>
          <a:bodyPr/>
          <a:lstStyle/>
          <a:p>
            <a:fld id="{50486F06-4819-45BA-8750-4CD5FE3F55F9}" type="slidenum">
              <a:rPr lang="en-US" smtClean="0"/>
              <a:t>1</a:t>
            </a:fld>
            <a:endParaRPr lang="en-US"/>
          </a:p>
        </p:txBody>
      </p:sp>
      <p:pic>
        <p:nvPicPr>
          <p:cNvPr id="6" name="Picture 5"/>
          <p:cNvPicPr>
            <a:picLocks noChangeAspect="1"/>
          </p:cNvPicPr>
          <p:nvPr/>
        </p:nvPicPr>
        <p:blipFill>
          <a:blip r:embed="rId4"/>
          <a:stretch>
            <a:fillRect/>
          </a:stretch>
        </p:blipFill>
        <p:spPr>
          <a:xfrm>
            <a:off x="-2" y="5805889"/>
            <a:ext cx="1184420" cy="1052111"/>
          </a:xfrm>
          <a:prstGeom prst="rect">
            <a:avLst/>
          </a:prstGeom>
        </p:spPr>
      </p:pic>
      <p:sp>
        <p:nvSpPr>
          <p:cNvPr id="3" name="Subtitle 2"/>
          <p:cNvSpPr>
            <a:spLocks noGrp="1"/>
          </p:cNvSpPr>
          <p:nvPr>
            <p:ph type="subTitle" idx="1"/>
          </p:nvPr>
        </p:nvSpPr>
        <p:spPr>
          <a:xfrm>
            <a:off x="468923" y="5226179"/>
            <a:ext cx="11254154" cy="662472"/>
          </a:xfrm>
        </p:spPr>
        <p:txBody>
          <a:bodyPr>
            <a:noAutofit/>
          </a:bodyPr>
          <a:lstStyle/>
          <a:p>
            <a:pPr algn="ctr"/>
            <a:r>
              <a:rPr lang="en-US" sz="4000" cap="small" dirty="0">
                <a:solidFill>
                  <a:schemeClr val="tx1"/>
                </a:solidFill>
              </a:rPr>
              <a:t>For the Consolidated Elections in 2019</a:t>
            </a:r>
          </a:p>
        </p:txBody>
      </p:sp>
    </p:spTree>
    <p:extLst>
      <p:ext uri="{BB962C8B-B14F-4D97-AF65-F5344CB8AC3E}">
        <p14:creationId xmlns:p14="http://schemas.microsoft.com/office/powerpoint/2010/main" val="226376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0240"/>
            <a:ext cx="4082143" cy="2880359"/>
          </a:xfrm>
        </p:spPr>
        <p:txBody>
          <a:bodyPr anchor="ctr">
            <a:noAutofit/>
          </a:bodyPr>
          <a:lstStyle/>
          <a:p>
            <a:pPr algn="ctr"/>
            <a:r>
              <a:rPr lang="en-US" sz="6000" b="1" cap="small" dirty="0"/>
              <a:t>Questions of Public Policy (Referenda)</a:t>
            </a:r>
            <a:br>
              <a:rPr lang="en-US" sz="6000" b="1" cap="small" dirty="0"/>
            </a:br>
            <a:r>
              <a:rPr lang="en-US" sz="4000" b="1" dirty="0"/>
              <a:t>Article 28</a:t>
            </a:r>
            <a:r>
              <a:rPr lang="en-US" sz="6000" b="1" dirty="0"/>
              <a:t> </a:t>
            </a:r>
          </a:p>
        </p:txBody>
      </p:sp>
      <p:sp>
        <p:nvSpPr>
          <p:cNvPr id="5" name="Content Placeholder 4"/>
          <p:cNvSpPr>
            <a:spLocks noGrp="1"/>
          </p:cNvSpPr>
          <p:nvPr>
            <p:ph idx="1"/>
          </p:nvPr>
        </p:nvSpPr>
        <p:spPr>
          <a:xfrm>
            <a:off x="5012871" y="731518"/>
            <a:ext cx="6492240" cy="5832567"/>
          </a:xfrm>
        </p:spPr>
        <p:txBody>
          <a:bodyPr>
            <a:normAutofit/>
          </a:bodyPr>
          <a:lstStyle/>
          <a:p>
            <a:pPr>
              <a:buFont typeface="Arial" panose="020B0604020202020204" pitchFamily="34" charset="0"/>
              <a:buChar char="•"/>
            </a:pPr>
            <a:r>
              <a:rPr lang="en-US" sz="2800" dirty="0"/>
              <a:t>Advisory – initiated by filing a petition</a:t>
            </a:r>
          </a:p>
          <a:p>
            <a:pPr>
              <a:buFont typeface="Arial" panose="020B0604020202020204" pitchFamily="34" charset="0"/>
              <a:buChar char="•"/>
            </a:pPr>
            <a:r>
              <a:rPr lang="en-US" sz="2800" dirty="0"/>
              <a:t>Binding – governed by the initiating statute</a:t>
            </a:r>
          </a:p>
          <a:p>
            <a:pPr lvl="1">
              <a:buFont typeface="Arial" panose="020B0604020202020204" pitchFamily="34" charset="0"/>
              <a:buChar char="•"/>
            </a:pPr>
            <a:r>
              <a:rPr lang="en-US" sz="2400" dirty="0"/>
              <a:t>Local ordinance – governing board adopts a resolution at least 79 days prior to the election </a:t>
            </a:r>
          </a:p>
          <a:p>
            <a:pPr>
              <a:buFont typeface="Arial" panose="020B0604020202020204" pitchFamily="34" charset="0"/>
              <a:buChar char="•"/>
            </a:pPr>
            <a:r>
              <a:rPr lang="en-US" sz="2800" dirty="0"/>
              <a:t>Back-door – after an act of an official government board has been enacted, citizens can circulate a petition to try and get a question placed on the ballot </a:t>
            </a:r>
          </a:p>
          <a:p>
            <a:pPr lvl="1">
              <a:buFont typeface="Arial" panose="020B0604020202020204" pitchFamily="34" charset="0"/>
              <a:buChar char="•"/>
            </a:pPr>
            <a:r>
              <a:rPr lang="en-US" sz="2600" dirty="0"/>
              <a:t>Gives voters a chance to accept or reject</a:t>
            </a:r>
          </a:p>
          <a:p>
            <a:pPr>
              <a:buFont typeface="Arial" panose="020B0604020202020204" pitchFamily="34" charset="0"/>
              <a:buChar char="•"/>
            </a:pPr>
            <a:r>
              <a:rPr lang="en-US" sz="2800" dirty="0"/>
              <a:t>Deadlines to Certify (68 days prior):</a:t>
            </a:r>
          </a:p>
          <a:p>
            <a:pPr lvl="1">
              <a:buFont typeface="Arial" panose="020B0604020202020204" pitchFamily="34" charset="0"/>
              <a:buChar char="•"/>
            </a:pPr>
            <a:r>
              <a:rPr lang="en-US" sz="2400" dirty="0"/>
              <a:t>Consolidated Primary: December 20, 2018</a:t>
            </a:r>
          </a:p>
          <a:p>
            <a:pPr lvl="1">
              <a:buFont typeface="Arial" panose="020B0604020202020204" pitchFamily="34" charset="0"/>
              <a:buChar char="•"/>
            </a:pPr>
            <a:r>
              <a:rPr lang="en-US" sz="2400" dirty="0"/>
              <a:t>Consolidated Election: January 24, 2019</a:t>
            </a:r>
          </a:p>
        </p:txBody>
      </p:sp>
    </p:spTree>
    <p:extLst>
      <p:ext uri="{BB962C8B-B14F-4D97-AF65-F5344CB8AC3E}">
        <p14:creationId xmlns:p14="http://schemas.microsoft.com/office/powerpoint/2010/main" val="24336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arn(inVertical)">
                                      <p:cBhvr>
                                        <p:cTn id="31" dur="500"/>
                                        <p:tgtEl>
                                          <p:spTgt spid="5">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arn(inVertical)">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66800" y="670938"/>
            <a:ext cx="10058400" cy="952954"/>
          </a:xfrm>
        </p:spPr>
        <p:txBody>
          <a:bodyPr>
            <a:normAutofit/>
          </a:bodyPr>
          <a:lstStyle/>
          <a:p>
            <a:pPr algn="ctr"/>
            <a:r>
              <a:rPr lang="en-US" sz="6000" cap="small" dirty="0"/>
              <a:t>Vacancy in Office</a:t>
            </a:r>
          </a:p>
        </p:txBody>
      </p:sp>
      <p:sp>
        <p:nvSpPr>
          <p:cNvPr id="7" name="TextBox 6"/>
          <p:cNvSpPr txBox="1"/>
          <p:nvPr/>
        </p:nvSpPr>
        <p:spPr>
          <a:xfrm>
            <a:off x="0" y="1970086"/>
            <a:ext cx="12192000" cy="646331"/>
          </a:xfrm>
          <a:prstGeom prst="rect">
            <a:avLst/>
          </a:prstGeom>
          <a:noFill/>
          <a:ln>
            <a:solidFill>
              <a:schemeClr val="tx1"/>
            </a:solidFill>
          </a:ln>
        </p:spPr>
        <p:txBody>
          <a:bodyPr wrap="square" rtlCol="0">
            <a:spAutoFit/>
          </a:bodyPr>
          <a:lstStyle/>
          <a:p>
            <a:pPr algn="ctr"/>
            <a:r>
              <a:rPr lang="en-US" sz="3600" dirty="0">
                <a:solidFill>
                  <a:schemeClr val="tx1">
                    <a:lumMod val="75000"/>
                    <a:lumOff val="25000"/>
                  </a:schemeClr>
                </a:solidFill>
              </a:rPr>
              <a:t>Occurs when a person cannot complete his/her term of office</a:t>
            </a:r>
          </a:p>
        </p:txBody>
      </p:sp>
      <p:sp>
        <p:nvSpPr>
          <p:cNvPr id="9" name="Content Placeholder 2"/>
          <p:cNvSpPr txBox="1">
            <a:spLocks/>
          </p:cNvSpPr>
          <p:nvPr/>
        </p:nvSpPr>
        <p:spPr>
          <a:xfrm>
            <a:off x="1281953" y="3308805"/>
            <a:ext cx="10058400" cy="424844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800" dirty="0"/>
              <a:t>More than 28 months remaining in the term? </a:t>
            </a:r>
            <a:r>
              <a:rPr lang="en-US" sz="2400" dirty="0"/>
              <a:t>Interim appointment by the board until the next election</a:t>
            </a:r>
          </a:p>
          <a:p>
            <a:pPr lvl="1">
              <a:buFont typeface="Arial" panose="020B0604020202020204" pitchFamily="34" charset="0"/>
              <a:buChar char="•"/>
            </a:pPr>
            <a:r>
              <a:rPr lang="en-US" sz="2400" dirty="0"/>
              <a:t>Position would go on ballot as unexpired term</a:t>
            </a:r>
          </a:p>
          <a:p>
            <a:pPr>
              <a:buFont typeface="Arial" panose="020B0604020202020204" pitchFamily="34" charset="0"/>
              <a:buChar char="•"/>
            </a:pPr>
            <a:r>
              <a:rPr lang="en-US" sz="2800" dirty="0"/>
              <a:t>Less than 28 months remain? </a:t>
            </a:r>
          </a:p>
          <a:p>
            <a:pPr lvl="1">
              <a:buFont typeface="Arial" panose="020B0604020202020204" pitchFamily="34" charset="0"/>
              <a:buChar char="•"/>
            </a:pPr>
            <a:r>
              <a:rPr lang="en-US" sz="2400" dirty="0"/>
              <a:t>Governing board will appointment someone until the next election </a:t>
            </a:r>
          </a:p>
          <a:p>
            <a:pPr lvl="1">
              <a:buFont typeface="Arial" panose="020B0604020202020204" pitchFamily="34" charset="0"/>
              <a:buChar char="•"/>
            </a:pPr>
            <a:endParaRPr lang="en-US" sz="2200" dirty="0"/>
          </a:p>
        </p:txBody>
      </p:sp>
    </p:spTree>
    <p:extLst>
      <p:ext uri="{BB962C8B-B14F-4D97-AF65-F5344CB8AC3E}">
        <p14:creationId xmlns:p14="http://schemas.microsoft.com/office/powerpoint/2010/main" val="21389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Dates for the 2019 Election</a:t>
            </a:r>
          </a:p>
        </p:txBody>
      </p:sp>
      <p:sp>
        <p:nvSpPr>
          <p:cNvPr id="5" name="Content Placeholder 4"/>
          <p:cNvSpPr>
            <a:spLocks noGrp="1"/>
          </p:cNvSpPr>
          <p:nvPr>
            <p:ph idx="1"/>
          </p:nvPr>
        </p:nvSpPr>
        <p:spPr>
          <a:xfrm>
            <a:off x="4065814" y="274744"/>
            <a:ext cx="8126185" cy="1676401"/>
          </a:xfrm>
        </p:spPr>
        <p:txBody>
          <a:bodyPr anchor="ctr">
            <a:noAutofit/>
          </a:bodyPr>
          <a:lstStyle/>
          <a:p>
            <a:pPr algn="ctr"/>
            <a:r>
              <a:rPr lang="en-US" sz="3200" b="1" dirty="0"/>
              <a:t>Municipal Caucus Date</a:t>
            </a:r>
            <a:br>
              <a:rPr lang="en-US" sz="3200" dirty="0"/>
            </a:br>
            <a:r>
              <a:rPr lang="en-US" sz="3200" dirty="0"/>
              <a:t>December 3, 2018</a:t>
            </a:r>
            <a:br>
              <a:rPr lang="en-US" sz="3200" dirty="0"/>
            </a:br>
            <a:r>
              <a:rPr lang="en-US" sz="3200" dirty="0"/>
              <a:t>(Filing – December 10-17, 2018)</a:t>
            </a:r>
          </a:p>
        </p:txBody>
      </p:sp>
      <p:cxnSp>
        <p:nvCxnSpPr>
          <p:cNvPr id="3" name="Straight Connector 2"/>
          <p:cNvCxnSpPr/>
          <p:nvPr/>
        </p:nvCxnSpPr>
        <p:spPr>
          <a:xfrm>
            <a:off x="4065814" y="2167467"/>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50693" y="4622800"/>
            <a:ext cx="812618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065814" y="2502323"/>
            <a:ext cx="8126186" cy="173482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dirty="0"/>
              <a:t>Consolidated Primary Election</a:t>
            </a:r>
            <a:br>
              <a:rPr lang="en-US" sz="3200" dirty="0"/>
            </a:br>
            <a:r>
              <a:rPr lang="en-US" sz="3200" dirty="0"/>
              <a:t>February 26, 2019</a:t>
            </a:r>
            <a:br>
              <a:rPr lang="en-US" sz="3200" dirty="0"/>
            </a:br>
            <a:r>
              <a:rPr lang="en-US" sz="3200" dirty="0"/>
              <a:t>(Filing – November 19-26, 2018)</a:t>
            </a:r>
            <a:br>
              <a:rPr lang="en-US" sz="3200" dirty="0"/>
            </a:br>
            <a:r>
              <a:rPr lang="en-US" sz="3200" dirty="0"/>
              <a:t>Write-in: December 27, 2018</a:t>
            </a:r>
          </a:p>
        </p:txBody>
      </p:sp>
      <p:sp>
        <p:nvSpPr>
          <p:cNvPr id="16" name="Content Placeholder 4"/>
          <p:cNvSpPr txBox="1">
            <a:spLocks/>
          </p:cNvSpPr>
          <p:nvPr/>
        </p:nvSpPr>
        <p:spPr>
          <a:xfrm>
            <a:off x="4065814" y="4824310"/>
            <a:ext cx="8111065" cy="173651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dirty="0"/>
              <a:t>Consolidated Election</a:t>
            </a:r>
            <a:br>
              <a:rPr lang="en-US" sz="3200" dirty="0"/>
            </a:br>
            <a:r>
              <a:rPr lang="en-US" sz="3200" dirty="0"/>
              <a:t>April 2, 2019</a:t>
            </a:r>
            <a:br>
              <a:rPr lang="en-US" sz="3200" dirty="0"/>
            </a:br>
            <a:r>
              <a:rPr lang="en-US" sz="3200" dirty="0"/>
              <a:t>(Filing – December 10-17, 2018)</a:t>
            </a:r>
            <a:br>
              <a:rPr lang="en-US" sz="3200" dirty="0"/>
            </a:br>
            <a:r>
              <a:rPr lang="en-US" sz="3200" dirty="0"/>
              <a:t>Write-in: January 31, 2019</a:t>
            </a:r>
          </a:p>
        </p:txBody>
      </p:sp>
    </p:spTree>
    <p:extLst>
      <p:ext uri="{BB962C8B-B14F-4D97-AF65-F5344CB8AC3E}">
        <p14:creationId xmlns:p14="http://schemas.microsoft.com/office/powerpoint/2010/main" val="172807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cap="small" dirty="0"/>
              <a:t>Nomination by Primary Election</a:t>
            </a:r>
          </a:p>
        </p:txBody>
      </p:sp>
      <p:sp>
        <p:nvSpPr>
          <p:cNvPr id="6" name="Content Placeholder 5"/>
          <p:cNvSpPr>
            <a:spLocks noGrp="1"/>
          </p:cNvSpPr>
          <p:nvPr>
            <p:ph idx="1"/>
          </p:nvPr>
        </p:nvSpPr>
        <p:spPr>
          <a:xfrm>
            <a:off x="1097280" y="1872827"/>
            <a:ext cx="10058400" cy="4494106"/>
          </a:xfrm>
        </p:spPr>
        <p:txBody>
          <a:bodyPr>
            <a:normAutofit/>
          </a:bodyPr>
          <a:lstStyle/>
          <a:p>
            <a:pPr algn="ctr">
              <a:buFont typeface="Arial" panose="020B0604020202020204" pitchFamily="34" charset="0"/>
              <a:buChar char="•"/>
            </a:pPr>
            <a:r>
              <a:rPr lang="en-US" sz="3200" dirty="0"/>
              <a:t>Candidates circulate petitions and file paperwork</a:t>
            </a:r>
          </a:p>
          <a:p>
            <a:pPr algn="ctr">
              <a:buFont typeface="Arial" panose="020B0604020202020204" pitchFamily="34" charset="0"/>
              <a:buChar char="•"/>
            </a:pPr>
            <a:r>
              <a:rPr lang="en-US" sz="3200" dirty="0"/>
              <a:t>Only established party candidates for primary election </a:t>
            </a:r>
          </a:p>
          <a:p>
            <a:pPr lvl="1" algn="ctr">
              <a:buFont typeface="Arial" panose="020B0604020202020204" pitchFamily="34" charset="0"/>
              <a:buChar char="•"/>
            </a:pPr>
            <a:r>
              <a:rPr lang="en-US" sz="2800" dirty="0"/>
              <a:t>EXCEPTION: municipalities that either by statute or referendum have become nonpartisan in format. These municipalities file during the consolidated primary filing period.</a:t>
            </a:r>
          </a:p>
          <a:p>
            <a:pPr lvl="1" algn="ctr">
              <a:buFont typeface="Arial" panose="020B0604020202020204" pitchFamily="34" charset="0"/>
              <a:buChar char="•"/>
            </a:pPr>
            <a:r>
              <a:rPr lang="en-US" sz="3200" dirty="0"/>
              <a:t>New Party/Independent candidates circulate petitions and file for the Consolidated Election</a:t>
            </a:r>
          </a:p>
          <a:p>
            <a:pPr algn="ctr">
              <a:buFont typeface="Arial" panose="020B0604020202020204" pitchFamily="34" charset="0"/>
              <a:buChar char="•"/>
            </a:pPr>
            <a:r>
              <a:rPr lang="en-US" sz="3200" dirty="0"/>
              <a:t>Nonpartisan political subdivisions: candidates circulate and file for Consolidated Primary</a:t>
            </a:r>
          </a:p>
        </p:txBody>
      </p:sp>
    </p:spTree>
    <p:extLst>
      <p:ext uri="{BB962C8B-B14F-4D97-AF65-F5344CB8AC3E}">
        <p14:creationId xmlns:p14="http://schemas.microsoft.com/office/powerpoint/2010/main" val="40137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Nomination by Caucus </a:t>
            </a:r>
          </a:p>
        </p:txBody>
      </p:sp>
      <p:sp>
        <p:nvSpPr>
          <p:cNvPr id="3" name="Content Placeholder 2"/>
          <p:cNvSpPr>
            <a:spLocks noGrp="1"/>
          </p:cNvSpPr>
          <p:nvPr>
            <p:ph idx="1"/>
          </p:nvPr>
        </p:nvSpPr>
        <p:spPr/>
        <p:txBody>
          <a:bodyPr>
            <a:normAutofit lnSpcReduction="10000"/>
          </a:bodyPr>
          <a:lstStyle/>
          <a:p>
            <a:pPr algn="ctr">
              <a:buFont typeface="Arial" panose="020B0604020202020204" pitchFamily="34" charset="0"/>
              <a:buChar char="•"/>
            </a:pPr>
            <a:r>
              <a:rPr lang="en-US" sz="2800" dirty="0"/>
              <a:t>Party caucus is in place of the party primary</a:t>
            </a:r>
          </a:p>
          <a:p>
            <a:pPr algn="ctr">
              <a:buFont typeface="Arial" panose="020B0604020202020204" pitchFamily="34" charset="0"/>
              <a:buChar char="•"/>
            </a:pPr>
            <a:r>
              <a:rPr lang="en-US" sz="2800" dirty="0"/>
              <a:t>Candidates will not circulate petitions</a:t>
            </a:r>
          </a:p>
          <a:p>
            <a:pPr algn="ctr">
              <a:buFont typeface="Arial" panose="020B0604020202020204" pitchFamily="34" charset="0"/>
              <a:buChar char="•"/>
            </a:pPr>
            <a:r>
              <a:rPr lang="en-US" sz="2800" dirty="0"/>
              <a:t>Caucus participants will nominate individuals for the different positions </a:t>
            </a:r>
          </a:p>
          <a:p>
            <a:pPr algn="ctr">
              <a:buFont typeface="Arial" panose="020B0604020202020204" pitchFamily="34" charset="0"/>
              <a:buChar char="•"/>
            </a:pPr>
            <a:r>
              <a:rPr lang="en-US" sz="2800" dirty="0"/>
              <a:t>Caucus chairman and secretary file certificate of nomination which eliminates the need for petitions</a:t>
            </a:r>
          </a:p>
          <a:p>
            <a:pPr algn="ctr">
              <a:buFont typeface="Arial" panose="020B0604020202020204" pitchFamily="34" charset="0"/>
              <a:buChar char="•"/>
            </a:pPr>
            <a:r>
              <a:rPr lang="en-US" sz="2800" dirty="0"/>
              <a:t>Individuals nominated at a caucus must still file a statement of candidacy, receipt for statement of economic interest, and optional loyalty oath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5943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66800" y="1273011"/>
            <a:ext cx="10058400" cy="952954"/>
          </a:xfrm>
        </p:spPr>
        <p:txBody>
          <a:bodyPr>
            <a:normAutofit/>
          </a:bodyPr>
          <a:lstStyle/>
          <a:p>
            <a:pPr algn="ctr"/>
            <a:r>
              <a:rPr lang="en-US" sz="6000" cap="small" dirty="0"/>
              <a:t>Municipal Primary is Required if…</a:t>
            </a:r>
          </a:p>
        </p:txBody>
      </p:sp>
      <p:sp>
        <p:nvSpPr>
          <p:cNvPr id="7" name="TextBox 6"/>
          <p:cNvSpPr txBox="1"/>
          <p:nvPr/>
        </p:nvSpPr>
        <p:spPr>
          <a:xfrm>
            <a:off x="0" y="3347662"/>
            <a:ext cx="12192000" cy="1200329"/>
          </a:xfrm>
          <a:prstGeom prst="rect">
            <a:avLst/>
          </a:prstGeom>
          <a:noFill/>
          <a:ln w="28575">
            <a:solidFill>
              <a:schemeClr val="tx1"/>
            </a:solidFill>
          </a:ln>
        </p:spPr>
        <p:txBody>
          <a:bodyPr wrap="square" rtlCol="0">
            <a:spAutoFit/>
          </a:bodyPr>
          <a:lstStyle/>
          <a:p>
            <a:pPr algn="ctr"/>
            <a:r>
              <a:rPr lang="en-US" sz="3600" dirty="0">
                <a:solidFill>
                  <a:schemeClr val="tx1">
                    <a:lumMod val="75000"/>
                    <a:lumOff val="25000"/>
                  </a:schemeClr>
                </a:solidFill>
              </a:rPr>
              <a:t>The municipality population is over 5,000 and their candidates run by established political parties.</a:t>
            </a:r>
          </a:p>
        </p:txBody>
      </p:sp>
    </p:spTree>
    <p:extLst>
      <p:ext uri="{BB962C8B-B14F-4D97-AF65-F5344CB8AC3E}">
        <p14:creationId xmlns:p14="http://schemas.microsoft.com/office/powerpoint/2010/main" val="34808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66800" y="338666"/>
            <a:ext cx="10058400" cy="952954"/>
          </a:xfrm>
        </p:spPr>
        <p:txBody>
          <a:bodyPr>
            <a:normAutofit/>
          </a:bodyPr>
          <a:lstStyle/>
          <a:p>
            <a:pPr algn="ctr"/>
            <a:r>
              <a:rPr lang="en-US" sz="6000" cap="small" dirty="0"/>
              <a:t>Municipal Primary is Allowed if…</a:t>
            </a:r>
          </a:p>
        </p:txBody>
      </p:sp>
      <p:sp>
        <p:nvSpPr>
          <p:cNvPr id="7" name="TextBox 6"/>
          <p:cNvSpPr txBox="1"/>
          <p:nvPr/>
        </p:nvSpPr>
        <p:spPr>
          <a:xfrm>
            <a:off x="0" y="1927321"/>
            <a:ext cx="12192000" cy="1815882"/>
          </a:xfrm>
          <a:prstGeom prst="rect">
            <a:avLst/>
          </a:prstGeom>
          <a:noFill/>
          <a:ln w="28575">
            <a:solidFill>
              <a:schemeClr val="tx1"/>
            </a:solidFill>
          </a:ln>
        </p:spPr>
        <p:txBody>
          <a:bodyPr wrap="square" rtlCol="0">
            <a:spAutoFit/>
          </a:bodyPr>
          <a:lstStyle/>
          <a:p>
            <a:pPr algn="ctr"/>
            <a:r>
              <a:rPr lang="en-US" sz="2800" dirty="0">
                <a:solidFill>
                  <a:schemeClr val="tx1">
                    <a:lumMod val="75000"/>
                    <a:lumOff val="25000"/>
                  </a:schemeClr>
                </a:solidFill>
              </a:rPr>
              <a:t>Established political party municipality population is under 5,000:</a:t>
            </a:r>
          </a:p>
          <a:p>
            <a:pPr marL="571500" indent="-571500" algn="ctr">
              <a:buFont typeface="Arial" panose="020B0604020202020204" pitchFamily="34" charset="0"/>
              <a:buChar char="•"/>
            </a:pPr>
            <a:r>
              <a:rPr lang="en-US" sz="2800" dirty="0">
                <a:solidFill>
                  <a:schemeClr val="tx1">
                    <a:lumMod val="75000"/>
                    <a:lumOff val="25000"/>
                  </a:schemeClr>
                </a:solidFill>
              </a:rPr>
              <a:t>Must enact an ordinance for a partisan primary</a:t>
            </a:r>
          </a:p>
          <a:p>
            <a:pPr marL="571500" indent="-571500" algn="ctr">
              <a:buFont typeface="Arial" panose="020B0604020202020204" pitchFamily="34" charset="0"/>
              <a:buChar char="•"/>
            </a:pPr>
            <a:r>
              <a:rPr lang="en-US" sz="2800" dirty="0">
                <a:solidFill>
                  <a:schemeClr val="tx1">
                    <a:lumMod val="75000"/>
                    <a:lumOff val="25000"/>
                  </a:schemeClr>
                </a:solidFill>
              </a:rPr>
              <a:t>Deadline to certify ordinance to EA is November 15</a:t>
            </a:r>
            <a:r>
              <a:rPr lang="en-US" sz="2800" baseline="30000" dirty="0">
                <a:solidFill>
                  <a:schemeClr val="tx1">
                    <a:lumMod val="75000"/>
                    <a:lumOff val="25000"/>
                  </a:schemeClr>
                </a:solidFill>
              </a:rPr>
              <a:t>th</a:t>
            </a:r>
            <a:r>
              <a:rPr lang="en-US" sz="2800" dirty="0">
                <a:solidFill>
                  <a:schemeClr val="tx1">
                    <a:lumMod val="75000"/>
                    <a:lumOff val="25000"/>
                  </a:schemeClr>
                </a:solidFill>
              </a:rPr>
              <a:t> in the year preceding the Consolidated Primary</a:t>
            </a:r>
          </a:p>
        </p:txBody>
      </p:sp>
      <p:sp>
        <p:nvSpPr>
          <p:cNvPr id="6" name="TextBox 5"/>
          <p:cNvSpPr txBox="1"/>
          <p:nvPr/>
        </p:nvSpPr>
        <p:spPr>
          <a:xfrm>
            <a:off x="0" y="4676575"/>
            <a:ext cx="12192000" cy="954107"/>
          </a:xfrm>
          <a:prstGeom prst="rect">
            <a:avLst/>
          </a:prstGeom>
          <a:noFill/>
          <a:ln w="28575">
            <a:solidFill>
              <a:schemeClr val="tx1"/>
            </a:solidFill>
          </a:ln>
        </p:spPr>
        <p:txBody>
          <a:bodyPr wrap="square" rtlCol="0">
            <a:spAutoFit/>
          </a:bodyPr>
          <a:lstStyle/>
          <a:p>
            <a:pPr algn="ctr"/>
            <a:r>
              <a:rPr lang="en-US" sz="2800" dirty="0">
                <a:solidFill>
                  <a:schemeClr val="tx1">
                    <a:lumMod val="75000"/>
                    <a:lumOff val="25000"/>
                  </a:schemeClr>
                </a:solidFill>
              </a:rPr>
              <a:t>Nonpartisan municipality:</a:t>
            </a:r>
          </a:p>
          <a:p>
            <a:pPr marL="457200" indent="-457200" algn="ctr">
              <a:buFont typeface="Arial" panose="020B0604020202020204" pitchFamily="34" charset="0"/>
              <a:buChar char="•"/>
            </a:pPr>
            <a:r>
              <a:rPr lang="en-US" sz="2800" dirty="0">
                <a:solidFill>
                  <a:schemeClr val="tx1">
                    <a:lumMod val="75000"/>
                    <a:lumOff val="25000"/>
                  </a:schemeClr>
                </a:solidFill>
              </a:rPr>
              <a:t>Must pass a referendum to become a nonpartisan municipality</a:t>
            </a:r>
          </a:p>
        </p:txBody>
      </p:sp>
    </p:spTree>
    <p:extLst>
      <p:ext uri="{BB962C8B-B14F-4D97-AF65-F5344CB8AC3E}">
        <p14:creationId xmlns:p14="http://schemas.microsoft.com/office/powerpoint/2010/main" val="15548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Circulating &amp; Signing Petitions</a:t>
            </a:r>
          </a:p>
        </p:txBody>
      </p:sp>
      <p:sp>
        <p:nvSpPr>
          <p:cNvPr id="3" name="Content Placeholder 2"/>
          <p:cNvSpPr>
            <a:spLocks noGrp="1"/>
          </p:cNvSpPr>
          <p:nvPr>
            <p:ph idx="1"/>
          </p:nvPr>
        </p:nvSpPr>
        <p:spPr>
          <a:xfrm>
            <a:off x="1097280" y="1737360"/>
            <a:ext cx="10058400" cy="5012266"/>
          </a:xfrm>
        </p:spPr>
        <p:txBody>
          <a:bodyPr>
            <a:noAutofit/>
          </a:bodyPr>
          <a:lstStyle/>
          <a:p>
            <a:pPr algn="ctr">
              <a:buFont typeface="Arial" panose="020B0604020202020204" pitchFamily="34" charset="0"/>
              <a:buChar char="•"/>
            </a:pPr>
            <a:r>
              <a:rPr lang="en-US" sz="2400" b="1" dirty="0"/>
              <a:t>Circulators</a:t>
            </a:r>
            <a:r>
              <a:rPr lang="en-US" sz="2400" dirty="0"/>
              <a:t> may not circulate for independent or new party IN ADDITION TO established political parties. </a:t>
            </a:r>
          </a:p>
          <a:p>
            <a:pPr algn="ctr">
              <a:buFont typeface="Arial" panose="020B0604020202020204" pitchFamily="34" charset="0"/>
              <a:buChar char="•"/>
            </a:pPr>
            <a:r>
              <a:rPr lang="en-US" sz="2400" b="1" dirty="0"/>
              <a:t>Signers</a:t>
            </a:r>
            <a:r>
              <a:rPr lang="en-US" sz="2400" dirty="0"/>
              <a:t> may not sign for more than one established political party per election, but they can sign as many as they want.</a:t>
            </a:r>
          </a:p>
          <a:p>
            <a:pPr algn="ctr">
              <a:buFont typeface="Arial" panose="020B0604020202020204" pitchFamily="34" charset="0"/>
              <a:buChar char="•"/>
            </a:pPr>
            <a:r>
              <a:rPr lang="en-US" sz="2400" b="1" dirty="0"/>
              <a:t>Signers</a:t>
            </a:r>
            <a:r>
              <a:rPr lang="en-US" sz="2400" dirty="0"/>
              <a:t> may sign petitions for one established party for the primary and one new political party or independent for the Consolidated Election.</a:t>
            </a:r>
          </a:p>
          <a:p>
            <a:pPr algn="ctr">
              <a:buFont typeface="Arial" panose="020B0604020202020204" pitchFamily="34" charset="0"/>
              <a:buChar char="•"/>
            </a:pPr>
            <a:r>
              <a:rPr lang="en-US" sz="2400" dirty="0"/>
              <a:t>For independent/nonpartisan petitions </a:t>
            </a:r>
            <a:r>
              <a:rPr lang="en-US" sz="2400" b="1" dirty="0"/>
              <a:t>signers</a:t>
            </a:r>
            <a:r>
              <a:rPr lang="en-US" sz="2400" dirty="0"/>
              <a:t> can only sign the number of petitions equal to the number of persons to be elected for each office.</a:t>
            </a:r>
          </a:p>
          <a:p>
            <a:pPr marL="0" indent="0" algn="ctr">
              <a:buNone/>
            </a:pPr>
            <a:endParaRPr lang="en-US" sz="2400" dirty="0"/>
          </a:p>
        </p:txBody>
      </p:sp>
      <p:sp>
        <p:nvSpPr>
          <p:cNvPr id="5" name="Rectangle 4"/>
          <p:cNvSpPr/>
          <p:nvPr/>
        </p:nvSpPr>
        <p:spPr>
          <a:xfrm>
            <a:off x="152400" y="5253335"/>
            <a:ext cx="11870267" cy="830997"/>
          </a:xfrm>
          <a:prstGeom prst="rect">
            <a:avLst/>
          </a:prstGeom>
          <a:ln>
            <a:solidFill>
              <a:schemeClr val="tx1"/>
            </a:solidFill>
          </a:ln>
        </p:spPr>
        <p:txBody>
          <a:bodyPr wrap="square">
            <a:spAutoFit/>
          </a:bodyPr>
          <a:lstStyle/>
          <a:p>
            <a:pPr algn="ctr"/>
            <a:r>
              <a:rPr lang="en-US" sz="2400" dirty="0"/>
              <a:t>A candidate defeated for nomination at a primary is ineligible to run for election as an independent, another political party, or a write-in at the Consolidated Election.</a:t>
            </a:r>
          </a:p>
        </p:txBody>
      </p:sp>
    </p:spTree>
    <p:extLst>
      <p:ext uri="{BB962C8B-B14F-4D97-AF65-F5344CB8AC3E}">
        <p14:creationId xmlns:p14="http://schemas.microsoft.com/office/powerpoint/2010/main" val="10783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Circulating Petitions</a:t>
            </a:r>
            <a:br>
              <a:rPr lang="en-US" sz="6000" cap="small" dirty="0"/>
            </a:br>
            <a:br>
              <a:rPr lang="en-US" sz="6000" cap="small" dirty="0"/>
            </a:br>
            <a:r>
              <a:rPr lang="en-US" sz="3200" dirty="0"/>
              <a:t>We suggest that you not hand out petitions before the beginning of the circulation date. </a:t>
            </a:r>
            <a:endParaRPr lang="en-US" sz="6000" cap="small" dirty="0"/>
          </a:p>
        </p:txBody>
      </p:sp>
      <p:sp>
        <p:nvSpPr>
          <p:cNvPr id="5" name="Content Placeholder 4"/>
          <p:cNvSpPr>
            <a:spLocks noGrp="1"/>
          </p:cNvSpPr>
          <p:nvPr>
            <p:ph idx="1"/>
          </p:nvPr>
        </p:nvSpPr>
        <p:spPr>
          <a:xfrm>
            <a:off x="4065814" y="274744"/>
            <a:ext cx="8126185" cy="1676401"/>
          </a:xfrm>
        </p:spPr>
        <p:txBody>
          <a:bodyPr anchor="ctr">
            <a:noAutofit/>
          </a:bodyPr>
          <a:lstStyle/>
          <a:p>
            <a:pPr algn="ctr"/>
            <a:r>
              <a:rPr lang="en-US" sz="3200" b="1" dirty="0"/>
              <a:t>First Day for Primary Election</a:t>
            </a:r>
            <a:br>
              <a:rPr lang="en-US" sz="3200" dirty="0"/>
            </a:br>
            <a:r>
              <a:rPr lang="en-US" sz="3200" dirty="0"/>
              <a:t>August 28, 2018</a:t>
            </a:r>
          </a:p>
        </p:txBody>
      </p:sp>
      <p:cxnSp>
        <p:nvCxnSpPr>
          <p:cNvPr id="3" name="Straight Connector 2"/>
          <p:cNvCxnSpPr/>
          <p:nvPr/>
        </p:nvCxnSpPr>
        <p:spPr>
          <a:xfrm>
            <a:off x="4065814" y="2167467"/>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50693" y="4622800"/>
            <a:ext cx="812618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065814" y="2502323"/>
            <a:ext cx="8126186" cy="173482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4000" b="1" dirty="0"/>
              <a:t>Candidates may start circulating petitions 90 days prior to the last day of filing for that election.</a:t>
            </a:r>
            <a:endParaRPr lang="en-US" sz="4000" dirty="0"/>
          </a:p>
        </p:txBody>
      </p:sp>
      <p:sp>
        <p:nvSpPr>
          <p:cNvPr id="16" name="Content Placeholder 4"/>
          <p:cNvSpPr txBox="1">
            <a:spLocks/>
          </p:cNvSpPr>
          <p:nvPr/>
        </p:nvSpPr>
        <p:spPr>
          <a:xfrm>
            <a:off x="4065814" y="4824310"/>
            <a:ext cx="8111065" cy="173651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dirty="0"/>
              <a:t>First Day for Consolidated Election</a:t>
            </a:r>
            <a:br>
              <a:rPr lang="en-US" sz="3200" dirty="0"/>
            </a:br>
            <a:r>
              <a:rPr lang="en-US" sz="3200" dirty="0"/>
              <a:t>September 18, 2018</a:t>
            </a:r>
          </a:p>
        </p:txBody>
      </p:sp>
    </p:spTree>
    <p:extLst>
      <p:ext uri="{BB962C8B-B14F-4D97-AF65-F5344CB8AC3E}">
        <p14:creationId xmlns:p14="http://schemas.microsoft.com/office/powerpoint/2010/main" val="14734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8133" y="286603"/>
            <a:ext cx="10955867" cy="1450757"/>
          </a:xfrm>
        </p:spPr>
        <p:txBody>
          <a:bodyPr>
            <a:noAutofit/>
          </a:bodyPr>
          <a:lstStyle/>
          <a:p>
            <a:pPr algn="ctr"/>
            <a:r>
              <a:rPr lang="en-US" sz="6000" cap="small" dirty="0"/>
              <a:t>Calculating Signature Requirements</a:t>
            </a:r>
          </a:p>
        </p:txBody>
      </p:sp>
      <p:sp>
        <p:nvSpPr>
          <p:cNvPr id="6" name="Content Placeholder 5"/>
          <p:cNvSpPr>
            <a:spLocks noGrp="1"/>
          </p:cNvSpPr>
          <p:nvPr>
            <p:ph idx="1"/>
          </p:nvPr>
        </p:nvSpPr>
        <p:spPr>
          <a:xfrm>
            <a:off x="1176866" y="1930140"/>
            <a:ext cx="10058400" cy="4023360"/>
          </a:xfrm>
        </p:spPr>
        <p:txBody>
          <a:bodyPr/>
          <a:lstStyle/>
          <a:p>
            <a:pPr algn="ctr"/>
            <a:r>
              <a:rPr lang="en-US" sz="3600" b="1" dirty="0"/>
              <a:t>You will need election results from the previous election in your political subdivision.</a:t>
            </a:r>
          </a:p>
          <a:p>
            <a:pPr algn="ctr">
              <a:buFont typeface="Arial" panose="020B0604020202020204" pitchFamily="34" charset="0"/>
              <a:buChar char="•"/>
            </a:pPr>
            <a:r>
              <a:rPr lang="en-US" sz="2800" dirty="0"/>
              <a:t>New party &amp; Independent: number of persons who voted at the last regular election</a:t>
            </a:r>
          </a:p>
          <a:p>
            <a:pPr algn="ctr">
              <a:buFont typeface="Arial" panose="020B0604020202020204" pitchFamily="34" charset="0"/>
              <a:buChar char="•"/>
            </a:pPr>
            <a:r>
              <a:rPr lang="en-US" sz="2800" dirty="0"/>
              <a:t>Established party: candidates of each party that received the highest number of votes</a:t>
            </a:r>
          </a:p>
          <a:p>
            <a:pPr algn="ctr">
              <a:buFont typeface="Arial" panose="020B0604020202020204" pitchFamily="34" charset="0"/>
              <a:buChar char="•"/>
            </a:pPr>
            <a:r>
              <a:rPr lang="en-US" sz="2800" dirty="0"/>
              <a:t>Referenda petitions: number of votes cast for Governor at the last election</a:t>
            </a:r>
          </a:p>
        </p:txBody>
      </p:sp>
    </p:spTree>
    <p:extLst>
      <p:ext uri="{BB962C8B-B14F-4D97-AF65-F5344CB8AC3E}">
        <p14:creationId xmlns:p14="http://schemas.microsoft.com/office/powerpoint/2010/main" val="13303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962" y="1828800"/>
            <a:ext cx="9091246" cy="3139321"/>
          </a:xfrm>
          <a:prstGeom prst="rect">
            <a:avLst/>
          </a:prstGeom>
          <a:noFill/>
        </p:spPr>
        <p:txBody>
          <a:bodyPr wrap="square" rtlCol="0">
            <a:spAutoFit/>
          </a:bodyPr>
          <a:lstStyle/>
          <a:p>
            <a:pPr marL="285750" indent="-285750" algn="ctr">
              <a:buFont typeface="Arial" panose="020B0604020202020204" pitchFamily="34" charset="0"/>
              <a:buChar char="•"/>
            </a:pPr>
            <a:r>
              <a:rPr lang="en-US" sz="6600" dirty="0">
                <a:solidFill>
                  <a:schemeClr val="tx1">
                    <a:lumMod val="75000"/>
                    <a:lumOff val="25000"/>
                  </a:schemeClr>
                </a:solidFill>
              </a:rPr>
              <a:t>Sign in</a:t>
            </a:r>
          </a:p>
          <a:p>
            <a:pPr marL="285750" indent="-285750" algn="ctr">
              <a:buFont typeface="Arial" panose="020B0604020202020204" pitchFamily="34" charset="0"/>
              <a:buChar char="•"/>
            </a:pPr>
            <a:r>
              <a:rPr lang="en-US" sz="6600" dirty="0">
                <a:solidFill>
                  <a:schemeClr val="tx1">
                    <a:lumMod val="75000"/>
                    <a:lumOff val="25000"/>
                  </a:schemeClr>
                </a:solidFill>
              </a:rPr>
              <a:t>Cell Phones</a:t>
            </a:r>
          </a:p>
          <a:p>
            <a:pPr marL="285750" indent="-285750" algn="ctr">
              <a:buFont typeface="Arial" panose="020B0604020202020204" pitchFamily="34" charset="0"/>
              <a:buChar char="•"/>
            </a:pPr>
            <a:r>
              <a:rPr lang="en-US" sz="6600" dirty="0">
                <a:solidFill>
                  <a:schemeClr val="tx1">
                    <a:lumMod val="75000"/>
                    <a:lumOff val="25000"/>
                  </a:schemeClr>
                </a:solidFill>
              </a:rPr>
              <a:t>Ask questions</a:t>
            </a:r>
          </a:p>
        </p:txBody>
      </p:sp>
      <p:sp>
        <p:nvSpPr>
          <p:cNvPr id="5" name="TextBox 4"/>
          <p:cNvSpPr txBox="1"/>
          <p:nvPr/>
        </p:nvSpPr>
        <p:spPr>
          <a:xfrm>
            <a:off x="0" y="0"/>
            <a:ext cx="5943600" cy="1107996"/>
          </a:xfrm>
          <a:prstGeom prst="rect">
            <a:avLst/>
          </a:prstGeom>
          <a:noFill/>
        </p:spPr>
        <p:txBody>
          <a:bodyPr wrap="square" rtlCol="0">
            <a:spAutoFit/>
          </a:bodyPr>
          <a:lstStyle/>
          <a:p>
            <a:r>
              <a:rPr lang="en-US" sz="6600" cap="small" dirty="0">
                <a:solidFill>
                  <a:schemeClr val="tx1">
                    <a:lumMod val="75000"/>
                    <a:lumOff val="25000"/>
                  </a:schemeClr>
                </a:solidFill>
              </a:rPr>
              <a:t>Welcome!</a:t>
            </a:r>
          </a:p>
        </p:txBody>
      </p:sp>
    </p:spTree>
    <p:extLst>
      <p:ext uri="{BB962C8B-B14F-4D97-AF65-F5344CB8AC3E}">
        <p14:creationId xmlns:p14="http://schemas.microsoft.com/office/powerpoint/2010/main" val="16020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90058"/>
          </a:xfrm>
        </p:spPr>
        <p:txBody>
          <a:bodyPr>
            <a:normAutofit/>
          </a:bodyPr>
          <a:lstStyle/>
          <a:p>
            <a:pPr algn="ctr"/>
            <a:r>
              <a:rPr lang="en-US" sz="6000" cap="small" dirty="0"/>
              <a:t>Signature Calculation Examples</a:t>
            </a:r>
          </a:p>
        </p:txBody>
      </p:sp>
      <p:sp>
        <p:nvSpPr>
          <p:cNvPr id="4" name="TextBox 3"/>
          <p:cNvSpPr txBox="1"/>
          <p:nvPr/>
        </p:nvSpPr>
        <p:spPr>
          <a:xfrm>
            <a:off x="626533" y="1380235"/>
            <a:ext cx="5232400" cy="1938992"/>
          </a:xfrm>
          <a:prstGeom prst="rect">
            <a:avLst/>
          </a:prstGeom>
          <a:noFill/>
          <a:ln w="28575">
            <a:solidFill>
              <a:schemeClr val="tx1"/>
            </a:solidFill>
          </a:ln>
        </p:spPr>
        <p:txBody>
          <a:bodyPr wrap="square" rtlCol="0">
            <a:spAutoFit/>
          </a:bodyPr>
          <a:lstStyle/>
          <a:p>
            <a:pPr algn="ctr"/>
            <a:r>
              <a:rPr lang="en-US" sz="2400" u="sng" dirty="0">
                <a:solidFill>
                  <a:schemeClr val="tx1">
                    <a:lumMod val="75000"/>
                    <a:lumOff val="25000"/>
                  </a:schemeClr>
                </a:solidFill>
              </a:rPr>
              <a:t>Established Party Candidate </a:t>
            </a:r>
          </a:p>
          <a:p>
            <a:pPr algn="ctr"/>
            <a:r>
              <a:rPr lang="en-US" sz="2400" dirty="0">
                <a:solidFill>
                  <a:schemeClr val="tx1">
                    <a:lumMod val="75000"/>
                    <a:lumOff val="25000"/>
                  </a:schemeClr>
                </a:solidFill>
              </a:rPr>
              <a:t>(.5% of the qualified primary elector of the party – candidate who received the highest number of votes)</a:t>
            </a:r>
          </a:p>
          <a:p>
            <a:pPr algn="ctr"/>
            <a:endParaRPr lang="en-US" sz="2400" dirty="0">
              <a:solidFill>
                <a:schemeClr val="tx1">
                  <a:lumMod val="75000"/>
                  <a:lumOff val="25000"/>
                </a:schemeClr>
              </a:solidFill>
            </a:endParaRPr>
          </a:p>
        </p:txBody>
      </p:sp>
      <p:sp>
        <p:nvSpPr>
          <p:cNvPr id="5" name="TextBox 4"/>
          <p:cNvSpPr txBox="1"/>
          <p:nvPr/>
        </p:nvSpPr>
        <p:spPr>
          <a:xfrm>
            <a:off x="6163732" y="890058"/>
            <a:ext cx="5232400" cy="1569660"/>
          </a:xfrm>
          <a:prstGeom prst="rect">
            <a:avLst/>
          </a:prstGeom>
          <a:noFill/>
          <a:ln w="28575">
            <a:solidFill>
              <a:schemeClr val="tx1"/>
            </a:solidFill>
          </a:ln>
        </p:spPr>
        <p:txBody>
          <a:bodyPr wrap="square" rtlCol="0">
            <a:spAutoFit/>
          </a:bodyPr>
          <a:lstStyle/>
          <a:p>
            <a:pPr algn="ctr"/>
            <a:r>
              <a:rPr lang="en-US" sz="2400" u="sng" dirty="0">
                <a:solidFill>
                  <a:schemeClr val="tx1">
                    <a:lumMod val="75000"/>
                    <a:lumOff val="25000"/>
                  </a:schemeClr>
                </a:solidFill>
              </a:rPr>
              <a:t>Park District Commissioner</a:t>
            </a:r>
          </a:p>
          <a:p>
            <a:pPr algn="ctr"/>
            <a:r>
              <a:rPr lang="en-US" sz="2400" dirty="0">
                <a:solidFill>
                  <a:schemeClr val="tx1">
                    <a:lumMod val="75000"/>
                    <a:lumOff val="25000"/>
                  </a:schemeClr>
                </a:solidFill>
              </a:rPr>
              <a:t>(2% of the number of ballots cast at the last election)</a:t>
            </a:r>
          </a:p>
          <a:p>
            <a:pPr algn="ctr"/>
            <a:endParaRPr lang="en-US" sz="2400" dirty="0">
              <a:solidFill>
                <a:schemeClr val="tx1">
                  <a:lumMod val="75000"/>
                  <a:lumOff val="25000"/>
                </a:schemeClr>
              </a:solidFill>
            </a:endParaRPr>
          </a:p>
        </p:txBody>
      </p:sp>
      <p:sp>
        <p:nvSpPr>
          <p:cNvPr id="6" name="TextBox 5"/>
          <p:cNvSpPr txBox="1"/>
          <p:nvPr/>
        </p:nvSpPr>
        <p:spPr>
          <a:xfrm>
            <a:off x="626533" y="3623138"/>
            <a:ext cx="5232400" cy="1938992"/>
          </a:xfrm>
          <a:prstGeom prst="rect">
            <a:avLst/>
          </a:prstGeom>
          <a:noFill/>
          <a:ln w="28575">
            <a:solidFill>
              <a:schemeClr val="tx1"/>
            </a:solidFill>
          </a:ln>
        </p:spPr>
        <p:txBody>
          <a:bodyPr wrap="square" rtlCol="0">
            <a:spAutoFit/>
          </a:bodyPr>
          <a:lstStyle/>
          <a:p>
            <a:pPr algn="ctr"/>
            <a:r>
              <a:rPr lang="en-US" sz="2400" u="sng" dirty="0">
                <a:solidFill>
                  <a:schemeClr val="tx1">
                    <a:lumMod val="75000"/>
                    <a:lumOff val="25000"/>
                  </a:schemeClr>
                </a:solidFill>
              </a:rPr>
              <a:t>New Political Party Candidate</a:t>
            </a:r>
          </a:p>
          <a:p>
            <a:pPr algn="ctr"/>
            <a:r>
              <a:rPr lang="en-US" sz="2400" dirty="0">
                <a:solidFill>
                  <a:schemeClr val="tx1">
                    <a:lumMod val="75000"/>
                    <a:lumOff val="25000"/>
                  </a:schemeClr>
                </a:solidFill>
              </a:rPr>
              <a:t>(5% of the total number of persons who voted in the last regular election in the district or political subdivision)</a:t>
            </a:r>
          </a:p>
          <a:p>
            <a:pPr algn="ctr"/>
            <a:endParaRPr lang="en-US" sz="2400" dirty="0">
              <a:solidFill>
                <a:schemeClr val="tx1">
                  <a:lumMod val="75000"/>
                  <a:lumOff val="25000"/>
                </a:schemeClr>
              </a:solidFill>
            </a:endParaRPr>
          </a:p>
        </p:txBody>
      </p:sp>
      <p:sp>
        <p:nvSpPr>
          <p:cNvPr id="7" name="TextBox 6"/>
          <p:cNvSpPr txBox="1"/>
          <p:nvPr/>
        </p:nvSpPr>
        <p:spPr>
          <a:xfrm>
            <a:off x="6163732" y="2736796"/>
            <a:ext cx="5232400" cy="3416320"/>
          </a:xfrm>
          <a:prstGeom prst="rect">
            <a:avLst/>
          </a:prstGeom>
          <a:noFill/>
          <a:ln w="28575">
            <a:solidFill>
              <a:schemeClr val="tx1"/>
            </a:solidFill>
          </a:ln>
        </p:spPr>
        <p:txBody>
          <a:bodyPr wrap="square" rtlCol="0">
            <a:spAutoFit/>
          </a:bodyPr>
          <a:lstStyle/>
          <a:p>
            <a:pPr algn="ctr"/>
            <a:r>
              <a:rPr lang="en-US" sz="2400" u="sng" dirty="0">
                <a:solidFill>
                  <a:schemeClr val="tx1">
                    <a:lumMod val="75000"/>
                    <a:lumOff val="25000"/>
                  </a:schemeClr>
                </a:solidFill>
              </a:rPr>
              <a:t>Independent Candidate </a:t>
            </a:r>
          </a:p>
          <a:p>
            <a:pPr algn="ctr"/>
            <a:r>
              <a:rPr lang="en-US" sz="2400" dirty="0">
                <a:solidFill>
                  <a:schemeClr val="tx1">
                    <a:lumMod val="75000"/>
                    <a:lumOff val="25000"/>
                  </a:schemeClr>
                </a:solidFill>
              </a:rPr>
              <a:t>[Not less than 5% nor more than 8% (or 50 more than the minimum, whichever is greater) of the number of persons who voted at the last regular election in the district or political subdivision]</a:t>
            </a:r>
          </a:p>
          <a:p>
            <a:pPr algn="ctr"/>
            <a:endParaRPr lang="en-US" sz="2400" dirty="0">
              <a:solidFill>
                <a:schemeClr val="tx1">
                  <a:lumMod val="75000"/>
                  <a:lumOff val="25000"/>
                </a:schemeClr>
              </a:solidFill>
            </a:endParaRPr>
          </a:p>
          <a:p>
            <a:pPr algn="ctr"/>
            <a:endParaRPr lang="en-US" sz="2400" dirty="0">
              <a:solidFill>
                <a:schemeClr val="tx1">
                  <a:lumMod val="75000"/>
                  <a:lumOff val="25000"/>
                </a:schemeClr>
              </a:solidFill>
            </a:endParaRPr>
          </a:p>
          <a:p>
            <a:pPr algn="ctr"/>
            <a:endParaRPr lang="en-US" sz="2400" dirty="0">
              <a:solidFill>
                <a:schemeClr val="tx1">
                  <a:lumMod val="75000"/>
                  <a:lumOff val="25000"/>
                </a:schemeClr>
              </a:solidFill>
            </a:endParaRPr>
          </a:p>
        </p:txBody>
      </p:sp>
      <p:sp>
        <p:nvSpPr>
          <p:cNvPr id="3" name="Rectangle 2"/>
          <p:cNvSpPr/>
          <p:nvPr/>
        </p:nvSpPr>
        <p:spPr>
          <a:xfrm>
            <a:off x="2211040" y="2857562"/>
            <a:ext cx="2063386" cy="461665"/>
          </a:xfrm>
          <a:prstGeom prst="rect">
            <a:avLst/>
          </a:prstGeom>
          <a:ln>
            <a:noFill/>
          </a:ln>
        </p:spPr>
        <p:txBody>
          <a:bodyPr wrap="none">
            <a:spAutoFit/>
          </a:bodyPr>
          <a:lstStyle/>
          <a:p>
            <a:pPr algn="ctr"/>
            <a:r>
              <a:rPr lang="en-US" sz="2400" b="1" dirty="0">
                <a:solidFill>
                  <a:schemeClr val="tx1">
                    <a:lumMod val="75000"/>
                    <a:lumOff val="25000"/>
                  </a:schemeClr>
                </a:solidFill>
              </a:rPr>
              <a:t>1000 x .5% = </a:t>
            </a:r>
            <a:r>
              <a:rPr lang="en-US" sz="2400" b="1" dirty="0">
                <a:solidFill>
                  <a:srgbClr val="C00000"/>
                </a:solidFill>
              </a:rPr>
              <a:t>5 </a:t>
            </a:r>
          </a:p>
        </p:txBody>
      </p:sp>
      <p:sp>
        <p:nvSpPr>
          <p:cNvPr id="9" name="Rectangle 8"/>
          <p:cNvSpPr/>
          <p:nvPr/>
        </p:nvSpPr>
        <p:spPr>
          <a:xfrm>
            <a:off x="2174171" y="5100465"/>
            <a:ext cx="2137124" cy="461665"/>
          </a:xfrm>
          <a:prstGeom prst="rect">
            <a:avLst/>
          </a:prstGeom>
          <a:ln>
            <a:noFill/>
          </a:ln>
        </p:spPr>
        <p:txBody>
          <a:bodyPr wrap="none">
            <a:spAutoFit/>
          </a:bodyPr>
          <a:lstStyle/>
          <a:p>
            <a:pPr algn="ctr"/>
            <a:r>
              <a:rPr lang="en-US" sz="2400" b="1" dirty="0">
                <a:solidFill>
                  <a:schemeClr val="tx1">
                    <a:lumMod val="75000"/>
                    <a:lumOff val="25000"/>
                  </a:schemeClr>
                </a:solidFill>
              </a:rPr>
              <a:t>1000 x 5% = </a:t>
            </a:r>
            <a:r>
              <a:rPr lang="en-US" sz="2400" b="1" dirty="0">
                <a:solidFill>
                  <a:srgbClr val="C00000"/>
                </a:solidFill>
              </a:rPr>
              <a:t>50 </a:t>
            </a:r>
          </a:p>
        </p:txBody>
      </p:sp>
      <p:sp>
        <p:nvSpPr>
          <p:cNvPr id="10" name="Rectangle 9"/>
          <p:cNvSpPr/>
          <p:nvPr/>
        </p:nvSpPr>
        <p:spPr>
          <a:xfrm>
            <a:off x="7711370" y="1998053"/>
            <a:ext cx="2137124" cy="461665"/>
          </a:xfrm>
          <a:prstGeom prst="rect">
            <a:avLst/>
          </a:prstGeom>
          <a:ln>
            <a:noFill/>
          </a:ln>
        </p:spPr>
        <p:txBody>
          <a:bodyPr wrap="none">
            <a:spAutoFit/>
          </a:bodyPr>
          <a:lstStyle/>
          <a:p>
            <a:pPr algn="ctr"/>
            <a:r>
              <a:rPr lang="en-US" sz="2400" b="1" dirty="0">
                <a:solidFill>
                  <a:schemeClr val="tx1">
                    <a:lumMod val="75000"/>
                    <a:lumOff val="25000"/>
                  </a:schemeClr>
                </a:solidFill>
              </a:rPr>
              <a:t>1000 x 2% = </a:t>
            </a:r>
            <a:r>
              <a:rPr lang="en-US" sz="2400" b="1" dirty="0">
                <a:solidFill>
                  <a:srgbClr val="C00000"/>
                </a:solidFill>
              </a:rPr>
              <a:t>20 </a:t>
            </a:r>
          </a:p>
        </p:txBody>
      </p:sp>
      <p:sp>
        <p:nvSpPr>
          <p:cNvPr id="11" name="Rectangle 10"/>
          <p:cNvSpPr/>
          <p:nvPr/>
        </p:nvSpPr>
        <p:spPr>
          <a:xfrm>
            <a:off x="5858933" y="4961965"/>
            <a:ext cx="6096000" cy="1200329"/>
          </a:xfrm>
          <a:prstGeom prst="rect">
            <a:avLst/>
          </a:prstGeom>
        </p:spPr>
        <p:txBody>
          <a:bodyPr>
            <a:spAutoFit/>
          </a:bodyPr>
          <a:lstStyle/>
          <a:p>
            <a:pPr algn="ctr"/>
            <a:r>
              <a:rPr lang="en-US" sz="2400" b="1" dirty="0">
                <a:solidFill>
                  <a:schemeClr val="tx1">
                    <a:lumMod val="75000"/>
                    <a:lumOff val="25000"/>
                  </a:schemeClr>
                </a:solidFill>
              </a:rPr>
              <a:t>1000 x 5% = 50</a:t>
            </a:r>
          </a:p>
          <a:p>
            <a:pPr algn="ctr"/>
            <a:r>
              <a:rPr lang="en-US" sz="2400" b="1" dirty="0">
                <a:solidFill>
                  <a:schemeClr val="tx1">
                    <a:lumMod val="75000"/>
                    <a:lumOff val="25000"/>
                  </a:schemeClr>
                </a:solidFill>
              </a:rPr>
              <a:t>1000 x 8% = 80 </a:t>
            </a:r>
          </a:p>
          <a:p>
            <a:pPr algn="ctr"/>
            <a:r>
              <a:rPr lang="en-US" sz="2400" b="1" dirty="0">
                <a:solidFill>
                  <a:schemeClr val="tx1">
                    <a:lumMod val="75000"/>
                    <a:lumOff val="25000"/>
                  </a:schemeClr>
                </a:solidFill>
              </a:rPr>
              <a:t>= </a:t>
            </a:r>
            <a:r>
              <a:rPr lang="en-US" sz="2400" b="1" dirty="0">
                <a:solidFill>
                  <a:srgbClr val="C00000"/>
                </a:solidFill>
              </a:rPr>
              <a:t>50 – 100 </a:t>
            </a:r>
          </a:p>
        </p:txBody>
      </p:sp>
    </p:spTree>
    <p:extLst>
      <p:ext uri="{BB962C8B-B14F-4D97-AF65-F5344CB8AC3E}">
        <p14:creationId xmlns:p14="http://schemas.microsoft.com/office/powerpoint/2010/main" val="10795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0"/>
            <a:ext cx="10058400" cy="991657"/>
          </a:xfrm>
        </p:spPr>
        <p:txBody>
          <a:bodyPr>
            <a:normAutofit/>
          </a:bodyPr>
          <a:lstStyle/>
          <a:p>
            <a:r>
              <a:rPr lang="en-US" sz="6000" cap="small" dirty="0"/>
              <a:t>What needs to be filed? </a:t>
            </a:r>
          </a:p>
        </p:txBody>
      </p:sp>
      <p:sp>
        <p:nvSpPr>
          <p:cNvPr id="7" name="Content Placeholder 6"/>
          <p:cNvSpPr>
            <a:spLocks noGrp="1"/>
          </p:cNvSpPr>
          <p:nvPr>
            <p:ph idx="4294967295"/>
          </p:nvPr>
        </p:nvSpPr>
        <p:spPr>
          <a:xfrm>
            <a:off x="1134533" y="2032000"/>
            <a:ext cx="10058400" cy="4022725"/>
          </a:xfrm>
        </p:spPr>
        <p:txBody>
          <a:bodyPr>
            <a:normAutofit/>
          </a:bodyPr>
          <a:lstStyle/>
          <a:p>
            <a:pPr algn="ctr">
              <a:buFont typeface="Wingdings" panose="05000000000000000000" pitchFamily="2" charset="2"/>
              <a:buChar char="ü"/>
            </a:pPr>
            <a:r>
              <a:rPr lang="en-US" sz="4400" dirty="0"/>
              <a:t>Statement of Candidacy </a:t>
            </a:r>
          </a:p>
          <a:p>
            <a:pPr algn="ctr">
              <a:buFont typeface="Wingdings" panose="05000000000000000000" pitchFamily="2" charset="2"/>
              <a:buChar char="ü"/>
            </a:pPr>
            <a:r>
              <a:rPr lang="en-US" sz="4400" dirty="0"/>
              <a:t>Petition sheets</a:t>
            </a:r>
          </a:p>
          <a:p>
            <a:pPr algn="ctr">
              <a:buFont typeface="Wingdings" panose="05000000000000000000" pitchFamily="2" charset="2"/>
              <a:buChar char="ü"/>
            </a:pPr>
            <a:r>
              <a:rPr lang="en-US" sz="4400" dirty="0"/>
              <a:t>Economic Interest Receipt</a:t>
            </a:r>
          </a:p>
          <a:p>
            <a:pPr algn="ctr">
              <a:buFont typeface="Wingdings" panose="05000000000000000000" pitchFamily="2" charset="2"/>
              <a:buChar char="ü"/>
            </a:pPr>
            <a:r>
              <a:rPr lang="en-US" sz="4400" dirty="0"/>
              <a:t>(optional) Loyalty Oath</a:t>
            </a:r>
          </a:p>
        </p:txBody>
      </p:sp>
    </p:spTree>
    <p:extLst>
      <p:ext uri="{BB962C8B-B14F-4D97-AF65-F5344CB8AC3E}">
        <p14:creationId xmlns:p14="http://schemas.microsoft.com/office/powerpoint/2010/main" val="181451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Statement of Candidacy</a:t>
            </a:r>
          </a:p>
        </p:txBody>
      </p:sp>
      <p:sp>
        <p:nvSpPr>
          <p:cNvPr id="3" name="Content Placeholder 2"/>
          <p:cNvSpPr>
            <a:spLocks noGrp="1"/>
          </p:cNvSpPr>
          <p:nvPr>
            <p:ph idx="1"/>
          </p:nvPr>
        </p:nvSpPr>
        <p:spPr/>
        <p:txBody>
          <a:bodyPr/>
          <a:lstStyle/>
          <a:p>
            <a:pPr algn="ctr"/>
            <a:r>
              <a:rPr lang="en-US" sz="3200" b="1" dirty="0"/>
              <a:t>Candidate’s notarized statement saying:</a:t>
            </a:r>
          </a:p>
          <a:p>
            <a:pPr algn="ctr">
              <a:buFont typeface="Arial" panose="020B0604020202020204" pitchFamily="34" charset="0"/>
              <a:buChar char="•"/>
            </a:pPr>
            <a:r>
              <a:rPr lang="en-US" sz="2800" dirty="0"/>
              <a:t>They are qualified to run for the office they are seeking</a:t>
            </a:r>
          </a:p>
          <a:p>
            <a:pPr algn="ctr">
              <a:buFont typeface="Arial" panose="020B0604020202020204" pitchFamily="34" charset="0"/>
              <a:buChar char="•"/>
            </a:pPr>
            <a:r>
              <a:rPr lang="en-US" sz="2800" dirty="0"/>
              <a:t>They reside in the office’s represented area</a:t>
            </a:r>
          </a:p>
          <a:p>
            <a:pPr algn="ctr">
              <a:buFont typeface="Arial" panose="020B0604020202020204" pitchFamily="34" charset="0"/>
              <a:buChar char="•"/>
            </a:pPr>
            <a:r>
              <a:rPr lang="en-US" sz="2800" dirty="0"/>
              <a:t>Established party candidates: states political party </a:t>
            </a:r>
          </a:p>
          <a:p>
            <a:pPr algn="ctr">
              <a:buFont typeface="Arial" panose="020B0604020202020204" pitchFamily="34" charset="0"/>
              <a:buChar char="•"/>
            </a:pPr>
            <a:r>
              <a:rPr lang="en-US" sz="2800" dirty="0"/>
              <a:t>They have filed or will file statement of economic interest</a:t>
            </a:r>
          </a:p>
        </p:txBody>
      </p:sp>
      <p:sp>
        <p:nvSpPr>
          <p:cNvPr id="4" name="TextBox 3"/>
          <p:cNvSpPr txBox="1"/>
          <p:nvPr/>
        </p:nvSpPr>
        <p:spPr>
          <a:xfrm>
            <a:off x="784013" y="4740071"/>
            <a:ext cx="10684934" cy="1384995"/>
          </a:xfrm>
          <a:prstGeom prst="rect">
            <a:avLst/>
          </a:prstGeom>
          <a:noFill/>
          <a:ln w="28575">
            <a:solidFill>
              <a:schemeClr val="tx1"/>
            </a:solidFill>
          </a:ln>
        </p:spPr>
        <p:txBody>
          <a:bodyPr wrap="square" rtlCol="0">
            <a:spAutoFit/>
          </a:bodyPr>
          <a:lstStyle/>
          <a:p>
            <a:pPr algn="ctr"/>
            <a:r>
              <a:rPr lang="en-US" sz="2800" dirty="0">
                <a:solidFill>
                  <a:schemeClr val="tx1">
                    <a:lumMod val="75000"/>
                    <a:lumOff val="25000"/>
                  </a:schemeClr>
                </a:solidFill>
              </a:rPr>
              <a:t>There are different statements of candidacy for established party, independent, nonpartisan, and new political party candidates. They need to use the correct form!</a:t>
            </a:r>
          </a:p>
        </p:txBody>
      </p:sp>
    </p:spTree>
    <p:extLst>
      <p:ext uri="{BB962C8B-B14F-4D97-AF65-F5344CB8AC3E}">
        <p14:creationId xmlns:p14="http://schemas.microsoft.com/office/powerpoint/2010/main" val="22472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Petition Sheets</a:t>
            </a:r>
          </a:p>
        </p:txBody>
      </p:sp>
      <p:sp>
        <p:nvSpPr>
          <p:cNvPr id="3" name="Content Placeholder 2"/>
          <p:cNvSpPr>
            <a:spLocks noGrp="1"/>
          </p:cNvSpPr>
          <p:nvPr>
            <p:ph idx="1"/>
          </p:nvPr>
        </p:nvSpPr>
        <p:spPr>
          <a:xfrm>
            <a:off x="1097280" y="1998134"/>
            <a:ext cx="10058400" cy="4023360"/>
          </a:xfrm>
        </p:spPr>
        <p:txBody>
          <a:bodyPr>
            <a:normAutofit/>
          </a:bodyPr>
          <a:lstStyle/>
          <a:p>
            <a:pPr algn="ctr">
              <a:buFont typeface="Arial" panose="020B0604020202020204" pitchFamily="34" charset="0"/>
              <a:buChar char="•"/>
            </a:pPr>
            <a:r>
              <a:rPr lang="en-US" sz="2800" dirty="0"/>
              <a:t>Must be identical and be completed before circulation</a:t>
            </a:r>
          </a:p>
          <a:p>
            <a:pPr algn="ctr">
              <a:buFont typeface="Arial" panose="020B0604020202020204" pitchFamily="34" charset="0"/>
              <a:buChar char="•"/>
            </a:pPr>
            <a:r>
              <a:rPr lang="en-US" sz="2800" dirty="0"/>
              <a:t> Must be uniform and original</a:t>
            </a:r>
          </a:p>
          <a:p>
            <a:pPr algn="ctr">
              <a:buFont typeface="Arial" panose="020B0604020202020204" pitchFamily="34" charset="0"/>
              <a:buChar char="•"/>
            </a:pPr>
            <a:r>
              <a:rPr lang="en-US" sz="2800" dirty="0"/>
              <a:t>Must be numbered consecutively</a:t>
            </a:r>
          </a:p>
          <a:p>
            <a:pPr algn="ctr">
              <a:buFont typeface="Arial" panose="020B0604020202020204" pitchFamily="34" charset="0"/>
              <a:buChar char="•"/>
            </a:pPr>
            <a:r>
              <a:rPr lang="en-US" sz="2800" dirty="0"/>
              <a:t>May use nicknames</a:t>
            </a:r>
          </a:p>
          <a:p>
            <a:pPr algn="ctr">
              <a:buFont typeface="Arial" panose="020B0604020202020204" pitchFamily="34" charset="0"/>
              <a:buChar char="•"/>
            </a:pPr>
            <a:r>
              <a:rPr lang="en-US" sz="2800" dirty="0"/>
              <a:t>May NOT use titles</a:t>
            </a:r>
          </a:p>
          <a:p>
            <a:pPr algn="ctr">
              <a:buFont typeface="Arial" panose="020B0604020202020204" pitchFamily="34" charset="0"/>
              <a:buChar char="•"/>
            </a:pPr>
            <a:r>
              <a:rPr lang="en-US" sz="2800" dirty="0"/>
              <a:t>Must be signed by voters of that political subdivision</a:t>
            </a:r>
          </a:p>
          <a:p>
            <a:pPr algn="ctr">
              <a:buFont typeface="Arial" panose="020B0604020202020204" pitchFamily="34" charset="0"/>
              <a:buChar char="•"/>
            </a:pPr>
            <a:r>
              <a:rPr lang="en-US" sz="2800" dirty="0"/>
              <a:t>Circulators statement must be signed and notarized</a:t>
            </a:r>
          </a:p>
        </p:txBody>
      </p:sp>
    </p:spTree>
    <p:extLst>
      <p:ext uri="{BB962C8B-B14F-4D97-AF65-F5344CB8AC3E}">
        <p14:creationId xmlns:p14="http://schemas.microsoft.com/office/powerpoint/2010/main" val="6235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518609"/>
            <a:ext cx="3200400" cy="2286000"/>
          </a:xfrm>
        </p:spPr>
        <p:txBody>
          <a:bodyPr>
            <a:normAutofit/>
          </a:bodyPr>
          <a:lstStyle/>
          <a:p>
            <a:pPr algn="ctr"/>
            <a:r>
              <a:rPr lang="en-US" sz="6000" b="1" cap="small" dirty="0"/>
              <a:t>Name Changes</a:t>
            </a:r>
          </a:p>
        </p:txBody>
      </p:sp>
      <p:sp>
        <p:nvSpPr>
          <p:cNvPr id="5" name="Content Placeholder 4"/>
          <p:cNvSpPr>
            <a:spLocks noGrp="1"/>
          </p:cNvSpPr>
          <p:nvPr>
            <p:ph idx="1"/>
          </p:nvPr>
        </p:nvSpPr>
        <p:spPr/>
        <p:txBody>
          <a:bodyPr anchor="ctr">
            <a:normAutofit/>
          </a:bodyPr>
          <a:lstStyle/>
          <a:p>
            <a:pPr algn="ctr"/>
            <a:r>
              <a:rPr lang="en-US" sz="2800" b="1" dirty="0"/>
              <a:t>If a candidate has changed his/her name within 3 years before the last day for filing the petition, then: </a:t>
            </a:r>
          </a:p>
          <a:p>
            <a:pPr algn="ctr">
              <a:buFont typeface="Arial" panose="020B0604020202020204" pitchFamily="34" charset="0"/>
              <a:buChar char="•"/>
            </a:pPr>
            <a:r>
              <a:rPr lang="en-US" sz="2800" dirty="0"/>
              <a:t> Candidate’s name on the petition must be followed by “formally know as (list all prior names during the 3 year period) until name changed on (list date of each surname change)”</a:t>
            </a:r>
          </a:p>
          <a:p>
            <a:pPr algn="ctr">
              <a:buFont typeface="Arial" panose="020B0604020202020204" pitchFamily="34" charset="0"/>
              <a:buChar char="•"/>
            </a:pPr>
            <a:r>
              <a:rPr lang="en-US" sz="2800" dirty="0"/>
              <a:t>Petition must be accompanied by the candidates affidavit stating the previous name changes and date(s) those names were changed</a:t>
            </a:r>
          </a:p>
        </p:txBody>
      </p:sp>
      <p:sp>
        <p:nvSpPr>
          <p:cNvPr id="6" name="Text Placeholder 5"/>
          <p:cNvSpPr>
            <a:spLocks noGrp="1"/>
          </p:cNvSpPr>
          <p:nvPr>
            <p:ph type="body" sz="half" idx="2"/>
          </p:nvPr>
        </p:nvSpPr>
        <p:spPr>
          <a:xfrm>
            <a:off x="296332" y="3360420"/>
            <a:ext cx="3522133" cy="1628987"/>
          </a:xfrm>
        </p:spPr>
        <p:txBody>
          <a:bodyPr>
            <a:noAutofit/>
          </a:bodyPr>
          <a:lstStyle/>
          <a:p>
            <a:pPr algn="ctr"/>
            <a:r>
              <a:rPr lang="en-US" sz="3200" dirty="0"/>
              <a:t>This does not apply to name changes which result from an adoption, marriage or divorce. </a:t>
            </a:r>
          </a:p>
        </p:txBody>
      </p:sp>
    </p:spTree>
    <p:extLst>
      <p:ext uri="{BB962C8B-B14F-4D97-AF65-F5344CB8AC3E}">
        <p14:creationId xmlns:p14="http://schemas.microsoft.com/office/powerpoint/2010/main" val="38442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cap="small" dirty="0"/>
              <a:t>Loyalty Oath</a:t>
            </a:r>
          </a:p>
        </p:txBody>
      </p:sp>
      <p:sp>
        <p:nvSpPr>
          <p:cNvPr id="6" name="Content Placeholder 5"/>
          <p:cNvSpPr>
            <a:spLocks noGrp="1"/>
          </p:cNvSpPr>
          <p:nvPr>
            <p:ph idx="1"/>
          </p:nvPr>
        </p:nvSpPr>
        <p:spPr>
          <a:xfrm>
            <a:off x="1097280" y="2573868"/>
            <a:ext cx="10058400" cy="4023360"/>
          </a:xfrm>
        </p:spPr>
        <p:txBody>
          <a:bodyPr/>
          <a:lstStyle/>
          <a:p>
            <a:pPr algn="ctr"/>
            <a:r>
              <a:rPr lang="en-US" sz="3200" b="1" dirty="0"/>
              <a:t>This is an </a:t>
            </a:r>
            <a:r>
              <a:rPr lang="en-US" sz="3200" b="1" u="sng" dirty="0"/>
              <a:t>OPTIONAL</a:t>
            </a:r>
            <a:r>
              <a:rPr lang="en-US" sz="3200" b="1" dirty="0"/>
              <a:t> form that says:</a:t>
            </a:r>
          </a:p>
          <a:p>
            <a:pPr algn="ctr">
              <a:buFont typeface="Arial" panose="020B0604020202020204" pitchFamily="34" charset="0"/>
              <a:buChar char="•"/>
            </a:pPr>
            <a:r>
              <a:rPr lang="en-US" sz="2800" dirty="0"/>
              <a:t>No affiliation with the communist party</a:t>
            </a:r>
          </a:p>
          <a:p>
            <a:pPr algn="ctr">
              <a:buFont typeface="Arial" panose="020B0604020202020204" pitchFamily="34" charset="0"/>
              <a:buChar char="•"/>
            </a:pPr>
            <a:r>
              <a:rPr lang="en-US" sz="2800" dirty="0"/>
              <a:t>No affiliation with a foreign agency or organization</a:t>
            </a:r>
          </a:p>
          <a:p>
            <a:pPr algn="ctr">
              <a:buFont typeface="Arial" panose="020B0604020202020204" pitchFamily="34" charset="0"/>
              <a:buChar char="•"/>
            </a:pPr>
            <a:r>
              <a:rPr lang="en-US" sz="2800" dirty="0"/>
              <a:t>No desire to overthrow the government</a:t>
            </a:r>
          </a:p>
          <a:p>
            <a:pPr algn="ctr">
              <a:buFont typeface="Arial" panose="020B0604020202020204" pitchFamily="34" charset="0"/>
              <a:buChar char="•"/>
            </a:pPr>
            <a:r>
              <a:rPr lang="en-US" sz="2800" dirty="0"/>
              <a:t>No attempt to unlawfully overthrow the government</a:t>
            </a:r>
          </a:p>
        </p:txBody>
      </p:sp>
    </p:spTree>
    <p:extLst>
      <p:ext uri="{BB962C8B-B14F-4D97-AF65-F5344CB8AC3E}">
        <p14:creationId xmlns:p14="http://schemas.microsoft.com/office/powerpoint/2010/main" val="17969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Economic Interest Receipt</a:t>
            </a:r>
          </a:p>
        </p:txBody>
      </p:sp>
      <p:sp>
        <p:nvSpPr>
          <p:cNvPr id="3" name="Content Placeholder 2"/>
          <p:cNvSpPr>
            <a:spLocks noGrp="1"/>
          </p:cNvSpPr>
          <p:nvPr>
            <p:ph idx="1"/>
          </p:nvPr>
        </p:nvSpPr>
        <p:spPr>
          <a:xfrm>
            <a:off x="1097280" y="2912532"/>
            <a:ext cx="10058400" cy="2956561"/>
          </a:xfrm>
        </p:spPr>
        <p:txBody>
          <a:bodyPr>
            <a:normAutofit/>
          </a:bodyPr>
          <a:lstStyle/>
          <a:p>
            <a:pPr algn="ctr"/>
            <a:r>
              <a:rPr lang="en-US" sz="2800" b="1" dirty="0"/>
              <a:t>Must be filed with the LEO sometime during the filing period – can be added to the paperwork later on in the filing period. </a:t>
            </a:r>
          </a:p>
          <a:p>
            <a:pPr algn="ctr">
              <a:buFont typeface="Arial" panose="020B0604020202020204" pitchFamily="34" charset="0"/>
              <a:buChar char="•"/>
            </a:pPr>
            <a:r>
              <a:rPr lang="en-US" sz="2800" dirty="0"/>
              <a:t>Must state the office filed for</a:t>
            </a:r>
          </a:p>
          <a:p>
            <a:pPr algn="ctr">
              <a:buFont typeface="Arial" panose="020B0604020202020204" pitchFamily="34" charset="0"/>
              <a:buChar char="•"/>
            </a:pPr>
            <a:r>
              <a:rPr lang="en-US" sz="2800" dirty="0"/>
              <a:t>Must have a current calendar year filing date</a:t>
            </a:r>
          </a:p>
        </p:txBody>
      </p:sp>
    </p:spTree>
    <p:extLst>
      <p:ext uri="{BB962C8B-B14F-4D97-AF65-F5344CB8AC3E}">
        <p14:creationId xmlns:p14="http://schemas.microsoft.com/office/powerpoint/2010/main" val="27560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cap="small" dirty="0"/>
              <a:t>Organizing Paperwork</a:t>
            </a:r>
          </a:p>
        </p:txBody>
      </p:sp>
      <p:sp>
        <p:nvSpPr>
          <p:cNvPr id="7" name="Content Placeholder 6"/>
          <p:cNvSpPr>
            <a:spLocks noGrp="1"/>
          </p:cNvSpPr>
          <p:nvPr>
            <p:ph idx="1"/>
          </p:nvPr>
        </p:nvSpPr>
        <p:spPr/>
        <p:txBody>
          <a:bodyPr>
            <a:normAutofit/>
          </a:bodyPr>
          <a:lstStyle/>
          <a:p>
            <a:pPr>
              <a:buFont typeface="Arial" panose="020B0604020202020204" pitchFamily="34" charset="0"/>
              <a:buChar char="•"/>
            </a:pPr>
            <a:r>
              <a:rPr lang="en-US" sz="3200" dirty="0"/>
              <a:t>Petition sheets:</a:t>
            </a:r>
          </a:p>
          <a:p>
            <a:pPr lvl="1">
              <a:buFont typeface="Arial" panose="020B0604020202020204" pitchFamily="34" charset="0"/>
              <a:buChar char="•"/>
            </a:pPr>
            <a:r>
              <a:rPr lang="en-US" sz="2800" dirty="0"/>
              <a:t>Shall be fastened together securely</a:t>
            </a:r>
          </a:p>
          <a:p>
            <a:pPr lvl="1">
              <a:buFont typeface="Arial" panose="020B0604020202020204" pitchFamily="34" charset="0"/>
              <a:buChar char="•"/>
            </a:pPr>
            <a:r>
              <a:rPr lang="en-US" sz="2800" dirty="0"/>
              <a:t>Shall be numbered consecutively </a:t>
            </a:r>
          </a:p>
          <a:p>
            <a:pPr>
              <a:buFont typeface="Arial" panose="020B0604020202020204" pitchFamily="34" charset="0"/>
              <a:buChar char="•"/>
            </a:pPr>
            <a:r>
              <a:rPr lang="en-US" sz="3200" dirty="0"/>
              <a:t>Additional documents to be included are the statement of candidacy, receipt for statement of economic interest, and (optional) loyalty oath.</a:t>
            </a:r>
          </a:p>
          <a:p>
            <a:pPr lvl="1">
              <a:buFont typeface="Arial" panose="020B0604020202020204" pitchFamily="34" charset="0"/>
              <a:buChar char="•"/>
            </a:pPr>
            <a:r>
              <a:rPr lang="en-US" sz="2800" dirty="0"/>
              <a:t>Attach (preferably) on top of the petition sheets</a:t>
            </a:r>
          </a:p>
          <a:p>
            <a:pPr lvl="1">
              <a:buFont typeface="Arial" panose="020B0604020202020204" pitchFamily="34" charset="0"/>
              <a:buChar char="•"/>
            </a:pPr>
            <a:r>
              <a:rPr lang="en-US" sz="2800" dirty="0"/>
              <a:t>These forms are not numbered </a:t>
            </a:r>
          </a:p>
        </p:txBody>
      </p:sp>
    </p:spTree>
    <p:extLst>
      <p:ext uri="{BB962C8B-B14F-4D97-AF65-F5344CB8AC3E}">
        <p14:creationId xmlns:p14="http://schemas.microsoft.com/office/powerpoint/2010/main" val="14273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cap="small" dirty="0"/>
              <a:t>Filing Paperwork </a:t>
            </a:r>
          </a:p>
        </p:txBody>
      </p:sp>
      <p:sp>
        <p:nvSpPr>
          <p:cNvPr id="5" name="Content Placeholder 4"/>
          <p:cNvSpPr>
            <a:spLocks noGrp="1"/>
          </p:cNvSpPr>
          <p:nvPr>
            <p:ph idx="1"/>
          </p:nvPr>
        </p:nvSpPr>
        <p:spPr>
          <a:xfrm>
            <a:off x="1097280" y="2349304"/>
            <a:ext cx="10058400" cy="3519789"/>
          </a:xfrm>
        </p:spPr>
        <p:txBody>
          <a:bodyPr>
            <a:noAutofit/>
          </a:bodyPr>
          <a:lstStyle/>
          <a:p>
            <a:pPr algn="ctr"/>
            <a:r>
              <a:rPr lang="en-US" sz="3600" b="1" dirty="0"/>
              <a:t>Paperwork is filed with the Local Election Official.</a:t>
            </a:r>
          </a:p>
          <a:p>
            <a:pPr algn="ctr">
              <a:buFont typeface="Arial" panose="020B0604020202020204" pitchFamily="34" charset="0"/>
              <a:buChar char="•"/>
            </a:pPr>
            <a:r>
              <a:rPr lang="en-US" sz="3200" dirty="0"/>
              <a:t>Exception: Regional School Trustees single county files with county clerk, multi-county files with the State Board of Elections.</a:t>
            </a:r>
          </a:p>
          <a:p>
            <a:pPr algn="ctr">
              <a:buFont typeface="Arial" panose="020B0604020202020204" pitchFamily="34" charset="0"/>
              <a:buChar char="•"/>
            </a:pPr>
            <a:r>
              <a:rPr lang="en-US" sz="3200" dirty="0"/>
              <a:t>Exception: School Director &amp; Board Members file with county clerk or board of election commissioners.</a:t>
            </a:r>
          </a:p>
        </p:txBody>
      </p:sp>
    </p:spTree>
    <p:extLst>
      <p:ext uri="{BB962C8B-B14F-4D97-AF65-F5344CB8AC3E}">
        <p14:creationId xmlns:p14="http://schemas.microsoft.com/office/powerpoint/2010/main" val="293089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cap="small" dirty="0"/>
              <a:t>Filing Information</a:t>
            </a:r>
          </a:p>
        </p:txBody>
      </p:sp>
      <p:sp>
        <p:nvSpPr>
          <p:cNvPr id="5" name="Content Placeholder 4"/>
          <p:cNvSpPr>
            <a:spLocks noGrp="1"/>
          </p:cNvSpPr>
          <p:nvPr>
            <p:ph idx="1"/>
          </p:nvPr>
        </p:nvSpPr>
        <p:spPr>
          <a:xfrm>
            <a:off x="1097280" y="2348752"/>
            <a:ext cx="10058400" cy="3717565"/>
          </a:xfrm>
        </p:spPr>
        <p:txBody>
          <a:bodyPr>
            <a:noAutofit/>
          </a:bodyPr>
          <a:lstStyle/>
          <a:p>
            <a:pPr algn="ctr">
              <a:buFont typeface="Arial" panose="020B0604020202020204" pitchFamily="34" charset="0"/>
              <a:buChar char="•"/>
            </a:pPr>
            <a:r>
              <a:rPr lang="en-US" sz="3200" dirty="0"/>
              <a:t>May be filed in person, by mail or by an agent</a:t>
            </a:r>
          </a:p>
          <a:p>
            <a:pPr algn="ctr">
              <a:buFont typeface="Arial" panose="020B0604020202020204" pitchFamily="34" charset="0"/>
              <a:buChar char="•"/>
            </a:pPr>
            <a:r>
              <a:rPr lang="en-US" sz="3200" dirty="0"/>
              <a:t>Candidate should receive a receipt with the date and time of filing</a:t>
            </a:r>
          </a:p>
          <a:p>
            <a:pPr algn="ctr">
              <a:buFont typeface="Arial" panose="020B0604020202020204" pitchFamily="34" charset="0"/>
              <a:buChar char="•"/>
            </a:pPr>
            <a:r>
              <a:rPr lang="en-US" sz="3200" dirty="0"/>
              <a:t>REMINDER: once a petition is filed it cannot be altered or added to at anytime, besides to add the receipt for statement of economic interest</a:t>
            </a:r>
          </a:p>
        </p:txBody>
      </p:sp>
    </p:spTree>
    <p:extLst>
      <p:ext uri="{BB962C8B-B14F-4D97-AF65-F5344CB8AC3E}">
        <p14:creationId xmlns:p14="http://schemas.microsoft.com/office/powerpoint/2010/main" val="7723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1439" y="169023"/>
            <a:ext cx="9689123" cy="5334962"/>
          </a:xfrm>
          <a:prstGeom prst="rect">
            <a:avLst/>
          </a:prstGeom>
          <a:ln w="9525">
            <a:solidFill>
              <a:schemeClr val="tx1"/>
            </a:solidFill>
          </a:ln>
        </p:spPr>
      </p:pic>
      <p:sp>
        <p:nvSpPr>
          <p:cNvPr id="3" name="TextBox 2"/>
          <p:cNvSpPr txBox="1"/>
          <p:nvPr/>
        </p:nvSpPr>
        <p:spPr>
          <a:xfrm>
            <a:off x="723900" y="5503985"/>
            <a:ext cx="10744200" cy="769441"/>
          </a:xfrm>
          <a:prstGeom prst="rect">
            <a:avLst/>
          </a:prstGeom>
          <a:noFill/>
        </p:spPr>
        <p:txBody>
          <a:bodyPr wrap="square" rtlCol="0">
            <a:spAutoFit/>
          </a:bodyPr>
          <a:lstStyle/>
          <a:p>
            <a:pPr algn="ctr"/>
            <a:r>
              <a:rPr lang="en-US" sz="4400" u="sng" dirty="0"/>
              <a:t>www.elections.il.gov</a:t>
            </a:r>
          </a:p>
        </p:txBody>
      </p:sp>
      <p:sp>
        <p:nvSpPr>
          <p:cNvPr id="4" name="Oval 4"/>
          <p:cNvSpPr>
            <a:spLocks noChangeArrowheads="1"/>
          </p:cNvSpPr>
          <p:nvPr/>
        </p:nvSpPr>
        <p:spPr bwMode="auto">
          <a:xfrm>
            <a:off x="8779523" y="1477108"/>
            <a:ext cx="1577816" cy="594641"/>
          </a:xfrm>
          <a:prstGeom prst="ellipse">
            <a:avLst/>
          </a:prstGeom>
          <a:noFill/>
          <a:ln w="57150" cap="sq">
            <a:solidFill>
              <a:srgbClr val="000000"/>
            </a:solidFill>
            <a:round/>
            <a:headEnd type="none" w="sm" len="sm"/>
            <a:tailEnd type="none" w="sm" len="sm"/>
          </a:ln>
        </p:spPr>
        <p:txBody>
          <a:bodyPr wrap="none" anchor="ctr"/>
          <a:lstStyle/>
          <a:p>
            <a:endParaRPr lang="en-US" dirty="0"/>
          </a:p>
        </p:txBody>
      </p:sp>
      <p:sp>
        <p:nvSpPr>
          <p:cNvPr id="5" name="Oval 4"/>
          <p:cNvSpPr>
            <a:spLocks noChangeArrowheads="1"/>
          </p:cNvSpPr>
          <p:nvPr/>
        </p:nvSpPr>
        <p:spPr bwMode="auto">
          <a:xfrm>
            <a:off x="9309461" y="360023"/>
            <a:ext cx="1047878" cy="926085"/>
          </a:xfrm>
          <a:prstGeom prst="ellipse">
            <a:avLst/>
          </a:prstGeom>
          <a:noFill/>
          <a:ln w="57150" cap="sq">
            <a:solidFill>
              <a:schemeClr val="bg1"/>
            </a:solidFill>
            <a:round/>
            <a:headEnd type="none" w="sm" len="sm"/>
            <a:tailEnd type="none" w="sm" len="sm"/>
          </a:ln>
        </p:spPr>
        <p:txBody>
          <a:bodyPr wrap="none" anchor="ctr"/>
          <a:lstStyle/>
          <a:p>
            <a:endParaRPr lang="en-US" dirty="0"/>
          </a:p>
        </p:txBody>
      </p:sp>
    </p:spTree>
    <p:extLst>
      <p:ext uri="{BB962C8B-B14F-4D97-AF65-F5344CB8AC3E}">
        <p14:creationId xmlns:p14="http://schemas.microsoft.com/office/powerpoint/2010/main" val="30548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Publications/Notices</a:t>
            </a:r>
          </a:p>
        </p:txBody>
      </p:sp>
      <p:sp>
        <p:nvSpPr>
          <p:cNvPr id="3" name="Content Placeholder 2"/>
          <p:cNvSpPr>
            <a:spLocks noGrp="1"/>
          </p:cNvSpPr>
          <p:nvPr>
            <p:ph idx="1"/>
          </p:nvPr>
        </p:nvSpPr>
        <p:spPr>
          <a:xfrm>
            <a:off x="1097280" y="2293173"/>
            <a:ext cx="10058400" cy="4023360"/>
          </a:xfrm>
        </p:spPr>
        <p:txBody>
          <a:bodyPr>
            <a:noAutofit/>
          </a:bodyPr>
          <a:lstStyle/>
          <a:p>
            <a:pPr algn="ctr"/>
            <a:r>
              <a:rPr lang="en-US" sz="3200" b="1" dirty="0"/>
              <a:t>Requirements: LEO must publish a copy of the specimen ballot at least 5 days prior to the Consolidated Primary.</a:t>
            </a:r>
          </a:p>
          <a:p>
            <a:pPr algn="ctr"/>
            <a:endParaRPr lang="en-US" sz="3200" b="1" dirty="0"/>
          </a:p>
          <a:p>
            <a:pPr algn="ctr">
              <a:buFont typeface="Arial" panose="020B0604020202020204" pitchFamily="34" charset="0"/>
              <a:buChar char="•"/>
            </a:pPr>
            <a:r>
              <a:rPr lang="en-US" sz="2800" dirty="0"/>
              <a:t>In two or more newspapers in the county, municipality, or town.</a:t>
            </a:r>
          </a:p>
          <a:p>
            <a:pPr algn="ctr">
              <a:buFont typeface="Arial" panose="020B0604020202020204" pitchFamily="34" charset="0"/>
              <a:buChar char="•"/>
            </a:pPr>
            <a:r>
              <a:rPr lang="en-US" sz="2800" dirty="0"/>
              <a:t>If there is no paper in that political subdivision, then it has to be published in any two or more newspapers published in the county having general circulation throughout the community.</a:t>
            </a:r>
          </a:p>
        </p:txBody>
      </p:sp>
    </p:spTree>
    <p:extLst>
      <p:ext uri="{BB962C8B-B14F-4D97-AF65-F5344CB8AC3E}">
        <p14:creationId xmlns:p14="http://schemas.microsoft.com/office/powerpoint/2010/main" val="295977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Publications/Notices</a:t>
            </a:r>
          </a:p>
        </p:txBody>
      </p:sp>
      <p:sp>
        <p:nvSpPr>
          <p:cNvPr id="3" name="Content Placeholder 2"/>
          <p:cNvSpPr>
            <a:spLocks noGrp="1"/>
          </p:cNvSpPr>
          <p:nvPr>
            <p:ph idx="1"/>
          </p:nvPr>
        </p:nvSpPr>
        <p:spPr>
          <a:xfrm>
            <a:off x="1097280" y="2436607"/>
            <a:ext cx="10058400" cy="4023360"/>
          </a:xfrm>
        </p:spPr>
        <p:txBody>
          <a:bodyPr>
            <a:noAutofit/>
          </a:bodyPr>
          <a:lstStyle/>
          <a:p>
            <a:pPr marL="0" indent="0" algn="ctr">
              <a:buNone/>
            </a:pPr>
            <a:r>
              <a:rPr lang="en-US" sz="3200" b="1" dirty="0"/>
              <a:t>Recommendations: LEO publish and post a “pre-filing” notice (note – this is a suggestion not a requirement). </a:t>
            </a:r>
            <a:br>
              <a:rPr lang="en-US" sz="3200" b="1" dirty="0"/>
            </a:br>
            <a:endParaRPr lang="en-US" sz="3200" b="1" dirty="0"/>
          </a:p>
          <a:p>
            <a:pPr algn="ctr">
              <a:buFont typeface="Arial" panose="020B0604020202020204" pitchFamily="34" charset="0"/>
              <a:buChar char="•"/>
            </a:pPr>
            <a:r>
              <a:rPr lang="en-US" sz="2800" dirty="0"/>
              <a:t>This notice may include filing dates, times and locations, the objection period, and a date for the simultaneous filing lottery.</a:t>
            </a:r>
          </a:p>
          <a:p>
            <a:pPr algn="ctr">
              <a:buFont typeface="Arial" panose="020B0604020202020204" pitchFamily="34" charset="0"/>
              <a:buChar char="•"/>
            </a:pPr>
            <a:r>
              <a:rPr lang="en-US" sz="2800" dirty="0"/>
              <a:t>Some notices could be in a press release in a local newspaper.</a:t>
            </a:r>
          </a:p>
        </p:txBody>
      </p:sp>
    </p:spTree>
    <p:extLst>
      <p:ext uri="{BB962C8B-B14F-4D97-AF65-F5344CB8AC3E}">
        <p14:creationId xmlns:p14="http://schemas.microsoft.com/office/powerpoint/2010/main" val="31065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4047067" cy="2286000"/>
          </a:xfrm>
        </p:spPr>
        <p:txBody>
          <a:bodyPr>
            <a:noAutofit/>
          </a:bodyPr>
          <a:lstStyle/>
          <a:p>
            <a:pPr algn="ctr"/>
            <a:r>
              <a:rPr lang="en-US" sz="6000" b="1" cap="small" dirty="0"/>
              <a:t>LEO Filing Procedures</a:t>
            </a:r>
          </a:p>
        </p:txBody>
      </p:sp>
      <p:sp>
        <p:nvSpPr>
          <p:cNvPr id="5" name="Content Placeholder 4"/>
          <p:cNvSpPr>
            <a:spLocks noGrp="1"/>
          </p:cNvSpPr>
          <p:nvPr>
            <p:ph idx="1"/>
          </p:nvPr>
        </p:nvSpPr>
        <p:spPr>
          <a:xfrm>
            <a:off x="4800600" y="814493"/>
            <a:ext cx="6492240" cy="4619413"/>
          </a:xfrm>
        </p:spPr>
        <p:txBody>
          <a:bodyPr>
            <a:normAutofit lnSpcReduction="10000"/>
          </a:bodyPr>
          <a:lstStyle/>
          <a:p>
            <a:pPr marL="457200" indent="-457200">
              <a:buFont typeface="+mj-lt"/>
              <a:buAutoNum type="arabicParenR"/>
            </a:pPr>
            <a:r>
              <a:rPr lang="en-US" sz="2400" dirty="0"/>
              <a:t>Accept the filing</a:t>
            </a:r>
          </a:p>
          <a:p>
            <a:pPr marL="457200" indent="-457200">
              <a:buFont typeface="+mj-lt"/>
              <a:buAutoNum type="arabicParenR"/>
            </a:pPr>
            <a:r>
              <a:rPr lang="en-US" sz="2400" dirty="0"/>
              <a:t>Time and date stamp the paperwork</a:t>
            </a:r>
          </a:p>
          <a:p>
            <a:pPr marL="457200" indent="-457200">
              <a:buFont typeface="+mj-lt"/>
              <a:buAutoNum type="arabicParenR"/>
            </a:pPr>
            <a:r>
              <a:rPr lang="en-US" sz="2400" dirty="0"/>
              <a:t>Give the filer a receipt that has the time and date on it</a:t>
            </a:r>
          </a:p>
          <a:p>
            <a:pPr marL="578358" lvl="1" indent="-285750">
              <a:buFont typeface="Arial" panose="020B0604020202020204" pitchFamily="34" charset="0"/>
              <a:buChar char="•"/>
            </a:pPr>
            <a:r>
              <a:rPr lang="en-US" sz="2000" dirty="0"/>
              <a:t>We suggest an itemized receipt</a:t>
            </a:r>
          </a:p>
          <a:p>
            <a:pPr marL="457200" indent="-457200">
              <a:buFont typeface="+mj-lt"/>
              <a:buAutoNum type="arabicParenR"/>
            </a:pPr>
            <a:r>
              <a:rPr lang="en-US" sz="2400" dirty="0"/>
              <a:t>On the receipt check off the items that are being filed with you</a:t>
            </a:r>
          </a:p>
          <a:p>
            <a:pPr marL="457200" indent="-457200">
              <a:buFont typeface="+mj-lt"/>
              <a:buAutoNum type="arabicParenR"/>
            </a:pPr>
            <a:r>
              <a:rPr lang="en-US" sz="2400" dirty="0"/>
              <a:t>Remind them that once everything is filed nothing besides the statement of economic interest receipt can be added or changed</a:t>
            </a:r>
          </a:p>
          <a:p>
            <a:pPr marL="457200" indent="-457200">
              <a:buFont typeface="+mj-lt"/>
              <a:buAutoNum type="arabicParenR"/>
            </a:pPr>
            <a:r>
              <a:rPr lang="en-US" sz="2400" dirty="0"/>
              <a:t>Provide them a D-5 Notice of Obligation</a:t>
            </a:r>
          </a:p>
          <a:p>
            <a:pPr marL="0" indent="0">
              <a:buNone/>
            </a:pPr>
            <a:endParaRPr lang="en-US" dirty="0"/>
          </a:p>
        </p:txBody>
      </p:sp>
      <p:sp>
        <p:nvSpPr>
          <p:cNvPr id="8" name="Rectangle 7"/>
          <p:cNvSpPr/>
          <p:nvPr/>
        </p:nvSpPr>
        <p:spPr>
          <a:xfrm>
            <a:off x="4504267" y="5595034"/>
            <a:ext cx="7349065" cy="830997"/>
          </a:xfrm>
          <a:prstGeom prst="rect">
            <a:avLst/>
          </a:prstGeom>
          <a:ln w="28575">
            <a:solidFill>
              <a:schemeClr val="tx1"/>
            </a:solidFill>
          </a:ln>
        </p:spPr>
        <p:txBody>
          <a:bodyPr wrap="square">
            <a:spAutoFit/>
          </a:bodyPr>
          <a:lstStyle/>
          <a:p>
            <a:pPr algn="ctr"/>
            <a:r>
              <a:rPr lang="en-US" sz="2400" dirty="0">
                <a:solidFill>
                  <a:schemeClr val="tx1">
                    <a:lumMod val="75000"/>
                    <a:lumOff val="25000"/>
                  </a:schemeClr>
                </a:solidFill>
              </a:rPr>
              <a:t>Reminder: once papers are filed they become public record for anyone to view or request copies of.</a:t>
            </a:r>
          </a:p>
        </p:txBody>
      </p:sp>
    </p:spTree>
    <p:extLst>
      <p:ext uri="{BB962C8B-B14F-4D97-AF65-F5344CB8AC3E}">
        <p14:creationId xmlns:p14="http://schemas.microsoft.com/office/powerpoint/2010/main" val="249537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66800" y="576518"/>
            <a:ext cx="10058400" cy="873125"/>
          </a:xfrm>
        </p:spPr>
        <p:txBody>
          <a:bodyPr>
            <a:normAutofit/>
          </a:bodyPr>
          <a:lstStyle/>
          <a:p>
            <a:pPr algn="ctr"/>
            <a:r>
              <a:rPr lang="en-US" sz="6000" dirty="0"/>
              <a:t>D-5 </a:t>
            </a:r>
            <a:r>
              <a:rPr lang="en-US" sz="6000" cap="small" dirty="0"/>
              <a:t>Notice of Obligation</a:t>
            </a:r>
          </a:p>
        </p:txBody>
      </p:sp>
      <p:sp>
        <p:nvSpPr>
          <p:cNvPr id="2" name="TextBox 1"/>
          <p:cNvSpPr txBox="1"/>
          <p:nvPr/>
        </p:nvSpPr>
        <p:spPr>
          <a:xfrm>
            <a:off x="508000" y="2008835"/>
            <a:ext cx="11176000" cy="954107"/>
          </a:xfrm>
          <a:prstGeom prst="rect">
            <a:avLst/>
          </a:prstGeom>
          <a:noFill/>
          <a:ln w="28575">
            <a:solidFill>
              <a:schemeClr val="tx1"/>
            </a:solidFill>
          </a:ln>
        </p:spPr>
        <p:txBody>
          <a:bodyPr wrap="square" rtlCol="0">
            <a:spAutoFit/>
          </a:bodyPr>
          <a:lstStyle/>
          <a:p>
            <a:pPr algn="ctr"/>
            <a:r>
              <a:rPr lang="en-US" sz="2800" dirty="0">
                <a:solidFill>
                  <a:schemeClr val="tx1">
                    <a:lumMod val="75000"/>
                    <a:lumOff val="25000"/>
                  </a:schemeClr>
                </a:solidFill>
              </a:rPr>
              <a:t>An official notification that explains filing requirements for Campaign Finance Law when spending or collecting money for a campaign. </a:t>
            </a:r>
          </a:p>
        </p:txBody>
      </p:sp>
      <p:sp>
        <p:nvSpPr>
          <p:cNvPr id="7" name="Content Placeholder 5"/>
          <p:cNvSpPr txBox="1">
            <a:spLocks/>
          </p:cNvSpPr>
          <p:nvPr/>
        </p:nvSpPr>
        <p:spPr>
          <a:xfrm>
            <a:off x="101600" y="3522135"/>
            <a:ext cx="11988800" cy="31326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Font typeface="Arial" panose="020B0604020202020204" pitchFamily="34" charset="0"/>
              <a:buChar char="•"/>
            </a:pPr>
            <a:r>
              <a:rPr lang="en-US" sz="2800" dirty="0"/>
              <a:t>Must be given to every candidate filing</a:t>
            </a:r>
          </a:p>
          <a:p>
            <a:pPr algn="ctr">
              <a:buFont typeface="Arial" panose="020B0604020202020204" pitchFamily="34" charset="0"/>
              <a:buChar char="•"/>
            </a:pPr>
            <a:r>
              <a:rPr lang="en-US" sz="2800" dirty="0"/>
              <a:t>If an agent files, the form must be mailed to the candidate within two business days of the filing</a:t>
            </a:r>
          </a:p>
          <a:p>
            <a:pPr algn="ctr">
              <a:buFont typeface="Arial" panose="020B0604020202020204" pitchFamily="34" charset="0"/>
              <a:buChar char="•"/>
            </a:pPr>
            <a:r>
              <a:rPr lang="en-US" sz="2800" dirty="0"/>
              <a:t>Must be given to the proponent or attorney when a public question is filed</a:t>
            </a:r>
          </a:p>
          <a:p>
            <a:pPr algn="ctr">
              <a:buFont typeface="Arial" panose="020B0604020202020204" pitchFamily="34" charset="0"/>
              <a:buChar char="•"/>
            </a:pPr>
            <a:endParaRPr lang="en-US" sz="2800" dirty="0"/>
          </a:p>
        </p:txBody>
      </p:sp>
    </p:spTree>
    <p:extLst>
      <p:ext uri="{BB962C8B-B14F-4D97-AF65-F5344CB8AC3E}">
        <p14:creationId xmlns:p14="http://schemas.microsoft.com/office/powerpoint/2010/main" val="37717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Ballot Certification</a:t>
            </a:r>
          </a:p>
        </p:txBody>
      </p:sp>
      <p:sp>
        <p:nvSpPr>
          <p:cNvPr id="3" name="Content Placeholder 2"/>
          <p:cNvSpPr>
            <a:spLocks noGrp="1"/>
          </p:cNvSpPr>
          <p:nvPr>
            <p:ph idx="1"/>
          </p:nvPr>
        </p:nvSpPr>
        <p:spPr>
          <a:xfrm>
            <a:off x="1097280" y="2353732"/>
            <a:ext cx="10058400" cy="3515361"/>
          </a:xfrm>
        </p:spPr>
        <p:txBody>
          <a:bodyPr>
            <a:normAutofit/>
          </a:bodyPr>
          <a:lstStyle/>
          <a:p>
            <a:pPr algn="ctr">
              <a:buFont typeface="Arial" panose="020B0604020202020204" pitchFamily="34" charset="0"/>
              <a:buChar char="•"/>
            </a:pPr>
            <a:r>
              <a:rPr lang="en-US" sz="3600" dirty="0"/>
              <a:t>LEO has five days after the proclamation of the results of the primary to certify the ballot to the EA</a:t>
            </a:r>
          </a:p>
          <a:p>
            <a:pPr algn="ctr">
              <a:buFont typeface="Arial" panose="020B0604020202020204" pitchFamily="34" charset="0"/>
              <a:buChar char="•"/>
            </a:pPr>
            <a:r>
              <a:rPr lang="en-US" sz="3600" dirty="0"/>
              <a:t>Order of candidates for Consolidated Election determined by highest votes received in the Primary Election when more than one person is to be elected for a position</a:t>
            </a:r>
          </a:p>
        </p:txBody>
      </p:sp>
    </p:spTree>
    <p:extLst>
      <p:ext uri="{BB962C8B-B14F-4D97-AF65-F5344CB8AC3E}">
        <p14:creationId xmlns:p14="http://schemas.microsoft.com/office/powerpoint/2010/main" val="15826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6603"/>
            <a:ext cx="12192000" cy="1450757"/>
          </a:xfrm>
        </p:spPr>
        <p:txBody>
          <a:bodyPr>
            <a:noAutofit/>
          </a:bodyPr>
          <a:lstStyle/>
          <a:p>
            <a:pPr algn="ctr"/>
            <a:r>
              <a:rPr lang="en-US" sz="6000" cap="small" dirty="0"/>
              <a:t>Municipal Caucus: December 3, 2018</a:t>
            </a:r>
          </a:p>
        </p:txBody>
      </p:sp>
      <p:sp>
        <p:nvSpPr>
          <p:cNvPr id="7" name="Content Placeholder 6"/>
          <p:cNvSpPr>
            <a:spLocks noGrp="1"/>
          </p:cNvSpPr>
          <p:nvPr>
            <p:ph idx="1"/>
          </p:nvPr>
        </p:nvSpPr>
        <p:spPr/>
        <p:txBody>
          <a:bodyPr>
            <a:noAutofit/>
          </a:bodyPr>
          <a:lstStyle/>
          <a:p>
            <a:pPr marL="0" indent="0" algn="ctr">
              <a:buNone/>
            </a:pPr>
            <a:r>
              <a:rPr lang="en-US" sz="3200" b="1" dirty="0"/>
              <a:t>The LEO should:</a:t>
            </a:r>
          </a:p>
          <a:p>
            <a:pPr algn="ctr">
              <a:buFont typeface="Arial" panose="020B0604020202020204" pitchFamily="34" charset="0"/>
              <a:buChar char="•"/>
            </a:pPr>
            <a:r>
              <a:rPr lang="en-US" sz="3200" dirty="0"/>
              <a:t>Give at least 10 days notice</a:t>
            </a:r>
          </a:p>
          <a:p>
            <a:pPr algn="ctr">
              <a:buFont typeface="Arial" panose="020B0604020202020204" pitchFamily="34" charset="0"/>
              <a:buChar char="•"/>
            </a:pPr>
            <a:r>
              <a:rPr lang="en-US" sz="3200" dirty="0"/>
              <a:t>If population is over 500 publish in newspaper in municipality</a:t>
            </a:r>
          </a:p>
          <a:p>
            <a:pPr lvl="1" algn="ctr">
              <a:buFont typeface="Arial" panose="020B0604020202020204" pitchFamily="34" charset="0"/>
              <a:buChar char="•"/>
            </a:pPr>
            <a:r>
              <a:rPr lang="en-US" sz="2800" dirty="0"/>
              <a:t>If there is no such newspaper then publish notice in a newspaper in the county having general circulation in the municipality </a:t>
            </a:r>
          </a:p>
          <a:p>
            <a:pPr algn="ctr">
              <a:buFont typeface="Arial" panose="020B0604020202020204" pitchFamily="34" charset="0"/>
              <a:buChar char="•"/>
            </a:pPr>
            <a:r>
              <a:rPr lang="en-US" sz="3200" dirty="0"/>
              <a:t>If population is under 500 post notice in 3 of the most public places in the municipality </a:t>
            </a:r>
          </a:p>
        </p:txBody>
      </p:sp>
    </p:spTree>
    <p:extLst>
      <p:ext uri="{BB962C8B-B14F-4D97-AF65-F5344CB8AC3E}">
        <p14:creationId xmlns:p14="http://schemas.microsoft.com/office/powerpoint/2010/main" val="40608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ircle(in)">
                                      <p:cBhvr>
                                        <p:cTn id="15" dur="2000"/>
                                        <p:tgtEl>
                                          <p:spTgt spid="7">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ircle(in)">
                                      <p:cBhvr>
                                        <p:cTn id="18" dur="20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ircle(in)">
                                      <p:cBhvr>
                                        <p:cTn id="23"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Municipal Caucus Guidelines</a:t>
            </a:r>
          </a:p>
        </p:txBody>
      </p:sp>
      <p:sp>
        <p:nvSpPr>
          <p:cNvPr id="3" name="Content Placeholder 2"/>
          <p:cNvSpPr>
            <a:spLocks noGrp="1"/>
          </p:cNvSpPr>
          <p:nvPr>
            <p:ph idx="1"/>
          </p:nvPr>
        </p:nvSpPr>
        <p:spPr>
          <a:xfrm>
            <a:off x="1097280" y="2082800"/>
            <a:ext cx="10058400" cy="4023360"/>
          </a:xfrm>
        </p:spPr>
        <p:txBody>
          <a:bodyPr>
            <a:normAutofit/>
          </a:bodyPr>
          <a:lstStyle/>
          <a:p>
            <a:pPr algn="ctr">
              <a:buFont typeface="Arial" panose="020B0604020202020204" pitchFamily="34" charset="0"/>
              <a:buChar char="•"/>
            </a:pPr>
            <a:r>
              <a:rPr lang="en-US" sz="2800" dirty="0"/>
              <a:t>Held in place of a primary </a:t>
            </a:r>
          </a:p>
          <a:p>
            <a:pPr algn="ctr">
              <a:buFont typeface="Arial" panose="020B0604020202020204" pitchFamily="34" charset="0"/>
              <a:buChar char="•"/>
            </a:pPr>
            <a:r>
              <a:rPr lang="en-US" sz="2800" dirty="0"/>
              <a:t>Nominees don’t need to circulate petitions </a:t>
            </a:r>
          </a:p>
          <a:p>
            <a:pPr algn="ctr">
              <a:buFont typeface="Arial" panose="020B0604020202020204" pitchFamily="34" charset="0"/>
              <a:buChar char="•"/>
            </a:pPr>
            <a:r>
              <a:rPr lang="en-US" sz="2800" dirty="0"/>
              <a:t>Party caucus participants nominate individuals for the different positions</a:t>
            </a:r>
          </a:p>
          <a:p>
            <a:pPr algn="ctr">
              <a:buFont typeface="Arial" panose="020B0604020202020204" pitchFamily="34" charset="0"/>
              <a:buChar char="•"/>
            </a:pPr>
            <a:r>
              <a:rPr lang="en-US" sz="2800" dirty="0"/>
              <a:t>Follow “Robert’s Rules of Order”</a:t>
            </a:r>
          </a:p>
          <a:p>
            <a:pPr algn="ctr">
              <a:buFont typeface="Arial" panose="020B0604020202020204" pitchFamily="34" charset="0"/>
              <a:buChar char="•"/>
            </a:pPr>
            <a:r>
              <a:rPr lang="en-US" sz="2800" dirty="0"/>
              <a:t>Municipality is responsible for the cost</a:t>
            </a:r>
          </a:p>
          <a:p>
            <a:pPr algn="ctr">
              <a:buFont typeface="Arial" panose="020B0604020202020204" pitchFamily="34" charset="0"/>
              <a:buChar char="•"/>
            </a:pPr>
            <a:r>
              <a:rPr lang="en-US" sz="2800" dirty="0"/>
              <a:t>Have a “clear record” of who the winning nominees are </a:t>
            </a:r>
          </a:p>
        </p:txBody>
      </p:sp>
    </p:spTree>
    <p:extLst>
      <p:ext uri="{BB962C8B-B14F-4D97-AF65-F5344CB8AC3E}">
        <p14:creationId xmlns:p14="http://schemas.microsoft.com/office/powerpoint/2010/main" val="41833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Municipal Caucus Participation </a:t>
            </a:r>
          </a:p>
        </p:txBody>
      </p:sp>
      <p:sp>
        <p:nvSpPr>
          <p:cNvPr id="3" name="Content Placeholder 2"/>
          <p:cNvSpPr>
            <a:spLocks noGrp="1"/>
          </p:cNvSpPr>
          <p:nvPr>
            <p:ph idx="1"/>
          </p:nvPr>
        </p:nvSpPr>
        <p:spPr>
          <a:xfrm>
            <a:off x="1097280" y="2302934"/>
            <a:ext cx="10058400" cy="4023360"/>
          </a:xfrm>
        </p:spPr>
        <p:txBody>
          <a:bodyPr/>
          <a:lstStyle/>
          <a:p>
            <a:pPr algn="ctr">
              <a:buFont typeface="Arial" panose="020B0604020202020204" pitchFamily="34" charset="0"/>
              <a:buChar char="•"/>
            </a:pPr>
            <a:r>
              <a:rPr lang="en-US" sz="2800" dirty="0"/>
              <a:t>Only registered voters may attend the caucus</a:t>
            </a:r>
          </a:p>
          <a:p>
            <a:pPr algn="ctr">
              <a:buFont typeface="Arial" panose="020B0604020202020204" pitchFamily="34" charset="0"/>
              <a:buChar char="•"/>
            </a:pPr>
            <a:r>
              <a:rPr lang="en-US" sz="2800" dirty="0"/>
              <a:t>Participants may only attend one established party caucus for each Consolidated Election</a:t>
            </a:r>
          </a:p>
          <a:p>
            <a:pPr algn="ctr">
              <a:buFont typeface="Arial" panose="020B0604020202020204" pitchFamily="34" charset="0"/>
              <a:buChar char="•"/>
            </a:pPr>
            <a:r>
              <a:rPr lang="en-US" sz="2800" dirty="0"/>
              <a:t>If a participant is nominated and defeated they </a:t>
            </a:r>
            <a:r>
              <a:rPr lang="en-US" sz="2800" b="1" u="sng" dirty="0"/>
              <a:t>cannot</a:t>
            </a:r>
            <a:r>
              <a:rPr lang="en-US" sz="2800" dirty="0"/>
              <a:t> run as a write-in, Independent, or New Party candidate</a:t>
            </a:r>
          </a:p>
          <a:p>
            <a:pPr algn="ctr">
              <a:buFont typeface="Arial" panose="020B0604020202020204" pitchFamily="34" charset="0"/>
              <a:buChar char="•"/>
            </a:pPr>
            <a:r>
              <a:rPr lang="en-US" sz="2800" dirty="0"/>
              <a:t>If a participant is not nominated, they </a:t>
            </a:r>
            <a:r>
              <a:rPr lang="en-US" sz="2800" b="1" u="sng" dirty="0"/>
              <a:t>can</a:t>
            </a:r>
            <a:r>
              <a:rPr lang="en-US" sz="2800" dirty="0"/>
              <a:t> run as a write-in, Independent, or New Party candidate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421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0"/>
            <a:ext cx="4080933" cy="2148839"/>
          </a:xfrm>
        </p:spPr>
        <p:txBody>
          <a:bodyPr anchor="ctr">
            <a:noAutofit/>
          </a:bodyPr>
          <a:lstStyle/>
          <a:p>
            <a:pPr algn="ctr"/>
            <a:r>
              <a:rPr lang="en-US" sz="6000" b="1" u="sng" cap="small" dirty="0"/>
              <a:t>Possible</a:t>
            </a:r>
            <a:r>
              <a:rPr lang="en-US" sz="6000" b="1" cap="small" dirty="0"/>
              <a:t> Caucus Procedures</a:t>
            </a:r>
          </a:p>
        </p:txBody>
      </p:sp>
      <p:sp>
        <p:nvSpPr>
          <p:cNvPr id="5" name="Content Placeholder 4"/>
          <p:cNvSpPr>
            <a:spLocks noGrp="1"/>
          </p:cNvSpPr>
          <p:nvPr>
            <p:ph idx="1"/>
          </p:nvPr>
        </p:nvSpPr>
        <p:spPr>
          <a:xfrm>
            <a:off x="5020733" y="731519"/>
            <a:ext cx="6492240" cy="5257800"/>
          </a:xfrm>
        </p:spPr>
        <p:txBody>
          <a:bodyPr>
            <a:noAutofit/>
          </a:bodyPr>
          <a:lstStyle/>
          <a:p>
            <a:pPr marL="457200" indent="-457200">
              <a:buFont typeface="+mj-lt"/>
              <a:buAutoNum type="arabicParenR"/>
            </a:pPr>
            <a:r>
              <a:rPr lang="en-US" sz="3600" dirty="0"/>
              <a:t>Chairman calls the meeting to order</a:t>
            </a:r>
          </a:p>
          <a:p>
            <a:pPr marL="457200" indent="-457200">
              <a:buFont typeface="+mj-lt"/>
              <a:buAutoNum type="arabicParenR"/>
            </a:pPr>
            <a:r>
              <a:rPr lang="en-US" sz="3600" dirty="0"/>
              <a:t>Secretary is elected</a:t>
            </a:r>
          </a:p>
          <a:p>
            <a:pPr marL="457200" indent="-457200">
              <a:buFont typeface="+mj-lt"/>
              <a:buAutoNum type="arabicParenR"/>
            </a:pPr>
            <a:r>
              <a:rPr lang="en-US" sz="3600" dirty="0"/>
              <a:t>Review, amend and vote on the “Rules of Procedures”</a:t>
            </a:r>
          </a:p>
          <a:p>
            <a:pPr marL="457200" indent="-457200">
              <a:buFont typeface="+mj-lt"/>
              <a:buAutoNum type="arabicParenR"/>
            </a:pPr>
            <a:r>
              <a:rPr lang="en-US" sz="3600" dirty="0"/>
              <a:t>Chairman announces method of voting </a:t>
            </a:r>
          </a:p>
          <a:p>
            <a:pPr marL="457200" indent="-457200">
              <a:buFont typeface="+mj-lt"/>
              <a:buAutoNum type="arabicParenR"/>
            </a:pPr>
            <a:r>
              <a:rPr lang="en-US" sz="3600" dirty="0"/>
              <a:t>Introduces caucus judges</a:t>
            </a:r>
          </a:p>
          <a:p>
            <a:pPr marL="457200" indent="-457200">
              <a:buFont typeface="+mj-lt"/>
              <a:buAutoNum type="arabicParenR"/>
            </a:pPr>
            <a:r>
              <a:rPr lang="en-US" sz="3600" dirty="0"/>
              <a:t>Proceeds with adopted rules</a:t>
            </a:r>
          </a:p>
        </p:txBody>
      </p:sp>
    </p:spTree>
    <p:extLst>
      <p:ext uri="{BB962C8B-B14F-4D97-AF65-F5344CB8AC3E}">
        <p14:creationId xmlns:p14="http://schemas.microsoft.com/office/powerpoint/2010/main" val="273111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6000" cap="small" dirty="0"/>
              <a:t>Reminders after the caucus…</a:t>
            </a:r>
          </a:p>
        </p:txBody>
      </p:sp>
      <p:sp>
        <p:nvSpPr>
          <p:cNvPr id="9" name="Content Placeholder 8"/>
          <p:cNvSpPr>
            <a:spLocks noGrp="1"/>
          </p:cNvSpPr>
          <p:nvPr>
            <p:ph idx="1"/>
          </p:nvPr>
        </p:nvSpPr>
        <p:spPr>
          <a:xfrm>
            <a:off x="1097280" y="2218267"/>
            <a:ext cx="10058400" cy="4023360"/>
          </a:xfrm>
        </p:spPr>
        <p:txBody>
          <a:bodyPr>
            <a:normAutofit/>
          </a:bodyPr>
          <a:lstStyle/>
          <a:p>
            <a:pPr algn="ctr">
              <a:buFont typeface="Arial" panose="020B0604020202020204" pitchFamily="34" charset="0"/>
              <a:buChar char="•"/>
            </a:pPr>
            <a:r>
              <a:rPr lang="en-US" sz="3200" dirty="0"/>
              <a:t>Voters cannot select for nomination more candidates than there are to be elected for each office.</a:t>
            </a:r>
          </a:p>
          <a:p>
            <a:pPr algn="ctr">
              <a:buFont typeface="Arial" panose="020B0604020202020204" pitchFamily="34" charset="0"/>
              <a:buChar char="•"/>
            </a:pPr>
            <a:r>
              <a:rPr lang="en-US" sz="3200" dirty="0"/>
              <a:t>No caucus nominee shall be required to circulate and file petitions.</a:t>
            </a:r>
          </a:p>
          <a:p>
            <a:pPr algn="ctr">
              <a:buFont typeface="Arial" panose="020B0604020202020204" pitchFamily="34" charset="0"/>
              <a:buChar char="•"/>
            </a:pPr>
            <a:r>
              <a:rPr lang="en-US" sz="3200" dirty="0"/>
              <a:t>Any participant who is nominated at a caucus and loses is not eligible to run as a write-in, independent or new party candidate. </a:t>
            </a:r>
          </a:p>
        </p:txBody>
      </p:sp>
    </p:spTree>
    <p:extLst>
      <p:ext uri="{BB962C8B-B14F-4D97-AF65-F5344CB8AC3E}">
        <p14:creationId xmlns:p14="http://schemas.microsoft.com/office/powerpoint/2010/main" val="16718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Terminology</a:t>
            </a:r>
            <a:endParaRPr lang="en-US" sz="6000" dirty="0"/>
          </a:p>
        </p:txBody>
      </p:sp>
      <p:sp>
        <p:nvSpPr>
          <p:cNvPr id="3" name="Content Placeholder 2"/>
          <p:cNvSpPr>
            <a:spLocks noGrp="1"/>
          </p:cNvSpPr>
          <p:nvPr>
            <p:ph idx="1"/>
          </p:nvPr>
        </p:nvSpPr>
        <p:spPr>
          <a:xfrm>
            <a:off x="1097280" y="1881554"/>
            <a:ext cx="10058400" cy="4248443"/>
          </a:xfrm>
        </p:spPr>
        <p:txBody>
          <a:bodyPr>
            <a:normAutofit lnSpcReduction="10000"/>
          </a:bodyPr>
          <a:lstStyle/>
          <a:p>
            <a:pPr>
              <a:buFont typeface="Arial" panose="020B0604020202020204" pitchFamily="34" charset="0"/>
              <a:buChar char="•"/>
            </a:pPr>
            <a:r>
              <a:rPr lang="en-US" sz="3200" dirty="0"/>
              <a:t>Local Election Official – park district secretary, library district secretary, school district clerks, municipal clerks, clerks of other various districts</a:t>
            </a:r>
          </a:p>
          <a:p>
            <a:pPr>
              <a:buFont typeface="Arial" panose="020B0604020202020204" pitchFamily="34" charset="0"/>
              <a:buChar char="•"/>
            </a:pPr>
            <a:r>
              <a:rPr lang="en-US" sz="3200" dirty="0"/>
              <a:t>Election Authority – in most cases the county clerk</a:t>
            </a:r>
          </a:p>
          <a:p>
            <a:pPr>
              <a:buFont typeface="Arial" panose="020B0604020202020204" pitchFamily="34" charset="0"/>
              <a:buChar char="•"/>
            </a:pPr>
            <a:r>
              <a:rPr lang="en-US" sz="3200" dirty="0"/>
              <a:t>Political Subdivision – boundaries of your specific district</a:t>
            </a:r>
          </a:p>
          <a:p>
            <a:pPr lvl="1">
              <a:buFont typeface="Arial" panose="020B0604020202020204" pitchFamily="34" charset="0"/>
              <a:buChar char="•"/>
            </a:pPr>
            <a:r>
              <a:rPr lang="en-US" sz="3000" dirty="0"/>
              <a:t>Statutes – subdivisions must follow requirements of their individual statutes first</a:t>
            </a:r>
          </a:p>
          <a:p>
            <a:pPr lvl="1">
              <a:buFont typeface="Arial" panose="020B0604020202020204" pitchFamily="34" charset="0"/>
              <a:buChar char="•"/>
            </a:pPr>
            <a:r>
              <a:rPr lang="en-US" sz="3000" dirty="0"/>
              <a:t>You must report boundary changes to the county clerk within 5 days of such an event</a:t>
            </a:r>
          </a:p>
        </p:txBody>
      </p:sp>
    </p:spTree>
    <p:extLst>
      <p:ext uri="{BB962C8B-B14F-4D97-AF65-F5344CB8AC3E}">
        <p14:creationId xmlns:p14="http://schemas.microsoft.com/office/powerpoint/2010/main" val="15023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12192000" cy="1450757"/>
          </a:xfrm>
        </p:spPr>
        <p:txBody>
          <a:bodyPr>
            <a:noAutofit/>
          </a:bodyPr>
          <a:lstStyle/>
          <a:p>
            <a:pPr algn="ctr"/>
            <a:r>
              <a:rPr lang="en-US" sz="6000" cap="small" dirty="0"/>
              <a:t>Certificate of Nomination by Caucus</a:t>
            </a:r>
          </a:p>
        </p:txBody>
      </p:sp>
      <p:sp>
        <p:nvSpPr>
          <p:cNvPr id="3" name="Content Placeholder 2"/>
          <p:cNvSpPr>
            <a:spLocks noGrp="1"/>
          </p:cNvSpPr>
          <p:nvPr>
            <p:ph idx="1"/>
          </p:nvPr>
        </p:nvSpPr>
        <p:spPr>
          <a:xfrm>
            <a:off x="1097280" y="2523066"/>
            <a:ext cx="10058400" cy="3346027"/>
          </a:xfrm>
        </p:spPr>
        <p:txBody>
          <a:bodyPr>
            <a:normAutofit/>
          </a:bodyPr>
          <a:lstStyle/>
          <a:p>
            <a:pPr algn="ctr"/>
            <a:r>
              <a:rPr lang="en-US" sz="3200" b="1" dirty="0"/>
              <a:t>Filed between December 10-17, 2018, with the LEO</a:t>
            </a:r>
          </a:p>
          <a:p>
            <a:pPr algn="ctr">
              <a:buFont typeface="Arial" panose="020B0604020202020204" pitchFamily="34" charset="0"/>
              <a:buChar char="•"/>
            </a:pPr>
            <a:r>
              <a:rPr lang="en-US" sz="3200" dirty="0"/>
              <a:t>Must be signed by the chairman and the secretary </a:t>
            </a:r>
          </a:p>
          <a:p>
            <a:pPr algn="ctr">
              <a:buFont typeface="Arial" panose="020B0604020202020204" pitchFamily="34" charset="0"/>
              <a:buChar char="•"/>
            </a:pPr>
            <a:r>
              <a:rPr lang="en-US" sz="3200" dirty="0"/>
              <a:t>Filed either in person, by mail or by an agent</a:t>
            </a:r>
          </a:p>
          <a:p>
            <a:pPr algn="ctr">
              <a:buFont typeface="Arial" panose="020B0604020202020204" pitchFamily="34" charset="0"/>
              <a:buChar char="•"/>
            </a:pPr>
            <a:r>
              <a:rPr lang="en-US" sz="3200" dirty="0"/>
              <a:t>Should be filed along with each candidate’s paperwork</a:t>
            </a:r>
          </a:p>
        </p:txBody>
      </p:sp>
    </p:spTree>
    <p:extLst>
      <p:ext uri="{BB962C8B-B14F-4D97-AF65-F5344CB8AC3E}">
        <p14:creationId xmlns:p14="http://schemas.microsoft.com/office/powerpoint/2010/main" val="35192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273011"/>
            <a:ext cx="12192000" cy="952954"/>
          </a:xfrm>
        </p:spPr>
        <p:txBody>
          <a:bodyPr>
            <a:normAutofit/>
          </a:bodyPr>
          <a:lstStyle/>
          <a:p>
            <a:pPr algn="ctr"/>
            <a:r>
              <a:rPr lang="en-US" sz="6000" cap="small" dirty="0"/>
              <a:t>Each winning nominee must still file…</a:t>
            </a:r>
          </a:p>
        </p:txBody>
      </p:sp>
      <p:sp>
        <p:nvSpPr>
          <p:cNvPr id="7" name="TextBox 6"/>
          <p:cNvSpPr txBox="1"/>
          <p:nvPr/>
        </p:nvSpPr>
        <p:spPr>
          <a:xfrm>
            <a:off x="431799" y="3279928"/>
            <a:ext cx="11328401" cy="1938992"/>
          </a:xfrm>
          <a:prstGeom prst="rect">
            <a:avLst/>
          </a:prstGeom>
          <a:noFill/>
          <a:ln w="28575">
            <a:solidFill>
              <a:schemeClr val="tx1"/>
            </a:solidFill>
          </a:ln>
        </p:spPr>
        <p:txBody>
          <a:bodyPr wrap="square" rtlCol="0">
            <a:spAutoFit/>
          </a:bodyPr>
          <a:lstStyle/>
          <a:p>
            <a:pPr marL="571500" indent="-571500" algn="ctr">
              <a:buFont typeface="Arial" panose="020B0604020202020204" pitchFamily="34" charset="0"/>
              <a:buChar char="•"/>
            </a:pPr>
            <a:r>
              <a:rPr lang="en-US" sz="4000" dirty="0">
                <a:solidFill>
                  <a:schemeClr val="tx1">
                    <a:lumMod val="75000"/>
                    <a:lumOff val="25000"/>
                  </a:schemeClr>
                </a:solidFill>
              </a:rPr>
              <a:t>Statement of candidacy </a:t>
            </a:r>
          </a:p>
          <a:p>
            <a:pPr marL="571500" indent="-571500" algn="ctr">
              <a:buFont typeface="Arial" panose="020B0604020202020204" pitchFamily="34" charset="0"/>
              <a:buChar char="•"/>
            </a:pPr>
            <a:r>
              <a:rPr lang="en-US" sz="4000" dirty="0">
                <a:solidFill>
                  <a:schemeClr val="tx1">
                    <a:lumMod val="75000"/>
                    <a:lumOff val="25000"/>
                  </a:schemeClr>
                </a:solidFill>
              </a:rPr>
              <a:t>Economic interest receipt</a:t>
            </a:r>
          </a:p>
          <a:p>
            <a:pPr marL="571500" indent="-571500" algn="ctr">
              <a:buFont typeface="Arial" panose="020B0604020202020204" pitchFamily="34" charset="0"/>
              <a:buChar char="•"/>
            </a:pPr>
            <a:r>
              <a:rPr lang="en-US" sz="4000" dirty="0">
                <a:solidFill>
                  <a:schemeClr val="tx1">
                    <a:lumMod val="75000"/>
                    <a:lumOff val="25000"/>
                  </a:schemeClr>
                </a:solidFill>
              </a:rPr>
              <a:t>Loyalty oath (optional)</a:t>
            </a:r>
          </a:p>
        </p:txBody>
      </p:sp>
    </p:spTree>
    <p:extLst>
      <p:ext uri="{BB962C8B-B14F-4D97-AF65-F5344CB8AC3E}">
        <p14:creationId xmlns:p14="http://schemas.microsoft.com/office/powerpoint/2010/main" val="11825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074420"/>
            <a:ext cx="4063999" cy="2286000"/>
          </a:xfrm>
        </p:spPr>
        <p:txBody>
          <a:bodyPr>
            <a:normAutofit fontScale="90000"/>
          </a:bodyPr>
          <a:lstStyle/>
          <a:p>
            <a:pPr algn="ctr"/>
            <a:r>
              <a:rPr lang="en-US" sz="6000" b="1" cap="small" dirty="0"/>
              <a:t>Consolidated Election Filing</a:t>
            </a:r>
          </a:p>
        </p:txBody>
      </p:sp>
      <p:sp>
        <p:nvSpPr>
          <p:cNvPr id="5" name="Content Placeholder 4"/>
          <p:cNvSpPr>
            <a:spLocks noGrp="1"/>
          </p:cNvSpPr>
          <p:nvPr>
            <p:ph idx="1"/>
          </p:nvPr>
        </p:nvSpPr>
        <p:spPr>
          <a:xfrm>
            <a:off x="5037666" y="1074420"/>
            <a:ext cx="6492240" cy="5257800"/>
          </a:xfrm>
        </p:spPr>
        <p:txBody>
          <a:bodyPr anchor="t">
            <a:normAutofit/>
          </a:bodyPr>
          <a:lstStyle/>
          <a:p>
            <a:pPr algn="ctr">
              <a:buFont typeface="Arial" panose="020B0604020202020204" pitchFamily="34" charset="0"/>
              <a:buChar char="•"/>
            </a:pPr>
            <a:r>
              <a:rPr lang="en-US" sz="2800" dirty="0"/>
              <a:t>Each party generally will file with the LEO (Exceptions listed below)</a:t>
            </a:r>
          </a:p>
          <a:p>
            <a:pPr algn="ctr">
              <a:buFont typeface="Arial" panose="020B0604020202020204" pitchFamily="34" charset="0"/>
              <a:buChar char="•"/>
            </a:pPr>
            <a:r>
              <a:rPr lang="en-US" sz="2800" dirty="0"/>
              <a:t>Multi-townships file with the Election Authority </a:t>
            </a:r>
          </a:p>
          <a:p>
            <a:pPr algn="ctr">
              <a:buFont typeface="Arial" panose="020B0604020202020204" pitchFamily="34" charset="0"/>
              <a:buChar char="•"/>
            </a:pPr>
            <a:r>
              <a:rPr lang="en-US" sz="2800" dirty="0"/>
              <a:t>School directors and board members file with the Election Authority </a:t>
            </a:r>
          </a:p>
          <a:p>
            <a:pPr algn="ctr">
              <a:buFont typeface="Arial" panose="020B0604020202020204" pitchFamily="34" charset="0"/>
              <a:buChar char="•"/>
            </a:pPr>
            <a:r>
              <a:rPr lang="en-US" sz="2800" dirty="0"/>
              <a:t>Multi-county Regional School Board file the State Board of Elections</a:t>
            </a:r>
          </a:p>
          <a:p>
            <a:pPr marL="0" indent="0" algn="ctr">
              <a:buNone/>
            </a:pPr>
            <a:endParaRPr lang="en-US" sz="2800" b="1" dirty="0"/>
          </a:p>
          <a:p>
            <a:pPr marL="0" indent="0" algn="ctr">
              <a:buNone/>
            </a:pPr>
            <a:r>
              <a:rPr lang="en-US" sz="2800" b="1" dirty="0"/>
              <a:t>Note: this is also the filing period for Independents and New Party candidates. </a:t>
            </a:r>
          </a:p>
        </p:txBody>
      </p:sp>
      <p:sp>
        <p:nvSpPr>
          <p:cNvPr id="6" name="Text Placeholder 5"/>
          <p:cNvSpPr>
            <a:spLocks noGrp="1"/>
          </p:cNvSpPr>
          <p:nvPr>
            <p:ph type="body" sz="half" idx="2"/>
          </p:nvPr>
        </p:nvSpPr>
        <p:spPr>
          <a:xfrm>
            <a:off x="0" y="3925146"/>
            <a:ext cx="4063999" cy="1628987"/>
          </a:xfrm>
        </p:spPr>
        <p:txBody>
          <a:bodyPr>
            <a:noAutofit/>
          </a:bodyPr>
          <a:lstStyle/>
          <a:p>
            <a:pPr algn="ctr"/>
            <a:r>
              <a:rPr lang="en-US" sz="3200" dirty="0"/>
              <a:t>December 10-17, 2018</a:t>
            </a:r>
          </a:p>
        </p:txBody>
      </p:sp>
    </p:spTree>
    <p:extLst>
      <p:ext uri="{BB962C8B-B14F-4D97-AF65-F5344CB8AC3E}">
        <p14:creationId xmlns:p14="http://schemas.microsoft.com/office/powerpoint/2010/main" val="34513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ircle(in)">
                                      <p:cBhvr>
                                        <p:cTn id="2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cap="small" dirty="0"/>
              <a:t>Objections</a:t>
            </a:r>
          </a:p>
        </p:txBody>
      </p:sp>
      <p:sp>
        <p:nvSpPr>
          <p:cNvPr id="6" name="Content Placeholder 5"/>
          <p:cNvSpPr>
            <a:spLocks noGrp="1"/>
          </p:cNvSpPr>
          <p:nvPr>
            <p:ph idx="1"/>
          </p:nvPr>
        </p:nvSpPr>
        <p:spPr>
          <a:xfrm>
            <a:off x="1097280" y="1998133"/>
            <a:ext cx="10058400" cy="4859867"/>
          </a:xfrm>
        </p:spPr>
        <p:txBody>
          <a:bodyPr>
            <a:normAutofit/>
          </a:bodyPr>
          <a:lstStyle/>
          <a:p>
            <a:pPr marL="0" indent="0" algn="ctr">
              <a:buNone/>
            </a:pPr>
            <a:r>
              <a:rPr lang="en-US" sz="2400" b="1" dirty="0"/>
              <a:t>Must be filed within five business days following the last day of filing.</a:t>
            </a:r>
            <a:br>
              <a:rPr lang="en-US" sz="2400" b="1" dirty="0"/>
            </a:br>
            <a:r>
              <a:rPr lang="en-US" sz="2400" b="1" dirty="0"/>
              <a:t>Primary Election deadline: December 3</a:t>
            </a:r>
            <a:r>
              <a:rPr lang="en-US" sz="2400" b="1" baseline="30000" dirty="0"/>
              <a:t>rd</a:t>
            </a:r>
            <a:r>
              <a:rPr lang="en-US" sz="2400" b="1" dirty="0"/>
              <a:t>, 2018</a:t>
            </a:r>
            <a:br>
              <a:rPr lang="en-US" sz="2400" b="1" dirty="0"/>
            </a:br>
            <a:r>
              <a:rPr lang="en-US" sz="2400" b="1" dirty="0"/>
              <a:t>Consolidated Election deadline: December 24</a:t>
            </a:r>
            <a:r>
              <a:rPr lang="en-US" sz="2400" b="1" baseline="30000" dirty="0"/>
              <a:t>th</a:t>
            </a:r>
            <a:r>
              <a:rPr lang="en-US" sz="2400" b="1" dirty="0"/>
              <a:t>, 2018</a:t>
            </a:r>
          </a:p>
          <a:p>
            <a:pPr algn="ctr">
              <a:buFont typeface="Arial" panose="020B0604020202020204" pitchFamily="34" charset="0"/>
              <a:buChar char="•"/>
            </a:pPr>
            <a:r>
              <a:rPr lang="en-US" sz="2400" dirty="0"/>
              <a:t>Must file an original and two copies in person or by registered mail – you can then time and date stamp them</a:t>
            </a:r>
          </a:p>
          <a:p>
            <a:pPr algn="ctr">
              <a:buFont typeface="Arial" panose="020B0604020202020204" pitchFamily="34" charset="0"/>
              <a:buChar char="•"/>
            </a:pPr>
            <a:r>
              <a:rPr lang="en-US" sz="2400" dirty="0"/>
              <a:t>Must be filed with the same official in which the nominating petitions are filed</a:t>
            </a:r>
          </a:p>
          <a:p>
            <a:pPr algn="ctr">
              <a:buFont typeface="Arial" panose="020B0604020202020204" pitchFamily="34" charset="0"/>
              <a:buChar char="•"/>
            </a:pPr>
            <a:r>
              <a:rPr lang="en-US" sz="2400" dirty="0"/>
              <a:t>No later than noon on the second business day after the last day to file objections, you must send by registered mail or receipted personal delivery: </a:t>
            </a:r>
          </a:p>
          <a:p>
            <a:pPr lvl="1" algn="ctr">
              <a:buFont typeface="Arial" panose="020B0604020202020204" pitchFamily="34" charset="0"/>
              <a:buChar char="•"/>
            </a:pPr>
            <a:r>
              <a:rPr lang="en-US" sz="2000" dirty="0"/>
              <a:t>The original nomination petitions or caucus certificate and the objection, to the chairman of the electoral board</a:t>
            </a:r>
          </a:p>
          <a:p>
            <a:pPr lvl="1" algn="ctr">
              <a:buFont typeface="Arial" panose="020B0604020202020204" pitchFamily="34" charset="0"/>
              <a:buChar char="•"/>
            </a:pPr>
            <a:r>
              <a:rPr lang="en-US" sz="2000" dirty="0"/>
              <a:t>A copy of the objection to the candidate</a:t>
            </a:r>
          </a:p>
        </p:txBody>
      </p:sp>
    </p:spTree>
    <p:extLst>
      <p:ext uri="{BB962C8B-B14F-4D97-AF65-F5344CB8AC3E}">
        <p14:creationId xmlns:p14="http://schemas.microsoft.com/office/powerpoint/2010/main" val="23423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Electoral Board</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400" dirty="0"/>
              <a:t>Responsible for hearing and ruling on all objections – composition is based on type of political subdivision </a:t>
            </a:r>
          </a:p>
          <a:p>
            <a:pPr>
              <a:buFont typeface="Arial" panose="020B0604020202020204" pitchFamily="34" charset="0"/>
              <a:buChar char="•"/>
            </a:pPr>
            <a:r>
              <a:rPr lang="en-US" sz="2400" dirty="0"/>
              <a:t>Chairman of the board is responsible for notifying (within 24 hours of receipt) each electoral board member, the objector and the candidate by registered or certified mail</a:t>
            </a:r>
          </a:p>
          <a:p>
            <a:pPr lvl="1">
              <a:buFont typeface="Arial" panose="020B0604020202020204" pitchFamily="34" charset="0"/>
              <a:buChar char="•"/>
            </a:pPr>
            <a:r>
              <a:rPr lang="en-US" sz="2000" dirty="0"/>
              <a:t>Must also cause the sheriff of the county or counties in which such officers and persons reside to serve a copy of such call upon each of the officers and persons </a:t>
            </a:r>
          </a:p>
          <a:p>
            <a:pPr lvl="1">
              <a:buFont typeface="Arial" panose="020B0604020202020204" pitchFamily="34" charset="0"/>
              <a:buChar char="•"/>
            </a:pPr>
            <a:r>
              <a:rPr lang="en-US" sz="2000" dirty="0"/>
              <a:t>Notifications shall include day, hour and place at which the electoral board shall meet </a:t>
            </a:r>
          </a:p>
          <a:p>
            <a:pPr>
              <a:buFont typeface="Arial" panose="020B0604020202020204" pitchFamily="34" charset="0"/>
              <a:buChar char="•"/>
            </a:pPr>
            <a:r>
              <a:rPr lang="en-US" sz="2400" dirty="0"/>
              <a:t>Initial meeting for the electoral board shall not be less than 3 nor more than 5 days after receipt of petition by the chairman of the electoral board </a:t>
            </a:r>
          </a:p>
          <a:p>
            <a:pPr lvl="1">
              <a:buFont typeface="Arial" panose="020B0604020202020204" pitchFamily="34" charset="0"/>
              <a:buChar char="•"/>
            </a:pPr>
            <a:r>
              <a:rPr lang="en-US" sz="2000" dirty="0"/>
              <a:t>The decision of the board is subject to judicial review within 5 days after service of the decision of the board</a:t>
            </a:r>
          </a:p>
        </p:txBody>
      </p:sp>
    </p:spTree>
    <p:extLst>
      <p:ext uri="{BB962C8B-B14F-4D97-AF65-F5344CB8AC3E}">
        <p14:creationId xmlns:p14="http://schemas.microsoft.com/office/powerpoint/2010/main" val="8855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Judicial Review</a:t>
            </a:r>
          </a:p>
        </p:txBody>
      </p:sp>
      <p:sp>
        <p:nvSpPr>
          <p:cNvPr id="3" name="Content Placeholder 2"/>
          <p:cNvSpPr>
            <a:spLocks noGrp="1"/>
          </p:cNvSpPr>
          <p:nvPr>
            <p:ph idx="1"/>
          </p:nvPr>
        </p:nvSpPr>
        <p:spPr>
          <a:xfrm>
            <a:off x="1097280" y="2082801"/>
            <a:ext cx="10058400" cy="4023360"/>
          </a:xfrm>
        </p:spPr>
        <p:txBody>
          <a:bodyPr>
            <a:normAutofit/>
          </a:bodyPr>
          <a:lstStyle/>
          <a:p>
            <a:pPr algn="ctr"/>
            <a:r>
              <a:rPr lang="en-US" sz="2800" b="1" dirty="0"/>
              <a:t>Candidate or Objector aggrieved by electoral board decision can file for judicial review within five days with the Clerk of the Circuit Court.</a:t>
            </a:r>
          </a:p>
          <a:p>
            <a:pPr algn="ctr">
              <a:buFont typeface="Arial" panose="020B0604020202020204" pitchFamily="34" charset="0"/>
              <a:buChar char="•"/>
            </a:pPr>
            <a:r>
              <a:rPr lang="en-US" sz="2400" dirty="0"/>
              <a:t>If no petitions for judicial review are filed the Electoral Board returns to the officers or board with whom they were on file:</a:t>
            </a:r>
          </a:p>
          <a:p>
            <a:pPr lvl="1" algn="ctr">
              <a:buFont typeface="Arial" panose="020B0604020202020204" pitchFamily="34" charset="0"/>
              <a:buChar char="•"/>
            </a:pPr>
            <a:r>
              <a:rPr lang="en-US" sz="2200" dirty="0"/>
              <a:t>Copy of ruling</a:t>
            </a:r>
          </a:p>
          <a:p>
            <a:pPr lvl="1" algn="ctr">
              <a:buFont typeface="Arial" panose="020B0604020202020204" pitchFamily="34" charset="0"/>
              <a:buChar char="•"/>
            </a:pPr>
            <a:r>
              <a:rPr lang="en-US" sz="2200" dirty="0"/>
              <a:t>Original nomination papers</a:t>
            </a:r>
          </a:p>
          <a:p>
            <a:pPr lvl="1" algn="ctr">
              <a:buFont typeface="Arial" panose="020B0604020202020204" pitchFamily="34" charset="0"/>
              <a:buChar char="•"/>
            </a:pPr>
            <a:r>
              <a:rPr lang="en-US" sz="2200" dirty="0"/>
              <a:t>Original objectors petition</a:t>
            </a:r>
          </a:p>
          <a:p>
            <a:pPr algn="ctr">
              <a:buFont typeface="Arial" panose="020B0604020202020204" pitchFamily="34" charset="0"/>
              <a:buChar char="•"/>
            </a:pPr>
            <a:r>
              <a:rPr lang="en-US" sz="2400" dirty="0"/>
              <a:t>Result: such officer or board abides by and complies with the ruling made</a:t>
            </a:r>
          </a:p>
        </p:txBody>
      </p:sp>
    </p:spTree>
    <p:extLst>
      <p:ext uri="{BB962C8B-B14F-4D97-AF65-F5344CB8AC3E}">
        <p14:creationId xmlns:p14="http://schemas.microsoft.com/office/powerpoint/2010/main" val="37113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Simultaneous Filing Lottery</a:t>
            </a:r>
          </a:p>
        </p:txBody>
      </p:sp>
      <p:sp>
        <p:nvSpPr>
          <p:cNvPr id="3" name="Content Placeholder 2"/>
          <p:cNvSpPr>
            <a:spLocks noGrp="1"/>
          </p:cNvSpPr>
          <p:nvPr>
            <p:ph idx="1"/>
          </p:nvPr>
        </p:nvSpPr>
        <p:spPr>
          <a:xfrm>
            <a:off x="1097280" y="2581421"/>
            <a:ext cx="10058400" cy="3765974"/>
          </a:xfrm>
        </p:spPr>
        <p:txBody>
          <a:bodyPr>
            <a:normAutofit/>
          </a:bodyPr>
          <a:lstStyle/>
          <a:p>
            <a:pPr algn="ctr">
              <a:buFont typeface="Arial" panose="020B0604020202020204" pitchFamily="34" charset="0"/>
              <a:buChar char="•"/>
            </a:pPr>
            <a:r>
              <a:rPr lang="en-US" sz="3200" dirty="0"/>
              <a:t>When two or more petitions are filed at 8:00 AM (or the opening hour) on the first day for filing. The first mailing is also considered an 8:00 AM filing.</a:t>
            </a:r>
          </a:p>
          <a:p>
            <a:pPr algn="ctr">
              <a:buFont typeface="Arial" panose="020B0604020202020204" pitchFamily="34" charset="0"/>
              <a:buChar char="•"/>
            </a:pPr>
            <a:r>
              <a:rPr lang="en-US" sz="3200" dirty="0"/>
              <a:t>Lottery shall  be conducted within 9 days after the last day of the petition filing period and the LEO shall give 7 days written notice of the time and place of the lottery.</a:t>
            </a:r>
          </a:p>
        </p:txBody>
      </p:sp>
    </p:spTree>
    <p:extLst>
      <p:ext uri="{BB962C8B-B14F-4D97-AF65-F5344CB8AC3E}">
        <p14:creationId xmlns:p14="http://schemas.microsoft.com/office/powerpoint/2010/main" val="23694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Ballot Party Placement Lottery</a:t>
            </a:r>
          </a:p>
        </p:txBody>
      </p:sp>
      <p:sp>
        <p:nvSpPr>
          <p:cNvPr id="3" name="Content Placeholder 2"/>
          <p:cNvSpPr>
            <a:spLocks noGrp="1"/>
          </p:cNvSpPr>
          <p:nvPr>
            <p:ph idx="1"/>
          </p:nvPr>
        </p:nvSpPr>
        <p:spPr>
          <a:xfrm>
            <a:off x="1097280" y="2115670"/>
            <a:ext cx="10058400" cy="3753423"/>
          </a:xfrm>
        </p:spPr>
        <p:txBody>
          <a:bodyPr/>
          <a:lstStyle/>
          <a:p>
            <a:pPr algn="ctr">
              <a:buFont typeface="Arial" panose="020B0604020202020204" pitchFamily="34" charset="0"/>
              <a:buChar char="•"/>
            </a:pPr>
            <a:r>
              <a:rPr lang="en-US" sz="2800" dirty="0"/>
              <a:t>When there is more than one established party to be listed on the ballot for a political subdivision.</a:t>
            </a:r>
          </a:p>
          <a:p>
            <a:pPr algn="ctr">
              <a:buFont typeface="Arial" panose="020B0604020202020204" pitchFamily="34" charset="0"/>
              <a:buChar char="•"/>
            </a:pPr>
            <a:r>
              <a:rPr lang="en-US" sz="2800" dirty="0"/>
              <a:t>Determined prior to the certification for the Consolidated Election – no later than 5 days after the canvass and the LEO must give three days written notice of the time and place of the lottery.</a:t>
            </a:r>
          </a:p>
          <a:p>
            <a:pPr algn="ctr">
              <a:buFont typeface="Arial" panose="020B0604020202020204" pitchFamily="34" charset="0"/>
              <a:buChar char="•"/>
            </a:pPr>
            <a:r>
              <a:rPr lang="en-US" sz="2800" dirty="0"/>
              <a:t>When a political subdivision holds caucuses instead of primaries, they must still hold a ballot party placement lottery to determine which party is to appear first on the ballot.</a:t>
            </a:r>
          </a:p>
          <a:p>
            <a:pPr algn="ctr">
              <a:buFont typeface="Arial" panose="020B0604020202020204" pitchFamily="34" charset="0"/>
              <a:buChar char="•"/>
            </a:pPr>
            <a:endParaRPr lang="en-US" dirty="0"/>
          </a:p>
        </p:txBody>
      </p:sp>
    </p:spTree>
    <p:extLst>
      <p:ext uri="{BB962C8B-B14F-4D97-AF65-F5344CB8AC3E}">
        <p14:creationId xmlns:p14="http://schemas.microsoft.com/office/powerpoint/2010/main" val="20063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Write-In Candidates</a:t>
            </a:r>
            <a:br>
              <a:rPr lang="en-US" sz="6000" cap="small" dirty="0"/>
            </a:br>
            <a:br>
              <a:rPr lang="en-US" sz="6000" cap="small" dirty="0"/>
            </a:br>
            <a:r>
              <a:rPr lang="en-US" sz="3200" dirty="0"/>
              <a:t>Declaration of Intent must be filed at least 61 days prior to the election.</a:t>
            </a:r>
            <a:endParaRPr lang="en-US" sz="6000" cap="small" dirty="0"/>
          </a:p>
        </p:txBody>
      </p:sp>
      <p:sp>
        <p:nvSpPr>
          <p:cNvPr id="5" name="Content Placeholder 4"/>
          <p:cNvSpPr>
            <a:spLocks noGrp="1"/>
          </p:cNvSpPr>
          <p:nvPr>
            <p:ph idx="1"/>
          </p:nvPr>
        </p:nvSpPr>
        <p:spPr>
          <a:xfrm>
            <a:off x="4065814" y="274744"/>
            <a:ext cx="8126185" cy="1676401"/>
          </a:xfrm>
        </p:spPr>
        <p:txBody>
          <a:bodyPr anchor="ctr">
            <a:noAutofit/>
          </a:bodyPr>
          <a:lstStyle/>
          <a:p>
            <a:pPr algn="ctr"/>
            <a:r>
              <a:rPr lang="en-US" sz="3200" b="1" dirty="0"/>
              <a:t>Last day to file in Consolidated Primary</a:t>
            </a:r>
            <a:br>
              <a:rPr lang="en-US" sz="3200" b="1" dirty="0"/>
            </a:br>
            <a:r>
              <a:rPr lang="en-US" sz="3200" b="1" dirty="0"/>
              <a:t>(with LEO </a:t>
            </a:r>
            <a:r>
              <a:rPr lang="en-US" sz="3200" b="1" u="sng" dirty="0"/>
              <a:t>and</a:t>
            </a:r>
            <a:r>
              <a:rPr lang="en-US" sz="3200" b="1" dirty="0"/>
              <a:t> Election Authority)</a:t>
            </a:r>
            <a:br>
              <a:rPr lang="en-US" sz="3200" dirty="0"/>
            </a:br>
            <a:r>
              <a:rPr lang="en-US" sz="3200" dirty="0"/>
              <a:t>December 27, 2018</a:t>
            </a:r>
          </a:p>
        </p:txBody>
      </p:sp>
      <p:cxnSp>
        <p:nvCxnSpPr>
          <p:cNvPr id="3" name="Straight Connector 2"/>
          <p:cNvCxnSpPr/>
          <p:nvPr/>
        </p:nvCxnSpPr>
        <p:spPr>
          <a:xfrm>
            <a:off x="4065814" y="2167467"/>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50693" y="4622800"/>
            <a:ext cx="812618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065814" y="2502323"/>
            <a:ext cx="8126186" cy="173482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dirty="0"/>
              <a:t>A Declaration of Intent to be a Write-In Candidate must be filed with the proper election authority/authorities in order to have any votes tallied for the candidate. </a:t>
            </a:r>
            <a:endParaRPr lang="en-US" sz="3600" dirty="0"/>
          </a:p>
        </p:txBody>
      </p:sp>
      <p:sp>
        <p:nvSpPr>
          <p:cNvPr id="16" name="Content Placeholder 4"/>
          <p:cNvSpPr txBox="1">
            <a:spLocks/>
          </p:cNvSpPr>
          <p:nvPr/>
        </p:nvSpPr>
        <p:spPr>
          <a:xfrm>
            <a:off x="4065814" y="4824310"/>
            <a:ext cx="8111065" cy="173651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dirty="0"/>
              <a:t>Last day to file in Consolidated Election</a:t>
            </a:r>
            <a:br>
              <a:rPr lang="en-US" sz="3200" b="1" dirty="0"/>
            </a:br>
            <a:r>
              <a:rPr lang="en-US" sz="3200" b="1" dirty="0"/>
              <a:t>(with Election Authority)</a:t>
            </a:r>
            <a:br>
              <a:rPr lang="en-US" sz="3200" dirty="0"/>
            </a:br>
            <a:r>
              <a:rPr lang="en-US" sz="3200" dirty="0"/>
              <a:t>January 31, 2019</a:t>
            </a:r>
          </a:p>
        </p:txBody>
      </p:sp>
    </p:spTree>
    <p:extLst>
      <p:ext uri="{BB962C8B-B14F-4D97-AF65-F5344CB8AC3E}">
        <p14:creationId xmlns:p14="http://schemas.microsoft.com/office/powerpoint/2010/main" val="33859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204048"/>
            <a:ext cx="12192000" cy="873125"/>
          </a:xfrm>
        </p:spPr>
        <p:txBody>
          <a:bodyPr>
            <a:noAutofit/>
          </a:bodyPr>
          <a:lstStyle/>
          <a:p>
            <a:pPr algn="ctr"/>
            <a:r>
              <a:rPr lang="en-US" sz="6000" cap="small" dirty="0"/>
              <a:t>Ineligible Candidates for the </a:t>
            </a:r>
            <a:br>
              <a:rPr lang="en-US" sz="6000" cap="small" dirty="0"/>
            </a:br>
            <a:r>
              <a:rPr lang="en-US" sz="6000" cap="small" dirty="0"/>
              <a:t>Consolidated Election</a:t>
            </a:r>
          </a:p>
        </p:txBody>
      </p:sp>
      <p:sp>
        <p:nvSpPr>
          <p:cNvPr id="2" name="TextBox 1"/>
          <p:cNvSpPr txBox="1"/>
          <p:nvPr/>
        </p:nvSpPr>
        <p:spPr>
          <a:xfrm>
            <a:off x="508000" y="2636365"/>
            <a:ext cx="11176000" cy="3170099"/>
          </a:xfrm>
          <a:prstGeom prst="rect">
            <a:avLst/>
          </a:prstGeom>
          <a:noFill/>
          <a:ln w="28575">
            <a:solidFill>
              <a:schemeClr val="tx1"/>
            </a:solidFill>
          </a:ln>
        </p:spPr>
        <p:txBody>
          <a:bodyPr wrap="square" rtlCol="0">
            <a:spAutoFit/>
          </a:bodyPr>
          <a:lstStyle/>
          <a:p>
            <a:pPr algn="ctr"/>
            <a:r>
              <a:rPr lang="en-US" sz="4000" dirty="0">
                <a:solidFill>
                  <a:schemeClr val="tx1">
                    <a:lumMod val="75000"/>
                    <a:lumOff val="25000"/>
                  </a:schemeClr>
                </a:solidFill>
              </a:rPr>
              <a:t>Candidates who are nominated and defeated while attending a caucus or are defeated in the Primary Election, are ineligible to run as a write-in, Independent or new party candidate for the Consolidated Election. </a:t>
            </a:r>
          </a:p>
        </p:txBody>
      </p:sp>
    </p:spTree>
    <p:extLst>
      <p:ext uri="{BB962C8B-B14F-4D97-AF65-F5344CB8AC3E}">
        <p14:creationId xmlns:p14="http://schemas.microsoft.com/office/powerpoint/2010/main" val="350561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Timeframes Prior to Election Day</a:t>
            </a:r>
          </a:p>
        </p:txBody>
      </p:sp>
      <p:sp>
        <p:nvSpPr>
          <p:cNvPr id="5" name="Content Placeholder 4"/>
          <p:cNvSpPr>
            <a:spLocks noGrp="1"/>
          </p:cNvSpPr>
          <p:nvPr>
            <p:ph idx="1"/>
          </p:nvPr>
        </p:nvSpPr>
        <p:spPr>
          <a:xfrm>
            <a:off x="4065814" y="0"/>
            <a:ext cx="8126185" cy="1676401"/>
          </a:xfrm>
        </p:spPr>
        <p:txBody>
          <a:bodyPr anchor="ctr">
            <a:noAutofit/>
          </a:bodyPr>
          <a:lstStyle/>
          <a:p>
            <a:pPr algn="ctr"/>
            <a:r>
              <a:rPr lang="en-US" sz="2800" b="1" dirty="0"/>
              <a:t>Close of Registration</a:t>
            </a:r>
            <a:br>
              <a:rPr lang="en-US" sz="2800" dirty="0"/>
            </a:br>
            <a:r>
              <a:rPr lang="en-US" sz="2800" dirty="0"/>
              <a:t>28</a:t>
            </a:r>
            <a:r>
              <a:rPr lang="en-US" sz="2800" baseline="30000" dirty="0"/>
              <a:t>th</a:t>
            </a:r>
            <a:r>
              <a:rPr lang="en-US" sz="2800" dirty="0"/>
              <a:t>/16</a:t>
            </a:r>
            <a:r>
              <a:rPr lang="en-US" sz="2800" baseline="30000" dirty="0"/>
              <a:t>th</a:t>
            </a:r>
            <a:r>
              <a:rPr lang="en-US" sz="2800" dirty="0"/>
              <a:t> day prior to each election</a:t>
            </a:r>
            <a:br>
              <a:rPr lang="en-US" sz="2800" dirty="0"/>
            </a:br>
            <a:r>
              <a:rPr lang="en-US" sz="2800" dirty="0"/>
              <a:t>January 29</a:t>
            </a:r>
            <a:r>
              <a:rPr lang="en-US" sz="2800" baseline="30000" dirty="0"/>
              <a:t>th</a:t>
            </a:r>
            <a:r>
              <a:rPr lang="en-US" sz="2800" dirty="0"/>
              <a:t>/February 10</a:t>
            </a:r>
            <a:r>
              <a:rPr lang="en-US" sz="2800" baseline="30000" dirty="0"/>
              <a:t>th</a:t>
            </a:r>
            <a:br>
              <a:rPr lang="en-US" sz="2800" dirty="0"/>
            </a:br>
            <a:r>
              <a:rPr lang="en-US" sz="2800" dirty="0"/>
              <a:t>March 5</a:t>
            </a:r>
            <a:r>
              <a:rPr lang="en-US" sz="2800" baseline="30000" dirty="0"/>
              <a:t>th</a:t>
            </a:r>
            <a:r>
              <a:rPr lang="en-US" sz="2800" dirty="0"/>
              <a:t>/March 17</a:t>
            </a:r>
            <a:r>
              <a:rPr lang="en-US" sz="2800" baseline="30000" dirty="0"/>
              <a:t>th</a:t>
            </a:r>
            <a:endParaRPr lang="en-US" sz="2800" dirty="0"/>
          </a:p>
        </p:txBody>
      </p:sp>
      <p:cxnSp>
        <p:nvCxnSpPr>
          <p:cNvPr id="3" name="Straight Connector 2"/>
          <p:cNvCxnSpPr/>
          <p:nvPr/>
        </p:nvCxnSpPr>
        <p:spPr>
          <a:xfrm>
            <a:off x="4065814" y="1659467"/>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65814" y="3420533"/>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65814" y="5164666"/>
            <a:ext cx="812618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065814" y="1676401"/>
            <a:ext cx="8126186" cy="173482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Grace Period</a:t>
            </a:r>
            <a:br>
              <a:rPr lang="en-US" sz="2800" dirty="0"/>
            </a:br>
            <a:r>
              <a:rPr lang="en-US" sz="2800" dirty="0"/>
              <a:t>27</a:t>
            </a:r>
            <a:r>
              <a:rPr lang="en-US" sz="2800" baseline="30000" dirty="0"/>
              <a:t>th</a:t>
            </a:r>
            <a:r>
              <a:rPr lang="en-US" sz="2800" dirty="0"/>
              <a:t> day prior to each election through Election Day</a:t>
            </a:r>
            <a:br>
              <a:rPr lang="en-US" sz="2800" dirty="0"/>
            </a:br>
            <a:r>
              <a:rPr lang="en-US" sz="2800" dirty="0"/>
              <a:t>January 30</a:t>
            </a:r>
            <a:r>
              <a:rPr lang="en-US" sz="2800" baseline="30000" dirty="0"/>
              <a:t>th</a:t>
            </a:r>
            <a:r>
              <a:rPr lang="en-US" sz="2800" dirty="0"/>
              <a:t> – February 26</a:t>
            </a:r>
            <a:r>
              <a:rPr lang="en-US" sz="2800" baseline="30000" dirty="0"/>
              <a:t>th</a:t>
            </a:r>
            <a:br>
              <a:rPr lang="en-US" sz="2800" dirty="0"/>
            </a:br>
            <a:r>
              <a:rPr lang="en-US" sz="2800" dirty="0"/>
              <a:t>March 6</a:t>
            </a:r>
            <a:r>
              <a:rPr lang="en-US" sz="2800" baseline="30000" dirty="0"/>
              <a:t>th</a:t>
            </a:r>
            <a:r>
              <a:rPr lang="en-US" sz="2800" dirty="0"/>
              <a:t> – April 2</a:t>
            </a:r>
            <a:r>
              <a:rPr lang="en-US" sz="2800" baseline="30000" dirty="0"/>
              <a:t>nd</a:t>
            </a:r>
            <a:endParaRPr lang="en-US" sz="2800" dirty="0"/>
          </a:p>
        </p:txBody>
      </p:sp>
      <p:sp>
        <p:nvSpPr>
          <p:cNvPr id="16" name="Content Placeholder 4"/>
          <p:cNvSpPr txBox="1">
            <a:spLocks/>
          </p:cNvSpPr>
          <p:nvPr/>
        </p:nvSpPr>
        <p:spPr>
          <a:xfrm>
            <a:off x="4080933" y="3428155"/>
            <a:ext cx="8111065" cy="173651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Vote by Mail</a:t>
            </a:r>
            <a:br>
              <a:rPr lang="en-US" sz="2800" dirty="0"/>
            </a:br>
            <a:r>
              <a:rPr lang="en-US" sz="2800" dirty="0"/>
              <a:t>40</a:t>
            </a:r>
            <a:r>
              <a:rPr lang="en-US" sz="2800" baseline="30000" dirty="0"/>
              <a:t>th</a:t>
            </a:r>
            <a:r>
              <a:rPr lang="en-US" sz="2800" dirty="0"/>
              <a:t> to 5</a:t>
            </a:r>
            <a:r>
              <a:rPr lang="en-US" sz="2800" baseline="30000" dirty="0"/>
              <a:t>th</a:t>
            </a:r>
            <a:r>
              <a:rPr lang="en-US" sz="2800" dirty="0"/>
              <a:t> day prior to each election</a:t>
            </a:r>
            <a:br>
              <a:rPr lang="en-US" sz="2800" dirty="0"/>
            </a:br>
            <a:r>
              <a:rPr lang="en-US" sz="2800" dirty="0"/>
              <a:t>January 17</a:t>
            </a:r>
            <a:r>
              <a:rPr lang="en-US" sz="2800" baseline="30000" dirty="0"/>
              <a:t>th</a:t>
            </a:r>
            <a:r>
              <a:rPr lang="en-US" sz="2800" dirty="0"/>
              <a:t> – February 21</a:t>
            </a:r>
            <a:r>
              <a:rPr lang="en-US" sz="2800" baseline="30000" dirty="0"/>
              <a:t>st</a:t>
            </a:r>
            <a:br>
              <a:rPr lang="en-US" sz="2800" dirty="0"/>
            </a:br>
            <a:r>
              <a:rPr lang="en-US" sz="2800" dirty="0"/>
              <a:t>February 21</a:t>
            </a:r>
            <a:r>
              <a:rPr lang="en-US" sz="2800" baseline="30000" dirty="0"/>
              <a:t>st</a:t>
            </a:r>
            <a:r>
              <a:rPr lang="en-US" sz="2800" dirty="0"/>
              <a:t> – March 28</a:t>
            </a:r>
            <a:r>
              <a:rPr lang="en-US" sz="2800" baseline="30000" dirty="0"/>
              <a:t>th</a:t>
            </a:r>
            <a:endParaRPr lang="en-US" sz="2800" dirty="0"/>
          </a:p>
        </p:txBody>
      </p:sp>
      <p:sp>
        <p:nvSpPr>
          <p:cNvPr id="17" name="Content Placeholder 4"/>
          <p:cNvSpPr txBox="1">
            <a:spLocks/>
          </p:cNvSpPr>
          <p:nvPr/>
        </p:nvSpPr>
        <p:spPr>
          <a:xfrm>
            <a:off x="4080933" y="5164666"/>
            <a:ext cx="8111065" cy="1685713"/>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b="1" dirty="0"/>
              <a:t>Early Voting</a:t>
            </a:r>
            <a:br>
              <a:rPr lang="en-US" sz="2800" dirty="0"/>
            </a:br>
            <a:r>
              <a:rPr lang="en-US" sz="2800" dirty="0"/>
              <a:t>40</a:t>
            </a:r>
            <a:r>
              <a:rPr lang="en-US" sz="2800" baseline="30000" dirty="0"/>
              <a:t>th</a:t>
            </a:r>
            <a:r>
              <a:rPr lang="en-US" sz="2800" dirty="0"/>
              <a:t> to 1 day prior to each election</a:t>
            </a:r>
            <a:br>
              <a:rPr lang="en-US" sz="2800" dirty="0"/>
            </a:br>
            <a:r>
              <a:rPr lang="en-US" sz="2800" dirty="0"/>
              <a:t>January 17</a:t>
            </a:r>
            <a:r>
              <a:rPr lang="en-US" sz="2800" baseline="30000" dirty="0"/>
              <a:t>th</a:t>
            </a:r>
            <a:r>
              <a:rPr lang="en-US" sz="2800" dirty="0"/>
              <a:t> – February 25</a:t>
            </a:r>
            <a:r>
              <a:rPr lang="en-US" sz="2800" baseline="30000" dirty="0"/>
              <a:t>th</a:t>
            </a:r>
            <a:br>
              <a:rPr lang="en-US" sz="2800" dirty="0"/>
            </a:br>
            <a:r>
              <a:rPr lang="en-US" sz="2800" dirty="0"/>
              <a:t>February 21</a:t>
            </a:r>
            <a:r>
              <a:rPr lang="en-US" sz="2800" baseline="30000" dirty="0"/>
              <a:t>st</a:t>
            </a:r>
            <a:r>
              <a:rPr lang="en-US" sz="2800" dirty="0"/>
              <a:t> – April 1</a:t>
            </a:r>
            <a:r>
              <a:rPr lang="en-US" sz="2800" baseline="30000" dirty="0"/>
              <a:t>st</a:t>
            </a:r>
            <a:endParaRPr lang="en-US" sz="2800" dirty="0"/>
          </a:p>
        </p:txBody>
      </p:sp>
    </p:spTree>
    <p:extLst>
      <p:ext uri="{BB962C8B-B14F-4D97-AF65-F5344CB8AC3E}">
        <p14:creationId xmlns:p14="http://schemas.microsoft.com/office/powerpoint/2010/main" val="23911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276439"/>
            <a:ext cx="10058400" cy="858184"/>
          </a:xfrm>
        </p:spPr>
        <p:txBody>
          <a:bodyPr>
            <a:noAutofit/>
          </a:bodyPr>
          <a:lstStyle/>
          <a:p>
            <a:pPr algn="ctr"/>
            <a:r>
              <a:rPr lang="en-US" sz="6000" cap="small" dirty="0"/>
              <a:t>Withdrawal from Candidacy</a:t>
            </a:r>
          </a:p>
        </p:txBody>
      </p:sp>
      <p:sp>
        <p:nvSpPr>
          <p:cNvPr id="3" name="Content Placeholder 2"/>
          <p:cNvSpPr>
            <a:spLocks noGrp="1"/>
          </p:cNvSpPr>
          <p:nvPr>
            <p:ph idx="4294967295"/>
          </p:nvPr>
        </p:nvSpPr>
        <p:spPr>
          <a:xfrm>
            <a:off x="1066799" y="1290918"/>
            <a:ext cx="10058400" cy="4134904"/>
          </a:xfrm>
        </p:spPr>
        <p:txBody>
          <a:bodyPr/>
          <a:lstStyle/>
          <a:p>
            <a:pPr marL="0" indent="0" algn="ctr">
              <a:buNone/>
            </a:pPr>
            <a:r>
              <a:rPr lang="en-US" sz="2400" b="1" dirty="0"/>
              <a:t>Withdrawal must be in writing, signed by the candidate, dated and notarized, and must be submitted to the appropriate election official who received the original petitions. </a:t>
            </a:r>
          </a:p>
          <a:p>
            <a:pPr marL="0" indent="0" algn="ctr">
              <a:buNone/>
            </a:pPr>
            <a:r>
              <a:rPr lang="en-US" sz="2400" dirty="0"/>
              <a:t>For incompatible offices:</a:t>
            </a:r>
          </a:p>
          <a:p>
            <a:pPr algn="ctr">
              <a:buFont typeface="Arial" panose="020B0604020202020204" pitchFamily="34" charset="0"/>
              <a:buChar char="•"/>
            </a:pPr>
            <a:r>
              <a:rPr lang="en-US" sz="2400" dirty="0"/>
              <a:t>Withdraw within 5 business days from last day of filing</a:t>
            </a:r>
          </a:p>
          <a:p>
            <a:pPr algn="ctr">
              <a:buFont typeface="Arial" panose="020B0604020202020204" pitchFamily="34" charset="0"/>
              <a:buChar char="•"/>
            </a:pPr>
            <a:r>
              <a:rPr lang="en-US" sz="2400" dirty="0"/>
              <a:t>Must always be prior to certification date</a:t>
            </a:r>
          </a:p>
          <a:p>
            <a:pPr algn="ctr">
              <a:buFont typeface="Arial" panose="020B0604020202020204" pitchFamily="34" charset="0"/>
              <a:buChar char="•"/>
            </a:pPr>
            <a:r>
              <a:rPr lang="en-US" sz="2400" dirty="0"/>
              <a:t>If they don’t withdraw, their name won’t be certified for any office</a:t>
            </a:r>
          </a:p>
          <a:p>
            <a:pPr marL="0" indent="0" algn="ctr">
              <a:buNone/>
            </a:pPr>
            <a:endParaRPr lang="en-US" dirty="0"/>
          </a:p>
        </p:txBody>
      </p:sp>
      <p:sp>
        <p:nvSpPr>
          <p:cNvPr id="4" name="TextBox 3"/>
          <p:cNvSpPr txBox="1"/>
          <p:nvPr/>
        </p:nvSpPr>
        <p:spPr>
          <a:xfrm>
            <a:off x="513976" y="4728255"/>
            <a:ext cx="11164047" cy="1384995"/>
          </a:xfrm>
          <a:prstGeom prst="rect">
            <a:avLst/>
          </a:prstGeom>
          <a:noFill/>
          <a:ln w="28575">
            <a:solidFill>
              <a:schemeClr val="tx1"/>
            </a:solidFill>
          </a:ln>
        </p:spPr>
        <p:txBody>
          <a:bodyPr wrap="square" rtlCol="0">
            <a:spAutoFit/>
          </a:bodyPr>
          <a:lstStyle/>
          <a:p>
            <a:pPr algn="ctr"/>
            <a:r>
              <a:rPr lang="en-US" sz="2800" dirty="0">
                <a:solidFill>
                  <a:schemeClr val="tx1">
                    <a:lumMod val="75000"/>
                    <a:lumOff val="25000"/>
                  </a:schemeClr>
                </a:solidFill>
              </a:rPr>
              <a:t>Last days to withdraw:</a:t>
            </a:r>
          </a:p>
          <a:p>
            <a:pPr algn="ctr"/>
            <a:r>
              <a:rPr lang="en-US" sz="2800" dirty="0">
                <a:solidFill>
                  <a:schemeClr val="tx1">
                    <a:lumMod val="75000"/>
                    <a:lumOff val="25000"/>
                  </a:schemeClr>
                </a:solidFill>
              </a:rPr>
              <a:t>Consolidated Primary Election: December 22, 2018</a:t>
            </a:r>
          </a:p>
          <a:p>
            <a:pPr algn="ctr"/>
            <a:r>
              <a:rPr lang="en-US" sz="2800" dirty="0">
                <a:solidFill>
                  <a:schemeClr val="tx1">
                    <a:lumMod val="75000"/>
                    <a:lumOff val="25000"/>
                  </a:schemeClr>
                </a:solidFill>
              </a:rPr>
              <a:t>Consolidated Election: January 26, 2019 </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6254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1)">
                                      <p:cBhvr>
                                        <p:cTn id="13" dur="2000"/>
                                        <p:tgtEl>
                                          <p:spTgt spid="3">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heel(1)">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Vacancy in Nomination</a:t>
            </a:r>
          </a:p>
        </p:txBody>
      </p:sp>
      <p:sp>
        <p:nvSpPr>
          <p:cNvPr id="3" name="Content Placeholder 2"/>
          <p:cNvSpPr>
            <a:spLocks noGrp="1"/>
          </p:cNvSpPr>
          <p:nvPr>
            <p:ph idx="1"/>
          </p:nvPr>
        </p:nvSpPr>
        <p:spPr>
          <a:xfrm>
            <a:off x="1097280" y="2365687"/>
            <a:ext cx="10058400" cy="4023360"/>
          </a:xfrm>
        </p:spPr>
        <p:txBody>
          <a:bodyPr>
            <a:normAutofit/>
          </a:bodyPr>
          <a:lstStyle/>
          <a:p>
            <a:pPr algn="ctr">
              <a:buFont typeface="Arial" panose="020B0604020202020204" pitchFamily="34" charset="0"/>
              <a:buChar char="•"/>
            </a:pPr>
            <a:r>
              <a:rPr lang="en-US" sz="3600" dirty="0"/>
              <a:t>Occur due to failure to nominate a candidate(s) at a caucus or if a candidate’s petitions were ruled invalid by the electoral board.</a:t>
            </a:r>
          </a:p>
          <a:p>
            <a:pPr algn="ctr">
              <a:buFont typeface="Arial" panose="020B0604020202020204" pitchFamily="34" charset="0"/>
              <a:buChar char="•"/>
            </a:pPr>
            <a:r>
              <a:rPr lang="en-US" sz="3600" dirty="0"/>
              <a:t>Vacancies can be filled by the central committee of the respective political party, which must be done prior to the date of certification. </a:t>
            </a:r>
          </a:p>
        </p:txBody>
      </p:sp>
    </p:spTree>
    <p:extLst>
      <p:ext uri="{BB962C8B-B14F-4D97-AF65-F5344CB8AC3E}">
        <p14:creationId xmlns:p14="http://schemas.microsoft.com/office/powerpoint/2010/main" val="2010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329554"/>
            <a:ext cx="12192000" cy="873125"/>
          </a:xfrm>
        </p:spPr>
        <p:txBody>
          <a:bodyPr>
            <a:noAutofit/>
          </a:bodyPr>
          <a:lstStyle/>
          <a:p>
            <a:pPr algn="ctr"/>
            <a:r>
              <a:rPr lang="en-US" sz="6000" cap="small" dirty="0"/>
              <a:t>“Objection Pending”</a:t>
            </a:r>
          </a:p>
        </p:txBody>
      </p:sp>
      <p:sp>
        <p:nvSpPr>
          <p:cNvPr id="2" name="TextBox 1"/>
          <p:cNvSpPr txBox="1"/>
          <p:nvPr/>
        </p:nvSpPr>
        <p:spPr>
          <a:xfrm>
            <a:off x="508000" y="3102530"/>
            <a:ext cx="11176000" cy="2554545"/>
          </a:xfrm>
          <a:prstGeom prst="rect">
            <a:avLst/>
          </a:prstGeom>
          <a:noFill/>
          <a:ln w="28575">
            <a:solidFill>
              <a:schemeClr val="tx1"/>
            </a:solidFill>
          </a:ln>
        </p:spPr>
        <p:txBody>
          <a:bodyPr wrap="square" rtlCol="0">
            <a:spAutoFit/>
          </a:bodyPr>
          <a:lstStyle/>
          <a:p>
            <a:pPr algn="ctr"/>
            <a:r>
              <a:rPr lang="en-US" sz="4000" dirty="0">
                <a:solidFill>
                  <a:schemeClr val="tx1">
                    <a:lumMod val="75000"/>
                    <a:lumOff val="25000"/>
                  </a:schemeClr>
                </a:solidFill>
              </a:rPr>
              <a:t>Must be printed on the certification next to the name of a candidate if the electoral board or reviewing court(s) has not made a decision at the time of ballot certification. </a:t>
            </a:r>
          </a:p>
        </p:txBody>
      </p:sp>
    </p:spTree>
    <p:extLst>
      <p:ext uri="{BB962C8B-B14F-4D97-AF65-F5344CB8AC3E}">
        <p14:creationId xmlns:p14="http://schemas.microsoft.com/office/powerpoint/2010/main" val="3689647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Certification Deadline</a:t>
            </a:r>
            <a:br>
              <a:rPr lang="en-US" sz="6000" cap="small" dirty="0"/>
            </a:br>
            <a:br>
              <a:rPr lang="en-US" sz="6000" cap="small" dirty="0"/>
            </a:br>
            <a:r>
              <a:rPr lang="en-US" sz="3200" dirty="0"/>
              <a:t>LEO </a:t>
            </a:r>
            <a:r>
              <a:rPr lang="en-US" sz="3200" dirty="0">
                <a:sym typeface="Wingdings" panose="05000000000000000000" pitchFamily="2" charset="2"/>
              </a:rPr>
              <a:t> EA</a:t>
            </a:r>
            <a:endParaRPr lang="en-US" sz="6000" cap="small" dirty="0"/>
          </a:p>
        </p:txBody>
      </p:sp>
      <p:sp>
        <p:nvSpPr>
          <p:cNvPr id="5" name="Content Placeholder 4"/>
          <p:cNvSpPr>
            <a:spLocks noGrp="1"/>
          </p:cNvSpPr>
          <p:nvPr>
            <p:ph idx="1"/>
          </p:nvPr>
        </p:nvSpPr>
        <p:spPr>
          <a:xfrm>
            <a:off x="4065814" y="274744"/>
            <a:ext cx="8126185" cy="1676401"/>
          </a:xfrm>
        </p:spPr>
        <p:txBody>
          <a:bodyPr anchor="ctr">
            <a:noAutofit/>
          </a:bodyPr>
          <a:lstStyle/>
          <a:p>
            <a:pPr algn="ctr"/>
            <a:r>
              <a:rPr lang="en-US" sz="3200" b="1" dirty="0"/>
              <a:t>Last day to certify for Consolidated Primary</a:t>
            </a:r>
            <a:br>
              <a:rPr lang="en-US" sz="3200" dirty="0"/>
            </a:br>
            <a:r>
              <a:rPr lang="en-US" sz="3200" dirty="0"/>
              <a:t>December 20, 2018</a:t>
            </a:r>
          </a:p>
        </p:txBody>
      </p:sp>
      <p:cxnSp>
        <p:nvCxnSpPr>
          <p:cNvPr id="3" name="Straight Connector 2"/>
          <p:cNvCxnSpPr/>
          <p:nvPr/>
        </p:nvCxnSpPr>
        <p:spPr>
          <a:xfrm>
            <a:off x="4065814" y="2167467"/>
            <a:ext cx="8126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50693" y="4622800"/>
            <a:ext cx="812618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4"/>
          <p:cNvSpPr txBox="1">
            <a:spLocks/>
          </p:cNvSpPr>
          <p:nvPr/>
        </p:nvSpPr>
        <p:spPr>
          <a:xfrm>
            <a:off x="4065814" y="2502323"/>
            <a:ext cx="8126186" cy="173482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4000" b="1" dirty="0"/>
              <a:t>Deadline for ballot certification is not less than 68 days prior to the election. </a:t>
            </a:r>
            <a:endParaRPr lang="en-US" sz="4000" dirty="0"/>
          </a:p>
        </p:txBody>
      </p:sp>
      <p:sp>
        <p:nvSpPr>
          <p:cNvPr id="16" name="Content Placeholder 4"/>
          <p:cNvSpPr txBox="1">
            <a:spLocks/>
          </p:cNvSpPr>
          <p:nvPr/>
        </p:nvSpPr>
        <p:spPr>
          <a:xfrm>
            <a:off x="4065814" y="4824310"/>
            <a:ext cx="8111065" cy="1736511"/>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dirty="0"/>
              <a:t>Last day to certify for Consolidated Election</a:t>
            </a:r>
            <a:br>
              <a:rPr lang="en-US" sz="3200" dirty="0"/>
            </a:br>
            <a:r>
              <a:rPr lang="en-US" sz="3200" dirty="0"/>
              <a:t>January 24, 2019</a:t>
            </a:r>
          </a:p>
        </p:txBody>
      </p:sp>
    </p:spTree>
    <p:extLst>
      <p:ext uri="{BB962C8B-B14F-4D97-AF65-F5344CB8AC3E}">
        <p14:creationId xmlns:p14="http://schemas.microsoft.com/office/powerpoint/2010/main" val="12443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cap="small" dirty="0"/>
              <a:t>Certificate of Ballot</a:t>
            </a:r>
          </a:p>
        </p:txBody>
      </p:sp>
      <p:sp>
        <p:nvSpPr>
          <p:cNvPr id="6" name="Content Placeholder 5"/>
          <p:cNvSpPr>
            <a:spLocks noGrp="1"/>
          </p:cNvSpPr>
          <p:nvPr>
            <p:ph idx="1"/>
          </p:nvPr>
        </p:nvSpPr>
        <p:spPr>
          <a:xfrm>
            <a:off x="1097280" y="2060887"/>
            <a:ext cx="10058400" cy="4023360"/>
          </a:xfrm>
        </p:spPr>
        <p:txBody>
          <a:bodyPr>
            <a:normAutofit/>
          </a:bodyPr>
          <a:lstStyle/>
          <a:p>
            <a:pPr algn="ctr">
              <a:buFont typeface="Arial" panose="020B0604020202020204" pitchFamily="34" charset="0"/>
              <a:buChar char="•"/>
            </a:pPr>
            <a:r>
              <a:rPr lang="en-US" sz="3600" dirty="0"/>
              <a:t>LEO files “Certificate of Ballot” with the Election Authority</a:t>
            </a:r>
          </a:p>
          <a:p>
            <a:pPr algn="ctr">
              <a:buFont typeface="Arial" panose="020B0604020202020204" pitchFamily="34" charset="0"/>
              <a:buChar char="•"/>
            </a:pPr>
            <a:r>
              <a:rPr lang="en-US" sz="3600" dirty="0"/>
              <a:t>Certification must include:</a:t>
            </a:r>
          </a:p>
          <a:p>
            <a:pPr lvl="1" algn="ctr">
              <a:buFont typeface="Arial" panose="020B0604020202020204" pitchFamily="34" charset="0"/>
              <a:buChar char="•"/>
            </a:pPr>
            <a:r>
              <a:rPr lang="en-US" sz="3200" dirty="0"/>
              <a:t>Office and term</a:t>
            </a:r>
          </a:p>
          <a:p>
            <a:pPr lvl="1" algn="ctr">
              <a:buFont typeface="Arial" panose="020B0604020202020204" pitchFamily="34" charset="0"/>
              <a:buChar char="•"/>
            </a:pPr>
            <a:r>
              <a:rPr lang="en-US" sz="3200" dirty="0"/>
              <a:t>Party affiliation (including independent, but </a:t>
            </a:r>
            <a:r>
              <a:rPr lang="en-US" sz="3200" b="1" u="sng" dirty="0"/>
              <a:t>NOT</a:t>
            </a:r>
            <a:r>
              <a:rPr lang="en-US" sz="3200" dirty="0"/>
              <a:t> including nonpartisan)</a:t>
            </a:r>
          </a:p>
          <a:p>
            <a:pPr lvl="1" algn="ctr">
              <a:buFont typeface="Arial" panose="020B0604020202020204" pitchFamily="34" charset="0"/>
              <a:buChar char="•"/>
            </a:pPr>
            <a:r>
              <a:rPr lang="en-US" sz="3200" dirty="0"/>
              <a:t>Candidates in order they are to appear on the ballot </a:t>
            </a:r>
          </a:p>
        </p:txBody>
      </p:sp>
    </p:spTree>
    <p:extLst>
      <p:ext uri="{BB962C8B-B14F-4D97-AF65-F5344CB8AC3E}">
        <p14:creationId xmlns:p14="http://schemas.microsoft.com/office/powerpoint/2010/main" val="125801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Ballot Order </a:t>
            </a:r>
            <a:br>
              <a:rPr lang="en-US" sz="6000" cap="small" dirty="0"/>
            </a:br>
            <a:br>
              <a:rPr lang="en-US" sz="6000" cap="small" dirty="0"/>
            </a:br>
            <a:r>
              <a:rPr lang="en-US" sz="3200" dirty="0"/>
              <a:t>The election code dictates the order. </a:t>
            </a:r>
            <a:endParaRPr lang="en-US" sz="6000" cap="small" dirty="0"/>
          </a:p>
        </p:txBody>
      </p:sp>
      <p:sp>
        <p:nvSpPr>
          <p:cNvPr id="9" name="Content Placeholder 4"/>
          <p:cNvSpPr>
            <a:spLocks noGrp="1"/>
          </p:cNvSpPr>
          <p:nvPr>
            <p:ph idx="1"/>
          </p:nvPr>
        </p:nvSpPr>
        <p:spPr>
          <a:xfrm>
            <a:off x="5045006" y="1025183"/>
            <a:ext cx="6492240" cy="5257800"/>
          </a:xfrm>
        </p:spPr>
        <p:txBody>
          <a:bodyPr>
            <a:noAutofit/>
          </a:bodyPr>
          <a:lstStyle/>
          <a:p>
            <a:pPr marL="0" indent="0" algn="ctr">
              <a:buNone/>
            </a:pPr>
            <a:r>
              <a:rPr lang="en-US" sz="4400" b="1" dirty="0">
                <a:solidFill>
                  <a:srgbClr val="00B0F0"/>
                </a:solidFill>
              </a:rPr>
              <a:t>1</a:t>
            </a:r>
            <a:r>
              <a:rPr lang="en-US" sz="4400" b="1" baseline="30000" dirty="0">
                <a:solidFill>
                  <a:srgbClr val="00B0F0"/>
                </a:solidFill>
              </a:rPr>
              <a:t>st</a:t>
            </a:r>
            <a:r>
              <a:rPr lang="en-US" sz="4400" b="1" dirty="0">
                <a:solidFill>
                  <a:srgbClr val="00B0F0"/>
                </a:solidFill>
              </a:rPr>
              <a:t>:</a:t>
            </a:r>
            <a:r>
              <a:rPr lang="en-US" sz="4400" dirty="0"/>
              <a:t> Established Party candidates </a:t>
            </a:r>
          </a:p>
          <a:p>
            <a:pPr marL="0" indent="0" algn="ctr">
              <a:buNone/>
            </a:pPr>
            <a:r>
              <a:rPr lang="en-US" sz="4400" b="1" dirty="0">
                <a:solidFill>
                  <a:srgbClr val="00B0F0"/>
                </a:solidFill>
              </a:rPr>
              <a:t>2</a:t>
            </a:r>
            <a:r>
              <a:rPr lang="en-US" sz="4400" b="1" baseline="30000" dirty="0">
                <a:solidFill>
                  <a:srgbClr val="00B0F0"/>
                </a:solidFill>
              </a:rPr>
              <a:t>nd</a:t>
            </a:r>
            <a:r>
              <a:rPr lang="en-US" sz="4400" b="1" dirty="0">
                <a:solidFill>
                  <a:srgbClr val="00B0F0"/>
                </a:solidFill>
              </a:rPr>
              <a:t>:</a:t>
            </a:r>
            <a:r>
              <a:rPr lang="en-US" sz="4400" dirty="0"/>
              <a:t> New Political Party candidates</a:t>
            </a:r>
            <a:br>
              <a:rPr lang="en-US" sz="4400" dirty="0"/>
            </a:br>
            <a:r>
              <a:rPr lang="en-US" sz="4400" dirty="0"/>
              <a:t>(in the order filed)</a:t>
            </a:r>
          </a:p>
          <a:p>
            <a:pPr marL="0" indent="0" algn="ctr">
              <a:buNone/>
            </a:pPr>
            <a:r>
              <a:rPr lang="en-US" sz="4400" b="1" dirty="0">
                <a:solidFill>
                  <a:srgbClr val="00B0F0"/>
                </a:solidFill>
              </a:rPr>
              <a:t>3</a:t>
            </a:r>
            <a:r>
              <a:rPr lang="en-US" sz="4400" b="1" baseline="30000" dirty="0">
                <a:solidFill>
                  <a:srgbClr val="00B0F0"/>
                </a:solidFill>
              </a:rPr>
              <a:t>rd</a:t>
            </a:r>
            <a:r>
              <a:rPr lang="en-US" sz="4400" b="1" dirty="0">
                <a:solidFill>
                  <a:srgbClr val="00B0F0"/>
                </a:solidFill>
              </a:rPr>
              <a:t>:</a:t>
            </a:r>
            <a:r>
              <a:rPr lang="en-US" sz="4400" dirty="0"/>
              <a:t> Independent candidates</a:t>
            </a:r>
            <a:br>
              <a:rPr lang="en-US" sz="4400" dirty="0"/>
            </a:br>
            <a:r>
              <a:rPr lang="en-US" sz="4400" dirty="0"/>
              <a:t>(in the order filed)</a:t>
            </a:r>
          </a:p>
        </p:txBody>
      </p:sp>
    </p:spTree>
    <p:extLst>
      <p:ext uri="{BB962C8B-B14F-4D97-AF65-F5344CB8AC3E}">
        <p14:creationId xmlns:p14="http://schemas.microsoft.com/office/powerpoint/2010/main" val="38742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cap="small" dirty="0"/>
              <a:t>Amended Certifications</a:t>
            </a:r>
          </a:p>
        </p:txBody>
      </p:sp>
      <p:sp>
        <p:nvSpPr>
          <p:cNvPr id="6" name="Content Placeholder 5"/>
          <p:cNvSpPr>
            <a:spLocks noGrp="1"/>
          </p:cNvSpPr>
          <p:nvPr>
            <p:ph idx="1"/>
          </p:nvPr>
        </p:nvSpPr>
        <p:spPr>
          <a:xfrm>
            <a:off x="1097280" y="2438400"/>
            <a:ext cx="10058400" cy="3430694"/>
          </a:xfrm>
        </p:spPr>
        <p:txBody>
          <a:bodyPr>
            <a:normAutofit/>
          </a:bodyPr>
          <a:lstStyle/>
          <a:p>
            <a:pPr algn="ctr"/>
            <a:r>
              <a:rPr lang="en-US" sz="3200" dirty="0"/>
              <a:t>The LEO must issue an amended certification if: </a:t>
            </a:r>
          </a:p>
          <a:p>
            <a:pPr algn="ctr">
              <a:buFont typeface="Arial" panose="020B0604020202020204" pitchFamily="34" charset="0"/>
              <a:buChar char="•"/>
            </a:pPr>
            <a:r>
              <a:rPr lang="en-US" sz="3200" dirty="0"/>
              <a:t>The original certification is incorrect</a:t>
            </a:r>
          </a:p>
          <a:p>
            <a:pPr algn="ctr">
              <a:buFont typeface="Arial" panose="020B0604020202020204" pitchFamily="34" charset="0"/>
              <a:buChar char="•"/>
            </a:pPr>
            <a:r>
              <a:rPr lang="en-US" sz="3200" dirty="0"/>
              <a:t>A candidate has withdrawn</a:t>
            </a:r>
          </a:p>
          <a:p>
            <a:pPr algn="ctr">
              <a:buFont typeface="Arial" panose="020B0604020202020204" pitchFamily="34" charset="0"/>
              <a:buChar char="•"/>
            </a:pPr>
            <a:r>
              <a:rPr lang="en-US" sz="3200" dirty="0"/>
              <a:t>An electoral board or judicial review decision has been rendered changing the original certification</a:t>
            </a:r>
          </a:p>
        </p:txBody>
      </p:sp>
    </p:spTree>
    <p:extLst>
      <p:ext uri="{BB962C8B-B14F-4D97-AF65-F5344CB8AC3E}">
        <p14:creationId xmlns:p14="http://schemas.microsoft.com/office/powerpoint/2010/main" val="79206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180"/>
            <a:ext cx="4065814" cy="6263641"/>
          </a:xfrm>
        </p:spPr>
        <p:txBody>
          <a:bodyPr anchor="ctr">
            <a:normAutofit/>
          </a:bodyPr>
          <a:lstStyle/>
          <a:p>
            <a:pPr algn="ctr"/>
            <a:r>
              <a:rPr lang="en-US" sz="6000" b="1" cap="small" dirty="0"/>
              <a:t>The Election Authority</a:t>
            </a:r>
            <a:endParaRPr lang="en-US" sz="6000" cap="small" dirty="0"/>
          </a:p>
        </p:txBody>
      </p:sp>
      <p:sp>
        <p:nvSpPr>
          <p:cNvPr id="9" name="Content Placeholder 4"/>
          <p:cNvSpPr>
            <a:spLocks noGrp="1"/>
          </p:cNvSpPr>
          <p:nvPr>
            <p:ph idx="1"/>
          </p:nvPr>
        </p:nvSpPr>
        <p:spPr>
          <a:xfrm>
            <a:off x="5002803" y="800100"/>
            <a:ext cx="6492240" cy="5257800"/>
          </a:xfrm>
        </p:spPr>
        <p:txBody>
          <a:bodyPr>
            <a:noAutofit/>
          </a:bodyPr>
          <a:lstStyle/>
          <a:p>
            <a:pPr algn="ctr">
              <a:buFont typeface="Arial" panose="020B0604020202020204" pitchFamily="34" charset="0"/>
              <a:buChar char="•"/>
            </a:pPr>
            <a:r>
              <a:rPr lang="en-US" sz="4400" dirty="0"/>
              <a:t>Publishes notices</a:t>
            </a:r>
          </a:p>
          <a:p>
            <a:pPr algn="ctr">
              <a:buFont typeface="Arial" panose="020B0604020202020204" pitchFamily="34" charset="0"/>
              <a:buChar char="•"/>
            </a:pPr>
            <a:r>
              <a:rPr lang="en-US" sz="4400" dirty="0"/>
              <a:t>Establishes polling places</a:t>
            </a:r>
          </a:p>
          <a:p>
            <a:pPr algn="ctr">
              <a:buFont typeface="Arial" panose="020B0604020202020204" pitchFamily="34" charset="0"/>
              <a:buChar char="•"/>
            </a:pPr>
            <a:r>
              <a:rPr lang="en-US" sz="4400" dirty="0"/>
              <a:t>Assigns election judges</a:t>
            </a:r>
          </a:p>
          <a:p>
            <a:pPr algn="ctr">
              <a:buFont typeface="Arial" panose="020B0604020202020204" pitchFamily="34" charset="0"/>
              <a:buChar char="•"/>
            </a:pPr>
            <a:r>
              <a:rPr lang="en-US" sz="4400" dirty="0"/>
              <a:t>Prints ballots</a:t>
            </a:r>
          </a:p>
          <a:p>
            <a:pPr algn="ctr">
              <a:buFont typeface="Arial" panose="020B0604020202020204" pitchFamily="34" charset="0"/>
              <a:buChar char="•"/>
            </a:pPr>
            <a:r>
              <a:rPr lang="en-US" sz="4400" dirty="0"/>
              <a:t>Issues pollwatcher credentials</a:t>
            </a:r>
          </a:p>
          <a:p>
            <a:pPr algn="ctr">
              <a:buFont typeface="Arial" panose="020B0604020202020204" pitchFamily="34" charset="0"/>
              <a:buChar char="•"/>
            </a:pPr>
            <a:r>
              <a:rPr lang="en-US" sz="4400" dirty="0"/>
              <a:t>Conducts election</a:t>
            </a:r>
          </a:p>
        </p:txBody>
      </p:sp>
    </p:spTree>
    <p:extLst>
      <p:ext uri="{BB962C8B-B14F-4D97-AF65-F5344CB8AC3E}">
        <p14:creationId xmlns:p14="http://schemas.microsoft.com/office/powerpoint/2010/main" val="40657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9">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9">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4573"/>
            <a:ext cx="12192000" cy="1736725"/>
          </a:xfrm>
        </p:spPr>
        <p:txBody>
          <a:bodyPr>
            <a:normAutofit/>
          </a:bodyPr>
          <a:lstStyle/>
          <a:p>
            <a:pPr algn="ctr"/>
            <a:r>
              <a:rPr lang="en-US" sz="6000" cap="small" dirty="0"/>
              <a:t>Established Party Ballot Certification</a:t>
            </a:r>
            <a:br>
              <a:rPr lang="en-US" sz="6000" cap="small" dirty="0"/>
            </a:br>
            <a:r>
              <a:rPr lang="en-US" sz="6000" cap="small" dirty="0"/>
              <a:t>(After the Primary)</a:t>
            </a:r>
          </a:p>
        </p:txBody>
      </p:sp>
      <p:sp>
        <p:nvSpPr>
          <p:cNvPr id="3" name="Content Placeholder 2"/>
          <p:cNvSpPr>
            <a:spLocks noGrp="1"/>
          </p:cNvSpPr>
          <p:nvPr>
            <p:ph idx="4294967295"/>
          </p:nvPr>
        </p:nvSpPr>
        <p:spPr>
          <a:xfrm>
            <a:off x="1066800" y="2748440"/>
            <a:ext cx="10058400" cy="3143718"/>
          </a:xfrm>
          <a:ln w="28575">
            <a:solidFill>
              <a:schemeClr val="tx1"/>
            </a:solidFill>
          </a:ln>
        </p:spPr>
        <p:txBody>
          <a:bodyPr anchor="ctr">
            <a:normAutofit/>
          </a:bodyPr>
          <a:lstStyle/>
          <a:p>
            <a:pPr algn="ctr">
              <a:buFont typeface="Arial" panose="020B0604020202020204" pitchFamily="34" charset="0"/>
              <a:buChar char="•"/>
            </a:pPr>
            <a:r>
              <a:rPr lang="en-US" sz="3200" dirty="0"/>
              <a:t>LEO certifies Consolidated Election ballot to the Election Authority within 5 days after the Primary canvass.</a:t>
            </a:r>
          </a:p>
          <a:p>
            <a:pPr algn="ctr">
              <a:buFont typeface="Arial" panose="020B0604020202020204" pitchFamily="34" charset="0"/>
              <a:buChar char="•"/>
            </a:pPr>
            <a:r>
              <a:rPr lang="en-US" sz="3200" dirty="0"/>
              <a:t>Order of candidates for Consolidated Election ballot is determined by the highest number of votes received in the Primary Election. </a:t>
            </a:r>
          </a:p>
        </p:txBody>
      </p:sp>
    </p:spTree>
    <p:extLst>
      <p:ext uri="{BB962C8B-B14F-4D97-AF65-F5344CB8AC3E}">
        <p14:creationId xmlns:p14="http://schemas.microsoft.com/office/powerpoint/2010/main" val="357058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Unofficial Totals!</a:t>
            </a:r>
          </a:p>
        </p:txBody>
      </p:sp>
      <p:sp>
        <p:nvSpPr>
          <p:cNvPr id="3" name="Content Placeholder 2"/>
          <p:cNvSpPr>
            <a:spLocks noGrp="1"/>
          </p:cNvSpPr>
          <p:nvPr>
            <p:ph idx="1"/>
          </p:nvPr>
        </p:nvSpPr>
        <p:spPr>
          <a:xfrm>
            <a:off x="1097280" y="1989170"/>
            <a:ext cx="10058400" cy="4023360"/>
          </a:xfrm>
        </p:spPr>
        <p:txBody>
          <a:bodyPr>
            <a:normAutofit lnSpcReduction="10000"/>
          </a:bodyPr>
          <a:lstStyle/>
          <a:p>
            <a:pPr algn="ctr"/>
            <a:r>
              <a:rPr lang="en-US" sz="3200" b="1" dirty="0"/>
              <a:t>Election DAY results are unofficial until the canvass has been completed and election is certified.</a:t>
            </a:r>
          </a:p>
          <a:p>
            <a:pPr algn="ctr"/>
            <a:r>
              <a:rPr lang="en-US" sz="3200" dirty="0"/>
              <a:t>Still missing:</a:t>
            </a:r>
          </a:p>
          <a:p>
            <a:pPr algn="ctr">
              <a:buFont typeface="Arial" panose="020B0604020202020204" pitchFamily="34" charset="0"/>
              <a:buChar char="•"/>
            </a:pPr>
            <a:r>
              <a:rPr lang="en-US" sz="3200" dirty="0"/>
              <a:t>Election Day in-precinct ballots</a:t>
            </a:r>
          </a:p>
          <a:p>
            <a:pPr algn="ctr">
              <a:buFont typeface="Arial" panose="020B0604020202020204" pitchFamily="34" charset="0"/>
              <a:buChar char="•"/>
            </a:pPr>
            <a:r>
              <a:rPr lang="en-US" sz="3200" dirty="0"/>
              <a:t>Centrally counted ballots (VBM, early, Grace Period)</a:t>
            </a:r>
          </a:p>
          <a:p>
            <a:pPr algn="ctr">
              <a:buFont typeface="Arial" panose="020B0604020202020204" pitchFamily="34" charset="0"/>
              <a:buChar char="•"/>
            </a:pPr>
            <a:r>
              <a:rPr lang="en-US" sz="3200" dirty="0"/>
              <a:t>Provisional ballots (yet to be decided)</a:t>
            </a:r>
          </a:p>
          <a:p>
            <a:pPr algn="ctr">
              <a:buFont typeface="Arial" panose="020B0604020202020204" pitchFamily="34" charset="0"/>
              <a:buChar char="•"/>
            </a:pPr>
            <a:r>
              <a:rPr lang="en-US" sz="3200" dirty="0"/>
              <a:t>Vote by mail (yet to arrive, but postmarked on time)</a:t>
            </a:r>
          </a:p>
        </p:txBody>
      </p:sp>
    </p:spTree>
    <p:extLst>
      <p:ext uri="{BB962C8B-B14F-4D97-AF65-F5344CB8AC3E}">
        <p14:creationId xmlns:p14="http://schemas.microsoft.com/office/powerpoint/2010/main" val="248836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069" y="800099"/>
            <a:ext cx="10433958" cy="1754326"/>
          </a:xfrm>
          <a:prstGeom prst="rect">
            <a:avLst/>
          </a:prstGeom>
          <a:noFill/>
        </p:spPr>
        <p:txBody>
          <a:bodyPr wrap="square" rtlCol="0">
            <a:spAutoFit/>
          </a:bodyPr>
          <a:lstStyle/>
          <a:p>
            <a:pPr algn="ctr"/>
            <a:r>
              <a:rPr lang="en-US" sz="3600" dirty="0">
                <a:solidFill>
                  <a:schemeClr val="tx1">
                    <a:lumMod val="75000"/>
                    <a:lumOff val="25000"/>
                  </a:schemeClr>
                </a:solidFill>
              </a:rPr>
              <a:t>Voter registration can be done by the election authority, deputy registrars, and voter registration applications.</a:t>
            </a:r>
          </a:p>
        </p:txBody>
      </p:sp>
      <p:sp>
        <p:nvSpPr>
          <p:cNvPr id="6" name="TextBox 5"/>
          <p:cNvSpPr txBox="1"/>
          <p:nvPr/>
        </p:nvSpPr>
        <p:spPr>
          <a:xfrm>
            <a:off x="498020" y="3385455"/>
            <a:ext cx="11234057" cy="1938992"/>
          </a:xfrm>
          <a:prstGeom prst="rect">
            <a:avLst/>
          </a:prstGeom>
          <a:noFill/>
          <a:ln w="28575">
            <a:solidFill>
              <a:schemeClr val="tx1"/>
            </a:solidFill>
          </a:ln>
        </p:spPr>
        <p:txBody>
          <a:bodyPr wrap="square" rtlCol="0">
            <a:spAutoFit/>
          </a:bodyPr>
          <a:lstStyle/>
          <a:p>
            <a:pPr algn="ctr"/>
            <a:r>
              <a:rPr lang="en-US" sz="4000" cap="small" dirty="0">
                <a:solidFill>
                  <a:schemeClr val="tx1">
                    <a:lumMod val="75000"/>
                    <a:lumOff val="25000"/>
                  </a:schemeClr>
                </a:solidFill>
              </a:rPr>
              <a:t>Municipal clerks, chief librarians or their designees, high school principals or their designees, and college presidents or their designees can all be registrars! </a:t>
            </a:r>
          </a:p>
        </p:txBody>
      </p:sp>
    </p:spTree>
    <p:extLst>
      <p:ext uri="{BB962C8B-B14F-4D97-AF65-F5344CB8AC3E}">
        <p14:creationId xmlns:p14="http://schemas.microsoft.com/office/powerpoint/2010/main" val="151455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45459"/>
            <a:ext cx="12192000" cy="2151530"/>
          </a:xfrm>
        </p:spPr>
        <p:txBody>
          <a:bodyPr anchor="t">
            <a:normAutofit/>
          </a:bodyPr>
          <a:lstStyle/>
          <a:p>
            <a:pPr algn="ctr"/>
            <a:r>
              <a:rPr lang="en-US" sz="6000" cap="small" dirty="0"/>
              <a:t>Canvassing Boards?</a:t>
            </a:r>
            <a:br>
              <a:rPr lang="en-US" sz="6000" cap="small" dirty="0"/>
            </a:br>
            <a:r>
              <a:rPr lang="en-US" sz="4000" dirty="0"/>
              <a:t>PA 94-647: Effective 1/1/2006</a:t>
            </a:r>
            <a:br>
              <a:rPr lang="en-US" sz="4000" dirty="0"/>
            </a:br>
            <a:r>
              <a:rPr lang="en-US" sz="4000" dirty="0"/>
              <a:t>PA 95-141: Effective 8/13/2007</a:t>
            </a:r>
            <a:endParaRPr lang="en-US" sz="6600" dirty="0"/>
          </a:p>
        </p:txBody>
      </p:sp>
      <p:sp>
        <p:nvSpPr>
          <p:cNvPr id="3" name="Content Placeholder 2"/>
          <p:cNvSpPr>
            <a:spLocks noGrp="1"/>
          </p:cNvSpPr>
          <p:nvPr>
            <p:ph idx="4294967295"/>
          </p:nvPr>
        </p:nvSpPr>
        <p:spPr>
          <a:xfrm>
            <a:off x="1066800" y="3406588"/>
            <a:ext cx="10058400" cy="1858040"/>
          </a:xfrm>
          <a:ln w="28575">
            <a:solidFill>
              <a:schemeClr val="tx1"/>
            </a:solidFill>
          </a:ln>
        </p:spPr>
        <p:txBody>
          <a:bodyPr anchor="ctr">
            <a:normAutofit/>
          </a:bodyPr>
          <a:lstStyle/>
          <a:p>
            <a:pPr marL="0" indent="0" algn="ctr">
              <a:buNone/>
            </a:pPr>
            <a:r>
              <a:rPr lang="en-US" sz="3200" dirty="0"/>
              <a:t>These acts abolished the local canvassing boards and provided that all the canvasses be done by the </a:t>
            </a:r>
            <a:r>
              <a:rPr lang="en-US" sz="3200" b="1" u="sng" dirty="0"/>
              <a:t>election authority</a:t>
            </a:r>
            <a:r>
              <a:rPr lang="en-US" sz="3200" dirty="0"/>
              <a:t>!</a:t>
            </a:r>
          </a:p>
        </p:txBody>
      </p:sp>
    </p:spTree>
    <p:extLst>
      <p:ext uri="{BB962C8B-B14F-4D97-AF65-F5344CB8AC3E}">
        <p14:creationId xmlns:p14="http://schemas.microsoft.com/office/powerpoint/2010/main" val="1925492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Discovery Recount</a:t>
            </a:r>
          </a:p>
        </p:txBody>
      </p:sp>
      <p:sp>
        <p:nvSpPr>
          <p:cNvPr id="3" name="Content Placeholder 2"/>
          <p:cNvSpPr>
            <a:spLocks noGrp="1"/>
          </p:cNvSpPr>
          <p:nvPr>
            <p:ph idx="1"/>
          </p:nvPr>
        </p:nvSpPr>
        <p:spPr>
          <a:xfrm>
            <a:off x="1097280" y="1737360"/>
            <a:ext cx="10058400" cy="4023360"/>
          </a:xfrm>
        </p:spPr>
        <p:txBody>
          <a:bodyPr>
            <a:noAutofit/>
          </a:bodyPr>
          <a:lstStyle/>
          <a:p>
            <a:pPr algn="ctr"/>
            <a:r>
              <a:rPr lang="en-US" sz="2400" b="1" dirty="0"/>
              <a:t>To be eligible:</a:t>
            </a:r>
          </a:p>
          <a:p>
            <a:pPr>
              <a:buFont typeface="Arial" panose="020B0604020202020204" pitchFamily="34" charset="0"/>
              <a:buChar char="•"/>
            </a:pPr>
            <a:r>
              <a:rPr lang="en-US" sz="2400" dirty="0"/>
              <a:t>Must file within 5 days after the canvass</a:t>
            </a:r>
          </a:p>
          <a:p>
            <a:pPr>
              <a:buFont typeface="Arial" panose="020B0604020202020204" pitchFamily="34" charset="0"/>
              <a:buChar char="•"/>
            </a:pPr>
            <a:r>
              <a:rPr lang="en-US" sz="2400" dirty="0"/>
              <a:t>Received votes equal to 95% of the number of votes received by any successful candidate for the same office </a:t>
            </a:r>
          </a:p>
          <a:p>
            <a:pPr>
              <a:buFont typeface="Arial" panose="020B0604020202020204" pitchFamily="34" charset="0"/>
              <a:buChar char="•"/>
            </a:pPr>
            <a:r>
              <a:rPr lang="en-US" sz="2400" dirty="0"/>
              <a:t>Can choose to do the discovery on up to 25% of the precincts within the jurisdiction</a:t>
            </a:r>
          </a:p>
          <a:p>
            <a:pPr>
              <a:buFont typeface="Arial" panose="020B0604020202020204" pitchFamily="34" charset="0"/>
              <a:buChar char="•"/>
            </a:pPr>
            <a:r>
              <a:rPr lang="en-US" sz="2400" dirty="0"/>
              <a:t>Must be accompanied by a fee of $10.00 per precinct and petition must be in writing</a:t>
            </a:r>
          </a:p>
          <a:p>
            <a:pPr marL="0" indent="0" algn="ctr">
              <a:buNone/>
            </a:pPr>
            <a:r>
              <a:rPr lang="en-US" sz="2400" b="1" dirty="0"/>
              <a:t>Are eligible to: </a:t>
            </a:r>
          </a:p>
          <a:p>
            <a:pPr>
              <a:buFont typeface="Arial" panose="020B0604020202020204" pitchFamily="34" charset="0"/>
              <a:buChar char="•"/>
            </a:pPr>
            <a:r>
              <a:rPr lang="en-US" sz="2400" dirty="0"/>
              <a:t>Examine all equipment and all election supplies for the precinct</a:t>
            </a:r>
          </a:p>
        </p:txBody>
      </p:sp>
    </p:spTree>
    <p:extLst>
      <p:ext uri="{BB962C8B-B14F-4D97-AF65-F5344CB8AC3E}">
        <p14:creationId xmlns:p14="http://schemas.microsoft.com/office/powerpoint/2010/main" val="677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Election Contest</a:t>
            </a:r>
          </a:p>
        </p:txBody>
      </p:sp>
      <p:sp>
        <p:nvSpPr>
          <p:cNvPr id="3" name="Content Placeholder 2"/>
          <p:cNvSpPr>
            <a:spLocks noGrp="1"/>
          </p:cNvSpPr>
          <p:nvPr>
            <p:ph idx="1"/>
          </p:nvPr>
        </p:nvSpPr>
        <p:spPr>
          <a:xfrm>
            <a:off x="1097280" y="2060887"/>
            <a:ext cx="10058400" cy="4023360"/>
          </a:xfrm>
        </p:spPr>
        <p:txBody>
          <a:bodyPr/>
          <a:lstStyle/>
          <a:p>
            <a:pPr>
              <a:buFont typeface="Arial" panose="020B0604020202020204" pitchFamily="34" charset="0"/>
              <a:buChar char="•"/>
            </a:pPr>
            <a:r>
              <a:rPr lang="en-US" sz="2800" dirty="0"/>
              <a:t>If discrepancies are found, a candidate can:	</a:t>
            </a:r>
          </a:p>
          <a:p>
            <a:pPr lvl="1">
              <a:buFont typeface="Arial" panose="020B0604020202020204" pitchFamily="34" charset="0"/>
              <a:buChar char="•"/>
            </a:pPr>
            <a:r>
              <a:rPr lang="en-US" sz="2400" dirty="0"/>
              <a:t>File a petition for an election contest with the circuit clerk within 30 days after the canvass</a:t>
            </a:r>
          </a:p>
          <a:p>
            <a:pPr lvl="1">
              <a:buFont typeface="Arial" panose="020B0604020202020204" pitchFamily="34" charset="0"/>
              <a:buChar char="•"/>
            </a:pPr>
            <a:r>
              <a:rPr lang="en-US" sz="2400" dirty="0"/>
              <a:t>The petition must be in writing setting forth the specific points in which the election is being contested</a:t>
            </a:r>
            <a:br>
              <a:rPr lang="en-US" sz="2400" dirty="0"/>
            </a:br>
            <a:endParaRPr lang="en-US" sz="2400" dirty="0"/>
          </a:p>
          <a:p>
            <a:pPr marL="0" indent="0" algn="ctr">
              <a:buNone/>
            </a:pPr>
            <a:r>
              <a:rPr lang="en-US" sz="2800" b="1" dirty="0"/>
              <a:t>Holding a discovery recount is not a prerequisite to filing an election contest, but evidence gathered in the discovery recount may be used for the election contest. </a:t>
            </a:r>
          </a:p>
        </p:txBody>
      </p:sp>
    </p:spTree>
    <p:extLst>
      <p:ext uri="{BB962C8B-B14F-4D97-AF65-F5344CB8AC3E}">
        <p14:creationId xmlns:p14="http://schemas.microsoft.com/office/powerpoint/2010/main" val="7492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0" y="3263152"/>
            <a:ext cx="12192000" cy="17903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600" b="1" cap="small" dirty="0"/>
              <a:t>The beginning of each term of office varies between offices and political subdivisions. Check the Candidates Guide for more specific information.</a:t>
            </a:r>
          </a:p>
        </p:txBody>
      </p:sp>
    </p:spTree>
    <p:extLst>
      <p:ext uri="{BB962C8B-B14F-4D97-AF65-F5344CB8AC3E}">
        <p14:creationId xmlns:p14="http://schemas.microsoft.com/office/powerpoint/2010/main" val="3329039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50486F06-4819-45BA-8750-4CD5FE3F55F9}" type="slidenum">
              <a:rPr lang="en-US" smtClean="0"/>
              <a:t>64</a:t>
            </a:fld>
            <a:endParaRPr lang="en-US"/>
          </a:p>
        </p:txBody>
      </p:sp>
    </p:spTree>
    <p:extLst>
      <p:ext uri="{BB962C8B-B14F-4D97-AF65-F5344CB8AC3E}">
        <p14:creationId xmlns:p14="http://schemas.microsoft.com/office/powerpoint/2010/main" val="291036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793214"/>
          </a:xfrm>
        </p:spPr>
        <p:txBody>
          <a:bodyPr>
            <a:noAutofit/>
          </a:bodyPr>
          <a:lstStyle/>
          <a:p>
            <a:pPr algn="ctr"/>
            <a:r>
              <a:rPr lang="en-US" b="1" u="sng" dirty="0">
                <a:solidFill>
                  <a:schemeClr val="tx1">
                    <a:lumMod val="65000"/>
                    <a:lumOff val="35000"/>
                  </a:schemeClr>
                </a:solidFill>
              </a:rPr>
              <a:t>Established vs. Independent Political Parties</a:t>
            </a:r>
            <a:endParaRPr lang="en-US" dirty="0">
              <a:solidFill>
                <a:schemeClr val="tx1">
                  <a:lumMod val="65000"/>
                  <a:lumOff val="35000"/>
                </a:schemeClr>
              </a:solidFill>
            </a:endParaRPr>
          </a:p>
        </p:txBody>
      </p:sp>
      <p:sp>
        <p:nvSpPr>
          <p:cNvPr id="4" name="Text Placeholder 3"/>
          <p:cNvSpPr>
            <a:spLocks noGrp="1"/>
          </p:cNvSpPr>
          <p:nvPr>
            <p:ph type="body" idx="4294967295"/>
          </p:nvPr>
        </p:nvSpPr>
        <p:spPr>
          <a:xfrm>
            <a:off x="269177" y="1381240"/>
            <a:ext cx="2316861" cy="1395393"/>
          </a:xfrm>
        </p:spPr>
        <p:txBody>
          <a:bodyPr>
            <a:noAutofit/>
          </a:bodyPr>
          <a:lstStyle/>
          <a:p>
            <a:pPr algn="ctr"/>
            <a:r>
              <a:rPr lang="en-US" sz="4000" cap="small" dirty="0">
                <a:latin typeface="+mj-lt"/>
              </a:rPr>
              <a:t>Established Political Parties</a:t>
            </a:r>
          </a:p>
        </p:txBody>
      </p:sp>
      <p:sp>
        <p:nvSpPr>
          <p:cNvPr id="5" name="Content Placeholder 4"/>
          <p:cNvSpPr>
            <a:spLocks noGrp="1"/>
          </p:cNvSpPr>
          <p:nvPr>
            <p:ph sz="half" idx="4294967295"/>
          </p:nvPr>
        </p:nvSpPr>
        <p:spPr>
          <a:xfrm>
            <a:off x="3006045" y="1414506"/>
            <a:ext cx="8456612" cy="1604963"/>
          </a:xfrm>
        </p:spPr>
        <p:txBody>
          <a:bodyPr>
            <a:normAutofit fontScale="92500"/>
          </a:bodyPr>
          <a:lstStyle/>
          <a:p>
            <a:pPr algn="ctr">
              <a:buFont typeface="Arial" panose="020B0604020202020204" pitchFamily="34" charset="0"/>
              <a:buChar char="•"/>
            </a:pPr>
            <a:r>
              <a:rPr lang="en-US" sz="2400" dirty="0"/>
              <a:t>Statewide Established Parties: A political party which received more than 5% of the votes cast for Governor at the last election. </a:t>
            </a:r>
          </a:p>
          <a:p>
            <a:pPr algn="ctr">
              <a:buFont typeface="Arial" panose="020B0604020202020204" pitchFamily="34" charset="0"/>
              <a:buChar char="•"/>
            </a:pPr>
            <a:r>
              <a:rPr lang="en-US" sz="2400" dirty="0"/>
              <a:t>Local Established Parties: A political party which received more than 5% of the votes cast in the entire political subdivision at the last election.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p>
        </p:txBody>
      </p:sp>
      <p:sp>
        <p:nvSpPr>
          <p:cNvPr id="6" name="Text Placeholder 5"/>
          <p:cNvSpPr>
            <a:spLocks noGrp="1"/>
          </p:cNvSpPr>
          <p:nvPr>
            <p:ph type="body" sz="quarter" idx="4294967295"/>
          </p:nvPr>
        </p:nvSpPr>
        <p:spPr>
          <a:xfrm>
            <a:off x="269177" y="4519807"/>
            <a:ext cx="2316861" cy="1746250"/>
          </a:xfrm>
        </p:spPr>
        <p:txBody>
          <a:bodyPr>
            <a:noAutofit/>
          </a:bodyPr>
          <a:lstStyle/>
          <a:p>
            <a:pPr algn="ctr"/>
            <a:r>
              <a:rPr lang="en-US" sz="3200" cap="small" dirty="0">
                <a:latin typeface="+mj-lt"/>
              </a:rPr>
              <a:t>Independents</a:t>
            </a:r>
          </a:p>
        </p:txBody>
      </p:sp>
      <p:sp>
        <p:nvSpPr>
          <p:cNvPr id="7" name="Content Placeholder 6"/>
          <p:cNvSpPr>
            <a:spLocks noGrp="1"/>
          </p:cNvSpPr>
          <p:nvPr>
            <p:ph sz="quarter" idx="4294967295"/>
          </p:nvPr>
        </p:nvSpPr>
        <p:spPr>
          <a:xfrm>
            <a:off x="3037114" y="4261756"/>
            <a:ext cx="8425543" cy="1477407"/>
          </a:xfrm>
        </p:spPr>
        <p:txBody>
          <a:bodyPr anchor="ctr">
            <a:normAutofit/>
          </a:bodyPr>
          <a:lstStyle/>
          <a:p>
            <a:pPr algn="ctr">
              <a:buFont typeface="Arial" panose="020B0604020202020204" pitchFamily="34" charset="0"/>
              <a:buChar char="•"/>
            </a:pPr>
            <a:r>
              <a:rPr lang="en-US" sz="2400" dirty="0"/>
              <a:t>Candidates who choose not to be affiliated with any established political party statewide or local.</a:t>
            </a:r>
          </a:p>
          <a:p>
            <a:pPr algn="ctr">
              <a:buFont typeface="Arial" panose="020B0604020202020204" pitchFamily="34" charset="0"/>
              <a:buChar char="•"/>
            </a:pPr>
            <a:r>
              <a:rPr lang="en-US" sz="2400" dirty="0"/>
              <a:t>Explained further in Article 10 of the Election Code. </a:t>
            </a:r>
          </a:p>
          <a:p>
            <a:pPr>
              <a:buFont typeface="Arial" panose="020B0604020202020204" pitchFamily="34" charset="0"/>
              <a:buChar char="•"/>
            </a:pPr>
            <a:endParaRPr lang="en-US" sz="2400" dirty="0">
              <a:solidFill>
                <a:schemeClr val="tx1"/>
              </a:solidFill>
            </a:endParaRPr>
          </a:p>
        </p:txBody>
      </p:sp>
      <p:sp>
        <p:nvSpPr>
          <p:cNvPr id="8" name="Rectangle 7"/>
          <p:cNvSpPr/>
          <p:nvPr/>
        </p:nvSpPr>
        <p:spPr>
          <a:xfrm>
            <a:off x="2642394" y="1202619"/>
            <a:ext cx="9367263"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5533" y="1202619"/>
            <a:ext cx="2316861"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0486F06-4819-45BA-8750-4CD5FE3F55F9}" type="slidenum">
              <a:rPr lang="en-US" smtClean="0"/>
              <a:t>7</a:t>
            </a:fld>
            <a:endParaRPr lang="en-US"/>
          </a:p>
        </p:txBody>
      </p:sp>
      <p:sp>
        <p:nvSpPr>
          <p:cNvPr id="12" name="Rectangle 11"/>
          <p:cNvSpPr/>
          <p:nvPr/>
        </p:nvSpPr>
        <p:spPr>
          <a:xfrm>
            <a:off x="2614216" y="3755878"/>
            <a:ext cx="9367263"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355" y="3751375"/>
            <a:ext cx="2316861"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7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p:cTn id="4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6">
                                            <p:txEl>
                                              <p:pRg st="0" end="0"/>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p:cTn id="5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 calcmode="lin" valueType="num">
                                      <p:cBhvr>
                                        <p:cTn id="5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build="p"/>
      <p:bldP spid="7" grpId="0" build="p"/>
      <p:bldP spid="8" grpId="0" animBg="1"/>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793214"/>
          </a:xfrm>
        </p:spPr>
        <p:txBody>
          <a:bodyPr>
            <a:noAutofit/>
          </a:bodyPr>
          <a:lstStyle/>
          <a:p>
            <a:pPr algn="ctr"/>
            <a:r>
              <a:rPr lang="en-US" b="1" u="sng" dirty="0">
                <a:solidFill>
                  <a:schemeClr val="tx1">
                    <a:lumMod val="65000"/>
                    <a:lumOff val="35000"/>
                  </a:schemeClr>
                </a:solidFill>
              </a:rPr>
              <a:t>Partisan vs. Nonpartisan</a:t>
            </a:r>
            <a:endParaRPr lang="en-US" dirty="0">
              <a:solidFill>
                <a:schemeClr val="tx1">
                  <a:lumMod val="65000"/>
                  <a:lumOff val="35000"/>
                </a:schemeClr>
              </a:solidFill>
            </a:endParaRPr>
          </a:p>
        </p:txBody>
      </p:sp>
      <p:sp>
        <p:nvSpPr>
          <p:cNvPr id="4" name="Text Placeholder 3"/>
          <p:cNvSpPr>
            <a:spLocks noGrp="1"/>
          </p:cNvSpPr>
          <p:nvPr>
            <p:ph type="body" idx="4294967295"/>
          </p:nvPr>
        </p:nvSpPr>
        <p:spPr>
          <a:xfrm>
            <a:off x="269177" y="1941871"/>
            <a:ext cx="2316861" cy="1395393"/>
          </a:xfrm>
        </p:spPr>
        <p:txBody>
          <a:bodyPr>
            <a:noAutofit/>
          </a:bodyPr>
          <a:lstStyle/>
          <a:p>
            <a:pPr algn="ctr"/>
            <a:r>
              <a:rPr lang="en-US" sz="4000" cap="small" dirty="0">
                <a:latin typeface="+mj-lt"/>
              </a:rPr>
              <a:t>Partisan</a:t>
            </a:r>
          </a:p>
        </p:txBody>
      </p:sp>
      <p:sp>
        <p:nvSpPr>
          <p:cNvPr id="5" name="Content Placeholder 4"/>
          <p:cNvSpPr>
            <a:spLocks noGrp="1"/>
          </p:cNvSpPr>
          <p:nvPr>
            <p:ph sz="half" idx="4294967295"/>
          </p:nvPr>
        </p:nvSpPr>
        <p:spPr>
          <a:xfrm>
            <a:off x="2838308" y="1837085"/>
            <a:ext cx="8975434" cy="1604963"/>
          </a:xfrm>
        </p:spPr>
        <p:txBody>
          <a:bodyPr>
            <a:normAutofit/>
          </a:bodyPr>
          <a:lstStyle/>
          <a:p>
            <a:pPr algn="ctr">
              <a:buFont typeface="Arial" panose="020B0604020202020204" pitchFamily="34" charset="0"/>
              <a:buChar char="•"/>
            </a:pPr>
            <a:r>
              <a:rPr lang="en-US" sz="3200" dirty="0"/>
              <a:t>Candidate runs under an established party label or as an independent</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p>
        </p:txBody>
      </p:sp>
      <p:sp>
        <p:nvSpPr>
          <p:cNvPr id="6" name="Text Placeholder 5"/>
          <p:cNvSpPr>
            <a:spLocks noGrp="1"/>
          </p:cNvSpPr>
          <p:nvPr>
            <p:ph type="body" sz="quarter" idx="4294967295"/>
          </p:nvPr>
        </p:nvSpPr>
        <p:spPr>
          <a:xfrm>
            <a:off x="269177" y="4519807"/>
            <a:ext cx="2316861" cy="1746250"/>
          </a:xfrm>
        </p:spPr>
        <p:txBody>
          <a:bodyPr>
            <a:noAutofit/>
          </a:bodyPr>
          <a:lstStyle/>
          <a:p>
            <a:pPr algn="ctr"/>
            <a:r>
              <a:rPr lang="en-US" sz="3200" cap="small" dirty="0">
                <a:latin typeface="+mj-lt"/>
              </a:rPr>
              <a:t>Nonpartisan</a:t>
            </a:r>
          </a:p>
        </p:txBody>
      </p:sp>
      <p:sp>
        <p:nvSpPr>
          <p:cNvPr id="7" name="Content Placeholder 6"/>
          <p:cNvSpPr>
            <a:spLocks noGrp="1"/>
          </p:cNvSpPr>
          <p:nvPr>
            <p:ph sz="quarter" idx="4294967295"/>
          </p:nvPr>
        </p:nvSpPr>
        <p:spPr>
          <a:xfrm>
            <a:off x="3037114" y="4261756"/>
            <a:ext cx="8425543" cy="1477407"/>
          </a:xfrm>
        </p:spPr>
        <p:txBody>
          <a:bodyPr anchor="ctr">
            <a:normAutofit/>
          </a:bodyPr>
          <a:lstStyle/>
          <a:p>
            <a:pPr algn="ctr">
              <a:buFont typeface="Arial" panose="020B0604020202020204" pitchFamily="34" charset="0"/>
              <a:buChar char="•"/>
            </a:pPr>
            <a:r>
              <a:rPr lang="en-US" sz="3200" dirty="0"/>
              <a:t>Candidate runs without any label</a:t>
            </a:r>
          </a:p>
          <a:p>
            <a:pPr>
              <a:buFont typeface="Arial" panose="020B0604020202020204" pitchFamily="34" charset="0"/>
              <a:buChar char="•"/>
            </a:pPr>
            <a:endParaRPr lang="en-US" sz="2400" dirty="0">
              <a:solidFill>
                <a:schemeClr val="tx1"/>
              </a:solidFill>
            </a:endParaRPr>
          </a:p>
        </p:txBody>
      </p:sp>
      <p:sp>
        <p:nvSpPr>
          <p:cNvPr id="8" name="Rectangle 7"/>
          <p:cNvSpPr/>
          <p:nvPr/>
        </p:nvSpPr>
        <p:spPr>
          <a:xfrm>
            <a:off x="2642394" y="1202619"/>
            <a:ext cx="9367263"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5533" y="1202619"/>
            <a:ext cx="2316861"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0486F06-4819-45BA-8750-4CD5FE3F55F9}" type="slidenum">
              <a:rPr lang="en-US" smtClean="0"/>
              <a:t>8</a:t>
            </a:fld>
            <a:endParaRPr lang="en-US"/>
          </a:p>
        </p:txBody>
      </p:sp>
      <p:sp>
        <p:nvSpPr>
          <p:cNvPr id="12" name="Rectangle 11"/>
          <p:cNvSpPr/>
          <p:nvPr/>
        </p:nvSpPr>
        <p:spPr>
          <a:xfrm>
            <a:off x="2614216" y="3755878"/>
            <a:ext cx="9367263"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355" y="3751375"/>
            <a:ext cx="2316861" cy="2028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7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animBg="1"/>
      <p:bldP spid="10"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small" dirty="0"/>
              <a:t>New Political Parties</a:t>
            </a:r>
          </a:p>
        </p:txBody>
      </p:sp>
      <p:sp>
        <p:nvSpPr>
          <p:cNvPr id="3" name="Content Placeholder 2"/>
          <p:cNvSpPr>
            <a:spLocks noGrp="1"/>
          </p:cNvSpPr>
          <p:nvPr>
            <p:ph idx="1"/>
          </p:nvPr>
        </p:nvSpPr>
        <p:spPr>
          <a:xfrm>
            <a:off x="1097280" y="2440769"/>
            <a:ext cx="10058400" cy="4023360"/>
          </a:xfrm>
        </p:spPr>
        <p:txBody>
          <a:bodyPr>
            <a:normAutofit/>
          </a:bodyPr>
          <a:lstStyle/>
          <a:p>
            <a:pPr algn="ctr">
              <a:buFont typeface="Wingdings" panose="05000000000000000000" pitchFamily="2" charset="2"/>
              <a:buChar char="ü"/>
            </a:pPr>
            <a:r>
              <a:rPr lang="en-US" sz="3200" dirty="0"/>
              <a:t>Initially formed by petition</a:t>
            </a:r>
          </a:p>
          <a:p>
            <a:pPr lvl="1" algn="ctr">
              <a:buFont typeface="Wingdings" panose="05000000000000000000" pitchFamily="2" charset="2"/>
              <a:buChar char="ü"/>
            </a:pPr>
            <a:r>
              <a:rPr lang="en-US" sz="2400" dirty="0"/>
              <a:t>Stating name of the party in 5 words or less</a:t>
            </a:r>
          </a:p>
          <a:p>
            <a:pPr lvl="1" algn="ctr">
              <a:buFont typeface="Wingdings" panose="05000000000000000000" pitchFamily="2" charset="2"/>
              <a:buChar char="ü"/>
            </a:pPr>
            <a:r>
              <a:rPr lang="en-US" sz="2400" dirty="0"/>
              <a:t>Stating names of candidates for office sought in that political subdivision</a:t>
            </a:r>
          </a:p>
          <a:p>
            <a:pPr lvl="1" algn="ctr">
              <a:buFont typeface="Wingdings" panose="05000000000000000000" pitchFamily="2" charset="2"/>
              <a:buChar char="ü"/>
            </a:pPr>
            <a:r>
              <a:rPr lang="en-US" sz="2400" dirty="0"/>
              <a:t>Shall have attached a certificate of names and addresses of people authorized to fill vacancies in nomination</a:t>
            </a:r>
          </a:p>
          <a:p>
            <a:pPr algn="ctr">
              <a:buFont typeface="Wingdings" panose="05000000000000000000" pitchFamily="2" charset="2"/>
              <a:buChar char="ü"/>
            </a:pPr>
            <a:r>
              <a:rPr lang="en-US" sz="3200" dirty="0"/>
              <a:t>Filed with the LEO for that political subdivision</a:t>
            </a:r>
          </a:p>
        </p:txBody>
      </p:sp>
    </p:spTree>
    <p:extLst>
      <p:ext uri="{BB962C8B-B14F-4D97-AF65-F5344CB8AC3E}">
        <p14:creationId xmlns:p14="http://schemas.microsoft.com/office/powerpoint/2010/main" val="12419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2959</TotalTime>
  <Words>7683</Words>
  <Application>Microsoft Office PowerPoint</Application>
  <PresentationFormat>Widescreen</PresentationFormat>
  <Paragraphs>598</Paragraphs>
  <Slides>64</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Wingdings</vt:lpstr>
      <vt:lpstr>Retrospect</vt:lpstr>
      <vt:lpstr>Local Election Officials Presentation</vt:lpstr>
      <vt:lpstr>PowerPoint Presentation</vt:lpstr>
      <vt:lpstr>PowerPoint Presentation</vt:lpstr>
      <vt:lpstr>Terminology</vt:lpstr>
      <vt:lpstr>Timeframes Prior to Election Day</vt:lpstr>
      <vt:lpstr>PowerPoint Presentation</vt:lpstr>
      <vt:lpstr>Established vs. Independent Political Parties</vt:lpstr>
      <vt:lpstr>Partisan vs. Nonpartisan</vt:lpstr>
      <vt:lpstr>New Political Parties</vt:lpstr>
      <vt:lpstr>Questions of Public Policy (Referenda) Article 28 </vt:lpstr>
      <vt:lpstr>Vacancy in Office</vt:lpstr>
      <vt:lpstr>Dates for the 2019 Election</vt:lpstr>
      <vt:lpstr>Nomination by Primary Election</vt:lpstr>
      <vt:lpstr>Nomination by Caucus </vt:lpstr>
      <vt:lpstr>Municipal Primary is Required if…</vt:lpstr>
      <vt:lpstr>Municipal Primary is Allowed if…</vt:lpstr>
      <vt:lpstr>Circulating &amp; Signing Petitions</vt:lpstr>
      <vt:lpstr>Circulating Petitions  We suggest that you not hand out petitions before the beginning of the circulation date. </vt:lpstr>
      <vt:lpstr>Calculating Signature Requirements</vt:lpstr>
      <vt:lpstr>Signature Calculation Examples</vt:lpstr>
      <vt:lpstr>What needs to be filed? </vt:lpstr>
      <vt:lpstr>Statement of Candidacy</vt:lpstr>
      <vt:lpstr>Petition Sheets</vt:lpstr>
      <vt:lpstr>Name Changes</vt:lpstr>
      <vt:lpstr>Loyalty Oath</vt:lpstr>
      <vt:lpstr>Economic Interest Receipt</vt:lpstr>
      <vt:lpstr>Organizing Paperwork</vt:lpstr>
      <vt:lpstr>Filing Paperwork </vt:lpstr>
      <vt:lpstr>Filing Information</vt:lpstr>
      <vt:lpstr>Publications/Notices</vt:lpstr>
      <vt:lpstr>Publications/Notices</vt:lpstr>
      <vt:lpstr>LEO Filing Procedures</vt:lpstr>
      <vt:lpstr>D-5 Notice of Obligation</vt:lpstr>
      <vt:lpstr>Ballot Certification</vt:lpstr>
      <vt:lpstr>Municipal Caucus: December 3, 2018</vt:lpstr>
      <vt:lpstr>Municipal Caucus Guidelines</vt:lpstr>
      <vt:lpstr>Municipal Caucus Participation </vt:lpstr>
      <vt:lpstr>Possible Caucus Procedures</vt:lpstr>
      <vt:lpstr>Reminders after the caucus…</vt:lpstr>
      <vt:lpstr>Certificate of Nomination by Caucus</vt:lpstr>
      <vt:lpstr>Each winning nominee must still file…</vt:lpstr>
      <vt:lpstr>Consolidated Election Filing</vt:lpstr>
      <vt:lpstr>Objections</vt:lpstr>
      <vt:lpstr>Electoral Board</vt:lpstr>
      <vt:lpstr>Judicial Review</vt:lpstr>
      <vt:lpstr>Simultaneous Filing Lottery</vt:lpstr>
      <vt:lpstr>Ballot Party Placement Lottery</vt:lpstr>
      <vt:lpstr>Write-In Candidates  Declaration of Intent must be filed at least 61 days prior to the election.</vt:lpstr>
      <vt:lpstr>Ineligible Candidates for the  Consolidated Election</vt:lpstr>
      <vt:lpstr>Withdrawal from Candidacy</vt:lpstr>
      <vt:lpstr>Vacancy in Nomination</vt:lpstr>
      <vt:lpstr>“Objection Pending”</vt:lpstr>
      <vt:lpstr>Certification Deadline  LEO  EA</vt:lpstr>
      <vt:lpstr>Certificate of Ballot</vt:lpstr>
      <vt:lpstr>Ballot Order   The election code dictates the order. </vt:lpstr>
      <vt:lpstr>Amended Certifications</vt:lpstr>
      <vt:lpstr>The Election Authority</vt:lpstr>
      <vt:lpstr>Established Party Ballot Certification (After the Primary)</vt:lpstr>
      <vt:lpstr>Unofficial Totals!</vt:lpstr>
      <vt:lpstr>Canvassing Boards? PA 94-647: Effective 1/1/2006 PA 95-141: Effective 8/13/2007</vt:lpstr>
      <vt:lpstr>Discovery Recount</vt:lpstr>
      <vt:lpstr>Election Contest</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Beaty</dc:creator>
  <cp:lastModifiedBy>Jason Anselment</cp:lastModifiedBy>
  <cp:revision>181</cp:revision>
  <dcterms:created xsi:type="dcterms:W3CDTF">2018-01-29T17:49:38Z</dcterms:created>
  <dcterms:modified xsi:type="dcterms:W3CDTF">2018-09-11T20:13:30Z</dcterms:modified>
</cp:coreProperties>
</file>