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3"/>
  </p:notesMasterIdLst>
  <p:handoutMasterIdLst>
    <p:handoutMasterId r:id="rId14"/>
  </p:handoutMasterIdLst>
  <p:sldIdLst>
    <p:sldId id="256" r:id="rId2"/>
    <p:sldId id="371" r:id="rId3"/>
    <p:sldId id="374" r:id="rId4"/>
    <p:sldId id="375" r:id="rId5"/>
    <p:sldId id="376" r:id="rId6"/>
    <p:sldId id="368" r:id="rId7"/>
    <p:sldId id="372" r:id="rId8"/>
    <p:sldId id="370" r:id="rId9"/>
    <p:sldId id="369" r:id="rId10"/>
    <p:sldId id="357" r:id="rId11"/>
    <p:sldId id="373" r:id="rId1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72" autoAdjust="0"/>
    <p:restoredTop sz="94700" autoAdjust="0"/>
  </p:normalViewPr>
  <p:slideViewPr>
    <p:cSldViewPr>
      <p:cViewPr>
        <p:scale>
          <a:sx n="100" d="100"/>
          <a:sy n="100" d="100"/>
        </p:scale>
        <p:origin x="-1314"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042" y="-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6" tIns="46582" rIns="93166" bIns="46582" rtlCol="0"/>
          <a:lstStyle>
            <a:lvl1pPr algn="l">
              <a:defRPr sz="1200"/>
            </a:lvl1pPr>
          </a:lstStyle>
          <a:p>
            <a:endParaRPr lang="en-US"/>
          </a:p>
        </p:txBody>
      </p:sp>
      <p:sp>
        <p:nvSpPr>
          <p:cNvPr id="3" name="Date Placeholder 2"/>
          <p:cNvSpPr>
            <a:spLocks noGrp="1"/>
          </p:cNvSpPr>
          <p:nvPr>
            <p:ph type="dt" sz="quarter" idx="1"/>
          </p:nvPr>
        </p:nvSpPr>
        <p:spPr>
          <a:xfrm>
            <a:off x="3970940" y="0"/>
            <a:ext cx="3037840" cy="464820"/>
          </a:xfrm>
          <a:prstGeom prst="rect">
            <a:avLst/>
          </a:prstGeom>
        </p:spPr>
        <p:txBody>
          <a:bodyPr vert="horz" lIns="93166" tIns="46582" rIns="93166" bIns="46582" rtlCol="0"/>
          <a:lstStyle>
            <a:lvl1pPr algn="r">
              <a:defRPr sz="1200"/>
            </a:lvl1pPr>
          </a:lstStyle>
          <a:p>
            <a:fld id="{C1BFF665-A431-423A-8E99-46A6AC10A599}" type="datetimeFigureOut">
              <a:rPr lang="en-US" smtClean="0"/>
              <a:pPr/>
              <a:t>4/22/2015</a:t>
            </a:fld>
            <a:endParaRPr lang="en-US"/>
          </a:p>
        </p:txBody>
      </p:sp>
      <p:sp>
        <p:nvSpPr>
          <p:cNvPr id="4" name="Footer Placeholder 3"/>
          <p:cNvSpPr>
            <a:spLocks noGrp="1"/>
          </p:cNvSpPr>
          <p:nvPr>
            <p:ph type="ftr" sz="quarter" idx="2"/>
          </p:nvPr>
        </p:nvSpPr>
        <p:spPr>
          <a:xfrm>
            <a:off x="0" y="8829968"/>
            <a:ext cx="3037840" cy="464820"/>
          </a:xfrm>
          <a:prstGeom prst="rect">
            <a:avLst/>
          </a:prstGeom>
        </p:spPr>
        <p:txBody>
          <a:bodyPr vert="horz" lIns="93166" tIns="46582" rIns="93166"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3970940" y="8829968"/>
            <a:ext cx="3037840" cy="464820"/>
          </a:xfrm>
          <a:prstGeom prst="rect">
            <a:avLst/>
          </a:prstGeom>
        </p:spPr>
        <p:txBody>
          <a:bodyPr vert="horz" lIns="93166" tIns="46582" rIns="93166" bIns="46582" rtlCol="0" anchor="b"/>
          <a:lstStyle>
            <a:lvl1pPr algn="r">
              <a:defRPr sz="1200"/>
            </a:lvl1pPr>
          </a:lstStyle>
          <a:p>
            <a:fld id="{32B63D2D-29C9-4FD8-AA42-E975D4858AF2}" type="slidenum">
              <a:rPr lang="en-US" smtClean="0"/>
              <a:pPr/>
              <a:t>‹#›</a:t>
            </a:fld>
            <a:endParaRPr lang="en-US"/>
          </a:p>
        </p:txBody>
      </p:sp>
    </p:spTree>
    <p:extLst>
      <p:ext uri="{BB962C8B-B14F-4D97-AF65-F5344CB8AC3E}">
        <p14:creationId xmlns:p14="http://schemas.microsoft.com/office/powerpoint/2010/main" val="3740815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6" tIns="46582" rIns="93166" bIns="46582" rtlCol="0"/>
          <a:lstStyle>
            <a:lvl1pPr algn="l">
              <a:defRPr sz="1200"/>
            </a:lvl1pPr>
          </a:lstStyle>
          <a:p>
            <a:endParaRPr lang="en-US"/>
          </a:p>
        </p:txBody>
      </p:sp>
      <p:sp>
        <p:nvSpPr>
          <p:cNvPr id="3" name="Date Placeholder 2"/>
          <p:cNvSpPr>
            <a:spLocks noGrp="1"/>
          </p:cNvSpPr>
          <p:nvPr>
            <p:ph type="dt" idx="1"/>
          </p:nvPr>
        </p:nvSpPr>
        <p:spPr>
          <a:xfrm>
            <a:off x="3970940" y="0"/>
            <a:ext cx="3037840" cy="464820"/>
          </a:xfrm>
          <a:prstGeom prst="rect">
            <a:avLst/>
          </a:prstGeom>
        </p:spPr>
        <p:txBody>
          <a:bodyPr vert="horz" lIns="93166" tIns="46582" rIns="93166" bIns="46582" rtlCol="0"/>
          <a:lstStyle>
            <a:lvl1pPr algn="r">
              <a:defRPr sz="1200"/>
            </a:lvl1pPr>
          </a:lstStyle>
          <a:p>
            <a:fld id="{81CC13FF-8D04-4BEC-B8D1-66B1A302CC68}" type="datetimeFigureOut">
              <a:rPr lang="en-US" smtClean="0"/>
              <a:pPr/>
              <a:t>4/22/2015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6" tIns="46582" rIns="93166" bIns="46582" rtlCol="0" anchor="ctr"/>
          <a:lstStyle/>
          <a:p>
            <a:endParaRPr lang="en-US"/>
          </a:p>
        </p:txBody>
      </p:sp>
      <p:sp>
        <p:nvSpPr>
          <p:cNvPr id="5" name="Notes Placeholder 4"/>
          <p:cNvSpPr>
            <a:spLocks noGrp="1"/>
          </p:cNvSpPr>
          <p:nvPr>
            <p:ph type="body" sz="quarter" idx="3"/>
          </p:nvPr>
        </p:nvSpPr>
        <p:spPr>
          <a:xfrm>
            <a:off x="701040" y="4415792"/>
            <a:ext cx="5608320" cy="4183380"/>
          </a:xfrm>
          <a:prstGeom prst="rect">
            <a:avLst/>
          </a:prstGeom>
        </p:spPr>
        <p:txBody>
          <a:bodyPr vert="horz" lIns="93166" tIns="46582" rIns="93166" bIns="4658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4820"/>
          </a:xfrm>
          <a:prstGeom prst="rect">
            <a:avLst/>
          </a:prstGeom>
        </p:spPr>
        <p:txBody>
          <a:bodyPr vert="horz" lIns="93166" tIns="46582" rIns="93166"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40" y="8829968"/>
            <a:ext cx="3037840" cy="464820"/>
          </a:xfrm>
          <a:prstGeom prst="rect">
            <a:avLst/>
          </a:prstGeom>
        </p:spPr>
        <p:txBody>
          <a:bodyPr vert="horz" lIns="93166" tIns="46582" rIns="93166" bIns="46582" rtlCol="0" anchor="b"/>
          <a:lstStyle>
            <a:lvl1pPr algn="r">
              <a:defRPr sz="1200"/>
            </a:lvl1pPr>
          </a:lstStyle>
          <a:p>
            <a:fld id="{62583AE9-5228-4641-AE46-DAC04049BDD6}" type="slidenum">
              <a:rPr lang="en-US" smtClean="0"/>
              <a:pPr/>
              <a:t>‹#›</a:t>
            </a:fld>
            <a:endParaRPr lang="en-US"/>
          </a:p>
        </p:txBody>
      </p:sp>
    </p:spTree>
    <p:extLst>
      <p:ext uri="{BB962C8B-B14F-4D97-AF65-F5344CB8AC3E}">
        <p14:creationId xmlns:p14="http://schemas.microsoft.com/office/powerpoint/2010/main" val="818509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cathedralsquare.org/future-sash.php" TargetMode="External"/><Relationship Id="rId3" Type="http://schemas.openxmlformats.org/officeDocument/2006/relationships/hyperlink" Target="http://www.leadingage.org/Center_for_Housing_Plus_Services.aspx" TargetMode="External"/><Relationship Id="rId7" Type="http://schemas.openxmlformats.org/officeDocument/2006/relationships/hyperlink" Target="http://www.leadingage.org/uploadedFiles/Content/About/Center_for_Applied_Research/Expanding_Affordable_Housing_Plus_Services/Affordable_Senior_Housing_Services_Strategies.pdf"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www.leadingage.org/Bio.aspx?id=497" TargetMode="External"/><Relationship Id="rId5" Type="http://schemas.openxmlformats.org/officeDocument/2006/relationships/hyperlink" Target="http://www.leadingage.org/Housing_Authorities_Share_Housing_With_Services_Strategies.aspx" TargetMode="External"/><Relationship Id="rId4" Type="http://schemas.openxmlformats.org/officeDocument/2006/relationships/hyperlink" Target="http://www.leadingage.org/Affordable_Senior_Housing_Summit.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defTabSz="912843">
              <a:defRPr/>
            </a:pPr>
            <a:r>
              <a:rPr lang="en-US" dirty="0"/>
              <a:t>Our greatest challenges are also our biggest opportunities:</a:t>
            </a:r>
          </a:p>
          <a:p>
            <a:pPr defTabSz="912843">
              <a:defRPr/>
            </a:pPr>
            <a:endParaRPr lang="en-US" dirty="0"/>
          </a:p>
          <a:p>
            <a:pPr defTabSz="912843">
              <a:defRPr/>
            </a:pPr>
            <a:r>
              <a:rPr lang="en-US" dirty="0"/>
              <a:t>We just need to figure out how to plug-in to the national dialogue and state/local initiatives, opportunities and partnerships.</a:t>
            </a:r>
          </a:p>
          <a:p>
            <a:endParaRPr lang="en-US" dirty="0" smtClean="0"/>
          </a:p>
          <a:p>
            <a:pPr defTabSz="912843">
              <a:defRPr/>
            </a:pPr>
            <a:r>
              <a:rPr lang="en-US" dirty="0">
                <a:solidFill>
                  <a:schemeClr val="tx1">
                    <a:tint val="75000"/>
                  </a:schemeClr>
                </a:solidFill>
              </a:rPr>
              <a:t>Access to private capital demands creativity and good financials! Upgrade those relationships and collaborations</a:t>
            </a:r>
          </a:p>
          <a:p>
            <a:endParaRPr lang="en-US" dirty="0" smtClean="0"/>
          </a:p>
          <a:p>
            <a:pPr defTabSz="912843">
              <a:defRPr/>
            </a:pPr>
            <a:r>
              <a:rPr lang="en-US" dirty="0" smtClean="0"/>
              <a:t>defend the charitable</a:t>
            </a:r>
            <a:r>
              <a:rPr lang="en-US" baseline="0" dirty="0" smtClean="0"/>
              <a:t> deduction, and low income housing tax credit</a:t>
            </a:r>
            <a:endParaRPr lang="en-US" dirty="0" smtClean="0"/>
          </a:p>
          <a:p>
            <a:endParaRPr lang="en-US" dirty="0" smtClean="0"/>
          </a:p>
          <a:p>
            <a:r>
              <a:rPr lang="en-US" dirty="0" smtClean="0"/>
              <a:t>And defend the charitable</a:t>
            </a:r>
            <a:r>
              <a:rPr lang="en-US" baseline="0" dirty="0" smtClean="0"/>
              <a:t> deduction, and low income housing tax credit</a:t>
            </a:r>
          </a:p>
          <a:p>
            <a:endParaRPr lang="en-US" baseline="0" dirty="0" smtClean="0"/>
          </a:p>
          <a:p>
            <a:endParaRPr lang="en-US" dirty="0"/>
          </a:p>
          <a:p>
            <a:r>
              <a:rPr lang="en-US" dirty="0"/>
              <a:t>Sequestration – it isn’t going away, and recent negotiated agreements mean the pressures keep getting stretched out further over time</a:t>
            </a:r>
          </a:p>
          <a:p>
            <a:endParaRPr lang="en-US" dirty="0"/>
          </a:p>
          <a:p>
            <a:r>
              <a:rPr lang="en-US" dirty="0"/>
              <a:t>Trend:  Renewals of assistance to current recipients crowding out budget authority for development and expansion.</a:t>
            </a:r>
          </a:p>
          <a:p>
            <a:endParaRPr lang="en-US" dirty="0" smtClean="0"/>
          </a:p>
          <a:p>
            <a:r>
              <a:rPr lang="en-US" dirty="0" smtClean="0"/>
              <a:t>Threat – innovation is being constrained by the pressures of the budget and reductions</a:t>
            </a:r>
          </a:p>
          <a:p>
            <a:endParaRPr lang="en-US" dirty="0" smtClean="0"/>
          </a:p>
          <a:p>
            <a:pPr defTabSz="912843">
              <a:defRPr/>
            </a:pPr>
            <a:endParaRPr lang="en-US" dirty="0" smtClean="0"/>
          </a:p>
          <a:p>
            <a:pPr defTabSz="912843">
              <a:defRPr/>
            </a:pPr>
            <a:r>
              <a:rPr lang="en-US" dirty="0" smtClean="0"/>
              <a:t>Market Rents  redefined?  </a:t>
            </a:r>
            <a:r>
              <a:rPr lang="en-US" sz="2800" dirty="0"/>
              <a:t>OCAF is our future ; over market will be cut! We’ll cover this more in the next session </a:t>
            </a:r>
          </a:p>
          <a:p>
            <a:endParaRPr lang="en-US" dirty="0" smtClean="0"/>
          </a:p>
          <a:p>
            <a:r>
              <a:rPr lang="en-US" b="1" dirty="0"/>
              <a:t>FY15 House Bill would reduce appropriations for HUD programs below FY 2014 levels</a:t>
            </a:r>
            <a:r>
              <a:rPr lang="en-US" dirty="0"/>
              <a:t>. Underfunding HUD programs undermines the goals of helping low-income seniors, people with disabilities, and families with children to live in safe, stable, affordable housing and to revitalize their communities. The Committee recognizes that targeted investments can yield exceptional results (VASH example – for CHCDF) …Yet, the bill fails to provide adequate funding to fully renew in 2015 these and all other subsidy program currently used by low-income families. </a:t>
            </a:r>
          </a:p>
          <a:p>
            <a:endParaRPr lang="en-US" dirty="0" smtClean="0"/>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817E730-6DEF-457A-84BF-9875631EB8D1}" type="slidenum">
              <a:rPr lang="en-US" smtClean="0"/>
              <a:pPr/>
              <a:t>6</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So what does LeadingAge see?</a:t>
            </a:r>
          </a:p>
          <a:p>
            <a:endParaRPr lang="en-US" dirty="0" smtClean="0"/>
          </a:p>
          <a:p>
            <a:r>
              <a:rPr lang="en-US" dirty="0" smtClean="0"/>
              <a:t>State</a:t>
            </a:r>
            <a:r>
              <a:rPr lang="en-US" baseline="0" dirty="0" smtClean="0"/>
              <a:t> initiatives resulting from Olmstead and related VCAs, along with ACA incentives, etc.</a:t>
            </a:r>
          </a:p>
          <a:p>
            <a:endParaRPr lang="en-US" baseline="0" dirty="0" smtClean="0"/>
          </a:p>
          <a:p>
            <a:r>
              <a:rPr lang="en-US" dirty="0" smtClean="0"/>
              <a:t>Many states are trying</a:t>
            </a:r>
            <a:r>
              <a:rPr lang="en-US" baseline="0" dirty="0" smtClean="0"/>
              <a:t> to rebalance their long-term care systems to provide greater access to services and resources to help people remain in the homes and communities and avoid premature or unnecessary institutionalization.</a:t>
            </a:r>
          </a:p>
          <a:p>
            <a:endParaRPr lang="en-US" baseline="0" dirty="0" smtClean="0"/>
          </a:p>
          <a:p>
            <a:r>
              <a:rPr lang="en-US" baseline="0" dirty="0" smtClean="0"/>
              <a:t>The Affordable Care Act and other health reform efforts are trying to drive better management of health conditions, incentivizing coordination within and across care systems, and lots of new research going on to help reduce the unnecessary use of hospitals and higher levels of care. </a:t>
            </a:r>
          </a:p>
          <a:p>
            <a:endParaRPr lang="en-US" baseline="0" dirty="0" smtClean="0"/>
          </a:p>
          <a:p>
            <a:r>
              <a:rPr lang="en-US" baseline="0" dirty="0" smtClean="0"/>
              <a:t>As the biggest users of health and long-term care services, initiatives are focusing on enhancing access to services and supports and helping dual eligible to better manage their conditions and coordinate their care needs.</a:t>
            </a:r>
          </a:p>
          <a:p>
            <a:endParaRPr lang="en-US" baseline="0" dirty="0" smtClean="0"/>
          </a:p>
          <a:p>
            <a:r>
              <a:rPr lang="en-US" baseline="0" dirty="0" smtClean="0"/>
              <a:t>For info and trends, with details and new opportunities frequently the subject of HCBS newsletter</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88582A3-CC66-4F23-95C6-6234C77C058B}" type="slidenum">
              <a:rPr lang="en-US" smtClean="0"/>
              <a:pPr/>
              <a:t>9</a:t>
            </a:fld>
            <a:endParaRPr lang="en-US"/>
          </a:p>
        </p:txBody>
      </p:sp>
    </p:spTree>
    <p:extLst>
      <p:ext uri="{BB962C8B-B14F-4D97-AF65-F5344CB8AC3E}">
        <p14:creationId xmlns:p14="http://schemas.microsoft.com/office/powerpoint/2010/main" val="2470855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defTabSz="912843">
              <a:defRPr/>
            </a:pPr>
            <a:r>
              <a:rPr lang="en-US" sz="1000" b="1" dirty="0"/>
              <a:t>So what is LeadingAge doing about this?</a:t>
            </a:r>
          </a:p>
          <a:p>
            <a:pPr defTabSz="912843">
              <a:defRPr/>
            </a:pPr>
            <a:endParaRPr lang="en-US" sz="1000" b="1" dirty="0"/>
          </a:p>
          <a:p>
            <a:pPr defTabSz="912843">
              <a:defRPr/>
            </a:pPr>
            <a:r>
              <a:rPr lang="en-US" sz="1000" b="1" dirty="0"/>
              <a:t>To help leverage and further elevate the positive role of housing on the national health policy agenda, we’re putting our money where our mouth is – investing in research, staffing and helping members who are pursuing and/or promoting new models.</a:t>
            </a:r>
          </a:p>
          <a:p>
            <a:pPr defTabSz="912843">
              <a:defRPr/>
            </a:pPr>
            <a:endParaRPr lang="en-US" sz="1000" b="1" dirty="0"/>
          </a:p>
          <a:p>
            <a:r>
              <a:rPr lang="en-US" sz="1000" dirty="0"/>
              <a:t>As with the BPC on housing:  Housing policy must recognize the importance of integrating housing with health and other related supportive services, or "housing plus services." </a:t>
            </a:r>
          </a:p>
          <a:p>
            <a:endParaRPr lang="en-US" sz="1000" dirty="0"/>
          </a:p>
          <a:p>
            <a:r>
              <a:rPr lang="en-US" sz="1000" dirty="0"/>
              <a:t>IFAS/LA CAR is working to take the lead on creating the credible research and data needed to make the case that affordable housing is a critical platform for integrated health and support services. (CAR newsletter - Stay informed, and participate wherever possible.)</a:t>
            </a:r>
          </a:p>
          <a:p>
            <a:endParaRPr lang="en-US" sz="1000" dirty="0"/>
          </a:p>
          <a:p>
            <a:r>
              <a:rPr lang="en-US" sz="1000" dirty="0"/>
              <a:t>Long-held principle here at LeadingAge that senior housing should be the platform for the delivery of services has added a new focus – Launched in the fall of 2013,  </a:t>
            </a:r>
            <a:r>
              <a:rPr lang="en-US" sz="1000" dirty="0">
                <a:hlinkClick r:id="rId3" tooltip="LeadingAge Center for Housing Plus Services"/>
              </a:rPr>
              <a:t>LeadingAge Center for Housing Plus Services</a:t>
            </a:r>
            <a:r>
              <a:rPr lang="en-US" sz="1000" dirty="0"/>
              <a:t>. </a:t>
            </a:r>
          </a:p>
          <a:p>
            <a:endParaRPr lang="en-US" sz="1000" dirty="0"/>
          </a:p>
          <a:p>
            <a:r>
              <a:rPr lang="en-US" sz="1000" dirty="0"/>
              <a:t>Since 2005, the Center for Applied Research has been studying the role that housing with services could play in meeting the growing need for health and long-term services and supports among low-income elders. As part of that effort, Enterprise and the center collaborated on the </a:t>
            </a:r>
            <a:r>
              <a:rPr lang="en-US" sz="1000" dirty="0">
                <a:hlinkClick r:id="rId4" tooltip="National Summit on Affordable Housing and Services"/>
              </a:rPr>
              <a:t>National Summit on Affordable Housing and Services</a:t>
            </a:r>
            <a:r>
              <a:rPr lang="en-US" sz="1000" dirty="0"/>
              <a:t> in May 2010 and the </a:t>
            </a:r>
            <a:r>
              <a:rPr lang="en-US" sz="1000" dirty="0">
                <a:hlinkClick r:id="rId5" tooltip="Summit on Aging in Public Housing"/>
              </a:rPr>
              <a:t>Summit on Aging in Public Housing</a:t>
            </a:r>
            <a:r>
              <a:rPr lang="en-US" sz="1000" dirty="0"/>
              <a:t> in March 2011. </a:t>
            </a:r>
          </a:p>
          <a:p>
            <a:endParaRPr lang="en-US" sz="1000" b="1" dirty="0"/>
          </a:p>
          <a:p>
            <a:r>
              <a:rPr lang="en-US" sz="1000" b="1" dirty="0"/>
              <a:t>Are Affordable Housing With Services Strategies Effective?</a:t>
            </a:r>
          </a:p>
          <a:p>
            <a:r>
              <a:rPr lang="en-US" sz="1000" dirty="0"/>
              <a:t>by </a:t>
            </a:r>
            <a:r>
              <a:rPr lang="en-US" sz="1000" dirty="0">
                <a:hlinkClick r:id="rId6" action="ppaction://hlinkfile"/>
              </a:rPr>
              <a:t>Alisha </a:t>
            </a:r>
            <a:r>
              <a:rPr lang="en-US" sz="1000" dirty="0" err="1">
                <a:hlinkClick r:id="rId6" action="ppaction://hlinkfile"/>
              </a:rPr>
              <a:t>Sanders</a:t>
            </a:r>
            <a:r>
              <a:rPr lang="en-US" sz="1000" dirty="0" err="1"/>
              <a:t>Updated</a:t>
            </a:r>
            <a:r>
              <a:rPr lang="en-US" sz="1000" dirty="0"/>
              <a:t> On: Apr 29, 2011</a:t>
            </a:r>
          </a:p>
          <a:p>
            <a:r>
              <a:rPr lang="en-US" sz="1000" dirty="0"/>
              <a:t>The </a:t>
            </a:r>
            <a:r>
              <a:rPr lang="en-US" sz="1000" dirty="0">
                <a:hlinkClick r:id="rId7" action="ppaction://hlinkfile" tooltip="Research on Affordable Senior Housing With Services Strategies"/>
              </a:rPr>
              <a:t>Research on Affordable Senior Housing With Services Strategies</a:t>
            </a:r>
            <a:r>
              <a:rPr lang="en-US" sz="1000" dirty="0"/>
              <a:t> brief outlines the current research of the effectiveness of affordable senior housing with services strategies. </a:t>
            </a:r>
          </a:p>
          <a:p>
            <a:r>
              <a:rPr lang="en-US" sz="1000" dirty="0"/>
              <a:t>The impact of affordable housing with services strategies is largely untested. Although numerous approaches have been implemented across the country in a wide range of housing settings, there is a paucity of systematic or rigorous evaluation of their outcomes. </a:t>
            </a:r>
          </a:p>
          <a:p>
            <a:endParaRPr lang="en-US" sz="1000" dirty="0"/>
          </a:p>
          <a:p>
            <a:pPr defTabSz="912843">
              <a:defRPr/>
            </a:pPr>
            <a:r>
              <a:rPr lang="en-US" sz="1000" dirty="0"/>
              <a:t/>
            </a:r>
            <a:br>
              <a:rPr lang="en-US" sz="1000" dirty="0"/>
            </a:br>
            <a:r>
              <a:rPr lang="en-US" sz="1000" dirty="0"/>
              <a:t>Studies have found a high level of satisfaction with programs, increased use of services, increased sense of resident well‐being, and positive impacts on property management (lower turnover, higher occupancy and improved maintenance of units). </a:t>
            </a:r>
            <a:br>
              <a:rPr lang="en-US" sz="1000" dirty="0"/>
            </a:br>
            <a:r>
              <a:rPr lang="en-US" sz="1000" dirty="0"/>
              <a:t/>
            </a:r>
            <a:br>
              <a:rPr lang="en-US" sz="1000" dirty="0"/>
            </a:br>
            <a:r>
              <a:rPr lang="en-US" sz="1000" b="1" dirty="0"/>
              <a:t>Some studies have also found improved health management and monitoring behavior. No studies, however, have been conducted of the cost‐benefits of the model. </a:t>
            </a:r>
          </a:p>
          <a:p>
            <a:pPr defTabSz="912843">
              <a:defRPr/>
            </a:pPr>
            <a:endParaRPr lang="en-US" sz="1000" b="1" dirty="0"/>
          </a:p>
          <a:p>
            <a:pPr defTabSz="912843">
              <a:defRPr/>
            </a:pPr>
            <a:r>
              <a:rPr lang="en-US" sz="1000" b="1" dirty="0"/>
              <a:t>But that is about to change</a:t>
            </a:r>
            <a:r>
              <a:rPr lang="en-US" sz="1000" dirty="0"/>
              <a:t>– see next slide</a:t>
            </a:r>
            <a:endParaRPr lang="en-US" sz="1000" b="1" dirty="0"/>
          </a:p>
          <a:p>
            <a:endParaRPr lang="en-US" sz="1000" dirty="0"/>
          </a:p>
          <a:p>
            <a:pPr defTabSz="912843">
              <a:defRPr/>
            </a:pPr>
            <a:r>
              <a:rPr lang="en-US" sz="1000" dirty="0"/>
              <a:t>LeadingAge Center for Applied Research  </a:t>
            </a:r>
            <a:r>
              <a:rPr lang="en-US" sz="1000" b="1" dirty="0"/>
              <a:t>- </a:t>
            </a:r>
            <a:r>
              <a:rPr lang="en-US" sz="1000" dirty="0"/>
              <a:t>Matching HUD/HSS Data (</a:t>
            </a:r>
            <a:r>
              <a:rPr lang="en-US" sz="1000" dirty="0" err="1"/>
              <a:t>macarthur</a:t>
            </a:r>
            <a:r>
              <a:rPr lang="en-US" sz="1000" dirty="0"/>
              <a:t> grant) – data due Summer 2014</a:t>
            </a:r>
          </a:p>
          <a:p>
            <a:endParaRPr lang="en-US" sz="1000" dirty="0"/>
          </a:p>
          <a:p>
            <a:endParaRPr lang="en-US" sz="1000" dirty="0"/>
          </a:p>
          <a:p>
            <a:r>
              <a:rPr lang="en-US" sz="1000" dirty="0"/>
              <a:t>Cathedral Square's </a:t>
            </a:r>
            <a:r>
              <a:rPr lang="en-US" sz="1000" dirty="0">
                <a:hlinkClick r:id="rId8" tooltip="Support and Services at Home"/>
              </a:rPr>
              <a:t>Support and Services at Home</a:t>
            </a:r>
            <a:r>
              <a:rPr lang="en-US" sz="1000" dirty="0"/>
              <a:t> (SASH) program creates partnerships between housing, home health, support services and the state government to support elders in their own homes.</a:t>
            </a:r>
          </a:p>
          <a:p>
            <a:endParaRPr lang="en-US" sz="1000" dirty="0"/>
          </a:p>
          <a:p>
            <a:r>
              <a:rPr lang="en-US" sz="1000" dirty="0"/>
              <a:t>Learning collaborative, now underway, is bringing together a small group of housing providers who are taking the lead in coordinating specific types of services and messaging to help promote futures.</a:t>
            </a:r>
          </a:p>
          <a:p>
            <a:endParaRPr lang="en-US" sz="1000" dirty="0"/>
          </a:p>
        </p:txBody>
      </p:sp>
      <p:sp>
        <p:nvSpPr>
          <p:cNvPr id="4" name="Slide Number Placeholder 3"/>
          <p:cNvSpPr>
            <a:spLocks noGrp="1"/>
          </p:cNvSpPr>
          <p:nvPr>
            <p:ph type="sldNum" sz="quarter" idx="10"/>
          </p:nvPr>
        </p:nvSpPr>
        <p:spPr/>
        <p:txBody>
          <a:bodyPr/>
          <a:lstStyle/>
          <a:p>
            <a:fld id="{62583AE9-5228-4641-AE46-DAC04049BDD6}"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B36801-8505-4C0E-A75F-6C61E9D43F90}" type="datetimeFigureOut">
              <a:rPr lang="en-US" smtClean="0"/>
              <a:pPr/>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21966-C764-4C40-97C3-3CEDFB59A7F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B36801-8505-4C0E-A75F-6C61E9D43F90}" type="datetimeFigureOut">
              <a:rPr lang="en-US" smtClean="0"/>
              <a:pPr/>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21966-C764-4C40-97C3-3CEDFB59A7F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B36801-8505-4C0E-A75F-6C61E9D43F90}" type="datetimeFigureOut">
              <a:rPr lang="en-US" smtClean="0"/>
              <a:pPr/>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21966-C764-4C40-97C3-3CEDFB59A7F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B36801-8505-4C0E-A75F-6C61E9D43F90}" type="datetimeFigureOut">
              <a:rPr lang="en-US" smtClean="0"/>
              <a:pPr/>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21966-C764-4C40-97C3-3CEDFB59A7F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B36801-8505-4C0E-A75F-6C61E9D43F90}" type="datetimeFigureOut">
              <a:rPr lang="en-US" smtClean="0"/>
              <a:pPr/>
              <a:t>4/22/2015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D21966-C764-4C40-97C3-3CEDFB59A7F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B36801-8505-4C0E-A75F-6C61E9D43F90}" type="datetimeFigureOut">
              <a:rPr lang="en-US" smtClean="0"/>
              <a:pPr/>
              <a:t>4/22/2015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D21966-C764-4C40-97C3-3CEDFB59A7F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B36801-8505-4C0E-A75F-6C61E9D43F90}" type="datetimeFigureOut">
              <a:rPr lang="en-US" smtClean="0"/>
              <a:pPr/>
              <a:t>4/22/2015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D21966-C764-4C40-97C3-3CEDFB59A7F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B36801-8505-4C0E-A75F-6C61E9D43F90}" type="datetimeFigureOut">
              <a:rPr lang="en-US" smtClean="0"/>
              <a:pPr/>
              <a:t>4/22/2015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D21966-C764-4C40-97C3-3CEDFB59A7F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B36801-8505-4C0E-A75F-6C61E9D43F90}" type="datetimeFigureOut">
              <a:rPr lang="en-US" smtClean="0"/>
              <a:pPr/>
              <a:t>4/22/2015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D21966-C764-4C40-97C3-3CEDFB59A7F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B36801-8505-4C0E-A75F-6C61E9D43F90}" type="datetimeFigureOut">
              <a:rPr lang="en-US" smtClean="0"/>
              <a:pPr/>
              <a:t>4/22/2015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D21966-C764-4C40-97C3-3CEDFB59A7F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B36801-8505-4C0E-A75F-6C61E9D43F90}" type="datetimeFigureOut">
              <a:rPr lang="en-US" smtClean="0"/>
              <a:pPr/>
              <a:t>4/22/2015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D21966-C764-4C40-97C3-3CEDFB59A7F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S:\CREATIVE_SERVICES\LeadingAge%20Collateral\LeadingAge%20PowerPoint\LeadingAge%20Brand%20Presentations\Working%20Files\LeadingAge%20PowerPoint%20Background%20Slides_Page_4.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r:link="rId14"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B36801-8505-4C0E-A75F-6C61E9D43F90}" type="datetimeFigureOut">
              <a:rPr lang="en-US" smtClean="0"/>
              <a:pPr/>
              <a:t>4/22/2015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D21966-C764-4C40-97C3-3CEDFB59A7F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6" r:id="rId1"/>
    <p:sldLayoutId id="2147483758"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file:///S:\CREATIVE_SERVICES\LeadingAge%20Collateral\LeadingAge%20PowerPoint\LeadingAge%20Brand%20Presentations\Working%20Files\PowerPoint-Splash-Screen_2.jpg"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awaldrum@leadingage.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hyperlink" Target="mailto:awaldrum@leadingage.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r:link="rId3" cstate="print">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1"/>
            <a:ext cx="7772400" cy="2457450"/>
          </a:xfrm>
        </p:spPr>
        <p:txBody>
          <a:bodyPr>
            <a:normAutofit/>
          </a:bodyPr>
          <a:lstStyle/>
          <a:p>
            <a:r>
              <a:rPr lang="en-US" b="1" dirty="0" smtClean="0"/>
              <a:t>LeadingAge Maryland</a:t>
            </a:r>
            <a:br>
              <a:rPr lang="en-US" b="1" dirty="0" smtClean="0"/>
            </a:br>
            <a:r>
              <a:rPr lang="en-US" b="1" dirty="0" smtClean="0"/>
              <a:t>Federal </a:t>
            </a:r>
            <a:r>
              <a:rPr lang="en-US" b="1" dirty="0" smtClean="0"/>
              <a:t>Housing Update</a:t>
            </a:r>
            <a:br>
              <a:rPr lang="en-US" b="1" dirty="0" smtClean="0"/>
            </a:br>
            <a:r>
              <a:rPr lang="en-US" sz="3300" b="1" dirty="0" smtClean="0"/>
              <a:t>April 22, 2015</a:t>
            </a:r>
            <a:br>
              <a:rPr lang="en-US" sz="3300" b="1" dirty="0" smtClean="0"/>
            </a:br>
            <a:endParaRPr lang="en-US" sz="3300" b="1" dirty="0"/>
          </a:p>
        </p:txBody>
      </p:sp>
      <p:sp>
        <p:nvSpPr>
          <p:cNvPr id="3" name="Subtitle 2"/>
          <p:cNvSpPr>
            <a:spLocks noGrp="1"/>
          </p:cNvSpPr>
          <p:nvPr>
            <p:ph type="subTitle" idx="1"/>
          </p:nvPr>
        </p:nvSpPr>
        <p:spPr>
          <a:xfrm>
            <a:off x="1371600" y="3505200"/>
            <a:ext cx="6400800" cy="1524000"/>
          </a:xfrm>
        </p:spPr>
        <p:txBody>
          <a:bodyPr>
            <a:normAutofit fontScale="77500" lnSpcReduction="20000"/>
          </a:bodyPr>
          <a:lstStyle/>
          <a:p>
            <a:r>
              <a:rPr lang="en-US" dirty="0" smtClean="0"/>
              <a:t>Alayna Waldrum, Esq. </a:t>
            </a:r>
          </a:p>
          <a:p>
            <a:r>
              <a:rPr lang="en-US" dirty="0" smtClean="0"/>
              <a:t>LeadingAge </a:t>
            </a:r>
            <a:r>
              <a:rPr lang="en-US" dirty="0" smtClean="0"/>
              <a:t>Housing </a:t>
            </a:r>
            <a:r>
              <a:rPr lang="en-US" dirty="0" smtClean="0"/>
              <a:t>Legislative Representative</a:t>
            </a:r>
          </a:p>
          <a:p>
            <a:r>
              <a:rPr lang="en-US" i="1" dirty="0" smtClean="0">
                <a:hlinkClick r:id="rId2"/>
              </a:rPr>
              <a:t>awaldrum@leadingage.org</a:t>
            </a:r>
            <a:r>
              <a:rPr lang="en-US" i="1" dirty="0" smtClean="0"/>
              <a:t> </a:t>
            </a:r>
            <a:endParaRPr lang="en-US" i="1" dirty="0" smtClean="0"/>
          </a:p>
          <a:p>
            <a:endParaRPr lang="en-US" i="1" dirty="0"/>
          </a:p>
        </p:txBody>
      </p:sp>
    </p:spTree>
    <p:extLst>
      <p:ext uri="{BB962C8B-B14F-4D97-AF65-F5344CB8AC3E}">
        <p14:creationId xmlns:p14="http://schemas.microsoft.com/office/powerpoint/2010/main" val="1127693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15962"/>
          </a:xfrm>
        </p:spPr>
        <p:txBody>
          <a:bodyPr>
            <a:normAutofit fontScale="90000"/>
          </a:bodyPr>
          <a:lstStyle/>
          <a:p>
            <a:r>
              <a:rPr lang="en-US" b="1" dirty="0"/>
              <a:t>Fiscal </a:t>
            </a:r>
            <a:r>
              <a:rPr lang="en-US" b="1" dirty="0" smtClean="0"/>
              <a:t>2016 </a:t>
            </a:r>
            <a:r>
              <a:rPr lang="en-US" b="1" dirty="0"/>
              <a:t>Appropriations</a:t>
            </a:r>
            <a:endParaRPr lang="en-US"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704945351"/>
              </p:ext>
            </p:extLst>
          </p:nvPr>
        </p:nvGraphicFramePr>
        <p:xfrm>
          <a:off x="533400" y="1066800"/>
          <a:ext cx="8229601" cy="4483005"/>
        </p:xfrm>
        <a:graphic>
          <a:graphicData uri="http://schemas.openxmlformats.org/drawingml/2006/table">
            <a:tbl>
              <a:tblPr firstRow="1" firstCol="1" bandRow="1">
                <a:tableStyleId>{5C22544A-7EE6-4342-B048-85BDC9FD1C3A}</a:tableStyleId>
              </a:tblPr>
              <a:tblGrid>
                <a:gridCol w="1015163"/>
                <a:gridCol w="1015163"/>
                <a:gridCol w="497087"/>
                <a:gridCol w="497087"/>
                <a:gridCol w="497087"/>
                <a:gridCol w="606332"/>
                <a:gridCol w="606332"/>
                <a:gridCol w="649266"/>
                <a:gridCol w="657376"/>
                <a:gridCol w="1094354"/>
                <a:gridCol w="1094354"/>
              </a:tblGrid>
              <a:tr h="353196">
                <a:tc gridSpan="2">
                  <a:txBody>
                    <a:bodyPr/>
                    <a:lstStyle/>
                    <a:p>
                      <a:pPr marL="0" marR="0" algn="ctr">
                        <a:lnSpc>
                          <a:spcPct val="115000"/>
                        </a:lnSpc>
                        <a:spcBef>
                          <a:spcPts val="0"/>
                        </a:spcBef>
                        <a:spcAft>
                          <a:spcPts val="0"/>
                        </a:spcAft>
                      </a:pPr>
                      <a:r>
                        <a:rPr lang="en-US" sz="1000" dirty="0">
                          <a:effectLst/>
                        </a:rPr>
                        <a:t>Section 202 Supportive Housing for the Elderly Program </a:t>
                      </a:r>
                      <a:endParaRPr lang="en-US" sz="1000" dirty="0">
                        <a:effectLst/>
                        <a:latin typeface="Calibri"/>
                        <a:ea typeface="Calibri"/>
                        <a:cs typeface="Times New Roman"/>
                      </a:endParaRPr>
                    </a:p>
                  </a:txBody>
                  <a:tcPr marL="62821" marR="62821" marT="0" marB="0"/>
                </a:tc>
                <a:tc hMerge="1">
                  <a:txBody>
                    <a:bodyPr/>
                    <a:lstStyle/>
                    <a:p>
                      <a:endParaRPr lang="en-US"/>
                    </a:p>
                  </a:txBody>
                  <a:tcPr/>
                </a:tc>
                <a:tc>
                  <a:txBody>
                    <a:bodyPr/>
                    <a:lstStyle/>
                    <a:p>
                      <a:pPr marL="0" marR="0" algn="ctr">
                        <a:lnSpc>
                          <a:spcPct val="115000"/>
                        </a:lnSpc>
                        <a:spcBef>
                          <a:spcPts val="0"/>
                        </a:spcBef>
                        <a:spcAft>
                          <a:spcPts val="0"/>
                        </a:spcAft>
                      </a:pPr>
                      <a:r>
                        <a:rPr lang="en-US" sz="1000">
                          <a:effectLst/>
                        </a:rPr>
                        <a:t>FY08</a:t>
                      </a:r>
                    </a:p>
                    <a:p>
                      <a:pPr marL="0" marR="0" algn="ctr">
                        <a:lnSpc>
                          <a:spcPct val="115000"/>
                        </a:lnSpc>
                        <a:spcBef>
                          <a:spcPts val="0"/>
                        </a:spcBef>
                        <a:spcAft>
                          <a:spcPts val="0"/>
                        </a:spcAft>
                      </a:pPr>
                      <a:r>
                        <a:rPr lang="en-US" sz="1000">
                          <a:effectLst/>
                        </a:rPr>
                        <a:t> </a:t>
                      </a:r>
                      <a:endParaRPr lang="en-US" sz="1000">
                        <a:effectLst/>
                        <a:latin typeface="Calibri"/>
                        <a:ea typeface="Calibri"/>
                        <a:cs typeface="Times New Roman"/>
                      </a:endParaRPr>
                    </a:p>
                  </a:txBody>
                  <a:tcPr marL="62821" marR="62821" marT="0" marB="0"/>
                </a:tc>
                <a:tc>
                  <a:txBody>
                    <a:bodyPr/>
                    <a:lstStyle/>
                    <a:p>
                      <a:pPr marL="0" marR="0" algn="ctr">
                        <a:lnSpc>
                          <a:spcPct val="115000"/>
                        </a:lnSpc>
                        <a:spcBef>
                          <a:spcPts val="0"/>
                        </a:spcBef>
                        <a:spcAft>
                          <a:spcPts val="0"/>
                        </a:spcAft>
                      </a:pPr>
                      <a:r>
                        <a:rPr lang="en-US" sz="1000">
                          <a:effectLst/>
                        </a:rPr>
                        <a:t>FY09</a:t>
                      </a:r>
                      <a:endParaRPr lang="en-US" sz="1000">
                        <a:effectLst/>
                        <a:latin typeface="Calibri"/>
                        <a:ea typeface="Calibri"/>
                        <a:cs typeface="Times New Roman"/>
                      </a:endParaRPr>
                    </a:p>
                  </a:txBody>
                  <a:tcPr marL="62821" marR="62821" marT="0" marB="0"/>
                </a:tc>
                <a:tc>
                  <a:txBody>
                    <a:bodyPr/>
                    <a:lstStyle/>
                    <a:p>
                      <a:pPr marL="0" marR="0" algn="ctr">
                        <a:lnSpc>
                          <a:spcPct val="115000"/>
                        </a:lnSpc>
                        <a:spcBef>
                          <a:spcPts val="0"/>
                        </a:spcBef>
                        <a:spcAft>
                          <a:spcPts val="0"/>
                        </a:spcAft>
                      </a:pPr>
                      <a:r>
                        <a:rPr lang="en-US" sz="1000">
                          <a:effectLst/>
                        </a:rPr>
                        <a:t>FY10</a:t>
                      </a:r>
                      <a:endParaRPr lang="en-US" sz="1000">
                        <a:effectLst/>
                        <a:latin typeface="Calibri"/>
                        <a:ea typeface="Calibri"/>
                        <a:cs typeface="Times New Roman"/>
                      </a:endParaRPr>
                    </a:p>
                  </a:txBody>
                  <a:tcPr marL="62821" marR="62821" marT="0" marB="0"/>
                </a:tc>
                <a:tc>
                  <a:txBody>
                    <a:bodyPr/>
                    <a:lstStyle/>
                    <a:p>
                      <a:pPr marL="0" marR="0" algn="ctr">
                        <a:lnSpc>
                          <a:spcPct val="115000"/>
                        </a:lnSpc>
                        <a:spcBef>
                          <a:spcPts val="0"/>
                        </a:spcBef>
                        <a:spcAft>
                          <a:spcPts val="0"/>
                        </a:spcAft>
                      </a:pPr>
                      <a:r>
                        <a:rPr lang="en-US" sz="1000">
                          <a:effectLst/>
                        </a:rPr>
                        <a:t>FY11 </a:t>
                      </a:r>
                      <a:endParaRPr lang="en-US" sz="1000">
                        <a:effectLst/>
                        <a:latin typeface="Calibri"/>
                        <a:ea typeface="Calibri"/>
                        <a:cs typeface="Times New Roman"/>
                      </a:endParaRPr>
                    </a:p>
                  </a:txBody>
                  <a:tcPr marL="62821" marR="62821" marT="0" marB="0"/>
                </a:tc>
                <a:tc>
                  <a:txBody>
                    <a:bodyPr/>
                    <a:lstStyle/>
                    <a:p>
                      <a:pPr marL="0" marR="0" algn="ctr">
                        <a:lnSpc>
                          <a:spcPct val="115000"/>
                        </a:lnSpc>
                        <a:spcBef>
                          <a:spcPts val="0"/>
                        </a:spcBef>
                        <a:spcAft>
                          <a:spcPts val="0"/>
                        </a:spcAft>
                      </a:pPr>
                      <a:r>
                        <a:rPr lang="en-US" sz="1000">
                          <a:effectLst/>
                        </a:rPr>
                        <a:t>FY12 </a:t>
                      </a:r>
                      <a:endParaRPr lang="en-US" sz="1000">
                        <a:effectLst/>
                        <a:latin typeface="Calibri"/>
                        <a:ea typeface="Calibri"/>
                        <a:cs typeface="Times New Roman"/>
                      </a:endParaRPr>
                    </a:p>
                  </a:txBody>
                  <a:tcPr marL="62821" marR="62821" marT="0" marB="0"/>
                </a:tc>
                <a:tc>
                  <a:txBody>
                    <a:bodyPr/>
                    <a:lstStyle/>
                    <a:p>
                      <a:pPr marL="0" marR="0" algn="ctr">
                        <a:lnSpc>
                          <a:spcPct val="115000"/>
                        </a:lnSpc>
                        <a:spcBef>
                          <a:spcPts val="0"/>
                        </a:spcBef>
                        <a:spcAft>
                          <a:spcPts val="0"/>
                        </a:spcAft>
                      </a:pPr>
                      <a:r>
                        <a:rPr lang="en-US" sz="1000">
                          <a:effectLst/>
                        </a:rPr>
                        <a:t>FY13</a:t>
                      </a:r>
                      <a:endParaRPr lang="en-US" sz="1000">
                        <a:effectLst/>
                        <a:latin typeface="Calibri"/>
                        <a:ea typeface="Calibri"/>
                        <a:cs typeface="Times New Roman"/>
                      </a:endParaRPr>
                    </a:p>
                  </a:txBody>
                  <a:tcPr marL="0" marR="0" marT="0" marB="0"/>
                </a:tc>
                <a:tc>
                  <a:txBody>
                    <a:bodyPr/>
                    <a:lstStyle/>
                    <a:p>
                      <a:pPr marL="0" marR="0" algn="ctr">
                        <a:lnSpc>
                          <a:spcPct val="115000"/>
                        </a:lnSpc>
                        <a:spcBef>
                          <a:spcPts val="0"/>
                        </a:spcBef>
                        <a:spcAft>
                          <a:spcPts val="0"/>
                        </a:spcAft>
                      </a:pPr>
                      <a:r>
                        <a:rPr lang="en-US" sz="1000">
                          <a:effectLst/>
                        </a:rPr>
                        <a:t>FY14</a:t>
                      </a:r>
                      <a:endParaRPr lang="en-US" sz="1000">
                        <a:effectLst/>
                        <a:latin typeface="Calibri"/>
                        <a:ea typeface="Calibri"/>
                        <a:cs typeface="Times New Roman"/>
                      </a:endParaRPr>
                    </a:p>
                  </a:txBody>
                  <a:tcPr marL="0" marR="0" marT="0" marB="0"/>
                </a:tc>
                <a:tc>
                  <a:txBody>
                    <a:bodyPr/>
                    <a:lstStyle/>
                    <a:p>
                      <a:pPr marL="0" marR="0" algn="ctr">
                        <a:lnSpc>
                          <a:spcPct val="115000"/>
                        </a:lnSpc>
                        <a:spcBef>
                          <a:spcPts val="0"/>
                        </a:spcBef>
                        <a:spcAft>
                          <a:spcPts val="0"/>
                        </a:spcAft>
                      </a:pPr>
                      <a:r>
                        <a:rPr lang="en-US" sz="1000">
                          <a:effectLst/>
                        </a:rPr>
                        <a:t>FY15</a:t>
                      </a:r>
                      <a:endParaRPr lang="en-US" sz="1000">
                        <a:effectLst/>
                        <a:latin typeface="Calibri"/>
                        <a:ea typeface="Calibri"/>
                        <a:cs typeface="Times New Roman"/>
                      </a:endParaRPr>
                    </a:p>
                  </a:txBody>
                  <a:tcPr marL="0" marR="0" marT="0" marB="0"/>
                </a:tc>
                <a:tc>
                  <a:txBody>
                    <a:bodyPr/>
                    <a:lstStyle/>
                    <a:p>
                      <a:pPr marL="0" marR="0" algn="ctr">
                        <a:lnSpc>
                          <a:spcPct val="115000"/>
                        </a:lnSpc>
                        <a:spcBef>
                          <a:spcPts val="0"/>
                        </a:spcBef>
                        <a:spcAft>
                          <a:spcPts val="0"/>
                        </a:spcAft>
                      </a:pPr>
                      <a:r>
                        <a:rPr lang="en-US" sz="1000">
                          <a:effectLst/>
                        </a:rPr>
                        <a:t>President’s FY16 Budget </a:t>
                      </a:r>
                      <a:endParaRPr lang="en-US" sz="1000">
                        <a:effectLst/>
                        <a:latin typeface="Calibri"/>
                        <a:ea typeface="Calibri"/>
                        <a:cs typeface="Times New Roman"/>
                      </a:endParaRPr>
                    </a:p>
                  </a:txBody>
                  <a:tcPr marL="0" marR="0" marT="0" marB="0"/>
                </a:tc>
              </a:tr>
              <a:tr h="353196">
                <a:tc gridSpan="2">
                  <a:txBody>
                    <a:bodyPr/>
                    <a:lstStyle/>
                    <a:p>
                      <a:pPr marL="0" marR="0" algn="l">
                        <a:lnSpc>
                          <a:spcPct val="115000"/>
                        </a:lnSpc>
                        <a:spcBef>
                          <a:spcPts val="0"/>
                        </a:spcBef>
                        <a:spcAft>
                          <a:spcPts val="0"/>
                        </a:spcAft>
                      </a:pPr>
                      <a:r>
                        <a:rPr lang="en-US" sz="1000" dirty="0">
                          <a:effectLst/>
                        </a:rPr>
                        <a:t>Total Section 202 Program </a:t>
                      </a:r>
                    </a:p>
                    <a:p>
                      <a:pPr marL="0" marR="0" algn="ctr">
                        <a:lnSpc>
                          <a:spcPct val="115000"/>
                        </a:lnSpc>
                        <a:spcBef>
                          <a:spcPts val="0"/>
                        </a:spcBef>
                        <a:spcAft>
                          <a:spcPts val="0"/>
                        </a:spcAft>
                      </a:pPr>
                      <a:r>
                        <a:rPr lang="en-US" sz="900" dirty="0">
                          <a:effectLst/>
                        </a:rPr>
                        <a:t>(All amounts are in millions)</a:t>
                      </a:r>
                      <a:endParaRPr lang="en-US" sz="1000" dirty="0">
                        <a:effectLst/>
                        <a:latin typeface="Calibri"/>
                        <a:ea typeface="Calibri"/>
                        <a:cs typeface="Times New Roman"/>
                      </a:endParaRPr>
                    </a:p>
                  </a:txBody>
                  <a:tcPr marL="62821" marR="62821" marT="0" marB="0"/>
                </a:tc>
                <a:tc hMerge="1">
                  <a:txBody>
                    <a:bodyPr/>
                    <a:lstStyle/>
                    <a:p>
                      <a:endParaRPr lang="en-US"/>
                    </a:p>
                  </a:txBody>
                  <a:tcPr/>
                </a:tc>
                <a:tc>
                  <a:txBody>
                    <a:bodyPr/>
                    <a:lstStyle/>
                    <a:p>
                      <a:pPr marL="0" marR="0" algn="l">
                        <a:lnSpc>
                          <a:spcPct val="115000"/>
                        </a:lnSpc>
                        <a:spcBef>
                          <a:spcPts val="0"/>
                        </a:spcBef>
                        <a:spcAft>
                          <a:spcPts val="0"/>
                        </a:spcAft>
                      </a:pPr>
                      <a:r>
                        <a:rPr lang="en-US" sz="1000">
                          <a:effectLst/>
                        </a:rPr>
                        <a:t>$735</a:t>
                      </a:r>
                    </a:p>
                    <a:p>
                      <a:pPr marL="0" marR="0" algn="l">
                        <a:lnSpc>
                          <a:spcPct val="115000"/>
                        </a:lnSpc>
                        <a:spcBef>
                          <a:spcPts val="0"/>
                        </a:spcBef>
                        <a:spcAft>
                          <a:spcPts val="0"/>
                        </a:spcAft>
                      </a:pPr>
                      <a:r>
                        <a:rPr lang="en-US" sz="1000">
                          <a:effectLst/>
                        </a:rPr>
                        <a:t> </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$765</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$825</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$400</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$374.6</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$374.6</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$383.5</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$420 </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$455</a:t>
                      </a:r>
                      <a:endParaRPr lang="en-US" sz="1000">
                        <a:effectLst/>
                        <a:latin typeface="Calibri"/>
                        <a:ea typeface="Calibri"/>
                        <a:cs typeface="Times New Roman"/>
                      </a:endParaRPr>
                    </a:p>
                  </a:txBody>
                  <a:tcPr marL="0" marR="0" marT="0" marB="0"/>
                </a:tc>
              </a:tr>
              <a:tr h="353196">
                <a:tc rowSpan="7">
                  <a:txBody>
                    <a:bodyPr/>
                    <a:lstStyle/>
                    <a:p>
                      <a:pPr marL="71755" marR="71755" algn="ctr">
                        <a:lnSpc>
                          <a:spcPct val="115000"/>
                        </a:lnSpc>
                        <a:spcBef>
                          <a:spcPts val="0"/>
                        </a:spcBef>
                        <a:spcAft>
                          <a:spcPts val="0"/>
                        </a:spcAft>
                      </a:pPr>
                      <a:r>
                        <a:rPr lang="en-US" sz="1000">
                          <a:effectLst/>
                        </a:rPr>
                        <a:t>Including </a:t>
                      </a:r>
                      <a:endParaRPr lang="en-US" sz="1000">
                        <a:effectLst/>
                        <a:latin typeface="Calibri"/>
                        <a:ea typeface="Calibri"/>
                        <a:cs typeface="Times New Roman"/>
                      </a:endParaRPr>
                    </a:p>
                  </a:txBody>
                  <a:tcPr marL="62821" marR="62821" marT="0" marB="0" vert="vert270"/>
                </a:tc>
                <a:tc>
                  <a:txBody>
                    <a:bodyPr/>
                    <a:lstStyle/>
                    <a:p>
                      <a:pPr marL="0" marR="0" algn="l">
                        <a:lnSpc>
                          <a:spcPct val="115000"/>
                        </a:lnSpc>
                        <a:spcBef>
                          <a:spcPts val="0"/>
                        </a:spcBef>
                        <a:spcAft>
                          <a:spcPts val="0"/>
                        </a:spcAft>
                      </a:pPr>
                      <a:r>
                        <a:rPr lang="en-US" sz="1000">
                          <a:effectLst/>
                        </a:rPr>
                        <a:t>Section 202 Capital Advance</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$629</a:t>
                      </a:r>
                    </a:p>
                    <a:p>
                      <a:pPr marL="0" marR="0" algn="l">
                        <a:lnSpc>
                          <a:spcPct val="115000"/>
                        </a:lnSpc>
                        <a:spcBef>
                          <a:spcPts val="0"/>
                        </a:spcBef>
                        <a:spcAft>
                          <a:spcPts val="0"/>
                        </a:spcAft>
                      </a:pPr>
                      <a:r>
                        <a:rPr lang="en-US" sz="1000">
                          <a:effectLst/>
                        </a:rPr>
                        <a:t> </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$454.5</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$582</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$90</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0</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0</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0" marR="0" marT="0" marB="0"/>
                </a:tc>
              </a:tr>
              <a:tr h="754555">
                <a:tc vMerge="1">
                  <a:txBody>
                    <a:bodyPr/>
                    <a:lstStyle/>
                    <a:p>
                      <a:endParaRPr lang="en-US"/>
                    </a:p>
                  </a:txBody>
                  <a:tcPr/>
                </a:tc>
                <a:tc>
                  <a:txBody>
                    <a:bodyPr/>
                    <a:lstStyle/>
                    <a:p>
                      <a:pPr marL="0" marR="0" algn="l">
                        <a:lnSpc>
                          <a:spcPct val="115000"/>
                        </a:lnSpc>
                        <a:spcBef>
                          <a:spcPts val="0"/>
                        </a:spcBef>
                        <a:spcAft>
                          <a:spcPts val="0"/>
                        </a:spcAft>
                      </a:pPr>
                      <a:r>
                        <a:rPr lang="en-US" sz="1000">
                          <a:effectLst/>
                        </a:rPr>
                        <a:t>Section 202 Demonstration</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$20 </a:t>
                      </a:r>
                      <a:r>
                        <a:rPr lang="en-US" sz="800">
                          <a:effectLst/>
                        </a:rPr>
                        <a:t>approx. </a:t>
                      </a:r>
                      <a:endParaRPr lang="en-US" sz="1000">
                        <a:effectLst/>
                      </a:endParaRPr>
                    </a:p>
                    <a:p>
                      <a:pPr marL="0" marR="0" algn="l">
                        <a:lnSpc>
                          <a:spcPct val="115000"/>
                        </a:lnSpc>
                        <a:spcBef>
                          <a:spcPts val="0"/>
                        </a:spcBef>
                        <a:spcAft>
                          <a:spcPts val="0"/>
                        </a:spcAft>
                      </a:pPr>
                      <a:r>
                        <a:rPr lang="en-US" sz="800">
                          <a:effectLst/>
                        </a:rPr>
                        <a:t>(this also includes funds from recaptures)</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$10</a:t>
                      </a:r>
                      <a:r>
                        <a:rPr lang="en-US" sz="800">
                          <a:effectLst/>
                        </a:rPr>
                        <a:t> (this will also include fund from residual receipts sweep)</a:t>
                      </a:r>
                      <a:endParaRPr lang="en-US" sz="1000">
                        <a:effectLst/>
                        <a:latin typeface="Calibri"/>
                        <a:ea typeface="Calibri"/>
                        <a:cs typeface="Times New Roman"/>
                      </a:endParaRPr>
                    </a:p>
                  </a:txBody>
                  <a:tcPr marL="0" marR="0" marT="0" marB="0"/>
                </a:tc>
              </a:tr>
              <a:tr h="529794">
                <a:tc vMerge="1">
                  <a:txBody>
                    <a:bodyPr/>
                    <a:lstStyle/>
                    <a:p>
                      <a:endParaRPr lang="en-US"/>
                    </a:p>
                  </a:txBody>
                  <a:tcPr/>
                </a:tc>
                <a:tc>
                  <a:txBody>
                    <a:bodyPr/>
                    <a:lstStyle/>
                    <a:p>
                      <a:pPr marL="0" marR="0" algn="l">
                        <a:lnSpc>
                          <a:spcPct val="115000"/>
                        </a:lnSpc>
                        <a:spcBef>
                          <a:spcPts val="0"/>
                        </a:spcBef>
                        <a:spcAft>
                          <a:spcPts val="0"/>
                        </a:spcAft>
                      </a:pPr>
                      <a:r>
                        <a:rPr lang="en-US" sz="1000">
                          <a:effectLst/>
                        </a:rPr>
                        <a:t>202 Predevelopment Grants</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$20</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$20</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$20</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0</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0</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0</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0" marR="0" marT="0" marB="0"/>
                </a:tc>
              </a:tr>
              <a:tr h="706391">
                <a:tc vMerge="1">
                  <a:txBody>
                    <a:bodyPr/>
                    <a:lstStyle/>
                    <a:p>
                      <a:endParaRPr lang="en-US"/>
                    </a:p>
                  </a:txBody>
                  <a:tcPr/>
                </a:tc>
                <a:tc>
                  <a:txBody>
                    <a:bodyPr/>
                    <a:lstStyle/>
                    <a:p>
                      <a:pPr marL="0" marR="0" algn="l">
                        <a:lnSpc>
                          <a:spcPct val="115000"/>
                        </a:lnSpc>
                        <a:spcBef>
                          <a:spcPts val="0"/>
                        </a:spcBef>
                        <a:spcAft>
                          <a:spcPts val="0"/>
                        </a:spcAft>
                      </a:pPr>
                      <a:r>
                        <a:rPr lang="en-US" sz="1000">
                          <a:effectLst/>
                        </a:rPr>
                        <a:t>PRAC renewals</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Incl. in Cap Adv</a:t>
                      </a:r>
                    </a:p>
                    <a:p>
                      <a:pPr marL="0" marR="0" algn="l">
                        <a:lnSpc>
                          <a:spcPct val="115000"/>
                        </a:lnSpc>
                        <a:spcBef>
                          <a:spcPts val="0"/>
                        </a:spcBef>
                        <a:spcAft>
                          <a:spcPts val="0"/>
                        </a:spcAft>
                      </a:pPr>
                      <a:r>
                        <a:rPr lang="en-US" sz="1000">
                          <a:effectLst/>
                        </a:rPr>
                        <a:t> </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Incl. in Cap Adv</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$158.1</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$183.7</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$258.6 est.</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$258.6 est.</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$290</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$350</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$365</a:t>
                      </a:r>
                      <a:endParaRPr lang="en-US" sz="1000">
                        <a:effectLst/>
                        <a:latin typeface="Calibri"/>
                        <a:ea typeface="Calibri"/>
                        <a:cs typeface="Times New Roman"/>
                      </a:endParaRPr>
                    </a:p>
                  </a:txBody>
                  <a:tcPr marL="0" marR="0" marT="0" marB="0"/>
                </a:tc>
              </a:tr>
              <a:tr h="270481">
                <a:tc vMerge="1">
                  <a:txBody>
                    <a:bodyPr/>
                    <a:lstStyle/>
                    <a:p>
                      <a:endParaRPr lang="en-US"/>
                    </a:p>
                  </a:txBody>
                  <a:tcPr/>
                </a:tc>
                <a:tc>
                  <a:txBody>
                    <a:bodyPr/>
                    <a:lstStyle/>
                    <a:p>
                      <a:pPr marL="0" marR="0" algn="l">
                        <a:lnSpc>
                          <a:spcPct val="115000"/>
                        </a:lnSpc>
                        <a:spcBef>
                          <a:spcPts val="0"/>
                        </a:spcBef>
                        <a:spcAft>
                          <a:spcPts val="0"/>
                        </a:spcAft>
                      </a:pPr>
                      <a:r>
                        <a:rPr lang="en-US" sz="1000">
                          <a:effectLst/>
                        </a:rPr>
                        <a:t>SPRAC</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0" marR="0" marT="0" marB="0"/>
                </a:tc>
              </a:tr>
              <a:tr h="529794">
                <a:tc vMerge="1">
                  <a:txBody>
                    <a:bodyPr/>
                    <a:lstStyle/>
                    <a:p>
                      <a:endParaRPr lang="en-US"/>
                    </a:p>
                  </a:txBody>
                  <a:tcPr/>
                </a:tc>
                <a:tc>
                  <a:txBody>
                    <a:bodyPr/>
                    <a:lstStyle/>
                    <a:p>
                      <a:pPr marL="0" marR="0" algn="l">
                        <a:lnSpc>
                          <a:spcPct val="115000"/>
                        </a:lnSpc>
                        <a:spcBef>
                          <a:spcPts val="0"/>
                        </a:spcBef>
                        <a:spcAft>
                          <a:spcPts val="0"/>
                        </a:spcAft>
                      </a:pPr>
                      <a:r>
                        <a:rPr lang="en-US" sz="1000">
                          <a:effectLst/>
                        </a:rPr>
                        <a:t>Service Coordinators/CHSP</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$60</a:t>
                      </a:r>
                    </a:p>
                    <a:p>
                      <a:pPr marL="0" marR="0" algn="l">
                        <a:lnSpc>
                          <a:spcPct val="115000"/>
                        </a:lnSpc>
                        <a:spcBef>
                          <a:spcPts val="0"/>
                        </a:spcBef>
                        <a:spcAft>
                          <a:spcPts val="0"/>
                        </a:spcAft>
                      </a:pPr>
                      <a:r>
                        <a:rPr lang="en-US" sz="1000">
                          <a:effectLst/>
                        </a:rPr>
                        <a:t> </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$90</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$90</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$90</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$91</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$91</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$72</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$70 </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$77</a:t>
                      </a:r>
                      <a:endParaRPr lang="en-US" sz="1000">
                        <a:effectLst/>
                        <a:latin typeface="Calibri"/>
                        <a:ea typeface="Calibri"/>
                        <a:cs typeface="Times New Roman"/>
                      </a:endParaRPr>
                    </a:p>
                  </a:txBody>
                  <a:tcPr marL="0" marR="0" marT="0" marB="0"/>
                </a:tc>
              </a:tr>
              <a:tr h="353196">
                <a:tc vMerge="1">
                  <a:txBody>
                    <a:bodyPr/>
                    <a:lstStyle/>
                    <a:p>
                      <a:endParaRPr lang="en-US"/>
                    </a:p>
                  </a:txBody>
                  <a:tcPr/>
                </a:tc>
                <a:tc>
                  <a:txBody>
                    <a:bodyPr/>
                    <a:lstStyle/>
                    <a:p>
                      <a:pPr marL="0" marR="0" algn="l">
                        <a:lnSpc>
                          <a:spcPct val="115000"/>
                        </a:lnSpc>
                        <a:spcBef>
                          <a:spcPts val="0"/>
                        </a:spcBef>
                        <a:spcAft>
                          <a:spcPts val="0"/>
                        </a:spcAft>
                      </a:pPr>
                      <a:r>
                        <a:rPr lang="en-US" sz="1000">
                          <a:effectLst/>
                        </a:rPr>
                        <a:t>Assisted Living Conversion </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$24.8</a:t>
                      </a:r>
                    </a:p>
                    <a:p>
                      <a:pPr marL="0" marR="0" algn="l">
                        <a:lnSpc>
                          <a:spcPct val="115000"/>
                        </a:lnSpc>
                        <a:spcBef>
                          <a:spcPts val="0"/>
                        </a:spcBef>
                        <a:spcAft>
                          <a:spcPts val="0"/>
                        </a:spcAft>
                      </a:pPr>
                      <a:r>
                        <a:rPr lang="en-US" sz="1000">
                          <a:effectLst/>
                        </a:rPr>
                        <a:t> </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$25</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$40</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0</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$25</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$25</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a:t>
                      </a:r>
                      <a:endParaRPr lang="en-US" sz="1000">
                        <a:effectLst/>
                        <a:latin typeface="Calibri"/>
                        <a:ea typeface="Calibri"/>
                        <a:cs typeface="Times New Roman"/>
                      </a:endParaRPr>
                    </a:p>
                  </a:txBody>
                  <a:tcPr marL="0" marR="0" marT="0" marB="0"/>
                </a:tc>
              </a:tr>
              <a:tr h="279206">
                <a:tc gridSpan="2">
                  <a:txBody>
                    <a:bodyPr/>
                    <a:lstStyle/>
                    <a:p>
                      <a:pPr marL="0" marR="0" algn="ctr">
                        <a:lnSpc>
                          <a:spcPct val="115000"/>
                        </a:lnSpc>
                        <a:spcBef>
                          <a:spcPts val="0"/>
                        </a:spcBef>
                        <a:spcAft>
                          <a:spcPts val="0"/>
                        </a:spcAft>
                      </a:pPr>
                      <a:r>
                        <a:rPr lang="en-US" sz="1000">
                          <a:effectLst/>
                        </a:rPr>
                        <a:t>Total Units Awarded</a:t>
                      </a:r>
                      <a:endParaRPr lang="en-US" sz="1000">
                        <a:effectLst/>
                        <a:latin typeface="Calibri"/>
                        <a:ea typeface="Calibri"/>
                        <a:cs typeface="Times New Roman"/>
                      </a:endParaRPr>
                    </a:p>
                  </a:txBody>
                  <a:tcPr marL="62821" marR="62821" marT="0" marB="0"/>
                </a:tc>
                <a:tc hMerge="1">
                  <a:txBody>
                    <a:bodyPr/>
                    <a:lstStyle/>
                    <a:p>
                      <a:endParaRPr lang="en-US"/>
                    </a:p>
                  </a:txBody>
                  <a:tcPr/>
                </a:tc>
                <a:tc>
                  <a:txBody>
                    <a:bodyPr/>
                    <a:lstStyle/>
                    <a:p>
                      <a:pPr marL="0" marR="0" algn="l">
                        <a:lnSpc>
                          <a:spcPct val="115000"/>
                        </a:lnSpc>
                        <a:spcBef>
                          <a:spcPts val="0"/>
                        </a:spcBef>
                        <a:spcAft>
                          <a:spcPts val="0"/>
                        </a:spcAft>
                      </a:pPr>
                      <a:r>
                        <a:rPr lang="en-US" sz="1000">
                          <a:effectLst/>
                        </a:rPr>
                        <a:t>3,260</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3,131 </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2,731</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594 </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0</a:t>
                      </a:r>
                      <a:endParaRPr lang="en-US" sz="1000">
                        <a:effectLst/>
                        <a:latin typeface="Calibri"/>
                        <a:ea typeface="Calibri"/>
                        <a:cs typeface="Times New Roman"/>
                      </a:endParaRPr>
                    </a:p>
                  </a:txBody>
                  <a:tcPr marL="62821" marR="62821" marT="0" marB="0"/>
                </a:tc>
                <a:tc>
                  <a:txBody>
                    <a:bodyPr/>
                    <a:lstStyle/>
                    <a:p>
                      <a:pPr marL="0" marR="0" algn="l">
                        <a:lnSpc>
                          <a:spcPct val="115000"/>
                        </a:lnSpc>
                        <a:spcBef>
                          <a:spcPts val="0"/>
                        </a:spcBef>
                        <a:spcAft>
                          <a:spcPts val="0"/>
                        </a:spcAft>
                      </a:pPr>
                      <a:r>
                        <a:rPr lang="en-US" sz="1000">
                          <a:effectLst/>
                        </a:rPr>
                        <a:t>0</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dirty="0" smtClean="0">
                          <a:effectLst/>
                          <a:latin typeface="+mn-lt"/>
                          <a:ea typeface="+mn-ea"/>
                          <a:cs typeface="+mn-cs"/>
                        </a:rPr>
                        <a:t>0</a:t>
                      </a:r>
                      <a:endParaRPr lang="en-US" sz="1000" dirty="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a:effectLst/>
                        </a:rPr>
                        <a:t>0</a:t>
                      </a:r>
                      <a:endParaRPr lang="en-US" sz="1000">
                        <a:effectLst/>
                        <a:latin typeface="Calibri"/>
                        <a:ea typeface="Calibri"/>
                        <a:cs typeface="Times New Roman"/>
                      </a:endParaRPr>
                    </a:p>
                  </a:txBody>
                  <a:tcPr marL="0" marR="0" marT="0" marB="0"/>
                </a:tc>
                <a:tc>
                  <a:txBody>
                    <a:bodyPr/>
                    <a:lstStyle/>
                    <a:p>
                      <a:pPr marL="0" marR="0" algn="l">
                        <a:lnSpc>
                          <a:spcPct val="115000"/>
                        </a:lnSpc>
                        <a:spcBef>
                          <a:spcPts val="0"/>
                        </a:spcBef>
                        <a:spcAft>
                          <a:spcPts val="0"/>
                        </a:spcAft>
                      </a:pPr>
                      <a:r>
                        <a:rPr lang="en-US" sz="1000" dirty="0">
                          <a:effectLst/>
                        </a:rPr>
                        <a:t>Unknown</a:t>
                      </a:r>
                      <a:endParaRPr lang="en-US" sz="1000" dirty="0">
                        <a:effectLst/>
                        <a:latin typeface="Calibri"/>
                        <a:ea typeface="Calibri"/>
                        <a:cs typeface="Times New Roman"/>
                      </a:endParaRPr>
                    </a:p>
                  </a:txBody>
                  <a:tcPr marL="0" marR="0" marT="0" marB="0"/>
                </a:tc>
              </a:tr>
            </a:tbl>
          </a:graphicData>
        </a:graphic>
      </p:graphicFrame>
    </p:spTree>
    <p:extLst>
      <p:ext uri="{BB962C8B-B14F-4D97-AF65-F5344CB8AC3E}">
        <p14:creationId xmlns:p14="http://schemas.microsoft.com/office/powerpoint/2010/main" val="2961724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a:bodyPr>
          <a:lstStyle/>
          <a:p>
            <a:r>
              <a:rPr lang="en-US" b="1" dirty="0" smtClean="0"/>
              <a:t>FY </a:t>
            </a:r>
            <a:r>
              <a:rPr lang="en-US" b="1" dirty="0" smtClean="0"/>
              <a:t>16 </a:t>
            </a:r>
            <a:r>
              <a:rPr lang="en-US" b="1" dirty="0" smtClean="0"/>
              <a:t>Appropriations:</a:t>
            </a:r>
            <a:br>
              <a:rPr lang="en-US" b="1" dirty="0" smtClean="0"/>
            </a:br>
            <a:endParaRPr lang="en-US" sz="2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94739418"/>
              </p:ext>
            </p:extLst>
          </p:nvPr>
        </p:nvGraphicFramePr>
        <p:xfrm>
          <a:off x="533400" y="1524000"/>
          <a:ext cx="8229600" cy="1524000"/>
        </p:xfrm>
        <a:graphic>
          <a:graphicData uri="http://schemas.openxmlformats.org/drawingml/2006/table">
            <a:tbl>
              <a:tblPr firstRow="1" bandRow="1">
                <a:tableStyleId>{5C22544A-7EE6-4342-B048-85BDC9FD1C3A}</a:tableStyleId>
              </a:tblPr>
              <a:tblGrid>
                <a:gridCol w="1028700"/>
                <a:gridCol w="1028700"/>
                <a:gridCol w="1028700"/>
                <a:gridCol w="1028700"/>
                <a:gridCol w="838200"/>
                <a:gridCol w="1295400"/>
                <a:gridCol w="1981200"/>
              </a:tblGrid>
              <a:tr h="0">
                <a:tc gridSpan="7">
                  <a:txBody>
                    <a:bodyPr/>
                    <a:lstStyle/>
                    <a:p>
                      <a:pPr algn="ctr"/>
                      <a:r>
                        <a:rPr lang="en-US" sz="1600" dirty="0" smtClean="0"/>
                        <a:t>Project Based Section 8 Funding </a:t>
                      </a:r>
                    </a:p>
                    <a:p>
                      <a:pPr algn="ctr"/>
                      <a:r>
                        <a:rPr lang="en-US" sz="1600" b="0" i="1" dirty="0" smtClean="0"/>
                        <a:t>(All amounts in millions)</a:t>
                      </a:r>
                      <a:r>
                        <a:rPr lang="en-US" sz="1600" b="0" i="1" baseline="0" dirty="0" smtClean="0"/>
                        <a:t> </a:t>
                      </a:r>
                      <a:endParaRPr lang="en-US" sz="1600" b="0" i="1" dirty="0"/>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tr>
              <a:tr h="0">
                <a:tc>
                  <a:txBody>
                    <a:bodyPr/>
                    <a:lstStyle/>
                    <a:p>
                      <a:r>
                        <a:rPr lang="en-US" sz="1600" dirty="0" smtClean="0"/>
                        <a:t>FY10</a:t>
                      </a:r>
                      <a:endParaRPr lang="en-US" sz="1600" dirty="0"/>
                    </a:p>
                  </a:txBody>
                  <a:tcPr/>
                </a:tc>
                <a:tc>
                  <a:txBody>
                    <a:bodyPr/>
                    <a:lstStyle/>
                    <a:p>
                      <a:r>
                        <a:rPr lang="en-US" sz="1600" dirty="0" smtClean="0"/>
                        <a:t>FY11</a:t>
                      </a:r>
                      <a:endParaRPr lang="en-US" sz="1600" dirty="0"/>
                    </a:p>
                  </a:txBody>
                  <a:tcPr/>
                </a:tc>
                <a:tc>
                  <a:txBody>
                    <a:bodyPr/>
                    <a:lstStyle/>
                    <a:p>
                      <a:r>
                        <a:rPr lang="en-US" sz="1600" dirty="0" smtClean="0"/>
                        <a:t>FY12</a:t>
                      </a:r>
                      <a:endParaRPr lang="en-US" sz="1600" dirty="0"/>
                    </a:p>
                  </a:txBody>
                  <a:tcPr/>
                </a:tc>
                <a:tc>
                  <a:txBody>
                    <a:bodyPr/>
                    <a:lstStyle/>
                    <a:p>
                      <a:r>
                        <a:rPr lang="en-US" sz="1600" dirty="0" smtClean="0"/>
                        <a:t>FY13</a:t>
                      </a:r>
                      <a:endParaRPr lang="en-US" sz="1600" dirty="0"/>
                    </a:p>
                  </a:txBody>
                  <a:tcPr/>
                </a:tc>
                <a:tc>
                  <a:txBody>
                    <a:bodyPr/>
                    <a:lstStyle/>
                    <a:p>
                      <a:r>
                        <a:rPr lang="en-US" sz="1600" dirty="0" smtClean="0"/>
                        <a:t>FY14</a:t>
                      </a:r>
                      <a:endParaRPr lang="en-US" sz="1600" dirty="0"/>
                    </a:p>
                  </a:txBody>
                  <a:tcPr/>
                </a:tc>
                <a:tc>
                  <a:txBody>
                    <a:bodyPr/>
                    <a:lstStyle/>
                    <a:p>
                      <a:r>
                        <a:rPr lang="en-US" sz="1600" dirty="0" smtClean="0"/>
                        <a:t>FY15 </a:t>
                      </a:r>
                      <a:endParaRPr lang="en-US" sz="1600" dirty="0"/>
                    </a:p>
                  </a:txBody>
                  <a:tcPr/>
                </a:tc>
                <a:tc>
                  <a:txBody>
                    <a:bodyPr/>
                    <a:lstStyle/>
                    <a:p>
                      <a:r>
                        <a:rPr lang="en-US" sz="1600" dirty="0" smtClean="0"/>
                        <a:t>President’s FY16 Budget Request </a:t>
                      </a:r>
                      <a:endParaRPr lang="en-US" sz="1600" dirty="0"/>
                    </a:p>
                  </a:txBody>
                  <a:tcPr/>
                </a:tc>
              </a:tr>
              <a:tr h="0">
                <a:tc>
                  <a:txBody>
                    <a:bodyPr/>
                    <a:lstStyle/>
                    <a:p>
                      <a:r>
                        <a:rPr lang="en-US" dirty="0" smtClean="0"/>
                        <a:t>8,552</a:t>
                      </a:r>
                      <a:endParaRPr lang="en-US" dirty="0"/>
                    </a:p>
                  </a:txBody>
                  <a:tcPr/>
                </a:tc>
                <a:tc>
                  <a:txBody>
                    <a:bodyPr/>
                    <a:lstStyle/>
                    <a:p>
                      <a:r>
                        <a:rPr lang="en-US" dirty="0" smtClean="0"/>
                        <a:t>9,257</a:t>
                      </a:r>
                      <a:endParaRPr lang="en-US" dirty="0"/>
                    </a:p>
                  </a:txBody>
                  <a:tcPr/>
                </a:tc>
                <a:tc>
                  <a:txBody>
                    <a:bodyPr/>
                    <a:lstStyle/>
                    <a:p>
                      <a:r>
                        <a:rPr lang="en-US" dirty="0" smtClean="0"/>
                        <a:t>9,340</a:t>
                      </a:r>
                      <a:endParaRPr lang="en-US" dirty="0"/>
                    </a:p>
                  </a:txBody>
                  <a:tcPr/>
                </a:tc>
                <a:tc>
                  <a:txBody>
                    <a:bodyPr/>
                    <a:lstStyle/>
                    <a:p>
                      <a:r>
                        <a:rPr lang="en-US" dirty="0" smtClean="0"/>
                        <a:t>8,851</a:t>
                      </a:r>
                      <a:endParaRPr lang="en-US" dirty="0"/>
                    </a:p>
                  </a:txBody>
                  <a:tcPr/>
                </a:tc>
                <a:tc>
                  <a:txBody>
                    <a:bodyPr/>
                    <a:lstStyle/>
                    <a:p>
                      <a:r>
                        <a:rPr lang="en-US" dirty="0" smtClean="0"/>
                        <a:t>9,917</a:t>
                      </a:r>
                      <a:endParaRPr lang="en-US" dirty="0"/>
                    </a:p>
                  </a:txBody>
                  <a:tcPr/>
                </a:tc>
                <a:tc>
                  <a:txBody>
                    <a:bodyPr/>
                    <a:lstStyle/>
                    <a:p>
                      <a:r>
                        <a:rPr lang="en-US" dirty="0" smtClean="0"/>
                        <a:t>9,730</a:t>
                      </a:r>
                      <a:endParaRPr lang="en-US" dirty="0"/>
                    </a:p>
                  </a:txBody>
                  <a:tcPr/>
                </a:tc>
                <a:tc>
                  <a:txBody>
                    <a:bodyPr/>
                    <a:lstStyle/>
                    <a:p>
                      <a:r>
                        <a:rPr lang="en-US" dirty="0" smtClean="0"/>
                        <a:t>10, 760 </a:t>
                      </a:r>
                      <a:endParaRPr lang="en-US" dirty="0"/>
                    </a:p>
                  </a:txBody>
                  <a:tcPr/>
                </a:tc>
              </a:tr>
            </a:tbl>
          </a:graphicData>
        </a:graphic>
      </p:graphicFrame>
      <p:sp>
        <p:nvSpPr>
          <p:cNvPr id="3" name="Rectangle 2"/>
          <p:cNvSpPr/>
          <p:nvPr/>
        </p:nvSpPr>
        <p:spPr>
          <a:xfrm>
            <a:off x="685800" y="3352800"/>
            <a:ext cx="8153400" cy="1754326"/>
          </a:xfrm>
          <a:prstGeom prst="rect">
            <a:avLst/>
          </a:prstGeom>
        </p:spPr>
        <p:txBody>
          <a:bodyPr wrap="square">
            <a:spAutoFit/>
          </a:bodyPr>
          <a:lstStyle/>
          <a:p>
            <a:pPr marL="285750" indent="-285750">
              <a:buFont typeface="Arial" panose="020B0604020202020204" pitchFamily="34" charset="0"/>
              <a:buChar char="•"/>
            </a:pPr>
            <a:r>
              <a:rPr lang="en-US" dirty="0" smtClean="0"/>
              <a:t>Project-Based </a:t>
            </a:r>
            <a:r>
              <a:rPr lang="en-US" dirty="0"/>
              <a:t>Section 8 funding was </a:t>
            </a:r>
            <a:r>
              <a:rPr lang="en-US" dirty="0" smtClean="0"/>
              <a:t>moved </a:t>
            </a:r>
            <a:r>
              <a:rPr lang="en-US" dirty="0"/>
              <a:t>to a calendar-year funding </a:t>
            </a:r>
            <a:r>
              <a:rPr lang="en-US" dirty="0" smtClean="0"/>
              <a:t>cycle</a:t>
            </a:r>
          </a:p>
          <a:p>
            <a:pPr marL="285750" indent="-285750">
              <a:buFont typeface="Arial" panose="020B0604020202020204" pitchFamily="34" charset="0"/>
              <a:buChar char="•"/>
            </a:pPr>
            <a:r>
              <a:rPr lang="en-US" dirty="0" smtClean="0"/>
              <a:t>No room in THUD budget  moving forward for funds to meet program growth </a:t>
            </a:r>
          </a:p>
          <a:p>
            <a:endParaRPr lang="en-US" dirty="0" smtClean="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608745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 Forecast for FY16</a:t>
            </a:r>
            <a:endParaRPr lang="en-US" dirty="0"/>
          </a:p>
        </p:txBody>
      </p:sp>
      <p:sp>
        <p:nvSpPr>
          <p:cNvPr id="3" name="Content Placeholder 2"/>
          <p:cNvSpPr>
            <a:spLocks noGrp="1"/>
          </p:cNvSpPr>
          <p:nvPr>
            <p:ph idx="1"/>
          </p:nvPr>
        </p:nvSpPr>
        <p:spPr>
          <a:xfrm>
            <a:off x="457200" y="1295401"/>
            <a:ext cx="8229600" cy="4495800"/>
          </a:xfrm>
        </p:spPr>
        <p:txBody>
          <a:bodyPr>
            <a:normAutofit fontScale="92500" lnSpcReduction="10000"/>
          </a:bodyPr>
          <a:lstStyle/>
          <a:p>
            <a:r>
              <a:rPr lang="en-US" dirty="0" smtClean="0"/>
              <a:t>Budget framework adheres to sequestration</a:t>
            </a:r>
          </a:p>
          <a:p>
            <a:endParaRPr lang="en-US" dirty="0" smtClean="0"/>
          </a:p>
          <a:p>
            <a:r>
              <a:rPr lang="en-US" dirty="0" smtClean="0"/>
              <a:t>Budget Committee conferees named </a:t>
            </a:r>
          </a:p>
          <a:p>
            <a:pPr lvl="2"/>
            <a:r>
              <a:rPr lang="en-US" dirty="0" smtClean="0"/>
              <a:t>Includes Rep. Van </a:t>
            </a:r>
            <a:r>
              <a:rPr lang="en-US" dirty="0" err="1" smtClean="0"/>
              <a:t>Hollen</a:t>
            </a:r>
            <a:r>
              <a:rPr lang="en-US" dirty="0" smtClean="0"/>
              <a:t> </a:t>
            </a:r>
          </a:p>
          <a:p>
            <a:endParaRPr lang="en-US" dirty="0" smtClean="0"/>
          </a:p>
          <a:p>
            <a:r>
              <a:rPr lang="en-US" dirty="0" smtClean="0"/>
              <a:t>THUD bill may not move early due to transportation battles </a:t>
            </a:r>
          </a:p>
          <a:p>
            <a:endParaRPr lang="en-US" dirty="0" smtClean="0"/>
          </a:p>
          <a:p>
            <a:r>
              <a:rPr lang="en-US" dirty="0" smtClean="0"/>
              <a:t>Math may not work </a:t>
            </a:r>
            <a:endParaRPr lang="en-US" dirty="0"/>
          </a:p>
        </p:txBody>
      </p:sp>
    </p:spTree>
    <p:extLst>
      <p:ext uri="{BB962C8B-B14F-4D97-AF65-F5344CB8AC3E}">
        <p14:creationId xmlns:p14="http://schemas.microsoft.com/office/powerpoint/2010/main" val="2767773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304800" y="228600"/>
            <a:ext cx="8229600" cy="1143000"/>
          </a:xfrm>
        </p:spPr>
        <p:txBody>
          <a:bodyPr>
            <a:normAutofit fontScale="90000"/>
          </a:bodyPr>
          <a:lstStyle/>
          <a:p>
            <a:r>
              <a:rPr lang="en-US" sz="3600" b="1" dirty="0" smtClean="0"/>
              <a:t>Affordable Senior Housing Policy Challenges</a:t>
            </a:r>
          </a:p>
        </p:txBody>
      </p:sp>
      <p:sp>
        <p:nvSpPr>
          <p:cNvPr id="30723" name="Content Placeholder 2"/>
          <p:cNvSpPr>
            <a:spLocks noGrp="1"/>
          </p:cNvSpPr>
          <p:nvPr>
            <p:ph idx="1"/>
          </p:nvPr>
        </p:nvSpPr>
        <p:spPr>
          <a:xfrm>
            <a:off x="457200" y="1143000"/>
            <a:ext cx="8229600" cy="4678363"/>
          </a:xfrm>
        </p:spPr>
        <p:txBody>
          <a:bodyPr>
            <a:normAutofit lnSpcReduction="10000"/>
          </a:bodyPr>
          <a:lstStyle/>
          <a:p>
            <a:r>
              <a:rPr lang="en-US" sz="2800" dirty="0" smtClean="0"/>
              <a:t>Federal </a:t>
            </a:r>
            <a:r>
              <a:rPr lang="en-US" sz="2800" dirty="0"/>
              <a:t>financing will not increase </a:t>
            </a:r>
            <a:r>
              <a:rPr lang="en-US" sz="2800" dirty="0" smtClean="0"/>
              <a:t>beyond current service levels</a:t>
            </a:r>
          </a:p>
          <a:p>
            <a:r>
              <a:rPr lang="en-US" sz="2800" dirty="0" smtClean="0"/>
              <a:t>Push </a:t>
            </a:r>
            <a:r>
              <a:rPr lang="en-US" sz="2800" dirty="0"/>
              <a:t>for increased reliance on private capital, which will continue to be difficult</a:t>
            </a:r>
          </a:p>
          <a:p>
            <a:r>
              <a:rPr lang="en-US" sz="2800" dirty="0" smtClean="0"/>
              <a:t>Tension </a:t>
            </a:r>
            <a:r>
              <a:rPr lang="en-US" sz="2800" dirty="0" smtClean="0"/>
              <a:t>continues between constraining costs and innovating</a:t>
            </a:r>
            <a:endParaRPr lang="en-US" sz="2800" dirty="0"/>
          </a:p>
          <a:p>
            <a:r>
              <a:rPr lang="en-US" sz="2800" dirty="0" smtClean="0"/>
              <a:t>Low </a:t>
            </a:r>
            <a:r>
              <a:rPr lang="en-US" sz="2800" dirty="0" smtClean="0"/>
              <a:t>Income Housing Tax Credit (LIHTC) </a:t>
            </a:r>
            <a:r>
              <a:rPr lang="en-US" sz="2800" dirty="0" smtClean="0"/>
              <a:t>and National Housing Trust Fund must </a:t>
            </a:r>
            <a:r>
              <a:rPr lang="en-US" sz="2800" dirty="0" smtClean="0"/>
              <a:t>be </a:t>
            </a:r>
            <a:r>
              <a:rPr lang="en-US" sz="2800" dirty="0" smtClean="0"/>
              <a:t>protected</a:t>
            </a:r>
          </a:p>
          <a:p>
            <a:r>
              <a:rPr lang="en-US" sz="2800" dirty="0" smtClean="0"/>
              <a:t>Increased </a:t>
            </a:r>
            <a:r>
              <a:rPr lang="en-US" sz="2800" dirty="0"/>
              <a:t>pressure on states to fund affordable senior housing/establish LIHTC preferences </a:t>
            </a:r>
          </a:p>
          <a:p>
            <a:pPr marL="0" indent="0">
              <a:buNone/>
            </a:pPr>
            <a:endParaRPr lang="en-US" sz="2800" dirty="0" smtClean="0"/>
          </a:p>
          <a:p>
            <a:endParaRPr lang="en-US" sz="3000" dirty="0">
              <a:solidFill>
                <a:schemeClr val="tx1">
                  <a:tint val="75000"/>
                </a:schemeClr>
              </a:solidFill>
            </a:endParaRPr>
          </a:p>
          <a:p>
            <a:endParaRPr lang="en-US" dirty="0" smtClean="0"/>
          </a:p>
          <a:p>
            <a:endParaRPr lang="en-US" dirty="0" smtClean="0"/>
          </a:p>
        </p:txBody>
      </p:sp>
    </p:spTree>
    <p:extLst>
      <p:ext uri="{BB962C8B-B14F-4D97-AF65-F5344CB8AC3E}">
        <p14:creationId xmlns:p14="http://schemas.microsoft.com/office/powerpoint/2010/main" val="27480826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b="1" dirty="0"/>
              <a:t>Affordable Senior Housing </a:t>
            </a:r>
            <a:r>
              <a:rPr lang="en-US" sz="3200" b="1" dirty="0" smtClean="0"/>
              <a:t>Political Challenges</a:t>
            </a:r>
            <a:endParaRPr lang="en-US" sz="3200" dirty="0"/>
          </a:p>
        </p:txBody>
      </p:sp>
      <p:sp>
        <p:nvSpPr>
          <p:cNvPr id="3" name="Content Placeholder 2"/>
          <p:cNvSpPr>
            <a:spLocks noGrp="1"/>
          </p:cNvSpPr>
          <p:nvPr>
            <p:ph idx="1"/>
          </p:nvPr>
        </p:nvSpPr>
        <p:spPr>
          <a:xfrm>
            <a:off x="457200" y="1066800"/>
            <a:ext cx="8229600" cy="4572000"/>
          </a:xfrm>
        </p:spPr>
        <p:txBody>
          <a:bodyPr>
            <a:normAutofit fontScale="62500" lnSpcReduction="20000"/>
          </a:bodyPr>
          <a:lstStyle/>
          <a:p>
            <a:r>
              <a:rPr lang="en-US" sz="3600" dirty="0" smtClean="0"/>
              <a:t>There are few affordable housing champions in Congress</a:t>
            </a:r>
          </a:p>
          <a:p>
            <a:endParaRPr lang="en-US" sz="3600" dirty="0" smtClean="0"/>
          </a:p>
          <a:p>
            <a:r>
              <a:rPr lang="en-US" sz="3600" dirty="0" smtClean="0"/>
              <a:t>Most new members do not know about federal  housing programs </a:t>
            </a:r>
          </a:p>
          <a:p>
            <a:endParaRPr lang="en-US" sz="3600" dirty="0" smtClean="0"/>
          </a:p>
          <a:p>
            <a:r>
              <a:rPr lang="en-US" sz="3600" dirty="0" smtClean="0"/>
              <a:t>“Magical Thinking”</a:t>
            </a:r>
          </a:p>
          <a:p>
            <a:pPr lvl="2"/>
            <a:r>
              <a:rPr lang="en-US" sz="3600" dirty="0" smtClean="0"/>
              <a:t>Assistance is not necessary</a:t>
            </a:r>
          </a:p>
          <a:p>
            <a:pPr lvl="2"/>
            <a:r>
              <a:rPr lang="en-US" sz="3600" dirty="0" smtClean="0"/>
              <a:t>Private sector will always do a better job</a:t>
            </a:r>
          </a:p>
          <a:p>
            <a:pPr lvl="2"/>
            <a:r>
              <a:rPr lang="en-US" sz="3600" dirty="0" smtClean="0"/>
              <a:t>Market solutions </a:t>
            </a:r>
          </a:p>
          <a:p>
            <a:pPr marL="914400" lvl="2" indent="0">
              <a:buNone/>
            </a:pPr>
            <a:endParaRPr lang="en-US" sz="3600" dirty="0" smtClean="0"/>
          </a:p>
          <a:p>
            <a:r>
              <a:rPr lang="en-US" sz="3600" dirty="0" smtClean="0"/>
              <a:t>Sequestration </a:t>
            </a:r>
            <a:r>
              <a:rPr lang="en-US" sz="3600" dirty="0"/>
              <a:t>looming for thru </a:t>
            </a:r>
            <a:r>
              <a:rPr lang="en-US" sz="3600" dirty="0" smtClean="0"/>
              <a:t>FY2025</a:t>
            </a:r>
          </a:p>
          <a:p>
            <a:pPr marL="0" indent="0">
              <a:buNone/>
            </a:pPr>
            <a:endParaRPr lang="en-US" sz="3600" dirty="0" smtClean="0"/>
          </a:p>
          <a:p>
            <a:r>
              <a:rPr lang="en-US" sz="3600" dirty="0" smtClean="0"/>
              <a:t>2016 Election</a:t>
            </a:r>
            <a:endParaRPr lang="en-US" sz="3600" dirty="0"/>
          </a:p>
          <a:p>
            <a:endParaRPr lang="en-US" dirty="0"/>
          </a:p>
        </p:txBody>
      </p:sp>
    </p:spTree>
    <p:extLst>
      <p:ext uri="{BB962C8B-B14F-4D97-AF65-F5344CB8AC3E}">
        <p14:creationId xmlns:p14="http://schemas.microsoft.com/office/powerpoint/2010/main" val="2922015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868362"/>
          </a:xfrm>
        </p:spPr>
        <p:txBody>
          <a:bodyPr>
            <a:noAutofit/>
          </a:bodyPr>
          <a:lstStyle/>
          <a:p>
            <a:r>
              <a:rPr lang="en-US" sz="3000" b="1" dirty="0" smtClean="0"/>
              <a:t>LeadingAge Affordable Senior Housing Policy </a:t>
            </a:r>
            <a:r>
              <a:rPr lang="en-US" sz="3000" b="1" dirty="0" smtClean="0"/>
              <a:t>Agenda</a:t>
            </a:r>
            <a:r>
              <a:rPr lang="en-US" sz="3000" b="1" dirty="0" smtClean="0"/>
              <a:t>: </a:t>
            </a:r>
            <a:endParaRPr lang="en-US" sz="3000" b="1" dirty="0"/>
          </a:p>
        </p:txBody>
      </p:sp>
      <p:sp>
        <p:nvSpPr>
          <p:cNvPr id="3" name="Content Placeholder 2"/>
          <p:cNvSpPr>
            <a:spLocks noGrp="1"/>
          </p:cNvSpPr>
          <p:nvPr>
            <p:ph idx="1"/>
          </p:nvPr>
        </p:nvSpPr>
        <p:spPr>
          <a:xfrm>
            <a:off x="533400" y="1295400"/>
            <a:ext cx="8229600" cy="4267200"/>
          </a:xfrm>
        </p:spPr>
        <p:txBody>
          <a:bodyPr>
            <a:normAutofit fontScale="62500" lnSpcReduction="20000"/>
          </a:bodyPr>
          <a:lstStyle/>
          <a:p>
            <a:r>
              <a:rPr lang="en-US" sz="4000" dirty="0" smtClean="0"/>
              <a:t>Hold the line on appropriations, especially Project-Based Section 8</a:t>
            </a:r>
          </a:p>
          <a:p>
            <a:r>
              <a:rPr lang="en-US" sz="4000" dirty="0" smtClean="0"/>
              <a:t>Support the </a:t>
            </a:r>
            <a:r>
              <a:rPr lang="en-US" sz="4000" dirty="0" smtClean="0"/>
              <a:t>President’s budget request to increase funding for the </a:t>
            </a:r>
            <a:r>
              <a:rPr lang="en-US" sz="4000" dirty="0" smtClean="0"/>
              <a:t>Section 202 </a:t>
            </a:r>
            <a:r>
              <a:rPr lang="en-US" sz="4000" dirty="0" smtClean="0"/>
              <a:t>demonstration</a:t>
            </a:r>
            <a:endParaRPr lang="en-US" sz="4000" dirty="0" smtClean="0"/>
          </a:p>
          <a:p>
            <a:r>
              <a:rPr lang="en-US" sz="4000" dirty="0" smtClean="0"/>
              <a:t>Develop a preservation strategy for the Section 202 PRACs</a:t>
            </a:r>
          </a:p>
          <a:p>
            <a:r>
              <a:rPr lang="en-US" sz="4000" dirty="0" smtClean="0"/>
              <a:t>SPRAC expansion/alternative</a:t>
            </a:r>
          </a:p>
          <a:p>
            <a:r>
              <a:rPr lang="en-US" sz="4000" dirty="0" smtClean="0"/>
              <a:t>Protect the Low Income Housing Tax Credit (LIHTC) program</a:t>
            </a:r>
          </a:p>
          <a:p>
            <a:r>
              <a:rPr lang="en-US" sz="4000" dirty="0" smtClean="0"/>
              <a:t>Explore new financing alternatives for affordable housing development </a:t>
            </a:r>
            <a:endParaRPr lang="en-US" sz="4000" dirty="0"/>
          </a:p>
          <a:p>
            <a:r>
              <a:rPr lang="en-US" sz="4000" dirty="0" smtClean="0"/>
              <a:t>Continue support for the National Housing Trust Fund</a:t>
            </a:r>
          </a:p>
          <a:p>
            <a:r>
              <a:rPr lang="en-US" sz="4000" dirty="0" smtClean="0"/>
              <a:t>Push for an alternative to sequestration</a:t>
            </a:r>
            <a:endParaRPr lang="en-US" dirty="0"/>
          </a:p>
        </p:txBody>
      </p:sp>
    </p:spTree>
    <p:extLst>
      <p:ext uri="{BB962C8B-B14F-4D97-AF65-F5344CB8AC3E}">
        <p14:creationId xmlns:p14="http://schemas.microsoft.com/office/powerpoint/2010/main" val="2847356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400" b="1" dirty="0" smtClean="0"/>
              <a:t>LeadingAge Focus on Emerging Issues</a:t>
            </a:r>
            <a:endParaRPr lang="en-US" sz="3400" b="1" dirty="0"/>
          </a:p>
        </p:txBody>
      </p:sp>
      <p:sp>
        <p:nvSpPr>
          <p:cNvPr id="3" name="Content Placeholder 2"/>
          <p:cNvSpPr>
            <a:spLocks noGrp="1"/>
          </p:cNvSpPr>
          <p:nvPr>
            <p:ph idx="1"/>
          </p:nvPr>
        </p:nvSpPr>
        <p:spPr>
          <a:xfrm>
            <a:off x="838200" y="1219200"/>
            <a:ext cx="7620000" cy="4754563"/>
          </a:xfrm>
        </p:spPr>
        <p:txBody>
          <a:bodyPr>
            <a:normAutofit fontScale="70000" lnSpcReduction="20000"/>
          </a:bodyPr>
          <a:lstStyle/>
          <a:p>
            <a:r>
              <a:rPr lang="en-US" sz="4100" dirty="0"/>
              <a:t>Expansion of home and community-based </a:t>
            </a:r>
            <a:r>
              <a:rPr lang="en-US" sz="4100" dirty="0" smtClean="0"/>
              <a:t>services options </a:t>
            </a:r>
            <a:endParaRPr lang="en-US" sz="4100" dirty="0"/>
          </a:p>
          <a:p>
            <a:endParaRPr lang="en-US" sz="4100" dirty="0" smtClean="0"/>
          </a:p>
          <a:p>
            <a:r>
              <a:rPr lang="en-US" sz="4100" dirty="0" smtClean="0"/>
              <a:t>Improve </a:t>
            </a:r>
            <a:r>
              <a:rPr lang="en-US" sz="4100" dirty="0"/>
              <a:t>coordination and integration of health and long-term care services and </a:t>
            </a:r>
            <a:r>
              <a:rPr lang="en-US" sz="4100" dirty="0" smtClean="0"/>
              <a:t>supports</a:t>
            </a:r>
            <a:endParaRPr lang="en-US" sz="4100" dirty="0"/>
          </a:p>
          <a:p>
            <a:endParaRPr lang="en-US" sz="4100" dirty="0" smtClean="0"/>
          </a:p>
          <a:p>
            <a:r>
              <a:rPr lang="en-US" sz="4100" dirty="0" smtClean="0"/>
              <a:t>Capitalize on the increased pressure </a:t>
            </a:r>
            <a:r>
              <a:rPr lang="en-US" sz="4100" dirty="0" smtClean="0"/>
              <a:t>on states to meet growing need</a:t>
            </a:r>
            <a:endParaRPr lang="en-US" sz="4100" dirty="0" smtClean="0"/>
          </a:p>
          <a:p>
            <a:endParaRPr lang="en-US" sz="4100" dirty="0" smtClean="0"/>
          </a:p>
          <a:p>
            <a:r>
              <a:rPr lang="en-US" sz="4100" dirty="0" smtClean="0"/>
              <a:t>Non-governmental </a:t>
            </a:r>
            <a:r>
              <a:rPr lang="en-US" sz="4100" dirty="0" smtClean="0"/>
              <a:t>funding models</a:t>
            </a:r>
            <a:endParaRPr lang="en-US" sz="4100" dirty="0"/>
          </a:p>
          <a:p>
            <a:pPr>
              <a:buNone/>
            </a:pPr>
            <a:r>
              <a:rPr lang="en-US" sz="1600" dirty="0" smtClean="0"/>
              <a:t/>
            </a:r>
            <a:br>
              <a:rPr lang="en-US" sz="1600" dirty="0" smtClean="0"/>
            </a:br>
            <a:endParaRPr lang="en-US" b="1" i="1" dirty="0">
              <a:solidFill>
                <a:schemeClr val="accent3">
                  <a:lumMod val="75000"/>
                </a:schemeClr>
              </a:solidFill>
              <a:latin typeface="+mj-lt"/>
              <a:ea typeface="+mj-ea"/>
              <a:cs typeface="+mj-cs"/>
            </a:endParaRPr>
          </a:p>
        </p:txBody>
      </p:sp>
    </p:spTree>
    <p:extLst>
      <p:ext uri="{BB962C8B-B14F-4D97-AF65-F5344CB8AC3E}">
        <p14:creationId xmlns:p14="http://schemas.microsoft.com/office/powerpoint/2010/main" val="38884321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Autofit/>
          </a:bodyPr>
          <a:lstStyle/>
          <a:p>
            <a:r>
              <a:rPr lang="en-US" sz="3400" b="1" dirty="0" smtClean="0"/>
              <a:t>LeadingAge Center for Housing Plus Services</a:t>
            </a:r>
            <a:endParaRPr lang="en-US" sz="3400" b="1" dirty="0"/>
          </a:p>
        </p:txBody>
      </p:sp>
      <p:sp>
        <p:nvSpPr>
          <p:cNvPr id="3" name="Content Placeholder 2"/>
          <p:cNvSpPr>
            <a:spLocks noGrp="1"/>
          </p:cNvSpPr>
          <p:nvPr>
            <p:ph idx="1"/>
          </p:nvPr>
        </p:nvSpPr>
        <p:spPr>
          <a:xfrm>
            <a:off x="457200" y="1143001"/>
            <a:ext cx="8229600" cy="4419600"/>
          </a:xfrm>
        </p:spPr>
        <p:txBody>
          <a:bodyPr>
            <a:normAutofit fontScale="77500" lnSpcReduction="20000"/>
          </a:bodyPr>
          <a:lstStyle/>
          <a:p>
            <a:pPr>
              <a:lnSpc>
                <a:spcPct val="90000"/>
              </a:lnSpc>
            </a:pPr>
            <a:r>
              <a:rPr lang="en-US" dirty="0" smtClean="0"/>
              <a:t>National catalyst for development, adoption and support of innovative housing solutions that enable low- and modest-income seniors to age safely and successfully in their homes and communities.</a:t>
            </a:r>
          </a:p>
          <a:p>
            <a:pPr>
              <a:lnSpc>
                <a:spcPct val="90000"/>
              </a:lnSpc>
            </a:pPr>
            <a:endParaRPr lang="en-US" dirty="0"/>
          </a:p>
          <a:p>
            <a:pPr>
              <a:lnSpc>
                <a:spcPct val="90000"/>
              </a:lnSpc>
            </a:pPr>
            <a:r>
              <a:rPr lang="en-US" dirty="0" smtClean="0"/>
              <a:t>Assemble evidence base by rigorously evaluating affordable housing plus services programs</a:t>
            </a:r>
          </a:p>
          <a:p>
            <a:pPr>
              <a:lnSpc>
                <a:spcPct val="90000"/>
              </a:lnSpc>
            </a:pPr>
            <a:endParaRPr lang="en-US" dirty="0" smtClean="0"/>
          </a:p>
          <a:p>
            <a:pPr>
              <a:lnSpc>
                <a:spcPct val="90000"/>
              </a:lnSpc>
            </a:pPr>
            <a:r>
              <a:rPr lang="en-US" dirty="0" smtClean="0"/>
              <a:t>Education on development and implementation</a:t>
            </a:r>
          </a:p>
          <a:p>
            <a:pPr>
              <a:lnSpc>
                <a:spcPct val="90000"/>
              </a:lnSpc>
            </a:pPr>
            <a:endParaRPr lang="en-US" dirty="0" smtClean="0"/>
          </a:p>
          <a:p>
            <a:pPr>
              <a:lnSpc>
                <a:spcPct val="90000"/>
              </a:lnSpc>
            </a:pPr>
            <a:r>
              <a:rPr lang="en-US" dirty="0" smtClean="0"/>
              <a:t>Inform policy at both state and federal level</a:t>
            </a:r>
          </a:p>
          <a:p>
            <a:pPr>
              <a:lnSpc>
                <a:spcPct val="90000"/>
              </a:lnSpc>
            </a:pPr>
            <a:endParaRPr lang="en-US" dirty="0" smtClean="0"/>
          </a:p>
          <a:p>
            <a:pPr>
              <a:lnSpc>
                <a:spcPct val="90000"/>
              </a:lnSpc>
            </a:pPr>
            <a:r>
              <a:rPr lang="en-US" dirty="0" smtClean="0"/>
              <a:t>Partner with housing and health entities</a:t>
            </a:r>
          </a:p>
          <a:p>
            <a:pPr>
              <a:buNone/>
            </a:pPr>
            <a:endParaRPr lang="en-US" sz="2400" dirty="0"/>
          </a:p>
        </p:txBody>
      </p:sp>
    </p:spTree>
    <p:extLst>
      <p:ext uri="{BB962C8B-B14F-4D97-AF65-F5344CB8AC3E}">
        <p14:creationId xmlns:p14="http://schemas.microsoft.com/office/powerpoint/2010/main" val="4719215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1"/>
            <a:ext cx="7772400" cy="2457450"/>
          </a:xfrm>
        </p:spPr>
        <p:txBody>
          <a:bodyPr>
            <a:normAutofit/>
          </a:bodyPr>
          <a:lstStyle/>
          <a:p>
            <a:r>
              <a:rPr lang="en-US" sz="3300" b="1" dirty="0" smtClean="0"/>
              <a:t/>
            </a:r>
            <a:br>
              <a:rPr lang="en-US" sz="3300" b="1" dirty="0" smtClean="0"/>
            </a:br>
            <a:endParaRPr lang="en-US" sz="3300" b="1" dirty="0"/>
          </a:p>
        </p:txBody>
      </p:sp>
      <p:sp>
        <p:nvSpPr>
          <p:cNvPr id="3" name="Subtitle 2"/>
          <p:cNvSpPr>
            <a:spLocks noGrp="1"/>
          </p:cNvSpPr>
          <p:nvPr>
            <p:ph type="subTitle" idx="1"/>
          </p:nvPr>
        </p:nvSpPr>
        <p:spPr>
          <a:xfrm>
            <a:off x="1371600" y="2133600"/>
            <a:ext cx="6400800" cy="1524000"/>
          </a:xfrm>
        </p:spPr>
        <p:txBody>
          <a:bodyPr>
            <a:normAutofit fontScale="70000" lnSpcReduction="20000"/>
          </a:bodyPr>
          <a:lstStyle/>
          <a:p>
            <a:r>
              <a:rPr lang="en-US" dirty="0" smtClean="0"/>
              <a:t>Alayna Waldrum, Esq. </a:t>
            </a:r>
          </a:p>
          <a:p>
            <a:r>
              <a:rPr lang="en-US" dirty="0" smtClean="0"/>
              <a:t>LeadingAge </a:t>
            </a:r>
            <a:r>
              <a:rPr lang="en-US" dirty="0" smtClean="0"/>
              <a:t>Housing </a:t>
            </a:r>
            <a:r>
              <a:rPr lang="en-US" dirty="0" smtClean="0"/>
              <a:t>Legislative Representative</a:t>
            </a:r>
          </a:p>
          <a:p>
            <a:r>
              <a:rPr lang="en-US" i="1" dirty="0" smtClean="0">
                <a:hlinkClick r:id="rId2"/>
              </a:rPr>
              <a:t>awaldrum@leadingage.org</a:t>
            </a:r>
            <a:r>
              <a:rPr lang="en-US" i="1" dirty="0" smtClean="0"/>
              <a:t> </a:t>
            </a:r>
          </a:p>
          <a:p>
            <a:r>
              <a:rPr lang="en-US" dirty="0" smtClean="0"/>
              <a:t>Phone: 202-508-9476</a:t>
            </a:r>
            <a:endParaRPr lang="en-US" dirty="0" smtClean="0"/>
          </a:p>
          <a:p>
            <a:endParaRPr lang="en-US" i="1" dirty="0"/>
          </a:p>
        </p:txBody>
      </p:sp>
    </p:spTree>
    <p:extLst>
      <p:ext uri="{BB962C8B-B14F-4D97-AF65-F5344CB8AC3E}">
        <p14:creationId xmlns:p14="http://schemas.microsoft.com/office/powerpoint/2010/main" val="3361673045"/>
      </p:ext>
    </p:extLst>
  </p:cSld>
  <p:clrMapOvr>
    <a:masterClrMapping/>
  </p:clrMapOvr>
</p:sld>
</file>

<file path=ppt/theme/theme1.xml><?xml version="1.0" encoding="utf-8"?>
<a:theme xmlns:a="http://schemas.openxmlformats.org/drawingml/2006/main" name="LeadingAge PowerPoint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LeadingAge PowerPoint 2</Template>
  <TotalTime>5139</TotalTime>
  <Words>1256</Words>
  <Application>Microsoft Office PowerPoint</Application>
  <PresentationFormat>On-screen Show (4:3)</PresentationFormat>
  <Paragraphs>258</Paragraphs>
  <Slides>11</Slides>
  <Notes>3</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LeadingAge PowerPoint 2</vt:lpstr>
      <vt:lpstr>PowerPoint Presentation</vt:lpstr>
      <vt:lpstr>LeadingAge Maryland Federal Housing Update April 22, 2015 </vt:lpstr>
      <vt:lpstr>Fiscal 2016 Appropriations</vt:lpstr>
      <vt:lpstr>FY 16 Appropriations: </vt:lpstr>
      <vt:lpstr>Budget Forecast for FY16</vt:lpstr>
      <vt:lpstr>Affordable Senior Housing Policy Challenges</vt:lpstr>
      <vt:lpstr>Affordable Senior Housing Political Challenges</vt:lpstr>
      <vt:lpstr>LeadingAge Affordable Senior Housing Policy Agenda: </vt:lpstr>
      <vt:lpstr>LeadingAge Focus on Emerging Issues</vt:lpstr>
      <vt:lpstr>LeadingAge Center for Housing Plus Services</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bgay</dc:creator>
  <cp:lastModifiedBy>Alayna Waldrum</cp:lastModifiedBy>
  <cp:revision>401</cp:revision>
  <cp:lastPrinted>2015-04-22T14:33:06Z</cp:lastPrinted>
  <dcterms:created xsi:type="dcterms:W3CDTF">2012-04-13T20:47:11Z</dcterms:created>
  <dcterms:modified xsi:type="dcterms:W3CDTF">2015-04-22T14:33:26Z</dcterms:modified>
</cp:coreProperties>
</file>