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71" r:id="rId3"/>
    <p:sldId id="270" r:id="rId4"/>
    <p:sldId id="269" r:id="rId5"/>
    <p:sldId id="268" r:id="rId6"/>
    <p:sldId id="267" r:id="rId7"/>
    <p:sldId id="427" r:id="rId8"/>
    <p:sldId id="428" r:id="rId9"/>
    <p:sldId id="429" r:id="rId10"/>
    <p:sldId id="266" r:id="rId11"/>
    <p:sldId id="265" r:id="rId12"/>
    <p:sldId id="260" r:id="rId13"/>
    <p:sldId id="263" r:id="rId14"/>
    <p:sldId id="264" r:id="rId15"/>
    <p:sldId id="262" r:id="rId16"/>
    <p:sldId id="261" r:id="rId17"/>
    <p:sldId id="403" r:id="rId18"/>
    <p:sldId id="402" r:id="rId19"/>
    <p:sldId id="401" r:id="rId20"/>
    <p:sldId id="400" r:id="rId21"/>
    <p:sldId id="404" r:id="rId22"/>
    <p:sldId id="410" r:id="rId23"/>
    <p:sldId id="430" r:id="rId24"/>
    <p:sldId id="432" r:id="rId25"/>
    <p:sldId id="431" r:id="rId26"/>
    <p:sldId id="409" r:id="rId27"/>
    <p:sldId id="433" r:id="rId28"/>
    <p:sldId id="434" r:id="rId29"/>
    <p:sldId id="408" r:id="rId30"/>
    <p:sldId id="407" r:id="rId31"/>
    <p:sldId id="435" r:id="rId32"/>
    <p:sldId id="436" r:id="rId33"/>
    <p:sldId id="437" r:id="rId34"/>
    <p:sldId id="438" r:id="rId35"/>
    <p:sldId id="439" r:id="rId36"/>
    <p:sldId id="444" r:id="rId37"/>
    <p:sldId id="445" r:id="rId38"/>
    <p:sldId id="446" r:id="rId39"/>
    <p:sldId id="447" r:id="rId40"/>
    <p:sldId id="448" r:id="rId41"/>
    <p:sldId id="440" r:id="rId42"/>
    <p:sldId id="441" r:id="rId43"/>
    <p:sldId id="442" r:id="rId44"/>
    <p:sldId id="443" r:id="rId45"/>
    <p:sldId id="406" r:id="rId46"/>
    <p:sldId id="413" r:id="rId47"/>
    <p:sldId id="412" r:id="rId48"/>
    <p:sldId id="411" r:id="rId49"/>
    <p:sldId id="405" r:id="rId50"/>
    <p:sldId id="421" r:id="rId51"/>
    <p:sldId id="420" r:id="rId52"/>
    <p:sldId id="419" r:id="rId53"/>
    <p:sldId id="425" r:id="rId54"/>
    <p:sldId id="424" r:id="rId55"/>
    <p:sldId id="423" r:id="rId56"/>
    <p:sldId id="422" r:id="rId57"/>
    <p:sldId id="418" r:id="rId58"/>
    <p:sldId id="417" r:id="rId59"/>
    <p:sldId id="399" r:id="rId6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14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80747_RN_PowerpointTemplateTitle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438400"/>
            <a:ext cx="7772400" cy="1143000"/>
          </a:xfrm>
        </p:spPr>
        <p:txBody>
          <a:bodyPr/>
          <a:lstStyle>
            <a:lvl1pPr algn="ctr">
              <a:defRPr sz="2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1500">
                <a:solidFill>
                  <a:srgbClr val="B72216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B6C26-6F91-4606-960B-9B019FD3C438}" type="datetimeFigureOut">
              <a:rPr lang="en-US">
                <a:solidFill>
                  <a:srgbClr val="FFFFFF"/>
                </a:solidFill>
              </a:rPr>
              <a:pPr>
                <a:defRPr/>
              </a:pPr>
              <a:t>10/22/2019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24C83-072C-4910-9FEA-2D900BA848AC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414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09F69B-03F1-4580-BAB5-160EF3898144}" type="datetimeFigureOut">
              <a:rPr lang="en-US">
                <a:solidFill>
                  <a:srgbClr val="FFFFFF"/>
                </a:solidFill>
              </a:rPr>
              <a:pPr>
                <a:defRPr/>
              </a:pPr>
              <a:t>10/22/2019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2DC1D-AC43-49FC-AE26-00203DB05E53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062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0400" y="838200"/>
            <a:ext cx="1600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09800" y="838200"/>
            <a:ext cx="4648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EF9A5-B162-40C7-98D7-D62CCBD92687}" type="datetimeFigureOut">
              <a:rPr lang="en-US">
                <a:solidFill>
                  <a:srgbClr val="FFFFFF"/>
                </a:solidFill>
              </a:rPr>
              <a:pPr>
                <a:defRPr/>
              </a:pPr>
              <a:t>10/22/2019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AB31B-3773-43A7-B119-3BECB533CB7D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514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2FE302-B6DB-4AE3-AB6B-C79E608DC4F0}" type="datetimeFigureOut">
              <a:rPr lang="en-US"/>
              <a:pPr>
                <a:defRPr/>
              </a:pPr>
              <a:t>10/22/2019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A9C95F-A42D-4C2D-AE69-57539BF460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78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84435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93911-54FE-4CFB-B8E3-3B5AB14EF91D}" type="datetimeFigureOut">
              <a:rPr lang="en-US">
                <a:solidFill>
                  <a:srgbClr val="FFFFFF"/>
                </a:solidFill>
              </a:rPr>
              <a:pPr>
                <a:defRPr/>
              </a:pPr>
              <a:t>10/22/2019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9C7F9-71E7-4ED7-B60C-7606C735A7B9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861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09800" y="1981200"/>
            <a:ext cx="3124200" cy="41148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981200"/>
            <a:ext cx="3124200" cy="41148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7B988-1802-4CBC-BF04-B3ECA923F57B}" type="datetimeFigureOut">
              <a:rPr lang="en-US">
                <a:solidFill>
                  <a:srgbClr val="FFFFFF"/>
                </a:solidFill>
              </a:rPr>
              <a:pPr>
                <a:defRPr/>
              </a:pPr>
              <a:t>10/22/2019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3BA2FD-3D2A-409E-8323-A9446FAE49C6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721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441C19-2639-4A2B-A21E-B31DC30001F9}" type="datetimeFigureOut">
              <a:rPr lang="en-US">
                <a:solidFill>
                  <a:srgbClr val="FFFFFF"/>
                </a:solidFill>
              </a:rPr>
              <a:pPr>
                <a:defRPr/>
              </a:pPr>
              <a:t>10/22/2019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5B18A8-28D1-4A9A-941A-6188B016AC79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722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EED8F-0DEA-4CB5-9476-E5EC63836F7B}" type="datetimeFigureOut">
              <a:rPr lang="en-US">
                <a:solidFill>
                  <a:srgbClr val="FFFFFF"/>
                </a:solidFill>
              </a:rPr>
              <a:pPr>
                <a:defRPr/>
              </a:pPr>
              <a:t>10/22/2019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E141A-597C-498E-8681-9238A43E517F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009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101D6-22A8-412C-8D2F-0C9E25AE247A}" type="datetimeFigureOut">
              <a:rPr lang="en-US">
                <a:solidFill>
                  <a:srgbClr val="FFFFFF"/>
                </a:solidFill>
              </a:rPr>
              <a:pPr>
                <a:defRPr/>
              </a:pPr>
              <a:t>10/22/2019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EAD95-4227-48D4-B7C7-61EDDA53A86B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779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6411B-3B18-4E9F-B08C-9330EEA3F02C}" type="datetimeFigureOut">
              <a:rPr lang="en-US">
                <a:solidFill>
                  <a:srgbClr val="FFFFFF"/>
                </a:solidFill>
              </a:rPr>
              <a:pPr>
                <a:defRPr/>
              </a:pPr>
              <a:t>10/22/2019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EBE88A-082C-4353-8B55-519EDD8E89AE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213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F18609-AEDC-4A79-93F3-B2F0365B1D6A}" type="datetimeFigureOut">
              <a:rPr lang="en-US">
                <a:solidFill>
                  <a:srgbClr val="FFFFFF"/>
                </a:solidFill>
              </a:rPr>
              <a:pPr>
                <a:defRPr/>
              </a:pPr>
              <a:t>10/22/2019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FC9E52-E3DD-4EB3-996F-724857A7C875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465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 descr="80747_RN_PowerpointTemplateContent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09800" y="838200"/>
            <a:ext cx="6400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09800" y="1981200"/>
            <a:ext cx="64008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50">
                <a:latin typeface="Arial" charset="0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F6D024A-E916-475E-B31A-8F6BAF64C08B}" type="datetimeFigureOut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10/22/2019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050">
                <a:latin typeface="Arial" charset="0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34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5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75F10C-B82E-4AA0-BBA9-11DD1A0794A6}" type="slidenum">
              <a:rPr lang="en-US" alt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797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B72216"/>
          </a:solidFill>
          <a:latin typeface="Arial" panose="020B0604020202020204" pitchFamily="34" charset="0"/>
          <a:ea typeface="+mj-ea"/>
          <a:cs typeface="Osaka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B72216"/>
          </a:solidFill>
          <a:latin typeface="Arial" pitchFamily="34" charset="0"/>
          <a:ea typeface="Osaka" pitchFamily="-64" charset="-128"/>
          <a:cs typeface="Osaka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B72216"/>
          </a:solidFill>
          <a:latin typeface="Arial" pitchFamily="34" charset="0"/>
          <a:ea typeface="Osaka" pitchFamily="-64" charset="-128"/>
          <a:cs typeface="Osaka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B72216"/>
          </a:solidFill>
          <a:latin typeface="Arial" pitchFamily="34" charset="0"/>
          <a:ea typeface="Osaka" pitchFamily="-64" charset="-128"/>
          <a:cs typeface="Osaka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B72216"/>
          </a:solidFill>
          <a:latin typeface="Arial" pitchFamily="34" charset="0"/>
          <a:ea typeface="Osaka" pitchFamily="-64" charset="-128"/>
          <a:cs typeface="Osaka"/>
        </a:defRPr>
      </a:lvl5pPr>
      <a:lvl6pPr marL="342900" algn="l" rtl="0" fontAlgn="base">
        <a:spcBef>
          <a:spcPct val="0"/>
        </a:spcBef>
        <a:spcAft>
          <a:spcPct val="0"/>
        </a:spcAft>
        <a:defRPr sz="2400">
          <a:solidFill>
            <a:srgbClr val="B72216"/>
          </a:solidFill>
          <a:latin typeface="Verdana" pitchFamily="-64" charset="0"/>
          <a:ea typeface="Osaka" pitchFamily="-64" charset="-128"/>
        </a:defRPr>
      </a:lvl6pPr>
      <a:lvl7pPr marL="685800" algn="l" rtl="0" fontAlgn="base">
        <a:spcBef>
          <a:spcPct val="0"/>
        </a:spcBef>
        <a:spcAft>
          <a:spcPct val="0"/>
        </a:spcAft>
        <a:defRPr sz="2400">
          <a:solidFill>
            <a:srgbClr val="B72216"/>
          </a:solidFill>
          <a:latin typeface="Verdana" pitchFamily="-64" charset="0"/>
          <a:ea typeface="Osaka" pitchFamily="-64" charset="-128"/>
        </a:defRPr>
      </a:lvl7pPr>
      <a:lvl8pPr marL="1028700" algn="l" rtl="0" fontAlgn="base">
        <a:spcBef>
          <a:spcPct val="0"/>
        </a:spcBef>
        <a:spcAft>
          <a:spcPct val="0"/>
        </a:spcAft>
        <a:defRPr sz="2400">
          <a:solidFill>
            <a:srgbClr val="B72216"/>
          </a:solidFill>
          <a:latin typeface="Verdana" pitchFamily="-64" charset="0"/>
          <a:ea typeface="Osaka" pitchFamily="-64" charset="-128"/>
        </a:defRPr>
      </a:lvl8pPr>
      <a:lvl9pPr marL="1371600" algn="l" rtl="0" fontAlgn="base">
        <a:spcBef>
          <a:spcPct val="0"/>
        </a:spcBef>
        <a:spcAft>
          <a:spcPct val="0"/>
        </a:spcAft>
        <a:defRPr sz="2400">
          <a:solidFill>
            <a:srgbClr val="B72216"/>
          </a:solidFill>
          <a:latin typeface="Verdana" pitchFamily="-64" charset="0"/>
          <a:ea typeface="Osaka" pitchFamily="-64" charset="-128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lr>
          <a:srgbClr val="B72216"/>
        </a:buClr>
        <a:buChar char="•"/>
        <a:defRPr sz="2100">
          <a:solidFill>
            <a:srgbClr val="464646"/>
          </a:solidFill>
          <a:latin typeface="+mn-lt"/>
          <a:ea typeface="+mn-ea"/>
          <a:cs typeface="Osaka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lr>
          <a:srgbClr val="B72216"/>
        </a:buClr>
        <a:buChar char="–"/>
        <a:defRPr sz="1800">
          <a:solidFill>
            <a:srgbClr val="464646"/>
          </a:solidFill>
          <a:latin typeface="+mn-lt"/>
          <a:ea typeface="+mn-ea"/>
          <a:cs typeface="Osaka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lr>
          <a:srgbClr val="B72216"/>
        </a:buClr>
        <a:buChar char="•"/>
        <a:defRPr sz="1500">
          <a:solidFill>
            <a:srgbClr val="464646"/>
          </a:solidFill>
          <a:latin typeface="+mn-lt"/>
          <a:ea typeface="+mn-ea"/>
          <a:cs typeface="Osaka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lr>
          <a:srgbClr val="B72216"/>
        </a:buClr>
        <a:buChar char="–"/>
        <a:defRPr sz="1500">
          <a:solidFill>
            <a:srgbClr val="464646"/>
          </a:solidFill>
          <a:latin typeface="+mn-lt"/>
          <a:ea typeface="+mn-ea"/>
          <a:cs typeface="Osaka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lr>
          <a:srgbClr val="B72216"/>
        </a:buClr>
        <a:buChar char="»"/>
        <a:defRPr sz="1500">
          <a:solidFill>
            <a:srgbClr val="464646"/>
          </a:solidFill>
          <a:latin typeface="+mn-lt"/>
          <a:ea typeface="+mn-ea"/>
          <a:cs typeface="Osaka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lr>
          <a:srgbClr val="B72216"/>
        </a:buClr>
        <a:buChar char="»"/>
        <a:defRPr sz="1500">
          <a:solidFill>
            <a:srgbClr val="464646"/>
          </a:solidFill>
          <a:latin typeface="+mn-lt"/>
          <a:ea typeface="+mn-ea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lr>
          <a:srgbClr val="B72216"/>
        </a:buClr>
        <a:buChar char="»"/>
        <a:defRPr sz="1500">
          <a:solidFill>
            <a:srgbClr val="464646"/>
          </a:solidFill>
          <a:latin typeface="+mn-lt"/>
          <a:ea typeface="+mn-ea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lr>
          <a:srgbClr val="B72216"/>
        </a:buClr>
        <a:buChar char="»"/>
        <a:defRPr sz="1500">
          <a:solidFill>
            <a:srgbClr val="464646"/>
          </a:solidFill>
          <a:latin typeface="+mn-lt"/>
          <a:ea typeface="+mn-ea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lr>
          <a:srgbClr val="B72216"/>
        </a:buClr>
        <a:buChar char="»"/>
        <a:defRPr sz="1500">
          <a:solidFill>
            <a:srgbClr val="464646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6829" y="2686050"/>
            <a:ext cx="8719457" cy="808264"/>
          </a:xfrm>
        </p:spPr>
        <p:txBody>
          <a:bodyPr/>
          <a:lstStyle/>
          <a:p>
            <a:r>
              <a:rPr lang="en-US" sz="4000" b="1" dirty="0"/>
              <a:t>More than Somewhat…Torrens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6829" y="3886200"/>
            <a:ext cx="8719457" cy="1752600"/>
          </a:xfrm>
        </p:spPr>
        <p:txBody>
          <a:bodyPr/>
          <a:lstStyle/>
          <a:p>
            <a:r>
              <a:rPr lang="en-US" sz="2000" dirty="0"/>
              <a:t>By David J. Meyers</a:t>
            </a:r>
          </a:p>
        </p:txBody>
      </p:sp>
    </p:spTree>
    <p:extLst>
      <p:ext uri="{BB962C8B-B14F-4D97-AF65-F5344CB8AC3E}">
        <p14:creationId xmlns:p14="http://schemas.microsoft.com/office/powerpoint/2010/main" val="38033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94614" y="839972"/>
            <a:ext cx="6515986" cy="5256028"/>
          </a:xfrm>
        </p:spPr>
        <p:txBody>
          <a:bodyPr/>
          <a:lstStyle/>
          <a:p>
            <a:pPr lvl="1"/>
            <a:r>
              <a:rPr lang="en-US" sz="3500" dirty="0"/>
              <a:t>What will be on the face of the Certificate? </a:t>
            </a:r>
          </a:p>
          <a:p>
            <a:pPr lvl="1"/>
            <a:r>
              <a:rPr lang="en-US" sz="3500" dirty="0"/>
              <a:t>What will be memorials?</a:t>
            </a:r>
          </a:p>
          <a:p>
            <a:pPr lvl="1"/>
            <a:r>
              <a:rPr lang="en-US" sz="3500" dirty="0"/>
              <a:t>How do abstract documents listed in the Order and Decree of Registration get from the Abstract system to Torrens?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31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09800" y="712381"/>
            <a:ext cx="6400800" cy="5383619"/>
          </a:xfrm>
        </p:spPr>
        <p:txBody>
          <a:bodyPr/>
          <a:lstStyle/>
          <a:p>
            <a:pPr lvl="1"/>
            <a:r>
              <a:rPr lang="en-US" sz="3600" dirty="0"/>
              <a:t>It is a good idea to have the Applicant file the Order in both the abstract and Torrens systems.</a:t>
            </a:r>
          </a:p>
          <a:p>
            <a:pPr lvl="1"/>
            <a:r>
              <a:rPr lang="en-US" sz="3600" dirty="0"/>
              <a:t>Make sure the Auditor has reviewed the Order to correct the tax parcel records.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4238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09800" y="1190847"/>
            <a:ext cx="6400800" cy="4905153"/>
          </a:xfrm>
        </p:spPr>
        <p:txBody>
          <a:bodyPr/>
          <a:lstStyle/>
          <a:p>
            <a:r>
              <a:rPr lang="en-US" sz="4000" dirty="0"/>
              <a:t>Recording fees?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9372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09800" y="2583712"/>
            <a:ext cx="6400800" cy="3512288"/>
          </a:xfrm>
        </p:spPr>
        <p:txBody>
          <a:bodyPr/>
          <a:lstStyle/>
          <a:p>
            <a:pPr lvl="1"/>
            <a:r>
              <a:rPr lang="en-US" sz="3600" dirty="0"/>
              <a:t> Correct the Certificate of Title due to a non-voluntary conveyance</a:t>
            </a:r>
          </a:p>
          <a:p>
            <a:pPr lvl="2"/>
            <a:r>
              <a:rPr lang="en-US" sz="3600" dirty="0"/>
              <a:t> Mortgage foreclosure, real estate tax forfeiture, etc.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09800" y="838200"/>
            <a:ext cx="6400800" cy="1490330"/>
          </a:xfrm>
        </p:spPr>
        <p:txBody>
          <a:bodyPr/>
          <a:lstStyle/>
          <a:p>
            <a:pPr algn="ctr"/>
            <a:r>
              <a:rPr lang="en-US" sz="3200" b="1" dirty="0"/>
              <a:t>Proceeding Subsequent to Initial Registration -</a:t>
            </a:r>
            <a:br>
              <a:rPr lang="en-US" sz="3200" b="1" dirty="0"/>
            </a:br>
            <a:r>
              <a:rPr lang="en-US" sz="3200" b="1" dirty="0"/>
              <a:t> What is it and Why is it done?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0545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09800" y="925033"/>
            <a:ext cx="6400800" cy="5170967"/>
          </a:xfrm>
        </p:spPr>
        <p:txBody>
          <a:bodyPr/>
          <a:lstStyle/>
          <a:p>
            <a:pPr lvl="1"/>
            <a:r>
              <a:rPr lang="en-US" sz="4400" dirty="0"/>
              <a:t>To remove outdated or problem memorials</a:t>
            </a:r>
          </a:p>
          <a:p>
            <a:pPr lvl="2"/>
            <a:r>
              <a:rPr lang="en-US" sz="3200" dirty="0"/>
              <a:t>A Contract for Deed after cancellation</a:t>
            </a:r>
          </a:p>
          <a:p>
            <a:pPr lvl="2"/>
            <a:r>
              <a:rPr lang="en-US" sz="3200" dirty="0"/>
              <a:t>Mortgages or other liens where the debt has been paid, but a satisfaction or release is not available.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6265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09800" y="850605"/>
            <a:ext cx="6400800" cy="5245395"/>
          </a:xfrm>
        </p:spPr>
        <p:txBody>
          <a:bodyPr/>
          <a:lstStyle/>
          <a:p>
            <a:pPr lvl="1"/>
            <a:r>
              <a:rPr lang="en-US" sz="4000" dirty="0"/>
              <a:t>To resolve a boundary dispute</a:t>
            </a:r>
          </a:p>
          <a:p>
            <a:pPr lvl="1"/>
            <a:r>
              <a:rPr lang="en-US" sz="4000" dirty="0"/>
              <a:t>Determine rights in an unregistered claim of interest</a:t>
            </a:r>
          </a:p>
          <a:p>
            <a:pPr lvl="1"/>
            <a:r>
              <a:rPr lang="en-US" sz="4000" dirty="0"/>
              <a:t>Original deed cannot be found for recording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5683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09800" y="871870"/>
            <a:ext cx="6400800" cy="5224130"/>
          </a:xfrm>
        </p:spPr>
        <p:txBody>
          <a:bodyPr/>
          <a:lstStyle/>
          <a:p>
            <a:r>
              <a:rPr lang="en-US" sz="4000" dirty="0"/>
              <a:t>Generally, any action needed to clear a Certificate of Title when the Registrar on their own, or by directive, cannot correct the problem.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8432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16086EC-5EB7-4832-9CF5-DB23984716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744279"/>
            <a:ext cx="6400800" cy="5351721"/>
          </a:xfrm>
        </p:spPr>
        <p:txBody>
          <a:bodyPr/>
          <a:lstStyle/>
          <a:p>
            <a:r>
              <a:rPr lang="en-US" sz="4000" dirty="0"/>
              <a:t>Registrar memorializes a certified copy of the Petition on the Certificate of Title and waits.</a:t>
            </a:r>
          </a:p>
          <a:p>
            <a:pPr marL="0" indent="0">
              <a:buNone/>
            </a:pPr>
            <a:endParaRPr lang="en-US" sz="2000" dirty="0"/>
          </a:p>
          <a:p>
            <a:pPr lvl="1"/>
            <a:r>
              <a:rPr lang="en-US" sz="3200" dirty="0"/>
              <a:t>Ask your examiner to allow you to review drafts of unusual Orders.</a:t>
            </a:r>
          </a:p>
          <a:p>
            <a:pPr lvl="1"/>
            <a:endParaRPr lang="en-US" sz="37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5918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D9930F-38F1-42B3-9C8B-20DB8B9235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701749"/>
            <a:ext cx="6400800" cy="5394251"/>
          </a:xfrm>
        </p:spPr>
        <p:txBody>
          <a:bodyPr/>
          <a:lstStyle/>
          <a:p>
            <a:r>
              <a:rPr lang="en-US" sz="4000" dirty="0"/>
              <a:t>Ask “What am I supposed to do?”</a:t>
            </a:r>
          </a:p>
          <a:p>
            <a:pPr lvl="2"/>
            <a:endParaRPr lang="en-US" sz="1600" dirty="0"/>
          </a:p>
          <a:p>
            <a:pPr lvl="2"/>
            <a:r>
              <a:rPr lang="en-US" sz="2400" dirty="0"/>
              <a:t>Is the certificate to be cancelled, and a new certificate issued with some memorials dropped?</a:t>
            </a:r>
          </a:p>
          <a:p>
            <a:pPr marL="685800" lvl="2" indent="0">
              <a:buNone/>
            </a:pPr>
            <a:endParaRPr lang="en-US" sz="1600" dirty="0"/>
          </a:p>
          <a:p>
            <a:pPr lvl="2"/>
            <a:r>
              <a:rPr lang="en-US" sz="2400" dirty="0"/>
              <a:t>In some cases, the Order is memorialized on the Certificate of Title with instructions to either carry it forward to drop memorials and make a change on the next transfer.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0049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E8ABC2A-026E-4A5D-B0FD-95E55F6EC6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2339162"/>
            <a:ext cx="6400800" cy="3756837"/>
          </a:xfrm>
        </p:spPr>
        <p:txBody>
          <a:bodyPr/>
          <a:lstStyle/>
          <a:p>
            <a:r>
              <a:rPr lang="en-US" sz="3200" dirty="0"/>
              <a:t>Instructions from the Examiner to the Registrar to take an action.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200" dirty="0"/>
              <a:t>The Examiner and Registrar should develop a list for use in their county.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4B21E50-DA1F-4525-9D22-6FD4B09EA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637953"/>
            <a:ext cx="6400800" cy="1701209"/>
          </a:xfrm>
        </p:spPr>
        <p:txBody>
          <a:bodyPr/>
          <a:lstStyle/>
          <a:p>
            <a:pPr algn="ctr"/>
            <a:r>
              <a:rPr lang="en-US" sz="4800" b="1" dirty="0"/>
              <a:t>Certifications and Directives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929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David J. Meyers is the Examiner or Deputy Examiner of Titles for several Minnesota Counties.  He is a member of the Titles Standards Committee, Survey Guidelines Subcommittee and Real Property Certification Board.  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dirty="0"/>
              <a:t>In 2019, he was elected a Fellow to the American College of Real Estate Lawyers.</a:t>
            </a:r>
          </a:p>
        </p:txBody>
      </p:sp>
    </p:spTree>
    <p:extLst>
      <p:ext uri="{BB962C8B-B14F-4D97-AF65-F5344CB8AC3E}">
        <p14:creationId xmlns:p14="http://schemas.microsoft.com/office/powerpoint/2010/main" val="24956585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C306160-27D4-473C-AB01-EB84A1362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893135"/>
            <a:ext cx="6400800" cy="5202865"/>
          </a:xfrm>
        </p:spPr>
        <p:txBody>
          <a:bodyPr/>
          <a:lstStyle/>
          <a:p>
            <a:r>
              <a:rPr lang="en-US" sz="4800" dirty="0"/>
              <a:t>The Examiner and Registrar should agree upon a form.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4792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20A078D-15E4-4C45-AD22-92AA09F08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691116"/>
            <a:ext cx="6400800" cy="5404884"/>
          </a:xfrm>
        </p:spPr>
        <p:txBody>
          <a:bodyPr/>
          <a:lstStyle/>
          <a:p>
            <a:r>
              <a:rPr lang="en-US" sz="4800" dirty="0"/>
              <a:t>Some Certifications and Directives are required by statute, others are at the request of the Registrar.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83423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E528EDD-C87C-479E-96DD-E393D9152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1063256"/>
            <a:ext cx="6400800" cy="5032744"/>
          </a:xfrm>
        </p:spPr>
        <p:txBody>
          <a:bodyPr/>
          <a:lstStyle/>
          <a:p>
            <a:r>
              <a:rPr lang="en-US" sz="4400" dirty="0"/>
              <a:t>The Directive or Certification may be attached to the instrument, or it may be recorded separately.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2389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E553131-DD45-4106-AF39-179AAE3E02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1" b="9352"/>
          <a:stretch/>
        </p:blipFill>
        <p:spPr>
          <a:xfrm>
            <a:off x="2869262" y="391887"/>
            <a:ext cx="5450773" cy="5841177"/>
          </a:xfrm>
        </p:spPr>
      </p:pic>
    </p:spTree>
    <p:extLst>
      <p:ext uri="{BB962C8B-B14F-4D97-AF65-F5344CB8AC3E}">
        <p14:creationId xmlns:p14="http://schemas.microsoft.com/office/powerpoint/2010/main" val="20198413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DEE450B-805C-4897-A74A-6781C86E4B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92" b="9769"/>
          <a:stretch/>
        </p:blipFill>
        <p:spPr>
          <a:xfrm>
            <a:off x="3243775" y="703384"/>
            <a:ext cx="5102226" cy="5476351"/>
          </a:xfrm>
        </p:spPr>
      </p:pic>
    </p:spTree>
    <p:extLst>
      <p:ext uri="{BB962C8B-B14F-4D97-AF65-F5344CB8AC3E}">
        <p14:creationId xmlns:p14="http://schemas.microsoft.com/office/powerpoint/2010/main" val="19318889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C5E334A-502D-4756-9304-0C9D5C954A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35" b="37019"/>
          <a:stretch/>
        </p:blipFill>
        <p:spPr>
          <a:xfrm>
            <a:off x="2578196" y="401933"/>
            <a:ext cx="5504714" cy="4049487"/>
          </a:xfrm>
        </p:spPr>
      </p:pic>
    </p:spTree>
    <p:extLst>
      <p:ext uri="{BB962C8B-B14F-4D97-AF65-F5344CB8AC3E}">
        <p14:creationId xmlns:p14="http://schemas.microsoft.com/office/powerpoint/2010/main" val="18482587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0375672-F2AE-494A-BB8C-85C1D19C3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2806994"/>
            <a:ext cx="6400800" cy="3289005"/>
          </a:xfrm>
        </p:spPr>
        <p:txBody>
          <a:bodyPr/>
          <a:lstStyle/>
          <a:p>
            <a:r>
              <a:rPr lang="en-US" dirty="0"/>
              <a:t>“The registrar of titles may require that the owner of parcel of unplatted registered land, who conveys any part thereof which is not a part full government subdivision or simple fraction or quantity part of a full government subdivision, shall first file with the registrar of titles a drawing in triplicate of said parcel of unplatted land, showing the tract or tracts to be conveyed, which drawing shall be known as a ‘Registered Land Survey.’” Minn. Stat. §508.47, </a:t>
            </a:r>
            <a:r>
              <a:rPr lang="en-US" dirty="0" err="1"/>
              <a:t>subd</a:t>
            </a:r>
            <a:r>
              <a:rPr lang="en-US" dirty="0"/>
              <a:t>. 2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992E79D-9B14-47C6-9E26-6008CA604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838199"/>
            <a:ext cx="6400800" cy="1766777"/>
          </a:xfrm>
        </p:spPr>
        <p:txBody>
          <a:bodyPr/>
          <a:lstStyle/>
          <a:p>
            <a:pPr algn="ctr"/>
            <a:r>
              <a:rPr lang="en-US" sz="5400" b="1" dirty="0"/>
              <a:t>Registered Land Survey (RLS)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6404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B8EC488-A59F-4C2E-9AF6-11FFC9790E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4" t="924" r="8929" b="6942"/>
          <a:stretch/>
        </p:blipFill>
        <p:spPr>
          <a:xfrm rot="5400000">
            <a:off x="3046193" y="-192461"/>
            <a:ext cx="4803110" cy="7016835"/>
          </a:xfrm>
        </p:spPr>
      </p:pic>
    </p:spTree>
    <p:extLst>
      <p:ext uri="{BB962C8B-B14F-4D97-AF65-F5344CB8AC3E}">
        <p14:creationId xmlns:p14="http://schemas.microsoft.com/office/powerpoint/2010/main" val="27308993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350A89A-5F8F-4B53-882B-06B4C8DF78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9" t="588" r="9261" b="7227"/>
          <a:stretch/>
        </p:blipFill>
        <p:spPr>
          <a:xfrm rot="5400000">
            <a:off x="3075710" y="-275382"/>
            <a:ext cx="4762919" cy="7021903"/>
          </a:xfrm>
        </p:spPr>
      </p:pic>
    </p:spTree>
    <p:extLst>
      <p:ext uri="{BB962C8B-B14F-4D97-AF65-F5344CB8AC3E}">
        <p14:creationId xmlns:p14="http://schemas.microsoft.com/office/powerpoint/2010/main" val="427862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57ACA4F-E7EC-4BE3-A540-5E588BA812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2833634"/>
            <a:ext cx="6400800" cy="3262365"/>
          </a:xfrm>
        </p:spPr>
        <p:txBody>
          <a:bodyPr/>
          <a:lstStyle/>
          <a:p>
            <a:r>
              <a:rPr lang="en-US" sz="3200" dirty="0"/>
              <a:t>It is a matter of keeping the record straight.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5940DE9-97D7-45C4-8EA5-3FEE8235A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838200"/>
            <a:ext cx="6400800" cy="2146160"/>
          </a:xfrm>
        </p:spPr>
        <p:txBody>
          <a:bodyPr/>
          <a:lstStyle/>
          <a:p>
            <a:r>
              <a:rPr lang="en-US" sz="3600" b="1" dirty="0"/>
              <a:t>Should the Registrar require separate Certificates of Title for separate parcels?</a:t>
            </a:r>
            <a:br>
              <a:rPr lang="en-US" sz="3600" dirty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63748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 dirty="0"/>
              <a:t>Minnesota Statutes Chapter 508 and 508A provides a guideline and some requirements for administering the Torrens system.  Much of the Registrar’s work involves interpretation of these statutes and selecting the procedures that work best in their county.</a:t>
            </a:r>
            <a:endParaRPr lang="en-US" sz="2800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09800" y="838200"/>
            <a:ext cx="6400800" cy="937437"/>
          </a:xfrm>
        </p:spPr>
        <p:txBody>
          <a:bodyPr/>
          <a:lstStyle/>
          <a:p>
            <a:pPr algn="ctr"/>
            <a:r>
              <a:rPr lang="en-US" sz="4000" b="1" dirty="0"/>
              <a:t>Torrens Workshop</a:t>
            </a:r>
          </a:p>
        </p:txBody>
      </p:sp>
    </p:spTree>
    <p:extLst>
      <p:ext uri="{BB962C8B-B14F-4D97-AF65-F5344CB8AC3E}">
        <p14:creationId xmlns:p14="http://schemas.microsoft.com/office/powerpoint/2010/main" val="1089291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DC696D-66EB-41E6-9A45-129382DEA1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065" y="754912"/>
            <a:ext cx="6400800" cy="5383618"/>
          </a:xfrm>
        </p:spPr>
        <p:txBody>
          <a:bodyPr/>
          <a:lstStyle/>
          <a:p>
            <a:endParaRPr lang="en-US" sz="3200" dirty="0"/>
          </a:p>
          <a:p>
            <a:endParaRPr lang="en-US" sz="3200" dirty="0"/>
          </a:p>
          <a:p>
            <a:r>
              <a:rPr lang="en-US" sz="3200" dirty="0"/>
              <a:t>Do not allow a Certificate of Title to become a complex abstract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0266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9ECBFAE-252A-4B0D-BE70-2EED6711C7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1" r="5755" b="6290"/>
          <a:stretch/>
        </p:blipFill>
        <p:spPr>
          <a:xfrm>
            <a:off x="2243469" y="228046"/>
            <a:ext cx="4497573" cy="6152285"/>
          </a:xfrm>
        </p:spPr>
      </p:pic>
    </p:spTree>
    <p:extLst>
      <p:ext uri="{BB962C8B-B14F-4D97-AF65-F5344CB8AC3E}">
        <p14:creationId xmlns:p14="http://schemas.microsoft.com/office/powerpoint/2010/main" val="6410544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08EEC2D-FEF4-4B35-B755-0D89CAD064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4" t="4419" r="5777" b="4091"/>
          <a:stretch/>
        </p:blipFill>
        <p:spPr>
          <a:xfrm>
            <a:off x="2357552" y="478465"/>
            <a:ext cx="4428895" cy="5901070"/>
          </a:xfrm>
        </p:spPr>
      </p:pic>
    </p:spTree>
    <p:extLst>
      <p:ext uri="{BB962C8B-B14F-4D97-AF65-F5344CB8AC3E}">
        <p14:creationId xmlns:p14="http://schemas.microsoft.com/office/powerpoint/2010/main" val="34306685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6CCD2BC-2AAF-4718-A368-44140B1157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" t="3751" r="3884" b="3417"/>
          <a:stretch/>
        </p:blipFill>
        <p:spPr>
          <a:xfrm>
            <a:off x="2126512" y="318976"/>
            <a:ext cx="4731488" cy="6057278"/>
          </a:xfrm>
        </p:spPr>
      </p:pic>
    </p:spTree>
    <p:extLst>
      <p:ext uri="{BB962C8B-B14F-4D97-AF65-F5344CB8AC3E}">
        <p14:creationId xmlns:p14="http://schemas.microsoft.com/office/powerpoint/2010/main" val="25402974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603F510-58D7-4F5D-8ACD-73225611B9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8" t="4690" r="5516" b="4047"/>
          <a:stretch/>
        </p:blipFill>
        <p:spPr>
          <a:xfrm>
            <a:off x="2296632" y="457199"/>
            <a:ext cx="4521159" cy="6007396"/>
          </a:xfrm>
        </p:spPr>
      </p:pic>
    </p:spTree>
    <p:extLst>
      <p:ext uri="{BB962C8B-B14F-4D97-AF65-F5344CB8AC3E}">
        <p14:creationId xmlns:p14="http://schemas.microsoft.com/office/powerpoint/2010/main" val="31472545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D41BD20-B9B4-4980-811D-F4526562FB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7" t="4337" r="6831" b="4252"/>
          <a:stretch/>
        </p:blipFill>
        <p:spPr>
          <a:xfrm>
            <a:off x="2317896" y="404036"/>
            <a:ext cx="4540237" cy="6156251"/>
          </a:xfrm>
        </p:spPr>
      </p:pic>
    </p:spTree>
    <p:extLst>
      <p:ext uri="{BB962C8B-B14F-4D97-AF65-F5344CB8AC3E}">
        <p14:creationId xmlns:p14="http://schemas.microsoft.com/office/powerpoint/2010/main" val="3909773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60920D3-F343-45C5-A869-AD7766E8F7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" t="4473" r="6412" b="5167"/>
          <a:stretch/>
        </p:blipFill>
        <p:spPr>
          <a:xfrm>
            <a:off x="2147775" y="404037"/>
            <a:ext cx="4638110" cy="6124354"/>
          </a:xfrm>
        </p:spPr>
      </p:pic>
    </p:spTree>
    <p:extLst>
      <p:ext uri="{BB962C8B-B14F-4D97-AF65-F5344CB8AC3E}">
        <p14:creationId xmlns:p14="http://schemas.microsoft.com/office/powerpoint/2010/main" val="34177751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83EBD07-FCBD-4CA1-9678-C862087469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5083" r="6223" b="5477"/>
          <a:stretch/>
        </p:blipFill>
        <p:spPr>
          <a:xfrm>
            <a:off x="2062716" y="340241"/>
            <a:ext cx="4699591" cy="6133799"/>
          </a:xfrm>
        </p:spPr>
      </p:pic>
    </p:spTree>
    <p:extLst>
      <p:ext uri="{BB962C8B-B14F-4D97-AF65-F5344CB8AC3E}">
        <p14:creationId xmlns:p14="http://schemas.microsoft.com/office/powerpoint/2010/main" val="28506583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00F2D57-22FC-460B-9FA1-5FF68DC9F8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0" t="4633" r="5266" b="5535"/>
          <a:stretch/>
        </p:blipFill>
        <p:spPr>
          <a:xfrm>
            <a:off x="2301949" y="552892"/>
            <a:ext cx="4540102" cy="5953413"/>
          </a:xfrm>
        </p:spPr>
      </p:pic>
    </p:spTree>
    <p:extLst>
      <p:ext uri="{BB962C8B-B14F-4D97-AF65-F5344CB8AC3E}">
        <p14:creationId xmlns:p14="http://schemas.microsoft.com/office/powerpoint/2010/main" val="32725689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2520A9B-BAF1-43E4-B28C-15CD8A38E9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9" t="4097" r="4684" b="4715"/>
          <a:stretch/>
        </p:blipFill>
        <p:spPr>
          <a:xfrm>
            <a:off x="2285999" y="457200"/>
            <a:ext cx="4572001" cy="6071220"/>
          </a:xfrm>
        </p:spPr>
      </p:pic>
    </p:spTree>
    <p:extLst>
      <p:ext uri="{BB962C8B-B14F-4D97-AF65-F5344CB8AC3E}">
        <p14:creationId xmlns:p14="http://schemas.microsoft.com/office/powerpoint/2010/main" val="1943644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Record the Application in abstract and wait.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/>
              <a:t>An Application to Register Title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1356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35EE79A-FDE9-4D71-B9CB-91524C9B4A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t="4524" r="5895" b="4740"/>
          <a:stretch/>
        </p:blipFill>
        <p:spPr>
          <a:xfrm>
            <a:off x="2243470" y="372138"/>
            <a:ext cx="4603897" cy="6151212"/>
          </a:xfrm>
        </p:spPr>
      </p:pic>
    </p:spTree>
    <p:extLst>
      <p:ext uri="{BB962C8B-B14F-4D97-AF65-F5344CB8AC3E}">
        <p14:creationId xmlns:p14="http://schemas.microsoft.com/office/powerpoint/2010/main" val="38369108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E61C473-0BA2-4A6C-A9E1-A36328DF49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2" t="4879" r="4288" b="5755"/>
          <a:stretch/>
        </p:blipFill>
        <p:spPr>
          <a:xfrm>
            <a:off x="2115880" y="478464"/>
            <a:ext cx="4635794" cy="5933313"/>
          </a:xfrm>
        </p:spPr>
      </p:pic>
    </p:spTree>
    <p:extLst>
      <p:ext uri="{BB962C8B-B14F-4D97-AF65-F5344CB8AC3E}">
        <p14:creationId xmlns:p14="http://schemas.microsoft.com/office/powerpoint/2010/main" val="17209482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F071E46-958E-407D-AADE-2274062AA9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7" t="5319" r="6756" b="5213"/>
          <a:stretch/>
        </p:blipFill>
        <p:spPr>
          <a:xfrm>
            <a:off x="2062717" y="340240"/>
            <a:ext cx="4731488" cy="6233335"/>
          </a:xfrm>
        </p:spPr>
      </p:pic>
    </p:spTree>
    <p:extLst>
      <p:ext uri="{BB962C8B-B14F-4D97-AF65-F5344CB8AC3E}">
        <p14:creationId xmlns:p14="http://schemas.microsoft.com/office/powerpoint/2010/main" val="13100069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19CA146-CA51-4CFD-AA05-D2682D21CD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1" t="4955" r="3957" b="4012"/>
          <a:stretch/>
        </p:blipFill>
        <p:spPr>
          <a:xfrm>
            <a:off x="2094614" y="382771"/>
            <a:ext cx="4751546" cy="6198782"/>
          </a:xfrm>
        </p:spPr>
      </p:pic>
    </p:spTree>
    <p:extLst>
      <p:ext uri="{BB962C8B-B14F-4D97-AF65-F5344CB8AC3E}">
        <p14:creationId xmlns:p14="http://schemas.microsoft.com/office/powerpoint/2010/main" val="29664515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480FB42-2D82-4A91-86BA-39CC66F9B3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3" t="4841" r="6694" b="5448"/>
          <a:stretch/>
        </p:blipFill>
        <p:spPr>
          <a:xfrm>
            <a:off x="2094614" y="297711"/>
            <a:ext cx="4720856" cy="6281469"/>
          </a:xfrm>
        </p:spPr>
      </p:pic>
    </p:spTree>
    <p:extLst>
      <p:ext uri="{BB962C8B-B14F-4D97-AF65-F5344CB8AC3E}">
        <p14:creationId xmlns:p14="http://schemas.microsoft.com/office/powerpoint/2010/main" val="11936246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C68611C-153F-42A7-9F35-B4779F49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361507"/>
            <a:ext cx="6400800" cy="5124893"/>
          </a:xfrm>
        </p:spPr>
        <p:txBody>
          <a:bodyPr/>
          <a:lstStyle/>
          <a:p>
            <a:pPr algn="ctr"/>
            <a:r>
              <a:rPr lang="en-US" sz="4400" b="1" dirty="0"/>
              <a:t>Dealing with an Examiner of Titles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2477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3666DB-0906-4392-9B28-3EEBC5113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733647"/>
            <a:ext cx="6400800" cy="5362353"/>
          </a:xfrm>
        </p:spPr>
        <p:txBody>
          <a:bodyPr/>
          <a:lstStyle/>
          <a:p>
            <a:r>
              <a:rPr lang="en-US" sz="4400" dirty="0"/>
              <a:t>The Examiner of Titles is appointed by the Judges of the District Court.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6819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889BC6F-715E-46DC-BC02-FADF88031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606056"/>
            <a:ext cx="6400800" cy="5489944"/>
          </a:xfrm>
        </p:spPr>
        <p:txBody>
          <a:bodyPr/>
          <a:lstStyle/>
          <a:p>
            <a:endParaRPr lang="en-US" sz="3600" dirty="0"/>
          </a:p>
          <a:p>
            <a:r>
              <a:rPr lang="en-US" sz="3600" dirty="0"/>
              <a:t>The Registrar should get involved in selecting the Examiner and recommending the appointment to the District Court.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63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E70B711-F70A-499C-8083-417F37B83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1435395"/>
            <a:ext cx="6400800" cy="4660605"/>
          </a:xfrm>
        </p:spPr>
        <p:txBody>
          <a:bodyPr/>
          <a:lstStyle/>
          <a:p>
            <a:r>
              <a:rPr lang="en-US" sz="3600" dirty="0"/>
              <a:t>Few lawyers practice real estate that involves examining or drafting documents.  Fewer still have an in-depth knowledge of the Torrens system.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00733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C4F5DAC-BD11-4A07-AAC7-65EBE6B5B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125" y="2379921"/>
            <a:ext cx="6400800" cy="1143000"/>
          </a:xfrm>
        </p:spPr>
        <p:txBody>
          <a:bodyPr/>
          <a:lstStyle/>
          <a:p>
            <a:pPr algn="ctr"/>
            <a:r>
              <a:rPr lang="en-US" sz="4800" dirty="0"/>
              <a:t>Duty of the Examiner</a:t>
            </a:r>
          </a:p>
        </p:txBody>
      </p:sp>
    </p:spTree>
    <p:extLst>
      <p:ext uri="{BB962C8B-B14F-4D97-AF65-F5344CB8AC3E}">
        <p14:creationId xmlns:p14="http://schemas.microsoft.com/office/powerpoint/2010/main" val="1020325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Ask your Examiner to allow you to review a draft of the final Order </a:t>
            </a:r>
            <a:r>
              <a:rPr lang="en-US" sz="3200" b="1" i="1" dirty="0"/>
              <a:t>before</a:t>
            </a:r>
            <a:r>
              <a:rPr lang="en-US" sz="3200" dirty="0"/>
              <a:t> the Judge signs it.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Order and Decree of Registration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0908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DEE2A08-41AF-48FE-82E3-A907A53A1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/>
              <a:t>The Examiner of Titles is the advisor to the Registrar.  Minn. Stat. §508.12.</a:t>
            </a:r>
          </a:p>
        </p:txBody>
      </p:sp>
    </p:spTree>
    <p:extLst>
      <p:ext uri="{BB962C8B-B14F-4D97-AF65-F5344CB8AC3E}">
        <p14:creationId xmlns:p14="http://schemas.microsoft.com/office/powerpoint/2010/main" val="7957886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A2A24AF-6AE4-4764-A0BE-00E10A3A9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The Examiner of Titles has the authority to require the Registrar to accept a document for recording.  Minn. Stat. §508.321.</a:t>
            </a:r>
          </a:p>
        </p:txBody>
      </p:sp>
    </p:spTree>
    <p:extLst>
      <p:ext uri="{BB962C8B-B14F-4D97-AF65-F5344CB8AC3E}">
        <p14:creationId xmlns:p14="http://schemas.microsoft.com/office/powerpoint/2010/main" val="5468372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509219-32C5-4E9F-A44B-B5A035E288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/>
              <a:t>The registrar and examiner should try to agree.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9424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2D2296A-1FA8-466B-AC3B-F1925CB58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838199"/>
            <a:ext cx="6400800" cy="4435549"/>
          </a:xfrm>
        </p:spPr>
        <p:txBody>
          <a:bodyPr/>
          <a:lstStyle/>
          <a:p>
            <a:r>
              <a:rPr lang="en-US" sz="4000" dirty="0"/>
              <a:t>Registrars Authority to Correct a Certificate of Title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05547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494CBCE-36AF-4A12-A8A0-EFF067A673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The Registrar may correct clerical errors or omissions made by Registrar staff.  Minn. Stat. §508.71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85743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3FBAC4B-9D4D-4BE6-B8B9-0CC81A457A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If the error or omission affects the interest of a party, it must be referred to the Examiner.  (material corrections)</a:t>
            </a:r>
          </a:p>
        </p:txBody>
      </p:sp>
    </p:spTree>
    <p:extLst>
      <p:ext uri="{BB962C8B-B14F-4D97-AF65-F5344CB8AC3E}">
        <p14:creationId xmlns:p14="http://schemas.microsoft.com/office/powerpoint/2010/main" val="20461908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960CCB6-9937-487A-8030-7CD62280B4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i="1" dirty="0"/>
              <a:t>Walther v. Lundberg, Lincoln County Registrar of Titles</a:t>
            </a:r>
            <a:r>
              <a:rPr lang="en-US" sz="3600" dirty="0"/>
              <a:t>, 654 NW2d 694 (Minn. 2007)</a:t>
            </a:r>
          </a:p>
        </p:txBody>
      </p:sp>
    </p:spTree>
    <p:extLst>
      <p:ext uri="{BB962C8B-B14F-4D97-AF65-F5344CB8AC3E}">
        <p14:creationId xmlns:p14="http://schemas.microsoft.com/office/powerpoint/2010/main" val="204617527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09310D-ED8A-4A67-99AB-74FB989A0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838199"/>
            <a:ext cx="6400800" cy="4701363"/>
          </a:xfrm>
        </p:spPr>
        <p:txBody>
          <a:bodyPr/>
          <a:lstStyle/>
          <a:p>
            <a:r>
              <a:rPr lang="en-US" sz="5400" b="1" dirty="0"/>
              <a:t>When should a Registrar reject a document?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2427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356FFDD-A378-4C23-A9FA-B8C81E1961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Should a deed and mortgage be memorialized prior to the completion of a proceeding subsequent after mortgage foreclosure?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66186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1828800" y="1371600"/>
            <a:ext cx="7162800" cy="4724400"/>
          </a:xfrm>
        </p:spPr>
        <p:txBody>
          <a:bodyPr/>
          <a:lstStyle/>
          <a:p>
            <a:pPr algn="ctr"/>
            <a:r>
              <a:rPr lang="en-US" altLang="en-US" sz="3600" dirty="0"/>
              <a:t>Thank you! </a:t>
            </a:r>
            <a:br>
              <a:rPr lang="en-US" altLang="en-US" b="0" dirty="0"/>
            </a:br>
            <a:br>
              <a:rPr lang="en-US" altLang="en-US" dirty="0">
                <a:latin typeface="Times New Roman" panose="02020603050405020304" pitchFamily="18" charset="0"/>
              </a:rPr>
            </a:br>
            <a:br>
              <a:rPr lang="en-US" altLang="en-US" b="0" dirty="0">
                <a:latin typeface="Times New Roman" panose="02020603050405020304" pitchFamily="18" charset="0"/>
              </a:rPr>
            </a:br>
            <a:r>
              <a:rPr lang="en-US" altLang="en-US" dirty="0">
                <a:solidFill>
                  <a:srgbClr val="000000"/>
                </a:solidFill>
              </a:rPr>
              <a:t>David J. Meyers</a:t>
            </a:r>
            <a:br>
              <a:rPr lang="en-US" altLang="en-US" dirty="0">
                <a:solidFill>
                  <a:srgbClr val="000000"/>
                </a:solidFill>
              </a:rPr>
            </a:br>
            <a:r>
              <a:rPr lang="en-US" altLang="en-US" dirty="0">
                <a:solidFill>
                  <a:srgbClr val="000000"/>
                </a:solidFill>
              </a:rPr>
              <a:t>Rinke Noonan</a:t>
            </a:r>
            <a:br>
              <a:rPr lang="en-US" altLang="en-US" sz="2400" dirty="0">
                <a:solidFill>
                  <a:srgbClr val="000000"/>
                </a:solidFill>
              </a:rPr>
            </a:br>
            <a:br>
              <a:rPr lang="en-US" altLang="en-US" sz="2400" dirty="0">
                <a:solidFill>
                  <a:srgbClr val="000000"/>
                </a:solidFill>
              </a:rPr>
            </a:br>
            <a:r>
              <a:rPr lang="en-US" altLang="en-US" sz="2400" dirty="0">
                <a:solidFill>
                  <a:srgbClr val="000000"/>
                </a:solidFill>
              </a:rPr>
              <a:t>Phone: 320.251.6700</a:t>
            </a:r>
            <a:br>
              <a:rPr lang="en-US" altLang="en-US" sz="2400" dirty="0">
                <a:solidFill>
                  <a:srgbClr val="000000"/>
                </a:solidFill>
              </a:rPr>
            </a:br>
            <a:r>
              <a:rPr lang="en-US" altLang="en-US" sz="2400" dirty="0">
                <a:solidFill>
                  <a:srgbClr val="000000"/>
                </a:solidFill>
              </a:rPr>
              <a:t>Toll Free: 888.899.6700</a:t>
            </a:r>
            <a:br>
              <a:rPr lang="en-US" altLang="en-US" sz="2400" dirty="0">
                <a:solidFill>
                  <a:srgbClr val="000000"/>
                </a:solidFill>
              </a:rPr>
            </a:br>
            <a:r>
              <a:rPr lang="en-US" altLang="en-US" sz="2400" dirty="0">
                <a:solidFill>
                  <a:srgbClr val="000000"/>
                </a:solidFill>
              </a:rPr>
              <a:t>Direct Dial: 320.656.3512</a:t>
            </a:r>
            <a:br>
              <a:rPr lang="en-US" altLang="en-US" sz="2400" dirty="0">
                <a:solidFill>
                  <a:srgbClr val="000000"/>
                </a:solidFill>
              </a:rPr>
            </a:br>
            <a:br>
              <a:rPr lang="en-US" altLang="en-US" sz="2400" dirty="0">
                <a:solidFill>
                  <a:srgbClr val="000000"/>
                </a:solidFill>
              </a:rPr>
            </a:br>
            <a:r>
              <a:rPr lang="en-US" altLang="en-US" sz="2400" dirty="0">
                <a:solidFill>
                  <a:srgbClr val="000000"/>
                </a:solidFill>
              </a:rPr>
              <a:t>Email: Dmeyers@rinkenoonan.com</a:t>
            </a:r>
            <a:br>
              <a:rPr lang="en-US" altLang="en-US" sz="2400" dirty="0"/>
            </a:br>
            <a:br>
              <a:rPr lang="en-US" altLang="en-US" sz="2400" dirty="0">
                <a:solidFill>
                  <a:srgbClr val="C00000"/>
                </a:solidFill>
                <a:cs typeface="Times New Roman" panose="02020603050405020304" pitchFamily="18" charset="0"/>
              </a:rPr>
            </a:br>
            <a:endParaRPr lang="en-US" altLang="en-US" sz="24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09800" y="1424763"/>
            <a:ext cx="6400800" cy="4671237"/>
          </a:xfrm>
        </p:spPr>
        <p:txBody>
          <a:bodyPr/>
          <a:lstStyle/>
          <a:p>
            <a:pPr lvl="2"/>
            <a:r>
              <a:rPr lang="en-US" sz="4000" dirty="0"/>
              <a:t>Ask yourself: What will the Certificate of Title look like? </a:t>
            </a:r>
          </a:p>
          <a:p>
            <a:pPr lvl="3"/>
            <a:r>
              <a:rPr lang="en-US" sz="4000" dirty="0"/>
              <a:t>What is the Registrar supposed to do?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951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9F5B77A-F4A4-4F03-BF69-193D2E6623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46" b="7857"/>
          <a:stretch/>
        </p:blipFill>
        <p:spPr>
          <a:xfrm>
            <a:off x="2483374" y="643094"/>
            <a:ext cx="6214417" cy="5074418"/>
          </a:xfrm>
        </p:spPr>
      </p:pic>
    </p:spTree>
    <p:extLst>
      <p:ext uri="{BB962C8B-B14F-4D97-AF65-F5344CB8AC3E}">
        <p14:creationId xmlns:p14="http://schemas.microsoft.com/office/powerpoint/2010/main" val="3074251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DBC0C07-A68C-405E-8DDC-D201759DBC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0" b="8460"/>
          <a:stretch/>
        </p:blipFill>
        <p:spPr>
          <a:xfrm>
            <a:off x="2690476" y="492369"/>
            <a:ext cx="5300283" cy="5707464"/>
          </a:xfrm>
        </p:spPr>
      </p:pic>
    </p:spTree>
    <p:extLst>
      <p:ext uri="{BB962C8B-B14F-4D97-AF65-F5344CB8AC3E}">
        <p14:creationId xmlns:p14="http://schemas.microsoft.com/office/powerpoint/2010/main" val="89979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395A9016-7C0E-4ED2-91E6-CE9A1DE91E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14" b="46450"/>
          <a:stretch/>
        </p:blipFill>
        <p:spPr>
          <a:xfrm>
            <a:off x="2479461" y="683288"/>
            <a:ext cx="6279254" cy="3838470"/>
          </a:xfrm>
        </p:spPr>
      </p:pic>
    </p:spTree>
    <p:extLst>
      <p:ext uri="{BB962C8B-B14F-4D97-AF65-F5344CB8AC3E}">
        <p14:creationId xmlns:p14="http://schemas.microsoft.com/office/powerpoint/2010/main" val="639370131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">
      <a:dk1>
        <a:srgbClr val="FFFFFF"/>
      </a:dk1>
      <a:lt1>
        <a:srgbClr val="FFFFFF"/>
      </a:lt1>
      <a:dk2>
        <a:srgbClr val="FFFFFF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Verdana"/>
        <a:ea typeface="Osaka"/>
        <a:cs typeface=""/>
      </a:majorFont>
      <a:minorFont>
        <a:latin typeface="Arial"/>
        <a:ea typeface="Osak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853</Words>
  <Application>Microsoft Office PowerPoint</Application>
  <PresentationFormat>On-screen Show (4:3)</PresentationFormat>
  <Paragraphs>67</Paragraphs>
  <Slides>59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3" baseType="lpstr">
      <vt:lpstr>Arial</vt:lpstr>
      <vt:lpstr>Times New Roman</vt:lpstr>
      <vt:lpstr>Verdana</vt:lpstr>
      <vt:lpstr>Blank Presentation</vt:lpstr>
      <vt:lpstr>More than Somewhat…Torrens</vt:lpstr>
      <vt:lpstr>PowerPoint Presentation</vt:lpstr>
      <vt:lpstr>Torrens Workshop</vt:lpstr>
      <vt:lpstr>An Application to Register Title </vt:lpstr>
      <vt:lpstr>Order and Decree of Registration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Proceeding Subsequent to Initial Registration -  What is it and Why is it done?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Certifications and Directives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Registered Land Survey (RLS) </vt:lpstr>
      <vt:lpstr>PowerPoint Presentation</vt:lpstr>
      <vt:lpstr>PowerPoint Presentation</vt:lpstr>
      <vt:lpstr>Should the Registrar require separate Certificates of Title for separate parcels?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Dealing with an Examiner of Titles </vt:lpstr>
      <vt:lpstr>PowerPoint Presentation</vt:lpstr>
      <vt:lpstr>PowerPoint Presentation</vt:lpstr>
      <vt:lpstr>PowerPoint Presentation</vt:lpstr>
      <vt:lpstr>Duty of the Examiner</vt:lpstr>
      <vt:lpstr>PowerPoint Presentation</vt:lpstr>
      <vt:lpstr>PowerPoint Presentation</vt:lpstr>
      <vt:lpstr>PowerPoint Presentation</vt:lpstr>
      <vt:lpstr>Registrars Authority to Correct a Certificate of Title </vt:lpstr>
      <vt:lpstr>PowerPoint Presentation</vt:lpstr>
      <vt:lpstr>PowerPoint Presentation</vt:lpstr>
      <vt:lpstr>PowerPoint Presentation</vt:lpstr>
      <vt:lpstr>When should a Registrar reject a document? </vt:lpstr>
      <vt:lpstr>PowerPoint Presentation</vt:lpstr>
      <vt:lpstr>Thank you!    David J. Meyers Rinke Noonan  Phone: 320.251.6700 Toll Free: 888.899.6700 Direct Dial: 320.656.3512  Email: Dmeyers@rinkenoonan.com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Carlson</dc:creator>
  <cp:lastModifiedBy>Kimberly Tillman</cp:lastModifiedBy>
  <cp:revision>26</cp:revision>
  <dcterms:created xsi:type="dcterms:W3CDTF">2015-10-13T16:15:08Z</dcterms:created>
  <dcterms:modified xsi:type="dcterms:W3CDTF">2019-10-22T19:00:59Z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umentSk">
    <vt:i4>3531346</vt:i4>
  </property>
  <property fmtid="{D5CDD505-2E9C-101B-9397-08002B2CF9AE}" pid="3" name="CaseSk">
    <vt:i4>61317</vt:i4>
  </property>
</Properties>
</file>