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61" r:id="rId4"/>
    <p:sldId id="258" r:id="rId5"/>
    <p:sldId id="259" r:id="rId6"/>
    <p:sldId id="260" r:id="rId7"/>
    <p:sldId id="262" r:id="rId8"/>
    <p:sldId id="263" r:id="rId9"/>
    <p:sldId id="264" r:id="rId10"/>
    <p:sldId id="265" r:id="rId11"/>
    <p:sldId id="272" r:id="rId12"/>
    <p:sldId id="273" r:id="rId13"/>
    <p:sldId id="271" r:id="rId14"/>
    <p:sldId id="270" r:id="rId15"/>
    <p:sldId id="266" r:id="rId16"/>
    <p:sldId id="267" r:id="rId17"/>
    <p:sldId id="268" r:id="rId18"/>
    <p:sldId id="269"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222"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C5A5437E-33EA-4EFC-A017-E6354AA99C5F}" type="datetimeFigureOut">
              <a:rPr lang="en-US"/>
              <a:pPr>
                <a:defRPr/>
              </a:pPr>
              <a:t>7/3/2012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9681F15-1733-4E65-94B3-3474FF5DF1A5}" type="slidenum">
              <a:rPr lang="en-US"/>
              <a:pPr>
                <a:defRPr/>
              </a:pPr>
              <a:t>‹#›</a:t>
            </a:fld>
            <a:endParaRPr lang="en-US"/>
          </a:p>
        </p:txBody>
      </p:sp>
    </p:spTree>
    <p:extLst>
      <p:ext uri="{BB962C8B-B14F-4D97-AF65-F5344CB8AC3E}">
        <p14:creationId xmlns:p14="http://schemas.microsoft.com/office/powerpoint/2010/main" val="19670751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66B788D-9617-411C-884B-132AA9DBADB1}" type="slidenum">
              <a:rPr lang="en-US"/>
              <a:pPr eaLnBrk="1" hangingPunct="1"/>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416EB16-53DA-440B-BD4E-BD951A519A7F}" type="slidenum">
              <a:rPr lang="en-US"/>
              <a:pPr eaLnBrk="1" hangingPunct="1"/>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18"/>
            <p:cNvSpPr>
              <a:spLocks/>
            </p:cNvSpPr>
            <p:nvPr/>
          </p:nvSpPr>
          <p:spPr bwMode="auto">
            <a:xfrm>
              <a:off x="35926" y="5135025"/>
              <a:ext cx="9108074" cy="838869"/>
            </a:xfrm>
            <a:custGeom>
              <a:avLst/>
              <a:gdLst>
                <a:gd name="T0" fmla="*/ 0 w 5760"/>
                <a:gd name="T1" fmla="*/ 0 h 528"/>
                <a:gd name="T2" fmla="*/ 9108074 w 5760"/>
                <a:gd name="T3" fmla="*/ 0 h 528"/>
                <a:gd name="T4" fmla="*/ 9108074 w 5760"/>
                <a:gd name="T5" fmla="*/ 838869 h 528"/>
                <a:gd name="T6" fmla="*/ 7590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smtClean="0">
                <a:solidFill>
                  <a:srgbClr val="FFFFFF"/>
                </a:solidFill>
              </a:defRPr>
            </a:lvl1pPr>
            <a:extLst/>
          </a:lstStyle>
          <a:p>
            <a:pPr>
              <a:defRPr/>
            </a:pPr>
            <a:fld id="{CFD9BE1E-8277-4723-9C91-417F9AA8A7E6}" type="datetimeFigureOut">
              <a:rPr lang="en-US"/>
              <a:pPr>
                <a:defRPr/>
              </a:pPr>
              <a:t>7/3/2012</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74D00169-8E9E-453E-A8F2-6A33F84ECB96}" type="slidenum">
              <a:rPr lang="en-US"/>
              <a:pPr>
                <a:defRPr/>
              </a:pPr>
              <a:t>‹#›</a:t>
            </a:fld>
            <a:endParaRPr lang="en-US"/>
          </a:p>
        </p:txBody>
      </p:sp>
    </p:spTree>
    <p:extLst>
      <p:ext uri="{BB962C8B-B14F-4D97-AF65-F5344CB8AC3E}">
        <p14:creationId xmlns:p14="http://schemas.microsoft.com/office/powerpoint/2010/main" val="1910829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F069C3E-2849-4603-82F7-954492A57E21}" type="datetimeFigureOut">
              <a:rPr lang="en-US"/>
              <a:pPr>
                <a:defRPr/>
              </a:pPr>
              <a:t>7/3/2012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75C3DF5-80C6-4917-A51C-8A711A487756}" type="slidenum">
              <a:rPr lang="en-US"/>
              <a:pPr>
                <a:defRPr/>
              </a:pPr>
              <a:t>‹#›</a:t>
            </a:fld>
            <a:endParaRPr lang="en-US"/>
          </a:p>
        </p:txBody>
      </p:sp>
    </p:spTree>
    <p:extLst>
      <p:ext uri="{BB962C8B-B14F-4D97-AF65-F5344CB8AC3E}">
        <p14:creationId xmlns:p14="http://schemas.microsoft.com/office/powerpoint/2010/main" val="84906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BA3309E-7190-40B3-98C4-683B577E270D}" type="datetimeFigureOut">
              <a:rPr lang="en-US"/>
              <a:pPr>
                <a:defRPr/>
              </a:pPr>
              <a:t>7/3/2012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EEF967D-8336-4442-8687-B2E6EAD2EE89}" type="slidenum">
              <a:rPr lang="en-US"/>
              <a:pPr>
                <a:defRPr/>
              </a:pPr>
              <a:t>‹#›</a:t>
            </a:fld>
            <a:endParaRPr lang="en-US"/>
          </a:p>
        </p:txBody>
      </p:sp>
    </p:spTree>
    <p:extLst>
      <p:ext uri="{BB962C8B-B14F-4D97-AF65-F5344CB8AC3E}">
        <p14:creationId xmlns:p14="http://schemas.microsoft.com/office/powerpoint/2010/main" val="409174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6C7CE4F0-EC97-4D21-8D80-2BE6932024E8}" type="datetimeFigureOut">
              <a:rPr lang="en-US"/>
              <a:pPr>
                <a:defRPr/>
              </a:pPr>
              <a:t>7/3/2012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C0B4807-6BE4-4852-9E6C-28BD4E208950}" type="slidenum">
              <a:rPr lang="en-US"/>
              <a:pPr>
                <a:defRPr/>
              </a:pPr>
              <a:t>‹#›</a:t>
            </a:fld>
            <a:endParaRPr lang="en-US"/>
          </a:p>
        </p:txBody>
      </p:sp>
    </p:spTree>
    <p:extLst>
      <p:ext uri="{BB962C8B-B14F-4D97-AF65-F5344CB8AC3E}">
        <p14:creationId xmlns:p14="http://schemas.microsoft.com/office/powerpoint/2010/main" val="93101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smtClean="0"/>
            </a:lvl1pPr>
            <a:extLst/>
          </a:lstStyle>
          <a:p>
            <a:pPr>
              <a:defRPr/>
            </a:pPr>
            <a:fld id="{9E0894EB-BD78-411D-9FC4-24974670B3AE}" type="datetimeFigureOut">
              <a:rPr lang="en-US"/>
              <a:pPr>
                <a:defRPr/>
              </a:pPr>
              <a:t>7/3/2012</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5F09162D-6F83-464B-B747-A170BF74644C}" type="slidenum">
              <a:rPr lang="en-US"/>
              <a:pPr>
                <a:defRPr/>
              </a:pPr>
              <a:t>‹#›</a:t>
            </a:fld>
            <a:endParaRPr lang="en-US"/>
          </a:p>
        </p:txBody>
      </p:sp>
    </p:spTree>
    <p:extLst>
      <p:ext uri="{BB962C8B-B14F-4D97-AF65-F5344CB8AC3E}">
        <p14:creationId xmlns:p14="http://schemas.microsoft.com/office/powerpoint/2010/main" val="39144095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smtClean="0"/>
            </a:lvl1pPr>
            <a:extLst/>
          </a:lstStyle>
          <a:p>
            <a:pPr>
              <a:defRPr/>
            </a:pPr>
            <a:fld id="{6417702F-D2CE-465E-810C-B6D3A09DB7E8}" type="datetimeFigureOut">
              <a:rPr lang="en-US"/>
              <a:pPr>
                <a:defRPr/>
              </a:pPr>
              <a:t>7/3/2012</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EB76AA0A-920B-4D4B-A7DD-8393361F6239}" type="slidenum">
              <a:rPr lang="en-US"/>
              <a:pPr>
                <a:defRPr/>
              </a:pPr>
              <a:t>‹#›</a:t>
            </a:fld>
            <a:endParaRPr lang="en-US"/>
          </a:p>
        </p:txBody>
      </p:sp>
    </p:spTree>
    <p:extLst>
      <p:ext uri="{BB962C8B-B14F-4D97-AF65-F5344CB8AC3E}">
        <p14:creationId xmlns:p14="http://schemas.microsoft.com/office/powerpoint/2010/main" val="19750071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smtClean="0"/>
            </a:lvl1pPr>
            <a:extLst/>
          </a:lstStyle>
          <a:p>
            <a:pPr>
              <a:defRPr/>
            </a:pPr>
            <a:fld id="{7C8F0753-DEDF-48CA-894C-62AEDC4346F0}" type="datetimeFigureOut">
              <a:rPr lang="en-US"/>
              <a:pPr>
                <a:defRPr/>
              </a:pPr>
              <a:t>7/3/2012</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B39465D1-C27A-48C6-B3D2-FE31AB6CF01D}" type="slidenum">
              <a:rPr lang="en-US"/>
              <a:pPr>
                <a:defRPr/>
              </a:pPr>
              <a:t>‹#›</a:t>
            </a:fld>
            <a:endParaRPr lang="en-US"/>
          </a:p>
        </p:txBody>
      </p:sp>
    </p:spTree>
    <p:extLst>
      <p:ext uri="{BB962C8B-B14F-4D97-AF65-F5344CB8AC3E}">
        <p14:creationId xmlns:p14="http://schemas.microsoft.com/office/powerpoint/2010/main" val="110813411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extLst/>
          </a:lstStyle>
          <a:p>
            <a:pPr>
              <a:defRPr/>
            </a:pPr>
            <a:fld id="{9FD681B4-4443-49FB-9993-040E3B3409D3}" type="datetimeFigureOut">
              <a:rPr lang="en-US"/>
              <a:pPr>
                <a:defRPr/>
              </a:pPr>
              <a:t>7/3/2012</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39E1CA82-A1FD-45C9-82BE-7EAF985305B3}" type="slidenum">
              <a:rPr lang="en-US"/>
              <a:pPr>
                <a:defRPr/>
              </a:pPr>
              <a:t>‹#›</a:t>
            </a:fld>
            <a:endParaRPr lang="en-US"/>
          </a:p>
        </p:txBody>
      </p:sp>
    </p:spTree>
    <p:extLst>
      <p:ext uri="{BB962C8B-B14F-4D97-AF65-F5344CB8AC3E}">
        <p14:creationId xmlns:p14="http://schemas.microsoft.com/office/powerpoint/2010/main" val="342095731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46E37583-0941-425B-93DE-6E692CD41852}" type="datetimeFigureOut">
              <a:rPr lang="en-US"/>
              <a:pPr>
                <a:defRPr/>
              </a:pPr>
              <a:t>7/3/2012</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410A67F7-9217-40CE-A7BB-87673E3555FC}" type="slidenum">
              <a:rPr lang="en-US"/>
              <a:pPr>
                <a:defRPr/>
              </a:pPr>
              <a:t>‹#›</a:t>
            </a:fld>
            <a:endParaRPr lang="en-US"/>
          </a:p>
        </p:txBody>
      </p:sp>
    </p:spTree>
    <p:extLst>
      <p:ext uri="{BB962C8B-B14F-4D97-AF65-F5344CB8AC3E}">
        <p14:creationId xmlns:p14="http://schemas.microsoft.com/office/powerpoint/2010/main" val="2047803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extLst/>
          </a:lstStyle>
          <a:p>
            <a:pPr>
              <a:defRPr/>
            </a:pPr>
            <a:fld id="{68421C9C-5957-4B5D-B117-EF342305D53F}" type="datetimeFigureOut">
              <a:rPr lang="en-US"/>
              <a:pPr>
                <a:defRPr/>
              </a:pPr>
              <a:t>7/3/2012</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32E013A8-D2C4-41FF-9ED8-B88C5A186B38}" type="slidenum">
              <a:rPr lang="en-US"/>
              <a:pPr>
                <a:defRPr/>
              </a:pPr>
              <a:t>‹#›</a:t>
            </a:fld>
            <a:endParaRPr lang="en-US"/>
          </a:p>
        </p:txBody>
      </p:sp>
    </p:spTree>
    <p:extLst>
      <p:ext uri="{BB962C8B-B14F-4D97-AF65-F5344CB8AC3E}">
        <p14:creationId xmlns:p14="http://schemas.microsoft.com/office/powerpoint/2010/main" val="267397726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15"/>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smtClean="0">
                <a:solidFill>
                  <a:schemeClr val="tx1"/>
                </a:solidFill>
              </a:defRPr>
            </a:lvl1pPr>
            <a:extLst/>
          </a:lstStyle>
          <a:p>
            <a:pPr>
              <a:defRPr/>
            </a:pPr>
            <a:fld id="{1C2438BC-9659-4186-B632-C3AE911EBF2A}" type="datetimeFigureOut">
              <a:rPr lang="en-US"/>
              <a:pPr>
                <a:defRPr/>
              </a:pPr>
              <a:t>7/3/2012</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B75F4504-C183-4181-B6FE-2AF49762919D}" type="slidenum">
              <a:rPr lang="en-US"/>
              <a:pPr>
                <a:defRPr/>
              </a:pPr>
              <a:t>‹#›</a:t>
            </a:fld>
            <a:endParaRPr lang="en-US"/>
          </a:p>
        </p:txBody>
      </p:sp>
    </p:spTree>
    <p:extLst>
      <p:ext uri="{BB962C8B-B14F-4D97-AF65-F5344CB8AC3E}">
        <p14:creationId xmlns:p14="http://schemas.microsoft.com/office/powerpoint/2010/main" val="354965322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027" name="Freeform 11"/>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5B2FF460-E327-4CC2-99AC-98AA0D131CBE}" type="datetimeFigureOut">
              <a:rPr lang="en-US"/>
              <a:pPr>
                <a:defRPr/>
              </a:pPr>
              <a:t>7/3/2012</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5B1E0CBD-B924-4B99-A366-B74294F9802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7" r:id="rId1"/>
    <p:sldLayoutId id="2147483823" r:id="rId2"/>
    <p:sldLayoutId id="2147483828" r:id="rId3"/>
    <p:sldLayoutId id="2147483829" r:id="rId4"/>
    <p:sldLayoutId id="2147483830" r:id="rId5"/>
    <p:sldLayoutId id="2147483831" r:id="rId6"/>
    <p:sldLayoutId id="2147483824" r:id="rId7"/>
    <p:sldLayoutId id="2147483832" r:id="rId8"/>
    <p:sldLayoutId id="2147483833" r:id="rId9"/>
    <p:sldLayoutId id="2147483825" r:id="rId10"/>
    <p:sldLayoutId id="214748382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kristi.harris@sba.go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sfadmin@hud.gov"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mailto:sfadmin@hud.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FADMIN@hud.gov"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tp.hud.gov/caivrs/public/home.html"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hyperlink" Target="mailto:sfadmin@hud.gov"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hud.gov/offices/hsg/sfh/sys/caivrs/caivrs_faq.cf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tp.hud.gov/caivrs/public/home.html"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974975"/>
          </a:xfrm>
        </p:spPr>
        <p:txBody>
          <a:bodyPr>
            <a:normAutofit fontScale="90000"/>
          </a:bodyPr>
          <a:lstStyle/>
          <a:p>
            <a:pPr eaLnBrk="1" fontAlgn="auto" hangingPunct="1">
              <a:spcAft>
                <a:spcPts val="0"/>
              </a:spcAft>
              <a:defRPr/>
            </a:pPr>
            <a:r>
              <a:rPr lang="en-US" sz="8000" dirty="0" smtClean="0"/>
              <a:t>CAIVRS</a:t>
            </a:r>
            <a:r>
              <a:rPr lang="en-US" dirty="0" smtClean="0"/>
              <a:t/>
            </a:r>
            <a:br>
              <a:rPr lang="en-US" dirty="0" smtClean="0"/>
            </a:br>
            <a:r>
              <a:rPr lang="en-US" dirty="0" smtClean="0"/>
              <a:t>Credit Alert Verification Reporting System</a:t>
            </a:r>
            <a:br>
              <a:rPr lang="en-US" dirty="0" smtClean="0"/>
            </a:br>
            <a:r>
              <a:rPr lang="en-US" sz="1100" dirty="0" smtClean="0"/>
              <a:t>v6 -12</a:t>
            </a:r>
            <a:r>
              <a:rPr lang="en-US" dirty="0" smtClean="0"/>
              <a:t/>
            </a:r>
            <a:br>
              <a:rPr lang="en-US" dirty="0" smtClean="0"/>
            </a:br>
            <a:endParaRPr lang="en-US" dirty="0"/>
          </a:p>
        </p:txBody>
      </p:sp>
      <p:pic>
        <p:nvPicPr>
          <p:cNvPr id="92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066800"/>
            <a:ext cx="6172200" cy="5048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5" name="Rectangle 3"/>
          <p:cNvSpPr>
            <a:spLocks noChangeArrowheads="1"/>
          </p:cNvSpPr>
          <p:nvPr/>
        </p:nvSpPr>
        <p:spPr bwMode="auto">
          <a:xfrm>
            <a:off x="0" y="90488"/>
            <a:ext cx="271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en-US" sz="1200">
                <a:solidFill>
                  <a:srgbClr val="000000"/>
                </a:solidFill>
                <a:cs typeface="Times New Roman" pitchFamily="18" charset="0"/>
              </a:rPr>
              <a:t>. </a:t>
            </a:r>
            <a:endParaRPr lang="en-US"/>
          </a:p>
        </p:txBody>
      </p:sp>
      <p:sp>
        <p:nvSpPr>
          <p:cNvPr id="36868" name="Rectangle 4"/>
          <p:cNvSpPr>
            <a:spLocks noChangeArrowheads="1"/>
          </p:cNvSpPr>
          <p:nvPr/>
        </p:nvSpPr>
        <p:spPr bwMode="auto">
          <a:xfrm>
            <a:off x="0" y="-73025"/>
            <a:ext cx="9144000" cy="1077913"/>
          </a:xfrm>
          <a:prstGeom prst="rect">
            <a:avLst/>
          </a:prstGeom>
          <a:noFill/>
          <a:ln w="9525">
            <a:noFill/>
            <a:miter lim="800000"/>
            <a:headEnd/>
            <a:tailEnd/>
          </a:ln>
          <a:effectLst/>
        </p:spPr>
        <p:txBody>
          <a:bodyPr anchor="ctr">
            <a:spAutoFit/>
          </a:bodyPr>
          <a:lstStyle/>
          <a:p>
            <a:pPr algn="ctr" eaLnBrk="0" hangingPunct="0">
              <a:defRPr/>
            </a:pPr>
            <a:r>
              <a:rPr lang="en-US" sz="3200" b="1" dirty="0">
                <a:solidFill>
                  <a:srgbClr val="464646"/>
                </a:solidFill>
                <a:effectLst>
                  <a:outerShdw blurRad="38100" dist="38100" dir="2700000" algn="tl">
                    <a:srgbClr val="000000">
                      <a:alpha val="43137"/>
                    </a:srgbClr>
                  </a:outerShdw>
                </a:effectLst>
                <a:latin typeface="+mj-lt"/>
                <a:ea typeface="Times New Roman" pitchFamily="18" charset="0"/>
              </a:rPr>
              <a:t>Follow The Instructions At The Top Of The Page To Obtain A </a:t>
            </a:r>
            <a:r>
              <a:rPr lang="en-US" sz="3200" b="1" u="sng" dirty="0">
                <a:solidFill>
                  <a:srgbClr val="464646"/>
                </a:solidFill>
                <a:effectLst>
                  <a:outerShdw blurRad="38100" dist="38100" dir="2700000" algn="tl">
                    <a:srgbClr val="000000">
                      <a:alpha val="43137"/>
                    </a:srgbClr>
                  </a:outerShdw>
                </a:effectLst>
                <a:latin typeface="+mj-lt"/>
                <a:ea typeface="Times New Roman" pitchFamily="18" charset="0"/>
              </a:rPr>
              <a:t>Coordinator's ID</a:t>
            </a:r>
            <a:r>
              <a:rPr lang="en-US" sz="3200" b="1" dirty="0">
                <a:solidFill>
                  <a:srgbClr val="464646"/>
                </a:solidFill>
                <a:effectLst>
                  <a:outerShdw blurRad="38100" dist="38100" dir="2700000" algn="tl">
                    <a:srgbClr val="000000">
                      <a:alpha val="43137"/>
                    </a:srgbClr>
                  </a:outerShdw>
                </a:effectLst>
                <a:latin typeface="+mj-lt"/>
                <a:ea typeface="Times New Roman" pitchFamily="18" charset="0"/>
              </a:rPr>
              <a:t>.  </a:t>
            </a:r>
            <a:endParaRPr lang="en-US" sz="3200" b="1" dirty="0">
              <a:solidFill>
                <a:srgbClr val="464646"/>
              </a:solidFill>
              <a:effectLst>
                <a:outerShdw blurRad="38100" dist="38100" dir="2700000" algn="tl">
                  <a:srgbClr val="000000">
                    <a:alpha val="43137"/>
                  </a:srgbClr>
                </a:outerShdw>
              </a:effectLst>
              <a:latin typeface="+mj-lt"/>
            </a:endParaRPr>
          </a:p>
        </p:txBody>
      </p:sp>
      <p:sp>
        <p:nvSpPr>
          <p:cNvPr id="18437" name="Rectangle 5"/>
          <p:cNvSpPr>
            <a:spLocks noChangeArrowheads="1"/>
          </p:cNvSpPr>
          <p:nvPr/>
        </p:nvSpPr>
        <p:spPr bwMode="auto">
          <a:xfrm rot="10800000" flipV="1">
            <a:off x="0" y="1177925"/>
            <a:ext cx="2971800"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600">
              <a:solidFill>
                <a:srgbClr val="000000"/>
              </a:solidFill>
              <a:cs typeface="Times New Roman" pitchFamily="18" charset="0"/>
            </a:endParaRPr>
          </a:p>
          <a:p>
            <a:pPr eaLnBrk="0" hangingPunct="0">
              <a:buFont typeface="Wingdings" pitchFamily="2" charset="2"/>
              <a:buChar char="Ø"/>
            </a:pPr>
            <a:r>
              <a:rPr lang="en-US" sz="1600">
                <a:solidFill>
                  <a:srgbClr val="000000"/>
                </a:solidFill>
                <a:latin typeface="Lucida Sans Unicode" pitchFamily="34" charset="0"/>
                <a:cs typeface="Times New Roman" pitchFamily="18" charset="0"/>
              </a:rPr>
              <a:t>Register as a </a:t>
            </a:r>
            <a:r>
              <a:rPr lang="en-US" sz="1600" b="1">
                <a:solidFill>
                  <a:srgbClr val="000000"/>
                </a:solidFill>
                <a:latin typeface="Lucida Sans Unicode" pitchFamily="34" charset="0"/>
                <a:cs typeface="Times New Roman" pitchFamily="18" charset="0"/>
              </a:rPr>
              <a:t>Coordinator</a:t>
            </a:r>
            <a:r>
              <a:rPr lang="en-US" sz="1600">
                <a:solidFill>
                  <a:srgbClr val="000000"/>
                </a:solidFill>
                <a:latin typeface="Lucida Sans Unicode" pitchFamily="34" charset="0"/>
                <a:cs typeface="Times New Roman" pitchFamily="18" charset="0"/>
              </a:rPr>
              <a:t>.  (DO NOT register as both a coordinator and a standard user.)</a:t>
            </a:r>
          </a:p>
          <a:p>
            <a:pPr eaLnBrk="0" hangingPunct="0"/>
            <a:endParaRPr lang="en-US" sz="1600">
              <a:solidFill>
                <a:srgbClr val="000000"/>
              </a:solidFill>
              <a:latin typeface="Lucida Sans Unicode" pitchFamily="34" charset="0"/>
              <a:cs typeface="Times New Roman" pitchFamily="18" charset="0"/>
            </a:endParaRPr>
          </a:p>
          <a:p>
            <a:pPr eaLnBrk="0" hangingPunct="0">
              <a:buFont typeface="Wingdings" pitchFamily="2" charset="2"/>
              <a:buChar char="Ø"/>
            </a:pPr>
            <a:r>
              <a:rPr lang="en-US" sz="1600">
                <a:solidFill>
                  <a:srgbClr val="000000"/>
                </a:solidFill>
                <a:latin typeface="Lucida Sans Unicode" pitchFamily="34" charset="0"/>
                <a:cs typeface="Times New Roman" pitchFamily="18" charset="0"/>
              </a:rPr>
              <a:t>Enter into the “Lender ID field” the </a:t>
            </a:r>
            <a:r>
              <a:rPr lang="en-US" sz="1600" b="1">
                <a:solidFill>
                  <a:srgbClr val="000000"/>
                </a:solidFill>
                <a:latin typeface="Lucida Sans Unicode" pitchFamily="34" charset="0"/>
                <a:cs typeface="Times New Roman" pitchFamily="18" charset="0"/>
              </a:rPr>
              <a:t>Lender’s EIN number (tax ID). </a:t>
            </a:r>
          </a:p>
          <a:p>
            <a:pPr eaLnBrk="0" hangingPunct="0"/>
            <a:r>
              <a:rPr lang="en-US" sz="1600" b="1">
                <a:solidFill>
                  <a:srgbClr val="000000"/>
                </a:solidFill>
                <a:latin typeface="Lucida Sans Unicode" pitchFamily="34" charset="0"/>
                <a:cs typeface="Times New Roman" pitchFamily="18" charset="0"/>
              </a:rPr>
              <a:t>(Do not add dashes, spaces or zeroes to either side of the EIN in an attempt to create a 10 digit number.)</a:t>
            </a:r>
          </a:p>
          <a:p>
            <a:pPr eaLnBrk="0" hangingPunct="0"/>
            <a:endParaRPr lang="en-US" sz="1600" b="1">
              <a:solidFill>
                <a:srgbClr val="000000"/>
              </a:solidFill>
              <a:latin typeface="Lucida Sans Unicode" pitchFamily="34" charset="0"/>
              <a:cs typeface="Times New Roman" pitchFamily="18" charset="0"/>
            </a:endParaRPr>
          </a:p>
          <a:p>
            <a:pPr eaLnBrk="0" hangingPunct="0">
              <a:buFont typeface="Wingdings" pitchFamily="2" charset="2"/>
              <a:buChar char="Ø"/>
            </a:pPr>
            <a:r>
              <a:rPr lang="en-US" sz="1600" b="1">
                <a:solidFill>
                  <a:srgbClr val="000000"/>
                </a:solidFill>
                <a:latin typeface="Lucida Sans Unicode" pitchFamily="34" charset="0"/>
                <a:cs typeface="Times New Roman" pitchFamily="18" charset="0"/>
              </a:rPr>
              <a:t>For the Agency/Program field, select Small Business Administration.</a:t>
            </a:r>
            <a:r>
              <a:rPr lang="en-US" sz="1600">
                <a:solidFill>
                  <a:srgbClr val="000000"/>
                </a:solidFill>
                <a:latin typeface="Lucida Sans Unicode" pitchFamily="34" charset="0"/>
                <a:cs typeface="Times New Roman" pitchFamily="18" charset="0"/>
              </a:rPr>
              <a:t> </a:t>
            </a:r>
          </a:p>
          <a:p>
            <a:pPr eaLnBrk="0" hangingPunct="0"/>
            <a:endParaRPr lang="en-US" sz="600"/>
          </a:p>
        </p:txBody>
      </p:sp>
      <p:pic>
        <p:nvPicPr>
          <p:cNvPr id="184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a:off x="2667000" y="1600200"/>
            <a:ext cx="21336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514600" y="2819400"/>
            <a:ext cx="1752600" cy="2438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590800" y="4800600"/>
            <a:ext cx="1676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ound Single Corner Rectangle 13"/>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10</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991600" cy="1143000"/>
          </a:xfrm>
        </p:spPr>
        <p:txBody>
          <a:bodyPr/>
          <a:lstStyle/>
          <a:p>
            <a:pPr algn="ctr">
              <a:defRPr/>
            </a:pPr>
            <a:r>
              <a:rPr lang="en-US" dirty="0" smtClean="0"/>
              <a:t>If The Application Is Not Accepted</a:t>
            </a:r>
            <a:endParaRPr lang="en-US" dirty="0"/>
          </a:p>
        </p:txBody>
      </p:sp>
      <p:sp>
        <p:nvSpPr>
          <p:cNvPr id="19459" name="Content Placeholder 4"/>
          <p:cNvSpPr>
            <a:spLocks noGrp="1"/>
          </p:cNvSpPr>
          <p:nvPr>
            <p:ph sz="quarter" idx="4294967295"/>
          </p:nvPr>
        </p:nvSpPr>
        <p:spPr>
          <a:xfrm>
            <a:off x="0" y="1444625"/>
            <a:ext cx="8763000" cy="4346575"/>
          </a:xfrm>
        </p:spPr>
        <p:txBody>
          <a:bodyPr/>
          <a:lstStyle/>
          <a:p>
            <a:endParaRPr lang="en-US" sz="2000" u="sng" smtClean="0">
              <a:solidFill>
                <a:srgbClr val="000000"/>
              </a:solidFill>
              <a:latin typeface="Arial" charset="0"/>
              <a:cs typeface="Times New Roman" pitchFamily="18" charset="0"/>
            </a:endParaRPr>
          </a:p>
          <a:p>
            <a:pPr>
              <a:buFont typeface="Wingdings 3" pitchFamily="18" charset="2"/>
              <a:buNone/>
            </a:pPr>
            <a:r>
              <a:rPr lang="en-US" sz="1800" smtClean="0">
                <a:solidFill>
                  <a:srgbClr val="000000"/>
                </a:solidFill>
                <a:cs typeface="Times New Roman" pitchFamily="18" charset="0"/>
              </a:rPr>
              <a:t>	</a:t>
            </a:r>
            <a:r>
              <a:rPr lang="en-US" sz="1800" u="sng" smtClean="0">
                <a:solidFill>
                  <a:srgbClr val="000000"/>
                </a:solidFill>
                <a:cs typeface="Times New Roman" pitchFamily="18" charset="0"/>
              </a:rPr>
              <a:t>If the application is rejected and the message is “Invalid Lender ID or Agency,”</a:t>
            </a:r>
            <a:r>
              <a:rPr lang="en-US" sz="1800" smtClean="0">
                <a:solidFill>
                  <a:srgbClr val="000000"/>
                </a:solidFill>
                <a:cs typeface="Times New Roman" pitchFamily="18" charset="0"/>
              </a:rPr>
              <a:t> you may contact </a:t>
            </a:r>
            <a:r>
              <a:rPr lang="en-US" sz="1800" smtClean="0">
                <a:cs typeface="Times New Roman" pitchFamily="18" charset="0"/>
                <a:hlinkClick r:id="rId2"/>
              </a:rPr>
              <a:t>kristi.harris@sba.gov</a:t>
            </a:r>
            <a:r>
              <a:rPr lang="en-US" sz="1800" smtClean="0">
                <a:solidFill>
                  <a:srgbClr val="000000"/>
                </a:solidFill>
                <a:cs typeface="Times New Roman" pitchFamily="18" charset="0"/>
              </a:rPr>
              <a:t>.  SBA may have to enter information about the Lender into the HUD CAIVRS system database in order for you to proceed further.  </a:t>
            </a:r>
            <a:endParaRPr lang="en-US" sz="1800" smtClean="0"/>
          </a:p>
          <a:p>
            <a:pPr>
              <a:buFont typeface="Wingdings 3" pitchFamily="18" charset="2"/>
              <a:buNone/>
            </a:pPr>
            <a:endParaRPr lang="en-US" sz="1800" smtClean="0"/>
          </a:p>
          <a:p>
            <a:pPr>
              <a:buFont typeface="Wingdings 3" pitchFamily="18" charset="2"/>
              <a:buNone/>
            </a:pPr>
            <a:r>
              <a:rPr lang="en-US" sz="1800" smtClean="0"/>
              <a:t>	Please provide the following information in your e-mail:</a:t>
            </a:r>
          </a:p>
          <a:p>
            <a:pPr>
              <a:buClrTx/>
              <a:buFont typeface="Wingdings" pitchFamily="2" charset="2"/>
              <a:buChar char="Ø"/>
            </a:pPr>
            <a:r>
              <a:rPr lang="en-US" sz="1800" smtClean="0"/>
              <a:t>	Your name</a:t>
            </a:r>
          </a:p>
          <a:p>
            <a:pPr>
              <a:buClrTx/>
              <a:buFont typeface="Wingdings" pitchFamily="2" charset="2"/>
              <a:buChar char="Ø"/>
            </a:pPr>
            <a:r>
              <a:rPr lang="en-US" sz="1800" smtClean="0"/>
              <a:t>	Your phone number</a:t>
            </a:r>
          </a:p>
          <a:p>
            <a:pPr>
              <a:buClrTx/>
              <a:buFont typeface="Wingdings" pitchFamily="2" charset="2"/>
              <a:buChar char="Ø"/>
            </a:pPr>
            <a:r>
              <a:rPr lang="en-US" sz="1800" smtClean="0"/>
              <a:t>	The name of your lending institution</a:t>
            </a:r>
          </a:p>
          <a:p>
            <a:pPr>
              <a:buClrTx/>
              <a:buFont typeface="Wingdings" pitchFamily="2" charset="2"/>
              <a:buChar char="Ø"/>
            </a:pPr>
            <a:r>
              <a:rPr lang="en-US" sz="1800" smtClean="0"/>
              <a:t>	The address of your main branch and PO Box (if applicable)</a:t>
            </a:r>
          </a:p>
          <a:p>
            <a:pPr>
              <a:buClrTx/>
              <a:buFont typeface="Wingdings" pitchFamily="2" charset="2"/>
              <a:buChar char="Ø"/>
            </a:pPr>
            <a:r>
              <a:rPr lang="en-US" sz="1800" smtClean="0"/>
              <a:t>	Your main branch EIN number (tax ID)</a:t>
            </a:r>
          </a:p>
          <a:p>
            <a:pPr>
              <a:buFont typeface="Wingdings 3" pitchFamily="18" charset="2"/>
              <a:buNone/>
            </a:pPr>
            <a:r>
              <a:rPr lang="en-US" sz="1400" b="1" smtClean="0"/>
              <a:t>	Note: Please don’t send this information in a password protected format.</a:t>
            </a:r>
          </a:p>
          <a:p>
            <a:endParaRPr lang="en-US" sz="1800" smtClean="0"/>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9144000" cy="1143000"/>
          </a:xfrm>
        </p:spPr>
        <p:txBody>
          <a:bodyPr/>
          <a:lstStyle/>
          <a:p>
            <a:pPr algn="ctr">
              <a:defRPr/>
            </a:pPr>
            <a:r>
              <a:rPr lang="en-US" sz="4000" dirty="0" smtClean="0"/>
              <a:t>If </a:t>
            </a:r>
            <a:r>
              <a:rPr lang="en-US" sz="4000" dirty="0" smtClean="0">
                <a:solidFill>
                  <a:srgbClr val="464646"/>
                </a:solidFill>
              </a:rPr>
              <a:t>The</a:t>
            </a:r>
            <a:r>
              <a:rPr lang="en-US" sz="4000" dirty="0" smtClean="0"/>
              <a:t> Application Is Accepted</a:t>
            </a:r>
            <a:endParaRPr lang="en-US" sz="4000" dirty="0"/>
          </a:p>
        </p:txBody>
      </p:sp>
      <p:sp>
        <p:nvSpPr>
          <p:cNvPr id="20483" name="Content Placeholder 4"/>
          <p:cNvSpPr>
            <a:spLocks noGrp="1"/>
          </p:cNvSpPr>
          <p:nvPr>
            <p:ph sz="quarter" idx="4294967295"/>
          </p:nvPr>
        </p:nvSpPr>
        <p:spPr>
          <a:xfrm>
            <a:off x="0" y="1219200"/>
            <a:ext cx="8991600" cy="457200"/>
          </a:xfrm>
        </p:spPr>
        <p:txBody>
          <a:bodyPr/>
          <a:lstStyle/>
          <a:p>
            <a:pPr>
              <a:buFont typeface="Wingdings 3" pitchFamily="18" charset="2"/>
              <a:buNone/>
            </a:pPr>
            <a:r>
              <a:rPr lang="en-US" sz="1600" smtClean="0"/>
              <a:t>	</a:t>
            </a:r>
            <a:r>
              <a:rPr lang="en-US" sz="1600" u="sng" smtClean="0"/>
              <a:t>If the application is accepted:</a:t>
            </a:r>
            <a:r>
              <a:rPr lang="en-US" sz="1600" smtClean="0"/>
              <a:t> You should receive an e-mail stating that your request for a CAIVRS User ID was processed successfully.</a:t>
            </a:r>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3" name="Rectangle 1"/>
          <p:cNvSpPr>
            <a:spLocks noChangeArrowheads="1"/>
          </p:cNvSpPr>
          <p:nvPr/>
        </p:nvSpPr>
        <p:spPr bwMode="auto">
          <a:xfrm rot="10800000" flipV="1">
            <a:off x="228600" y="1751013"/>
            <a:ext cx="8763000" cy="4092575"/>
          </a:xfrm>
          <a:prstGeom prst="rect">
            <a:avLst/>
          </a:prstGeom>
          <a:noFill/>
          <a:ln w="9525">
            <a:solidFill>
              <a:schemeClr val="tx1"/>
            </a:solidFill>
            <a:miter lim="800000"/>
            <a:headEnd/>
            <a:tailEnd/>
          </a:ln>
          <a:effectLst/>
        </p:spPr>
        <p:txBody>
          <a:bodyPr anchor="ctr">
            <a:spAutoFit/>
          </a:bodyPr>
          <a:lstStyle/>
          <a:p>
            <a:pPr eaLnBrk="0" hangingPunct="0">
              <a:defRPr/>
            </a:pPr>
            <a:r>
              <a:rPr lang="en-US" sz="1000" dirty="0">
                <a:latin typeface="Consolas" pitchFamily="49" charset="0"/>
                <a:ea typeface="Calibri" pitchFamily="34" charset="0"/>
                <a:cs typeface="Times New Roman" pitchFamily="18" charset="0"/>
              </a:rPr>
              <a:t>From: </a:t>
            </a:r>
            <a:r>
              <a:rPr lang="en-US" sz="1000" dirty="0">
                <a:latin typeface="Consolas" pitchFamily="49" charset="0"/>
                <a:ea typeface="Calibri" pitchFamily="34" charset="0"/>
                <a:cs typeface="Times New Roman" pitchFamily="18" charset="0"/>
                <a:hlinkClick r:id="rId3"/>
              </a:rPr>
              <a:t>sfadmin@hud.gov</a:t>
            </a:r>
            <a:r>
              <a:rPr lang="en-US" sz="1000" dirty="0">
                <a:latin typeface="Consolas" pitchFamily="49" charset="0"/>
                <a:ea typeface="Calibri" pitchFamily="34" charset="0"/>
                <a:cs typeface="Times New Roman" pitchFamily="18" charset="0"/>
              </a:rPr>
              <a:t> </a:t>
            </a:r>
            <a:r>
              <a:rPr lang="en-US" sz="1000" dirty="0">
                <a:latin typeface="Consolas" pitchFamily="49" charset="0"/>
                <a:ea typeface="Calibri" pitchFamily="34" charset="0"/>
                <a:cs typeface="Times New Roman" pitchFamily="18" charset="0"/>
                <a:hlinkClick r:id="rId4"/>
              </a:rPr>
              <a:t>[mailto:sfadmin@hud.gov]</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Sent: Thursday, November 17, 2011 6:35 PM</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To: Jane Doe</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Subject: CAIVRS ID</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This is to inform Jane Doe that your request for a CAIVRS User ID was processed successfully</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t>
            </a:r>
            <a:endParaRPr lang="en-US" sz="600" dirty="0">
              <a:latin typeface="Arial" pitchFamily="34" charset="0"/>
            </a:endParaRPr>
          </a:p>
          <a:p>
            <a:pPr eaLnBrk="0" hangingPunct="0">
              <a:defRPr/>
            </a:pPr>
            <a:r>
              <a:rPr lang="en-US" sz="1000" dirty="0">
                <a:solidFill>
                  <a:srgbClr val="FF0000"/>
                </a:solidFill>
                <a:latin typeface="Consolas" pitchFamily="49" charset="0"/>
                <a:ea typeface="Calibri" pitchFamily="34" charset="0"/>
                <a:cs typeface="Times New Roman" pitchFamily="18" charset="0"/>
              </a:rPr>
              <a:t>Your CAIVRS Application Coordinator ID will be mailed to the CEO of your organization</a:t>
            </a:r>
            <a:endParaRPr lang="en-US" sz="600" dirty="0">
              <a:solidFill>
                <a:srgbClr val="FF0000"/>
              </a:solidFill>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As stated in Mortgagee Letters 97-14 and 98-13, each FHA Connection user must obtain their own user ID. User IDs are NOT to be shared. Passwords should never be shared, displayed online or divulged publicly. They should not be given to third parties in telephone conversations, placed on office message </a:t>
            </a:r>
            <a:r>
              <a:rPr lang="en-US" sz="1050" dirty="0">
                <a:latin typeface="Consolas" pitchFamily="49" charset="0"/>
                <a:ea typeface="Calibri" pitchFamily="34" charset="0"/>
                <a:cs typeface="Times New Roman" pitchFamily="18" charset="0"/>
              </a:rPr>
              <a:t>boards</a:t>
            </a:r>
            <a:r>
              <a:rPr lang="en-US" sz="1000" dirty="0">
                <a:latin typeface="Consolas" pitchFamily="49" charset="0"/>
                <a:ea typeface="Calibri" pitchFamily="34" charset="0"/>
                <a:cs typeface="Times New Roman" pitchFamily="18" charset="0"/>
              </a:rPr>
              <a:t>, or left written on telephone message notes on unattended workstations. Using an FHA Connection user ID assigned to another person falls under the provisions of Title 18, United States Code, section 1030. This law specifies penalties for exceeding authorized access, alteration, damage or destruction of information residing on Federal Computers.</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Any person who knowingly presents materially false, fictitious or fraudulent statements in a matter within the jurisdiction of the U.S. Department of Housing and Urban Development is subject to penalties, sanctions or other regulatory actions, including but not limited to:</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t>
            </a:r>
            <a:r>
              <a:rPr lang="en-US" sz="1000" dirty="0" err="1">
                <a:latin typeface="Consolas" pitchFamily="49" charset="0"/>
                <a:ea typeface="Calibri" pitchFamily="34" charset="0"/>
                <a:cs typeface="Times New Roman" pitchFamily="18" charset="0"/>
              </a:rPr>
              <a:t>i</a:t>
            </a:r>
            <a:r>
              <a:rPr lang="en-US" sz="1000" dirty="0">
                <a:latin typeface="Consolas" pitchFamily="49" charset="0"/>
                <a:ea typeface="Calibri" pitchFamily="34" charset="0"/>
                <a:cs typeface="Times New Roman" pitchFamily="18" charset="0"/>
              </a:rPr>
              <a:t>)    fines and imprisonment under 18 U.S.C. sections 287, 1001, 1010 and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1012, which provide for fines of a maximum of $250,000 for individuals and $500,000 for organizations, or imprisonment for up to 5 years, or both;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(ii)   civil penalties and damages under 31 U.S.C. section 3729 of not less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than $5,000 and not more than $10,000 per violation, plus 3 times the amount of damages that the government sustains; and</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(iii)  administrative sanctions, claims and penalties by HUD pursuant to 24 C.F.R parts 24, 28 and 30.</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 </a:t>
            </a:r>
            <a:endParaRPr lang="en-US" sz="600" dirty="0">
              <a:latin typeface="Arial" pitchFamily="34" charset="0"/>
            </a:endParaRPr>
          </a:p>
          <a:p>
            <a:pPr eaLnBrk="0" hangingPunct="0">
              <a:defRPr/>
            </a:pPr>
            <a:r>
              <a:rPr lang="en-US" sz="1000" dirty="0">
                <a:latin typeface="Consolas" pitchFamily="49" charset="0"/>
                <a:ea typeface="Calibri" pitchFamily="34" charset="0"/>
                <a:cs typeface="Times New Roman" pitchFamily="18" charset="0"/>
              </a:rPr>
              <a:t>If you have any questions, please email us at </a:t>
            </a:r>
            <a:r>
              <a:rPr lang="en-US" sz="1000" dirty="0">
                <a:latin typeface="Consolas" pitchFamily="49" charset="0"/>
                <a:ea typeface="Calibri" pitchFamily="34" charset="0"/>
                <a:cs typeface="Times New Roman" pitchFamily="18" charset="0"/>
                <a:hlinkClick r:id="rId3"/>
              </a:rPr>
              <a:t>sfadmin@hud.gov</a:t>
            </a:r>
            <a:endParaRPr lang="en-US" dirty="0">
              <a:latin typeface="Arial" pitchFamily="34" charset="0"/>
            </a:endParaRPr>
          </a:p>
        </p:txBody>
      </p:sp>
      <p:sp>
        <p:nvSpPr>
          <p:cNvPr id="7" name="Round Single Corner Rectangle 6"/>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229600" cy="1143000"/>
          </a:xfrm>
        </p:spPr>
        <p:txBody>
          <a:bodyPr/>
          <a:lstStyle/>
          <a:p>
            <a:pPr algn="ctr">
              <a:defRPr/>
            </a:pPr>
            <a:r>
              <a:rPr lang="en-US" dirty="0" smtClean="0"/>
              <a:t>The Letter Is In The Mail</a:t>
            </a:r>
            <a:endParaRPr lang="en-US" dirty="0"/>
          </a:p>
        </p:txBody>
      </p:sp>
      <p:sp>
        <p:nvSpPr>
          <p:cNvPr id="21507" name="Content Placeholder 4"/>
          <p:cNvSpPr>
            <a:spLocks noGrp="1"/>
          </p:cNvSpPr>
          <p:nvPr>
            <p:ph sz="quarter" idx="4294967295"/>
          </p:nvPr>
        </p:nvSpPr>
        <p:spPr>
          <a:xfrm>
            <a:off x="0" y="1295400"/>
            <a:ext cx="2514600" cy="4495800"/>
          </a:xfrm>
        </p:spPr>
        <p:txBody>
          <a:bodyPr/>
          <a:lstStyle/>
          <a:p>
            <a:pPr>
              <a:buFont typeface="Wingdings 3" pitchFamily="18" charset="2"/>
              <a:buNone/>
            </a:pPr>
            <a:r>
              <a:rPr lang="en-US" sz="1800" smtClean="0"/>
              <a:t>	A letter </a:t>
            </a:r>
            <a:r>
              <a:rPr lang="en-US" sz="1800" b="1" smtClean="0"/>
              <a:t>containing your User ID</a:t>
            </a:r>
            <a:r>
              <a:rPr lang="en-US" sz="1800" smtClean="0"/>
              <a:t> will be sent from the FHA Connection security application to the </a:t>
            </a:r>
            <a:r>
              <a:rPr lang="en-US" sz="1800" b="1" smtClean="0"/>
              <a:t>CEO of the lender by U.S. Mail</a:t>
            </a:r>
            <a:r>
              <a:rPr lang="en-US" sz="1800" smtClean="0"/>
              <a:t>.  </a:t>
            </a:r>
          </a:p>
          <a:p>
            <a:pPr>
              <a:buFont typeface="Wingdings 3" pitchFamily="18" charset="2"/>
              <a:buNone/>
            </a:pPr>
            <a:endParaRPr lang="en-US" sz="1800" smtClean="0"/>
          </a:p>
          <a:p>
            <a:pPr>
              <a:buFont typeface="Wingdings 3" pitchFamily="18" charset="2"/>
              <a:buNone/>
            </a:pPr>
            <a:r>
              <a:rPr lang="en-US" sz="1800" b="1" smtClean="0"/>
              <a:t>	This may take a week to ten days.</a:t>
            </a:r>
          </a:p>
          <a:p>
            <a:pPr>
              <a:buFont typeface="Wingdings 3" pitchFamily="18" charset="2"/>
              <a:buNone/>
            </a:pPr>
            <a:r>
              <a:rPr lang="en-US" sz="1800" smtClean="0"/>
              <a:t>  </a:t>
            </a:r>
          </a:p>
          <a:p>
            <a:pPr>
              <a:buFont typeface="Wingdings 3" pitchFamily="18" charset="2"/>
              <a:buNone/>
            </a:pPr>
            <a:r>
              <a:rPr lang="en-US" sz="1800" smtClean="0"/>
              <a:t>	There is no way to expedite this process</a:t>
            </a:r>
            <a:r>
              <a:rPr lang="en-US" sz="1800" b="1" smtClean="0"/>
              <a:t>.  </a:t>
            </a:r>
            <a:endParaRPr lang="en-US" sz="1800" smtClean="0"/>
          </a:p>
          <a:p>
            <a:endParaRPr lang="en-US" sz="1800" smtClean="0"/>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219200"/>
            <a:ext cx="4257675" cy="4629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ound Single Corner Rectangle 9"/>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991600" cy="1143000"/>
          </a:xfrm>
        </p:spPr>
        <p:txBody>
          <a:bodyPr/>
          <a:lstStyle/>
          <a:p>
            <a:pPr algn="ctr">
              <a:defRPr/>
            </a:pPr>
            <a:r>
              <a:rPr lang="en-US" dirty="0" smtClean="0">
                <a:solidFill>
                  <a:srgbClr val="464646"/>
                </a:solidFill>
              </a:rPr>
              <a:t>If </a:t>
            </a:r>
            <a:r>
              <a:rPr lang="en-US" b="0" dirty="0" smtClean="0">
                <a:solidFill>
                  <a:srgbClr val="464646"/>
                </a:solidFill>
              </a:rPr>
              <a:t>You</a:t>
            </a:r>
            <a:r>
              <a:rPr lang="en-US" dirty="0" smtClean="0">
                <a:solidFill>
                  <a:srgbClr val="464646"/>
                </a:solidFill>
              </a:rPr>
              <a:t> Don’t Receive Your Letter</a:t>
            </a:r>
            <a:endParaRPr lang="en-US" dirty="0">
              <a:solidFill>
                <a:srgbClr val="464646"/>
              </a:solidFill>
            </a:endParaRPr>
          </a:p>
        </p:txBody>
      </p:sp>
      <p:sp>
        <p:nvSpPr>
          <p:cNvPr id="22531" name="Content Placeholder 4"/>
          <p:cNvSpPr>
            <a:spLocks noGrp="1"/>
          </p:cNvSpPr>
          <p:nvPr>
            <p:ph sz="quarter" idx="4294967295"/>
          </p:nvPr>
        </p:nvSpPr>
        <p:spPr>
          <a:xfrm>
            <a:off x="0" y="1444625"/>
            <a:ext cx="8991600" cy="4346575"/>
          </a:xfrm>
        </p:spPr>
        <p:txBody>
          <a:bodyPr/>
          <a:lstStyle/>
          <a:p>
            <a:pPr>
              <a:buFont typeface="Wingdings 3" pitchFamily="18" charset="2"/>
              <a:buNone/>
            </a:pPr>
            <a:r>
              <a:rPr lang="en-US" sz="1800" smtClean="0"/>
              <a:t>	</a:t>
            </a:r>
            <a:r>
              <a:rPr lang="en-US" sz="1800" u="sng" smtClean="0"/>
              <a:t>If the CEO of your company has not received a message containing your Coordinators ID in the U.S. Mail within two weeks of your registration,</a:t>
            </a:r>
            <a:r>
              <a:rPr lang="en-US" sz="1800" smtClean="0"/>
              <a:t> send an e-mail to </a:t>
            </a:r>
            <a:r>
              <a:rPr lang="en-US" sz="1800" u="sng" smtClean="0">
                <a:hlinkClick r:id="rId2"/>
              </a:rPr>
              <a:t>SFADMIN@hud.gov</a:t>
            </a:r>
            <a:r>
              <a:rPr lang="en-US" sz="1800" smtClean="0"/>
              <a:t>, advising them that you have not received your "Coordinator ID."  </a:t>
            </a:r>
          </a:p>
          <a:p>
            <a:pPr>
              <a:buFont typeface="Wingdings 3" pitchFamily="18" charset="2"/>
              <a:buNone/>
            </a:pPr>
            <a:r>
              <a:rPr lang="en-US" sz="1800" smtClean="0"/>
              <a:t>	 </a:t>
            </a:r>
          </a:p>
          <a:p>
            <a:pPr>
              <a:buFont typeface="Wingdings 3" pitchFamily="18" charset="2"/>
              <a:buNone/>
            </a:pPr>
            <a:r>
              <a:rPr lang="en-US" sz="1800" smtClean="0"/>
              <a:t>	You must include:</a:t>
            </a:r>
          </a:p>
          <a:p>
            <a:pPr lvl="2">
              <a:buClr>
                <a:schemeClr val="tx1"/>
              </a:buClr>
              <a:buFont typeface="Wingdings" pitchFamily="2" charset="2"/>
              <a:buChar char="Ø"/>
            </a:pPr>
            <a:r>
              <a:rPr lang="en-US" sz="1800" smtClean="0"/>
              <a:t>Your name; </a:t>
            </a:r>
          </a:p>
          <a:p>
            <a:pPr lvl="2">
              <a:buClrTx/>
              <a:buFont typeface="Wingdings" pitchFamily="2" charset="2"/>
              <a:buChar char="Ø"/>
            </a:pPr>
            <a:r>
              <a:rPr lang="en-US" sz="1800" smtClean="0"/>
              <a:t>Your social security number; </a:t>
            </a:r>
          </a:p>
          <a:p>
            <a:pPr lvl="2">
              <a:buClrTx/>
              <a:buFont typeface="Wingdings" pitchFamily="2" charset="2"/>
              <a:buChar char="Ø"/>
            </a:pPr>
            <a:r>
              <a:rPr lang="en-US" sz="1800" smtClean="0"/>
              <a:t>The Lender’s EIN number (tax id);</a:t>
            </a:r>
          </a:p>
          <a:p>
            <a:pPr marL="392113" lvl="1" indent="0">
              <a:buClrTx/>
              <a:buFont typeface="Verdana" pitchFamily="34" charset="0"/>
              <a:buNone/>
            </a:pPr>
            <a:r>
              <a:rPr lang="en-US" sz="1800" smtClean="0"/>
              <a:t>And they may ask for:</a:t>
            </a:r>
          </a:p>
          <a:p>
            <a:pPr lvl="2">
              <a:buClrTx/>
              <a:buFont typeface="Wingdings" pitchFamily="2" charset="2"/>
              <a:buChar char="Ø"/>
            </a:pPr>
            <a:r>
              <a:rPr lang="en-US" sz="1800" smtClean="0"/>
              <a:t>Your mother’s maiden name.</a:t>
            </a:r>
          </a:p>
          <a:p>
            <a:pPr>
              <a:buFont typeface="Wingdings 3" pitchFamily="18" charset="2"/>
              <a:buNone/>
            </a:pPr>
            <a:r>
              <a:rPr lang="en-US" sz="1800" smtClean="0"/>
              <a:t>	  </a:t>
            </a:r>
          </a:p>
          <a:p>
            <a:pPr>
              <a:buFont typeface="Wingdings 3" pitchFamily="18" charset="2"/>
              <a:buNone/>
            </a:pPr>
            <a:r>
              <a:rPr lang="en-US" sz="1800" smtClean="0"/>
              <a:t>	The FHA Connection help desk will assist you.  </a:t>
            </a:r>
          </a:p>
          <a:p>
            <a:pPr>
              <a:buFont typeface="Wingdings 3" pitchFamily="18" charset="2"/>
              <a:buNone/>
            </a:pPr>
            <a:r>
              <a:rPr lang="en-US" sz="1800" smtClean="0"/>
              <a:t>  </a:t>
            </a:r>
          </a:p>
          <a:p>
            <a:endParaRPr lang="en-US" smtClean="0"/>
          </a:p>
        </p:txBody>
      </p:sp>
      <p:pic>
        <p:nvPicPr>
          <p:cNvPr id="22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09800"/>
            <a:ext cx="7315200" cy="3748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5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2400" y="228600"/>
            <a:ext cx="88392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Once You Receive Your Letter</a:t>
            </a:r>
          </a:p>
        </p:txBody>
      </p:sp>
      <p:sp>
        <p:nvSpPr>
          <p:cNvPr id="35841" name="Rectangle 1"/>
          <p:cNvSpPr>
            <a:spLocks noChangeArrowheads="1"/>
          </p:cNvSpPr>
          <p:nvPr/>
        </p:nvSpPr>
        <p:spPr bwMode="auto">
          <a:xfrm rot="10800000" flipV="1">
            <a:off x="0" y="938213"/>
            <a:ext cx="8991600" cy="1476375"/>
          </a:xfrm>
          <a:prstGeom prst="rect">
            <a:avLst/>
          </a:prstGeom>
          <a:noFill/>
          <a:ln w="9525">
            <a:noFill/>
            <a:miter lim="800000"/>
            <a:headEnd/>
            <a:tailEnd/>
          </a:ln>
          <a:effectLst/>
        </p:spPr>
        <p:txBody>
          <a:bodyPr anchor="ctr">
            <a:spAutoFit/>
          </a:bodyPr>
          <a:lstStyle/>
          <a:p>
            <a:pPr eaLnBrk="0" hangingPunct="0">
              <a:defRPr/>
            </a:pPr>
            <a:r>
              <a:rPr lang="en-US" b="1" u="sng" dirty="0">
                <a:solidFill>
                  <a:srgbClr val="000000"/>
                </a:solidFill>
                <a:latin typeface="+mn-lt"/>
                <a:ea typeface="Times New Roman" pitchFamily="18" charset="0"/>
              </a:rPr>
              <a:t>Step 2:  Process to Submit CAIVRS Inquiries by a Coordinator</a:t>
            </a:r>
            <a:endParaRPr lang="en-US" dirty="0">
              <a:latin typeface="+mn-lt"/>
            </a:endParaRPr>
          </a:p>
          <a:p>
            <a:pPr eaLnBrk="0" hangingPunct="0">
              <a:defRPr/>
            </a:pPr>
            <a:r>
              <a:rPr lang="en-US" dirty="0">
                <a:solidFill>
                  <a:srgbClr val="000000"/>
                </a:solidFill>
                <a:latin typeface="+mn-lt"/>
                <a:ea typeface="Times New Roman" pitchFamily="18" charset="0"/>
              </a:rPr>
              <a:t>After a Coordinator ID has been issued, the following steps are to be followed by the </a:t>
            </a:r>
            <a:r>
              <a:rPr lang="en-US" b="1" dirty="0">
                <a:solidFill>
                  <a:srgbClr val="000000"/>
                </a:solidFill>
                <a:latin typeface="+mn-lt"/>
                <a:ea typeface="Times New Roman" pitchFamily="18" charset="0"/>
              </a:rPr>
              <a:t>Coordinator:</a:t>
            </a:r>
          </a:p>
          <a:p>
            <a:pPr eaLnBrk="0" hangingPunct="0">
              <a:defRPr/>
            </a:pPr>
            <a:r>
              <a:rPr lang="en-US" dirty="0">
                <a:solidFill>
                  <a:srgbClr val="000000"/>
                </a:solidFill>
                <a:latin typeface="+mn-lt"/>
                <a:ea typeface="Times New Roman" pitchFamily="18" charset="0"/>
              </a:rPr>
              <a:t>Go to the “USING CAIVRS” page and select “</a:t>
            </a:r>
            <a:r>
              <a:rPr lang="en-US" u="sng" dirty="0">
                <a:solidFill>
                  <a:srgbClr val="000000"/>
                </a:solidFill>
                <a:latin typeface="+mn-lt"/>
                <a:ea typeface="Times New Roman" pitchFamily="18" charset="0"/>
              </a:rPr>
              <a:t>Lender User Administration.</a:t>
            </a:r>
            <a:r>
              <a:rPr lang="en-US" dirty="0">
                <a:solidFill>
                  <a:srgbClr val="000000"/>
                </a:solidFill>
                <a:latin typeface="+mn-lt"/>
                <a:ea typeface="Times New Roman" pitchFamily="18" charset="0"/>
              </a:rPr>
              <a:t>”</a:t>
            </a:r>
          </a:p>
          <a:p>
            <a:pPr eaLnBrk="0" hangingPunct="0">
              <a:defRPr/>
            </a:pPr>
            <a:endParaRPr lang="en-US" dirty="0">
              <a:latin typeface="Arial" pitchFamily="34" charset="0"/>
            </a:endParaRPr>
          </a:p>
        </p:txBody>
      </p:sp>
      <p:cxnSp>
        <p:nvCxnSpPr>
          <p:cNvPr id="7" name="Straight Arrow Connector 6"/>
          <p:cNvCxnSpPr/>
          <p:nvPr/>
        </p:nvCxnSpPr>
        <p:spPr>
          <a:xfrm flipH="1">
            <a:off x="7543800" y="3429000"/>
            <a:ext cx="13716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791200" y="3200400"/>
            <a:ext cx="2895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ound Single Corner Rectangle 11"/>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7" name="Rectangle 1"/>
          <p:cNvSpPr>
            <a:spLocks noChangeArrowheads="1"/>
          </p:cNvSpPr>
          <p:nvPr/>
        </p:nvSpPr>
        <p:spPr bwMode="auto">
          <a:xfrm>
            <a:off x="0" y="1566863"/>
            <a:ext cx="2438400" cy="3538537"/>
          </a:xfrm>
          <a:prstGeom prst="rect">
            <a:avLst/>
          </a:prstGeom>
          <a:noFill/>
          <a:ln w="9525">
            <a:noFill/>
            <a:miter lim="800000"/>
            <a:headEnd/>
            <a:tailEnd/>
          </a:ln>
          <a:effectLst/>
        </p:spPr>
        <p:txBody>
          <a:bodyPr anchor="ctr">
            <a:spAutoFit/>
          </a:bodyPr>
          <a:lstStyle/>
          <a:p>
            <a:pPr eaLnBrk="0" hangingPunct="0">
              <a:defRPr/>
            </a:pPr>
            <a:r>
              <a:rPr lang="en-US" sz="1600" u="sng" dirty="0">
                <a:solidFill>
                  <a:srgbClr val="000000"/>
                </a:solidFill>
                <a:latin typeface="+mn-lt"/>
                <a:ea typeface="Times New Roman" pitchFamily="18" charset="0"/>
              </a:rPr>
              <a:t>Login:</a:t>
            </a:r>
          </a:p>
          <a:p>
            <a:pPr eaLnBrk="0" hangingPunct="0">
              <a:buFont typeface="Wingdings" pitchFamily="2" charset="2"/>
              <a:buChar char="Ø"/>
              <a:defRPr/>
            </a:pPr>
            <a:r>
              <a:rPr lang="en-US" sz="1600" dirty="0">
                <a:solidFill>
                  <a:srgbClr val="000000"/>
                </a:solidFill>
                <a:latin typeface="+mn-lt"/>
                <a:ea typeface="Times New Roman" pitchFamily="18" charset="0"/>
              </a:rPr>
              <a:t> Enter your User ID found in the letter that you  received from FHA Connection into the </a:t>
            </a:r>
            <a:r>
              <a:rPr lang="en-US" sz="1600" b="1" dirty="0">
                <a:solidFill>
                  <a:srgbClr val="000000"/>
                </a:solidFill>
                <a:latin typeface="+mn-lt"/>
                <a:ea typeface="Times New Roman" pitchFamily="18" charset="0"/>
              </a:rPr>
              <a:t>User Name</a:t>
            </a:r>
            <a:r>
              <a:rPr lang="en-US" sz="1600" dirty="0">
                <a:solidFill>
                  <a:srgbClr val="000000"/>
                </a:solidFill>
                <a:latin typeface="+mn-lt"/>
                <a:ea typeface="Times New Roman" pitchFamily="18" charset="0"/>
              </a:rPr>
              <a:t> window;</a:t>
            </a:r>
          </a:p>
          <a:p>
            <a:pPr eaLnBrk="0" hangingPunct="0">
              <a:buFontTx/>
              <a:buChar char="•"/>
              <a:defRPr/>
            </a:pPr>
            <a:endParaRPr lang="en-US" sz="1600" dirty="0">
              <a:latin typeface="+mn-lt"/>
            </a:endParaRPr>
          </a:p>
          <a:p>
            <a:pPr eaLnBrk="0" hangingPunct="0">
              <a:buFont typeface="Wingdings" pitchFamily="2" charset="2"/>
              <a:buChar char="Ø"/>
              <a:defRPr/>
            </a:pPr>
            <a:r>
              <a:rPr lang="en-US" sz="1600" dirty="0">
                <a:solidFill>
                  <a:srgbClr val="000000"/>
                </a:solidFill>
                <a:latin typeface="+mn-lt"/>
                <a:ea typeface="Times New Roman" pitchFamily="18" charset="0"/>
              </a:rPr>
              <a:t>Enter the password that you chose when you registered into the </a:t>
            </a:r>
            <a:r>
              <a:rPr lang="en-US" sz="1600" b="1" dirty="0">
                <a:solidFill>
                  <a:srgbClr val="000000"/>
                </a:solidFill>
                <a:latin typeface="+mn-lt"/>
                <a:ea typeface="Times New Roman" pitchFamily="18" charset="0"/>
              </a:rPr>
              <a:t>Password </a:t>
            </a:r>
            <a:r>
              <a:rPr lang="en-US" sz="1600" dirty="0">
                <a:solidFill>
                  <a:srgbClr val="000000"/>
                </a:solidFill>
                <a:latin typeface="+mn-lt"/>
                <a:ea typeface="Times New Roman" pitchFamily="18" charset="0"/>
              </a:rPr>
              <a:t>window;  </a:t>
            </a:r>
          </a:p>
          <a:p>
            <a:pPr eaLnBrk="0" hangingPunct="0">
              <a:buFontTx/>
              <a:buChar char="•"/>
              <a:defRPr/>
            </a:pPr>
            <a:endParaRPr lang="en-US" sz="1600" dirty="0">
              <a:latin typeface="+mn-lt"/>
            </a:endParaRPr>
          </a:p>
          <a:p>
            <a:pPr eaLnBrk="0" hangingPunct="0">
              <a:buFont typeface="Wingdings" pitchFamily="2" charset="2"/>
              <a:buChar char="Ø"/>
              <a:defRPr/>
            </a:pPr>
            <a:r>
              <a:rPr lang="en-US" sz="1600" dirty="0">
                <a:solidFill>
                  <a:srgbClr val="000000"/>
                </a:solidFill>
                <a:latin typeface="+mn-lt"/>
                <a:ea typeface="Times New Roman" pitchFamily="18" charset="0"/>
              </a:rPr>
              <a:t>Press </a:t>
            </a:r>
            <a:r>
              <a:rPr lang="en-US" sz="1600" b="1" dirty="0">
                <a:solidFill>
                  <a:srgbClr val="000000"/>
                </a:solidFill>
                <a:latin typeface="+mn-lt"/>
                <a:ea typeface="Times New Roman" pitchFamily="18" charset="0"/>
              </a:rPr>
              <a:t>submit</a:t>
            </a:r>
            <a:r>
              <a:rPr lang="en-US" sz="1600" dirty="0">
                <a:solidFill>
                  <a:srgbClr val="000000"/>
                </a:solidFill>
                <a:latin typeface="+mn-lt"/>
                <a:ea typeface="Times New Roman" pitchFamily="18" charset="0"/>
              </a:rPr>
              <a:t>.</a:t>
            </a:r>
            <a:endParaRPr lang="en-US" sz="1600" dirty="0">
              <a:latin typeface="+mn-lt"/>
            </a:endParaRPr>
          </a:p>
        </p:txBody>
      </p:sp>
      <p:sp>
        <p:nvSpPr>
          <p:cNvPr id="4" name="Rectangle 3"/>
          <p:cNvSpPr/>
          <p:nvPr/>
        </p:nvSpPr>
        <p:spPr>
          <a:xfrm>
            <a:off x="0" y="152400"/>
            <a:ext cx="91440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Logging</a:t>
            </a:r>
            <a:r>
              <a:rPr lang="en-US" sz="4000" b="1" dirty="0">
                <a:solidFill>
                  <a:srgbClr val="464646"/>
                </a:solidFill>
                <a:effectLst>
                  <a:outerShdw blurRad="38100" dist="38100" dir="2700000" algn="tl">
                    <a:srgbClr val="000000">
                      <a:alpha val="43137"/>
                    </a:srgbClr>
                  </a:outerShdw>
                </a:effectLst>
                <a:latin typeface="+mj-lt"/>
              </a:rPr>
              <a:t> </a:t>
            </a:r>
            <a:r>
              <a:rPr lang="en-US" sz="4000" dirty="0">
                <a:solidFill>
                  <a:srgbClr val="464646"/>
                </a:solidFill>
                <a:effectLst>
                  <a:outerShdw blurRad="38100" dist="38100" dir="2700000" algn="tl">
                    <a:srgbClr val="000000">
                      <a:alpha val="43137"/>
                    </a:srgbClr>
                  </a:outerShdw>
                </a:effectLst>
                <a:latin typeface="+mj-lt"/>
              </a:rPr>
              <a:t>Into CAIVRS</a:t>
            </a:r>
          </a:p>
        </p:txBody>
      </p:sp>
      <p:pic>
        <p:nvPicPr>
          <p:cNvPr id="245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914400"/>
            <a:ext cx="5581650" cy="4894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ound Single Corner Rectangle 9"/>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16</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2400" y="152400"/>
            <a:ext cx="8991600" cy="1323975"/>
          </a:xfrm>
          <a:prstGeom prst="rect">
            <a:avLst/>
          </a:prstGeom>
        </p:spPr>
        <p:txBody>
          <a:bodyPr>
            <a:spAutoFit/>
          </a:bodyPr>
          <a:lstStyle/>
          <a:p>
            <a:pPr>
              <a:defRPr/>
            </a:pPr>
            <a:r>
              <a:rPr lang="en-US" sz="4000" u="sng" dirty="0">
                <a:solidFill>
                  <a:srgbClr val="464646"/>
                </a:solidFill>
                <a:effectLst>
                  <a:outerShdw blurRad="38100" dist="38100" dir="2700000" algn="tl">
                    <a:srgbClr val="000000">
                      <a:alpha val="43137"/>
                    </a:srgbClr>
                  </a:outerShdw>
                </a:effectLst>
                <a:latin typeface="+mj-lt"/>
              </a:rPr>
              <a:t>When The FHAC Lender User Administration</a:t>
            </a:r>
            <a:r>
              <a:rPr lang="en-US" sz="4000" dirty="0">
                <a:solidFill>
                  <a:srgbClr val="464646"/>
                </a:solidFill>
                <a:effectLst>
                  <a:outerShdw blurRad="38100" dist="38100" dir="2700000" algn="tl">
                    <a:srgbClr val="000000">
                      <a:alpha val="43137"/>
                    </a:srgbClr>
                  </a:outerShdw>
                </a:effectLst>
                <a:latin typeface="+mj-lt"/>
              </a:rPr>
              <a:t> Screen Appears:</a:t>
            </a:r>
          </a:p>
        </p:txBody>
      </p:sp>
      <p:sp>
        <p:nvSpPr>
          <p:cNvPr id="33793" name="Rectangle 1"/>
          <p:cNvSpPr>
            <a:spLocks noChangeArrowheads="1"/>
          </p:cNvSpPr>
          <p:nvPr/>
        </p:nvSpPr>
        <p:spPr bwMode="auto">
          <a:xfrm>
            <a:off x="152400" y="1624013"/>
            <a:ext cx="3048000" cy="4278312"/>
          </a:xfrm>
          <a:prstGeom prst="rect">
            <a:avLst/>
          </a:prstGeom>
          <a:noFill/>
          <a:ln w="9525">
            <a:noFill/>
            <a:miter lim="800000"/>
            <a:headEnd/>
            <a:tailEnd/>
          </a:ln>
          <a:effectLst/>
        </p:spPr>
        <p:txBody>
          <a:bodyPr tIns="0" bIns="0" anchor="ctr">
            <a:spAutoFit/>
          </a:bodyPr>
          <a:lstStyle/>
          <a:p>
            <a:pPr lvl="1" eaLnBrk="0" hangingPunct="0">
              <a:defRPr/>
            </a:pPr>
            <a:endParaRPr lang="en-US" sz="1200" dirty="0">
              <a:solidFill>
                <a:srgbClr val="000000"/>
              </a:solidFill>
              <a:latin typeface="Arial" pitchFamily="34" charset="0"/>
              <a:ea typeface="Times New Roman" pitchFamily="18" charset="0"/>
            </a:endParaRPr>
          </a:p>
          <a:p>
            <a:pPr eaLnBrk="0" hangingPunct="0">
              <a:buFont typeface="Wingdings" pitchFamily="2" charset="2"/>
              <a:buChar char="Ø"/>
              <a:defRPr/>
            </a:pPr>
            <a:r>
              <a:rPr lang="en-US" sz="1400" dirty="0">
                <a:solidFill>
                  <a:srgbClr val="000000"/>
                </a:solidFill>
                <a:latin typeface="+mn-lt"/>
                <a:ea typeface="Times New Roman" pitchFamily="18" charset="0"/>
              </a:rPr>
              <a:t>Enter your </a:t>
            </a:r>
            <a:r>
              <a:rPr lang="en-US" sz="1400" b="1" dirty="0">
                <a:solidFill>
                  <a:srgbClr val="000000"/>
                </a:solidFill>
                <a:latin typeface="+mn-lt"/>
                <a:ea typeface="Times New Roman" pitchFamily="18" charset="0"/>
              </a:rPr>
              <a:t>User ID</a:t>
            </a:r>
            <a:r>
              <a:rPr lang="en-US" sz="1400" dirty="0">
                <a:solidFill>
                  <a:srgbClr val="000000"/>
                </a:solidFill>
                <a:latin typeface="+mn-lt"/>
                <a:ea typeface="Times New Roman" pitchFamily="18" charset="0"/>
              </a:rPr>
              <a:t> into the window “User IDs;” </a:t>
            </a:r>
          </a:p>
          <a:p>
            <a:pPr lvl="1" eaLnBrk="0" hangingPunct="0">
              <a:defRPr/>
            </a:pPr>
            <a:r>
              <a:rPr lang="en-US" sz="1400" dirty="0">
                <a:solidFill>
                  <a:srgbClr val="000000"/>
                </a:solidFill>
                <a:latin typeface="+mn-lt"/>
                <a:ea typeface="Times New Roman" pitchFamily="18" charset="0"/>
              </a:rPr>
              <a:t> </a:t>
            </a:r>
          </a:p>
          <a:p>
            <a:pPr eaLnBrk="0" hangingPunct="0">
              <a:buFont typeface="Wingdings" pitchFamily="2" charset="2"/>
              <a:buChar char="Ø"/>
              <a:defRPr/>
            </a:pPr>
            <a:r>
              <a:rPr lang="en-US" sz="1400" dirty="0">
                <a:solidFill>
                  <a:srgbClr val="000000"/>
                </a:solidFill>
                <a:latin typeface="+mn-lt"/>
                <a:ea typeface="Times New Roman" pitchFamily="18" charset="0"/>
              </a:rPr>
              <a:t>Press</a:t>
            </a:r>
            <a:r>
              <a:rPr lang="en-US" sz="1400" b="1" dirty="0">
                <a:solidFill>
                  <a:srgbClr val="000000"/>
                </a:solidFill>
                <a:latin typeface="+mn-lt"/>
                <a:ea typeface="Times New Roman" pitchFamily="18" charset="0"/>
              </a:rPr>
              <a:t> send</a:t>
            </a:r>
            <a:r>
              <a:rPr lang="en-US" sz="1400" dirty="0">
                <a:solidFill>
                  <a:srgbClr val="000000"/>
                </a:solidFill>
                <a:latin typeface="+mn-lt"/>
                <a:ea typeface="Times New Roman" pitchFamily="18" charset="0"/>
              </a:rPr>
              <a:t>.</a:t>
            </a:r>
          </a:p>
          <a:p>
            <a:pPr eaLnBrk="0" hangingPunct="0">
              <a:buFontTx/>
              <a:buChar char="•"/>
              <a:defRPr/>
            </a:pPr>
            <a:endParaRPr lang="en-US" sz="1400" dirty="0">
              <a:solidFill>
                <a:srgbClr val="000000"/>
              </a:solidFill>
              <a:latin typeface="+mn-lt"/>
              <a:ea typeface="Times New Roman" pitchFamily="18" charset="0"/>
            </a:endParaRPr>
          </a:p>
          <a:p>
            <a:pPr eaLnBrk="0" hangingPunct="0">
              <a:buFont typeface="Wingdings" pitchFamily="2" charset="2"/>
              <a:buChar char="Ø"/>
              <a:defRPr/>
            </a:pPr>
            <a:r>
              <a:rPr lang="en-US" sz="1400" dirty="0">
                <a:solidFill>
                  <a:srgbClr val="000000"/>
                </a:solidFill>
                <a:latin typeface="+mn-lt"/>
                <a:ea typeface="Times New Roman" pitchFamily="18" charset="0"/>
              </a:rPr>
              <a:t>When your profile page appears, find and verify that the box for </a:t>
            </a:r>
            <a:r>
              <a:rPr lang="en-US" sz="1400" u="sng" dirty="0">
                <a:solidFill>
                  <a:srgbClr val="000000"/>
                </a:solidFill>
                <a:latin typeface="+mn-lt"/>
                <a:ea typeface="Times New Roman" pitchFamily="18" charset="0"/>
              </a:rPr>
              <a:t>CAIVRS Prescreening Authorization has been checked</a:t>
            </a:r>
            <a:r>
              <a:rPr lang="en-US" sz="1400" dirty="0">
                <a:solidFill>
                  <a:srgbClr val="000000"/>
                </a:solidFill>
                <a:latin typeface="+mn-lt"/>
                <a:ea typeface="Times New Roman" pitchFamily="18" charset="0"/>
              </a:rPr>
              <a:t>.  (The </a:t>
            </a:r>
            <a:r>
              <a:rPr lang="en-US" sz="1400" u="sng" dirty="0">
                <a:solidFill>
                  <a:srgbClr val="000000"/>
                </a:solidFill>
                <a:latin typeface="+mn-lt"/>
                <a:ea typeface="Times New Roman" pitchFamily="18" charset="0"/>
              </a:rPr>
              <a:t>CAIVRS Prescreening Authorization</a:t>
            </a:r>
            <a:r>
              <a:rPr lang="en-US" sz="1400" dirty="0">
                <a:solidFill>
                  <a:srgbClr val="000000"/>
                </a:solidFill>
                <a:latin typeface="+mn-lt"/>
                <a:ea typeface="Times New Roman" pitchFamily="18" charset="0"/>
              </a:rPr>
              <a:t> box will need to be checked for each user, including the Coordinator, before being authorized to perform a CAIVRS Prescreening.)</a:t>
            </a:r>
          </a:p>
          <a:p>
            <a:pPr eaLnBrk="0" hangingPunct="0">
              <a:buFontTx/>
              <a:buChar char="•"/>
              <a:defRPr/>
            </a:pPr>
            <a:endParaRPr lang="en-US" sz="1400" dirty="0">
              <a:latin typeface="+mn-lt"/>
            </a:endParaRPr>
          </a:p>
          <a:p>
            <a:pPr eaLnBrk="0" hangingPunct="0">
              <a:defRPr/>
            </a:pPr>
            <a:r>
              <a:rPr lang="en-US" sz="1400" b="1" dirty="0">
                <a:solidFill>
                  <a:srgbClr val="000000"/>
                </a:solidFill>
                <a:latin typeface="+mn-lt"/>
                <a:ea typeface="Times New Roman" pitchFamily="18" charset="0"/>
              </a:rPr>
              <a:t>*Please note: You only need to verify your user id authorization this one time. </a:t>
            </a:r>
            <a:endParaRPr lang="en-US" sz="1400" b="1" dirty="0">
              <a:latin typeface="+mn-lt"/>
            </a:endParaRPr>
          </a:p>
        </p:txBody>
      </p:sp>
      <p:pic>
        <p:nvPicPr>
          <p:cNvPr id="256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925" y="1447800"/>
            <a:ext cx="5954713" cy="426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2514600" y="1905000"/>
            <a:ext cx="2514600" cy="1905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ound Single Corner Rectangle 10"/>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905000"/>
            <a:ext cx="6553200" cy="383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2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2400" y="152400"/>
            <a:ext cx="88392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Pulling A CAIVRS Report</a:t>
            </a:r>
          </a:p>
        </p:txBody>
      </p:sp>
      <p:sp>
        <p:nvSpPr>
          <p:cNvPr id="32769" name="Rectangle 1"/>
          <p:cNvSpPr>
            <a:spLocks noChangeArrowheads="1"/>
          </p:cNvSpPr>
          <p:nvPr/>
        </p:nvSpPr>
        <p:spPr bwMode="auto">
          <a:xfrm>
            <a:off x="0" y="809625"/>
            <a:ext cx="8991600" cy="1354138"/>
          </a:xfrm>
          <a:prstGeom prst="rect">
            <a:avLst/>
          </a:prstGeom>
          <a:noFill/>
          <a:ln w="9525">
            <a:noFill/>
            <a:miter lim="800000"/>
            <a:headEnd/>
            <a:tailEnd/>
          </a:ln>
          <a:effectLst/>
        </p:spPr>
        <p:txBody>
          <a:bodyPr tIns="0" bIns="0" anchor="ctr">
            <a:spAutoFit/>
          </a:bodyPr>
          <a:lstStyle/>
          <a:p>
            <a:pPr eaLnBrk="0" hangingPunct="0">
              <a:defRPr/>
            </a:pPr>
            <a:endParaRPr lang="en-US" sz="1400" dirty="0">
              <a:solidFill>
                <a:srgbClr val="000000"/>
              </a:solidFill>
              <a:latin typeface="+mn-lt"/>
              <a:ea typeface="Times New Roman" pitchFamily="18" charset="0"/>
            </a:endParaRPr>
          </a:p>
          <a:p>
            <a:pPr eaLnBrk="0" hangingPunct="0">
              <a:defRPr/>
            </a:pPr>
            <a:r>
              <a:rPr lang="en-US" sz="1400" dirty="0">
                <a:solidFill>
                  <a:srgbClr val="000000"/>
                </a:solidFill>
                <a:latin typeface="+mn-lt"/>
                <a:ea typeface="Times New Roman" pitchFamily="18" charset="0"/>
              </a:rPr>
              <a:t>Return to the </a:t>
            </a:r>
            <a:r>
              <a:rPr lang="en-US" sz="1400" b="1" dirty="0">
                <a:solidFill>
                  <a:srgbClr val="000000"/>
                </a:solidFill>
                <a:latin typeface="+mn-lt"/>
                <a:ea typeface="Times New Roman" pitchFamily="18" charset="0"/>
              </a:rPr>
              <a:t>USING CAIVRS</a:t>
            </a:r>
            <a:r>
              <a:rPr lang="en-US" sz="1400" dirty="0">
                <a:solidFill>
                  <a:srgbClr val="000000"/>
                </a:solidFill>
                <a:latin typeface="+mn-lt"/>
                <a:ea typeface="Times New Roman" pitchFamily="18" charset="0"/>
              </a:rPr>
              <a:t> menu: </a:t>
            </a:r>
          </a:p>
          <a:p>
            <a:pPr eaLnBrk="0" hangingPunct="0">
              <a:defRPr/>
            </a:pPr>
            <a:endParaRPr lang="en-US" sz="1400" dirty="0">
              <a:latin typeface="+mn-lt"/>
            </a:endParaRPr>
          </a:p>
          <a:p>
            <a:pPr eaLnBrk="0" hangingPunct="0">
              <a:buFontTx/>
              <a:buChar char="•"/>
              <a:defRPr/>
            </a:pPr>
            <a:r>
              <a:rPr lang="en-US" sz="1400" dirty="0">
                <a:solidFill>
                  <a:srgbClr val="000000"/>
                </a:solidFill>
                <a:latin typeface="+mn-lt"/>
                <a:ea typeface="Times New Roman" pitchFamily="18" charset="0"/>
              </a:rPr>
              <a:t>Select </a:t>
            </a:r>
            <a:r>
              <a:rPr lang="en-US" sz="1400" b="1" dirty="0">
                <a:solidFill>
                  <a:srgbClr val="000000"/>
                </a:solidFill>
                <a:latin typeface="+mn-lt"/>
                <a:ea typeface="Times New Roman" pitchFamily="18" charset="0"/>
              </a:rPr>
              <a:t>CAIVRS Prescreening</a:t>
            </a:r>
            <a:r>
              <a:rPr lang="en-US" sz="1400" dirty="0">
                <a:solidFill>
                  <a:srgbClr val="000000"/>
                </a:solidFill>
                <a:latin typeface="+mn-lt"/>
                <a:ea typeface="Times New Roman" pitchFamily="18" charset="0"/>
              </a:rPr>
              <a:t> option.</a:t>
            </a:r>
          </a:p>
          <a:p>
            <a:pPr eaLnBrk="0" hangingPunct="0">
              <a:defRPr/>
            </a:pPr>
            <a:r>
              <a:rPr lang="en-US" sz="1400" dirty="0">
                <a:solidFill>
                  <a:srgbClr val="000000"/>
                </a:solidFill>
                <a:latin typeface="+mn-lt"/>
                <a:ea typeface="Times New Roman" pitchFamily="18" charset="0"/>
              </a:rPr>
              <a:t>  </a:t>
            </a:r>
          </a:p>
          <a:p>
            <a:pPr eaLnBrk="0" hangingPunct="0">
              <a:defRPr/>
            </a:pPr>
            <a:endParaRPr lang="en-US" dirty="0">
              <a:latin typeface="Arial" pitchFamily="34" charset="0"/>
            </a:endParaRPr>
          </a:p>
        </p:txBody>
      </p:sp>
      <p:cxnSp>
        <p:nvCxnSpPr>
          <p:cNvPr id="7" name="Straight Arrow Connector 6"/>
          <p:cNvCxnSpPr/>
          <p:nvPr/>
        </p:nvCxnSpPr>
        <p:spPr>
          <a:xfrm>
            <a:off x="3276600" y="1600200"/>
            <a:ext cx="28194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ound Single Corner Rectangle 10"/>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838200"/>
            <a:ext cx="3352800" cy="5262563"/>
          </a:xfrm>
          <a:prstGeom prst="rect">
            <a:avLst/>
          </a:prstGeom>
        </p:spPr>
        <p:txBody>
          <a:bodyPr>
            <a:spAutoFit/>
          </a:bodyPr>
          <a:lstStyle/>
          <a:p>
            <a:pPr eaLnBrk="0" hangingPunct="0">
              <a:buFont typeface="Wingdings" pitchFamily="2" charset="2"/>
              <a:buChar char="Ø"/>
              <a:defRPr/>
            </a:pPr>
            <a:r>
              <a:rPr lang="en-US" sz="1400" dirty="0">
                <a:solidFill>
                  <a:srgbClr val="000000"/>
                </a:solidFill>
                <a:latin typeface="+mn-lt"/>
                <a:ea typeface="Times New Roman" pitchFamily="18" charset="0"/>
              </a:rPr>
              <a:t>Enter your </a:t>
            </a:r>
            <a:r>
              <a:rPr lang="en-US" sz="1400" b="1" dirty="0">
                <a:solidFill>
                  <a:srgbClr val="000000"/>
                </a:solidFill>
                <a:latin typeface="+mn-lt"/>
                <a:ea typeface="Times New Roman" pitchFamily="18" charset="0"/>
              </a:rPr>
              <a:t>User ID</a:t>
            </a:r>
            <a:r>
              <a:rPr lang="en-US" sz="1400" dirty="0">
                <a:solidFill>
                  <a:srgbClr val="000000"/>
                </a:solidFill>
                <a:latin typeface="+mn-lt"/>
                <a:ea typeface="Times New Roman" pitchFamily="18" charset="0"/>
              </a:rPr>
              <a:t> and </a:t>
            </a:r>
            <a:r>
              <a:rPr lang="en-US" sz="1400" b="1" dirty="0">
                <a:solidFill>
                  <a:srgbClr val="000000"/>
                </a:solidFill>
                <a:latin typeface="+mn-lt"/>
                <a:ea typeface="Times New Roman" pitchFamily="18" charset="0"/>
              </a:rPr>
              <a:t>Password</a:t>
            </a:r>
            <a:r>
              <a:rPr lang="en-US" sz="1400" dirty="0">
                <a:solidFill>
                  <a:srgbClr val="000000"/>
                </a:solidFill>
                <a:latin typeface="+mn-lt"/>
                <a:ea typeface="Times New Roman" pitchFamily="18" charset="0"/>
              </a:rPr>
              <a:t> into the “pop up box.” </a:t>
            </a:r>
          </a:p>
          <a:p>
            <a:pPr eaLnBrk="0" hangingPunct="0">
              <a:defRPr/>
            </a:pPr>
            <a:r>
              <a:rPr lang="en-US" sz="1400" dirty="0">
                <a:solidFill>
                  <a:srgbClr val="000000"/>
                </a:solidFill>
                <a:latin typeface="+mn-lt"/>
                <a:ea typeface="Times New Roman" pitchFamily="18" charset="0"/>
              </a:rPr>
              <a:t> </a:t>
            </a: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CAIVRS Prescreening is where you enter the tax id numbers for the small businesses (EIN) and the owners/guarantors (SSN). </a:t>
            </a:r>
            <a:r>
              <a:rPr lang="en-US" sz="1400" b="1" dirty="0">
                <a:solidFill>
                  <a:srgbClr val="000000"/>
                </a:solidFill>
                <a:latin typeface="+mn-lt"/>
                <a:ea typeface="Times New Roman" pitchFamily="18" charset="0"/>
              </a:rPr>
              <a:t> </a:t>
            </a:r>
          </a:p>
          <a:p>
            <a:pPr eaLnBrk="0" hangingPunct="0">
              <a:buFont typeface="Wingdings" pitchFamily="2" charset="2"/>
              <a:buChar char="Ø"/>
              <a:defRPr/>
            </a:pPr>
            <a:r>
              <a:rPr lang="en-US" sz="1400" b="1" dirty="0">
                <a:solidFill>
                  <a:srgbClr val="000000"/>
                </a:solidFill>
                <a:latin typeface="+mn-lt"/>
                <a:ea typeface="Times New Roman" pitchFamily="18" charset="0"/>
              </a:rPr>
              <a:t>Limit of 5 per inquiry screen.</a:t>
            </a:r>
          </a:p>
          <a:p>
            <a:pPr eaLnBrk="0" hangingPunct="0">
              <a:buFontTx/>
              <a:buChar char="•"/>
              <a:defRPr/>
            </a:pP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Enter your Lender EIN number (tax id).  (</a:t>
            </a:r>
            <a:r>
              <a:rPr lang="en-US" sz="1400" b="1" dirty="0">
                <a:solidFill>
                  <a:srgbClr val="000000"/>
                </a:solidFill>
                <a:latin typeface="+mn-lt"/>
                <a:ea typeface="Times New Roman" pitchFamily="18" charset="0"/>
              </a:rPr>
              <a:t>Do not enter any dashes or spaces in the EIN number.)</a:t>
            </a:r>
            <a:r>
              <a:rPr lang="en-US" sz="1400" dirty="0">
                <a:solidFill>
                  <a:srgbClr val="000000"/>
                </a:solidFill>
                <a:latin typeface="+mn-lt"/>
                <a:ea typeface="Times New Roman" pitchFamily="18" charset="0"/>
              </a:rPr>
              <a:t> </a:t>
            </a:r>
          </a:p>
          <a:p>
            <a:pPr eaLnBrk="0" hangingPunct="0">
              <a:buFont typeface="Wingdings" pitchFamily="2" charset="2"/>
              <a:buChar char="Ø"/>
              <a:defRPr/>
            </a:pPr>
            <a:r>
              <a:rPr lang="en-US" sz="1400" dirty="0">
                <a:solidFill>
                  <a:srgbClr val="000000"/>
                </a:solidFill>
                <a:latin typeface="+mn-lt"/>
                <a:ea typeface="Calibri" pitchFamily="34" charset="0"/>
                <a:cs typeface="Times New Roman" pitchFamily="18" charset="0"/>
              </a:rPr>
              <a:t>For SBA loans, your lender ID is your company's tax ID (EIN), followed  with a capital "</a:t>
            </a:r>
            <a:r>
              <a:rPr lang="en-US" sz="1400" b="1" dirty="0">
                <a:solidFill>
                  <a:srgbClr val="000000"/>
                </a:solidFill>
                <a:latin typeface="+mn-lt"/>
                <a:ea typeface="Calibri" pitchFamily="34" charset="0"/>
                <a:cs typeface="Times New Roman" pitchFamily="18" charset="0"/>
              </a:rPr>
              <a:t>T</a:t>
            </a:r>
            <a:r>
              <a:rPr lang="en-US" sz="1400" dirty="0">
                <a:solidFill>
                  <a:srgbClr val="000000"/>
                </a:solidFill>
                <a:latin typeface="+mn-lt"/>
                <a:ea typeface="Calibri" pitchFamily="34" charset="0"/>
                <a:cs typeface="Times New Roman" pitchFamily="18" charset="0"/>
              </a:rPr>
              <a:t>".  Enter your company's nine digit Tax ID in the lender ID box, </a:t>
            </a:r>
            <a:r>
              <a:rPr lang="en-US" sz="1400" b="1" u="sng" dirty="0">
                <a:solidFill>
                  <a:srgbClr val="000000"/>
                </a:solidFill>
                <a:latin typeface="+mn-lt"/>
                <a:ea typeface="Calibri" pitchFamily="34" charset="0"/>
                <a:cs typeface="Times New Roman" pitchFamily="18" charset="0"/>
              </a:rPr>
              <a:t>DO NOT USE ANY DASHES</a:t>
            </a:r>
            <a:r>
              <a:rPr lang="en-US" sz="1400" dirty="0">
                <a:solidFill>
                  <a:srgbClr val="000000"/>
                </a:solidFill>
                <a:latin typeface="+mn-lt"/>
                <a:ea typeface="Calibri" pitchFamily="34" charset="0"/>
                <a:cs typeface="Times New Roman" pitchFamily="18" charset="0"/>
              </a:rPr>
              <a:t>, followed immediately with a capital "T" </a:t>
            </a:r>
            <a:r>
              <a:rPr lang="en-US" sz="1400" b="1" dirty="0">
                <a:solidFill>
                  <a:srgbClr val="000000"/>
                </a:solidFill>
                <a:latin typeface="+mn-lt"/>
                <a:ea typeface="Calibri" pitchFamily="34" charset="0"/>
                <a:cs typeface="Times New Roman" pitchFamily="18" charset="0"/>
              </a:rPr>
              <a:t>(*********T)</a:t>
            </a:r>
            <a:r>
              <a:rPr lang="en-US" sz="1400" dirty="0">
                <a:solidFill>
                  <a:srgbClr val="000000"/>
                </a:solidFill>
                <a:latin typeface="+mn-lt"/>
                <a:ea typeface="Calibri" pitchFamily="34" charset="0"/>
                <a:cs typeface="Times New Roman" pitchFamily="18" charset="0"/>
              </a:rPr>
              <a:t>.</a:t>
            </a:r>
            <a:endParaRPr lang="en-US" sz="1400" dirty="0">
              <a:solidFill>
                <a:srgbClr val="000000"/>
              </a:solidFill>
              <a:latin typeface="+mn-lt"/>
              <a:ea typeface="Times New Roman" pitchFamily="18" charset="0"/>
            </a:endParaRPr>
          </a:p>
          <a:p>
            <a:pPr eaLnBrk="0" hangingPunct="0">
              <a:defRPr/>
            </a:pPr>
            <a:endParaRPr lang="en-US" sz="1400" dirty="0">
              <a:solidFill>
                <a:srgbClr val="000000"/>
              </a:solidFill>
              <a:latin typeface="+mn-lt"/>
              <a:ea typeface="Times New Roman" pitchFamily="18" charset="0"/>
            </a:endParaRPr>
          </a:p>
          <a:p>
            <a:pPr eaLnBrk="0" hangingPunct="0">
              <a:buFont typeface="Wingdings" pitchFamily="2" charset="2"/>
              <a:buChar char="Ø"/>
              <a:defRPr/>
            </a:pPr>
            <a:r>
              <a:rPr lang="en-US" sz="1400" dirty="0">
                <a:solidFill>
                  <a:srgbClr val="000000"/>
                </a:solidFill>
                <a:latin typeface="+mn-lt"/>
                <a:ea typeface="Times New Roman" pitchFamily="18" charset="0"/>
              </a:rPr>
              <a:t>For the </a:t>
            </a:r>
            <a:r>
              <a:rPr lang="en-US" sz="1400" b="1" dirty="0">
                <a:solidFill>
                  <a:srgbClr val="000000"/>
                </a:solidFill>
                <a:latin typeface="+mn-lt"/>
                <a:ea typeface="Times New Roman" pitchFamily="18" charset="0"/>
              </a:rPr>
              <a:t>Agency</a:t>
            </a:r>
            <a:r>
              <a:rPr lang="en-US" sz="1400" dirty="0">
                <a:solidFill>
                  <a:srgbClr val="000000"/>
                </a:solidFill>
                <a:latin typeface="+mn-lt"/>
                <a:ea typeface="Times New Roman" pitchFamily="18" charset="0"/>
              </a:rPr>
              <a:t>, select Small Business Administration.</a:t>
            </a:r>
          </a:p>
          <a:p>
            <a:pPr eaLnBrk="0" hangingPunct="0">
              <a:defRPr/>
            </a:pPr>
            <a:r>
              <a:rPr lang="en-US" sz="1400" dirty="0">
                <a:solidFill>
                  <a:srgbClr val="000000"/>
                </a:solidFill>
                <a:latin typeface="+mn-lt"/>
                <a:ea typeface="Times New Roman" pitchFamily="18" charset="0"/>
              </a:rPr>
              <a:t>  </a:t>
            </a:r>
          </a:p>
          <a:p>
            <a:pPr eaLnBrk="0" hangingPunct="0">
              <a:buFont typeface="Wingdings" pitchFamily="2" charset="2"/>
              <a:buChar char="Ø"/>
              <a:defRPr/>
            </a:pPr>
            <a:r>
              <a:rPr lang="en-US" sz="1400" dirty="0">
                <a:solidFill>
                  <a:srgbClr val="000000"/>
                </a:solidFill>
                <a:latin typeface="+mn-lt"/>
                <a:ea typeface="Times New Roman" pitchFamily="18" charset="0"/>
              </a:rPr>
              <a:t>Press send.</a:t>
            </a:r>
            <a:endParaRPr lang="en-US" dirty="0">
              <a:latin typeface="Arial" pitchFamily="34" charset="0"/>
            </a:endParaRPr>
          </a:p>
        </p:txBody>
      </p:sp>
      <p:sp>
        <p:nvSpPr>
          <p:cNvPr id="4" name="Rectangle 3"/>
          <p:cNvSpPr/>
          <p:nvPr/>
        </p:nvSpPr>
        <p:spPr>
          <a:xfrm rot="10800000" flipV="1">
            <a:off x="0" y="134938"/>
            <a:ext cx="89154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What To Enter To Receive A Report </a:t>
            </a:r>
          </a:p>
        </p:txBody>
      </p:sp>
      <p:pic>
        <p:nvPicPr>
          <p:cNvPr id="276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914400"/>
            <a:ext cx="5486400" cy="4610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3200400" y="2895600"/>
            <a:ext cx="25146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67000" y="5029200"/>
            <a:ext cx="2286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048000" y="1600200"/>
            <a:ext cx="19812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219200" y="5334000"/>
            <a:ext cx="4648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ound Single Corner Rectangle 13"/>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0000" lnSpcReduction="20000"/>
          </a:bodyPr>
          <a:lstStyle/>
          <a:p>
            <a:pPr marL="365760" indent="-256032" eaLnBrk="1" fontAlgn="auto" hangingPunct="1">
              <a:spcAft>
                <a:spcPts val="0"/>
              </a:spcAft>
              <a:buFont typeface="Wingdings 3"/>
              <a:buNone/>
              <a:defRPr/>
            </a:pPr>
            <a:r>
              <a:rPr lang="en-US" dirty="0" smtClean="0"/>
              <a:t>	</a:t>
            </a:r>
            <a:r>
              <a:rPr lang="en-US" sz="4500" dirty="0" smtClean="0"/>
              <a:t>CAIVRS </a:t>
            </a:r>
            <a:r>
              <a:rPr lang="en-US" sz="4500" dirty="0"/>
              <a:t>was implemented in 1988 as a Federal Housing Administration (FHA) loan origination aid.  </a:t>
            </a:r>
            <a:endParaRPr lang="en-US" sz="4500" dirty="0" smtClean="0"/>
          </a:p>
          <a:p>
            <a:pPr marL="365760" indent="-256032" eaLnBrk="1" fontAlgn="auto" hangingPunct="1">
              <a:spcAft>
                <a:spcPts val="0"/>
              </a:spcAft>
              <a:buFont typeface="Wingdings 3"/>
              <a:buNone/>
              <a:defRPr/>
            </a:pPr>
            <a:endParaRPr lang="en-US" sz="4500" dirty="0" smtClean="0"/>
          </a:p>
          <a:p>
            <a:pPr marL="365760" indent="-256032" eaLnBrk="1" fontAlgn="auto" hangingPunct="1">
              <a:spcAft>
                <a:spcPts val="0"/>
              </a:spcAft>
              <a:buFont typeface="Wingdings 3"/>
              <a:buNone/>
              <a:defRPr/>
            </a:pPr>
            <a:r>
              <a:rPr lang="en-US" sz="4500" dirty="0"/>
              <a:t>	</a:t>
            </a:r>
            <a:r>
              <a:rPr lang="en-US" sz="4500" dirty="0" smtClean="0"/>
              <a:t>In </a:t>
            </a:r>
            <a:r>
              <a:rPr lang="en-US" sz="4500" dirty="0"/>
              <a:t>1989, the Office of Management and Budget (OMB) mandated that </a:t>
            </a:r>
            <a:r>
              <a:rPr lang="en-US" sz="4500" u="sng" dirty="0"/>
              <a:t>Federal credit agencies</a:t>
            </a:r>
            <a:r>
              <a:rPr lang="en-US" sz="4500" dirty="0"/>
              <a:t> prescreen all applicants to assure they were not delinquent on other Federal debt.  </a:t>
            </a:r>
            <a:endParaRPr lang="en-US" sz="4500" dirty="0" smtClean="0"/>
          </a:p>
          <a:p>
            <a:pPr marL="365760" indent="-256032" eaLnBrk="1" fontAlgn="auto" hangingPunct="1">
              <a:spcAft>
                <a:spcPts val="0"/>
              </a:spcAft>
              <a:buFont typeface="Wingdings 3"/>
              <a:buNone/>
              <a:defRPr/>
            </a:pPr>
            <a:endParaRPr lang="en-US" sz="4500" dirty="0" smtClean="0"/>
          </a:p>
          <a:p>
            <a:pPr marL="365760" indent="-256032" eaLnBrk="1" fontAlgn="auto" hangingPunct="1">
              <a:spcAft>
                <a:spcPts val="0"/>
              </a:spcAft>
              <a:buFont typeface="Wingdings 3"/>
              <a:buNone/>
              <a:defRPr/>
            </a:pPr>
            <a:r>
              <a:rPr lang="en-US" sz="4500" dirty="0"/>
              <a:t>	</a:t>
            </a:r>
            <a:r>
              <a:rPr lang="en-US" sz="4500" dirty="0" smtClean="0"/>
              <a:t>In </a:t>
            </a:r>
            <a:r>
              <a:rPr lang="en-US" sz="4500" dirty="0"/>
              <a:t>1990, CAIVRS was expanded to include delinquent Federal borrower data from agencies other than </a:t>
            </a:r>
            <a:r>
              <a:rPr lang="en-US" sz="4500" b="1" dirty="0"/>
              <a:t>FHA</a:t>
            </a:r>
            <a:r>
              <a:rPr lang="en-US" sz="4500" dirty="0"/>
              <a:t>, including the </a:t>
            </a:r>
            <a:r>
              <a:rPr lang="en-US" sz="4500" b="1" dirty="0"/>
              <a:t>Department of Agriculture</a:t>
            </a:r>
            <a:r>
              <a:rPr lang="en-US" sz="4500" dirty="0"/>
              <a:t>, </a:t>
            </a:r>
            <a:r>
              <a:rPr lang="en-US" sz="4500" b="1" dirty="0"/>
              <a:t>Department of Veterans Affairs, Small Business Administration, Federal Deposit Insurance Corporation, Department of Education</a:t>
            </a:r>
            <a:r>
              <a:rPr lang="en-US" sz="4500" dirty="0"/>
              <a:t> and the </a:t>
            </a:r>
            <a:r>
              <a:rPr lang="en-US" sz="4500" b="1" dirty="0"/>
              <a:t>Department of Justice</a:t>
            </a:r>
            <a:r>
              <a:rPr lang="en-US" sz="4500" dirty="0"/>
              <a:t>.  </a:t>
            </a:r>
            <a:endParaRPr lang="en-US" sz="4500" dirty="0" smtClean="0"/>
          </a:p>
          <a:p>
            <a:pPr marL="365760" indent="-256032" eaLnBrk="1" fontAlgn="auto" hangingPunct="1">
              <a:spcAft>
                <a:spcPts val="0"/>
              </a:spcAft>
              <a:buFont typeface="Wingdings 3"/>
              <a:buNone/>
              <a:defRPr/>
            </a:pPr>
            <a:endParaRPr lang="en-US" sz="4500" dirty="0" smtClean="0"/>
          </a:p>
          <a:p>
            <a:pPr marL="365760" indent="-256032" eaLnBrk="1" fontAlgn="auto" hangingPunct="1">
              <a:spcAft>
                <a:spcPts val="0"/>
              </a:spcAft>
              <a:buFont typeface="Wingdings 3"/>
              <a:buNone/>
              <a:defRPr/>
            </a:pPr>
            <a:r>
              <a:rPr lang="en-US" sz="4500" dirty="0"/>
              <a:t>	</a:t>
            </a:r>
            <a:r>
              <a:rPr lang="en-US" sz="4500" dirty="0" smtClean="0"/>
              <a:t>In </a:t>
            </a:r>
            <a:r>
              <a:rPr lang="en-US" sz="4500" dirty="0"/>
              <a:t>2004, CAIVRS became available through the internet.</a:t>
            </a:r>
          </a:p>
          <a:p>
            <a:pPr marL="365760" indent="-256032" eaLnBrk="1" fontAlgn="auto" hangingPunct="1">
              <a:spcAft>
                <a:spcPts val="0"/>
              </a:spcAft>
              <a:buFont typeface="Wingdings 3"/>
              <a:buNone/>
              <a:defRPr/>
            </a:pPr>
            <a:r>
              <a:rPr lang="en-US" sz="3500" dirty="0"/>
              <a:t> </a:t>
            </a:r>
          </a:p>
          <a:p>
            <a:pPr marL="365760" indent="-256032" eaLnBrk="1" fontAlgn="auto" hangingPunct="1">
              <a:spcAft>
                <a:spcPts val="0"/>
              </a:spcAft>
              <a:buFont typeface="Wingdings 3"/>
              <a:buNone/>
              <a:defRPr/>
            </a:pPr>
            <a:endParaRPr lang="en-US" dirty="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The History Of CAIVRS</a:t>
            </a:r>
            <a:endParaRPr lang="en-US" dirty="0"/>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 Single Corner Rectangle 7"/>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228600"/>
            <a:ext cx="91440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How To Read The Results</a:t>
            </a:r>
          </a:p>
        </p:txBody>
      </p:sp>
      <p:sp>
        <p:nvSpPr>
          <p:cNvPr id="28677" name="Rectangle 5"/>
          <p:cNvSpPr>
            <a:spLocks noChangeArrowheads="1"/>
          </p:cNvSpPr>
          <p:nvPr/>
        </p:nvSpPr>
        <p:spPr bwMode="auto">
          <a:xfrm rot="10800000" flipV="1">
            <a:off x="0" y="-793750"/>
            <a:ext cx="9144000" cy="6772275"/>
          </a:xfrm>
          <a:prstGeom prst="rect">
            <a:avLst/>
          </a:prstGeom>
          <a:noFill/>
          <a:ln w="9525">
            <a:noFill/>
            <a:miter lim="800000"/>
            <a:headEnd/>
            <a:tailEnd/>
          </a:ln>
          <a:effectLst/>
        </p:spPr>
        <p:txBody>
          <a:bodyPr anchor="ctr">
            <a:spAutoFit/>
          </a:bodyPr>
          <a:lstStyle/>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400" b="1" dirty="0">
              <a:latin typeface="+mn-lt"/>
              <a:ea typeface="Times New Roman" pitchFamily="18" charset="0"/>
              <a:cs typeface="Lucida Sans Unicode" pitchFamily="34" charset="0"/>
            </a:endParaRPr>
          </a:p>
          <a:p>
            <a:pPr algn="just" eaLnBrk="0" hangingPunct="0">
              <a:defRPr/>
            </a:pPr>
            <a:endParaRPr lang="en-US" sz="1600" b="1" dirty="0">
              <a:latin typeface="+mn-lt"/>
              <a:ea typeface="Times New Roman" pitchFamily="18" charset="0"/>
              <a:cs typeface="Lucida Sans Unicode" pitchFamily="34" charset="0"/>
            </a:endParaRPr>
          </a:p>
          <a:p>
            <a:pPr algn="just" eaLnBrk="0" hangingPunct="0">
              <a:defRPr/>
            </a:pPr>
            <a:r>
              <a:rPr lang="en-US" sz="1600" b="1" dirty="0">
                <a:latin typeface="+mn-lt"/>
                <a:ea typeface="Times New Roman" pitchFamily="18" charset="0"/>
                <a:cs typeface="Lucida Sans Unicode" pitchFamily="34" charset="0"/>
              </a:rPr>
              <a:t>If the applicant has </a:t>
            </a:r>
            <a:r>
              <a:rPr lang="en-US" sz="1600" b="1" u="sng" dirty="0">
                <a:latin typeface="+mn-lt"/>
                <a:ea typeface="Times New Roman" pitchFamily="18" charset="0"/>
                <a:cs typeface="Lucida Sans Unicode" pitchFamily="34" charset="0"/>
              </a:rPr>
              <a:t>no</a:t>
            </a:r>
            <a:r>
              <a:rPr lang="en-US" sz="1600" b="1" dirty="0">
                <a:latin typeface="+mn-lt"/>
                <a:ea typeface="Times New Roman" pitchFamily="18" charset="0"/>
                <a:cs typeface="Lucida Sans Unicode" pitchFamily="34" charset="0"/>
              </a:rPr>
              <a:t> delinquent federal debt: </a:t>
            </a:r>
          </a:p>
          <a:p>
            <a:pPr algn="just" eaLnBrk="0" hangingPunct="0">
              <a:defRPr/>
            </a:pPr>
            <a:endParaRPr lang="en-US" sz="1600" dirty="0">
              <a:latin typeface="+mn-lt"/>
            </a:endParaRPr>
          </a:p>
          <a:p>
            <a:pPr algn="just" eaLnBrk="0" hangingPunct="0">
              <a:defRPr/>
            </a:pPr>
            <a:r>
              <a:rPr lang="en-US" sz="1600" dirty="0">
                <a:latin typeface="+mn-lt"/>
                <a:ea typeface="Times New Roman" pitchFamily="18" charset="0"/>
                <a:cs typeface="Lucida Sans Unicode" pitchFamily="34" charset="0"/>
              </a:rPr>
              <a:t>If the applicant’s SSN or EIN is </a:t>
            </a:r>
            <a:r>
              <a:rPr lang="en-US" sz="1600" b="1" u="sng" dirty="0">
                <a:latin typeface="+mn-lt"/>
                <a:ea typeface="Times New Roman" pitchFamily="18" charset="0"/>
                <a:cs typeface="Lucida Sans Unicode" pitchFamily="34" charset="0"/>
              </a:rPr>
              <a:t>not</a:t>
            </a:r>
            <a:r>
              <a:rPr lang="en-US" sz="1600" dirty="0">
                <a:latin typeface="+mn-lt"/>
                <a:ea typeface="Times New Roman" pitchFamily="18" charset="0"/>
                <a:cs typeface="Lucida Sans Unicode" pitchFamily="34" charset="0"/>
              </a:rPr>
              <a:t> in the database, you will receive a clear confirmation code (the Authorization number).</a:t>
            </a:r>
            <a:endParaRPr lang="en-US" sz="1600" dirty="0">
              <a:latin typeface="+mn-lt"/>
            </a:endParaRPr>
          </a:p>
          <a:p>
            <a:pPr algn="just" eaLnBrk="0" hangingPunct="0">
              <a:defRPr/>
            </a:pPr>
            <a:r>
              <a:rPr lang="en-US" sz="1600" dirty="0">
                <a:latin typeface="+mn-lt"/>
                <a:ea typeface="Times New Roman" pitchFamily="18" charset="0"/>
                <a:cs typeface="Lucida Sans Unicode" pitchFamily="34" charset="0"/>
              </a:rPr>
              <a:t>You will see the Authorization number on the right hand side, directly across from the SSN or EIN number you entered into the system. </a:t>
            </a:r>
            <a:endParaRPr lang="en-US" sz="1600" dirty="0">
              <a:latin typeface="+mn-lt"/>
            </a:endParaRPr>
          </a:p>
          <a:p>
            <a:pPr algn="just" eaLnBrk="0" hangingPunct="0">
              <a:defRPr/>
            </a:pPr>
            <a:r>
              <a:rPr lang="en-US" sz="1600" dirty="0">
                <a:latin typeface="+mn-lt"/>
                <a:ea typeface="Times New Roman" pitchFamily="18" charset="0"/>
                <a:cs typeface="Lucida Sans Unicode" pitchFamily="34" charset="0"/>
              </a:rPr>
              <a:t>The line showing the Agency reporting the default, the case number of the defaulted debt, the type of delinquency (default, claim, foreclosure, lien or judgment) and a telephone number to call for further information or assistance </a:t>
            </a:r>
            <a:r>
              <a:rPr lang="en-US" sz="1600" b="1" dirty="0">
                <a:latin typeface="+mn-lt"/>
                <a:ea typeface="Times New Roman" pitchFamily="18" charset="0"/>
                <a:cs typeface="Lucida Sans Unicode" pitchFamily="34" charset="0"/>
              </a:rPr>
              <a:t>will be blank</a:t>
            </a:r>
            <a:r>
              <a:rPr lang="en-US" sz="1600" dirty="0">
                <a:latin typeface="+mn-lt"/>
                <a:ea typeface="Times New Roman" pitchFamily="18" charset="0"/>
                <a:cs typeface="Lucida Sans Unicode" pitchFamily="34" charset="0"/>
              </a:rPr>
              <a:t>.</a:t>
            </a:r>
          </a:p>
          <a:p>
            <a:pPr algn="just" eaLnBrk="0" hangingPunct="0">
              <a:defRPr/>
            </a:pPr>
            <a:endParaRPr lang="en-US" sz="1600" dirty="0">
              <a:latin typeface="+mn-lt"/>
            </a:endParaRPr>
          </a:p>
          <a:p>
            <a:pPr algn="just" eaLnBrk="0" hangingPunct="0">
              <a:defRPr/>
            </a:pPr>
            <a:r>
              <a:rPr lang="en-US" sz="1600" b="1" dirty="0">
                <a:latin typeface="+mn-lt"/>
                <a:ea typeface="Times New Roman" pitchFamily="18" charset="0"/>
                <a:cs typeface="Lucida Sans Unicode" pitchFamily="34" charset="0"/>
              </a:rPr>
              <a:t>If the applicant </a:t>
            </a:r>
            <a:r>
              <a:rPr lang="en-US" sz="1600" b="1" u="sng" dirty="0">
                <a:latin typeface="+mn-lt"/>
                <a:ea typeface="Times New Roman" pitchFamily="18" charset="0"/>
                <a:cs typeface="Lucida Sans Unicode" pitchFamily="34" charset="0"/>
              </a:rPr>
              <a:t>has</a:t>
            </a:r>
            <a:r>
              <a:rPr lang="en-US" sz="1600" b="1" dirty="0">
                <a:latin typeface="+mn-lt"/>
                <a:ea typeface="Times New Roman" pitchFamily="18" charset="0"/>
                <a:cs typeface="Lucida Sans Unicode" pitchFamily="34" charset="0"/>
              </a:rPr>
              <a:t> delinquent federal debt: </a:t>
            </a:r>
          </a:p>
          <a:p>
            <a:pPr algn="just" eaLnBrk="0" hangingPunct="0">
              <a:defRPr/>
            </a:pPr>
            <a:endParaRPr lang="en-US" sz="1600" dirty="0">
              <a:latin typeface="+mn-lt"/>
            </a:endParaRPr>
          </a:p>
          <a:p>
            <a:pPr algn="just" eaLnBrk="0" hangingPunct="0">
              <a:defRPr/>
            </a:pPr>
            <a:r>
              <a:rPr lang="en-US" sz="1600" dirty="0">
                <a:latin typeface="+mn-lt"/>
                <a:ea typeface="Times New Roman" pitchFamily="18" charset="0"/>
                <a:cs typeface="Lucida Sans Unicode" pitchFamily="34" charset="0"/>
              </a:rPr>
              <a:t>If there </a:t>
            </a:r>
            <a:r>
              <a:rPr lang="en-US" sz="1600" b="1" dirty="0">
                <a:latin typeface="+mn-lt"/>
                <a:ea typeface="Times New Roman" pitchFamily="18" charset="0"/>
                <a:cs typeface="Lucida Sans Unicode" pitchFamily="34" charset="0"/>
              </a:rPr>
              <a:t>is a record</a:t>
            </a:r>
            <a:r>
              <a:rPr lang="en-US" sz="1600" dirty="0">
                <a:latin typeface="+mn-lt"/>
                <a:ea typeface="Times New Roman" pitchFamily="18" charset="0"/>
                <a:cs typeface="Lucida Sans Unicode" pitchFamily="34" charset="0"/>
              </a:rPr>
              <a:t> of default for the borrower whose SSN or EIN was entered, you will be given the name of the Agency reporting the default, the case number of the defaulted debt, the type of delinquency (default, claim, foreclosure, lien or judgment) and a telephone number to call for further information or assistance. </a:t>
            </a:r>
          </a:p>
          <a:p>
            <a:pPr algn="just" eaLnBrk="0" hangingPunct="0">
              <a:defRPr/>
            </a:pPr>
            <a:endParaRPr lang="en-US" sz="1600" dirty="0">
              <a:latin typeface="+mn-lt"/>
            </a:endParaRPr>
          </a:p>
          <a:p>
            <a:pPr algn="just" eaLnBrk="0" hangingPunct="0">
              <a:defRPr/>
            </a:pPr>
            <a:r>
              <a:rPr lang="en-US" sz="1600" b="1" dirty="0">
                <a:latin typeface="+mn-lt"/>
                <a:ea typeface="Times New Roman" pitchFamily="18" charset="0"/>
                <a:cs typeface="Lucida Sans Unicode" pitchFamily="34" charset="0"/>
              </a:rPr>
              <a:t>*To avoid typo errors causing a possible loss of your guarantee, please remember to verify that the SSN or EIN number shown on the report are the correct numbers for your applicant. </a:t>
            </a:r>
            <a:endParaRPr lang="en-US" sz="1600" dirty="0">
              <a:latin typeface="+mn-lt"/>
            </a:endParaRPr>
          </a:p>
        </p:txBody>
      </p:sp>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2400" y="152400"/>
            <a:ext cx="8839200" cy="132397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What Do I Do With The CAIVRS </a:t>
            </a:r>
            <a:r>
              <a:rPr lang="en-US" sz="4000" dirty="0" smtClean="0">
                <a:solidFill>
                  <a:srgbClr val="464646"/>
                </a:solidFill>
                <a:effectLst>
                  <a:outerShdw blurRad="38100" dist="38100" dir="2700000" algn="tl">
                    <a:srgbClr val="000000">
                      <a:alpha val="43137"/>
                    </a:srgbClr>
                  </a:outerShdw>
                </a:effectLst>
                <a:latin typeface="+mj-lt"/>
              </a:rPr>
              <a:t>Report (CDC)</a:t>
            </a:r>
            <a:endParaRPr lang="en-US" sz="4000" dirty="0">
              <a:solidFill>
                <a:srgbClr val="464646"/>
              </a:solidFill>
              <a:effectLst>
                <a:outerShdw blurRad="38100" dist="38100" dir="2700000" algn="tl">
                  <a:srgbClr val="000000">
                    <a:alpha val="43137"/>
                  </a:srgbClr>
                </a:outerShdw>
              </a:effectLst>
              <a:latin typeface="+mj-lt"/>
            </a:endParaRPr>
          </a:p>
        </p:txBody>
      </p:sp>
      <p:sp>
        <p:nvSpPr>
          <p:cNvPr id="29701" name="Rectangle 5"/>
          <p:cNvSpPr>
            <a:spLocks noChangeArrowheads="1"/>
          </p:cNvSpPr>
          <p:nvPr/>
        </p:nvSpPr>
        <p:spPr bwMode="auto">
          <a:xfrm rot="10800000" flipV="1">
            <a:off x="0" y="1627197"/>
            <a:ext cx="9144000" cy="3970318"/>
          </a:xfrm>
          <a:prstGeom prst="rect">
            <a:avLst/>
          </a:prstGeom>
          <a:noFill/>
          <a:ln w="9525">
            <a:noFill/>
            <a:miter lim="800000"/>
            <a:headEnd/>
            <a:tailEnd/>
          </a:ln>
          <a:effectLst/>
        </p:spPr>
        <p:txBody>
          <a:bodyPr anchor="ctr">
            <a:spAutoFit/>
          </a:bodyPr>
          <a:lstStyle/>
          <a:p>
            <a:pPr eaLnBrk="0" hangingPunct="0">
              <a:tabLst>
                <a:tab pos="228600" algn="l"/>
              </a:tabLst>
              <a:defRPr/>
            </a:pPr>
            <a:endParaRPr lang="en-US" b="1" dirty="0">
              <a:latin typeface="+mn-lt"/>
              <a:ea typeface="Times New Roman" pitchFamily="18" charset="0"/>
              <a:cs typeface="Lucida Sans Unicode" pitchFamily="34" charset="0"/>
            </a:endParaRPr>
          </a:p>
          <a:p>
            <a:r>
              <a:rPr lang="en-US" b="1" dirty="0"/>
              <a:t>If the report results show </a:t>
            </a:r>
            <a:r>
              <a:rPr lang="en-US" b="1" u="sng" dirty="0"/>
              <a:t>no</a:t>
            </a:r>
            <a:r>
              <a:rPr lang="en-US" b="1" dirty="0"/>
              <a:t> delinquent federal debt: </a:t>
            </a:r>
            <a:endParaRPr lang="en-US" dirty="0"/>
          </a:p>
          <a:p>
            <a:pPr marL="285750" lvl="0" indent="-285750">
              <a:buFont typeface="Wingdings" pitchFamily="2" charset="2"/>
              <a:buChar char="Ø"/>
            </a:pPr>
            <a:r>
              <a:rPr lang="en-US" dirty="0"/>
              <a:t>Print/save a copy and include it in your loan application under Exhibit 11.</a:t>
            </a:r>
          </a:p>
          <a:p>
            <a:r>
              <a:rPr lang="en-US" b="1" dirty="0"/>
              <a:t>If the report results </a:t>
            </a:r>
            <a:r>
              <a:rPr lang="en-US" b="1" u="sng" dirty="0"/>
              <a:t>do</a:t>
            </a:r>
            <a:r>
              <a:rPr lang="en-US" b="1" dirty="0"/>
              <a:t> show a delinquent federal debt:</a:t>
            </a:r>
            <a:endParaRPr lang="en-US" dirty="0"/>
          </a:p>
          <a:p>
            <a:pPr marL="285750" lvl="0" indent="-285750">
              <a:buFont typeface="Wingdings" pitchFamily="2" charset="2"/>
              <a:buChar char="Ø"/>
            </a:pPr>
            <a:r>
              <a:rPr lang="en-US" dirty="0"/>
              <a:t>Print a copy for your loan file.</a:t>
            </a:r>
          </a:p>
          <a:p>
            <a:pPr marL="285750" lvl="0" indent="-285750">
              <a:buFont typeface="Wingdings" pitchFamily="2" charset="2"/>
              <a:buChar char="Ø"/>
            </a:pPr>
            <a:r>
              <a:rPr lang="en-US" dirty="0"/>
              <a:t>Call the phone number shown on the report.</a:t>
            </a:r>
          </a:p>
          <a:p>
            <a:pPr marL="285750" lvl="0" indent="-285750">
              <a:buFont typeface="Wingdings" pitchFamily="2" charset="2"/>
              <a:buChar char="Ø"/>
            </a:pPr>
            <a:r>
              <a:rPr lang="en-US" dirty="0"/>
              <a:t>Supply the information to the applicant.</a:t>
            </a:r>
          </a:p>
          <a:p>
            <a:pPr marL="285750" lvl="0" indent="-285750">
              <a:buFont typeface="Wingdings" pitchFamily="2" charset="2"/>
              <a:buChar char="Ø"/>
            </a:pPr>
            <a:r>
              <a:rPr lang="en-US" dirty="0"/>
              <a:t>Have the applicant get the debt resolved.</a:t>
            </a:r>
          </a:p>
          <a:p>
            <a:pPr marL="285750" lvl="0" indent="-285750">
              <a:buFont typeface="Wingdings" pitchFamily="2" charset="2"/>
              <a:buChar char="Ø"/>
            </a:pPr>
            <a:r>
              <a:rPr lang="en-US" dirty="0"/>
              <a:t>Have the applicant bring you verification, from the agency in question, that the debt has been satisfied.*</a:t>
            </a:r>
          </a:p>
          <a:p>
            <a:pPr marL="285750" lvl="0" indent="-285750">
              <a:buFont typeface="Wingdings" pitchFamily="2" charset="2"/>
              <a:buChar char="Ø"/>
            </a:pPr>
            <a:r>
              <a:rPr lang="en-US" dirty="0"/>
              <a:t>Print/save a copy and include it in your loan application under Exhibit 11.</a:t>
            </a:r>
          </a:p>
          <a:p>
            <a:r>
              <a:rPr lang="en-US" dirty="0"/>
              <a:t> </a:t>
            </a:r>
          </a:p>
          <a:p>
            <a:r>
              <a:rPr lang="en-US" dirty="0"/>
              <a:t>        *Any delinquent federal debt that is not addressed in your application will result in an automatic decline. </a:t>
            </a:r>
          </a:p>
        </p:txBody>
      </p:sp>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295400"/>
            <a:ext cx="6400800" cy="518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228600"/>
            <a:ext cx="91440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How Do I Add Other Users</a:t>
            </a:r>
          </a:p>
        </p:txBody>
      </p:sp>
      <p:sp>
        <p:nvSpPr>
          <p:cNvPr id="51201" name="Rectangle 1"/>
          <p:cNvSpPr>
            <a:spLocks noChangeArrowheads="1"/>
          </p:cNvSpPr>
          <p:nvPr/>
        </p:nvSpPr>
        <p:spPr bwMode="auto">
          <a:xfrm rot="10800000" flipV="1">
            <a:off x="0" y="836613"/>
            <a:ext cx="9144000" cy="460375"/>
          </a:xfrm>
          <a:prstGeom prst="rect">
            <a:avLst/>
          </a:prstGeom>
          <a:noFill/>
          <a:ln w="9525">
            <a:noFill/>
            <a:miter lim="800000"/>
            <a:headEnd/>
            <a:tailEnd/>
          </a:ln>
          <a:effectLst/>
        </p:spPr>
        <p:txBody>
          <a:bodyPr anchor="ctr">
            <a:spAutoFit/>
          </a:bodyPr>
          <a:lstStyle/>
          <a:p>
            <a:pPr algn="ctr" eaLnBrk="0" hangingPunct="0">
              <a:defRPr/>
            </a:pPr>
            <a:r>
              <a:rPr lang="en-US" sz="1200" b="1" u="sng" dirty="0">
                <a:solidFill>
                  <a:srgbClr val="000000"/>
                </a:solidFill>
                <a:latin typeface="+mn-lt"/>
                <a:ea typeface="Times New Roman" pitchFamily="18" charset="0"/>
              </a:rPr>
              <a:t>Step 3:  Process for Coordinator to Add Additional Lender Employees </a:t>
            </a:r>
            <a:endParaRPr lang="en-US" sz="600" dirty="0">
              <a:latin typeface="+mn-lt"/>
            </a:endParaRPr>
          </a:p>
          <a:p>
            <a:pPr algn="ctr" eaLnBrk="0" hangingPunct="0">
              <a:defRPr/>
            </a:pPr>
            <a:r>
              <a:rPr lang="en-US" sz="1200" b="1" u="sng" dirty="0">
                <a:solidFill>
                  <a:srgbClr val="000000"/>
                </a:solidFill>
                <a:latin typeface="+mn-lt"/>
                <a:ea typeface="Times New Roman" pitchFamily="18" charset="0"/>
              </a:rPr>
              <a:t>(Standard Users) to the CAIVRS System</a:t>
            </a:r>
            <a:endParaRPr lang="en-US" dirty="0">
              <a:latin typeface="+mn-lt"/>
            </a:endParaRPr>
          </a:p>
        </p:txBody>
      </p:sp>
      <p:sp>
        <p:nvSpPr>
          <p:cNvPr id="51205" name="Rectangle 5"/>
          <p:cNvSpPr>
            <a:spLocks noChangeArrowheads="1"/>
          </p:cNvSpPr>
          <p:nvPr/>
        </p:nvSpPr>
        <p:spPr bwMode="auto">
          <a:xfrm rot="10800000" flipV="1">
            <a:off x="0" y="1108075"/>
            <a:ext cx="2667000" cy="4832350"/>
          </a:xfrm>
          <a:prstGeom prst="rect">
            <a:avLst/>
          </a:prstGeom>
          <a:noFill/>
          <a:ln w="9525">
            <a:noFill/>
            <a:miter lim="800000"/>
            <a:headEnd/>
            <a:tailEnd/>
          </a:ln>
          <a:effectLst/>
        </p:spPr>
        <p:txBody>
          <a:bodyPr anchor="ctr">
            <a:spAutoFit/>
          </a:bodyPr>
          <a:lstStyle/>
          <a:p>
            <a:pPr eaLnBrk="0" hangingPunct="0">
              <a:defRPr/>
            </a:pPr>
            <a:r>
              <a:rPr lang="en-US" sz="1400" b="1" u="sng" dirty="0">
                <a:solidFill>
                  <a:srgbClr val="000000"/>
                </a:solidFill>
                <a:latin typeface="+mn-lt"/>
                <a:ea typeface="Times New Roman" pitchFamily="18" charset="0"/>
              </a:rPr>
              <a:t>Employee Step:</a:t>
            </a: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Employee(s) goes to the “Using CAIVRS” main screen and click on “Registration for Lender User ID.”   </a:t>
            </a:r>
            <a:endParaRPr lang="en-US" sz="1400" dirty="0">
              <a:latin typeface="+mn-lt"/>
            </a:endParaRPr>
          </a:p>
          <a:p>
            <a:pPr eaLnBrk="0" hangingPunct="0">
              <a:defRPr/>
            </a:pPr>
            <a:r>
              <a:rPr lang="en-US" sz="1400" dirty="0">
                <a:solidFill>
                  <a:srgbClr val="000000"/>
                </a:solidFill>
                <a:latin typeface="+mn-lt"/>
                <a:ea typeface="Times New Roman" pitchFamily="18" charset="0"/>
              </a:rPr>
              <a:t>For “application type,” choose </a:t>
            </a:r>
            <a:r>
              <a:rPr lang="en-US" sz="1400" b="1" dirty="0">
                <a:solidFill>
                  <a:srgbClr val="000000"/>
                </a:solidFill>
                <a:latin typeface="+mn-lt"/>
                <a:ea typeface="Times New Roman" pitchFamily="18" charset="0"/>
              </a:rPr>
              <a:t>User</a:t>
            </a:r>
            <a:r>
              <a:rPr lang="en-US" sz="1400" dirty="0">
                <a:solidFill>
                  <a:srgbClr val="000000"/>
                </a:solidFill>
                <a:latin typeface="+mn-lt"/>
                <a:ea typeface="Times New Roman" pitchFamily="18" charset="0"/>
              </a:rPr>
              <a:t>.</a:t>
            </a:r>
          </a:p>
          <a:p>
            <a:pPr eaLnBrk="0" hangingPunct="0">
              <a:buFont typeface="Wingdings" pitchFamily="2" charset="2"/>
              <a:buChar char="Ø"/>
              <a:defRPr/>
            </a:pPr>
            <a:r>
              <a:rPr lang="en-US" sz="1400" dirty="0">
                <a:solidFill>
                  <a:srgbClr val="000000"/>
                </a:solidFill>
                <a:latin typeface="+mn-lt"/>
                <a:ea typeface="Times New Roman" pitchFamily="18" charset="0"/>
              </a:rPr>
              <a:t>Fill in all the requested information.</a:t>
            </a: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Again, the Lender ID is the Lender EIN Number (no spaces or other additions).</a:t>
            </a:r>
            <a:endParaRPr lang="en-US" sz="1400" dirty="0">
              <a:latin typeface="+mn-lt"/>
            </a:endParaRPr>
          </a:p>
          <a:p>
            <a:pPr eaLnBrk="0" hangingPunct="0">
              <a:defRPr/>
            </a:pPr>
            <a:r>
              <a:rPr lang="en-US" sz="1400" dirty="0">
                <a:solidFill>
                  <a:srgbClr val="000000"/>
                </a:solidFill>
                <a:latin typeface="+mn-lt"/>
                <a:ea typeface="Times New Roman" pitchFamily="18" charset="0"/>
              </a:rPr>
              <a:t>Agency:  </a:t>
            </a:r>
          </a:p>
          <a:p>
            <a:pPr eaLnBrk="0" hangingPunct="0">
              <a:buFont typeface="Wingdings" pitchFamily="2" charset="2"/>
              <a:buChar char="Ø"/>
              <a:defRPr/>
            </a:pPr>
            <a:r>
              <a:rPr lang="en-US" sz="1400" dirty="0">
                <a:solidFill>
                  <a:srgbClr val="000000"/>
                </a:solidFill>
                <a:latin typeface="+mn-lt"/>
                <a:ea typeface="Times New Roman" pitchFamily="18" charset="0"/>
              </a:rPr>
              <a:t>Select </a:t>
            </a:r>
            <a:r>
              <a:rPr lang="en-US" sz="1400" b="1" dirty="0">
                <a:solidFill>
                  <a:srgbClr val="000000"/>
                </a:solidFill>
                <a:latin typeface="+mn-lt"/>
                <a:ea typeface="Times New Roman" pitchFamily="18" charset="0"/>
              </a:rPr>
              <a:t>Small Business Administration</a:t>
            </a:r>
            <a:r>
              <a:rPr lang="en-US" sz="1400" dirty="0">
                <a:solidFill>
                  <a:srgbClr val="000000"/>
                </a:solidFill>
                <a:latin typeface="+mn-lt"/>
                <a:ea typeface="Times New Roman" pitchFamily="18" charset="0"/>
              </a:rPr>
              <a:t>.</a:t>
            </a: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Organization Name:</a:t>
            </a:r>
          </a:p>
          <a:p>
            <a:pPr eaLnBrk="0" hangingPunct="0">
              <a:buFont typeface="Wingdings" pitchFamily="2" charset="2"/>
              <a:buChar char="Ø"/>
              <a:defRPr/>
            </a:pPr>
            <a:r>
              <a:rPr lang="en-US" sz="1400" dirty="0">
                <a:solidFill>
                  <a:srgbClr val="000000"/>
                </a:solidFill>
                <a:latin typeface="+mn-lt"/>
                <a:ea typeface="Times New Roman" pitchFamily="18" charset="0"/>
              </a:rPr>
              <a:t>Lender’s Name.</a:t>
            </a:r>
            <a:endParaRPr lang="en-US" sz="1400" dirty="0">
              <a:latin typeface="+mn-lt"/>
            </a:endParaRPr>
          </a:p>
          <a:p>
            <a:pPr eaLnBrk="0" hangingPunct="0">
              <a:buFont typeface="Wingdings" pitchFamily="2" charset="2"/>
              <a:buChar char="Ø"/>
              <a:defRPr/>
            </a:pPr>
            <a:r>
              <a:rPr lang="en-US" sz="1400" dirty="0">
                <a:solidFill>
                  <a:srgbClr val="000000"/>
                </a:solidFill>
                <a:latin typeface="+mn-lt"/>
                <a:ea typeface="Times New Roman" pitchFamily="18" charset="0"/>
              </a:rPr>
              <a:t>Once completed, click on “Send Application” at the bottom of the screen.</a:t>
            </a:r>
            <a:endParaRPr lang="en-US" sz="1400" dirty="0">
              <a:latin typeface="+mn-lt"/>
            </a:endParaRPr>
          </a:p>
          <a:p>
            <a:pPr eaLnBrk="0" hangingPunct="0">
              <a:defRPr/>
            </a:pPr>
            <a:r>
              <a:rPr lang="en-US" sz="1400" dirty="0">
                <a:solidFill>
                  <a:srgbClr val="000000"/>
                </a:solidFill>
                <a:latin typeface="+mn-lt"/>
                <a:ea typeface="Times New Roman" pitchFamily="18" charset="0"/>
              </a:rPr>
              <a:t>This is an overnight process.  </a:t>
            </a:r>
            <a:endParaRPr lang="en-US" sz="1400" dirty="0">
              <a:latin typeface="+mn-lt"/>
            </a:endParaRPr>
          </a:p>
        </p:txBody>
      </p:sp>
      <p:cxnSp>
        <p:nvCxnSpPr>
          <p:cNvPr id="12" name="Straight Arrow Connector 11"/>
          <p:cNvCxnSpPr/>
          <p:nvPr/>
        </p:nvCxnSpPr>
        <p:spPr>
          <a:xfrm>
            <a:off x="2133600" y="1524000"/>
            <a:ext cx="28194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514600" y="3200400"/>
            <a:ext cx="1371600" cy="2438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ound Single Corner Rectangle 12"/>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371600"/>
            <a:ext cx="67056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174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152400"/>
            <a:ext cx="89916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How Do I Add Other Users</a:t>
            </a:r>
          </a:p>
        </p:txBody>
      </p:sp>
      <p:sp>
        <p:nvSpPr>
          <p:cNvPr id="50177" name="Rectangle 1"/>
          <p:cNvSpPr>
            <a:spLocks noChangeArrowheads="1"/>
          </p:cNvSpPr>
          <p:nvPr/>
        </p:nvSpPr>
        <p:spPr bwMode="auto">
          <a:xfrm rot="10800000" flipV="1">
            <a:off x="0" y="1141413"/>
            <a:ext cx="2362200" cy="4430712"/>
          </a:xfrm>
          <a:prstGeom prst="rect">
            <a:avLst/>
          </a:prstGeom>
          <a:noFill/>
          <a:ln w="9525">
            <a:noFill/>
            <a:miter lim="800000"/>
            <a:headEnd/>
            <a:tailEnd/>
          </a:ln>
          <a:effectLst/>
        </p:spPr>
        <p:txBody>
          <a:bodyPr anchor="ctr">
            <a:spAutoFit/>
          </a:bodyPr>
          <a:lstStyle/>
          <a:p>
            <a:pPr eaLnBrk="0" hangingPunct="0">
              <a:defRPr/>
            </a:pPr>
            <a:r>
              <a:rPr lang="en-US" sz="1200" b="1" u="sng" dirty="0">
                <a:solidFill>
                  <a:srgbClr val="000000"/>
                </a:solidFill>
                <a:latin typeface="+mn-lt"/>
                <a:ea typeface="Times New Roman" pitchFamily="18" charset="0"/>
              </a:rPr>
              <a:t>Coordinator Step</a:t>
            </a:r>
            <a:r>
              <a:rPr lang="en-US" sz="1200" b="1" dirty="0">
                <a:solidFill>
                  <a:srgbClr val="000000"/>
                </a:solidFill>
                <a:latin typeface="+mn-lt"/>
                <a:ea typeface="Times New Roman" pitchFamily="18" charset="0"/>
              </a:rPr>
              <a:t>:  </a:t>
            </a:r>
          </a:p>
          <a:p>
            <a:pPr eaLnBrk="0" hangingPunct="0">
              <a:defRPr/>
            </a:pPr>
            <a:endParaRPr lang="en-US" sz="600" dirty="0">
              <a:latin typeface="+mn-lt"/>
            </a:endParaRPr>
          </a:p>
          <a:p>
            <a:pPr eaLnBrk="0" hangingPunct="0">
              <a:buFont typeface="Wingdings" pitchFamily="2" charset="2"/>
              <a:buChar char="Ø"/>
              <a:defRPr/>
            </a:pPr>
            <a:r>
              <a:rPr lang="en-US" sz="1200" dirty="0">
                <a:solidFill>
                  <a:srgbClr val="000000"/>
                </a:solidFill>
                <a:latin typeface="+mn-lt"/>
                <a:ea typeface="Times New Roman" pitchFamily="18" charset="0"/>
              </a:rPr>
              <a:t>No sooner than the following day, </a:t>
            </a:r>
            <a:r>
              <a:rPr lang="en-US" sz="1200" b="1" dirty="0">
                <a:solidFill>
                  <a:srgbClr val="000000"/>
                </a:solidFill>
                <a:latin typeface="+mn-lt"/>
                <a:ea typeface="Times New Roman" pitchFamily="18" charset="0"/>
              </a:rPr>
              <a:t>the coordinator must</a:t>
            </a:r>
            <a:r>
              <a:rPr lang="en-US" sz="1200" dirty="0">
                <a:solidFill>
                  <a:srgbClr val="000000"/>
                </a:solidFill>
                <a:latin typeface="+mn-lt"/>
                <a:ea typeface="Times New Roman" pitchFamily="18" charset="0"/>
              </a:rPr>
              <a:t> go to the USING CAIVRS page, and select </a:t>
            </a:r>
            <a:r>
              <a:rPr lang="en-US" sz="1200" u="sng" dirty="0">
                <a:solidFill>
                  <a:srgbClr val="000000"/>
                </a:solidFill>
                <a:latin typeface="+mn-lt"/>
                <a:ea typeface="Times New Roman" pitchFamily="18" charset="0"/>
              </a:rPr>
              <a:t>Lender User Administration.</a:t>
            </a:r>
            <a:r>
              <a:rPr lang="en-US" sz="1200" dirty="0">
                <a:solidFill>
                  <a:srgbClr val="000000"/>
                </a:solidFill>
                <a:latin typeface="+mn-lt"/>
                <a:ea typeface="Times New Roman" pitchFamily="18" charset="0"/>
              </a:rPr>
              <a:t> </a:t>
            </a:r>
          </a:p>
          <a:p>
            <a:pPr eaLnBrk="0" hangingPunct="0">
              <a:defRPr/>
            </a:pPr>
            <a:r>
              <a:rPr lang="en-US" sz="1200" dirty="0">
                <a:solidFill>
                  <a:srgbClr val="000000"/>
                </a:solidFill>
                <a:latin typeface="+mn-lt"/>
                <a:ea typeface="Times New Roman" pitchFamily="18" charset="0"/>
              </a:rPr>
              <a:t> </a:t>
            </a:r>
            <a:endParaRPr lang="en-US" sz="600" dirty="0">
              <a:latin typeface="+mn-lt"/>
            </a:endParaRPr>
          </a:p>
          <a:p>
            <a:pPr eaLnBrk="0" hangingPunct="0">
              <a:buFont typeface="Wingdings" pitchFamily="2" charset="2"/>
              <a:buChar char="Ø"/>
              <a:defRPr/>
            </a:pPr>
            <a:r>
              <a:rPr lang="en-US" sz="1200" dirty="0">
                <a:solidFill>
                  <a:srgbClr val="000000"/>
                </a:solidFill>
                <a:latin typeface="+mn-lt"/>
                <a:ea typeface="Times New Roman" pitchFamily="18" charset="0"/>
              </a:rPr>
              <a:t>Login by entering your User ID.</a:t>
            </a:r>
            <a:endParaRPr lang="en-US" sz="600" dirty="0">
              <a:latin typeface="+mn-lt"/>
            </a:endParaRPr>
          </a:p>
          <a:p>
            <a:pPr eaLnBrk="0" hangingPunct="0">
              <a:defRPr/>
            </a:pPr>
            <a:r>
              <a:rPr lang="en-US" sz="1200" dirty="0">
                <a:solidFill>
                  <a:srgbClr val="000000"/>
                </a:solidFill>
                <a:latin typeface="+mn-lt"/>
                <a:ea typeface="Times New Roman" pitchFamily="18" charset="0"/>
              </a:rPr>
              <a:t>Enter your password.</a:t>
            </a:r>
            <a:endParaRPr lang="en-US" sz="600" dirty="0">
              <a:latin typeface="+mn-lt"/>
            </a:endParaRPr>
          </a:p>
          <a:p>
            <a:pPr eaLnBrk="0" hangingPunct="0">
              <a:defRPr/>
            </a:pPr>
            <a:r>
              <a:rPr lang="en-US" sz="1200" dirty="0">
                <a:solidFill>
                  <a:srgbClr val="000000"/>
                </a:solidFill>
                <a:latin typeface="+mn-lt"/>
                <a:ea typeface="Times New Roman" pitchFamily="18" charset="0"/>
              </a:rPr>
              <a:t>Press </a:t>
            </a:r>
            <a:r>
              <a:rPr lang="en-US" sz="1200" b="1" dirty="0">
                <a:solidFill>
                  <a:srgbClr val="000000"/>
                </a:solidFill>
                <a:latin typeface="+mn-lt"/>
                <a:ea typeface="Times New Roman" pitchFamily="18" charset="0"/>
              </a:rPr>
              <a:t>submit</a:t>
            </a:r>
            <a:r>
              <a:rPr lang="en-US" sz="1200" dirty="0">
                <a:solidFill>
                  <a:srgbClr val="000000"/>
                </a:solidFill>
                <a:latin typeface="+mn-lt"/>
                <a:ea typeface="Times New Roman" pitchFamily="18" charset="0"/>
              </a:rPr>
              <a:t>. </a:t>
            </a:r>
          </a:p>
          <a:p>
            <a:pPr eaLnBrk="0" hangingPunct="0">
              <a:defRPr/>
            </a:pPr>
            <a:r>
              <a:rPr lang="en-US" sz="1200" dirty="0">
                <a:solidFill>
                  <a:srgbClr val="000000"/>
                </a:solidFill>
                <a:latin typeface="+mn-lt"/>
                <a:ea typeface="Times New Roman" pitchFamily="18" charset="0"/>
              </a:rPr>
              <a:t> </a:t>
            </a:r>
            <a:endParaRPr lang="en-US" sz="600" dirty="0">
              <a:latin typeface="+mn-lt"/>
            </a:endParaRPr>
          </a:p>
          <a:p>
            <a:pPr eaLnBrk="0" hangingPunct="0">
              <a:buFont typeface="Wingdings" pitchFamily="2" charset="2"/>
              <a:buChar char="Ø"/>
              <a:defRPr/>
            </a:pPr>
            <a:r>
              <a:rPr lang="en-US" sz="1200" dirty="0">
                <a:solidFill>
                  <a:srgbClr val="000000"/>
                </a:solidFill>
                <a:latin typeface="+mn-lt"/>
                <a:ea typeface="Times New Roman" pitchFamily="18" charset="0"/>
              </a:rPr>
              <a:t>When the </a:t>
            </a:r>
            <a:r>
              <a:rPr lang="en-US" sz="1200" b="1" dirty="0">
                <a:solidFill>
                  <a:srgbClr val="000000"/>
                </a:solidFill>
                <a:latin typeface="+mn-lt"/>
                <a:ea typeface="Times New Roman" pitchFamily="18" charset="0"/>
              </a:rPr>
              <a:t>FHAC Lender User Administration</a:t>
            </a:r>
            <a:r>
              <a:rPr lang="en-US" sz="1200" dirty="0">
                <a:solidFill>
                  <a:srgbClr val="000000"/>
                </a:solidFill>
                <a:latin typeface="+mn-lt"/>
                <a:ea typeface="Times New Roman" pitchFamily="18" charset="0"/>
              </a:rPr>
              <a:t> screen appears:  </a:t>
            </a:r>
            <a:endParaRPr lang="en-US" sz="600" dirty="0">
              <a:latin typeface="+mn-lt"/>
            </a:endParaRPr>
          </a:p>
          <a:p>
            <a:pPr eaLnBrk="0" hangingPunct="0">
              <a:buFont typeface="Wingdings" pitchFamily="2" charset="2"/>
              <a:buChar char="Ø"/>
              <a:defRPr/>
            </a:pPr>
            <a:r>
              <a:rPr lang="en-US" sz="1200" dirty="0">
                <a:solidFill>
                  <a:srgbClr val="000000"/>
                </a:solidFill>
                <a:latin typeface="+mn-lt"/>
                <a:ea typeface="Times New Roman" pitchFamily="18" charset="0"/>
              </a:rPr>
              <a:t>   Select “</a:t>
            </a:r>
            <a:r>
              <a:rPr lang="en-US" sz="1200" b="1" dirty="0">
                <a:solidFill>
                  <a:srgbClr val="000000"/>
                </a:solidFill>
                <a:latin typeface="+mn-lt"/>
                <a:ea typeface="Times New Roman" pitchFamily="18" charset="0"/>
                <a:cs typeface="Times New Roman" pitchFamily="18" charset="0"/>
              </a:rPr>
              <a:t>By ID Status”</a:t>
            </a:r>
            <a:endParaRPr lang="en-US" sz="600" dirty="0">
              <a:latin typeface="+mn-lt"/>
            </a:endParaRPr>
          </a:p>
          <a:p>
            <a:pPr eaLnBrk="0" hangingPunct="0">
              <a:buFont typeface="Wingdings" pitchFamily="2" charset="2"/>
              <a:buChar char="Ø"/>
              <a:defRPr/>
            </a:pPr>
            <a:r>
              <a:rPr lang="en-US" sz="1200" b="1" dirty="0">
                <a:solidFill>
                  <a:srgbClr val="000000"/>
                </a:solidFill>
                <a:latin typeface="+mn-lt"/>
                <a:ea typeface="Times New Roman" pitchFamily="18" charset="0"/>
                <a:cs typeface="Times New Roman" pitchFamily="18" charset="0"/>
              </a:rPr>
              <a:t>   Then select “All IDs”</a:t>
            </a:r>
            <a:endParaRPr lang="en-US" sz="600" dirty="0">
              <a:latin typeface="+mn-lt"/>
            </a:endParaRPr>
          </a:p>
          <a:p>
            <a:pPr eaLnBrk="0" hangingPunct="0">
              <a:buFont typeface="Wingdings" pitchFamily="2" charset="2"/>
              <a:buChar char="Ø"/>
              <a:defRPr/>
            </a:pPr>
            <a:r>
              <a:rPr lang="en-US" sz="1200" b="1" dirty="0">
                <a:solidFill>
                  <a:srgbClr val="000000"/>
                </a:solidFill>
                <a:latin typeface="+mn-lt"/>
                <a:ea typeface="Times New Roman" pitchFamily="18" charset="0"/>
                <a:cs typeface="Times New Roman" pitchFamily="18" charset="0"/>
              </a:rPr>
              <a:t>   Press send</a:t>
            </a:r>
            <a:r>
              <a:rPr lang="en-US" sz="1200" dirty="0">
                <a:solidFill>
                  <a:srgbClr val="000000"/>
                </a:solidFill>
                <a:latin typeface="+mn-lt"/>
                <a:ea typeface="Times New Roman" pitchFamily="18" charset="0"/>
              </a:rPr>
              <a:t> </a:t>
            </a:r>
          </a:p>
          <a:p>
            <a:pPr eaLnBrk="0" hangingPunct="0">
              <a:defRPr/>
            </a:pPr>
            <a:endParaRPr lang="en-US" sz="600" dirty="0">
              <a:latin typeface="+mn-lt"/>
            </a:endParaRPr>
          </a:p>
          <a:p>
            <a:pPr eaLnBrk="0" hangingPunct="0">
              <a:defRPr/>
            </a:pPr>
            <a:r>
              <a:rPr lang="en-US" sz="1200" dirty="0">
                <a:solidFill>
                  <a:srgbClr val="000000"/>
                </a:solidFill>
                <a:latin typeface="+mn-lt"/>
                <a:ea typeface="Times New Roman" pitchFamily="18" charset="0"/>
              </a:rPr>
              <a:t> A list of IDs will appear.</a:t>
            </a:r>
          </a:p>
          <a:p>
            <a:pPr eaLnBrk="0" hangingPunct="0">
              <a:defRPr/>
            </a:pPr>
            <a:endParaRPr lang="en-US" sz="600" dirty="0">
              <a:latin typeface="+mn-lt"/>
            </a:endParaRPr>
          </a:p>
          <a:p>
            <a:pPr eaLnBrk="0" hangingPunct="0">
              <a:defRPr/>
            </a:pPr>
            <a:r>
              <a:rPr lang="en-US" sz="1200" dirty="0">
                <a:solidFill>
                  <a:srgbClr val="000000"/>
                </a:solidFill>
                <a:latin typeface="+mn-lt"/>
                <a:ea typeface="Times New Roman" pitchFamily="18" charset="0"/>
              </a:rPr>
              <a:t>Select each individual by clicking on the ID number</a:t>
            </a:r>
            <a:r>
              <a:rPr lang="en-US" sz="1200" dirty="0">
                <a:solidFill>
                  <a:srgbClr val="000000"/>
                </a:solidFill>
                <a:latin typeface="Arial" pitchFamily="34" charset="0"/>
                <a:ea typeface="Times New Roman" pitchFamily="18" charset="0"/>
              </a:rPr>
              <a:t>.  </a:t>
            </a:r>
            <a:endParaRPr lang="en-US" dirty="0">
              <a:latin typeface="Arial" pitchFamily="34" charset="0"/>
            </a:endParaRPr>
          </a:p>
        </p:txBody>
      </p:sp>
      <p:cxnSp>
        <p:nvCxnSpPr>
          <p:cNvPr id="7" name="Straight Arrow Connector 6"/>
          <p:cNvCxnSpPr/>
          <p:nvPr/>
        </p:nvCxnSpPr>
        <p:spPr>
          <a:xfrm>
            <a:off x="1905000" y="42672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828800" y="4495800"/>
            <a:ext cx="4191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19200" y="4648200"/>
            <a:ext cx="2133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ound Single Corner Rectangle 13"/>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1166813"/>
            <a:ext cx="9144000" cy="4676775"/>
          </a:xfrm>
          <a:prstGeom prst="rect">
            <a:avLst/>
          </a:prstGeom>
          <a:noFill/>
          <a:ln w="9525">
            <a:noFill/>
            <a:miter lim="800000"/>
            <a:headEnd/>
            <a:tailEnd/>
          </a:ln>
          <a:effectLst/>
        </p:spPr>
        <p:txBody>
          <a:bodyPr tIns="0" bIns="0" anchor="ctr">
            <a:spAutoFit/>
          </a:bodyPr>
          <a:lstStyle/>
          <a:p>
            <a:pPr eaLnBrk="0" hangingPunct="0">
              <a:defRPr/>
            </a:pPr>
            <a:r>
              <a:rPr lang="en-US" sz="1600" dirty="0">
                <a:solidFill>
                  <a:srgbClr val="000000"/>
                </a:solidFill>
                <a:latin typeface="+mn-lt"/>
                <a:ea typeface="Times New Roman" pitchFamily="18" charset="0"/>
              </a:rPr>
              <a:t>When an individual's profile page appears:</a:t>
            </a:r>
          </a:p>
          <a:p>
            <a:pPr eaLnBrk="0" hangingPunct="0">
              <a:defRPr/>
            </a:pPr>
            <a:endParaRPr lang="en-US" sz="1600" dirty="0">
              <a:latin typeface="+mn-lt"/>
            </a:endParaRPr>
          </a:p>
          <a:p>
            <a:pPr eaLnBrk="0" hangingPunct="0">
              <a:buFont typeface="Wingdings" pitchFamily="2" charset="2"/>
              <a:buChar char="Ø"/>
              <a:defRPr/>
            </a:pPr>
            <a:r>
              <a:rPr lang="en-US" sz="1600" b="1" dirty="0">
                <a:solidFill>
                  <a:srgbClr val="000000"/>
                </a:solidFill>
                <a:latin typeface="+mn-lt"/>
                <a:ea typeface="Times New Roman" pitchFamily="18" charset="0"/>
              </a:rPr>
              <a:t>Assign a CAIVRS role (Standard User</a:t>
            </a:r>
            <a:r>
              <a:rPr lang="en-US" sz="1600" dirty="0">
                <a:solidFill>
                  <a:srgbClr val="000000"/>
                </a:solidFill>
                <a:latin typeface="+mn-lt"/>
                <a:ea typeface="Times New Roman" pitchFamily="18" charset="0"/>
              </a:rPr>
              <a:t>)</a:t>
            </a:r>
          </a:p>
          <a:p>
            <a:pPr eaLnBrk="0" hangingPunct="0">
              <a:buFont typeface="Wingdings" pitchFamily="2" charset="2"/>
              <a:buChar char="Ø"/>
              <a:defRPr/>
            </a:pPr>
            <a:endParaRPr lang="en-US" sz="1600" dirty="0">
              <a:latin typeface="+mn-lt"/>
            </a:endParaRPr>
          </a:p>
          <a:p>
            <a:pPr eaLnBrk="0" hangingPunct="0">
              <a:buFont typeface="Wingdings" pitchFamily="2" charset="2"/>
              <a:buChar char="Ø"/>
              <a:defRPr/>
            </a:pPr>
            <a:r>
              <a:rPr lang="en-US" sz="1600" b="1" dirty="0">
                <a:solidFill>
                  <a:srgbClr val="000000"/>
                </a:solidFill>
                <a:latin typeface="+mn-lt"/>
                <a:ea typeface="Times New Roman" pitchFamily="18" charset="0"/>
              </a:rPr>
              <a:t>Find and check the box for </a:t>
            </a:r>
            <a:r>
              <a:rPr lang="en-US" sz="1600" b="1" u="sng" dirty="0">
                <a:solidFill>
                  <a:srgbClr val="000000"/>
                </a:solidFill>
                <a:latin typeface="+mn-lt"/>
                <a:ea typeface="Times New Roman" pitchFamily="18" charset="0"/>
              </a:rPr>
              <a:t>CAIVRS Prescreening Authorization</a:t>
            </a:r>
            <a:r>
              <a:rPr lang="en-US" sz="1600" b="1" dirty="0">
                <a:solidFill>
                  <a:srgbClr val="000000"/>
                </a:solidFill>
                <a:latin typeface="+mn-lt"/>
                <a:ea typeface="Times New Roman" pitchFamily="18" charset="0"/>
              </a:rPr>
              <a:t>  </a:t>
            </a:r>
          </a:p>
          <a:p>
            <a:pPr eaLnBrk="0" hangingPunct="0">
              <a:buFont typeface="Wingdings" pitchFamily="2" charset="2"/>
              <a:buChar char="Ø"/>
              <a:defRPr/>
            </a:pPr>
            <a:endParaRPr lang="en-US" sz="1600" b="1" dirty="0">
              <a:solidFill>
                <a:srgbClr val="000000"/>
              </a:solidFill>
              <a:latin typeface="+mn-lt"/>
              <a:ea typeface="Times New Roman" pitchFamily="18" charset="0"/>
            </a:endParaRPr>
          </a:p>
          <a:p>
            <a:pPr eaLnBrk="0" hangingPunct="0">
              <a:defRPr/>
            </a:pPr>
            <a:r>
              <a:rPr lang="en-US" sz="1600" dirty="0">
                <a:solidFill>
                  <a:srgbClr val="000000"/>
                </a:solidFill>
                <a:latin typeface="+mn-lt"/>
                <a:ea typeface="Times New Roman" pitchFamily="18" charset="0"/>
              </a:rPr>
              <a:t>(The </a:t>
            </a:r>
            <a:r>
              <a:rPr lang="en-US" sz="1600" u="sng" dirty="0">
                <a:solidFill>
                  <a:srgbClr val="000000"/>
                </a:solidFill>
                <a:latin typeface="+mn-lt"/>
                <a:ea typeface="Times New Roman" pitchFamily="18" charset="0"/>
              </a:rPr>
              <a:t>CAIVRS Prescreening Authorization</a:t>
            </a:r>
            <a:r>
              <a:rPr lang="en-US" sz="1600" dirty="0">
                <a:solidFill>
                  <a:srgbClr val="000000"/>
                </a:solidFill>
                <a:latin typeface="+mn-lt"/>
                <a:ea typeface="Times New Roman" pitchFamily="18" charset="0"/>
              </a:rPr>
              <a:t> box will need to be checked for each user, including the Coordinator, before being authorized to perform a CAIVRS Prescreening.)</a:t>
            </a:r>
          </a:p>
          <a:p>
            <a:pPr eaLnBrk="0" hangingPunct="0">
              <a:buFont typeface="Wingdings" pitchFamily="2" charset="2"/>
              <a:buChar char="Ø"/>
              <a:defRPr/>
            </a:pPr>
            <a:endParaRPr lang="en-US" sz="1600" dirty="0">
              <a:latin typeface="+mn-lt"/>
            </a:endParaRPr>
          </a:p>
          <a:p>
            <a:pPr eaLnBrk="0" hangingPunct="0">
              <a:buFont typeface="Wingdings" pitchFamily="2" charset="2"/>
              <a:buChar char="Ø"/>
              <a:defRPr/>
            </a:pPr>
            <a:r>
              <a:rPr lang="en-US" sz="1600" b="1" dirty="0">
                <a:solidFill>
                  <a:srgbClr val="000000"/>
                </a:solidFill>
                <a:latin typeface="+mn-lt"/>
                <a:ea typeface="Times New Roman" pitchFamily="18" charset="0"/>
              </a:rPr>
              <a:t>Provide the system-issued user ID to each employee</a:t>
            </a:r>
            <a:r>
              <a:rPr lang="en-US" sz="1600" dirty="0">
                <a:solidFill>
                  <a:srgbClr val="000000"/>
                </a:solidFill>
                <a:latin typeface="+mn-lt"/>
                <a:ea typeface="Times New Roman" pitchFamily="18" charset="0"/>
              </a:rPr>
              <a:t> who has a registration request pending once the coordinator approves the employee to have access to CAIVRS. </a:t>
            </a:r>
          </a:p>
          <a:p>
            <a:pPr eaLnBrk="0" hangingPunct="0">
              <a:defRPr/>
            </a:pPr>
            <a:r>
              <a:rPr lang="en-US" sz="1600" dirty="0">
                <a:solidFill>
                  <a:srgbClr val="000000"/>
                </a:solidFill>
                <a:latin typeface="+mn-lt"/>
                <a:ea typeface="Times New Roman" pitchFamily="18" charset="0"/>
              </a:rPr>
              <a:t> </a:t>
            </a:r>
            <a:endParaRPr lang="en-US" sz="1600" dirty="0">
              <a:latin typeface="+mn-lt"/>
            </a:endParaRPr>
          </a:p>
          <a:p>
            <a:pPr eaLnBrk="0" hangingPunct="0">
              <a:buFont typeface="Wingdings" pitchFamily="2" charset="2"/>
              <a:buChar char="Ø"/>
              <a:defRPr/>
            </a:pPr>
            <a:r>
              <a:rPr lang="en-US" sz="1600" b="1" dirty="0">
                <a:solidFill>
                  <a:srgbClr val="000000"/>
                </a:solidFill>
                <a:latin typeface="+mn-lt"/>
                <a:ea typeface="Times New Roman" pitchFamily="18" charset="0"/>
              </a:rPr>
              <a:t>Note</a:t>
            </a:r>
            <a:r>
              <a:rPr lang="en-US" sz="1600" dirty="0">
                <a:solidFill>
                  <a:srgbClr val="000000"/>
                </a:solidFill>
                <a:latin typeface="+mn-lt"/>
                <a:ea typeface="Times New Roman" pitchFamily="18" charset="0"/>
              </a:rPr>
              <a:t>:  Coordinators must also </a:t>
            </a:r>
            <a:r>
              <a:rPr lang="en-US" sz="1600" b="1" dirty="0">
                <a:solidFill>
                  <a:srgbClr val="000000"/>
                </a:solidFill>
                <a:latin typeface="+mn-lt"/>
                <a:ea typeface="Times New Roman" pitchFamily="18" charset="0"/>
              </a:rPr>
              <a:t>terminate the</a:t>
            </a:r>
            <a:r>
              <a:rPr lang="en-US" sz="1600" dirty="0">
                <a:solidFill>
                  <a:srgbClr val="000000"/>
                </a:solidFill>
                <a:latin typeface="+mn-lt"/>
                <a:ea typeface="Times New Roman" pitchFamily="18" charset="0"/>
              </a:rPr>
              <a:t> </a:t>
            </a:r>
            <a:r>
              <a:rPr lang="en-US" sz="1600" b="1" dirty="0">
                <a:solidFill>
                  <a:srgbClr val="000000"/>
                </a:solidFill>
                <a:latin typeface="+mn-lt"/>
                <a:ea typeface="Times New Roman" pitchFamily="18" charset="0"/>
              </a:rPr>
              <a:t>User ID of employees</a:t>
            </a:r>
            <a:r>
              <a:rPr lang="en-US" sz="1600" dirty="0">
                <a:solidFill>
                  <a:srgbClr val="000000"/>
                </a:solidFill>
                <a:latin typeface="+mn-lt"/>
                <a:ea typeface="Times New Roman" pitchFamily="18" charset="0"/>
              </a:rPr>
              <a:t> who no longer need access to the FHA Connection. </a:t>
            </a:r>
            <a:r>
              <a:rPr lang="en-US" sz="1600" b="1" dirty="0">
                <a:solidFill>
                  <a:srgbClr val="000000"/>
                </a:solidFill>
                <a:latin typeface="+mn-lt"/>
                <a:ea typeface="Times New Roman" pitchFamily="18" charset="0"/>
              </a:rPr>
              <a:t>If a coordinator is leaving the position</a:t>
            </a:r>
            <a:r>
              <a:rPr lang="en-US" sz="1600" dirty="0">
                <a:solidFill>
                  <a:srgbClr val="000000"/>
                </a:solidFill>
                <a:latin typeface="+mn-lt"/>
                <a:ea typeface="Times New Roman" pitchFamily="18" charset="0"/>
              </a:rPr>
              <a:t>, it would be best for the current FHA Connection coordinator to go to “Lender User Administration” and change an existing employee's User ID from “Standard User” to “Coordinator” before the current coordinator leaves the position.   </a:t>
            </a:r>
          </a:p>
          <a:p>
            <a:pPr eaLnBrk="0" hangingPunct="0">
              <a:buFont typeface="Wingdings" pitchFamily="2" charset="2"/>
              <a:buChar char="Ø"/>
              <a:defRPr/>
            </a:pPr>
            <a:r>
              <a:rPr lang="en-US" sz="1600" b="1" dirty="0">
                <a:solidFill>
                  <a:srgbClr val="000000"/>
                </a:solidFill>
                <a:latin typeface="+mn-lt"/>
                <a:ea typeface="Times New Roman" pitchFamily="18" charset="0"/>
              </a:rPr>
              <a:t>Note:</a:t>
            </a:r>
            <a:r>
              <a:rPr lang="en-US" sz="1600" dirty="0">
                <a:solidFill>
                  <a:srgbClr val="000000"/>
                </a:solidFill>
                <a:latin typeface="+mn-lt"/>
                <a:ea typeface="Times New Roman" pitchFamily="18" charset="0"/>
              </a:rPr>
              <a:t>  When the current coordinator no longer needs access, the new coordinator must terminate the previous coordinator's User ID.</a:t>
            </a:r>
            <a:endParaRPr lang="en-US" sz="1600" dirty="0">
              <a:latin typeface="+mn-lt"/>
            </a:endParaRPr>
          </a:p>
        </p:txBody>
      </p:sp>
      <p:sp>
        <p:nvSpPr>
          <p:cNvPr id="3" name="Rectangle 2"/>
          <p:cNvSpPr/>
          <p:nvPr/>
        </p:nvSpPr>
        <p:spPr>
          <a:xfrm>
            <a:off x="0" y="152400"/>
            <a:ext cx="91440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How Do I Add Other Users</a:t>
            </a:r>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24</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369888"/>
          </a:xfrm>
          <a:prstGeom prst="rect">
            <a:avLst/>
          </a:prstGeom>
        </p:spPr>
        <p:txBody>
          <a:bodyPr>
            <a:spAutoFit/>
          </a:bodyPr>
          <a:lstStyle/>
          <a:p>
            <a:pPr algn="ctr">
              <a:defRPr/>
            </a:pPr>
            <a:endParaRPr lang="en-US" dirty="0">
              <a:latin typeface="+mj-lt"/>
            </a:endParaRPr>
          </a:p>
        </p:txBody>
      </p:sp>
      <p:sp>
        <p:nvSpPr>
          <p:cNvPr id="56321" name="Rectangle 1"/>
          <p:cNvSpPr>
            <a:spLocks noChangeArrowheads="1"/>
          </p:cNvSpPr>
          <p:nvPr/>
        </p:nvSpPr>
        <p:spPr bwMode="auto">
          <a:xfrm>
            <a:off x="0" y="1047750"/>
            <a:ext cx="2895600" cy="5078413"/>
          </a:xfrm>
          <a:prstGeom prst="rect">
            <a:avLst/>
          </a:prstGeom>
          <a:noFill/>
          <a:ln w="9525">
            <a:noFill/>
            <a:miter lim="800000"/>
            <a:headEnd/>
            <a:tailEnd/>
          </a:ln>
          <a:effectLst/>
        </p:spPr>
        <p:txBody>
          <a:bodyPr tIns="0" bIns="0" anchor="ctr">
            <a:spAutoFit/>
          </a:bodyPr>
          <a:lstStyle/>
          <a:p>
            <a:pPr eaLnBrk="0" hangingPunct="0">
              <a:defRPr/>
            </a:pPr>
            <a:r>
              <a:rPr lang="en-US" sz="1300" b="1" u="sng" dirty="0">
                <a:solidFill>
                  <a:srgbClr val="000000"/>
                </a:solidFill>
                <a:latin typeface="+mn-lt"/>
                <a:ea typeface="Times New Roman" pitchFamily="18" charset="0"/>
              </a:rPr>
              <a:t>Step 4:  Process to Submit CAIVRS Inquiries by a Standard User</a:t>
            </a:r>
          </a:p>
          <a:p>
            <a:pPr eaLnBrk="0" hangingPunct="0">
              <a:defRPr/>
            </a:pPr>
            <a:endParaRPr lang="en-US" sz="1300" dirty="0">
              <a:latin typeface="+mn-lt"/>
            </a:endParaRPr>
          </a:p>
          <a:p>
            <a:pPr eaLnBrk="0" hangingPunct="0">
              <a:buFont typeface="Wingdings" pitchFamily="2" charset="2"/>
              <a:buChar char="Ø"/>
              <a:defRPr/>
            </a:pPr>
            <a:r>
              <a:rPr lang="en-US" sz="1300" dirty="0">
                <a:solidFill>
                  <a:srgbClr val="000000"/>
                </a:solidFill>
                <a:latin typeface="+mn-lt"/>
                <a:ea typeface="Times New Roman" pitchFamily="18" charset="0"/>
              </a:rPr>
              <a:t>Once an FHA Connection User ID and Password has been issued to a Standard User, the Standard User then goes to:</a:t>
            </a:r>
          </a:p>
          <a:p>
            <a:pPr eaLnBrk="0" hangingPunct="0">
              <a:defRPr/>
            </a:pPr>
            <a:r>
              <a:rPr lang="en-US" sz="1300" dirty="0">
                <a:solidFill>
                  <a:srgbClr val="000000"/>
                </a:solidFill>
                <a:latin typeface="+mn-lt"/>
                <a:ea typeface="Times New Roman" pitchFamily="18" charset="0"/>
              </a:rPr>
              <a:t> </a:t>
            </a:r>
            <a:r>
              <a:rPr lang="en-US" sz="1300" dirty="0">
                <a:latin typeface="+mn-lt"/>
                <a:ea typeface="Times New Roman" pitchFamily="18" charset="0"/>
                <a:hlinkClick r:id="rId2"/>
              </a:rPr>
              <a:t>https://entp.hud.gov/caivrs/public/home.html</a:t>
            </a:r>
            <a:r>
              <a:rPr lang="en-US" sz="1300" dirty="0">
                <a:latin typeface="+mn-lt"/>
                <a:ea typeface="Times New Roman" pitchFamily="18" charset="0"/>
              </a:rPr>
              <a:t> to submit CAIVRS inquiries</a:t>
            </a:r>
            <a:r>
              <a:rPr lang="en-US" sz="1300" dirty="0">
                <a:solidFill>
                  <a:srgbClr val="000000"/>
                </a:solidFill>
                <a:latin typeface="+mn-lt"/>
                <a:ea typeface="Times New Roman" pitchFamily="18" charset="0"/>
              </a:rPr>
              <a:t>.</a:t>
            </a:r>
          </a:p>
          <a:p>
            <a:pPr eaLnBrk="0" hangingPunct="0">
              <a:defRPr/>
            </a:pPr>
            <a:r>
              <a:rPr lang="en-US" sz="1300" dirty="0">
                <a:solidFill>
                  <a:srgbClr val="000000"/>
                </a:solidFill>
                <a:latin typeface="+mn-lt"/>
                <a:ea typeface="Times New Roman" pitchFamily="18" charset="0"/>
              </a:rPr>
              <a:t> </a:t>
            </a:r>
            <a:endParaRPr lang="en-US" sz="1300" dirty="0">
              <a:latin typeface="+mn-lt"/>
            </a:endParaRPr>
          </a:p>
          <a:p>
            <a:pPr eaLnBrk="0" hangingPunct="0">
              <a:buFont typeface="Wingdings" pitchFamily="2" charset="2"/>
              <a:buChar char="Ø"/>
              <a:defRPr/>
            </a:pPr>
            <a:r>
              <a:rPr lang="en-US" sz="1300" dirty="0">
                <a:solidFill>
                  <a:srgbClr val="000000"/>
                </a:solidFill>
                <a:latin typeface="+mn-lt"/>
                <a:ea typeface="Times New Roman" pitchFamily="18" charset="0"/>
              </a:rPr>
              <a:t>This will bring up the </a:t>
            </a:r>
            <a:r>
              <a:rPr lang="en-US" sz="1300" b="1" dirty="0">
                <a:solidFill>
                  <a:srgbClr val="000000"/>
                </a:solidFill>
                <a:latin typeface="+mn-lt"/>
                <a:ea typeface="Times New Roman" pitchFamily="18" charset="0"/>
              </a:rPr>
              <a:t>USING CAIVRS</a:t>
            </a:r>
            <a:r>
              <a:rPr lang="en-US" sz="1300" dirty="0">
                <a:solidFill>
                  <a:srgbClr val="000000"/>
                </a:solidFill>
                <a:latin typeface="+mn-lt"/>
                <a:ea typeface="Times New Roman" pitchFamily="18" charset="0"/>
              </a:rPr>
              <a:t> menu. </a:t>
            </a:r>
          </a:p>
          <a:p>
            <a:pPr eaLnBrk="0" hangingPunct="0">
              <a:defRPr/>
            </a:pPr>
            <a:endParaRPr lang="en-US" sz="1300" dirty="0">
              <a:latin typeface="+mn-lt"/>
            </a:endParaRPr>
          </a:p>
          <a:p>
            <a:pPr eaLnBrk="0" hangingPunct="0">
              <a:buFont typeface="Wingdings" pitchFamily="2" charset="2"/>
              <a:buChar char="Ø"/>
              <a:defRPr/>
            </a:pPr>
            <a:r>
              <a:rPr lang="en-US" sz="1300" dirty="0">
                <a:solidFill>
                  <a:srgbClr val="000000"/>
                </a:solidFill>
                <a:latin typeface="+mn-lt"/>
                <a:ea typeface="Times New Roman" pitchFamily="18" charset="0"/>
              </a:rPr>
              <a:t>Select </a:t>
            </a:r>
            <a:r>
              <a:rPr lang="en-US" sz="1300" b="1" dirty="0">
                <a:solidFill>
                  <a:srgbClr val="000000"/>
                </a:solidFill>
                <a:latin typeface="+mn-lt"/>
                <a:ea typeface="Times New Roman" pitchFamily="18" charset="0"/>
              </a:rPr>
              <a:t>CAIVRS Prescreening</a:t>
            </a:r>
            <a:r>
              <a:rPr lang="en-US" sz="1300" dirty="0">
                <a:solidFill>
                  <a:srgbClr val="000000"/>
                </a:solidFill>
                <a:latin typeface="+mn-lt"/>
                <a:ea typeface="Times New Roman" pitchFamily="18" charset="0"/>
              </a:rPr>
              <a:t> option. </a:t>
            </a:r>
          </a:p>
          <a:p>
            <a:pPr eaLnBrk="0" hangingPunct="0">
              <a:buFont typeface="Wingdings" pitchFamily="2" charset="2"/>
              <a:buChar char="Ø"/>
              <a:defRPr/>
            </a:pPr>
            <a:endParaRPr lang="en-US" sz="1300" dirty="0">
              <a:latin typeface="+mn-lt"/>
            </a:endParaRPr>
          </a:p>
          <a:p>
            <a:pPr eaLnBrk="0" hangingPunct="0">
              <a:buFont typeface="Wingdings" pitchFamily="2" charset="2"/>
              <a:buChar char="Ø"/>
              <a:defRPr/>
            </a:pPr>
            <a:r>
              <a:rPr lang="en-US" sz="1300" dirty="0">
                <a:solidFill>
                  <a:srgbClr val="000000"/>
                </a:solidFill>
                <a:latin typeface="+mn-lt"/>
                <a:ea typeface="Times New Roman" pitchFamily="18" charset="0"/>
              </a:rPr>
              <a:t>Enter your </a:t>
            </a:r>
            <a:r>
              <a:rPr lang="en-US" sz="1300" b="1" dirty="0">
                <a:solidFill>
                  <a:srgbClr val="000000"/>
                </a:solidFill>
                <a:latin typeface="+mn-lt"/>
                <a:ea typeface="Times New Roman" pitchFamily="18" charset="0"/>
              </a:rPr>
              <a:t>User ID</a:t>
            </a:r>
            <a:r>
              <a:rPr lang="en-US" sz="1300" dirty="0">
                <a:solidFill>
                  <a:srgbClr val="000000"/>
                </a:solidFill>
                <a:latin typeface="+mn-lt"/>
                <a:ea typeface="Times New Roman" pitchFamily="18" charset="0"/>
              </a:rPr>
              <a:t> and </a:t>
            </a:r>
            <a:r>
              <a:rPr lang="en-US" sz="1300" b="1" dirty="0">
                <a:solidFill>
                  <a:srgbClr val="000000"/>
                </a:solidFill>
                <a:latin typeface="+mn-lt"/>
                <a:ea typeface="Times New Roman" pitchFamily="18" charset="0"/>
              </a:rPr>
              <a:t>Password</a:t>
            </a:r>
            <a:r>
              <a:rPr lang="en-US" sz="1300" dirty="0">
                <a:solidFill>
                  <a:srgbClr val="000000"/>
                </a:solidFill>
                <a:latin typeface="+mn-lt"/>
                <a:ea typeface="Times New Roman" pitchFamily="18" charset="0"/>
              </a:rPr>
              <a:t> into the “pop up box.” </a:t>
            </a:r>
          </a:p>
          <a:p>
            <a:pPr eaLnBrk="0" hangingPunct="0">
              <a:buFont typeface="Wingdings" pitchFamily="2" charset="2"/>
              <a:buChar char="Ø"/>
              <a:defRPr/>
            </a:pPr>
            <a:endParaRPr lang="en-US" sz="1300" dirty="0">
              <a:solidFill>
                <a:srgbClr val="000000"/>
              </a:solidFill>
              <a:latin typeface="+mn-lt"/>
              <a:ea typeface="Times New Roman" pitchFamily="18" charset="0"/>
            </a:endParaRPr>
          </a:p>
          <a:p>
            <a:pPr eaLnBrk="0" hangingPunct="0">
              <a:buFont typeface="Wingdings" pitchFamily="2" charset="2"/>
              <a:buChar char="Ø"/>
              <a:defRPr/>
            </a:pPr>
            <a:r>
              <a:rPr lang="en-US" sz="1300" dirty="0">
                <a:solidFill>
                  <a:srgbClr val="000000"/>
                </a:solidFill>
                <a:latin typeface="+mn-lt"/>
                <a:ea typeface="Times New Roman" pitchFamily="18" charset="0"/>
              </a:rPr>
              <a:t>Then  process a CAIVRS request the same way a coordinator does.</a:t>
            </a:r>
            <a:endParaRPr lang="en-US" sz="1300" dirty="0">
              <a:latin typeface="+mn-lt"/>
            </a:endParaRPr>
          </a:p>
          <a:p>
            <a:pPr eaLnBrk="0" hangingPunct="0">
              <a:defRPr/>
            </a:pPr>
            <a:endParaRPr lang="en-US" dirty="0">
              <a:latin typeface="Arial" pitchFamily="34" charset="0"/>
            </a:endParaRPr>
          </a:p>
        </p:txBody>
      </p:sp>
      <p:pic>
        <p:nvPicPr>
          <p:cNvPr id="33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rot="10800000" flipV="1">
            <a:off x="0" y="327025"/>
            <a:ext cx="9144000" cy="646113"/>
          </a:xfrm>
          <a:prstGeom prst="rect">
            <a:avLst/>
          </a:prstGeom>
        </p:spPr>
        <p:txBody>
          <a:bodyPr>
            <a:spAutoFit/>
          </a:bodyPr>
          <a:lstStyle/>
          <a:p>
            <a:pPr algn="ctr">
              <a:defRPr/>
            </a:pPr>
            <a:r>
              <a:rPr lang="en-US" sz="3600" dirty="0">
                <a:solidFill>
                  <a:srgbClr val="464646"/>
                </a:solidFill>
                <a:effectLst>
                  <a:outerShdw blurRad="38100" dist="38100" dir="2700000" algn="tl">
                    <a:srgbClr val="000000">
                      <a:alpha val="43137"/>
                    </a:srgbClr>
                  </a:outerShdw>
                </a:effectLst>
                <a:latin typeface="+mj-lt"/>
              </a:rPr>
              <a:t>User Requests For A CAIVRS Report</a:t>
            </a:r>
          </a:p>
        </p:txBody>
      </p:sp>
      <p:pic>
        <p:nvPicPr>
          <p:cNvPr id="337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5450" y="990600"/>
            <a:ext cx="6178550" cy="487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flipV="1">
            <a:off x="2438400" y="2514600"/>
            <a:ext cx="4419600" cy="1828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057400" y="4953000"/>
            <a:ext cx="2667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ound Single Corner Rectangle 12"/>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25</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Passwords</a:t>
            </a:r>
          </a:p>
        </p:txBody>
      </p:sp>
      <p:sp>
        <p:nvSpPr>
          <p:cNvPr id="57345" name="Rectangle 1"/>
          <p:cNvSpPr>
            <a:spLocks noChangeArrowheads="1"/>
          </p:cNvSpPr>
          <p:nvPr/>
        </p:nvSpPr>
        <p:spPr bwMode="auto">
          <a:xfrm rot="10800000" flipV="1">
            <a:off x="0" y="1169988"/>
            <a:ext cx="9144000" cy="2216150"/>
          </a:xfrm>
          <a:prstGeom prst="rect">
            <a:avLst/>
          </a:prstGeom>
          <a:noFill/>
          <a:ln w="9525">
            <a:noFill/>
            <a:miter lim="800000"/>
            <a:headEnd/>
            <a:tailEnd/>
          </a:ln>
          <a:effectLst/>
        </p:spPr>
        <p:txBody>
          <a:bodyPr anchor="ctr">
            <a:spAutoFit/>
          </a:bodyPr>
          <a:lstStyle/>
          <a:p>
            <a:pPr eaLnBrk="0" hangingPunct="0">
              <a:defRPr/>
            </a:pPr>
            <a:r>
              <a:rPr lang="en-US" sz="1200" dirty="0">
                <a:solidFill>
                  <a:srgbClr val="000000"/>
                </a:solidFill>
                <a:latin typeface="+mn-lt"/>
                <a:ea typeface="Times New Roman" pitchFamily="18" charset="0"/>
              </a:rPr>
              <a:t>FHA Connection passwords are good for </a:t>
            </a:r>
            <a:r>
              <a:rPr lang="en-US" sz="1200" b="1" dirty="0">
                <a:solidFill>
                  <a:srgbClr val="000000"/>
                </a:solidFill>
                <a:latin typeface="+mn-lt"/>
                <a:ea typeface="Times New Roman" pitchFamily="18" charset="0"/>
              </a:rPr>
              <a:t>21</a:t>
            </a:r>
            <a:r>
              <a:rPr lang="en-US" sz="1200" dirty="0">
                <a:solidFill>
                  <a:srgbClr val="000000"/>
                </a:solidFill>
                <a:latin typeface="+mn-lt"/>
                <a:ea typeface="Times New Roman" pitchFamily="18" charset="0"/>
              </a:rPr>
              <a:t> days and </a:t>
            </a:r>
            <a:r>
              <a:rPr lang="en-US" sz="1200" u="sng" dirty="0">
                <a:solidFill>
                  <a:srgbClr val="000000"/>
                </a:solidFill>
                <a:latin typeface="+mn-lt"/>
                <a:ea typeface="Times New Roman" pitchFamily="18" charset="0"/>
              </a:rPr>
              <a:t>must be reset before they expire</a:t>
            </a:r>
            <a:r>
              <a:rPr lang="en-US" sz="1200" dirty="0">
                <a:solidFill>
                  <a:srgbClr val="000000"/>
                </a:solidFill>
                <a:latin typeface="+mn-lt"/>
                <a:ea typeface="Times New Roman" pitchFamily="18" charset="0"/>
              </a:rPr>
              <a:t>.  </a:t>
            </a:r>
            <a:endParaRPr lang="en-US" sz="600" dirty="0">
              <a:latin typeface="+mn-lt"/>
            </a:endParaRPr>
          </a:p>
          <a:p>
            <a:pPr eaLnBrk="0" hangingPunct="0">
              <a:defRPr/>
            </a:pPr>
            <a:r>
              <a:rPr lang="en-US" sz="1200" dirty="0">
                <a:solidFill>
                  <a:srgbClr val="000000"/>
                </a:solidFill>
                <a:latin typeface="+mn-lt"/>
                <a:ea typeface="Times New Roman" pitchFamily="18" charset="0"/>
              </a:rPr>
              <a:t>Passwords must be </a:t>
            </a:r>
            <a:r>
              <a:rPr lang="en-US" sz="1200" u="sng" dirty="0">
                <a:solidFill>
                  <a:srgbClr val="000000"/>
                </a:solidFill>
                <a:latin typeface="+mn-lt"/>
                <a:ea typeface="Times New Roman" pitchFamily="18" charset="0"/>
              </a:rPr>
              <a:t>exactly 6</a:t>
            </a:r>
            <a:r>
              <a:rPr lang="en-US" sz="1200" dirty="0">
                <a:solidFill>
                  <a:srgbClr val="000000"/>
                </a:solidFill>
                <a:latin typeface="+mn-lt"/>
                <a:ea typeface="Times New Roman" pitchFamily="18" charset="0"/>
              </a:rPr>
              <a:t> characters, are case sensitive, and must contain </a:t>
            </a:r>
            <a:r>
              <a:rPr lang="en-US" sz="1200" u="sng" dirty="0">
                <a:solidFill>
                  <a:srgbClr val="000000"/>
                </a:solidFill>
                <a:latin typeface="+mn-lt"/>
                <a:ea typeface="Times New Roman" pitchFamily="18" charset="0"/>
              </a:rPr>
              <a:t>at least one letter and one number</a:t>
            </a:r>
            <a:r>
              <a:rPr lang="en-US" sz="1200" dirty="0">
                <a:solidFill>
                  <a:srgbClr val="000000"/>
                </a:solidFill>
                <a:latin typeface="+mn-lt"/>
                <a:ea typeface="Times New Roman" pitchFamily="18" charset="0"/>
              </a:rPr>
              <a:t>. </a:t>
            </a:r>
            <a:endParaRPr lang="en-US" sz="600" dirty="0">
              <a:latin typeface="+mn-lt"/>
            </a:endParaRPr>
          </a:p>
          <a:p>
            <a:pPr eaLnBrk="0" hangingPunct="0">
              <a:defRPr/>
            </a:pPr>
            <a:r>
              <a:rPr lang="en-US" sz="1200" dirty="0">
                <a:solidFill>
                  <a:srgbClr val="000000"/>
                </a:solidFill>
                <a:latin typeface="+mn-lt"/>
                <a:ea typeface="Times New Roman" pitchFamily="18" charset="0"/>
              </a:rPr>
              <a:t> </a:t>
            </a:r>
            <a:endParaRPr lang="en-US" sz="600" dirty="0">
              <a:latin typeface="+mn-lt"/>
            </a:endParaRPr>
          </a:p>
          <a:p>
            <a:pPr eaLnBrk="0" hangingPunct="0">
              <a:defRPr/>
            </a:pPr>
            <a:r>
              <a:rPr lang="en-US" sz="1200" dirty="0">
                <a:solidFill>
                  <a:srgbClr val="000000"/>
                </a:solidFill>
                <a:latin typeface="+mn-lt"/>
                <a:ea typeface="Times New Roman" pitchFamily="18" charset="0"/>
              </a:rPr>
              <a:t>To reset your password, go to the "Using CAIVRS" screen.  Choose “Lending Institutions.”</a:t>
            </a:r>
            <a:endParaRPr lang="en-US" sz="600" dirty="0">
              <a:latin typeface="+mn-lt"/>
            </a:endParaRPr>
          </a:p>
          <a:p>
            <a:pPr eaLnBrk="0" hangingPunct="0">
              <a:defRPr/>
            </a:pPr>
            <a:r>
              <a:rPr lang="en-US" sz="1200" dirty="0">
                <a:solidFill>
                  <a:srgbClr val="000000"/>
                </a:solidFill>
                <a:latin typeface="+mn-lt"/>
                <a:ea typeface="Times New Roman" pitchFamily="18" charset="0"/>
              </a:rPr>
              <a:t>Then click on “Password Change.”</a:t>
            </a:r>
            <a:endParaRPr lang="en-US" sz="600" dirty="0">
              <a:latin typeface="+mn-lt"/>
            </a:endParaRPr>
          </a:p>
          <a:p>
            <a:pPr eaLnBrk="0" hangingPunct="0">
              <a:defRPr/>
            </a:pPr>
            <a:r>
              <a:rPr lang="en-US" sz="1200" dirty="0">
                <a:solidFill>
                  <a:srgbClr val="000000"/>
                </a:solidFill>
                <a:latin typeface="+mn-lt"/>
                <a:ea typeface="Times New Roman" pitchFamily="18" charset="0"/>
              </a:rPr>
              <a:t>After changing your password, reboot your PC.  (PCs have a tendency to hold your old ID/Password, and the server that houses the FHA Connection security module sometimes takes 15 to 20 minutes to recycle.  </a:t>
            </a:r>
            <a:r>
              <a:rPr lang="en-US" sz="1200" b="1" dirty="0">
                <a:solidFill>
                  <a:srgbClr val="000000"/>
                </a:solidFill>
                <a:latin typeface="+mn-lt"/>
                <a:ea typeface="Times New Roman" pitchFamily="18" charset="0"/>
              </a:rPr>
              <a:t>Make sure that you do not check the "Remember My Password" box.)</a:t>
            </a:r>
          </a:p>
          <a:p>
            <a:pPr eaLnBrk="0" hangingPunct="0">
              <a:defRPr/>
            </a:pPr>
            <a:endParaRPr lang="en-US" sz="600" dirty="0">
              <a:latin typeface="+mn-lt"/>
            </a:endParaRPr>
          </a:p>
          <a:p>
            <a:pPr eaLnBrk="0" hangingPunct="0">
              <a:defRPr/>
            </a:pPr>
            <a:r>
              <a:rPr lang="en-US" sz="1200" dirty="0">
                <a:solidFill>
                  <a:srgbClr val="000000"/>
                </a:solidFill>
                <a:latin typeface="+mn-lt"/>
                <a:ea typeface="Times New Roman" pitchFamily="18" charset="0"/>
              </a:rPr>
              <a:t>Coordinators have the authority to reset user passwords from the user id profile screen.  </a:t>
            </a:r>
            <a:endParaRPr lang="en-US" sz="600" dirty="0">
              <a:latin typeface="+mn-lt"/>
            </a:endParaRPr>
          </a:p>
          <a:p>
            <a:pPr eaLnBrk="0" hangingPunct="0">
              <a:defRPr/>
            </a:pPr>
            <a:r>
              <a:rPr lang="en-US" sz="1200" dirty="0">
                <a:solidFill>
                  <a:srgbClr val="000000"/>
                </a:solidFill>
                <a:latin typeface="+mn-lt"/>
                <a:ea typeface="Times New Roman" pitchFamily="18" charset="0"/>
              </a:rPr>
              <a:t>Coordinators can reset passwords of FHA Connection Users if the User is locked out because it has been more than 21 days.</a:t>
            </a:r>
            <a:endParaRPr lang="en-US" dirty="0">
              <a:latin typeface="+mn-lt"/>
            </a:endParaRPr>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Rectangle 5"/>
          <p:cNvSpPr>
            <a:spLocks noChangeArrowheads="1"/>
          </p:cNvSpPr>
          <p:nvPr/>
        </p:nvSpPr>
        <p:spPr bwMode="auto">
          <a:xfrm>
            <a:off x="0" y="3381375"/>
            <a:ext cx="9144000" cy="1938338"/>
          </a:xfrm>
          <a:prstGeom prst="rect">
            <a:avLst/>
          </a:prstGeom>
          <a:noFill/>
          <a:ln w="9525">
            <a:noFill/>
            <a:miter lim="800000"/>
            <a:headEnd/>
            <a:tailEnd/>
          </a:ln>
          <a:effectLst/>
        </p:spPr>
        <p:txBody>
          <a:bodyPr anchor="ctr">
            <a:spAutoFit/>
          </a:bodyPr>
          <a:lstStyle/>
          <a:p>
            <a:pPr eaLnBrk="0" hangingPunct="0">
              <a:defRPr/>
            </a:pPr>
            <a:r>
              <a:rPr lang="en-US" sz="1200" b="1" dirty="0">
                <a:latin typeface="+mn-lt"/>
                <a:ea typeface="Times New Roman" pitchFamily="18" charset="0"/>
                <a:cs typeface="Lucida Sans Unicode" pitchFamily="34" charset="0"/>
              </a:rPr>
              <a:t>Make your password easy to remember</a:t>
            </a:r>
            <a:r>
              <a:rPr lang="en-US" sz="1200" dirty="0">
                <a:latin typeface="+mn-lt"/>
                <a:ea typeface="Times New Roman" pitchFamily="18" charset="0"/>
                <a:cs typeface="Lucida Sans Unicode" pitchFamily="34" charset="0"/>
              </a:rPr>
              <a:t>. Since the HUD CAIVRS website does not remember past passwords, you are allowed to switch back and forth between two choices (i.e. Eewew1, Eewew2). You are given 3 tries to log-in before you are locked out of the system, so if you type carefully you shouldn’t need to have your password reset. </a:t>
            </a:r>
          </a:p>
          <a:p>
            <a:pPr eaLnBrk="0" hangingPunct="0">
              <a:defRPr/>
            </a:pPr>
            <a:endParaRPr lang="en-US" sz="1200" dirty="0">
              <a:latin typeface="+mn-lt"/>
              <a:ea typeface="Times New Roman" pitchFamily="18" charset="0"/>
              <a:cs typeface="Lucida Sans Unicode" pitchFamily="34" charset="0"/>
            </a:endParaRPr>
          </a:p>
          <a:p>
            <a:pPr eaLnBrk="0" hangingPunct="0">
              <a:defRPr/>
            </a:pPr>
            <a:r>
              <a:rPr lang="en-US" sz="1200" b="1" dirty="0">
                <a:latin typeface="+mn-lt"/>
                <a:ea typeface="Times New Roman" pitchFamily="18" charset="0"/>
                <a:cs typeface="Lucida Sans Unicode" pitchFamily="34" charset="0"/>
              </a:rPr>
              <a:t>Do not contact HUD or your Coordinator to ask what your password is, they don’t know.</a:t>
            </a:r>
          </a:p>
          <a:p>
            <a:pPr eaLnBrk="0" hangingPunct="0">
              <a:defRPr/>
            </a:pPr>
            <a:endParaRPr lang="en-US" sz="600" dirty="0">
              <a:latin typeface="+mn-lt"/>
            </a:endParaRPr>
          </a:p>
          <a:p>
            <a:pPr eaLnBrk="0" hangingPunct="0">
              <a:buFont typeface="Wingdings" pitchFamily="2" charset="2"/>
              <a:buChar char="Ø"/>
              <a:defRPr/>
            </a:pPr>
            <a:r>
              <a:rPr lang="en-US" sz="1200" b="1" dirty="0">
                <a:latin typeface="+mn-lt"/>
                <a:ea typeface="Times New Roman" pitchFamily="18" charset="0"/>
                <a:cs typeface="Lucida Sans Unicode" pitchFamily="34" charset="0"/>
              </a:rPr>
              <a:t>If you are a Coordinator </a:t>
            </a:r>
            <a:r>
              <a:rPr lang="en-US" sz="1200" dirty="0">
                <a:latin typeface="+mn-lt"/>
                <a:ea typeface="Times New Roman" pitchFamily="18" charset="0"/>
                <a:cs typeface="Lucida Sans Unicode" pitchFamily="34" charset="0"/>
              </a:rPr>
              <a:t>and need your password reset contact: </a:t>
            </a:r>
            <a:r>
              <a:rPr lang="en-US" sz="1200" dirty="0">
                <a:latin typeface="+mn-lt"/>
                <a:ea typeface="Times New Roman" pitchFamily="18" charset="0"/>
                <a:cs typeface="Lucida Sans Unicode" pitchFamily="34" charset="0"/>
                <a:hlinkClick r:id="rId3"/>
              </a:rPr>
              <a:t>sfadmin@hud.gov</a:t>
            </a:r>
            <a:r>
              <a:rPr lang="en-US" sz="1200" dirty="0">
                <a:latin typeface="+mn-lt"/>
                <a:ea typeface="Times New Roman" pitchFamily="18" charset="0"/>
                <a:cs typeface="Lucida Sans Unicode" pitchFamily="34" charset="0"/>
              </a:rPr>
              <a:t> and they can reset your password to the last 6 digits of your SSN. You will be prompted to create a new password, once you are back in the system.</a:t>
            </a:r>
          </a:p>
          <a:p>
            <a:pPr eaLnBrk="0" hangingPunct="0">
              <a:defRPr/>
            </a:pPr>
            <a:endParaRPr lang="en-US" sz="600" dirty="0">
              <a:latin typeface="+mn-lt"/>
            </a:endParaRPr>
          </a:p>
          <a:p>
            <a:pPr eaLnBrk="0" hangingPunct="0">
              <a:buFont typeface="Wingdings" pitchFamily="2" charset="2"/>
              <a:buChar char="Ø"/>
              <a:defRPr/>
            </a:pPr>
            <a:r>
              <a:rPr lang="en-US" sz="1200" b="1" dirty="0">
                <a:latin typeface="+mn-lt"/>
                <a:ea typeface="Times New Roman" pitchFamily="18" charset="0"/>
                <a:cs typeface="Lucida Sans Unicode" pitchFamily="34" charset="0"/>
              </a:rPr>
              <a:t>If you are a USER </a:t>
            </a:r>
            <a:r>
              <a:rPr lang="en-US" sz="1200" dirty="0">
                <a:latin typeface="+mn-lt"/>
                <a:ea typeface="Times New Roman" pitchFamily="18" charset="0"/>
                <a:cs typeface="Lucida Sans Unicode" pitchFamily="34" charset="0"/>
              </a:rPr>
              <a:t>contact your Coordinator to reset your password. The Coordinator can reset your password to the last 6 digits of your SSN. You will be prompted to create a new password, once you are back in the system.</a:t>
            </a:r>
            <a:endParaRPr lang="en-US" dirty="0">
              <a:latin typeface="+mn-lt"/>
            </a:endParaRPr>
          </a:p>
        </p:txBody>
      </p:sp>
      <p:sp>
        <p:nvSpPr>
          <p:cNvPr id="10" name="Round Single Corner Rectangle 9"/>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26</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Some Interesting CAIVRS Facts </a:t>
            </a:r>
          </a:p>
        </p:txBody>
      </p:sp>
      <p:sp>
        <p:nvSpPr>
          <p:cNvPr id="58369" name="Rectangle 1"/>
          <p:cNvSpPr>
            <a:spLocks noChangeArrowheads="1"/>
          </p:cNvSpPr>
          <p:nvPr/>
        </p:nvSpPr>
        <p:spPr bwMode="auto">
          <a:xfrm rot="10800000" flipV="1">
            <a:off x="0" y="971550"/>
            <a:ext cx="9144000" cy="4956175"/>
          </a:xfrm>
          <a:prstGeom prst="rect">
            <a:avLst/>
          </a:prstGeom>
          <a:noFill/>
          <a:ln w="9525">
            <a:noFill/>
            <a:miter lim="800000"/>
            <a:headEnd/>
            <a:tailEnd/>
          </a:ln>
          <a:effectLst/>
        </p:spPr>
        <p:txBody>
          <a:bodyPr anchor="ctr">
            <a:spAutoFit/>
          </a:bodyPr>
          <a:lstStyle/>
          <a:p>
            <a:pPr eaLnBrk="0" hangingPunct="0">
              <a:buFont typeface="Wingdings" pitchFamily="2" charset="2"/>
              <a:buChar char="Ø"/>
              <a:tabLst>
                <a:tab pos="1266825" algn="l"/>
              </a:tabLst>
              <a:defRPr/>
            </a:pPr>
            <a:r>
              <a:rPr lang="en-US" sz="1400" dirty="0">
                <a:solidFill>
                  <a:srgbClr val="000000"/>
                </a:solidFill>
                <a:latin typeface="+mn-lt"/>
                <a:ea typeface="Times New Roman" pitchFamily="18" charset="0"/>
              </a:rPr>
              <a:t>CAIVRS may be accessed </a:t>
            </a:r>
            <a:r>
              <a:rPr lang="en-US" sz="1400" b="1" dirty="0">
                <a:solidFill>
                  <a:srgbClr val="000000"/>
                </a:solidFill>
                <a:latin typeface="+mn-lt"/>
                <a:ea typeface="Times New Roman" pitchFamily="18" charset="0"/>
                <a:cs typeface="Times New Roman" pitchFamily="18" charset="0"/>
              </a:rPr>
              <a:t>Monday through Saturday, 8:00 a.m. to 10:00 p.m. US Eastern Standard Time</a:t>
            </a:r>
            <a:r>
              <a:rPr lang="en-US" sz="1400" dirty="0">
                <a:solidFill>
                  <a:srgbClr val="000000"/>
                </a:solidFill>
                <a:latin typeface="+mn-lt"/>
                <a:ea typeface="Times New Roman" pitchFamily="18" charset="0"/>
              </a:rPr>
              <a:t>. CAIVRS is not available on Federal holidays. Access to the system is during limited hours because it requires mainframe access.</a:t>
            </a:r>
          </a:p>
          <a:p>
            <a:pPr eaLnBrk="0" hangingPunct="0">
              <a:tabLst>
                <a:tab pos="1266825" algn="l"/>
              </a:tabLst>
              <a:defRPr/>
            </a:pPr>
            <a:endParaRPr lang="en-US" sz="600" dirty="0">
              <a:latin typeface="+mn-lt"/>
            </a:endParaRPr>
          </a:p>
          <a:p>
            <a:pPr eaLnBrk="0" hangingPunct="0">
              <a:buFont typeface="Wingdings" pitchFamily="2" charset="2"/>
              <a:buChar char="Ø"/>
              <a:tabLst>
                <a:tab pos="1266825" algn="l"/>
              </a:tabLst>
              <a:defRPr/>
            </a:pPr>
            <a:r>
              <a:rPr lang="en-US" sz="1200" b="1" dirty="0">
                <a:solidFill>
                  <a:srgbClr val="C00000"/>
                </a:solidFill>
                <a:latin typeface="+mn-lt"/>
                <a:ea typeface="Times New Roman" pitchFamily="18" charset="0"/>
                <a:cs typeface="Lucida Sans Unicode" pitchFamily="34" charset="0"/>
              </a:rPr>
              <a:t>Note: </a:t>
            </a:r>
            <a:r>
              <a:rPr lang="en-US" sz="1200" dirty="0">
                <a:solidFill>
                  <a:srgbClr val="C00000"/>
                </a:solidFill>
                <a:latin typeface="+mn-lt"/>
                <a:ea typeface="Times New Roman" pitchFamily="18" charset="0"/>
                <a:cs typeface="Lucida Sans Unicode" pitchFamily="34" charset="0"/>
              </a:rPr>
              <a:t>The “</a:t>
            </a:r>
            <a:r>
              <a:rPr lang="en-US" sz="1200" b="1" dirty="0">
                <a:solidFill>
                  <a:srgbClr val="C00000"/>
                </a:solidFill>
                <a:latin typeface="+mn-lt"/>
                <a:ea typeface="Times New Roman" pitchFamily="18" charset="0"/>
                <a:cs typeface="Lucida Sans Unicode" pitchFamily="34" charset="0"/>
              </a:rPr>
              <a:t>T</a:t>
            </a:r>
            <a:r>
              <a:rPr lang="en-US" sz="1200" dirty="0">
                <a:solidFill>
                  <a:srgbClr val="C00000"/>
                </a:solidFill>
                <a:latin typeface="+mn-lt"/>
                <a:ea typeface="Times New Roman" pitchFamily="18" charset="0"/>
                <a:cs typeface="Lucida Sans Unicode" pitchFamily="34" charset="0"/>
              </a:rPr>
              <a:t>” fix is </a:t>
            </a:r>
            <a:r>
              <a:rPr lang="en-US" sz="1200" b="1" u="sng" dirty="0">
                <a:solidFill>
                  <a:srgbClr val="C00000"/>
                </a:solidFill>
                <a:latin typeface="+mn-lt"/>
                <a:ea typeface="Times New Roman" pitchFamily="18" charset="0"/>
                <a:cs typeface="Lucida Sans Unicode" pitchFamily="34" charset="0"/>
              </a:rPr>
              <a:t>only</a:t>
            </a:r>
            <a:r>
              <a:rPr lang="en-US" sz="1200" dirty="0">
                <a:solidFill>
                  <a:srgbClr val="C00000"/>
                </a:solidFill>
                <a:latin typeface="+mn-lt"/>
                <a:ea typeface="Times New Roman" pitchFamily="18" charset="0"/>
                <a:cs typeface="Lucida Sans Unicode" pitchFamily="34" charset="0"/>
              </a:rPr>
              <a:t> used on the CAIVRS Prescreening screen. </a:t>
            </a:r>
            <a:r>
              <a:rPr lang="en-US" sz="1200" b="1" dirty="0">
                <a:solidFill>
                  <a:srgbClr val="C00000"/>
                </a:solidFill>
                <a:latin typeface="+mn-lt"/>
                <a:ea typeface="Times New Roman" pitchFamily="18" charset="0"/>
                <a:cs typeface="Lucida Sans Unicode" pitchFamily="34" charset="0"/>
              </a:rPr>
              <a:t>Never use it to try and register as a Coordinator or User.</a:t>
            </a:r>
            <a:r>
              <a:rPr lang="en-US" sz="1200" dirty="0">
                <a:solidFill>
                  <a:srgbClr val="C00000"/>
                </a:solidFill>
                <a:latin typeface="+mn-lt"/>
                <a:ea typeface="Times New Roman" pitchFamily="18" charset="0"/>
                <a:cs typeface="Lucida Sans Unicode" pitchFamily="34" charset="0"/>
              </a:rPr>
              <a:t> The “T” is used as a temporary tenth digit and HUD is trying to fix this issue. If sometime in the future, the “</a:t>
            </a:r>
            <a:r>
              <a:rPr lang="en-US" sz="1200" b="1" dirty="0">
                <a:solidFill>
                  <a:srgbClr val="C00000"/>
                </a:solidFill>
                <a:latin typeface="+mn-lt"/>
                <a:ea typeface="Times New Roman" pitchFamily="18" charset="0"/>
                <a:cs typeface="Lucida Sans Unicode" pitchFamily="34" charset="0"/>
              </a:rPr>
              <a:t>T</a:t>
            </a:r>
            <a:r>
              <a:rPr lang="en-US" sz="1200" dirty="0">
                <a:solidFill>
                  <a:srgbClr val="C00000"/>
                </a:solidFill>
                <a:latin typeface="+mn-lt"/>
                <a:ea typeface="Times New Roman" pitchFamily="18" charset="0"/>
                <a:cs typeface="Lucida Sans Unicode" pitchFamily="34" charset="0"/>
              </a:rPr>
              <a:t>” fixes stop working, enter your EIN without the “</a:t>
            </a:r>
            <a:r>
              <a:rPr lang="en-US" sz="1200" b="1" dirty="0">
                <a:solidFill>
                  <a:srgbClr val="C00000"/>
                </a:solidFill>
                <a:latin typeface="+mn-lt"/>
                <a:ea typeface="Times New Roman" pitchFamily="18" charset="0"/>
                <a:cs typeface="Lucida Sans Unicode" pitchFamily="34" charset="0"/>
              </a:rPr>
              <a:t>T</a:t>
            </a:r>
            <a:r>
              <a:rPr lang="en-US" sz="1200" dirty="0">
                <a:solidFill>
                  <a:srgbClr val="C00000"/>
                </a:solidFill>
                <a:latin typeface="+mn-lt"/>
                <a:ea typeface="Times New Roman" pitchFamily="18" charset="0"/>
                <a:cs typeface="Lucida Sans Unicode" pitchFamily="34" charset="0"/>
              </a:rPr>
              <a:t>”. </a:t>
            </a:r>
          </a:p>
          <a:p>
            <a:pPr eaLnBrk="0" hangingPunct="0">
              <a:tabLst>
                <a:tab pos="1266825" algn="l"/>
              </a:tabLst>
              <a:defRPr/>
            </a:pPr>
            <a:endParaRPr lang="en-US" sz="1200" dirty="0">
              <a:latin typeface="+mn-lt"/>
              <a:cs typeface="Lucida Sans Unicode" pitchFamily="34" charset="0"/>
            </a:endParaRPr>
          </a:p>
          <a:p>
            <a:pPr>
              <a:buFont typeface="Wingdings" pitchFamily="2" charset="2"/>
              <a:buChar char="Ø"/>
              <a:defRPr/>
            </a:pPr>
            <a:r>
              <a:rPr lang="en-US" sz="1000" dirty="0">
                <a:latin typeface="+mn-lt"/>
              </a:rPr>
              <a:t>Federal law prevents “delinquent Federal debtors from obtaining Federal loans or loan insurance guarantees.” CAIVRS provides a single repository of delinquent Federal debtor records with easy access through a variety of media for pre-screening applicants for Federal benefits. Most credit bureau reports do not identify insured debts as being delinquent Federal debts. By participating in CAIVRS, Federal lending agencies have ready access to an interdepartmental database of delinquent Federal debts that provide Federal financial managers with the information necessary to comply with the U.S. Code requirements. </a:t>
            </a:r>
          </a:p>
          <a:p>
            <a:pPr>
              <a:defRPr/>
            </a:pPr>
            <a:r>
              <a:rPr lang="en-US" sz="1000" dirty="0">
                <a:latin typeface="+mn-lt"/>
              </a:rPr>
              <a:t>Since 1987, over 31 million borrowers have been pre-screened through CAIVRS. As a direct result of participating in CAIVRS, HUD alone has avoided over $12 billion in potential claims and over $4 billion in potential losses. USDA and VA have also realized significant claim and loss avoidance benefits. Additionally, participating Agencies have realized cash collections of delinquent debts on an annual average in excess of $6 million. </a:t>
            </a:r>
          </a:p>
          <a:p>
            <a:pPr eaLnBrk="0" hangingPunct="0">
              <a:tabLst>
                <a:tab pos="1266825" algn="l"/>
              </a:tabLst>
              <a:defRPr/>
            </a:pPr>
            <a:endParaRPr lang="en-US" sz="1000" dirty="0">
              <a:latin typeface="+mn-lt"/>
            </a:endParaRPr>
          </a:p>
          <a:p>
            <a:pPr>
              <a:buFont typeface="Wingdings" pitchFamily="2" charset="2"/>
              <a:buChar char="Ø"/>
              <a:defRPr/>
            </a:pPr>
            <a:r>
              <a:rPr lang="en-US" sz="1000" dirty="0">
                <a:latin typeface="+mn-lt"/>
              </a:rPr>
              <a:t>From a report published on 11/12/2011 by the U.S. Department of Housing and Urban Development regarding the Credit Alert Interactive Voice Response System (CAIVRS) for data through 10/2011.</a:t>
            </a:r>
          </a:p>
          <a:p>
            <a:pPr>
              <a:defRPr/>
            </a:pPr>
            <a:r>
              <a:rPr lang="en-US" sz="1000" dirty="0">
                <a:latin typeface="+mn-lt"/>
              </a:rPr>
              <a:t>* Over 79,071 lenders working on behalf of HUD and participating agencies have access to the system.</a:t>
            </a:r>
          </a:p>
          <a:p>
            <a:pPr>
              <a:defRPr/>
            </a:pPr>
            <a:r>
              <a:rPr lang="en-US" sz="1000" dirty="0">
                <a:latin typeface="+mn-lt"/>
              </a:rPr>
              <a:t>* Lenders use touch tone telephones and the web to access data base containing social security numbers (SSN's) for 3,335,320 borrowers from all participating agencies.</a:t>
            </a:r>
          </a:p>
          <a:p>
            <a:pPr>
              <a:defRPr/>
            </a:pPr>
            <a:r>
              <a:rPr lang="en-US" sz="1000" dirty="0">
                <a:latin typeface="+mn-lt"/>
              </a:rPr>
              <a:t>- 469,732 borrowers currently in default on an FHA single family mortgage.</a:t>
            </a:r>
          </a:p>
          <a:p>
            <a:pPr>
              <a:defRPr/>
            </a:pPr>
            <a:r>
              <a:rPr lang="en-US" sz="1000" dirty="0">
                <a:latin typeface="+mn-lt"/>
              </a:rPr>
              <a:t>- 455,416 borrowers who have had a claim paid on an FHA single family mortgage in the last three years.</a:t>
            </a:r>
          </a:p>
          <a:p>
            <a:pPr>
              <a:defRPr/>
            </a:pPr>
            <a:r>
              <a:rPr lang="en-US" sz="1000" dirty="0">
                <a:latin typeface="+mn-lt"/>
              </a:rPr>
              <a:t>- 38,306 borrowers who have had a claim paid on a Title I loan in the last three years.</a:t>
            </a:r>
          </a:p>
          <a:p>
            <a:pPr>
              <a:defRPr/>
            </a:pPr>
            <a:r>
              <a:rPr lang="en-US" sz="1000" dirty="0">
                <a:latin typeface="+mn-lt"/>
              </a:rPr>
              <a:t>* Since implementation over 104.0 million FHA single family and Title I applicants’ SSN's have been checked using the system. Less than 4% were matched with the credit alert data bases.</a:t>
            </a:r>
          </a:p>
          <a:p>
            <a:pPr>
              <a:defRPr/>
            </a:pPr>
            <a:r>
              <a:rPr lang="en-US" sz="1000" dirty="0">
                <a:latin typeface="+mn-lt"/>
              </a:rPr>
              <a:t>* Even so, CAIVRS has to date allowed the department to avoid </a:t>
            </a:r>
            <a:r>
              <a:rPr lang="en-US" sz="1000" b="1" dirty="0">
                <a:latin typeface="+mn-lt"/>
              </a:rPr>
              <a:t>$193.8 billion </a:t>
            </a:r>
            <a:r>
              <a:rPr lang="en-US" sz="1000" dirty="0">
                <a:latin typeface="+mn-lt"/>
              </a:rPr>
              <a:t>in potential FHA single family claims and </a:t>
            </a:r>
            <a:r>
              <a:rPr lang="en-US" sz="1000" b="1" dirty="0">
                <a:latin typeface="+mn-lt"/>
              </a:rPr>
              <a:t>$69.9 billion </a:t>
            </a:r>
            <a:r>
              <a:rPr lang="en-US" sz="1000" dirty="0">
                <a:latin typeface="+mn-lt"/>
              </a:rPr>
              <a:t>in potential losses. </a:t>
            </a:r>
            <a:r>
              <a:rPr lang="en-US" sz="1000" b="1" dirty="0">
                <a:latin typeface="+mn-lt"/>
              </a:rPr>
              <a:t>(3,877,001 </a:t>
            </a:r>
            <a:r>
              <a:rPr lang="en-US" sz="1000" dirty="0">
                <a:latin typeface="+mn-lt"/>
              </a:rPr>
              <a:t>potential Title II claims have been avoided and </a:t>
            </a:r>
            <a:r>
              <a:rPr lang="en-US" sz="1000" b="1" dirty="0">
                <a:latin typeface="+mn-lt"/>
              </a:rPr>
              <a:t>34,785</a:t>
            </a:r>
            <a:r>
              <a:rPr lang="en-US" sz="1000" dirty="0">
                <a:latin typeface="+mn-lt"/>
              </a:rPr>
              <a:t> potential Title I losses have been avoided.)</a:t>
            </a: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27</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6200" y="2438400"/>
            <a:ext cx="8915400" cy="708025"/>
          </a:xfrm>
          <a:prstGeom prst="rect">
            <a:avLst/>
          </a:prstGeom>
        </p:spPr>
        <p:txBody>
          <a:bodyPr>
            <a:spAutoFit/>
          </a:bodyPr>
          <a:lstStyle/>
          <a:p>
            <a:pPr algn="ctr">
              <a:defRPr/>
            </a:pPr>
            <a:r>
              <a:rPr lang="en-US" sz="4000" dirty="0">
                <a:solidFill>
                  <a:srgbClr val="464646"/>
                </a:solidFill>
                <a:effectLst>
                  <a:outerShdw blurRad="38100" dist="38100" dir="2700000" algn="tl">
                    <a:srgbClr val="000000">
                      <a:alpha val="43137"/>
                    </a:srgbClr>
                  </a:outerShdw>
                </a:effectLst>
                <a:latin typeface="+mj-lt"/>
              </a:rPr>
              <a:t>QUESTIONS?</a:t>
            </a:r>
            <a:endParaRPr lang="en-US" sz="4000" dirty="0">
              <a:latin typeface="+mj-lt"/>
            </a:endParaRPr>
          </a:p>
        </p:txBody>
      </p:sp>
      <p:sp>
        <p:nvSpPr>
          <p:cNvPr id="8" name="Round Single Corner Rectangle 7"/>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28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p:txBody>
          <a:bodyPr/>
          <a:lstStyle/>
          <a:p>
            <a:pPr eaLnBrk="1" hangingPunct="1">
              <a:buFont typeface="Wingdings 3" pitchFamily="18" charset="2"/>
              <a:buNone/>
              <a:defRPr/>
            </a:pPr>
            <a:r>
              <a:rPr lang="en-US" b="1" dirty="0" smtClean="0"/>
              <a:t>	</a:t>
            </a:r>
            <a:r>
              <a:rPr lang="en-US" sz="1800" dirty="0" smtClean="0"/>
              <a:t>CAIVRS is used to determine if a loan applicant has a Federal debt that is currently in default or foreclosure or has had a claim paid by the reporting agency within the last three years.</a:t>
            </a:r>
          </a:p>
          <a:p>
            <a:pPr eaLnBrk="1" hangingPunct="1">
              <a:buFont typeface="Wingdings 3" pitchFamily="18" charset="2"/>
              <a:buNone/>
              <a:defRPr/>
            </a:pPr>
            <a:r>
              <a:rPr lang="en-US" sz="1800" dirty="0" smtClean="0"/>
              <a:t>	</a:t>
            </a:r>
          </a:p>
          <a:p>
            <a:pPr marL="365760" indent="-256032" eaLnBrk="1" fontAlgn="auto" hangingPunct="1">
              <a:spcAft>
                <a:spcPts val="0"/>
              </a:spcAft>
              <a:buFont typeface="Wingdings 3" pitchFamily="18" charset="2"/>
              <a:buNone/>
              <a:defRPr/>
            </a:pPr>
            <a:r>
              <a:rPr lang="en-US" sz="1800" dirty="0" smtClean="0"/>
              <a:t>	Although CAIVRS may not identify all federal “delinquent debt” or “prior losses,” it is a good resource, especially for “delinquent debt.”  Other sources to identify federal “delinquent debt” and/or “prior losses” include credit bureau reports as well as the borrower’s loan application.  </a:t>
            </a:r>
          </a:p>
          <a:p>
            <a:pPr eaLnBrk="1" hangingPunct="1">
              <a:buFont typeface="Wingdings 3" pitchFamily="18" charset="2"/>
              <a:buNone/>
              <a:defRPr/>
            </a:pPr>
            <a:endParaRPr lang="en-US" sz="1800" b="1" dirty="0" smtClean="0"/>
          </a:p>
          <a:p>
            <a:pPr eaLnBrk="1" hangingPunct="1">
              <a:buFont typeface="Wingdings 3" pitchFamily="18" charset="2"/>
              <a:buNone/>
              <a:defRPr/>
            </a:pPr>
            <a:r>
              <a:rPr lang="en-US" sz="1800" dirty="0" smtClean="0"/>
              <a:t>	You can use CAIVRS for </a:t>
            </a:r>
            <a:r>
              <a:rPr lang="en-US" sz="1800" b="1" u="sng" dirty="0" smtClean="0"/>
              <a:t>all</a:t>
            </a:r>
            <a:r>
              <a:rPr lang="en-US" sz="1800" dirty="0" smtClean="0"/>
              <a:t> your SBA loan products. </a:t>
            </a:r>
          </a:p>
          <a:p>
            <a:pPr eaLnBrk="1" hangingPunct="1">
              <a:buFont typeface="Wingdings 3" pitchFamily="18" charset="2"/>
              <a:buNone/>
              <a:defRPr/>
            </a:pPr>
            <a:endParaRPr lang="en-US" b="1" dirty="0" smtClean="0"/>
          </a:p>
          <a:p>
            <a:pPr eaLnBrk="1" hangingPunct="1">
              <a:buFont typeface="Wingdings 3" pitchFamily="18" charset="2"/>
              <a:buNone/>
              <a:defRPr/>
            </a:pPr>
            <a:endParaRPr lang="en-US" b="1" dirty="0" smtClean="0"/>
          </a:p>
          <a:p>
            <a:pPr eaLnBrk="1" hangingPunct="1">
              <a:buFont typeface="Wingdings 3" pitchFamily="18" charset="2"/>
              <a:buNone/>
              <a:defRPr/>
            </a:pPr>
            <a:endParaRPr lang="en-US" b="1" dirty="0" smtClean="0"/>
          </a:p>
          <a:p>
            <a:pPr eaLnBrk="1" hangingPunct="1">
              <a:defRPr/>
            </a:pPr>
            <a:endParaRPr lang="en-US" dirty="0" smtClean="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Why Use CAIVRS</a:t>
            </a:r>
            <a:endParaRPr lang="en-US" dirty="0"/>
          </a:p>
        </p:txBody>
      </p:sp>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365760" indent="-256032" eaLnBrk="1" fontAlgn="auto" hangingPunct="1">
              <a:spcAft>
                <a:spcPts val="0"/>
              </a:spcAft>
              <a:buFont typeface="Wingdings 3"/>
              <a:buNone/>
              <a:defRPr/>
            </a:pPr>
            <a:r>
              <a:rPr lang="en-US" b="1" dirty="0" smtClean="0"/>
              <a:t>	</a:t>
            </a:r>
            <a:r>
              <a:rPr lang="en-US" sz="2600" dirty="0" smtClean="0"/>
              <a:t>SOP </a:t>
            </a:r>
            <a:r>
              <a:rPr lang="en-US" sz="2600" dirty="0"/>
              <a:t>50 10 5(D), Subpart B, Chapter 2, which became effective October 1, 2011, added the following procedure  for delegated 7(a) lenders to follow:</a:t>
            </a:r>
          </a:p>
          <a:p>
            <a:pPr marL="365760" indent="-256032" eaLnBrk="1" fontAlgn="auto" hangingPunct="1">
              <a:spcAft>
                <a:spcPts val="0"/>
              </a:spcAft>
              <a:buFont typeface="Wingdings 3"/>
              <a:buNone/>
              <a:defRPr/>
            </a:pPr>
            <a:r>
              <a:rPr lang="en-US" sz="2600" dirty="0"/>
              <a:t>     “Delegated lenders are responsible for checking the Credit Alert Verification Reporting System (CAIVRS) to determine if any of the individuals or businesses identified in paragraph (4) immediately above has either a Delinquent Federal Debt or a Prior Loss which would result in the Small Business Applicant being ineligible for SBA financial assistance</a:t>
            </a:r>
            <a:r>
              <a:rPr lang="en-US" sz="2600" dirty="0" smtClean="0"/>
              <a:t>.</a:t>
            </a:r>
          </a:p>
          <a:p>
            <a:pPr marL="365760" indent="-256032" eaLnBrk="1" fontAlgn="auto" hangingPunct="1">
              <a:spcAft>
                <a:spcPts val="0"/>
              </a:spcAft>
              <a:buFont typeface="Wingdings 3"/>
              <a:buNone/>
              <a:defRPr/>
            </a:pPr>
            <a:endParaRPr lang="en-US" sz="2600" dirty="0"/>
          </a:p>
          <a:p>
            <a:pPr marL="365760" indent="-256032" eaLnBrk="1" fontAlgn="auto" hangingPunct="1">
              <a:spcAft>
                <a:spcPts val="0"/>
              </a:spcAft>
              <a:buFont typeface="Wingdings 3" pitchFamily="18" charset="2"/>
              <a:buNone/>
              <a:defRPr/>
            </a:pPr>
            <a:r>
              <a:rPr lang="en-US" sz="2600" dirty="0" smtClean="0"/>
              <a:t>	CAIVRS </a:t>
            </a:r>
            <a:r>
              <a:rPr lang="en-US" sz="2600" dirty="0"/>
              <a:t>allows the lender to enter multiple tax id numbers (either SSN or EIN) to search for an outstanding Delinquent Federal Debt or Prior Loss in connection with a loan application</a:t>
            </a:r>
            <a:r>
              <a:rPr lang="en-US" sz="2600" dirty="0" smtClean="0"/>
              <a:t>.</a:t>
            </a:r>
          </a:p>
          <a:p>
            <a:pPr marL="365760" indent="-256032" eaLnBrk="1" fontAlgn="auto" hangingPunct="1">
              <a:spcAft>
                <a:spcPts val="0"/>
              </a:spcAft>
              <a:buFont typeface="Wingdings 3" pitchFamily="18" charset="2"/>
              <a:buNone/>
              <a:defRPr/>
            </a:pPr>
            <a:endParaRPr lang="en-US" sz="2600" dirty="0"/>
          </a:p>
          <a:p>
            <a:pPr marL="365760" indent="-256032" eaLnBrk="1" fontAlgn="auto" hangingPunct="1">
              <a:spcAft>
                <a:spcPts val="0"/>
              </a:spcAft>
              <a:buFont typeface="Wingdings 3" pitchFamily="18" charset="2"/>
              <a:buNone/>
              <a:defRPr/>
            </a:pPr>
            <a:r>
              <a:rPr lang="en-US" sz="2600" dirty="0" smtClean="0"/>
              <a:t>	Lenders </a:t>
            </a:r>
            <a:r>
              <a:rPr lang="en-US" sz="2600" dirty="0"/>
              <a:t>may obtain </a:t>
            </a:r>
            <a:r>
              <a:rPr lang="en-US" sz="2600" dirty="0" smtClean="0"/>
              <a:t>general information and instructions </a:t>
            </a:r>
            <a:r>
              <a:rPr lang="en-US" sz="2600" dirty="0"/>
              <a:t>for accessing CAIVRS </a:t>
            </a:r>
            <a:r>
              <a:rPr lang="en-US" sz="2600" dirty="0" smtClean="0"/>
              <a:t>at:</a:t>
            </a:r>
          </a:p>
          <a:p>
            <a:pPr marL="365760" indent="-256032" algn="ctr" eaLnBrk="1" fontAlgn="auto" hangingPunct="1">
              <a:spcAft>
                <a:spcPts val="0"/>
              </a:spcAft>
              <a:buFont typeface="Wingdings 3" pitchFamily="18" charset="2"/>
              <a:buNone/>
              <a:defRPr/>
            </a:pPr>
            <a:r>
              <a:rPr lang="en-US" sz="2600" dirty="0" smtClean="0"/>
              <a:t> </a:t>
            </a:r>
            <a:r>
              <a:rPr lang="en-US" sz="2600" u="sng" dirty="0">
                <a:hlinkClick r:id="rId2"/>
              </a:rPr>
              <a:t>http://www.hud.gov/offices/hsg/sfh/sys/caivrs/caivrs_faq.cfm</a:t>
            </a:r>
            <a:r>
              <a:rPr lang="en-US" sz="2600" dirty="0"/>
              <a:t>.”</a:t>
            </a:r>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Who Is Required To Use CAIVRS</a:t>
            </a:r>
            <a:endParaRPr lang="en-US" dirty="0"/>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365760" indent="-256032" eaLnBrk="1" fontAlgn="auto" hangingPunct="1">
              <a:spcAft>
                <a:spcPts val="0"/>
              </a:spcAft>
              <a:buFont typeface="Wingdings 3"/>
              <a:buNone/>
              <a:defRPr/>
            </a:pPr>
            <a:r>
              <a:rPr lang="en-US" dirty="0" smtClean="0"/>
              <a:t>	The </a:t>
            </a:r>
            <a:r>
              <a:rPr lang="en-US" dirty="0"/>
              <a:t>following groups as being subject to a CAIVRS review:</a:t>
            </a:r>
          </a:p>
          <a:p>
            <a:pPr marL="365760" indent="-256032" eaLnBrk="1" fontAlgn="auto" hangingPunct="1">
              <a:spcAft>
                <a:spcPts val="0"/>
              </a:spcAft>
              <a:buFont typeface="Wingdings 3"/>
              <a:buNone/>
              <a:defRPr/>
            </a:pPr>
            <a:r>
              <a:rPr lang="en-US" dirty="0"/>
              <a:t> </a:t>
            </a:r>
          </a:p>
          <a:p>
            <a:pPr marL="365760" indent="-256032" eaLnBrk="1" fontAlgn="auto" hangingPunct="1">
              <a:spcAft>
                <a:spcPts val="0"/>
              </a:spcAft>
              <a:buFont typeface="Wingdings 3"/>
              <a:buNone/>
              <a:defRPr/>
            </a:pPr>
            <a:r>
              <a:rPr lang="en-US" dirty="0"/>
              <a:t>       “These rules apply to:</a:t>
            </a:r>
          </a:p>
          <a:p>
            <a:pPr marL="365760" indent="-256032" eaLnBrk="1" fontAlgn="auto" hangingPunct="1">
              <a:spcAft>
                <a:spcPts val="0"/>
              </a:spcAft>
              <a:buFont typeface="Wingdings 3"/>
              <a:buNone/>
              <a:defRPr/>
            </a:pPr>
            <a:r>
              <a:rPr lang="en-US" dirty="0"/>
              <a:t> </a:t>
            </a:r>
          </a:p>
          <a:p>
            <a:pPr marL="365760" indent="-256032" eaLnBrk="1" fontAlgn="auto" hangingPunct="1">
              <a:spcAft>
                <a:spcPts val="0"/>
              </a:spcAft>
              <a:buFont typeface="Wingdings 3"/>
              <a:buNone/>
              <a:defRPr/>
            </a:pPr>
            <a:r>
              <a:rPr lang="en-US" b="1" dirty="0" smtClean="0"/>
              <a:t>	(</a:t>
            </a:r>
            <a:r>
              <a:rPr lang="en-US" b="1" dirty="0"/>
              <a:t>a)    The Small Business Applicant;</a:t>
            </a:r>
          </a:p>
          <a:p>
            <a:pPr marL="365760" indent="-256032" eaLnBrk="1" fontAlgn="auto" hangingPunct="1">
              <a:spcAft>
                <a:spcPts val="0"/>
              </a:spcAft>
              <a:buFont typeface="Wingdings 3"/>
              <a:buNone/>
              <a:defRPr/>
            </a:pPr>
            <a:r>
              <a:rPr lang="en-US" b="1" dirty="0" smtClean="0"/>
              <a:t>	(</a:t>
            </a:r>
            <a:r>
              <a:rPr lang="en-US" b="1" dirty="0"/>
              <a:t>b)    Any business in which an Associate of the Small Business Applicant owned, operated or controlled a business that incurred the Delinquent Federal Debt or caused the Prior Loss;</a:t>
            </a:r>
          </a:p>
          <a:p>
            <a:pPr marL="365760" indent="-256032" eaLnBrk="1" fontAlgn="auto" hangingPunct="1">
              <a:spcAft>
                <a:spcPts val="0"/>
              </a:spcAft>
              <a:buFont typeface="Wingdings 3"/>
              <a:buNone/>
              <a:defRPr/>
            </a:pPr>
            <a:r>
              <a:rPr lang="en-US" b="1" dirty="0" smtClean="0"/>
              <a:t>	(</a:t>
            </a:r>
            <a:r>
              <a:rPr lang="en-US" b="1" dirty="0"/>
              <a:t>c)    Any business controlled by the same person(s) who controls/controlled the business that incurred the Delinquent Federal Debt or caused the Prior Loss;</a:t>
            </a:r>
          </a:p>
          <a:p>
            <a:pPr marL="365760" indent="-256032" eaLnBrk="1" fontAlgn="auto" hangingPunct="1">
              <a:spcAft>
                <a:spcPts val="0"/>
              </a:spcAft>
              <a:buFont typeface="Wingdings 3"/>
              <a:buNone/>
              <a:defRPr/>
            </a:pPr>
            <a:r>
              <a:rPr lang="en-US" b="1" dirty="0" smtClean="0"/>
              <a:t>	(</a:t>
            </a:r>
            <a:r>
              <a:rPr lang="en-US" b="1" dirty="0"/>
              <a:t>d)    Any Associate of the Small Business Applicant who has (or guaranteed) a Delinquent Federal Debt or caused a Prior Loss (either directly or as a guarantor); and </a:t>
            </a:r>
          </a:p>
          <a:p>
            <a:pPr marL="365760" indent="-256032" eaLnBrk="1" fontAlgn="auto" hangingPunct="1">
              <a:spcAft>
                <a:spcPts val="0"/>
              </a:spcAft>
              <a:buFont typeface="Wingdings 3"/>
              <a:buNone/>
              <a:defRPr/>
            </a:pPr>
            <a:r>
              <a:rPr lang="en-US" b="1" dirty="0" smtClean="0"/>
              <a:t>	(</a:t>
            </a:r>
            <a:r>
              <a:rPr lang="en-US" b="1" dirty="0"/>
              <a:t>e)    Any guarantor who has (or guaranteed) a Delinquent Federal Debt or caused a Prior Loss (either directly or as a guarantor).”</a:t>
            </a:r>
          </a:p>
          <a:p>
            <a:pPr marL="365760" indent="-256032" eaLnBrk="1" fontAlgn="auto" hangingPunct="1">
              <a:spcAft>
                <a:spcPts val="0"/>
              </a:spcAft>
              <a:buFont typeface="Wingdings 3"/>
              <a:buNone/>
              <a:defRPr/>
            </a:pPr>
            <a:r>
              <a:rPr lang="en-US" dirty="0"/>
              <a:t> </a:t>
            </a:r>
          </a:p>
          <a:p>
            <a:pPr marL="365760" indent="-256032" eaLnBrk="1" fontAlgn="auto" hangingPunct="1">
              <a:spcAft>
                <a:spcPts val="0"/>
              </a:spcAft>
              <a:buFont typeface="Wingdings 3"/>
              <a:buNone/>
              <a:defRPr/>
            </a:pPr>
            <a:r>
              <a:rPr lang="en-US" dirty="0"/>
              <a:t>The same procedures were added to Subpart C, Chapter 2 for PCLP-CDCs.  </a:t>
            </a:r>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When Do I Use CAIVRS</a:t>
            </a:r>
            <a:endParaRPr lang="en-US" dirty="0"/>
          </a:p>
        </p:txBody>
      </p:sp>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138"/>
            <a:ext cx="8229600" cy="4310062"/>
          </a:xfrm>
        </p:spPr>
        <p:txBody>
          <a:bodyPr>
            <a:normAutofit fontScale="77500" lnSpcReduction="20000"/>
          </a:bodyPr>
          <a:lstStyle/>
          <a:p>
            <a:pPr marL="365760" indent="-256032" eaLnBrk="1" fontAlgn="auto" hangingPunct="1">
              <a:spcAft>
                <a:spcPts val="0"/>
              </a:spcAft>
              <a:buFont typeface="Wingdings 3" pitchFamily="18" charset="2"/>
              <a:buNone/>
              <a:defRPr/>
            </a:pPr>
            <a:r>
              <a:rPr lang="en-US" dirty="0" smtClean="0"/>
              <a:t>	</a:t>
            </a:r>
            <a:r>
              <a:rPr lang="en-US" sz="2300" b="1" u="sng" dirty="0" smtClean="0"/>
              <a:t>Extension to allow lenders to receive CAIVRS access:</a:t>
            </a:r>
          </a:p>
          <a:p>
            <a:pPr marL="365760" indent="-256032" eaLnBrk="1" fontAlgn="auto" hangingPunct="1">
              <a:spcAft>
                <a:spcPts val="0"/>
              </a:spcAft>
              <a:buFont typeface="Wingdings 3" pitchFamily="18" charset="2"/>
              <a:buNone/>
              <a:defRPr/>
            </a:pPr>
            <a:endParaRPr lang="en-US" sz="2300" b="1" u="sng" dirty="0" smtClean="0"/>
          </a:p>
          <a:p>
            <a:pPr marL="365760" indent="-256032" eaLnBrk="1" fontAlgn="auto" hangingPunct="1">
              <a:spcAft>
                <a:spcPts val="0"/>
              </a:spcAft>
              <a:buFont typeface="Wingdings 3" pitchFamily="18" charset="2"/>
              <a:buNone/>
              <a:defRPr/>
            </a:pPr>
            <a:r>
              <a:rPr lang="en-US" sz="2300" dirty="0" smtClean="0"/>
              <a:t>	In </a:t>
            </a:r>
            <a:r>
              <a:rPr lang="en-US" sz="2300" dirty="0"/>
              <a:t>order to give delegated lenders and PCLP-CDCs enough time to sign up for and include CAIVRS in their approval process, SBA is giving delegated lenders and PCLP-CDCs until </a:t>
            </a:r>
            <a:r>
              <a:rPr lang="en-US" sz="2300" b="1" dirty="0" smtClean="0">
                <a:solidFill>
                  <a:srgbClr val="FF0000"/>
                </a:solidFill>
              </a:rPr>
              <a:t>September 30, 2012</a:t>
            </a:r>
            <a:r>
              <a:rPr lang="en-US" sz="2300" dirty="0" smtClean="0"/>
              <a:t>, </a:t>
            </a:r>
            <a:r>
              <a:rPr lang="en-US" sz="2300" dirty="0"/>
              <a:t>to meet the SOP requirements to use CAIVRS for 7(a) and 504 loans processed under delegated authority.  Instructions to sign-up for and use CAIVRS are attached to this notice</a:t>
            </a:r>
            <a:r>
              <a:rPr lang="en-US" sz="2300" dirty="0" smtClean="0"/>
              <a:t>.</a:t>
            </a:r>
          </a:p>
          <a:p>
            <a:pPr marL="365760" indent="-256032" eaLnBrk="1" fontAlgn="auto" hangingPunct="1">
              <a:spcAft>
                <a:spcPts val="0"/>
              </a:spcAft>
              <a:buFont typeface="Wingdings 3" pitchFamily="18" charset="2"/>
              <a:buNone/>
              <a:defRPr/>
            </a:pPr>
            <a:r>
              <a:rPr lang="en-US" sz="2300" dirty="0"/>
              <a:t> </a:t>
            </a:r>
            <a:r>
              <a:rPr lang="en-US" sz="2300" dirty="0" smtClean="0"/>
              <a:t>	</a:t>
            </a:r>
            <a:endParaRPr lang="en-US" sz="2300" dirty="0"/>
          </a:p>
          <a:p>
            <a:pPr marL="365760" indent="-256032" eaLnBrk="1" fontAlgn="auto" hangingPunct="1">
              <a:spcAft>
                <a:spcPts val="0"/>
              </a:spcAft>
              <a:buFont typeface="Wingdings 3" pitchFamily="18" charset="2"/>
              <a:buNone/>
              <a:defRPr/>
            </a:pPr>
            <a:r>
              <a:rPr lang="en-US" sz="2300" dirty="0" smtClean="0"/>
              <a:t>	</a:t>
            </a:r>
            <a:r>
              <a:rPr lang="en-US" sz="2300" b="1" u="sng" dirty="0" smtClean="0"/>
              <a:t>Reminder:</a:t>
            </a:r>
          </a:p>
          <a:p>
            <a:pPr marL="365760" indent="-256032" eaLnBrk="1" fontAlgn="auto" hangingPunct="1">
              <a:spcAft>
                <a:spcPts val="0"/>
              </a:spcAft>
              <a:buFont typeface="Wingdings 3" pitchFamily="18" charset="2"/>
              <a:buNone/>
              <a:defRPr/>
            </a:pPr>
            <a:endParaRPr lang="en-US" sz="2300" dirty="0"/>
          </a:p>
          <a:p>
            <a:pPr marL="365760" indent="-256032" eaLnBrk="1" fontAlgn="auto" hangingPunct="1">
              <a:spcAft>
                <a:spcPts val="0"/>
              </a:spcAft>
              <a:buFont typeface="Wingdings 3" pitchFamily="18" charset="2"/>
              <a:buNone/>
              <a:defRPr/>
            </a:pPr>
            <a:r>
              <a:rPr lang="en-US" sz="2300" b="1" dirty="0" smtClean="0"/>
              <a:t>	Only</a:t>
            </a:r>
            <a:r>
              <a:rPr lang="en-US" sz="2300" dirty="0" smtClean="0"/>
              <a:t> </a:t>
            </a:r>
            <a:r>
              <a:rPr lang="en-US" sz="2300" dirty="0"/>
              <a:t>SBA approved 7(a) lenders or Certified Development Companies (CDCs) are permitted to sign up for CAIVRS to identify possible delinquent debt associated with their 7(a) or 504 loan applications.  </a:t>
            </a:r>
            <a:r>
              <a:rPr lang="en-US" sz="2300" b="1" dirty="0"/>
              <a:t>Loan packagers are not recognized as SBA approved lenders and therefore cannot have access to CAIVRS through SBA. </a:t>
            </a:r>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Who Can’t Use CAIVRS</a:t>
            </a:r>
            <a:endParaRPr lang="en-US" dirty="0"/>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p:txBody>
          <a:bodyPr/>
          <a:lstStyle/>
          <a:p>
            <a:pPr eaLnBrk="1" hangingPunct="1">
              <a:buFont typeface="Wingdings 3" pitchFamily="18" charset="2"/>
              <a:buNone/>
            </a:pPr>
            <a:r>
              <a:rPr lang="en-US" sz="1800" smtClean="0"/>
              <a:t>	The only way to access CAIVRS is through an FHA Connection.  </a:t>
            </a:r>
          </a:p>
          <a:p>
            <a:pPr eaLnBrk="1" hangingPunct="1">
              <a:buFont typeface="Wingdings 3" pitchFamily="18" charset="2"/>
              <a:buNone/>
            </a:pPr>
            <a:r>
              <a:rPr lang="en-US" sz="1800" smtClean="0"/>
              <a:t> </a:t>
            </a:r>
          </a:p>
          <a:p>
            <a:pPr eaLnBrk="1" hangingPunct="1">
              <a:buFont typeface="Wingdings 3" pitchFamily="18" charset="2"/>
              <a:buNone/>
            </a:pPr>
            <a:r>
              <a:rPr lang="en-US" sz="1800" smtClean="0"/>
              <a:t>	If the lender is FHA-approved, it can use CAIVRS for their SBA loans as well. The SOP does not state you have to have a SBA Coordinator, only that you must use CAIVRS. You may have a mortgage or other department that is or has used CAIVRS in the past. If they are willing to be your coordinator, you can register, under them, as a User. </a:t>
            </a:r>
          </a:p>
          <a:p>
            <a:pPr eaLnBrk="1" hangingPunct="1">
              <a:buFont typeface="Wingdings 3" pitchFamily="18" charset="2"/>
              <a:buNone/>
            </a:pPr>
            <a:r>
              <a:rPr lang="en-US" sz="1800" smtClean="0"/>
              <a:t>	</a:t>
            </a:r>
          </a:p>
          <a:p>
            <a:pPr eaLnBrk="1" hangingPunct="1">
              <a:buFont typeface="Wingdings 3" pitchFamily="18" charset="2"/>
              <a:buNone/>
            </a:pPr>
            <a:r>
              <a:rPr lang="en-US" sz="1800" b="1" smtClean="0"/>
              <a:t>	Remember:</a:t>
            </a:r>
            <a:r>
              <a:rPr lang="en-US" sz="1800" smtClean="0"/>
              <a:t> If you register under an existing coordinator as a User, you must use the </a:t>
            </a:r>
            <a:r>
              <a:rPr lang="en-US" sz="1800" b="1" smtClean="0"/>
              <a:t>same</a:t>
            </a:r>
            <a:r>
              <a:rPr lang="en-US" sz="1800" smtClean="0"/>
              <a:t> Lender ID and Agency/Program they use. (ie.  HUD-FHA Single Family, USDA Rural Development, etc). </a:t>
            </a:r>
          </a:p>
          <a:p>
            <a:pPr eaLnBrk="1" hangingPunct="1">
              <a:buFont typeface="Wingdings 3" pitchFamily="18" charset="2"/>
              <a:buNone/>
            </a:pPr>
            <a:endParaRPr lang="en-US" sz="1800" smtClean="0"/>
          </a:p>
          <a:p>
            <a:pPr eaLnBrk="1" hangingPunct="1">
              <a:buFont typeface="Wingdings 3" pitchFamily="18" charset="2"/>
              <a:buNone/>
            </a:pPr>
            <a:r>
              <a:rPr lang="en-US" sz="1800" smtClean="0"/>
              <a:t>	You would only use the Small Business Administration ,as the Agency/Program, if you registered as the coordinator using the Small Business Administration as your Agency/Program.</a:t>
            </a:r>
          </a:p>
          <a:p>
            <a:pPr eaLnBrk="1" hangingPunct="1"/>
            <a:endParaRPr lang="en-US" sz="1800" smtClean="0"/>
          </a:p>
          <a:p>
            <a:pPr eaLnBrk="1" hangingPunct="1">
              <a:buFont typeface="Wingdings 3" pitchFamily="18" charset="2"/>
              <a:buNone/>
            </a:pPr>
            <a:r>
              <a:rPr lang="en-US" sz="1800" smtClean="0"/>
              <a:t>	</a:t>
            </a:r>
          </a:p>
          <a:p>
            <a:pPr eaLnBrk="1" hangingPunct="1"/>
            <a:endParaRPr lang="en-US" smtClean="0"/>
          </a:p>
        </p:txBody>
      </p:sp>
      <p:sp>
        <p:nvSpPr>
          <p:cNvPr id="3" name="Title 2"/>
          <p:cNvSpPr>
            <a:spLocks noGrp="1"/>
          </p:cNvSpPr>
          <p:nvPr>
            <p:ph type="title"/>
          </p:nvPr>
        </p:nvSpPr>
        <p:spPr/>
        <p:txBody>
          <a:bodyPr/>
          <a:lstStyle/>
          <a:p>
            <a:pPr algn="ctr" eaLnBrk="1" hangingPunct="1">
              <a:defRPr/>
            </a:pPr>
            <a:r>
              <a:rPr lang="en-US" dirty="0" smtClean="0"/>
              <a:t>How Do I Access CAIVRS</a:t>
            </a:r>
            <a:endParaRPr lang="en-US" dirty="0"/>
          </a:p>
        </p:txBody>
      </p:sp>
      <p:pic>
        <p:nvPicPr>
          <p:cNvPr id="15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457200" y="1295400"/>
            <a:ext cx="8229600" cy="4711700"/>
          </a:xfrm>
        </p:spPr>
        <p:txBody>
          <a:bodyPr/>
          <a:lstStyle/>
          <a:p>
            <a:pPr eaLnBrk="1" hangingPunct="1">
              <a:buFont typeface="Wingdings 3" pitchFamily="18" charset="2"/>
              <a:buNone/>
            </a:pPr>
            <a:r>
              <a:rPr lang="en-US" sz="1800" smtClean="0"/>
              <a:t>	If the lender is not FHA-approved, the following are the steps to register:</a:t>
            </a:r>
          </a:p>
          <a:p>
            <a:pPr eaLnBrk="1" hangingPunct="1">
              <a:buFont typeface="Wingdings 3" pitchFamily="18" charset="2"/>
              <a:buNone/>
            </a:pPr>
            <a:r>
              <a:rPr lang="en-US" sz="1800" b="1" smtClean="0"/>
              <a:t>	</a:t>
            </a:r>
            <a:r>
              <a:rPr lang="en-US" sz="1800" b="1" u="sng" smtClean="0"/>
              <a:t>Step 1:  Coordinator User ID</a:t>
            </a:r>
            <a:endParaRPr lang="en-US" sz="1800" u="sng" smtClean="0"/>
          </a:p>
          <a:p>
            <a:pPr eaLnBrk="1" hangingPunct="1">
              <a:buFont typeface="Wingdings 3" pitchFamily="18" charset="2"/>
              <a:buNone/>
            </a:pPr>
            <a:r>
              <a:rPr lang="en-US" sz="1800" smtClean="0"/>
              <a:t> </a:t>
            </a:r>
          </a:p>
          <a:p>
            <a:pPr eaLnBrk="1" hangingPunct="1">
              <a:buFont typeface="Wingdings 3" pitchFamily="18" charset="2"/>
              <a:buNone/>
            </a:pPr>
            <a:r>
              <a:rPr lang="en-US" sz="1800" smtClean="0"/>
              <a:t>	First, </a:t>
            </a:r>
            <a:r>
              <a:rPr lang="en-US" sz="1800" b="1" smtClean="0"/>
              <a:t>identify a “Coordinator</a:t>
            </a:r>
            <a:r>
              <a:rPr lang="en-US" sz="1800" smtClean="0"/>
              <a:t>.”   This person will be responsible for updating the system for other individuals the Lender chooses to have access to CAIVRS. </a:t>
            </a:r>
            <a:r>
              <a:rPr lang="en-US" sz="1400" b="1" smtClean="0">
                <a:solidFill>
                  <a:srgbClr val="FF0000"/>
                </a:solidFill>
              </a:rPr>
              <a:t>Do not have other users register for a User ID until the Coordinator can  successfully process a Prescreening Report.</a:t>
            </a:r>
          </a:p>
          <a:p>
            <a:pPr eaLnBrk="1" hangingPunct="1">
              <a:buFont typeface="Wingdings 3" pitchFamily="18" charset="2"/>
              <a:buNone/>
            </a:pPr>
            <a:r>
              <a:rPr lang="en-US" sz="1800" b="1" smtClean="0"/>
              <a:t> </a:t>
            </a:r>
            <a:endParaRPr lang="en-US" sz="1800" smtClean="0"/>
          </a:p>
          <a:p>
            <a:pPr eaLnBrk="1" hangingPunct="1">
              <a:buFont typeface="Wingdings 3" pitchFamily="18" charset="2"/>
              <a:buNone/>
            </a:pPr>
            <a:r>
              <a:rPr lang="en-US" sz="1800" smtClean="0"/>
              <a:t>	There must be at least one, but no more than two, coordinators for each lending institution.  You must register under the name of the lending institution.  </a:t>
            </a:r>
          </a:p>
          <a:p>
            <a:pPr eaLnBrk="1" hangingPunct="1">
              <a:buFont typeface="Wingdings 3" pitchFamily="18" charset="2"/>
              <a:buNone/>
            </a:pPr>
            <a:r>
              <a:rPr lang="en-US" sz="1800" smtClean="0"/>
              <a:t> </a:t>
            </a:r>
          </a:p>
          <a:p>
            <a:pPr eaLnBrk="1" hangingPunct="1">
              <a:buFont typeface="Wingdings 3" pitchFamily="18" charset="2"/>
              <a:buNone/>
            </a:pPr>
            <a:r>
              <a:rPr lang="en-US" sz="1800" smtClean="0"/>
              <a:t>	You will need your Lender </a:t>
            </a:r>
            <a:r>
              <a:rPr lang="en-US" sz="1800" b="1" smtClean="0"/>
              <a:t>EIN number</a:t>
            </a:r>
            <a:r>
              <a:rPr lang="en-US" sz="1800" smtClean="0"/>
              <a:t> (tax id) to register for a User ID and password to gain Internet access to CAIVRS.   </a:t>
            </a:r>
            <a:r>
              <a:rPr lang="en-US" sz="1800" b="1" smtClean="0"/>
              <a:t>Do not enter any dashes or spaces in the EIN number. </a:t>
            </a:r>
            <a:r>
              <a:rPr lang="en-US" sz="1800" smtClean="0"/>
              <a:t> </a:t>
            </a:r>
          </a:p>
          <a:p>
            <a:pPr eaLnBrk="1" hangingPunct="1"/>
            <a:endParaRPr lang="en-US" sz="1800" smtClean="0"/>
          </a:p>
        </p:txBody>
      </p:sp>
      <p:sp>
        <p:nvSpPr>
          <p:cNvPr id="3" name="Title 2"/>
          <p:cNvSpPr>
            <a:spLocks noGrp="1"/>
          </p:cNvSpPr>
          <p:nvPr>
            <p:ph type="title"/>
          </p:nvPr>
        </p:nvSpPr>
        <p:spPr/>
        <p:txBody>
          <a:bodyPr/>
          <a:lstStyle/>
          <a:p>
            <a:pPr eaLnBrk="1" hangingPunct="1">
              <a:defRPr/>
            </a:pPr>
            <a:r>
              <a:rPr lang="en-US" dirty="0" smtClean="0"/>
              <a:t>CAIVRS - Not FHA-Approved</a:t>
            </a:r>
            <a:endParaRPr lang="en-US" dirty="0"/>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915400" cy="762000"/>
          </a:xfrm>
        </p:spPr>
        <p:txBody>
          <a:bodyPr/>
          <a:lstStyle/>
          <a:p>
            <a:pPr algn="ctr">
              <a:defRPr/>
            </a:pPr>
            <a:r>
              <a:rPr lang="en-US" sz="4000" dirty="0" smtClean="0"/>
              <a:t>Use This Link To Get Started </a:t>
            </a:r>
            <a:endParaRPr lang="en-US" sz="4000" dirty="0"/>
          </a:p>
        </p:txBody>
      </p:sp>
      <p:sp>
        <p:nvSpPr>
          <p:cNvPr id="17411" name="Content Placeholder 4"/>
          <p:cNvSpPr>
            <a:spLocks noGrp="1"/>
          </p:cNvSpPr>
          <p:nvPr>
            <p:ph sz="quarter" idx="4294967295"/>
          </p:nvPr>
        </p:nvSpPr>
        <p:spPr>
          <a:xfrm>
            <a:off x="0" y="1905000"/>
            <a:ext cx="2209800" cy="3886200"/>
          </a:xfrm>
        </p:spPr>
        <p:txBody>
          <a:bodyPr/>
          <a:lstStyle/>
          <a:p>
            <a:pPr>
              <a:buFont typeface="Wingdings 3" pitchFamily="18" charset="2"/>
              <a:buNone/>
            </a:pPr>
            <a:r>
              <a:rPr lang="en-US" sz="1800" smtClean="0"/>
              <a:t>	</a:t>
            </a:r>
          </a:p>
          <a:p>
            <a:pPr>
              <a:buClrTx/>
              <a:buFont typeface="Wingdings" pitchFamily="2" charset="2"/>
              <a:buChar char="Ø"/>
            </a:pPr>
            <a:r>
              <a:rPr lang="en-US" sz="1800" smtClean="0"/>
              <a:t>On the first page, choose “</a:t>
            </a:r>
            <a:r>
              <a:rPr lang="en-US" sz="1800" b="1" smtClean="0"/>
              <a:t>Lending Institutions</a:t>
            </a:r>
            <a:r>
              <a:rPr lang="en-US" sz="1800" smtClean="0"/>
              <a:t>.”   Do NOT choose “Government Agencies.”</a:t>
            </a:r>
          </a:p>
          <a:p>
            <a:pPr>
              <a:buClrTx/>
              <a:buFont typeface="Wingdings" pitchFamily="2" charset="2"/>
              <a:buChar char="Ø"/>
            </a:pPr>
            <a:r>
              <a:rPr lang="en-US" sz="1800" smtClean="0"/>
              <a:t>Select:  </a:t>
            </a:r>
            <a:r>
              <a:rPr lang="en-US" sz="1800" u="sng" smtClean="0"/>
              <a:t>Registration for Lender User ID</a:t>
            </a:r>
            <a:r>
              <a:rPr lang="en-US" sz="1800" smtClean="0"/>
              <a:t>.  </a:t>
            </a:r>
          </a:p>
          <a:p>
            <a:endParaRPr lang="en-US" smtClean="0"/>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5848350"/>
            <a:ext cx="20288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152400" y="990600"/>
            <a:ext cx="8839200" cy="923925"/>
          </a:xfrm>
          <a:prstGeom prst="rect">
            <a:avLst/>
          </a:prstGeom>
        </p:spPr>
        <p:txBody>
          <a:bodyPr>
            <a:spAutoFit/>
          </a:bodyPr>
          <a:lstStyle/>
          <a:p>
            <a:pPr>
              <a:defRPr/>
            </a:pPr>
            <a:endParaRPr lang="en-US" dirty="0"/>
          </a:p>
          <a:p>
            <a:pPr>
              <a:defRPr/>
            </a:pPr>
            <a:r>
              <a:rPr lang="en-US" dirty="0"/>
              <a:t>Go to </a:t>
            </a:r>
            <a:r>
              <a:rPr lang="en-US" u="sng" dirty="0">
                <a:latin typeface="+mn-lt"/>
                <a:hlinkClick r:id="rId3"/>
              </a:rPr>
              <a:t>https</a:t>
            </a:r>
            <a:r>
              <a:rPr lang="en-US" u="sng" dirty="0">
                <a:hlinkClick r:id="rId3"/>
              </a:rPr>
              <a:t>://entp.hud.gov/caivrs/public/home.html</a:t>
            </a:r>
            <a:r>
              <a:rPr lang="en-US" dirty="0"/>
              <a:t>  (This link will direct the reader to the “USING CAIVRS” menu for non-FHA approved lenders.)</a:t>
            </a:r>
          </a:p>
        </p:txBody>
      </p:sp>
      <p:pic>
        <p:nvPicPr>
          <p:cNvPr id="174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057400"/>
            <a:ext cx="6553200" cy="383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1828800" y="2362200"/>
            <a:ext cx="43434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600200" y="4724400"/>
            <a:ext cx="44196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ound Single Corner Rectangle 12"/>
          <p:cNvSpPr/>
          <p:nvPr/>
        </p:nvSpPr>
        <p:spPr>
          <a:xfrm>
            <a:off x="7938" y="6550025"/>
            <a:ext cx="465137" cy="3079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t>9</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1641</TotalTime>
  <Words>1885</Words>
  <Application>Microsoft Office PowerPoint</Application>
  <PresentationFormat>On-screen Show (4:3)</PresentationFormat>
  <Paragraphs>320</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CAIVRS Credit Alert Verification Reporting System v6 -12 </vt:lpstr>
      <vt:lpstr>The History Of CAIVRS</vt:lpstr>
      <vt:lpstr>Why Use CAIVRS</vt:lpstr>
      <vt:lpstr>Who Is Required To Use CAIVRS</vt:lpstr>
      <vt:lpstr>When Do I Use CAIVRS</vt:lpstr>
      <vt:lpstr>Who Can’t Use CAIVRS</vt:lpstr>
      <vt:lpstr>How Do I Access CAIVRS</vt:lpstr>
      <vt:lpstr>CAIVRS - Not FHA-Approved</vt:lpstr>
      <vt:lpstr>Use This Link To Get Started </vt:lpstr>
      <vt:lpstr>PowerPoint Presentation</vt:lpstr>
      <vt:lpstr>If The Application Is Not Accepted</vt:lpstr>
      <vt:lpstr>If The Application Is Accepted</vt:lpstr>
      <vt:lpstr>The Letter Is In The Mail</vt:lpstr>
      <vt:lpstr>If You Don’t Receive Your Letter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Small Business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kjharris</dc:creator>
  <cp:lastModifiedBy>Brianne Doura</cp:lastModifiedBy>
  <cp:revision>161</cp:revision>
  <dcterms:created xsi:type="dcterms:W3CDTF">2011-11-16T18:34:38Z</dcterms:created>
  <dcterms:modified xsi:type="dcterms:W3CDTF">2012-07-03T12:09:08Z</dcterms:modified>
</cp:coreProperties>
</file>