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handoutMasterIdLst>
    <p:handoutMasterId r:id="rId34"/>
  </p:handoutMasterIdLst>
  <p:sldIdLst>
    <p:sldId id="256" r:id="rId2"/>
    <p:sldId id="257" r:id="rId3"/>
    <p:sldId id="258" r:id="rId4"/>
    <p:sldId id="259" r:id="rId5"/>
    <p:sldId id="261" r:id="rId6"/>
    <p:sldId id="260" r:id="rId7"/>
    <p:sldId id="262" r:id="rId8"/>
    <p:sldId id="263" r:id="rId9"/>
    <p:sldId id="265" r:id="rId10"/>
    <p:sldId id="266" r:id="rId11"/>
    <p:sldId id="267" r:id="rId12"/>
    <p:sldId id="268" r:id="rId13"/>
    <p:sldId id="282" r:id="rId14"/>
    <p:sldId id="269" r:id="rId15"/>
    <p:sldId id="270" r:id="rId16"/>
    <p:sldId id="271" r:id="rId17"/>
    <p:sldId id="272" r:id="rId18"/>
    <p:sldId id="294" r:id="rId19"/>
    <p:sldId id="273" r:id="rId20"/>
    <p:sldId id="275" r:id="rId21"/>
    <p:sldId id="276" r:id="rId22"/>
    <p:sldId id="296" r:id="rId23"/>
    <p:sldId id="295" r:id="rId24"/>
    <p:sldId id="289" r:id="rId25"/>
    <p:sldId id="277" r:id="rId26"/>
    <p:sldId id="291" r:id="rId27"/>
    <p:sldId id="292" r:id="rId28"/>
    <p:sldId id="264" r:id="rId29"/>
    <p:sldId id="278" r:id="rId30"/>
    <p:sldId id="279" r:id="rId31"/>
    <p:sldId id="280" r:id="rId32"/>
    <p:sldId id="281"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6" autoAdjust="0"/>
    <p:restoredTop sz="86482" autoAdjust="0"/>
  </p:normalViewPr>
  <p:slideViewPr>
    <p:cSldViewPr>
      <p:cViewPr varScale="1">
        <p:scale>
          <a:sx n="65" d="100"/>
          <a:sy n="65" d="100"/>
        </p:scale>
        <p:origin x="-73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AEF09DA-CDF7-4983-83D1-BE5E92E03FFC}" type="datetimeFigureOut">
              <a:rPr lang="en-US" smtClean="0"/>
              <a:pPr/>
              <a:t>10/1/2014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E69FB29-85CB-4E85-BF91-44B3706BC3A3}"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F6F621F-CA1E-4E1D-B6F6-6DD204E9D62D}" type="datetimeFigureOut">
              <a:rPr lang="en-US" smtClean="0"/>
              <a:pPr/>
              <a:t>10/1/2014</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49643C15-74D4-4CE5-B452-EE3794677BDD}"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F6F621F-CA1E-4E1D-B6F6-6DD204E9D62D}" type="datetimeFigureOut">
              <a:rPr lang="en-US" smtClean="0"/>
              <a:pPr/>
              <a:t>10/1/2014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643C15-74D4-4CE5-B452-EE3794677BD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F6F621F-CA1E-4E1D-B6F6-6DD204E9D62D}" type="datetimeFigureOut">
              <a:rPr lang="en-US" smtClean="0"/>
              <a:pPr/>
              <a:t>10/1/2014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643C15-74D4-4CE5-B452-EE3794677BD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F6F621F-CA1E-4E1D-B6F6-6DD204E9D62D}" type="datetimeFigureOut">
              <a:rPr lang="en-US" smtClean="0"/>
              <a:pPr/>
              <a:t>10/1/2014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643C15-74D4-4CE5-B452-EE3794677BD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F6F621F-CA1E-4E1D-B6F6-6DD204E9D62D}" type="datetimeFigureOut">
              <a:rPr lang="en-US" smtClean="0"/>
              <a:pPr/>
              <a:t>10/1/2014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643C15-74D4-4CE5-B452-EE3794677BDD}"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F6F621F-CA1E-4E1D-B6F6-6DD204E9D62D}" type="datetimeFigureOut">
              <a:rPr lang="en-US" smtClean="0"/>
              <a:pPr/>
              <a:t>10/1/2014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643C15-74D4-4CE5-B452-EE3794677BD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F6F621F-CA1E-4E1D-B6F6-6DD204E9D62D}" type="datetimeFigureOut">
              <a:rPr lang="en-US" smtClean="0"/>
              <a:pPr/>
              <a:t>10/1/2014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643C15-74D4-4CE5-B452-EE3794677BD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F6F621F-CA1E-4E1D-B6F6-6DD204E9D62D}" type="datetimeFigureOut">
              <a:rPr lang="en-US" smtClean="0"/>
              <a:pPr/>
              <a:t>10/1/2014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643C15-74D4-4CE5-B452-EE3794677BD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6F621F-CA1E-4E1D-B6F6-6DD204E9D62D}" type="datetimeFigureOut">
              <a:rPr lang="en-US" smtClean="0"/>
              <a:pPr/>
              <a:t>10/1/2014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643C15-74D4-4CE5-B452-EE3794677BD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F6F621F-CA1E-4E1D-B6F6-6DD204E9D62D}" type="datetimeFigureOut">
              <a:rPr lang="en-US" smtClean="0"/>
              <a:pPr/>
              <a:t>10/1/2014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643C15-74D4-4CE5-B452-EE3794677BD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F6F621F-CA1E-4E1D-B6F6-6DD204E9D62D}" type="datetimeFigureOut">
              <a:rPr lang="en-US" smtClean="0"/>
              <a:pPr/>
              <a:t>10/1/2014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49643C15-74D4-4CE5-B452-EE3794677BDD}"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F6F621F-CA1E-4E1D-B6F6-6DD204E9D62D}" type="datetimeFigureOut">
              <a:rPr lang="en-US" smtClean="0"/>
              <a:pPr/>
              <a:t>10/1/2014</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9643C15-74D4-4CE5-B452-EE3794677BDD}"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finance.ky.gov/"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sos.ky.gov/"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mailto:Daniel.Carter@lrc.ky.gov" TargetMode="External"/><Relationship Id="rId2" Type="http://schemas.openxmlformats.org/officeDocument/2006/relationships/hyperlink" Target="mailto:Kim.Eisner@lrc.ky.gov" TargetMode="External"/><Relationship Id="rId1" Type="http://schemas.openxmlformats.org/officeDocument/2006/relationships/slideLayout" Target="../slideLayouts/slideLayout2.xml"/><Relationship Id="rId4" Type="http://schemas.openxmlformats.org/officeDocument/2006/relationships/hyperlink" Target="mailto:Jennifer.Wilson@lrc.ky.gov"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ctr"/>
            <a:r>
              <a:rPr lang="en-US" sz="4000" dirty="0" smtClean="0"/>
              <a:t>Kentucky Legislative Research Commission:</a:t>
            </a:r>
            <a:br>
              <a:rPr lang="en-US" sz="4000" dirty="0" smtClean="0"/>
            </a:br>
            <a:r>
              <a:rPr lang="en-US" sz="3200" dirty="0" smtClean="0"/>
              <a:t>Government Contract Review Committee</a:t>
            </a:r>
            <a:endParaRPr lang="en-US" sz="3200" dirty="0"/>
          </a:p>
        </p:txBody>
      </p:sp>
      <p:sp>
        <p:nvSpPr>
          <p:cNvPr id="3" name="Subtitle 2"/>
          <p:cNvSpPr>
            <a:spLocks noGrp="1"/>
          </p:cNvSpPr>
          <p:nvPr>
            <p:ph type="subTitle" idx="1"/>
          </p:nvPr>
        </p:nvSpPr>
        <p:spPr/>
        <p:txBody>
          <a:bodyPr>
            <a:normAutofit/>
          </a:bodyPr>
          <a:lstStyle/>
          <a:p>
            <a:pPr algn="ctr"/>
            <a:endParaRPr lang="en-US" sz="2400" dirty="0" smtClean="0"/>
          </a:p>
          <a:p>
            <a:pPr algn="ctr"/>
            <a:r>
              <a:rPr lang="en-US" sz="2400" dirty="0" smtClean="0"/>
              <a:t>Personal Service Contracts &amp; Memoranda of Agreement: </a:t>
            </a:r>
            <a:br>
              <a:rPr lang="en-US" sz="2400" dirty="0" smtClean="0"/>
            </a:br>
            <a:r>
              <a:rPr lang="en-US" sz="2400" dirty="0" smtClean="0"/>
              <a:t>Committee Jurisdiction, Process, and Approval</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257800"/>
          </a:xfrm>
        </p:spPr>
        <p:txBody>
          <a:bodyPr>
            <a:normAutofit/>
          </a:bodyPr>
          <a:lstStyle/>
          <a:p>
            <a:r>
              <a:rPr lang="en-US" dirty="0" smtClean="0"/>
              <a:t>NOTE:</a:t>
            </a:r>
          </a:p>
          <a:p>
            <a:pPr lvl="1"/>
            <a:r>
              <a:rPr lang="en-US" dirty="0" smtClean="0"/>
              <a:t>Although submitted for information purposes only, PSCs of $10,000 or less and MOAs of $50,000 or less may still be examined by the committee.  Agency participation may still be requested at monthly meetings relative to those agreements.</a:t>
            </a:r>
          </a:p>
          <a:p>
            <a:pPr lvl="1"/>
            <a:r>
              <a:rPr lang="en-US" dirty="0" smtClean="0"/>
              <a:t>If a PSC of $10,000 or less or an MOA of $50,000 or less is amended so that the total now exceeds those threshold amounts, the amended contract will be placed on the agenda for routine review.</a:t>
            </a:r>
          </a:p>
          <a:p>
            <a:pPr lvl="1"/>
            <a:r>
              <a:rPr lang="en-US" i="1" u="sng" dirty="0" smtClean="0"/>
              <a:t>Payment for PSCs over $10,000 &amp; MOAs over $50,000 cannot be remitted prior to committee review.  However, work can begin once the contract is filed.</a:t>
            </a:r>
            <a:endParaRPr lang="en-US" i="1" u="sng"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Proof of Necessity (KRS</a:t>
            </a:r>
            <a:r>
              <a:rPr lang="en-US" sz="3600" baseline="0" dirty="0" smtClean="0"/>
              <a:t> 45A.695)</a:t>
            </a:r>
            <a:r>
              <a:rPr lang="en-US" sz="3600" dirty="0" smtClean="0"/>
              <a:t>...</a:t>
            </a:r>
            <a:endParaRPr lang="en-US" sz="3600" dirty="0"/>
          </a:p>
        </p:txBody>
      </p:sp>
      <p:sp>
        <p:nvSpPr>
          <p:cNvPr id="3" name="Content Placeholder 2"/>
          <p:cNvSpPr>
            <a:spLocks noGrp="1"/>
          </p:cNvSpPr>
          <p:nvPr>
            <p:ph idx="1"/>
          </p:nvPr>
        </p:nvSpPr>
        <p:spPr/>
        <p:txBody>
          <a:bodyPr>
            <a:normAutofit fontScale="92500"/>
          </a:bodyPr>
          <a:lstStyle/>
          <a:p>
            <a:r>
              <a:rPr lang="en-US" dirty="0" smtClean="0"/>
              <a:t>The Proof of Necessity form must accompany all filed contracts and agreements, and must include:</a:t>
            </a:r>
          </a:p>
          <a:p>
            <a:pPr lvl="1"/>
            <a:r>
              <a:rPr lang="en-US" dirty="0" smtClean="0"/>
              <a:t>The need for service</a:t>
            </a:r>
          </a:p>
          <a:p>
            <a:pPr lvl="1"/>
            <a:r>
              <a:rPr lang="en-US" dirty="0" smtClean="0"/>
              <a:t>The unavailability of state personnel or the non-feasibility of utilizing state personnel to perform the service</a:t>
            </a:r>
          </a:p>
          <a:p>
            <a:pPr lvl="1"/>
            <a:r>
              <a:rPr lang="en-US" dirty="0" smtClean="0"/>
              <a:t>The total projected cost of the contract and source of funding</a:t>
            </a:r>
          </a:p>
          <a:p>
            <a:pPr lvl="1"/>
            <a:r>
              <a:rPr lang="en-US" dirty="0" smtClean="0"/>
              <a:t>The total projected duration </a:t>
            </a:r>
          </a:p>
          <a:p>
            <a:pPr lvl="1"/>
            <a:r>
              <a:rPr lang="en-US" dirty="0" smtClean="0"/>
              <a:t>Payment information, in detail</a:t>
            </a:r>
          </a:p>
          <a:p>
            <a:pPr lvl="1"/>
            <a:r>
              <a:rPr lang="en-US" dirty="0" smtClean="0"/>
              <a:t>For MOAs, the reason for exchanging resources or responsibilities</a:t>
            </a:r>
          </a:p>
          <a:p>
            <a:pPr lvl="1"/>
            <a:r>
              <a:rPr lang="en-US" dirty="0" smtClean="0"/>
              <a:t>Other information as the committee deems appropriate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Committee Policies...</a:t>
            </a:r>
            <a:endParaRPr lang="en-US" sz="3600" dirty="0"/>
          </a:p>
        </p:txBody>
      </p:sp>
      <p:sp>
        <p:nvSpPr>
          <p:cNvPr id="3" name="Content Placeholder 2"/>
          <p:cNvSpPr>
            <a:spLocks noGrp="1"/>
          </p:cNvSpPr>
          <p:nvPr>
            <p:ph idx="1"/>
          </p:nvPr>
        </p:nvSpPr>
        <p:spPr/>
        <p:txBody>
          <a:bodyPr>
            <a:normAutofit/>
          </a:bodyPr>
          <a:lstStyle/>
          <a:p>
            <a:r>
              <a:rPr lang="en-US" sz="2800" dirty="0" smtClean="0"/>
              <a:t>Personal Service Contract Amendment Policy</a:t>
            </a:r>
          </a:p>
          <a:p>
            <a:r>
              <a:rPr lang="en-US" sz="2800" dirty="0" smtClean="0"/>
              <a:t>Specialized Service: Maximum Rates</a:t>
            </a:r>
          </a:p>
          <a:p>
            <a:pPr lvl="1"/>
            <a:r>
              <a:rPr lang="en-US" dirty="0" smtClean="0"/>
              <a:t>Legal</a:t>
            </a:r>
          </a:p>
          <a:p>
            <a:pPr lvl="1"/>
            <a:r>
              <a:rPr lang="en-US" dirty="0" smtClean="0"/>
              <a:t>Appraisers </a:t>
            </a:r>
          </a:p>
          <a:p>
            <a:pPr lvl="1"/>
            <a:r>
              <a:rPr lang="en-US" dirty="0" smtClean="0"/>
              <a:t>Auctioneers </a:t>
            </a:r>
          </a:p>
          <a:p>
            <a:pPr lvl="1"/>
            <a:r>
              <a:rPr lang="en-US" dirty="0" smtClean="0"/>
              <a:t>Auditing 	</a:t>
            </a:r>
          </a:p>
          <a:p>
            <a:r>
              <a:rPr lang="en-US" sz="2800" dirty="0" smtClean="0"/>
              <a:t>Multiyear Contracts</a:t>
            </a:r>
            <a:endParaRPr lang="en-US"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800600"/>
          </a:xfrm>
        </p:spPr>
        <p:txBody>
          <a:bodyPr>
            <a:normAutofit fontScale="92500" lnSpcReduction="20000"/>
          </a:bodyPr>
          <a:lstStyle/>
          <a:p>
            <a:r>
              <a:rPr lang="en-US" sz="3100" dirty="0" smtClean="0"/>
              <a:t>Personal Service Contract Amendment Policy</a:t>
            </a:r>
          </a:p>
          <a:p>
            <a:r>
              <a:rPr lang="en-US" b="1" i="1" dirty="0" smtClean="0"/>
              <a:t>*Policy Statement #00-6*</a:t>
            </a:r>
            <a:endParaRPr lang="en-US" dirty="0" smtClean="0"/>
          </a:p>
          <a:p>
            <a:pPr>
              <a:buNone/>
            </a:pPr>
            <a:endParaRPr lang="en-US" dirty="0" smtClean="0"/>
          </a:p>
          <a:p>
            <a:r>
              <a:rPr lang="en-US" dirty="0" smtClean="0"/>
              <a:t>It shall be a policy of the Government Contract Review Committee of the Legislative Research Commission that no personal service contract amendment coming before the committee for review shall be in order any sooner than </a:t>
            </a:r>
            <a:r>
              <a:rPr lang="en-US" b="1" u="sng" dirty="0" smtClean="0"/>
              <a:t>ninety (90) days </a:t>
            </a:r>
            <a:r>
              <a:rPr lang="en-US" dirty="0" smtClean="0"/>
              <a:t>after a committee action on the contract, unless the amendment is supported by a detailed explanation, addressed to the committee, citing specific valid and justifiable reasons for amendment of the contract.  The failure of a contracting body to accurately estimate the total amount of a contract or proposed contract shall not constitute the sole reason for amending a government contract.</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lstStyle/>
          <a:p>
            <a:r>
              <a:rPr lang="en-US" dirty="0" smtClean="0"/>
              <a:t>Specialized Service: Maximum Rates</a:t>
            </a:r>
          </a:p>
          <a:p>
            <a:r>
              <a:rPr lang="en-US" b="1" i="1" dirty="0" smtClean="0"/>
              <a:t>*Policy Statement 99-1*</a:t>
            </a:r>
            <a:endParaRPr lang="en-US" dirty="0" smtClean="0"/>
          </a:p>
          <a:p>
            <a:pPr lvl="1"/>
            <a:r>
              <a:rPr lang="en-US" dirty="0" smtClean="0"/>
              <a:t>Legal Services</a:t>
            </a:r>
          </a:p>
          <a:p>
            <a:pPr lvl="2"/>
            <a:r>
              <a:rPr lang="en-US" sz="2400" dirty="0" smtClean="0"/>
              <a:t>Partner - $125/hour</a:t>
            </a:r>
          </a:p>
          <a:p>
            <a:pPr lvl="2"/>
            <a:r>
              <a:rPr lang="en-US" sz="2400" dirty="0" smtClean="0"/>
              <a:t>Associate - $100/hour</a:t>
            </a:r>
          </a:p>
          <a:p>
            <a:pPr lvl="2"/>
            <a:r>
              <a:rPr lang="en-US" sz="2400" dirty="0" smtClean="0"/>
              <a:t>For Appellate cases - $125/hour</a:t>
            </a:r>
          </a:p>
          <a:p>
            <a:pPr lvl="1"/>
            <a:r>
              <a:rPr lang="en-US" dirty="0" smtClean="0"/>
              <a:t>Legal Services for Title Examinations on Parcels of Land</a:t>
            </a:r>
          </a:p>
          <a:p>
            <a:pPr lvl="2"/>
            <a:r>
              <a:rPr lang="en-US" sz="2400" dirty="0" smtClean="0"/>
              <a:t>Surface Title - $170/title</a:t>
            </a:r>
          </a:p>
          <a:p>
            <a:pPr lvl="2"/>
            <a:r>
              <a:rPr lang="en-US" sz="2400" dirty="0" smtClean="0"/>
              <a:t>Mineral Title - $500/title</a:t>
            </a:r>
          </a:p>
          <a:p>
            <a:pPr lvl="1"/>
            <a:r>
              <a:rPr lang="en-US" dirty="0" smtClean="0"/>
              <a:t>Paralegals - $40/hour</a:t>
            </a:r>
          </a:p>
          <a:p>
            <a:pPr>
              <a:buNone/>
            </a:pPr>
            <a:endParaRPr lang="en-US" sz="2000" dirty="0" smtClean="0"/>
          </a:p>
          <a:p>
            <a:pPr lvl="2"/>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Note on Legal Fees...</a:t>
            </a:r>
            <a:endParaRPr lang="en-US" sz="3200" dirty="0"/>
          </a:p>
        </p:txBody>
      </p:sp>
      <p:sp>
        <p:nvSpPr>
          <p:cNvPr id="3" name="Content Placeholder 2"/>
          <p:cNvSpPr>
            <a:spLocks noGrp="1"/>
          </p:cNvSpPr>
          <p:nvPr>
            <p:ph idx="1"/>
          </p:nvPr>
        </p:nvSpPr>
        <p:spPr/>
        <p:txBody>
          <a:bodyPr/>
          <a:lstStyle/>
          <a:p>
            <a:pPr lvl="0"/>
            <a:r>
              <a:rPr lang="en-US" sz="1800" dirty="0" smtClean="0"/>
              <a:t>The Government Contract Review Committee may approve higher hourly rates for legal services provided in </a:t>
            </a:r>
            <a:r>
              <a:rPr lang="en-US" sz="1800" b="1" u="sng" dirty="0" smtClean="0"/>
              <a:t>high rate areas</a:t>
            </a:r>
            <a:r>
              <a:rPr lang="en-US" sz="1800" dirty="0" smtClean="0"/>
              <a:t>, or for legal services provided by attorneys located in high rate areas</a:t>
            </a:r>
            <a:r>
              <a:rPr lang="en-US" sz="1800" i="1" dirty="0" smtClean="0"/>
              <a:t>.</a:t>
            </a:r>
          </a:p>
          <a:p>
            <a:pPr lvl="0">
              <a:buNone/>
            </a:pPr>
            <a:endParaRPr lang="en-US" sz="1800" i="1" dirty="0" smtClean="0"/>
          </a:p>
          <a:p>
            <a:pPr lvl="0"/>
            <a:r>
              <a:rPr lang="en-US" sz="1800" b="1" u="sng" dirty="0" smtClean="0"/>
              <a:t>"High Rate Area" </a:t>
            </a:r>
            <a:r>
              <a:rPr lang="en-US" sz="1800" dirty="0" smtClean="0"/>
              <a:t>means those geographic areas recognized by the secretary of the Finance and Administration Cabinet as high rate areas by promulgation of an administrative regulation (</a:t>
            </a:r>
            <a:r>
              <a:rPr lang="en-US" sz="1800" dirty="0" smtClean="0">
                <a:hlinkClick r:id="rId2"/>
              </a:rPr>
              <a:t>http://finance.ky.gov</a:t>
            </a:r>
            <a:r>
              <a:rPr lang="en-US" sz="1800" dirty="0" smtClean="0"/>
              <a:t>)</a:t>
            </a:r>
          </a:p>
          <a:p>
            <a:pPr lvl="0">
              <a:buNone/>
            </a:pPr>
            <a:endParaRPr lang="en-US" sz="1800" dirty="0" smtClean="0"/>
          </a:p>
          <a:p>
            <a:pPr lvl="0"/>
            <a:r>
              <a:rPr lang="en-US" sz="1800" dirty="0" smtClean="0"/>
              <a:t>If a higher hourly wage is sought, submit a letter to the committee to justify the need to pay the wage</a:t>
            </a:r>
          </a:p>
          <a:p>
            <a:pPr lvl="0">
              <a:buNone/>
            </a:pPr>
            <a:endParaRPr lang="en-US" sz="1800" dirty="0" smtClean="0"/>
          </a:p>
          <a:p>
            <a:pPr lvl="0"/>
            <a:r>
              <a:rPr lang="en-US" sz="1800" dirty="0" smtClean="0"/>
              <a:t>For out of state attorneys, be prepared to explain why out-of-state counsel is necessary</a:t>
            </a:r>
          </a:p>
          <a:p>
            <a:pPr>
              <a:buNone/>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3200" dirty="0" smtClean="0"/>
              <a:t>Additional Fee Requirements...</a:t>
            </a:r>
            <a:endParaRPr lang="en-US" sz="3200" dirty="0"/>
          </a:p>
        </p:txBody>
      </p:sp>
      <p:sp>
        <p:nvSpPr>
          <p:cNvPr id="3" name="Content Placeholder 2"/>
          <p:cNvSpPr>
            <a:spLocks noGrp="1"/>
          </p:cNvSpPr>
          <p:nvPr>
            <p:ph idx="1"/>
          </p:nvPr>
        </p:nvSpPr>
        <p:spPr>
          <a:xfrm>
            <a:off x="457200" y="1524000"/>
            <a:ext cx="8229600" cy="4800600"/>
          </a:xfrm>
        </p:spPr>
        <p:txBody>
          <a:bodyPr>
            <a:normAutofit/>
          </a:bodyPr>
          <a:lstStyle/>
          <a:p>
            <a:r>
              <a:rPr lang="en-US" sz="2400" dirty="0" smtClean="0"/>
              <a:t>Appraisers - </a:t>
            </a:r>
            <a:r>
              <a:rPr lang="en-US" sz="2000" dirty="0" smtClean="0"/>
              <a:t>Policy Statement 99-2</a:t>
            </a:r>
          </a:p>
          <a:p>
            <a:pPr lvl="1"/>
            <a:r>
              <a:rPr lang="en-US" sz="2000" dirty="0" smtClean="0"/>
              <a:t>Real Estate - $560/day</a:t>
            </a:r>
          </a:p>
          <a:p>
            <a:pPr lvl="1"/>
            <a:r>
              <a:rPr lang="en-US" sz="2000" dirty="0" smtClean="0"/>
              <a:t>Resource &amp; Mineral - $600/day </a:t>
            </a:r>
          </a:p>
          <a:p>
            <a:pPr lvl="2"/>
            <a:r>
              <a:rPr lang="en-US" sz="1600" dirty="0" smtClean="0"/>
              <a:t>unless required by the complexity of the appraisal, in which case, prior justification must be presented to the committee.</a:t>
            </a:r>
          </a:p>
          <a:p>
            <a:r>
              <a:rPr lang="en-US" sz="2400" dirty="0" smtClean="0"/>
              <a:t>Auctioneers - </a:t>
            </a:r>
            <a:r>
              <a:rPr lang="en-US" sz="2000" dirty="0" smtClean="0"/>
              <a:t>Policy Statement 99-3 </a:t>
            </a:r>
          </a:p>
          <a:p>
            <a:pPr lvl="1"/>
            <a:r>
              <a:rPr lang="en-US" sz="2200" dirty="0" smtClean="0"/>
              <a:t>Real Property and Personal Property</a:t>
            </a:r>
            <a:endParaRPr lang="en-US" sz="1800" dirty="0" smtClean="0"/>
          </a:p>
          <a:p>
            <a:pPr lvl="2"/>
            <a:r>
              <a:rPr lang="en-US" sz="1600" dirty="0" smtClean="0"/>
              <a:t>Not to exceed $800/event for auctioneer services, unless required by the complexity of auction, in which case, prior justification must be presented to the committee.</a:t>
            </a:r>
          </a:p>
          <a:p>
            <a:r>
              <a:rPr lang="en-US" sz="2100" dirty="0" smtClean="0"/>
              <a:t>Auditing - </a:t>
            </a:r>
            <a:r>
              <a:rPr lang="en-US" sz="2000" dirty="0" smtClean="0"/>
              <a:t>Policy Statement 99-5</a:t>
            </a:r>
          </a:p>
          <a:p>
            <a:pPr lvl="1"/>
            <a:r>
              <a:rPr lang="en-US" sz="1800" dirty="0" smtClean="0"/>
              <a:t>Principal or Partner - $125/hour</a:t>
            </a:r>
          </a:p>
          <a:p>
            <a:pPr lvl="1"/>
            <a:r>
              <a:rPr lang="en-US" sz="1800" dirty="0" smtClean="0"/>
              <a:t>Sr. Auditor or Manager - $100/hour</a:t>
            </a:r>
          </a:p>
          <a:p>
            <a:pPr lvl="1"/>
            <a:r>
              <a:rPr lang="en-US" sz="1800" dirty="0" smtClean="0"/>
              <a:t>Jr. Auditor or Staff Auditor - $75/hour</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3200" dirty="0" smtClean="0"/>
              <a:t>Multiyear Contract Policy...</a:t>
            </a:r>
            <a:endParaRPr lang="en-US" sz="3200" dirty="0"/>
          </a:p>
        </p:txBody>
      </p:sp>
      <p:sp>
        <p:nvSpPr>
          <p:cNvPr id="3" name="Content Placeholder 2"/>
          <p:cNvSpPr>
            <a:spLocks noGrp="1"/>
          </p:cNvSpPr>
          <p:nvPr>
            <p:ph idx="1"/>
          </p:nvPr>
        </p:nvSpPr>
        <p:spPr>
          <a:xfrm>
            <a:off x="457200" y="1524000"/>
            <a:ext cx="8229600" cy="4800600"/>
          </a:xfrm>
        </p:spPr>
        <p:txBody>
          <a:bodyPr>
            <a:normAutofit fontScale="92500" lnSpcReduction="10000"/>
          </a:bodyPr>
          <a:lstStyle/>
          <a:p>
            <a:r>
              <a:rPr lang="en-US" b="1" i="1" dirty="0" smtClean="0"/>
              <a:t>Policy Statement 99-4 </a:t>
            </a:r>
            <a:r>
              <a:rPr lang="en-US" dirty="0" smtClean="0"/>
              <a:t>	</a:t>
            </a:r>
          </a:p>
          <a:p>
            <a:r>
              <a:rPr lang="en-US" dirty="0" smtClean="0"/>
              <a:t>It shall be the policy of the Government Contract Review Committee of the LRC to consider for approval, only those personal service contracts, price contracts for personal services, memoranda of agreement, memoranda of understanding, program administration contracts, interlocal agreements (to which the Commonwealth is a party), privatization contracts, or similar devices and instruments under the jurisdiction of the committee </a:t>
            </a:r>
            <a:r>
              <a:rPr lang="en-US" b="1" u="sng" dirty="0" smtClean="0"/>
              <a:t>that are entered into and concluded prior to the end of the biennium in which the contract or agreement was made</a:t>
            </a:r>
            <a:r>
              <a:rPr lang="en-US" dirty="0" smtClean="0"/>
              <a:t>. (June 30, 2014 for state funds...September 30, 2014 for federal funds)</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Notes</a:t>
            </a:r>
            <a:r>
              <a:rPr lang="en-US" baseline="0" dirty="0" smtClean="0"/>
              <a:t> on Multiyear Contracts</a:t>
            </a:r>
            <a:endParaRPr lang="en-US" dirty="0"/>
          </a:p>
        </p:txBody>
      </p:sp>
      <p:sp>
        <p:nvSpPr>
          <p:cNvPr id="3" name="Content Placeholder 2"/>
          <p:cNvSpPr>
            <a:spLocks noGrp="1"/>
          </p:cNvSpPr>
          <p:nvPr>
            <p:ph idx="1"/>
          </p:nvPr>
        </p:nvSpPr>
        <p:spPr/>
        <p:txBody>
          <a:bodyPr>
            <a:normAutofit/>
          </a:bodyPr>
          <a:lstStyle/>
          <a:p>
            <a:r>
              <a:rPr lang="en-US" dirty="0" smtClean="0"/>
              <a:t>Contracts can only last as long as the next biennial period (i.e. June 30, 2016 for contracts in this biennium)</a:t>
            </a:r>
          </a:p>
          <a:p>
            <a:r>
              <a:rPr lang="en-US" dirty="0" smtClean="0"/>
              <a:t>Contracts cannot be set up past the June 30 date</a:t>
            </a:r>
          </a:p>
          <a:p>
            <a:r>
              <a:rPr lang="en-US" dirty="0" smtClean="0"/>
              <a:t>Any new contracts past the June 30 date must either have new money appropriated by the legislature</a:t>
            </a:r>
            <a:r>
              <a:rPr lang="en-US" baseline="0" dirty="0" smtClean="0"/>
              <a:t> </a:t>
            </a:r>
            <a:r>
              <a:rPr lang="en-US" dirty="0" smtClean="0"/>
              <a:t>or carry a balance forward from the previous biennium</a:t>
            </a:r>
          </a:p>
          <a:p>
            <a:r>
              <a:rPr lang="en-US" dirty="0" smtClean="0"/>
              <a:t>At end of biennium, a new contract must be submitted for renewal contracts or projects – AN AMENDMENT IS NOT SUFFICIENT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Additional Requirements</a:t>
            </a:r>
            <a:r>
              <a:rPr lang="en-US" dirty="0" smtClean="0"/>
              <a:t>	</a:t>
            </a:r>
            <a:endParaRPr lang="en-US" dirty="0"/>
          </a:p>
        </p:txBody>
      </p:sp>
      <p:sp>
        <p:nvSpPr>
          <p:cNvPr id="3" name="Content Placeholder 2"/>
          <p:cNvSpPr>
            <a:spLocks noGrp="1"/>
          </p:cNvSpPr>
          <p:nvPr>
            <p:ph idx="1"/>
          </p:nvPr>
        </p:nvSpPr>
        <p:spPr>
          <a:xfrm>
            <a:off x="457200" y="2438400"/>
            <a:ext cx="8229600" cy="3886200"/>
          </a:xfrm>
        </p:spPr>
        <p:txBody>
          <a:bodyPr/>
          <a:lstStyle/>
          <a:p>
            <a:r>
              <a:rPr lang="en-US" sz="3200" dirty="0" smtClean="0"/>
              <a:t>Secretary of State Registration/foreign vendors</a:t>
            </a:r>
          </a:p>
          <a:p>
            <a:r>
              <a:rPr lang="en-US" sz="3200" dirty="0" smtClean="0"/>
              <a:t>Retroactive Start Date</a:t>
            </a:r>
          </a:p>
          <a:p>
            <a:r>
              <a:rPr lang="en-US" sz="3200" dirty="0" smtClean="0"/>
              <a:t>Contracts that exceed maximum rate</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r>
              <a:rPr lang="en-US" sz="3200" dirty="0" smtClean="0"/>
              <a:t>I. Jurisdiction: The Role of the Committee</a:t>
            </a:r>
            <a:endParaRPr lang="en-US" sz="3200" dirty="0"/>
          </a:p>
        </p:txBody>
      </p:sp>
      <p:sp>
        <p:nvSpPr>
          <p:cNvPr id="3" name="Content Placeholder 2"/>
          <p:cNvSpPr>
            <a:spLocks noGrp="1"/>
          </p:cNvSpPr>
          <p:nvPr>
            <p:ph idx="1"/>
          </p:nvPr>
        </p:nvSpPr>
        <p:spPr>
          <a:xfrm>
            <a:off x="457200" y="1524000"/>
            <a:ext cx="8229600" cy="4800600"/>
          </a:xfrm>
        </p:spPr>
        <p:txBody>
          <a:bodyPr>
            <a:normAutofit lnSpcReduction="10000"/>
          </a:bodyPr>
          <a:lstStyle/>
          <a:p>
            <a:r>
              <a:rPr lang="en-US" sz="2000" dirty="0" smtClean="0"/>
              <a:t>Government Contract Review Committee (GCRC) is a statutory committee created by KRS 45A.705.  It is required to meet monthly and review Personal Service Contracts and Memorandum of Agreement submitted to the LRC.  This review must occur within 45 days of the receipt.</a:t>
            </a:r>
          </a:p>
          <a:p>
            <a:pPr>
              <a:buNone/>
            </a:pPr>
            <a:endParaRPr lang="en-US" sz="2000" dirty="0" smtClean="0"/>
          </a:p>
          <a:p>
            <a:pPr lvl="1"/>
            <a:r>
              <a:rPr lang="en-US" sz="2000" u="sng" dirty="0" smtClean="0"/>
              <a:t>Personal Service Contract</a:t>
            </a:r>
            <a:r>
              <a:rPr lang="en-US" sz="2000" dirty="0" smtClean="0"/>
              <a:t>: Agreement where an individual, firm, partnership, or corporation is to perform services</a:t>
            </a:r>
          </a:p>
          <a:p>
            <a:pPr lvl="3"/>
            <a:r>
              <a:rPr lang="en-US" sz="1600" dirty="0" smtClean="0"/>
              <a:t>Professional skill/judgment required for a specified time at an agreed upon price</a:t>
            </a:r>
          </a:p>
          <a:p>
            <a:pPr lvl="3"/>
            <a:r>
              <a:rPr lang="en-US" sz="1600" dirty="0" smtClean="0"/>
              <a:t>i.e. – PSC # 14-036: UK contracted with Crowe Horwath, LLP for auditing of various services</a:t>
            </a:r>
          </a:p>
          <a:p>
            <a:pPr lvl="1"/>
            <a:r>
              <a:rPr lang="en-US" sz="2000" u="sng" dirty="0" smtClean="0"/>
              <a:t>Memorandum of Agreement</a:t>
            </a:r>
            <a:r>
              <a:rPr lang="en-US" sz="2000" dirty="0" smtClean="0"/>
              <a:t>: Agreement between agencies of the Commonwealth </a:t>
            </a:r>
          </a:p>
          <a:p>
            <a:pPr lvl="3"/>
            <a:r>
              <a:rPr lang="en-US" sz="1600" dirty="0" smtClean="0"/>
              <a:t>i.e. – MOA # 90109: Murray State Univ. contracted with Graves County Board of Education to provide a Reading Recovery Teacher Leader on their campus</a:t>
            </a:r>
            <a:endParaRPr lang="en-US"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r>
              <a:rPr lang="en-US" sz="3600" dirty="0" smtClean="0"/>
              <a:t>SOS Registration Requirement...</a:t>
            </a:r>
            <a:endParaRPr lang="en-US" sz="3600" dirty="0"/>
          </a:p>
        </p:txBody>
      </p:sp>
      <p:sp>
        <p:nvSpPr>
          <p:cNvPr id="3" name="Content Placeholder 2"/>
          <p:cNvSpPr>
            <a:spLocks noGrp="1"/>
          </p:cNvSpPr>
          <p:nvPr>
            <p:ph idx="1"/>
          </p:nvPr>
        </p:nvSpPr>
        <p:spPr>
          <a:xfrm>
            <a:off x="457200" y="1752600"/>
            <a:ext cx="8229600" cy="4572000"/>
          </a:xfrm>
        </p:spPr>
        <p:txBody>
          <a:bodyPr/>
          <a:lstStyle/>
          <a:p>
            <a:r>
              <a:rPr lang="en-US" dirty="0" smtClean="0"/>
              <a:t>Per KRS 14A.9-010: </a:t>
            </a:r>
            <a:r>
              <a:rPr lang="en-US" sz="2400" dirty="0" smtClean="0"/>
              <a:t>A foreign entity shall not transact business in this Commonwealth until it obtains a certificate of authority from the Secretary of State.</a:t>
            </a:r>
          </a:p>
          <a:p>
            <a:pPr lvl="1"/>
            <a:r>
              <a:rPr lang="en-US" sz="2200" dirty="0" smtClean="0"/>
              <a:t>Must be registered, active, and in good standing</a:t>
            </a:r>
          </a:p>
          <a:p>
            <a:r>
              <a:rPr lang="en-US" sz="2400" dirty="0" smtClean="0"/>
              <a:t>Contracts submitted for review that utilize foreign vendors must meet this requirement prior to the monthly committee meeting.  Inability to meet this </a:t>
            </a:r>
            <a:r>
              <a:rPr lang="en-US" sz="2400" smtClean="0"/>
              <a:t>requirement may leads </a:t>
            </a:r>
            <a:r>
              <a:rPr lang="en-US" sz="2400" dirty="0" smtClean="0"/>
              <a:t>to a deferral on the contract.</a:t>
            </a:r>
          </a:p>
          <a:p>
            <a:r>
              <a:rPr lang="en-US" sz="2400" dirty="0" smtClean="0"/>
              <a:t>Info on the process for vendor registration can be found at </a:t>
            </a:r>
            <a:r>
              <a:rPr lang="en-US" sz="2400" dirty="0" smtClean="0">
                <a:hlinkClick r:id="rId2"/>
              </a:rPr>
              <a:t>www.sos.ky.gov</a:t>
            </a:r>
            <a:r>
              <a:rPr lang="en-US" sz="2400" dirty="0" smtClean="0"/>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r>
              <a:rPr lang="en-US" sz="3200" dirty="0" smtClean="0"/>
              <a:t>Exceptions to the Registration Requirement...</a:t>
            </a:r>
            <a:endParaRPr lang="en-US" sz="3200" dirty="0"/>
          </a:p>
        </p:txBody>
      </p:sp>
      <p:sp>
        <p:nvSpPr>
          <p:cNvPr id="3" name="Content Placeholder 2"/>
          <p:cNvSpPr>
            <a:spLocks noGrp="1"/>
          </p:cNvSpPr>
          <p:nvPr>
            <p:ph idx="1"/>
          </p:nvPr>
        </p:nvSpPr>
        <p:spPr>
          <a:xfrm>
            <a:off x="457200" y="1447800"/>
            <a:ext cx="8229600" cy="4876800"/>
          </a:xfrm>
        </p:spPr>
        <p:txBody>
          <a:bodyPr>
            <a:normAutofit fontScale="47500" lnSpcReduction="20000"/>
          </a:bodyPr>
          <a:lstStyle/>
          <a:p>
            <a:r>
              <a:rPr lang="en-US" sz="5100" dirty="0" smtClean="0"/>
              <a:t>KRS 14A.9-010(2):  The following activities, among others, shall not constitute transacting business within the meaning of subsection (1) of this section:</a:t>
            </a:r>
          </a:p>
          <a:p>
            <a:pPr>
              <a:buNone/>
            </a:pPr>
            <a:endParaRPr lang="en-US" sz="2900" dirty="0" smtClean="0"/>
          </a:p>
          <a:p>
            <a:pPr>
              <a:buNone/>
            </a:pPr>
            <a:r>
              <a:rPr lang="en-US" sz="2900" dirty="0" smtClean="0"/>
              <a:t>	</a:t>
            </a:r>
            <a:r>
              <a:rPr lang="en-US" sz="4600" b="1" dirty="0" smtClean="0"/>
              <a:t>(a)</a:t>
            </a:r>
            <a:r>
              <a:rPr lang="en-US" sz="4600" dirty="0" smtClean="0"/>
              <a:t> Maintaining, defending, or settling any proceeding;</a:t>
            </a:r>
          </a:p>
          <a:p>
            <a:pPr>
              <a:buNone/>
            </a:pPr>
            <a:r>
              <a:rPr lang="en-US" sz="4600" dirty="0" smtClean="0"/>
              <a:t>	</a:t>
            </a:r>
            <a:r>
              <a:rPr lang="en-US" sz="4600" b="1" dirty="0" smtClean="0"/>
              <a:t>(b)</a:t>
            </a:r>
            <a:r>
              <a:rPr lang="en-US" sz="4600" dirty="0" smtClean="0"/>
              <a:t> Holding meetings of the board of directors, shareholders, partners, members, managers, beneficial owners, or trustees or carrying on other activities concerning the internal affairs of the foreign entity;</a:t>
            </a:r>
          </a:p>
          <a:p>
            <a:pPr>
              <a:buNone/>
            </a:pPr>
            <a:r>
              <a:rPr lang="en-US" sz="4600" dirty="0" smtClean="0"/>
              <a:t>	</a:t>
            </a:r>
            <a:r>
              <a:rPr lang="en-US" sz="4600" b="1" dirty="0" smtClean="0"/>
              <a:t>(c)</a:t>
            </a:r>
            <a:r>
              <a:rPr lang="en-US" sz="4600" dirty="0" smtClean="0"/>
              <a:t> Maintaining bank accounts;</a:t>
            </a:r>
          </a:p>
          <a:p>
            <a:pPr>
              <a:buNone/>
            </a:pPr>
            <a:r>
              <a:rPr lang="en-US" sz="4600" dirty="0" smtClean="0"/>
              <a:t>	</a:t>
            </a:r>
            <a:r>
              <a:rPr lang="en-US" sz="4600" b="1" dirty="0" smtClean="0"/>
              <a:t>(d)</a:t>
            </a:r>
            <a:r>
              <a:rPr lang="en-US" sz="4600" dirty="0" smtClean="0"/>
              <a:t> Maintaining offices or agencies for the transfer, exchange, and registration of the foreign entity's own securities or maintaining trustees or depositaries with respect to those securities;</a:t>
            </a:r>
          </a:p>
          <a:p>
            <a:pPr>
              <a:buNone/>
            </a:pPr>
            <a:r>
              <a:rPr lang="en-US" sz="4600" dirty="0" smtClean="0"/>
              <a:t>	</a:t>
            </a:r>
            <a:r>
              <a:rPr lang="en-US" sz="4600" b="1" dirty="0" smtClean="0"/>
              <a:t>(e)</a:t>
            </a:r>
            <a:r>
              <a:rPr lang="en-US" sz="4600" dirty="0" smtClean="0"/>
              <a:t> Selling through independent contractors;</a:t>
            </a:r>
          </a:p>
          <a:p>
            <a:pPr>
              <a:buNone/>
            </a:pPr>
            <a:r>
              <a:rPr lang="en-US" sz="4600" dirty="0" smtClean="0"/>
              <a:t>	</a:t>
            </a:r>
            <a:endParaRPr lang="en-US" sz="46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Exceptions to the Registration Requirement (continued)</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sz="2800" b="1" dirty="0" smtClean="0"/>
              <a:t>	</a:t>
            </a:r>
          </a:p>
          <a:p>
            <a:pPr>
              <a:buNone/>
            </a:pPr>
            <a:r>
              <a:rPr lang="en-US" sz="2800" b="1" dirty="0" smtClean="0"/>
              <a:t>	(f)</a:t>
            </a:r>
            <a:r>
              <a:rPr lang="en-US" sz="2800" dirty="0" smtClean="0"/>
              <a:t> Soliciting or obtaining orders, whether by mail or through employees, agents, or otherwise, if the orders require acceptance outside this state before they become contracts;</a:t>
            </a:r>
          </a:p>
          <a:p>
            <a:pPr>
              <a:buNone/>
            </a:pPr>
            <a:r>
              <a:rPr lang="en-US" sz="2800" dirty="0" smtClean="0"/>
              <a:t>	</a:t>
            </a:r>
            <a:r>
              <a:rPr lang="en-US" sz="2800" b="1" dirty="0" smtClean="0"/>
              <a:t>(g)</a:t>
            </a:r>
            <a:r>
              <a:rPr lang="en-US" sz="2800" dirty="0" smtClean="0"/>
              <a:t> Creating or acquiring indebtedness, mortgages, and security interests in real, personal, or intangible property;</a:t>
            </a:r>
          </a:p>
          <a:p>
            <a:pPr>
              <a:buNone/>
            </a:pPr>
            <a:r>
              <a:rPr lang="en-US" sz="2800" dirty="0" smtClean="0"/>
              <a:t>	</a:t>
            </a:r>
            <a:r>
              <a:rPr lang="en-US" sz="2800" b="1" dirty="0" smtClean="0"/>
              <a:t>(h)</a:t>
            </a:r>
            <a:r>
              <a:rPr lang="en-US" sz="2800" dirty="0" smtClean="0"/>
              <a:t> Securing or collecting debts or enforcing mortgages and security interests in property securing the debts;</a:t>
            </a:r>
          </a:p>
          <a:p>
            <a:pPr>
              <a:buNone/>
            </a:pPr>
            <a:r>
              <a:rPr lang="en-US" sz="2800" dirty="0" smtClean="0"/>
              <a:t>	</a:t>
            </a:r>
            <a:r>
              <a:rPr lang="en-US" sz="2800" b="1" dirty="0" smtClean="0"/>
              <a:t>(</a:t>
            </a:r>
            <a:r>
              <a:rPr lang="en-US" sz="2800" b="1" dirty="0" err="1" smtClean="0"/>
              <a:t>i</a:t>
            </a:r>
            <a:r>
              <a:rPr lang="en-US" sz="2800" b="1" dirty="0" smtClean="0"/>
              <a:t>)</a:t>
            </a:r>
            <a:r>
              <a:rPr lang="en-US" sz="2800" dirty="0" smtClean="0"/>
              <a:t> Owning, without more, real or personal property;</a:t>
            </a:r>
          </a:p>
          <a:p>
            <a:pPr>
              <a:buNone/>
            </a:pPr>
            <a:r>
              <a:rPr lang="en-US" sz="2800" dirty="0" smtClean="0"/>
              <a:t>	</a:t>
            </a:r>
            <a:r>
              <a:rPr lang="en-US" sz="2800" b="1" dirty="0" smtClean="0"/>
              <a:t>(j) </a:t>
            </a:r>
            <a:r>
              <a:rPr lang="en-US" sz="2800" dirty="0" smtClean="0"/>
              <a:t>Conducting an isolated transaction that is completed within thirty (30)</a:t>
            </a:r>
          </a:p>
          <a:p>
            <a:pPr>
              <a:buNone/>
            </a:pPr>
            <a:r>
              <a:rPr lang="en-US" sz="2800" dirty="0" smtClean="0"/>
              <a:t>	days and that is not one (1) in the course of repeated transactions of a</a:t>
            </a:r>
          </a:p>
          <a:p>
            <a:pPr>
              <a:buNone/>
            </a:pPr>
            <a:r>
              <a:rPr lang="en-US" sz="2800" dirty="0" smtClean="0"/>
              <a:t>	like nature; and</a:t>
            </a:r>
          </a:p>
          <a:p>
            <a:pPr>
              <a:buNone/>
            </a:pPr>
            <a:r>
              <a:rPr lang="en-US" sz="2800" dirty="0" smtClean="0"/>
              <a:t>	</a:t>
            </a:r>
            <a:r>
              <a:rPr lang="en-US" sz="2800" b="1" dirty="0" smtClean="0"/>
              <a:t>(k)</a:t>
            </a:r>
            <a:r>
              <a:rPr lang="en-US" sz="2800" dirty="0" smtClean="0"/>
              <a:t> Transacting business in interstate commerce.</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III.   Tips and Things to Consider</a:t>
            </a:r>
            <a:r>
              <a:rPr lang="en-US" baseline="0" dirty="0" smtClean="0"/>
              <a:t> When Filing Contracts</a:t>
            </a:r>
            <a:endParaRPr lang="en-US" dirty="0"/>
          </a:p>
        </p:txBody>
      </p:sp>
      <p:sp>
        <p:nvSpPr>
          <p:cNvPr id="3" name="Content Placeholder 2"/>
          <p:cNvSpPr>
            <a:spLocks noGrp="1"/>
          </p:cNvSpPr>
          <p:nvPr>
            <p:ph idx="1"/>
          </p:nvPr>
        </p:nvSpPr>
        <p:spPr/>
        <p:txBody>
          <a:bodyPr/>
          <a:lstStyle/>
          <a:p>
            <a:endParaRPr lang="en-US" dirty="0" smtClean="0"/>
          </a:p>
          <a:p>
            <a:r>
              <a:rPr lang="en-US" dirty="0" smtClean="0"/>
              <a:t>Secretary of State Registration</a:t>
            </a:r>
          </a:p>
          <a:p>
            <a:endParaRPr lang="en-US" dirty="0" smtClean="0"/>
          </a:p>
          <a:p>
            <a:r>
              <a:rPr lang="en-US" dirty="0" smtClean="0"/>
              <a:t>Retroactive Start Dates &amp; Contracts of High Rate</a:t>
            </a:r>
          </a:p>
          <a:p>
            <a:endParaRPr lang="en-US" dirty="0" smtClean="0"/>
          </a:p>
          <a:p>
            <a:r>
              <a:rPr lang="en-US" dirty="0" smtClean="0"/>
              <a:t>Multiple Vendors</a:t>
            </a:r>
          </a:p>
          <a:p>
            <a:endParaRPr lang="en-US" dirty="0" smtClean="0"/>
          </a:p>
          <a:p>
            <a:r>
              <a:rPr lang="en-US" dirty="0" smtClean="0"/>
              <a:t>Funding Sources and Contract Descriptions</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Secretary of State Registration</a:t>
            </a:r>
            <a:endParaRPr lang="en-US" dirty="0"/>
          </a:p>
        </p:txBody>
      </p:sp>
      <p:sp>
        <p:nvSpPr>
          <p:cNvPr id="3" name="Content Placeholder 2"/>
          <p:cNvSpPr>
            <a:spLocks noGrp="1"/>
          </p:cNvSpPr>
          <p:nvPr>
            <p:ph idx="1"/>
          </p:nvPr>
        </p:nvSpPr>
        <p:spPr/>
        <p:txBody>
          <a:bodyPr/>
          <a:lstStyle/>
          <a:p>
            <a:endParaRPr lang="en-US" dirty="0" smtClean="0"/>
          </a:p>
          <a:p>
            <a:r>
              <a:rPr lang="en-US" sz="3200" dirty="0" smtClean="0"/>
              <a:t>Make sure they are registered with the Secretary of State and are in good standing</a:t>
            </a:r>
          </a:p>
          <a:p>
            <a:endParaRPr lang="en-US" sz="3200" dirty="0" smtClean="0"/>
          </a:p>
          <a:p>
            <a:endParaRPr lang="en-US" sz="3200" dirty="0" smtClean="0"/>
          </a:p>
          <a:p>
            <a:r>
              <a:rPr lang="en-US" sz="3200" dirty="0" smtClean="0"/>
              <a:t>Attach form to contract indicating company is in good standing</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200912"/>
          </a:xfrm>
        </p:spPr>
        <p:txBody>
          <a:bodyPr>
            <a:normAutofit fontScale="90000"/>
          </a:bodyPr>
          <a:lstStyle/>
          <a:p>
            <a:pPr algn="ctr"/>
            <a:r>
              <a:rPr lang="en-US" sz="4400" dirty="0" smtClean="0"/>
              <a:t>Retroactive Start Date</a:t>
            </a:r>
            <a:br>
              <a:rPr lang="en-US" sz="4400" dirty="0" smtClean="0"/>
            </a:br>
            <a:r>
              <a:rPr lang="en-US" sz="4400" dirty="0" smtClean="0"/>
              <a:t> &amp; Contracts of High Rate</a:t>
            </a:r>
            <a:r>
              <a:rPr lang="en-US" dirty="0" smtClean="0"/>
              <a:t>	</a:t>
            </a:r>
            <a:endParaRPr lang="en-US" dirty="0"/>
          </a:p>
        </p:txBody>
      </p:sp>
      <p:sp>
        <p:nvSpPr>
          <p:cNvPr id="3" name="Content Placeholder 2"/>
          <p:cNvSpPr>
            <a:spLocks noGrp="1"/>
          </p:cNvSpPr>
          <p:nvPr>
            <p:ph idx="1"/>
          </p:nvPr>
        </p:nvSpPr>
        <p:spPr/>
        <p:txBody>
          <a:bodyPr>
            <a:normAutofit/>
          </a:bodyPr>
          <a:lstStyle/>
          <a:p>
            <a:r>
              <a:rPr lang="en-US" sz="3600" dirty="0" smtClean="0"/>
              <a:t>In cases where a retroactive start date is needed or a contracted hourly rate exceeds the maximum requirement, submit a letter of explanation to the co-chairs prior to the meeting.  Lack of this documentation may lead to a deferral.</a:t>
            </a:r>
            <a:endParaRPr lang="en-US" sz="36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Multiple Vendors</a:t>
            </a:r>
            <a:endParaRPr lang="en-US" dirty="0"/>
          </a:p>
        </p:txBody>
      </p:sp>
      <p:sp>
        <p:nvSpPr>
          <p:cNvPr id="3" name="Content Placeholder 2"/>
          <p:cNvSpPr>
            <a:spLocks noGrp="1"/>
          </p:cNvSpPr>
          <p:nvPr>
            <p:ph idx="1"/>
          </p:nvPr>
        </p:nvSpPr>
        <p:spPr/>
        <p:txBody>
          <a:bodyPr/>
          <a:lstStyle/>
          <a:p>
            <a:r>
              <a:rPr lang="en-US" dirty="0" smtClean="0"/>
              <a:t>Also called  a “multi” contract</a:t>
            </a:r>
          </a:p>
          <a:p>
            <a:endParaRPr lang="en-US" dirty="0" smtClean="0"/>
          </a:p>
          <a:p>
            <a:endParaRPr lang="en-US" dirty="0" smtClean="0"/>
          </a:p>
          <a:p>
            <a:r>
              <a:rPr lang="en-US" dirty="0" smtClean="0"/>
              <a:t>May submit one contract with a list of all supporting vendors</a:t>
            </a:r>
          </a:p>
          <a:p>
            <a:endParaRPr lang="en-US" dirty="0" smtClean="0"/>
          </a:p>
          <a:p>
            <a:endParaRPr lang="en-US" dirty="0" smtClean="0"/>
          </a:p>
          <a:p>
            <a:r>
              <a:rPr lang="en-US" dirty="0" smtClean="0"/>
              <a:t>No need for an individual contract for each vendor</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Funding Sources &amp; Contract Descriptions</a:t>
            </a:r>
            <a:endParaRPr lang="en-US" dirty="0"/>
          </a:p>
        </p:txBody>
      </p:sp>
      <p:sp>
        <p:nvSpPr>
          <p:cNvPr id="3" name="Content Placeholder 2"/>
          <p:cNvSpPr>
            <a:spLocks noGrp="1"/>
          </p:cNvSpPr>
          <p:nvPr>
            <p:ph idx="1"/>
          </p:nvPr>
        </p:nvSpPr>
        <p:spPr/>
        <p:txBody>
          <a:bodyPr/>
          <a:lstStyle/>
          <a:p>
            <a:endParaRPr lang="en-US" dirty="0" smtClean="0"/>
          </a:p>
          <a:p>
            <a:r>
              <a:rPr lang="en-US" sz="3200" dirty="0" smtClean="0"/>
              <a:t>Make sure funding sources are accurate and consistent</a:t>
            </a:r>
          </a:p>
          <a:p>
            <a:endParaRPr lang="en-US" sz="3200" dirty="0" smtClean="0"/>
          </a:p>
          <a:p>
            <a:endParaRPr lang="en-US" sz="3200" dirty="0" smtClean="0"/>
          </a:p>
          <a:p>
            <a:r>
              <a:rPr lang="en-US" sz="3200" dirty="0" smtClean="0"/>
              <a:t>Provide a concise description of services provided </a:t>
            </a:r>
          </a:p>
          <a:p>
            <a:pPr>
              <a:buNone/>
            </a:pP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IV. The Day of the Meeting</a:t>
            </a:r>
            <a:endParaRPr lang="en-US" dirty="0"/>
          </a:p>
        </p:txBody>
      </p:sp>
      <p:sp>
        <p:nvSpPr>
          <p:cNvPr id="3" name="Content Placeholder 2"/>
          <p:cNvSpPr>
            <a:spLocks noGrp="1"/>
          </p:cNvSpPr>
          <p:nvPr>
            <p:ph idx="1"/>
          </p:nvPr>
        </p:nvSpPr>
        <p:spPr/>
        <p:txBody>
          <a:bodyPr/>
          <a:lstStyle/>
          <a:p>
            <a:endParaRPr lang="en-US" dirty="0" smtClean="0"/>
          </a:p>
          <a:p>
            <a:r>
              <a:rPr lang="en-US" sz="2800" dirty="0" smtClean="0"/>
              <a:t>Contracts Selected for “Further Review”</a:t>
            </a:r>
          </a:p>
          <a:p>
            <a:pPr lvl="1"/>
            <a:endParaRPr lang="en-US" sz="2800" dirty="0" smtClean="0"/>
          </a:p>
          <a:p>
            <a:pPr lvl="1"/>
            <a:r>
              <a:rPr lang="en-US" sz="2800" dirty="0" smtClean="0"/>
              <a:t>What should you expect? </a:t>
            </a:r>
          </a:p>
          <a:p>
            <a:pPr lvl="1">
              <a:buNone/>
            </a:pPr>
            <a:endParaRPr lang="en-US" sz="2800" dirty="0" smtClean="0"/>
          </a:p>
          <a:p>
            <a:pPr lvl="1"/>
            <a:r>
              <a:rPr lang="en-US" sz="2800" dirty="0" smtClean="0"/>
              <a:t>What do members generally look for?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fontScale="90000"/>
          </a:bodyPr>
          <a:lstStyle/>
          <a:p>
            <a:r>
              <a:rPr lang="en-US" dirty="0" smtClean="0"/>
              <a:t>What to expect for “meeting time”</a:t>
            </a:r>
            <a:endParaRPr lang="en-US" dirty="0"/>
          </a:p>
        </p:txBody>
      </p:sp>
      <p:sp>
        <p:nvSpPr>
          <p:cNvPr id="3" name="Content Placeholder 2"/>
          <p:cNvSpPr>
            <a:spLocks noGrp="1"/>
          </p:cNvSpPr>
          <p:nvPr>
            <p:ph idx="1"/>
          </p:nvPr>
        </p:nvSpPr>
        <p:spPr>
          <a:xfrm>
            <a:off x="457200" y="1676400"/>
            <a:ext cx="8229600" cy="4648200"/>
          </a:xfrm>
        </p:spPr>
        <p:txBody>
          <a:bodyPr>
            <a:normAutofit fontScale="92500" lnSpcReduction="10000"/>
          </a:bodyPr>
          <a:lstStyle/>
          <a:p>
            <a:r>
              <a:rPr lang="en-US" dirty="0" smtClean="0"/>
              <a:t>In the week prior to the meeting, committee members and agencies will receive the complete agenda to review.</a:t>
            </a:r>
          </a:p>
          <a:p>
            <a:r>
              <a:rPr lang="en-US" dirty="0" smtClean="0"/>
              <a:t>We strongly encourage all agencies to look over the agenda thoroughly to ensure that no corrections or additions need to be made prior to the meeting.  </a:t>
            </a:r>
          </a:p>
          <a:p>
            <a:r>
              <a:rPr lang="en-US" dirty="0" smtClean="0"/>
              <a:t>Committee members typically have up until the business day before the meeting to select contracts for review, at which point we immediately notify all agencies that need to attend the meeting and speak to their contract.</a:t>
            </a:r>
          </a:p>
          <a:p>
            <a:r>
              <a:rPr lang="en-US" dirty="0" smtClean="0"/>
              <a:t>The routine meeting day is the 2</a:t>
            </a:r>
            <a:r>
              <a:rPr lang="en-US" baseline="30000" dirty="0" smtClean="0"/>
              <a:t>nd</a:t>
            </a:r>
            <a:r>
              <a:rPr lang="en-US" dirty="0" smtClean="0"/>
              <a:t> Tuesday of the month.  Members notify us by the Monday before the meeting with any questions or pulled items.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410200"/>
          </a:xfrm>
        </p:spPr>
        <p:txBody>
          <a:bodyPr/>
          <a:lstStyle/>
          <a:p>
            <a:r>
              <a:rPr lang="en-US" dirty="0" smtClean="0"/>
              <a:t>The GCRC is composed of 8 members of the General Assembly</a:t>
            </a:r>
          </a:p>
          <a:p>
            <a:pPr lvl="1"/>
            <a:r>
              <a:rPr lang="en-US" dirty="0" smtClean="0"/>
              <a:t>4 members of the House and 4 members of the Senate</a:t>
            </a:r>
          </a:p>
          <a:p>
            <a:r>
              <a:rPr lang="en-US" dirty="0" smtClean="0"/>
              <a:t>Current Membership:</a:t>
            </a:r>
          </a:p>
          <a:p>
            <a:pPr lvl="1"/>
            <a:r>
              <a:rPr lang="en-US" sz="2000" dirty="0" smtClean="0"/>
              <a:t>Senator Sara Beth Gregory (Co-Chair)</a:t>
            </a:r>
          </a:p>
          <a:p>
            <a:pPr lvl="1"/>
            <a:r>
              <a:rPr lang="en-US" sz="2000" dirty="0" smtClean="0"/>
              <a:t>Representative Dennis Horlander (Co-Chair)</a:t>
            </a:r>
          </a:p>
          <a:p>
            <a:pPr lvl="1"/>
            <a:r>
              <a:rPr lang="en-US" sz="2000" dirty="0" smtClean="0"/>
              <a:t>Senator Julian Carroll</a:t>
            </a:r>
          </a:p>
          <a:p>
            <a:pPr lvl="1"/>
            <a:r>
              <a:rPr lang="en-US" sz="2000" dirty="0" smtClean="0"/>
              <a:t>Senator Paul Hornback</a:t>
            </a:r>
          </a:p>
          <a:p>
            <a:pPr lvl="1"/>
            <a:r>
              <a:rPr lang="en-US" sz="2000" dirty="0" smtClean="0"/>
              <a:t>Senator Christian McDaniel</a:t>
            </a:r>
          </a:p>
          <a:p>
            <a:pPr lvl="1"/>
            <a:r>
              <a:rPr lang="en-US" sz="2000" dirty="0" smtClean="0"/>
              <a:t>Representative Jesse Crenshaw</a:t>
            </a:r>
          </a:p>
          <a:p>
            <a:pPr lvl="1"/>
            <a:r>
              <a:rPr lang="en-US" sz="2000" dirty="0" smtClean="0"/>
              <a:t>Representative Brad Montell</a:t>
            </a:r>
          </a:p>
          <a:p>
            <a:pPr lvl="1"/>
            <a:r>
              <a:rPr lang="en-US" sz="2000" dirty="0" smtClean="0"/>
              <a:t>Representative Brent Yonts</a:t>
            </a:r>
            <a:endParaRPr lang="en-US" sz="2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sz="3200" dirty="0" smtClean="0"/>
              <a:t>If your contract is selected for further review...</a:t>
            </a:r>
            <a:endParaRPr lang="en-US" sz="3200" dirty="0"/>
          </a:p>
        </p:txBody>
      </p:sp>
      <p:sp>
        <p:nvSpPr>
          <p:cNvPr id="3" name="Content Placeholder 2"/>
          <p:cNvSpPr>
            <a:spLocks noGrp="1"/>
          </p:cNvSpPr>
          <p:nvPr>
            <p:ph idx="1"/>
          </p:nvPr>
        </p:nvSpPr>
        <p:spPr>
          <a:xfrm>
            <a:off x="457200" y="1676400"/>
            <a:ext cx="8229600" cy="4648200"/>
          </a:xfrm>
        </p:spPr>
        <p:txBody>
          <a:bodyPr>
            <a:normAutofit fontScale="92500" lnSpcReduction="10000"/>
          </a:bodyPr>
          <a:lstStyle/>
          <a:p>
            <a:r>
              <a:rPr lang="en-US" dirty="0" smtClean="0"/>
              <a:t>Members typically pull contracts that present questions on the amount, scope, source of funding, necessity, and effectiveness of the agreement.</a:t>
            </a:r>
          </a:p>
          <a:p>
            <a:r>
              <a:rPr lang="en-US" dirty="0" smtClean="0"/>
              <a:t>If the contract deals with a reoccurring program, be prepared to discuss measurements of its success.</a:t>
            </a:r>
          </a:p>
          <a:p>
            <a:r>
              <a:rPr lang="en-US" dirty="0" smtClean="0"/>
              <a:t>Members often look at service contracts for universities to understand whether the contracted service can be performed by current staff or students with particularized training.</a:t>
            </a:r>
          </a:p>
          <a:p>
            <a:r>
              <a:rPr lang="en-US" dirty="0" smtClean="0"/>
              <a:t>If questions remain after discussion at the meeting, members can request to defer the contract to the following month.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lstStyle/>
          <a:p>
            <a:r>
              <a:rPr lang="en-US" dirty="0" smtClean="0"/>
              <a:t>After the meeting...	</a:t>
            </a:r>
            <a:endParaRPr lang="en-US" dirty="0"/>
          </a:p>
        </p:txBody>
      </p:sp>
      <p:sp>
        <p:nvSpPr>
          <p:cNvPr id="3" name="Content Placeholder 2"/>
          <p:cNvSpPr>
            <a:spLocks noGrp="1"/>
          </p:cNvSpPr>
          <p:nvPr>
            <p:ph idx="1"/>
          </p:nvPr>
        </p:nvSpPr>
        <p:spPr/>
        <p:txBody>
          <a:bodyPr/>
          <a:lstStyle/>
          <a:p>
            <a:endParaRPr lang="en-US" dirty="0" smtClean="0"/>
          </a:p>
          <a:p>
            <a:r>
              <a:rPr lang="en-US" dirty="0" smtClean="0"/>
              <a:t>All approved contracts transmittals will be stamped, scanned and emailed to the respective agencies.</a:t>
            </a:r>
          </a:p>
          <a:p>
            <a:pPr lvl="1"/>
            <a:endParaRPr lang="en-US" dirty="0" smtClean="0"/>
          </a:p>
          <a:p>
            <a:pPr lvl="1"/>
            <a:r>
              <a:rPr lang="en-US" dirty="0" smtClean="0"/>
              <a:t>Payment can begin upon receipt of the approved contract.</a:t>
            </a:r>
          </a:p>
          <a:p>
            <a:pPr lvl="1"/>
            <a:endParaRPr lang="en-US" dirty="0" smtClean="0"/>
          </a:p>
          <a:p>
            <a:pPr lvl="1"/>
            <a:r>
              <a:rPr lang="en-US" dirty="0" smtClean="0"/>
              <a:t>Universities can anticipate receipt the business day following the monthly meeting.</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105400"/>
          </a:xfrm>
        </p:spPr>
        <p:txBody>
          <a:bodyPr>
            <a:normAutofit/>
          </a:bodyPr>
          <a:lstStyle/>
          <a:p>
            <a:pPr algn="ctr">
              <a:buNone/>
            </a:pPr>
            <a:r>
              <a:rPr lang="en-US" dirty="0" smtClean="0"/>
              <a:t>Call or email our office if you ever have a question or concern.  We are located in 002 of the Capitol Annex.</a:t>
            </a:r>
          </a:p>
          <a:p>
            <a:pPr>
              <a:buNone/>
            </a:pPr>
            <a:endParaRPr lang="en-US" dirty="0" smtClean="0"/>
          </a:p>
          <a:p>
            <a:pPr algn="ctr">
              <a:buNone/>
            </a:pPr>
            <a:r>
              <a:rPr lang="en-US" sz="2200" dirty="0" smtClean="0"/>
              <a:t>Kim Eisner, Committee Staff Administrator – Ext. 756</a:t>
            </a:r>
          </a:p>
          <a:p>
            <a:pPr algn="ctr">
              <a:buNone/>
            </a:pPr>
            <a:r>
              <a:rPr lang="en-US" sz="2200" dirty="0" smtClean="0">
                <a:hlinkClick r:id="rId2"/>
              </a:rPr>
              <a:t>Kim.Eisner@lrc.ky.gov</a:t>
            </a:r>
            <a:endParaRPr lang="en-US" sz="2200" dirty="0" smtClean="0"/>
          </a:p>
          <a:p>
            <a:pPr algn="ctr">
              <a:buNone/>
            </a:pPr>
            <a:endParaRPr lang="en-US" sz="2200" dirty="0" smtClean="0"/>
          </a:p>
          <a:p>
            <a:pPr algn="ctr">
              <a:buNone/>
            </a:pPr>
            <a:r>
              <a:rPr lang="en-US" sz="2200" dirty="0" smtClean="0"/>
              <a:t>Daniel Carter, Legislative Analyst – Ext. 360</a:t>
            </a:r>
          </a:p>
          <a:p>
            <a:pPr algn="ctr">
              <a:buNone/>
            </a:pPr>
            <a:r>
              <a:rPr lang="en-US" sz="2200" dirty="0" smtClean="0">
                <a:hlinkClick r:id="rId3"/>
              </a:rPr>
              <a:t>Daniel.Carter@lrc.ky.gov</a:t>
            </a:r>
            <a:endParaRPr lang="en-US" sz="2200" dirty="0" smtClean="0"/>
          </a:p>
          <a:p>
            <a:pPr algn="ctr">
              <a:buNone/>
            </a:pPr>
            <a:endParaRPr lang="en-US" sz="2200" dirty="0" smtClean="0"/>
          </a:p>
          <a:p>
            <a:pPr algn="ctr">
              <a:buNone/>
            </a:pPr>
            <a:r>
              <a:rPr lang="en-US" sz="2200" dirty="0" smtClean="0"/>
              <a:t>Jennifer Wilson, Committee Assistant – Ext. 424</a:t>
            </a:r>
          </a:p>
          <a:p>
            <a:pPr algn="ctr">
              <a:buNone/>
            </a:pPr>
            <a:r>
              <a:rPr lang="en-US" sz="2200" dirty="0" smtClean="0">
                <a:hlinkClick r:id="rId4"/>
              </a:rPr>
              <a:t>Jennifer.Wilson@lrc.ky.gov</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Scope of Committee Review (KRS 45A.695-705)</a:t>
            </a:r>
            <a:r>
              <a:rPr lang="en-US" dirty="0" smtClean="0"/>
              <a:t>	</a:t>
            </a:r>
            <a:endParaRPr lang="en-US" dirty="0"/>
          </a:p>
        </p:txBody>
      </p:sp>
      <p:sp>
        <p:nvSpPr>
          <p:cNvPr id="3" name="Content Placeholder 2"/>
          <p:cNvSpPr>
            <a:spLocks noGrp="1"/>
          </p:cNvSpPr>
          <p:nvPr>
            <p:ph idx="1"/>
          </p:nvPr>
        </p:nvSpPr>
        <p:spPr/>
        <p:txBody>
          <a:bodyPr/>
          <a:lstStyle/>
          <a:p>
            <a:r>
              <a:rPr lang="en-US" dirty="0" smtClean="0"/>
              <a:t>Provide oversight and examine the following:</a:t>
            </a:r>
          </a:p>
          <a:p>
            <a:pPr lvl="1"/>
            <a:r>
              <a:rPr lang="en-US" dirty="0" smtClean="0"/>
              <a:t>The stated need for the service</a:t>
            </a:r>
          </a:p>
          <a:p>
            <a:pPr lvl="1"/>
            <a:r>
              <a:rPr lang="en-US" dirty="0" smtClean="0"/>
              <a:t>Whether the service could or should be performed by state personnel</a:t>
            </a:r>
          </a:p>
          <a:p>
            <a:pPr lvl="1"/>
            <a:r>
              <a:rPr lang="en-US" dirty="0" smtClean="0"/>
              <a:t>The amount and duration of the contract or agreement</a:t>
            </a:r>
          </a:p>
          <a:p>
            <a:pPr lvl="1"/>
            <a:r>
              <a:rPr lang="en-US" dirty="0" smtClean="0"/>
              <a:t>The appropriateness of any exchange of resources or responsibilities.</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r>
              <a:rPr lang="en-US" sz="3200" dirty="0" smtClean="0"/>
              <a:t>Committee Actions</a:t>
            </a:r>
            <a:endParaRPr lang="en-US" sz="3200" dirty="0"/>
          </a:p>
        </p:txBody>
      </p:sp>
      <p:sp>
        <p:nvSpPr>
          <p:cNvPr id="3" name="Content Placeholder 2"/>
          <p:cNvSpPr>
            <a:spLocks noGrp="1"/>
          </p:cNvSpPr>
          <p:nvPr>
            <p:ph idx="1"/>
          </p:nvPr>
        </p:nvSpPr>
        <p:spPr>
          <a:xfrm>
            <a:off x="457200" y="1447800"/>
            <a:ext cx="8229600" cy="4876800"/>
          </a:xfrm>
        </p:spPr>
        <p:txBody>
          <a:bodyPr>
            <a:normAutofit/>
          </a:bodyPr>
          <a:lstStyle/>
          <a:p>
            <a:r>
              <a:rPr lang="en-US" dirty="0" smtClean="0"/>
              <a:t>During review at the monthly meeting, GCRC members can:</a:t>
            </a:r>
          </a:p>
          <a:p>
            <a:pPr lvl="1"/>
            <a:r>
              <a:rPr lang="en-US" dirty="0" smtClean="0"/>
              <a:t>Consider the contract “Reviewed without objection”</a:t>
            </a:r>
          </a:p>
          <a:p>
            <a:pPr lvl="2"/>
            <a:r>
              <a:rPr lang="en-US" dirty="0" smtClean="0"/>
              <a:t>This allows the contract to pass through committee </a:t>
            </a:r>
          </a:p>
          <a:p>
            <a:pPr lvl="2">
              <a:buNone/>
            </a:pPr>
            <a:endParaRPr lang="en-US" dirty="0" smtClean="0"/>
          </a:p>
          <a:p>
            <a:pPr lvl="1"/>
            <a:r>
              <a:rPr lang="en-US" dirty="0" smtClean="0"/>
              <a:t>Defer the contract for a specified amount of time</a:t>
            </a:r>
          </a:p>
          <a:p>
            <a:pPr lvl="2"/>
            <a:r>
              <a:rPr lang="en-US" dirty="0" smtClean="0"/>
              <a:t>Typically occurs when questions remain on the contract or items are missing (i.e. – SOS registration requirement)</a:t>
            </a:r>
          </a:p>
          <a:p>
            <a:pPr lvl="2">
              <a:buNone/>
            </a:pPr>
            <a:endParaRPr lang="en-US" dirty="0" smtClean="0"/>
          </a:p>
          <a:p>
            <a:pPr lvl="1"/>
            <a:r>
              <a:rPr lang="en-US" dirty="0" smtClean="0"/>
              <a:t>Disapprove the contract</a:t>
            </a:r>
          </a:p>
          <a:p>
            <a:pPr lvl="2"/>
            <a:r>
              <a:rPr lang="en-US" dirty="0" smtClean="0"/>
              <a:t>This occurs when the members deem the amount, duration, or exchange of resources as inappropriate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lstStyle/>
          <a:p>
            <a:endParaRPr lang="en-US" dirty="0" smtClean="0"/>
          </a:p>
          <a:p>
            <a:endParaRPr lang="en-US" dirty="0" smtClean="0"/>
          </a:p>
          <a:p>
            <a:r>
              <a:rPr lang="en-US" dirty="0" smtClean="0"/>
              <a:t>NOTE: Committee “Action” requires a constitutional majority of the membership, or 5 votes.</a:t>
            </a:r>
          </a:p>
          <a:p>
            <a:pPr lvl="1"/>
            <a:r>
              <a:rPr lang="en-US" dirty="0" smtClean="0"/>
              <a:t>“Action” is considered to be a motion to defer or disapprove a contract.</a:t>
            </a:r>
          </a:p>
          <a:p>
            <a:pPr lvl="1"/>
            <a:r>
              <a:rPr lang="en-US" dirty="0" smtClean="0"/>
              <a:t>A motion to “Review without objection” is considered as allowing the contract to pass through committee.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If Disapproved (KRS 45A.705)...</a:t>
            </a:r>
            <a:endParaRPr lang="en-US" sz="3600" dirty="0"/>
          </a:p>
        </p:txBody>
      </p:sp>
      <p:sp>
        <p:nvSpPr>
          <p:cNvPr id="3" name="Content Placeholder 2"/>
          <p:cNvSpPr>
            <a:spLocks noGrp="1"/>
          </p:cNvSpPr>
          <p:nvPr>
            <p:ph idx="1"/>
          </p:nvPr>
        </p:nvSpPr>
        <p:spPr/>
        <p:txBody>
          <a:bodyPr/>
          <a:lstStyle/>
          <a:p>
            <a:pPr marL="274320" lvl="2" indent="-274320">
              <a:buClr>
                <a:schemeClr val="accent3"/>
              </a:buClr>
              <a:buSzPct val="95000"/>
            </a:pPr>
            <a:r>
              <a:rPr lang="en-US" dirty="0" smtClean="0"/>
              <a:t>Following a successful motion to disapprove, we submit a written notation to the secretary of the Finance and Administration Cabinet to request the contract be terminated.</a:t>
            </a:r>
          </a:p>
          <a:p>
            <a:pPr marL="274320" lvl="2" indent="-274320">
              <a:buClr>
                <a:schemeClr val="accent3"/>
              </a:buClr>
              <a:buSzPct val="95000"/>
            </a:pPr>
            <a:r>
              <a:rPr lang="en-US" dirty="0" smtClean="0"/>
              <a:t>The secretary or a designee will then determine whether the contract or agreement should</a:t>
            </a:r>
          </a:p>
          <a:p>
            <a:pPr marL="822960" lvl="4" indent="-274320">
              <a:buSzPct val="95000"/>
            </a:pPr>
            <a:r>
              <a:rPr lang="en-US" dirty="0" smtClean="0"/>
              <a:t>Be revised to comply with the committee’s objections</a:t>
            </a:r>
          </a:p>
          <a:p>
            <a:pPr marL="822960" lvl="4" indent="-274320">
              <a:buSzPct val="95000"/>
            </a:pPr>
            <a:r>
              <a:rPr lang="en-US" dirty="0" smtClean="0"/>
              <a:t>Be cancelled</a:t>
            </a:r>
          </a:p>
          <a:p>
            <a:pPr marL="822960" lvl="4" indent="-274320">
              <a:buSzPct val="95000"/>
            </a:pPr>
            <a:r>
              <a:rPr lang="en-US" dirty="0" smtClean="0"/>
              <a:t>Remain effective as originally approved</a:t>
            </a:r>
          </a:p>
          <a:p>
            <a:pPr marL="548640" lvl="3" indent="-274320">
              <a:buSzPct val="95000"/>
            </a:pPr>
            <a:r>
              <a:rPr lang="en-US" dirty="0" smtClean="0"/>
              <a:t>The secretary will notify the committee of the action taken within 10 days from the date of committee review.</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II. </a:t>
            </a:r>
            <a:r>
              <a:rPr lang="en-US" sz="4000" dirty="0" smtClean="0"/>
              <a:t>Preparing the contract for review</a:t>
            </a:r>
            <a:endParaRPr lang="en-US" sz="4000" dirty="0"/>
          </a:p>
        </p:txBody>
      </p:sp>
      <p:sp>
        <p:nvSpPr>
          <p:cNvPr id="3" name="Content Placeholder 2"/>
          <p:cNvSpPr>
            <a:spLocks noGrp="1"/>
          </p:cNvSpPr>
          <p:nvPr>
            <p:ph idx="1"/>
          </p:nvPr>
        </p:nvSpPr>
        <p:spPr/>
        <p:txBody>
          <a:bodyPr/>
          <a:lstStyle/>
          <a:p>
            <a:endParaRPr lang="en-US" dirty="0" smtClean="0"/>
          </a:p>
          <a:p>
            <a:r>
              <a:rPr lang="en-US" sz="3600" dirty="0" smtClean="0"/>
              <a:t>Filing your contract	</a:t>
            </a:r>
          </a:p>
          <a:p>
            <a:r>
              <a:rPr lang="en-US" sz="3600" dirty="0" smtClean="0"/>
              <a:t>Establishing “Proof of Necessity”</a:t>
            </a:r>
          </a:p>
          <a:p>
            <a:r>
              <a:rPr lang="en-US" sz="3600" dirty="0" smtClean="0"/>
              <a:t>Committee Policy</a:t>
            </a:r>
          </a:p>
          <a:p>
            <a:r>
              <a:rPr lang="en-US" sz="3600" dirty="0" smtClean="0"/>
              <a:t>Additional Requirements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Filing your contract...</a:t>
            </a:r>
            <a:endParaRPr lang="en-US" sz="3200" dirty="0"/>
          </a:p>
        </p:txBody>
      </p:sp>
      <p:sp>
        <p:nvSpPr>
          <p:cNvPr id="3" name="Content Placeholder 2"/>
          <p:cNvSpPr>
            <a:spLocks noGrp="1"/>
          </p:cNvSpPr>
          <p:nvPr>
            <p:ph idx="1"/>
          </p:nvPr>
        </p:nvSpPr>
        <p:spPr/>
        <p:txBody>
          <a:bodyPr>
            <a:normAutofit lnSpcReduction="10000"/>
          </a:bodyPr>
          <a:lstStyle/>
          <a:p>
            <a:r>
              <a:rPr lang="en-US" sz="2400" dirty="0" smtClean="0"/>
              <a:t>In order to ensure your contract gets reviewed at the proper time:</a:t>
            </a:r>
          </a:p>
          <a:p>
            <a:pPr lvl="1"/>
            <a:r>
              <a:rPr lang="en-US" dirty="0" smtClean="0"/>
              <a:t>Each Personal Service Contract or Memorandum of Agreement is to be filed with the committee prior to the effective date and shall be accompanied by a completed Proof of Necessity (PON). – KRS 45A.695</a:t>
            </a:r>
          </a:p>
          <a:p>
            <a:pPr lvl="1">
              <a:buNone/>
            </a:pPr>
            <a:endParaRPr lang="en-US" dirty="0" smtClean="0"/>
          </a:p>
          <a:p>
            <a:pPr lvl="1"/>
            <a:r>
              <a:rPr lang="en-US" dirty="0" smtClean="0"/>
              <a:t>Personal Service Contracts of </a:t>
            </a:r>
            <a:r>
              <a:rPr lang="en-US" u="sng" dirty="0" smtClean="0"/>
              <a:t>$10,000 or less</a:t>
            </a:r>
            <a:r>
              <a:rPr lang="en-US" dirty="0" smtClean="0"/>
              <a:t> and Memorandum of Agreement of </a:t>
            </a:r>
            <a:r>
              <a:rPr lang="en-US" u="sng" dirty="0" smtClean="0"/>
              <a:t>$50,000 or less</a:t>
            </a:r>
            <a:r>
              <a:rPr lang="en-US" dirty="0" smtClean="0"/>
              <a:t> are exempt from routine review and are to be filed with the committee no more than </a:t>
            </a:r>
            <a:r>
              <a:rPr lang="en-US" u="sng" dirty="0" smtClean="0"/>
              <a:t>30 days </a:t>
            </a:r>
            <a:r>
              <a:rPr lang="en-US" dirty="0" smtClean="0"/>
              <a:t>after their effective date for informational purposes only. – KRS 45A.700</a:t>
            </a:r>
          </a:p>
          <a:p>
            <a:pPr lvl="1"/>
            <a:endParaRPr lang="en-US" sz="1800" dirty="0" smtClean="0"/>
          </a:p>
          <a:p>
            <a:pPr lvl="1">
              <a:buNone/>
            </a:pPr>
            <a:endParaRPr lang="en-US" sz="2000" dirty="0" smtClean="0"/>
          </a:p>
          <a:p>
            <a:pPr lvl="1"/>
            <a:endParaRPr lang="en-US" sz="2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3991</TotalTime>
  <Words>1914</Words>
  <Application>Microsoft Office PowerPoint</Application>
  <PresentationFormat>On-screen Show (4:3)</PresentationFormat>
  <Paragraphs>218</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Flow</vt:lpstr>
      <vt:lpstr>Kentucky Legislative Research Commission: Government Contract Review Committee</vt:lpstr>
      <vt:lpstr>I. Jurisdiction: The Role of the Committee</vt:lpstr>
      <vt:lpstr>Slide 3</vt:lpstr>
      <vt:lpstr>Scope of Committee Review (KRS 45A.695-705) </vt:lpstr>
      <vt:lpstr>Committee Actions</vt:lpstr>
      <vt:lpstr>Slide 6</vt:lpstr>
      <vt:lpstr>If Disapproved (KRS 45A.705)...</vt:lpstr>
      <vt:lpstr>II. Preparing the contract for review</vt:lpstr>
      <vt:lpstr>Filing your contract...</vt:lpstr>
      <vt:lpstr>Slide 10</vt:lpstr>
      <vt:lpstr>Proof of Necessity (KRS 45A.695)...</vt:lpstr>
      <vt:lpstr>Committee Policies...</vt:lpstr>
      <vt:lpstr>Slide 13</vt:lpstr>
      <vt:lpstr>Slide 14</vt:lpstr>
      <vt:lpstr>Note on Legal Fees...</vt:lpstr>
      <vt:lpstr>Additional Fee Requirements...</vt:lpstr>
      <vt:lpstr>Multiyear Contract Policy...</vt:lpstr>
      <vt:lpstr>Notes on Multiyear Contracts</vt:lpstr>
      <vt:lpstr>Additional Requirements </vt:lpstr>
      <vt:lpstr>SOS Registration Requirement...</vt:lpstr>
      <vt:lpstr>Exceptions to the Registration Requirement...</vt:lpstr>
      <vt:lpstr>Exceptions to the Registration Requirement (continued)</vt:lpstr>
      <vt:lpstr>III.   Tips and Things to Consider When Filing Contracts</vt:lpstr>
      <vt:lpstr>Secretary of State Registration</vt:lpstr>
      <vt:lpstr>Retroactive Start Date  &amp; Contracts of High Rate </vt:lpstr>
      <vt:lpstr>Multiple Vendors</vt:lpstr>
      <vt:lpstr>Funding Sources &amp; Contract Descriptions</vt:lpstr>
      <vt:lpstr>IV. The Day of the Meeting</vt:lpstr>
      <vt:lpstr>What to expect for “meeting time”</vt:lpstr>
      <vt:lpstr>If your contract is selected for further review...</vt:lpstr>
      <vt:lpstr>After the meeting... </vt:lpstr>
      <vt:lpstr>Slide 32</vt:lpstr>
    </vt:vector>
  </TitlesOfParts>
  <Company>LRC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Kentucky Legislative Research Commission: Government Contract Review Committee</dc:title>
  <dc:creator>booker_c</dc:creator>
  <cp:lastModifiedBy>Windows User</cp:lastModifiedBy>
  <cp:revision>145</cp:revision>
  <dcterms:created xsi:type="dcterms:W3CDTF">2013-09-11T12:42:15Z</dcterms:created>
  <dcterms:modified xsi:type="dcterms:W3CDTF">2014-10-01T13:36:36Z</dcterms:modified>
</cp:coreProperties>
</file>