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  <p:sldMasterId id="2147483699" r:id="rId3"/>
  </p:sldMasterIdLst>
  <p:notesMasterIdLst>
    <p:notesMasterId r:id="rId25"/>
  </p:notesMasterIdLst>
  <p:sldIdLst>
    <p:sldId id="256" r:id="rId4"/>
    <p:sldId id="305" r:id="rId5"/>
    <p:sldId id="301" r:id="rId6"/>
    <p:sldId id="324" r:id="rId7"/>
    <p:sldId id="300" r:id="rId8"/>
    <p:sldId id="315" r:id="rId9"/>
    <p:sldId id="316" r:id="rId10"/>
    <p:sldId id="309" r:id="rId11"/>
    <p:sldId id="310" r:id="rId12"/>
    <p:sldId id="320" r:id="rId13"/>
    <p:sldId id="314" r:id="rId14"/>
    <p:sldId id="297" r:id="rId15"/>
    <p:sldId id="313" r:id="rId16"/>
    <p:sldId id="312" r:id="rId17"/>
    <p:sldId id="322" r:id="rId18"/>
    <p:sldId id="323" r:id="rId19"/>
    <p:sldId id="304" r:id="rId20"/>
    <p:sldId id="306" r:id="rId21"/>
    <p:sldId id="318" r:id="rId22"/>
    <p:sldId id="319" r:id="rId23"/>
    <p:sldId id="317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46292"/>
    <a:srgbClr val="5A9A98"/>
    <a:srgbClr val="9966FF"/>
    <a:srgbClr val="DC5FDF"/>
    <a:srgbClr val="6C59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44" autoAdjust="0"/>
    <p:restoredTop sz="82716" autoAdjust="0"/>
  </p:normalViewPr>
  <p:slideViewPr>
    <p:cSldViewPr>
      <p:cViewPr>
        <p:scale>
          <a:sx n="60" d="100"/>
          <a:sy n="60" d="100"/>
        </p:scale>
        <p:origin x="-702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DE1F60-946B-4E45-BE5B-7115222958AF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2115FD39-0471-48C0-B219-8D65799B71CC}">
      <dgm:prSet phldrT="[Text]"/>
      <dgm:spPr/>
      <dgm:t>
        <a:bodyPr/>
        <a:lstStyle/>
        <a:p>
          <a:r>
            <a:rPr lang="en-US" dirty="0" smtClean="0"/>
            <a:t>AV ID</a:t>
          </a:r>
          <a:endParaRPr lang="en-US" dirty="0"/>
        </a:p>
      </dgm:t>
    </dgm:pt>
    <dgm:pt modelId="{1136A2BD-DE3A-4907-9E84-02F25312CE66}" type="parTrans" cxnId="{ED3AFC81-4AA6-42E0-B037-B1A61804E1F7}">
      <dgm:prSet/>
      <dgm:spPr/>
      <dgm:t>
        <a:bodyPr/>
        <a:lstStyle/>
        <a:p>
          <a:endParaRPr lang="en-US"/>
        </a:p>
      </dgm:t>
    </dgm:pt>
    <dgm:pt modelId="{F1BC8213-3662-44BE-920E-91EC852D832B}" type="sibTrans" cxnId="{ED3AFC81-4AA6-42E0-B037-B1A61804E1F7}">
      <dgm:prSet/>
      <dgm:spPr/>
      <dgm:t>
        <a:bodyPr/>
        <a:lstStyle/>
        <a:p>
          <a:endParaRPr lang="en-US"/>
        </a:p>
      </dgm:t>
    </dgm:pt>
    <dgm:pt modelId="{742E4B2E-3D78-4907-A29E-9DF57DE70139}">
      <dgm:prSet phldrT="[Text]"/>
      <dgm:spPr/>
      <dgm:t>
        <a:bodyPr/>
        <a:lstStyle/>
        <a:p>
          <a:r>
            <a:rPr lang="en-US" dirty="0" smtClean="0"/>
            <a:t>IV</a:t>
          </a:r>
          <a:endParaRPr lang="en-US" dirty="0"/>
        </a:p>
      </dgm:t>
    </dgm:pt>
    <dgm:pt modelId="{BBE96B0A-A1D8-424B-B4A0-9B36C450CC09}" type="parTrans" cxnId="{A3E298EF-0E01-44CC-A032-D5D058FCF8E6}">
      <dgm:prSet/>
      <dgm:spPr/>
      <dgm:t>
        <a:bodyPr/>
        <a:lstStyle/>
        <a:p>
          <a:endParaRPr lang="en-US"/>
        </a:p>
      </dgm:t>
    </dgm:pt>
    <dgm:pt modelId="{3494F8FA-A360-49DD-8626-68F6ED1EC05A}" type="sibTrans" cxnId="{A3E298EF-0E01-44CC-A032-D5D058FCF8E6}">
      <dgm:prSet/>
      <dgm:spPr/>
      <dgm:t>
        <a:bodyPr/>
        <a:lstStyle/>
        <a:p>
          <a:endParaRPr lang="en-US"/>
        </a:p>
      </dgm:t>
    </dgm:pt>
    <dgm:pt modelId="{2EB565E2-40B8-4C74-BECB-243AE65E1108}">
      <dgm:prSet phldrT="[Text]"/>
      <dgm:spPr/>
      <dgm:t>
        <a:bodyPr/>
        <a:lstStyle/>
        <a:p>
          <a:r>
            <a:rPr lang="en-US" dirty="0" smtClean="0"/>
            <a:t>MN</a:t>
          </a:r>
          <a:endParaRPr lang="en-US" dirty="0"/>
        </a:p>
      </dgm:t>
    </dgm:pt>
    <dgm:pt modelId="{DAFEE4D0-84E5-4B52-B50B-73DAC76DAE63}" type="parTrans" cxnId="{A27D00BC-5515-40CE-A52A-17A58F36BAF0}">
      <dgm:prSet/>
      <dgm:spPr/>
      <dgm:t>
        <a:bodyPr/>
        <a:lstStyle/>
        <a:p>
          <a:endParaRPr lang="en-US"/>
        </a:p>
      </dgm:t>
    </dgm:pt>
    <dgm:pt modelId="{8BB3E1D6-C259-460B-87FE-C412F8330861}" type="sibTrans" cxnId="{A27D00BC-5515-40CE-A52A-17A58F36BAF0}">
      <dgm:prSet/>
      <dgm:spPr/>
      <dgm:t>
        <a:bodyPr/>
        <a:lstStyle/>
        <a:p>
          <a:endParaRPr lang="en-US"/>
        </a:p>
      </dgm:t>
    </dgm:pt>
    <dgm:pt modelId="{267ADBA2-1480-4026-9091-19A38C25FFD6}">
      <dgm:prSet phldrT="[Text]"/>
      <dgm:spPr/>
      <dgm:t>
        <a:bodyPr/>
        <a:lstStyle/>
        <a:p>
          <a:r>
            <a:rPr lang="en-US" dirty="0" smtClean="0"/>
            <a:t>Auth</a:t>
          </a:r>
          <a:endParaRPr lang="en-US" dirty="0"/>
        </a:p>
      </dgm:t>
    </dgm:pt>
    <dgm:pt modelId="{E0793BDC-8D87-42D6-8721-70C8E7EE1E0F}" type="parTrans" cxnId="{CC2CC5F0-C659-4005-A099-AFFD2F9E735D}">
      <dgm:prSet/>
      <dgm:spPr/>
      <dgm:t>
        <a:bodyPr/>
        <a:lstStyle/>
        <a:p>
          <a:endParaRPr lang="en-US"/>
        </a:p>
      </dgm:t>
    </dgm:pt>
    <dgm:pt modelId="{09604D11-C436-481F-9E90-96F052E33B53}" type="sibTrans" cxnId="{CC2CC5F0-C659-4005-A099-AFFD2F9E735D}">
      <dgm:prSet/>
      <dgm:spPr/>
      <dgm:t>
        <a:bodyPr/>
        <a:lstStyle/>
        <a:p>
          <a:endParaRPr lang="en-US"/>
        </a:p>
      </dgm:t>
    </dgm:pt>
    <dgm:pt modelId="{8716CD31-4959-4084-B963-1B3CE1F6B97C}">
      <dgm:prSet phldrT="[Text]"/>
      <dgm:spPr/>
      <dgm:t>
        <a:bodyPr/>
        <a:lstStyle/>
        <a:p>
          <a:r>
            <a:rPr lang="en-US" dirty="0" smtClean="0"/>
            <a:t>POS</a:t>
          </a:r>
          <a:endParaRPr lang="en-US" dirty="0"/>
        </a:p>
      </dgm:t>
    </dgm:pt>
    <dgm:pt modelId="{6C18333A-E48E-4DEE-98CF-1B749C3AE5CB}" type="parTrans" cxnId="{58C00899-7088-466D-9088-3F08971CB937}">
      <dgm:prSet/>
      <dgm:spPr/>
      <dgm:t>
        <a:bodyPr/>
        <a:lstStyle/>
        <a:p>
          <a:endParaRPr lang="en-US"/>
        </a:p>
      </dgm:t>
    </dgm:pt>
    <dgm:pt modelId="{E91E07D5-81C3-462B-A4BC-841F27CFCEBE}" type="sibTrans" cxnId="{58C00899-7088-466D-9088-3F08971CB937}">
      <dgm:prSet/>
      <dgm:spPr/>
      <dgm:t>
        <a:bodyPr/>
        <a:lstStyle/>
        <a:p>
          <a:endParaRPr lang="en-US"/>
        </a:p>
      </dgm:t>
    </dgm:pt>
    <dgm:pt modelId="{AFAA3601-3FB9-4992-B6BC-80479EA8AD13}">
      <dgm:prSet phldrT="[Text]"/>
      <dgm:spPr/>
      <dgm:t>
        <a:bodyPr/>
        <a:lstStyle/>
        <a:p>
          <a:r>
            <a:rPr lang="en-US" dirty="0" smtClean="0"/>
            <a:t>Fin </a:t>
          </a:r>
          <a:r>
            <a:rPr lang="en-US" dirty="0" err="1" smtClean="0"/>
            <a:t>Clr</a:t>
          </a:r>
          <a:endParaRPr lang="en-US" dirty="0"/>
        </a:p>
      </dgm:t>
    </dgm:pt>
    <dgm:pt modelId="{4676FAA0-C3B8-473A-8A48-8D607B5B2BBD}" type="parTrans" cxnId="{7499D727-0E55-42D7-99ED-BFF10F1A680E}">
      <dgm:prSet/>
      <dgm:spPr/>
      <dgm:t>
        <a:bodyPr/>
        <a:lstStyle/>
        <a:p>
          <a:endParaRPr lang="en-US"/>
        </a:p>
      </dgm:t>
    </dgm:pt>
    <dgm:pt modelId="{27E08642-F687-45B8-AAB7-4092D41EC136}" type="sibTrans" cxnId="{7499D727-0E55-42D7-99ED-BFF10F1A680E}">
      <dgm:prSet/>
      <dgm:spPr/>
      <dgm:t>
        <a:bodyPr/>
        <a:lstStyle/>
        <a:p>
          <a:endParaRPr lang="en-US"/>
        </a:p>
      </dgm:t>
    </dgm:pt>
    <dgm:pt modelId="{5F5E8CAA-711C-4A43-A343-6FDB2AA19885}">
      <dgm:prSet phldrT="[Text]"/>
      <dgm:spPr/>
      <dgm:t>
        <a:bodyPr/>
        <a:lstStyle/>
        <a:p>
          <a:r>
            <a:rPr lang="en-US" dirty="0" smtClean="0"/>
            <a:t>QA</a:t>
          </a:r>
          <a:endParaRPr lang="en-US" dirty="0"/>
        </a:p>
      </dgm:t>
    </dgm:pt>
    <dgm:pt modelId="{9A85E799-3789-4574-9368-C2D928EF792F}" type="parTrans" cxnId="{87C7B0BC-BA2C-4F9D-9059-82EB5FA5CAD6}">
      <dgm:prSet/>
      <dgm:spPr/>
      <dgm:t>
        <a:bodyPr/>
        <a:lstStyle/>
        <a:p>
          <a:endParaRPr lang="en-US"/>
        </a:p>
      </dgm:t>
    </dgm:pt>
    <dgm:pt modelId="{9D301964-58B1-4748-AB3A-AF2C02869DF9}" type="sibTrans" cxnId="{87C7B0BC-BA2C-4F9D-9059-82EB5FA5CAD6}">
      <dgm:prSet/>
      <dgm:spPr/>
      <dgm:t>
        <a:bodyPr/>
        <a:lstStyle/>
        <a:p>
          <a:endParaRPr lang="en-US"/>
        </a:p>
      </dgm:t>
    </dgm:pt>
    <dgm:pt modelId="{A3DFA1B9-32B6-42D5-B91A-04F4BAF94DBD}" type="pres">
      <dgm:prSet presAssocID="{CFDE1F60-946B-4E45-BE5B-7115222958AF}" presName="Name0" presStyleCnt="0">
        <dgm:presLayoutVars>
          <dgm:dir/>
          <dgm:animLvl val="lvl"/>
          <dgm:resizeHandles val="exact"/>
        </dgm:presLayoutVars>
      </dgm:prSet>
      <dgm:spPr/>
    </dgm:pt>
    <dgm:pt modelId="{49DA7ACF-F733-4589-B3CC-3E85EB5FA412}" type="pres">
      <dgm:prSet presAssocID="{2115FD39-0471-48C0-B219-8D65799B71CC}" presName="parTxOnly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4121C7-A5A4-4221-9A52-BF1CB5469C4C}" type="pres">
      <dgm:prSet presAssocID="{F1BC8213-3662-44BE-920E-91EC852D832B}" presName="parTxOnlySpace" presStyleCnt="0"/>
      <dgm:spPr/>
    </dgm:pt>
    <dgm:pt modelId="{8507C512-E5D6-4063-81D7-70D090E3BB28}" type="pres">
      <dgm:prSet presAssocID="{742E4B2E-3D78-4907-A29E-9DF57DE70139}" presName="parTxOnly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A3CAD3-9FC1-4CC2-B1E1-D4C68EE2B199}" type="pres">
      <dgm:prSet presAssocID="{3494F8FA-A360-49DD-8626-68F6ED1EC05A}" presName="parTxOnlySpace" presStyleCnt="0"/>
      <dgm:spPr/>
    </dgm:pt>
    <dgm:pt modelId="{53D3937D-5D38-4CB6-8481-34C48EF35DE4}" type="pres">
      <dgm:prSet presAssocID="{2EB565E2-40B8-4C74-BECB-243AE65E1108}" presName="parTxOnly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6484CE-D509-43BA-A3A0-40AFDF3299AC}" type="pres">
      <dgm:prSet presAssocID="{8BB3E1D6-C259-460B-87FE-C412F8330861}" presName="parTxOnlySpace" presStyleCnt="0"/>
      <dgm:spPr/>
    </dgm:pt>
    <dgm:pt modelId="{F2E8816B-6B62-4FA2-8E32-5A2A94047092}" type="pres">
      <dgm:prSet presAssocID="{267ADBA2-1480-4026-9091-19A38C25FFD6}" presName="parTxOnly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A320D2-12AB-4ECF-BECB-30FD3CACB3EB}" type="pres">
      <dgm:prSet presAssocID="{09604D11-C436-481F-9E90-96F052E33B53}" presName="parTxOnlySpace" presStyleCnt="0"/>
      <dgm:spPr/>
    </dgm:pt>
    <dgm:pt modelId="{76000602-223D-467C-93BB-B603575050BC}" type="pres">
      <dgm:prSet presAssocID="{8716CD31-4959-4084-B963-1B3CE1F6B97C}" presName="parTxOnly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C58D5D-A00B-4E90-B038-A90FE472C129}" type="pres">
      <dgm:prSet presAssocID="{E91E07D5-81C3-462B-A4BC-841F27CFCEBE}" presName="parTxOnlySpace" presStyleCnt="0"/>
      <dgm:spPr/>
    </dgm:pt>
    <dgm:pt modelId="{7079C5F6-82C9-4082-B91D-25927F5669BE}" type="pres">
      <dgm:prSet presAssocID="{AFAA3601-3FB9-4992-B6BC-80479EA8AD13}" presName="parTxOnly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A46834-AB7B-46BE-8504-64358AF6BE3F}" type="pres">
      <dgm:prSet presAssocID="{27E08642-F687-45B8-AAB7-4092D41EC136}" presName="parTxOnlySpace" presStyleCnt="0"/>
      <dgm:spPr/>
    </dgm:pt>
    <dgm:pt modelId="{FD99415A-45F6-44F5-9B72-75756BD3074A}" type="pres">
      <dgm:prSet presAssocID="{5F5E8CAA-711C-4A43-A343-6FDB2AA19885}" presName="parTxOnly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E298EF-0E01-44CC-A032-D5D058FCF8E6}" srcId="{CFDE1F60-946B-4E45-BE5B-7115222958AF}" destId="{742E4B2E-3D78-4907-A29E-9DF57DE70139}" srcOrd="1" destOrd="0" parTransId="{BBE96B0A-A1D8-424B-B4A0-9B36C450CC09}" sibTransId="{3494F8FA-A360-49DD-8626-68F6ED1EC05A}"/>
    <dgm:cxn modelId="{58C00899-7088-466D-9088-3F08971CB937}" srcId="{CFDE1F60-946B-4E45-BE5B-7115222958AF}" destId="{8716CD31-4959-4084-B963-1B3CE1F6B97C}" srcOrd="4" destOrd="0" parTransId="{6C18333A-E48E-4DEE-98CF-1B749C3AE5CB}" sibTransId="{E91E07D5-81C3-462B-A4BC-841F27CFCEBE}"/>
    <dgm:cxn modelId="{84E708B4-B1B5-410B-9446-EB8FBCAA11B9}" type="presOf" srcId="{5F5E8CAA-711C-4A43-A343-6FDB2AA19885}" destId="{FD99415A-45F6-44F5-9B72-75756BD3074A}" srcOrd="0" destOrd="0" presId="urn:microsoft.com/office/officeart/2005/8/layout/chevron1"/>
    <dgm:cxn modelId="{A27D00BC-5515-40CE-A52A-17A58F36BAF0}" srcId="{CFDE1F60-946B-4E45-BE5B-7115222958AF}" destId="{2EB565E2-40B8-4C74-BECB-243AE65E1108}" srcOrd="2" destOrd="0" parTransId="{DAFEE4D0-84E5-4B52-B50B-73DAC76DAE63}" sibTransId="{8BB3E1D6-C259-460B-87FE-C412F8330861}"/>
    <dgm:cxn modelId="{ED3AFC81-4AA6-42E0-B037-B1A61804E1F7}" srcId="{CFDE1F60-946B-4E45-BE5B-7115222958AF}" destId="{2115FD39-0471-48C0-B219-8D65799B71CC}" srcOrd="0" destOrd="0" parTransId="{1136A2BD-DE3A-4907-9E84-02F25312CE66}" sibTransId="{F1BC8213-3662-44BE-920E-91EC852D832B}"/>
    <dgm:cxn modelId="{87C7B0BC-BA2C-4F9D-9059-82EB5FA5CAD6}" srcId="{CFDE1F60-946B-4E45-BE5B-7115222958AF}" destId="{5F5E8CAA-711C-4A43-A343-6FDB2AA19885}" srcOrd="6" destOrd="0" parTransId="{9A85E799-3789-4574-9368-C2D928EF792F}" sibTransId="{9D301964-58B1-4748-AB3A-AF2C02869DF9}"/>
    <dgm:cxn modelId="{9E56EEC0-8CC2-43A2-875D-3241D70DC210}" type="presOf" srcId="{742E4B2E-3D78-4907-A29E-9DF57DE70139}" destId="{8507C512-E5D6-4063-81D7-70D090E3BB28}" srcOrd="0" destOrd="0" presId="urn:microsoft.com/office/officeart/2005/8/layout/chevron1"/>
    <dgm:cxn modelId="{D99C861E-7796-450C-ACA9-02DDE90B81C2}" type="presOf" srcId="{CFDE1F60-946B-4E45-BE5B-7115222958AF}" destId="{A3DFA1B9-32B6-42D5-B91A-04F4BAF94DBD}" srcOrd="0" destOrd="0" presId="urn:microsoft.com/office/officeart/2005/8/layout/chevron1"/>
    <dgm:cxn modelId="{25EECFBB-DBB2-493F-B9CB-B2772C7D8F40}" type="presOf" srcId="{2EB565E2-40B8-4C74-BECB-243AE65E1108}" destId="{53D3937D-5D38-4CB6-8481-34C48EF35DE4}" srcOrd="0" destOrd="0" presId="urn:microsoft.com/office/officeart/2005/8/layout/chevron1"/>
    <dgm:cxn modelId="{E98DF197-ADD9-4168-AEFE-6A83F6E20190}" type="presOf" srcId="{AFAA3601-3FB9-4992-B6BC-80479EA8AD13}" destId="{7079C5F6-82C9-4082-B91D-25927F5669BE}" srcOrd="0" destOrd="0" presId="urn:microsoft.com/office/officeart/2005/8/layout/chevron1"/>
    <dgm:cxn modelId="{02FC5554-D7A2-4019-99FF-361D848AE252}" type="presOf" srcId="{2115FD39-0471-48C0-B219-8D65799B71CC}" destId="{49DA7ACF-F733-4589-B3CC-3E85EB5FA412}" srcOrd="0" destOrd="0" presId="urn:microsoft.com/office/officeart/2005/8/layout/chevron1"/>
    <dgm:cxn modelId="{7499D727-0E55-42D7-99ED-BFF10F1A680E}" srcId="{CFDE1F60-946B-4E45-BE5B-7115222958AF}" destId="{AFAA3601-3FB9-4992-B6BC-80479EA8AD13}" srcOrd="5" destOrd="0" parTransId="{4676FAA0-C3B8-473A-8A48-8D607B5B2BBD}" sibTransId="{27E08642-F687-45B8-AAB7-4092D41EC136}"/>
    <dgm:cxn modelId="{CC2CC5F0-C659-4005-A099-AFFD2F9E735D}" srcId="{CFDE1F60-946B-4E45-BE5B-7115222958AF}" destId="{267ADBA2-1480-4026-9091-19A38C25FFD6}" srcOrd="3" destOrd="0" parTransId="{E0793BDC-8D87-42D6-8721-70C8E7EE1E0F}" sibTransId="{09604D11-C436-481F-9E90-96F052E33B53}"/>
    <dgm:cxn modelId="{7AED2EFA-AA6F-4629-B8BE-582CBF79234C}" type="presOf" srcId="{8716CD31-4959-4084-B963-1B3CE1F6B97C}" destId="{76000602-223D-467C-93BB-B603575050BC}" srcOrd="0" destOrd="0" presId="urn:microsoft.com/office/officeart/2005/8/layout/chevron1"/>
    <dgm:cxn modelId="{52C61537-2BEB-4F49-8397-12C82741014C}" type="presOf" srcId="{267ADBA2-1480-4026-9091-19A38C25FFD6}" destId="{F2E8816B-6B62-4FA2-8E32-5A2A94047092}" srcOrd="0" destOrd="0" presId="urn:microsoft.com/office/officeart/2005/8/layout/chevron1"/>
    <dgm:cxn modelId="{42CFD4B9-CA1A-4B19-8B1A-CEC8F891A648}" type="presParOf" srcId="{A3DFA1B9-32B6-42D5-B91A-04F4BAF94DBD}" destId="{49DA7ACF-F733-4589-B3CC-3E85EB5FA412}" srcOrd="0" destOrd="0" presId="urn:microsoft.com/office/officeart/2005/8/layout/chevron1"/>
    <dgm:cxn modelId="{DDD43C27-E2F7-43BE-89DB-1F9F698B8075}" type="presParOf" srcId="{A3DFA1B9-32B6-42D5-B91A-04F4BAF94DBD}" destId="{CE4121C7-A5A4-4221-9A52-BF1CB5469C4C}" srcOrd="1" destOrd="0" presId="urn:microsoft.com/office/officeart/2005/8/layout/chevron1"/>
    <dgm:cxn modelId="{B0696A0A-D706-451D-92E3-358D0FBBD235}" type="presParOf" srcId="{A3DFA1B9-32B6-42D5-B91A-04F4BAF94DBD}" destId="{8507C512-E5D6-4063-81D7-70D090E3BB28}" srcOrd="2" destOrd="0" presId="urn:microsoft.com/office/officeart/2005/8/layout/chevron1"/>
    <dgm:cxn modelId="{4C9F0562-2AA0-430B-9A7C-A37F5BA0DB29}" type="presParOf" srcId="{A3DFA1B9-32B6-42D5-B91A-04F4BAF94DBD}" destId="{DDA3CAD3-9FC1-4CC2-B1E1-D4C68EE2B199}" srcOrd="3" destOrd="0" presId="urn:microsoft.com/office/officeart/2005/8/layout/chevron1"/>
    <dgm:cxn modelId="{DAEB9FF7-8CE5-4EE9-8C11-C991844CDA94}" type="presParOf" srcId="{A3DFA1B9-32B6-42D5-B91A-04F4BAF94DBD}" destId="{53D3937D-5D38-4CB6-8481-34C48EF35DE4}" srcOrd="4" destOrd="0" presId="urn:microsoft.com/office/officeart/2005/8/layout/chevron1"/>
    <dgm:cxn modelId="{795C9CAF-F671-49AE-913D-545D8C04D10C}" type="presParOf" srcId="{A3DFA1B9-32B6-42D5-B91A-04F4BAF94DBD}" destId="{EB6484CE-D509-43BA-A3A0-40AFDF3299AC}" srcOrd="5" destOrd="0" presId="urn:microsoft.com/office/officeart/2005/8/layout/chevron1"/>
    <dgm:cxn modelId="{D8C5C7E3-679B-44C2-9347-12CB64191F48}" type="presParOf" srcId="{A3DFA1B9-32B6-42D5-B91A-04F4BAF94DBD}" destId="{F2E8816B-6B62-4FA2-8E32-5A2A94047092}" srcOrd="6" destOrd="0" presId="urn:microsoft.com/office/officeart/2005/8/layout/chevron1"/>
    <dgm:cxn modelId="{DBAB1186-1529-472C-9903-81C0F72C4EF9}" type="presParOf" srcId="{A3DFA1B9-32B6-42D5-B91A-04F4BAF94DBD}" destId="{CDA320D2-12AB-4ECF-BECB-30FD3CACB3EB}" srcOrd="7" destOrd="0" presId="urn:microsoft.com/office/officeart/2005/8/layout/chevron1"/>
    <dgm:cxn modelId="{AF7F015B-1212-4D61-934A-22B0AB886AC0}" type="presParOf" srcId="{A3DFA1B9-32B6-42D5-B91A-04F4BAF94DBD}" destId="{76000602-223D-467C-93BB-B603575050BC}" srcOrd="8" destOrd="0" presId="urn:microsoft.com/office/officeart/2005/8/layout/chevron1"/>
    <dgm:cxn modelId="{3362E9E6-AB17-4978-A1A4-7C5D51A6B820}" type="presParOf" srcId="{A3DFA1B9-32B6-42D5-B91A-04F4BAF94DBD}" destId="{34C58D5D-A00B-4E90-B038-A90FE472C129}" srcOrd="9" destOrd="0" presId="urn:microsoft.com/office/officeart/2005/8/layout/chevron1"/>
    <dgm:cxn modelId="{41CB6761-2223-4149-B824-462F100DC80B}" type="presParOf" srcId="{A3DFA1B9-32B6-42D5-B91A-04F4BAF94DBD}" destId="{7079C5F6-82C9-4082-B91D-25927F5669BE}" srcOrd="10" destOrd="0" presId="urn:microsoft.com/office/officeart/2005/8/layout/chevron1"/>
    <dgm:cxn modelId="{13D6E6BD-983B-4FE7-A9D0-ADB1592D98B3}" type="presParOf" srcId="{A3DFA1B9-32B6-42D5-B91A-04F4BAF94DBD}" destId="{F2A46834-AB7B-46BE-8504-64358AF6BE3F}" srcOrd="11" destOrd="0" presId="urn:microsoft.com/office/officeart/2005/8/layout/chevron1"/>
    <dgm:cxn modelId="{57D908F9-DBB2-4777-AC26-349EB5FE21B6}" type="presParOf" srcId="{A3DFA1B9-32B6-42D5-B91A-04F4BAF94DBD}" destId="{FD99415A-45F6-44F5-9B72-75756BD3074A}" srcOrd="12" destOrd="0" presId="urn:microsoft.com/office/officeart/2005/8/layout/chevron1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4D6AB8-DB5E-4B54-B6CA-5F88965A4503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214C04-C485-4538-96E1-6752847F129C}">
      <dgm:prSet phldrT="[Text]"/>
      <dgm:spPr/>
      <dgm:t>
        <a:bodyPr/>
        <a:lstStyle/>
        <a:p>
          <a:r>
            <a:rPr lang="en-US" dirty="0" smtClean="0"/>
            <a:t>Insurance</a:t>
          </a:r>
          <a:endParaRPr lang="en-US" dirty="0"/>
        </a:p>
      </dgm:t>
    </dgm:pt>
    <dgm:pt modelId="{38E6CFDD-3490-4181-A7E9-8BF71C478128}" type="parTrans" cxnId="{4449065C-95AC-46C1-A4B0-C5B6D9946D5B}">
      <dgm:prSet/>
      <dgm:spPr/>
      <dgm:t>
        <a:bodyPr/>
        <a:lstStyle/>
        <a:p>
          <a:endParaRPr lang="en-US"/>
        </a:p>
      </dgm:t>
    </dgm:pt>
    <dgm:pt modelId="{3B286BE9-AE1F-4F01-A034-80178A1064E9}" type="sibTrans" cxnId="{4449065C-95AC-46C1-A4B0-C5B6D9946D5B}">
      <dgm:prSet/>
      <dgm:spPr/>
      <dgm:t>
        <a:bodyPr/>
        <a:lstStyle/>
        <a:p>
          <a:endParaRPr lang="en-US"/>
        </a:p>
      </dgm:t>
    </dgm:pt>
    <dgm:pt modelId="{750C50DE-53F2-4C98-A35A-A198B924976D}">
      <dgm:prSet phldrT="[Text]"/>
      <dgm:spPr/>
      <dgm:t>
        <a:bodyPr/>
        <a:lstStyle/>
        <a:p>
          <a:r>
            <a:rPr lang="en-US" dirty="0" smtClean="0"/>
            <a:t>Clearance</a:t>
          </a:r>
          <a:endParaRPr lang="en-US" dirty="0"/>
        </a:p>
      </dgm:t>
    </dgm:pt>
    <dgm:pt modelId="{16D1B63A-B6E1-4E1C-B065-BDBAFE576A25}" type="parTrans" cxnId="{D1A6706A-5C36-450F-80CC-C7C0FA1A0D11}">
      <dgm:prSet/>
      <dgm:spPr/>
      <dgm:t>
        <a:bodyPr/>
        <a:lstStyle/>
        <a:p>
          <a:endParaRPr lang="en-US"/>
        </a:p>
      </dgm:t>
    </dgm:pt>
    <dgm:pt modelId="{F7627A1E-AA08-45B3-A603-E78DA00C795C}" type="sibTrans" cxnId="{D1A6706A-5C36-450F-80CC-C7C0FA1A0D11}">
      <dgm:prSet/>
      <dgm:spPr/>
      <dgm:t>
        <a:bodyPr/>
        <a:lstStyle/>
        <a:p>
          <a:endParaRPr lang="en-US"/>
        </a:p>
      </dgm:t>
    </dgm:pt>
    <dgm:pt modelId="{031D49CC-A968-46B5-B7F3-8CA25ECA8DCF}">
      <dgm:prSet phldrT="[Text]"/>
      <dgm:spPr/>
      <dgm:t>
        <a:bodyPr/>
        <a:lstStyle/>
        <a:p>
          <a:r>
            <a:rPr lang="en-US" dirty="0" smtClean="0"/>
            <a:t>Qualify</a:t>
          </a:r>
          <a:endParaRPr lang="en-US" dirty="0"/>
        </a:p>
      </dgm:t>
    </dgm:pt>
    <dgm:pt modelId="{8A39AB9E-173E-48B5-9701-1E48027E1E6E}" type="parTrans" cxnId="{8C52BF89-7571-49AB-8F71-E44DC32454EE}">
      <dgm:prSet/>
      <dgm:spPr/>
      <dgm:t>
        <a:bodyPr/>
        <a:lstStyle/>
        <a:p>
          <a:endParaRPr lang="en-US"/>
        </a:p>
      </dgm:t>
    </dgm:pt>
    <dgm:pt modelId="{B808D1E3-4245-433D-8AD8-8AD7431ADB7D}" type="sibTrans" cxnId="{8C52BF89-7571-49AB-8F71-E44DC32454EE}">
      <dgm:prSet/>
      <dgm:spPr/>
      <dgm:t>
        <a:bodyPr/>
        <a:lstStyle/>
        <a:p>
          <a:endParaRPr lang="en-US"/>
        </a:p>
      </dgm:t>
    </dgm:pt>
    <dgm:pt modelId="{39E75714-2B0E-4C98-9E12-EC82DF5EA405}">
      <dgm:prSet phldrT="[Text]"/>
      <dgm:spPr/>
      <dgm:t>
        <a:bodyPr/>
        <a:lstStyle/>
        <a:p>
          <a:r>
            <a:rPr lang="en-US" dirty="0" smtClean="0"/>
            <a:t>Estimate</a:t>
          </a:r>
          <a:endParaRPr lang="en-US" dirty="0"/>
        </a:p>
      </dgm:t>
    </dgm:pt>
    <dgm:pt modelId="{19B075DF-AE9D-4192-9BC5-961F5E7AAB7C}" type="parTrans" cxnId="{DC13C35F-213C-4B53-A2E2-A9ADB1099D73}">
      <dgm:prSet/>
      <dgm:spPr/>
      <dgm:t>
        <a:bodyPr/>
        <a:lstStyle/>
        <a:p>
          <a:endParaRPr lang="en-US"/>
        </a:p>
      </dgm:t>
    </dgm:pt>
    <dgm:pt modelId="{85779C74-5CA3-4FE6-9DB6-339E818CB57E}" type="sibTrans" cxnId="{DC13C35F-213C-4B53-A2E2-A9ADB1099D73}">
      <dgm:prSet/>
      <dgm:spPr/>
      <dgm:t>
        <a:bodyPr/>
        <a:lstStyle/>
        <a:p>
          <a:endParaRPr lang="en-US"/>
        </a:p>
      </dgm:t>
    </dgm:pt>
    <dgm:pt modelId="{6F405643-B4E3-4EEA-8071-EF3F31FCCF6B}">
      <dgm:prSet phldrT="[Text]"/>
      <dgm:spPr/>
      <dgm:t>
        <a:bodyPr/>
        <a:lstStyle/>
        <a:p>
          <a:r>
            <a:rPr lang="en-US" dirty="0" smtClean="0"/>
            <a:t>Quality</a:t>
          </a:r>
          <a:endParaRPr lang="en-US" dirty="0"/>
        </a:p>
      </dgm:t>
    </dgm:pt>
    <dgm:pt modelId="{301977E1-50DE-4B53-BC94-BB91F0CD6F5E}" type="parTrans" cxnId="{1384649C-FB1C-41F1-AF37-9CDA2339FEE3}">
      <dgm:prSet/>
      <dgm:spPr/>
      <dgm:t>
        <a:bodyPr/>
        <a:lstStyle/>
        <a:p>
          <a:endParaRPr lang="en-US"/>
        </a:p>
      </dgm:t>
    </dgm:pt>
    <dgm:pt modelId="{574C3C9F-F12D-4823-9DEB-C290C6874D55}" type="sibTrans" cxnId="{1384649C-FB1C-41F1-AF37-9CDA2339FEE3}">
      <dgm:prSet/>
      <dgm:spPr/>
      <dgm:t>
        <a:bodyPr/>
        <a:lstStyle/>
        <a:p>
          <a:endParaRPr lang="en-US"/>
        </a:p>
      </dgm:t>
    </dgm:pt>
    <dgm:pt modelId="{8ABFDD80-9727-4F51-AAE4-B3B6C89A3F49}">
      <dgm:prSet phldrT="[Text]"/>
      <dgm:spPr/>
      <dgm:t>
        <a:bodyPr/>
        <a:lstStyle/>
        <a:p>
          <a:r>
            <a:rPr lang="en-US" dirty="0" smtClean="0"/>
            <a:t>Demographics </a:t>
          </a:r>
          <a:endParaRPr lang="en-US" dirty="0"/>
        </a:p>
      </dgm:t>
    </dgm:pt>
    <dgm:pt modelId="{39078F51-5D15-460C-B068-33870D292F21}" type="parTrans" cxnId="{0BAF107B-EB93-4FAF-893C-1584907FE397}">
      <dgm:prSet/>
      <dgm:spPr/>
      <dgm:t>
        <a:bodyPr/>
        <a:lstStyle/>
        <a:p>
          <a:endParaRPr lang="en-US"/>
        </a:p>
      </dgm:t>
    </dgm:pt>
    <dgm:pt modelId="{CBC86EB5-443F-4D5F-84A9-1F04376C8AAB}" type="sibTrans" cxnId="{0BAF107B-EB93-4FAF-893C-1584907FE397}">
      <dgm:prSet/>
      <dgm:spPr/>
      <dgm:t>
        <a:bodyPr/>
        <a:lstStyle/>
        <a:p>
          <a:endParaRPr lang="en-US"/>
        </a:p>
      </dgm:t>
    </dgm:pt>
    <dgm:pt modelId="{DF55D8D1-859E-475E-A6A9-9A3861FC64AC}">
      <dgm:prSet phldrT="[Text]"/>
      <dgm:spPr/>
      <dgm:t>
        <a:bodyPr/>
        <a:lstStyle/>
        <a:p>
          <a:r>
            <a:rPr lang="en-US" dirty="0" smtClean="0"/>
            <a:t>Address</a:t>
          </a:r>
          <a:endParaRPr lang="en-US" dirty="0"/>
        </a:p>
      </dgm:t>
    </dgm:pt>
    <dgm:pt modelId="{9B2E2531-A29C-4861-B4DD-5A8283EF388D}" type="parTrans" cxnId="{79C03CF1-5783-4619-9AD4-CE83793012D5}">
      <dgm:prSet/>
      <dgm:spPr/>
      <dgm:t>
        <a:bodyPr/>
        <a:lstStyle/>
        <a:p>
          <a:endParaRPr lang="en-US"/>
        </a:p>
      </dgm:t>
    </dgm:pt>
    <dgm:pt modelId="{89D455A0-EE06-4A73-8AFE-9A81DC1A4437}" type="sibTrans" cxnId="{79C03CF1-5783-4619-9AD4-CE83793012D5}">
      <dgm:prSet/>
      <dgm:spPr/>
      <dgm:t>
        <a:bodyPr/>
        <a:lstStyle/>
        <a:p>
          <a:endParaRPr lang="en-US"/>
        </a:p>
      </dgm:t>
    </dgm:pt>
    <dgm:pt modelId="{0E877D38-2C72-4A5B-B39B-48179E1ED9EA}">
      <dgm:prSet phldrT="[Text]"/>
      <dgm:spPr/>
      <dgm:t>
        <a:bodyPr/>
        <a:lstStyle/>
        <a:p>
          <a:r>
            <a:rPr lang="en-US" dirty="0" smtClean="0"/>
            <a:t>Identity</a:t>
          </a:r>
          <a:endParaRPr lang="en-US" dirty="0"/>
        </a:p>
      </dgm:t>
    </dgm:pt>
    <dgm:pt modelId="{1641C531-A1F1-4F54-B989-121B06F4D51C}" type="parTrans" cxnId="{419D1AC3-F239-40DE-B09F-6A950D5783CC}">
      <dgm:prSet/>
      <dgm:spPr/>
      <dgm:t>
        <a:bodyPr/>
        <a:lstStyle/>
        <a:p>
          <a:endParaRPr lang="en-US"/>
        </a:p>
      </dgm:t>
    </dgm:pt>
    <dgm:pt modelId="{002D30BD-F3D9-4FC0-83DD-7F16FF57E7A8}" type="sibTrans" cxnId="{419D1AC3-F239-40DE-B09F-6A950D5783CC}">
      <dgm:prSet/>
      <dgm:spPr/>
      <dgm:t>
        <a:bodyPr/>
        <a:lstStyle/>
        <a:p>
          <a:endParaRPr lang="en-US"/>
        </a:p>
      </dgm:t>
    </dgm:pt>
    <dgm:pt modelId="{A3346359-9CE0-477A-B96E-E8304C4DBAA9}">
      <dgm:prSet phldrT="[Text]"/>
      <dgm:spPr/>
      <dgm:t>
        <a:bodyPr/>
        <a:lstStyle/>
        <a:p>
          <a:r>
            <a:rPr lang="en-US" dirty="0" smtClean="0"/>
            <a:t>Verify</a:t>
          </a:r>
          <a:endParaRPr lang="en-US" dirty="0"/>
        </a:p>
      </dgm:t>
    </dgm:pt>
    <dgm:pt modelId="{3DE3F1F3-9ADD-473D-8332-A371F0253762}" type="parTrans" cxnId="{06E00B70-6F97-4E29-90C9-60615C150F56}">
      <dgm:prSet/>
      <dgm:spPr/>
      <dgm:t>
        <a:bodyPr/>
        <a:lstStyle/>
        <a:p>
          <a:endParaRPr lang="en-US"/>
        </a:p>
      </dgm:t>
    </dgm:pt>
    <dgm:pt modelId="{6471737F-C34D-4411-99C4-B1918AF74AE0}" type="sibTrans" cxnId="{06E00B70-6F97-4E29-90C9-60615C150F56}">
      <dgm:prSet/>
      <dgm:spPr/>
      <dgm:t>
        <a:bodyPr/>
        <a:lstStyle/>
        <a:p>
          <a:endParaRPr lang="en-US"/>
        </a:p>
      </dgm:t>
    </dgm:pt>
    <dgm:pt modelId="{506E8E13-1DBC-4201-AFCC-7F8C28236DA4}">
      <dgm:prSet phldrT="[Text]"/>
      <dgm:spPr/>
      <dgm:t>
        <a:bodyPr/>
        <a:lstStyle/>
        <a:p>
          <a:r>
            <a:rPr lang="en-US" dirty="0" smtClean="0"/>
            <a:t>COB</a:t>
          </a:r>
          <a:endParaRPr lang="en-US" dirty="0"/>
        </a:p>
      </dgm:t>
    </dgm:pt>
    <dgm:pt modelId="{6C0703A1-47C6-49FB-9CEE-A1210832CA42}" type="parTrans" cxnId="{159B7CBB-DB68-408F-ADFC-E2C3263D631C}">
      <dgm:prSet/>
      <dgm:spPr/>
      <dgm:t>
        <a:bodyPr/>
        <a:lstStyle/>
        <a:p>
          <a:endParaRPr lang="en-US"/>
        </a:p>
      </dgm:t>
    </dgm:pt>
    <dgm:pt modelId="{B6A87E07-69E4-4BC5-9B0C-23787C1FB9DC}" type="sibTrans" cxnId="{159B7CBB-DB68-408F-ADFC-E2C3263D631C}">
      <dgm:prSet/>
      <dgm:spPr/>
      <dgm:t>
        <a:bodyPr/>
        <a:lstStyle/>
        <a:p>
          <a:endParaRPr lang="en-US"/>
        </a:p>
      </dgm:t>
    </dgm:pt>
    <dgm:pt modelId="{1C7C677A-5BC2-4BDC-8550-546463B7D266}">
      <dgm:prSet phldrT="[Text]"/>
      <dgm:spPr/>
      <dgm:t>
        <a:bodyPr/>
        <a:lstStyle/>
        <a:p>
          <a:r>
            <a:rPr lang="en-US" dirty="0" smtClean="0"/>
            <a:t>MN</a:t>
          </a:r>
          <a:endParaRPr lang="en-US" dirty="0"/>
        </a:p>
      </dgm:t>
    </dgm:pt>
    <dgm:pt modelId="{3201A041-5FD2-4F1A-BFE5-E72417BC9CCD}" type="parTrans" cxnId="{D32987C8-A3BF-4256-8A1A-38DFE9DDFFA1}">
      <dgm:prSet/>
      <dgm:spPr/>
      <dgm:t>
        <a:bodyPr/>
        <a:lstStyle/>
        <a:p>
          <a:endParaRPr lang="en-US"/>
        </a:p>
      </dgm:t>
    </dgm:pt>
    <dgm:pt modelId="{96F26B5D-94B2-484F-9C41-EF68F2456253}" type="sibTrans" cxnId="{D32987C8-A3BF-4256-8A1A-38DFE9DDFFA1}">
      <dgm:prSet/>
      <dgm:spPr/>
      <dgm:t>
        <a:bodyPr/>
        <a:lstStyle/>
        <a:p>
          <a:endParaRPr lang="en-US"/>
        </a:p>
      </dgm:t>
    </dgm:pt>
    <dgm:pt modelId="{9E8E8D37-980A-48AE-AA2B-ADA1E4A3B5CF}">
      <dgm:prSet phldrT="[Text]"/>
      <dgm:spPr/>
      <dgm:t>
        <a:bodyPr/>
        <a:lstStyle/>
        <a:p>
          <a:r>
            <a:rPr lang="en-US" dirty="0" smtClean="0"/>
            <a:t>Auth</a:t>
          </a:r>
          <a:endParaRPr lang="en-US" dirty="0"/>
        </a:p>
      </dgm:t>
    </dgm:pt>
    <dgm:pt modelId="{D7EA5183-89E3-4AC1-86D5-29448630081E}" type="parTrans" cxnId="{C308B673-260C-4A91-9297-889381E3E0E0}">
      <dgm:prSet/>
      <dgm:spPr/>
      <dgm:t>
        <a:bodyPr/>
        <a:lstStyle/>
        <a:p>
          <a:endParaRPr lang="en-US"/>
        </a:p>
      </dgm:t>
    </dgm:pt>
    <dgm:pt modelId="{94B45B7E-F52B-43C5-BD10-B2A75BBF1AEB}" type="sibTrans" cxnId="{C308B673-260C-4A91-9297-889381E3E0E0}">
      <dgm:prSet/>
      <dgm:spPr/>
      <dgm:t>
        <a:bodyPr/>
        <a:lstStyle/>
        <a:p>
          <a:endParaRPr lang="en-US"/>
        </a:p>
      </dgm:t>
    </dgm:pt>
    <dgm:pt modelId="{910FD904-F1BE-4D34-9123-CBDCB9D14770}">
      <dgm:prSet phldrT="[Text]"/>
      <dgm:spPr/>
      <dgm:t>
        <a:bodyPr/>
        <a:lstStyle/>
        <a:p>
          <a:r>
            <a:rPr lang="en-US" dirty="0" smtClean="0"/>
            <a:t>Collect</a:t>
          </a:r>
          <a:endParaRPr lang="en-US" dirty="0"/>
        </a:p>
      </dgm:t>
    </dgm:pt>
    <dgm:pt modelId="{F5696CB4-8E80-47BC-B76D-C72B21F6D143}" type="parTrans" cxnId="{70B6414C-5F52-4AAE-840B-3861F871BCC7}">
      <dgm:prSet/>
      <dgm:spPr/>
      <dgm:t>
        <a:bodyPr/>
        <a:lstStyle/>
        <a:p>
          <a:endParaRPr lang="en-US"/>
        </a:p>
      </dgm:t>
    </dgm:pt>
    <dgm:pt modelId="{01CA51B3-0EED-46E6-B267-FAFDFA8809AB}" type="sibTrans" cxnId="{70B6414C-5F52-4AAE-840B-3861F871BCC7}">
      <dgm:prSet/>
      <dgm:spPr/>
      <dgm:t>
        <a:bodyPr/>
        <a:lstStyle/>
        <a:p>
          <a:endParaRPr lang="en-US"/>
        </a:p>
      </dgm:t>
    </dgm:pt>
    <dgm:pt modelId="{C7E5DAA1-0CF6-44C6-ACE4-BEE288A7D2FB}">
      <dgm:prSet phldrT="[Text]"/>
      <dgm:spPr/>
      <dgm:t>
        <a:bodyPr/>
        <a:lstStyle/>
        <a:p>
          <a:r>
            <a:rPr lang="en-US" dirty="0" smtClean="0"/>
            <a:t>Arrange</a:t>
          </a:r>
          <a:endParaRPr lang="en-US" dirty="0"/>
        </a:p>
      </dgm:t>
    </dgm:pt>
    <dgm:pt modelId="{61C0E1F0-578C-4CD5-8AFB-C51E43152806}" type="parTrans" cxnId="{ADF6C60A-6A74-4926-919A-38FFEEE0D2E6}">
      <dgm:prSet/>
      <dgm:spPr/>
      <dgm:t>
        <a:bodyPr/>
        <a:lstStyle/>
        <a:p>
          <a:endParaRPr lang="en-US"/>
        </a:p>
      </dgm:t>
    </dgm:pt>
    <dgm:pt modelId="{FB10889C-9D72-48EA-9A34-45C748B4B5F6}" type="sibTrans" cxnId="{ADF6C60A-6A74-4926-919A-38FFEEE0D2E6}">
      <dgm:prSet/>
      <dgm:spPr/>
      <dgm:t>
        <a:bodyPr/>
        <a:lstStyle/>
        <a:p>
          <a:endParaRPr lang="en-US"/>
        </a:p>
      </dgm:t>
    </dgm:pt>
    <dgm:pt modelId="{CC6F432D-0A6C-4932-8C05-DB9AF1CF04F8}">
      <dgm:prSet phldrT="[Text]"/>
      <dgm:spPr/>
      <dgm:t>
        <a:bodyPr/>
        <a:lstStyle/>
        <a:p>
          <a:r>
            <a:rPr lang="en-US" dirty="0" smtClean="0"/>
            <a:t>Review</a:t>
          </a:r>
          <a:endParaRPr lang="en-US" dirty="0"/>
        </a:p>
      </dgm:t>
    </dgm:pt>
    <dgm:pt modelId="{54F9BF54-103A-4AE9-803F-D12C48CE017B}" type="parTrans" cxnId="{0CA0239E-5934-4795-A598-602DADB49B4F}">
      <dgm:prSet/>
      <dgm:spPr/>
      <dgm:t>
        <a:bodyPr/>
        <a:lstStyle/>
        <a:p>
          <a:endParaRPr lang="en-US"/>
        </a:p>
      </dgm:t>
    </dgm:pt>
    <dgm:pt modelId="{C1DEB0E1-AA4B-42F4-B0F1-D1EAC9777742}" type="sibTrans" cxnId="{0CA0239E-5934-4795-A598-602DADB49B4F}">
      <dgm:prSet/>
      <dgm:spPr/>
      <dgm:t>
        <a:bodyPr/>
        <a:lstStyle/>
        <a:p>
          <a:endParaRPr lang="en-US"/>
        </a:p>
      </dgm:t>
    </dgm:pt>
    <dgm:pt modelId="{5A16C692-9431-4110-BA37-3F435D956119}">
      <dgm:prSet phldrT="[Text]"/>
      <dgm:spPr/>
      <dgm:t>
        <a:bodyPr/>
        <a:lstStyle/>
        <a:p>
          <a:r>
            <a:rPr lang="en-US" dirty="0" smtClean="0"/>
            <a:t>Correct</a:t>
          </a:r>
          <a:endParaRPr lang="en-US" dirty="0"/>
        </a:p>
      </dgm:t>
    </dgm:pt>
    <dgm:pt modelId="{F9FA62AE-49E5-4FB7-8E26-814402A25026}" type="parTrans" cxnId="{24203FC9-E355-4D50-BA63-72B8237DC980}">
      <dgm:prSet/>
      <dgm:spPr/>
      <dgm:t>
        <a:bodyPr/>
        <a:lstStyle/>
        <a:p>
          <a:endParaRPr lang="en-US"/>
        </a:p>
      </dgm:t>
    </dgm:pt>
    <dgm:pt modelId="{CC034C73-91F9-4645-AB9C-D95BA1EB9602}" type="sibTrans" cxnId="{24203FC9-E355-4D50-BA63-72B8237DC980}">
      <dgm:prSet/>
      <dgm:spPr/>
      <dgm:t>
        <a:bodyPr/>
        <a:lstStyle/>
        <a:p>
          <a:endParaRPr lang="en-US"/>
        </a:p>
      </dgm:t>
    </dgm:pt>
    <dgm:pt modelId="{B29B1C53-F725-4163-9942-3C065C3874B6}">
      <dgm:prSet phldrT="[Text]"/>
      <dgm:spPr/>
      <dgm:t>
        <a:bodyPr/>
        <a:lstStyle/>
        <a:p>
          <a:r>
            <a:rPr lang="en-US" dirty="0" smtClean="0"/>
            <a:t>Train</a:t>
          </a:r>
          <a:endParaRPr lang="en-US" dirty="0"/>
        </a:p>
      </dgm:t>
    </dgm:pt>
    <dgm:pt modelId="{41A2C800-C125-436B-8E59-0D4CEF095CFE}" type="parTrans" cxnId="{69FFA6CF-67D6-402F-AE06-C32C9E8E1547}">
      <dgm:prSet/>
      <dgm:spPr/>
      <dgm:t>
        <a:bodyPr/>
        <a:lstStyle/>
        <a:p>
          <a:endParaRPr lang="en-US"/>
        </a:p>
      </dgm:t>
    </dgm:pt>
    <dgm:pt modelId="{4666AD3F-96AC-4EE2-B942-253E6C69D104}" type="sibTrans" cxnId="{69FFA6CF-67D6-402F-AE06-C32C9E8E1547}">
      <dgm:prSet/>
      <dgm:spPr/>
      <dgm:t>
        <a:bodyPr/>
        <a:lstStyle/>
        <a:p>
          <a:endParaRPr lang="en-US"/>
        </a:p>
      </dgm:t>
    </dgm:pt>
    <dgm:pt modelId="{4EF3E70E-55FE-4C8D-BE82-865CEF99628A}">
      <dgm:prSet phldrT="[Text]"/>
      <dgm:spPr/>
      <dgm:t>
        <a:bodyPr/>
        <a:lstStyle/>
        <a:p>
          <a:r>
            <a:rPr lang="en-US" dirty="0" smtClean="0"/>
            <a:t>Orders</a:t>
          </a:r>
          <a:endParaRPr lang="en-US" dirty="0"/>
        </a:p>
      </dgm:t>
    </dgm:pt>
    <dgm:pt modelId="{FBAA91A4-0815-42B4-897A-961E578CDD8F}" type="parTrans" cxnId="{AF2C0D3F-FC1A-4303-9B62-8E0ED90ACAAF}">
      <dgm:prSet/>
      <dgm:spPr/>
      <dgm:t>
        <a:bodyPr/>
        <a:lstStyle/>
        <a:p>
          <a:endParaRPr lang="en-US"/>
        </a:p>
      </dgm:t>
    </dgm:pt>
    <dgm:pt modelId="{3D2C1ECF-2110-446B-9A0E-3D71040B65CC}" type="sibTrans" cxnId="{AF2C0D3F-FC1A-4303-9B62-8E0ED90ACAAF}">
      <dgm:prSet/>
      <dgm:spPr/>
      <dgm:t>
        <a:bodyPr/>
        <a:lstStyle/>
        <a:p>
          <a:endParaRPr lang="en-US"/>
        </a:p>
      </dgm:t>
    </dgm:pt>
    <dgm:pt modelId="{81ABF4BD-A1FF-4044-8860-5D8DD3EA8D47}" type="pres">
      <dgm:prSet presAssocID="{484D6AB8-DB5E-4B54-B6CA-5F88965A450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293C110-0B4B-4795-AC24-8D3B046B4652}" type="pres">
      <dgm:prSet presAssocID="{8ABFDD80-9727-4F51-AAE4-B3B6C89A3F49}" presName="horFlow" presStyleCnt="0"/>
      <dgm:spPr/>
      <dgm:t>
        <a:bodyPr/>
        <a:lstStyle/>
        <a:p>
          <a:endParaRPr lang="en-US"/>
        </a:p>
      </dgm:t>
    </dgm:pt>
    <dgm:pt modelId="{FF17BFE9-57AA-425D-A728-822449CCC044}" type="pres">
      <dgm:prSet presAssocID="{8ABFDD80-9727-4F51-AAE4-B3B6C89A3F49}" presName="bigChev" presStyleLbl="node1" presStyleIdx="0" presStyleCnt="4"/>
      <dgm:spPr/>
      <dgm:t>
        <a:bodyPr/>
        <a:lstStyle/>
        <a:p>
          <a:endParaRPr lang="en-US"/>
        </a:p>
      </dgm:t>
    </dgm:pt>
    <dgm:pt modelId="{AB476795-4E39-4627-A994-1B6C74FA31FC}" type="pres">
      <dgm:prSet presAssocID="{1641C531-A1F1-4F54-B989-121B06F4D51C}" presName="parTrans" presStyleCnt="0"/>
      <dgm:spPr/>
      <dgm:t>
        <a:bodyPr/>
        <a:lstStyle/>
        <a:p>
          <a:endParaRPr lang="en-US"/>
        </a:p>
      </dgm:t>
    </dgm:pt>
    <dgm:pt modelId="{00991735-C1E8-48E1-88C1-07B360577234}" type="pres">
      <dgm:prSet presAssocID="{0E877D38-2C72-4A5B-B39B-48179E1ED9EA}" presName="node" presStyleLbl="alignAccFollowNode1" presStyleIdx="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23FBEF-08E7-4BD2-A1B3-CC6D3B0E033C}" type="pres">
      <dgm:prSet presAssocID="{002D30BD-F3D9-4FC0-83DD-7F16FF57E7A8}" presName="sibTrans" presStyleCnt="0"/>
      <dgm:spPr/>
      <dgm:t>
        <a:bodyPr/>
        <a:lstStyle/>
        <a:p>
          <a:endParaRPr lang="en-US"/>
        </a:p>
      </dgm:t>
    </dgm:pt>
    <dgm:pt modelId="{A24CD6FB-2031-4D23-9994-C669D0119870}" type="pres">
      <dgm:prSet presAssocID="{DF55D8D1-859E-475E-A6A9-9A3861FC64AC}" presName="node" presStyleLbl="alignAccFollowNode1" presStyleIdx="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87C297-DF59-48BC-8AE2-ACB6A49C0113}" type="pres">
      <dgm:prSet presAssocID="{89D455A0-EE06-4A73-8AFE-9A81DC1A4437}" presName="sibTrans" presStyleCnt="0"/>
      <dgm:spPr/>
    </dgm:pt>
    <dgm:pt modelId="{6CB42824-CA1D-4DE5-BAC5-2ED686C9E07B}" type="pres">
      <dgm:prSet presAssocID="{4EF3E70E-55FE-4C8D-BE82-865CEF99628A}" presName="node" presStyleLbl="alignAccFollowNode1" presStyleIdx="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314245-6CC5-4A2A-8954-C6B77426583E}" type="pres">
      <dgm:prSet presAssocID="{8ABFDD80-9727-4F51-AAE4-B3B6C89A3F49}" presName="vSp" presStyleCnt="0"/>
      <dgm:spPr/>
      <dgm:t>
        <a:bodyPr/>
        <a:lstStyle/>
        <a:p>
          <a:endParaRPr lang="en-US"/>
        </a:p>
      </dgm:t>
    </dgm:pt>
    <dgm:pt modelId="{00BF90F9-4C71-440D-AD17-0902411F066A}" type="pres">
      <dgm:prSet presAssocID="{79214C04-C485-4538-96E1-6752847F129C}" presName="horFlow" presStyleCnt="0"/>
      <dgm:spPr/>
      <dgm:t>
        <a:bodyPr/>
        <a:lstStyle/>
        <a:p>
          <a:endParaRPr lang="en-US"/>
        </a:p>
      </dgm:t>
    </dgm:pt>
    <dgm:pt modelId="{EDB8FFA1-4228-4AFB-80D9-AE2935F84EFA}" type="pres">
      <dgm:prSet presAssocID="{79214C04-C485-4538-96E1-6752847F129C}" presName="bigChev" presStyleLbl="node1" presStyleIdx="1" presStyleCnt="4"/>
      <dgm:spPr/>
      <dgm:t>
        <a:bodyPr/>
        <a:lstStyle/>
        <a:p>
          <a:endParaRPr lang="en-US"/>
        </a:p>
      </dgm:t>
    </dgm:pt>
    <dgm:pt modelId="{C4359564-C2C8-4199-BB69-7972EED22FC8}" type="pres">
      <dgm:prSet presAssocID="{3DE3F1F3-9ADD-473D-8332-A371F0253762}" presName="parTrans" presStyleCnt="0"/>
      <dgm:spPr/>
      <dgm:t>
        <a:bodyPr/>
        <a:lstStyle/>
        <a:p>
          <a:endParaRPr lang="en-US"/>
        </a:p>
      </dgm:t>
    </dgm:pt>
    <dgm:pt modelId="{6AC9C97F-4D51-492C-AA76-C1BF3661BAA3}" type="pres">
      <dgm:prSet presAssocID="{A3346359-9CE0-477A-B96E-E8304C4DBAA9}" presName="node" presStyleLbl="alignAccFollowNode1" presStyleIdx="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8D702-DCB9-4B64-A6F0-D8002AAEDBA1}" type="pres">
      <dgm:prSet presAssocID="{6471737F-C34D-4411-99C4-B1918AF74AE0}" presName="sibTrans" presStyleCnt="0"/>
      <dgm:spPr/>
      <dgm:t>
        <a:bodyPr/>
        <a:lstStyle/>
        <a:p>
          <a:endParaRPr lang="en-US"/>
        </a:p>
      </dgm:t>
    </dgm:pt>
    <dgm:pt modelId="{D66A986B-673B-4327-92DC-3F0A0CC713FE}" type="pres">
      <dgm:prSet presAssocID="{506E8E13-1DBC-4201-AFCC-7F8C28236DA4}" presName="node" presStyleLbl="alignAccFollowNode1" presStyleIdx="4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3874C5-1FA7-40B0-8716-9365335FEA0F}" type="pres">
      <dgm:prSet presAssocID="{B6A87E07-69E4-4BC5-9B0C-23787C1FB9DC}" presName="sibTrans" presStyleCnt="0"/>
      <dgm:spPr/>
      <dgm:t>
        <a:bodyPr/>
        <a:lstStyle/>
        <a:p>
          <a:endParaRPr lang="en-US"/>
        </a:p>
      </dgm:t>
    </dgm:pt>
    <dgm:pt modelId="{4267FF0D-FF72-4792-BBAE-A2762306F15B}" type="pres">
      <dgm:prSet presAssocID="{1C7C677A-5BC2-4BDC-8550-546463B7D266}" presName="node" presStyleLbl="alignAccFollowNode1" presStyleIdx="5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F18B63-E065-41D0-8EF7-79307BF4341D}" type="pres">
      <dgm:prSet presAssocID="{96F26B5D-94B2-484F-9C41-EF68F2456253}" presName="sibTrans" presStyleCnt="0"/>
      <dgm:spPr/>
      <dgm:t>
        <a:bodyPr/>
        <a:lstStyle/>
        <a:p>
          <a:endParaRPr lang="en-US"/>
        </a:p>
      </dgm:t>
    </dgm:pt>
    <dgm:pt modelId="{A30677EF-0950-4161-BC97-ECA790AC143F}" type="pres">
      <dgm:prSet presAssocID="{9E8E8D37-980A-48AE-AA2B-ADA1E4A3B5CF}" presName="node" presStyleLbl="alignAccFollowNode1" presStyleIdx="6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CD7F64-A9C3-4C69-A147-1D4A52F62D92}" type="pres">
      <dgm:prSet presAssocID="{79214C04-C485-4538-96E1-6752847F129C}" presName="vSp" presStyleCnt="0"/>
      <dgm:spPr/>
      <dgm:t>
        <a:bodyPr/>
        <a:lstStyle/>
        <a:p>
          <a:endParaRPr lang="en-US"/>
        </a:p>
      </dgm:t>
    </dgm:pt>
    <dgm:pt modelId="{D049388B-9B33-4859-9830-11B11559A0CF}" type="pres">
      <dgm:prSet presAssocID="{750C50DE-53F2-4C98-A35A-A198B924976D}" presName="horFlow" presStyleCnt="0"/>
      <dgm:spPr/>
      <dgm:t>
        <a:bodyPr/>
        <a:lstStyle/>
        <a:p>
          <a:endParaRPr lang="en-US"/>
        </a:p>
      </dgm:t>
    </dgm:pt>
    <dgm:pt modelId="{36E3A5C9-4DD4-45E6-ABDE-C87866CD7DD8}" type="pres">
      <dgm:prSet presAssocID="{750C50DE-53F2-4C98-A35A-A198B924976D}" presName="bigChev" presStyleLbl="node1" presStyleIdx="2" presStyleCnt="4"/>
      <dgm:spPr/>
      <dgm:t>
        <a:bodyPr/>
        <a:lstStyle/>
        <a:p>
          <a:endParaRPr lang="en-US"/>
        </a:p>
      </dgm:t>
    </dgm:pt>
    <dgm:pt modelId="{AA9114F6-CEDF-416E-822C-9090B192464F}" type="pres">
      <dgm:prSet presAssocID="{8A39AB9E-173E-48B5-9701-1E48027E1E6E}" presName="parTrans" presStyleCnt="0"/>
      <dgm:spPr/>
      <dgm:t>
        <a:bodyPr/>
        <a:lstStyle/>
        <a:p>
          <a:endParaRPr lang="en-US"/>
        </a:p>
      </dgm:t>
    </dgm:pt>
    <dgm:pt modelId="{6482A8E2-7C8F-4E0B-BC7B-EDE1F70AF3D1}" type="pres">
      <dgm:prSet presAssocID="{031D49CC-A968-46B5-B7F3-8CA25ECA8DCF}" presName="node" presStyleLbl="alignAccFollowNode1" presStyleIdx="7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E6D7E4-C4ED-4535-89BA-A23BD21473FD}" type="pres">
      <dgm:prSet presAssocID="{B808D1E3-4245-433D-8AD8-8AD7431ADB7D}" presName="sibTrans" presStyleCnt="0"/>
      <dgm:spPr/>
      <dgm:t>
        <a:bodyPr/>
        <a:lstStyle/>
        <a:p>
          <a:endParaRPr lang="en-US"/>
        </a:p>
      </dgm:t>
    </dgm:pt>
    <dgm:pt modelId="{786FE0A3-1CBD-4DA2-9739-B65F98CB3984}" type="pres">
      <dgm:prSet presAssocID="{39E75714-2B0E-4C98-9E12-EC82DF5EA405}" presName="node" presStyleLbl="alignAccFollowNode1" presStyleIdx="8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4F5FE1-72CB-46A4-B2E6-81C77D7AA634}" type="pres">
      <dgm:prSet presAssocID="{85779C74-5CA3-4FE6-9DB6-339E818CB57E}" presName="sibTrans" presStyleCnt="0"/>
      <dgm:spPr/>
      <dgm:t>
        <a:bodyPr/>
        <a:lstStyle/>
        <a:p>
          <a:endParaRPr lang="en-US"/>
        </a:p>
      </dgm:t>
    </dgm:pt>
    <dgm:pt modelId="{F4E82C24-C8DB-4C89-B21E-669F8390DC65}" type="pres">
      <dgm:prSet presAssocID="{910FD904-F1BE-4D34-9123-CBDCB9D14770}" presName="node" presStyleLbl="alignAccFollowNode1" presStyleIdx="9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EEA94A-4A22-490E-8197-9B0D24979AC0}" type="pres">
      <dgm:prSet presAssocID="{01CA51B3-0EED-46E6-B267-FAFDFA8809AB}" presName="sibTrans" presStyleCnt="0"/>
      <dgm:spPr/>
      <dgm:t>
        <a:bodyPr/>
        <a:lstStyle/>
        <a:p>
          <a:endParaRPr lang="en-US"/>
        </a:p>
      </dgm:t>
    </dgm:pt>
    <dgm:pt modelId="{4A89DA43-928D-4AE7-BA3D-F58D7FD04EB8}" type="pres">
      <dgm:prSet presAssocID="{C7E5DAA1-0CF6-44C6-ACE4-BEE288A7D2FB}" presName="node" presStyleLbl="alignAccFollowNode1" presStyleIdx="1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E3D67A-5CF9-4FB4-A0C3-E81C4162439E}" type="pres">
      <dgm:prSet presAssocID="{750C50DE-53F2-4C98-A35A-A198B924976D}" presName="vSp" presStyleCnt="0"/>
      <dgm:spPr/>
      <dgm:t>
        <a:bodyPr/>
        <a:lstStyle/>
        <a:p>
          <a:endParaRPr lang="en-US"/>
        </a:p>
      </dgm:t>
    </dgm:pt>
    <dgm:pt modelId="{3999F48C-5A6E-499B-8042-3A9AC1D26DC7}" type="pres">
      <dgm:prSet presAssocID="{6F405643-B4E3-4EEA-8071-EF3F31FCCF6B}" presName="horFlow" presStyleCnt="0"/>
      <dgm:spPr/>
      <dgm:t>
        <a:bodyPr/>
        <a:lstStyle/>
        <a:p>
          <a:endParaRPr lang="en-US"/>
        </a:p>
      </dgm:t>
    </dgm:pt>
    <dgm:pt modelId="{FA1C0CD5-565C-4011-A17A-A91F05019CCA}" type="pres">
      <dgm:prSet presAssocID="{6F405643-B4E3-4EEA-8071-EF3F31FCCF6B}" presName="bigChev" presStyleLbl="node1" presStyleIdx="3" presStyleCnt="4"/>
      <dgm:spPr/>
      <dgm:t>
        <a:bodyPr/>
        <a:lstStyle/>
        <a:p>
          <a:endParaRPr lang="en-US"/>
        </a:p>
      </dgm:t>
    </dgm:pt>
    <dgm:pt modelId="{FDB5125C-1C24-4F51-A6C4-E252177B155D}" type="pres">
      <dgm:prSet presAssocID="{54F9BF54-103A-4AE9-803F-D12C48CE017B}" presName="parTrans" presStyleCnt="0"/>
      <dgm:spPr/>
    </dgm:pt>
    <dgm:pt modelId="{AD74E5BF-203A-4C2A-9865-A341D3AF766B}" type="pres">
      <dgm:prSet presAssocID="{CC6F432D-0A6C-4932-8C05-DB9AF1CF04F8}" presName="node" presStyleLbl="alignAccFollowNode1" presStyleIdx="1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E18CCB-C8F0-417F-ABBF-1512579AA9A3}" type="pres">
      <dgm:prSet presAssocID="{C1DEB0E1-AA4B-42F4-B0F1-D1EAC9777742}" presName="sibTrans" presStyleCnt="0"/>
      <dgm:spPr/>
    </dgm:pt>
    <dgm:pt modelId="{1AF279CF-ECA4-40E9-A349-DD8C07E2A63B}" type="pres">
      <dgm:prSet presAssocID="{5A16C692-9431-4110-BA37-3F435D956119}" presName="node" presStyleLbl="alignAccFollowNode1" presStyleIdx="1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52F366-CAB2-445E-8924-FA3EE9172777}" type="pres">
      <dgm:prSet presAssocID="{CC034C73-91F9-4645-AB9C-D95BA1EB9602}" presName="sibTrans" presStyleCnt="0"/>
      <dgm:spPr/>
    </dgm:pt>
    <dgm:pt modelId="{3BB17007-6CB9-4EEE-98B2-8305354D7034}" type="pres">
      <dgm:prSet presAssocID="{B29B1C53-F725-4163-9942-3C065C3874B6}" presName="node" presStyleLbl="alignAccFollowNode1" presStyleIdx="1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267DB2-1107-4ADC-9E8C-3CAC161319C7}" type="presOf" srcId="{484D6AB8-DB5E-4B54-B6CA-5F88965A4503}" destId="{81ABF4BD-A1FF-4044-8860-5D8DD3EA8D47}" srcOrd="0" destOrd="0" presId="urn:microsoft.com/office/officeart/2005/8/layout/lProcess3"/>
    <dgm:cxn modelId="{0BAF107B-EB93-4FAF-893C-1584907FE397}" srcId="{484D6AB8-DB5E-4B54-B6CA-5F88965A4503}" destId="{8ABFDD80-9727-4F51-AAE4-B3B6C89A3F49}" srcOrd="0" destOrd="0" parTransId="{39078F51-5D15-460C-B068-33870D292F21}" sibTransId="{CBC86EB5-443F-4D5F-84A9-1F04376C8AAB}"/>
    <dgm:cxn modelId="{4449065C-95AC-46C1-A4B0-C5B6D9946D5B}" srcId="{484D6AB8-DB5E-4B54-B6CA-5F88965A4503}" destId="{79214C04-C485-4538-96E1-6752847F129C}" srcOrd="1" destOrd="0" parTransId="{38E6CFDD-3490-4181-A7E9-8BF71C478128}" sibTransId="{3B286BE9-AE1F-4F01-A034-80178A1064E9}"/>
    <dgm:cxn modelId="{86FA01B1-BCBB-411F-B4A8-9D8D7D86CDAE}" type="presOf" srcId="{A3346359-9CE0-477A-B96E-E8304C4DBAA9}" destId="{6AC9C97F-4D51-492C-AA76-C1BF3661BAA3}" srcOrd="0" destOrd="0" presId="urn:microsoft.com/office/officeart/2005/8/layout/lProcess3"/>
    <dgm:cxn modelId="{69FFA6CF-67D6-402F-AE06-C32C9E8E1547}" srcId="{6F405643-B4E3-4EEA-8071-EF3F31FCCF6B}" destId="{B29B1C53-F725-4163-9942-3C065C3874B6}" srcOrd="2" destOrd="0" parTransId="{41A2C800-C125-436B-8E59-0D4CEF095CFE}" sibTransId="{4666AD3F-96AC-4EE2-B942-253E6C69D104}"/>
    <dgm:cxn modelId="{AB5D3450-FEE0-4F2D-8A11-1DCD5B31A004}" type="presOf" srcId="{750C50DE-53F2-4C98-A35A-A198B924976D}" destId="{36E3A5C9-4DD4-45E6-ABDE-C87866CD7DD8}" srcOrd="0" destOrd="0" presId="urn:microsoft.com/office/officeart/2005/8/layout/lProcess3"/>
    <dgm:cxn modelId="{16E6F0BA-8BA6-4689-A1FE-FC645E64A762}" type="presOf" srcId="{506E8E13-1DBC-4201-AFCC-7F8C28236DA4}" destId="{D66A986B-673B-4327-92DC-3F0A0CC713FE}" srcOrd="0" destOrd="0" presId="urn:microsoft.com/office/officeart/2005/8/layout/lProcess3"/>
    <dgm:cxn modelId="{ADF6C60A-6A74-4926-919A-38FFEEE0D2E6}" srcId="{750C50DE-53F2-4C98-A35A-A198B924976D}" destId="{C7E5DAA1-0CF6-44C6-ACE4-BEE288A7D2FB}" srcOrd="3" destOrd="0" parTransId="{61C0E1F0-578C-4CD5-8AFB-C51E43152806}" sibTransId="{FB10889C-9D72-48EA-9A34-45C748B4B5F6}"/>
    <dgm:cxn modelId="{C308B673-260C-4A91-9297-889381E3E0E0}" srcId="{79214C04-C485-4538-96E1-6752847F129C}" destId="{9E8E8D37-980A-48AE-AA2B-ADA1E4A3B5CF}" srcOrd="3" destOrd="0" parTransId="{D7EA5183-89E3-4AC1-86D5-29448630081E}" sibTransId="{94B45B7E-F52B-43C5-BD10-B2A75BBF1AEB}"/>
    <dgm:cxn modelId="{C4A50724-57BC-49D5-A27C-76977D72872B}" type="presOf" srcId="{C7E5DAA1-0CF6-44C6-ACE4-BEE288A7D2FB}" destId="{4A89DA43-928D-4AE7-BA3D-F58D7FD04EB8}" srcOrd="0" destOrd="0" presId="urn:microsoft.com/office/officeart/2005/8/layout/lProcess3"/>
    <dgm:cxn modelId="{79C03CF1-5783-4619-9AD4-CE83793012D5}" srcId="{8ABFDD80-9727-4F51-AAE4-B3B6C89A3F49}" destId="{DF55D8D1-859E-475E-A6A9-9A3861FC64AC}" srcOrd="1" destOrd="0" parTransId="{9B2E2531-A29C-4861-B4DD-5A8283EF388D}" sibTransId="{89D455A0-EE06-4A73-8AFE-9A81DC1A4437}"/>
    <dgm:cxn modelId="{70B6414C-5F52-4AAE-840B-3861F871BCC7}" srcId="{750C50DE-53F2-4C98-A35A-A198B924976D}" destId="{910FD904-F1BE-4D34-9123-CBDCB9D14770}" srcOrd="2" destOrd="0" parTransId="{F5696CB4-8E80-47BC-B76D-C72B21F6D143}" sibTransId="{01CA51B3-0EED-46E6-B267-FAFDFA8809AB}"/>
    <dgm:cxn modelId="{0CA0239E-5934-4795-A598-602DADB49B4F}" srcId="{6F405643-B4E3-4EEA-8071-EF3F31FCCF6B}" destId="{CC6F432D-0A6C-4932-8C05-DB9AF1CF04F8}" srcOrd="0" destOrd="0" parTransId="{54F9BF54-103A-4AE9-803F-D12C48CE017B}" sibTransId="{C1DEB0E1-AA4B-42F4-B0F1-D1EAC9777742}"/>
    <dgm:cxn modelId="{3B4B8F8E-3D8A-4623-9067-48ECB409E531}" type="presOf" srcId="{4EF3E70E-55FE-4C8D-BE82-865CEF99628A}" destId="{6CB42824-CA1D-4DE5-BAC5-2ED686C9E07B}" srcOrd="0" destOrd="0" presId="urn:microsoft.com/office/officeart/2005/8/layout/lProcess3"/>
    <dgm:cxn modelId="{ED0948EF-1833-4C59-850D-24B939E84D33}" type="presOf" srcId="{910FD904-F1BE-4D34-9123-CBDCB9D14770}" destId="{F4E82C24-C8DB-4C89-B21E-669F8390DC65}" srcOrd="0" destOrd="0" presId="urn:microsoft.com/office/officeart/2005/8/layout/lProcess3"/>
    <dgm:cxn modelId="{9A2515D0-4DD4-4E3E-BE7E-FEE524939E4B}" type="presOf" srcId="{79214C04-C485-4538-96E1-6752847F129C}" destId="{EDB8FFA1-4228-4AFB-80D9-AE2935F84EFA}" srcOrd="0" destOrd="0" presId="urn:microsoft.com/office/officeart/2005/8/layout/lProcess3"/>
    <dgm:cxn modelId="{63AFDF39-0193-47C1-9BC9-EB52E377CCF6}" type="presOf" srcId="{1C7C677A-5BC2-4BDC-8550-546463B7D266}" destId="{4267FF0D-FF72-4792-BBAE-A2762306F15B}" srcOrd="0" destOrd="0" presId="urn:microsoft.com/office/officeart/2005/8/layout/lProcess3"/>
    <dgm:cxn modelId="{E13EA2A7-0CBE-4A26-951C-815E5FD9B067}" type="presOf" srcId="{031D49CC-A968-46B5-B7F3-8CA25ECA8DCF}" destId="{6482A8E2-7C8F-4E0B-BC7B-EDE1F70AF3D1}" srcOrd="0" destOrd="0" presId="urn:microsoft.com/office/officeart/2005/8/layout/lProcess3"/>
    <dgm:cxn modelId="{24203FC9-E355-4D50-BA63-72B8237DC980}" srcId="{6F405643-B4E3-4EEA-8071-EF3F31FCCF6B}" destId="{5A16C692-9431-4110-BA37-3F435D956119}" srcOrd="1" destOrd="0" parTransId="{F9FA62AE-49E5-4FB7-8E26-814402A25026}" sibTransId="{CC034C73-91F9-4645-AB9C-D95BA1EB9602}"/>
    <dgm:cxn modelId="{8C52BF89-7571-49AB-8F71-E44DC32454EE}" srcId="{750C50DE-53F2-4C98-A35A-A198B924976D}" destId="{031D49CC-A968-46B5-B7F3-8CA25ECA8DCF}" srcOrd="0" destOrd="0" parTransId="{8A39AB9E-173E-48B5-9701-1E48027E1E6E}" sibTransId="{B808D1E3-4245-433D-8AD8-8AD7431ADB7D}"/>
    <dgm:cxn modelId="{06E00B70-6F97-4E29-90C9-60615C150F56}" srcId="{79214C04-C485-4538-96E1-6752847F129C}" destId="{A3346359-9CE0-477A-B96E-E8304C4DBAA9}" srcOrd="0" destOrd="0" parTransId="{3DE3F1F3-9ADD-473D-8332-A371F0253762}" sibTransId="{6471737F-C34D-4411-99C4-B1918AF74AE0}"/>
    <dgm:cxn modelId="{419D1AC3-F239-40DE-B09F-6A950D5783CC}" srcId="{8ABFDD80-9727-4F51-AAE4-B3B6C89A3F49}" destId="{0E877D38-2C72-4A5B-B39B-48179E1ED9EA}" srcOrd="0" destOrd="0" parTransId="{1641C531-A1F1-4F54-B989-121B06F4D51C}" sibTransId="{002D30BD-F3D9-4FC0-83DD-7F16FF57E7A8}"/>
    <dgm:cxn modelId="{309C5593-15FF-4FB5-9A5B-F2EE35F32902}" type="presOf" srcId="{0E877D38-2C72-4A5B-B39B-48179E1ED9EA}" destId="{00991735-C1E8-48E1-88C1-07B360577234}" srcOrd="0" destOrd="0" presId="urn:microsoft.com/office/officeart/2005/8/layout/lProcess3"/>
    <dgm:cxn modelId="{44598329-3583-459B-9807-C40A0FA3D12C}" type="presOf" srcId="{DF55D8D1-859E-475E-A6A9-9A3861FC64AC}" destId="{A24CD6FB-2031-4D23-9994-C669D0119870}" srcOrd="0" destOrd="0" presId="urn:microsoft.com/office/officeart/2005/8/layout/lProcess3"/>
    <dgm:cxn modelId="{5C6A76FF-3337-4048-8111-6F3DC9F77ED6}" type="presOf" srcId="{CC6F432D-0A6C-4932-8C05-DB9AF1CF04F8}" destId="{AD74E5BF-203A-4C2A-9865-A341D3AF766B}" srcOrd="0" destOrd="0" presId="urn:microsoft.com/office/officeart/2005/8/layout/lProcess3"/>
    <dgm:cxn modelId="{36B9D2BC-FE79-42B3-A9BB-4C741D02E3F2}" type="presOf" srcId="{B29B1C53-F725-4163-9942-3C065C3874B6}" destId="{3BB17007-6CB9-4EEE-98B2-8305354D7034}" srcOrd="0" destOrd="0" presId="urn:microsoft.com/office/officeart/2005/8/layout/lProcess3"/>
    <dgm:cxn modelId="{159B7CBB-DB68-408F-ADFC-E2C3263D631C}" srcId="{79214C04-C485-4538-96E1-6752847F129C}" destId="{506E8E13-1DBC-4201-AFCC-7F8C28236DA4}" srcOrd="1" destOrd="0" parTransId="{6C0703A1-47C6-49FB-9CEE-A1210832CA42}" sibTransId="{B6A87E07-69E4-4BC5-9B0C-23787C1FB9DC}"/>
    <dgm:cxn modelId="{FE641C56-4D06-4F14-8407-29B6CCF6D0C0}" type="presOf" srcId="{6F405643-B4E3-4EEA-8071-EF3F31FCCF6B}" destId="{FA1C0CD5-565C-4011-A17A-A91F05019CCA}" srcOrd="0" destOrd="0" presId="urn:microsoft.com/office/officeart/2005/8/layout/lProcess3"/>
    <dgm:cxn modelId="{9C52578E-5DB0-47C0-8994-CF5AF9B2C2F8}" type="presOf" srcId="{8ABFDD80-9727-4F51-AAE4-B3B6C89A3F49}" destId="{FF17BFE9-57AA-425D-A728-822449CCC044}" srcOrd="0" destOrd="0" presId="urn:microsoft.com/office/officeart/2005/8/layout/lProcess3"/>
    <dgm:cxn modelId="{D1A6706A-5C36-450F-80CC-C7C0FA1A0D11}" srcId="{484D6AB8-DB5E-4B54-B6CA-5F88965A4503}" destId="{750C50DE-53F2-4C98-A35A-A198B924976D}" srcOrd="2" destOrd="0" parTransId="{16D1B63A-B6E1-4E1C-B065-BDBAFE576A25}" sibTransId="{F7627A1E-AA08-45B3-A603-E78DA00C795C}"/>
    <dgm:cxn modelId="{1384649C-FB1C-41F1-AF37-9CDA2339FEE3}" srcId="{484D6AB8-DB5E-4B54-B6CA-5F88965A4503}" destId="{6F405643-B4E3-4EEA-8071-EF3F31FCCF6B}" srcOrd="3" destOrd="0" parTransId="{301977E1-50DE-4B53-BC94-BB91F0CD6F5E}" sibTransId="{574C3C9F-F12D-4823-9DEB-C290C6874D55}"/>
    <dgm:cxn modelId="{3CA5ECDA-502C-4DAE-B6C4-3872A00FF869}" type="presOf" srcId="{39E75714-2B0E-4C98-9E12-EC82DF5EA405}" destId="{786FE0A3-1CBD-4DA2-9739-B65F98CB3984}" srcOrd="0" destOrd="0" presId="urn:microsoft.com/office/officeart/2005/8/layout/lProcess3"/>
    <dgm:cxn modelId="{DC13C35F-213C-4B53-A2E2-A9ADB1099D73}" srcId="{750C50DE-53F2-4C98-A35A-A198B924976D}" destId="{39E75714-2B0E-4C98-9E12-EC82DF5EA405}" srcOrd="1" destOrd="0" parTransId="{19B075DF-AE9D-4192-9BC5-961F5E7AAB7C}" sibTransId="{85779C74-5CA3-4FE6-9DB6-339E818CB57E}"/>
    <dgm:cxn modelId="{6D785C3D-AF17-4A06-A07D-5532903BDF70}" type="presOf" srcId="{5A16C692-9431-4110-BA37-3F435D956119}" destId="{1AF279CF-ECA4-40E9-A349-DD8C07E2A63B}" srcOrd="0" destOrd="0" presId="urn:microsoft.com/office/officeart/2005/8/layout/lProcess3"/>
    <dgm:cxn modelId="{D32987C8-A3BF-4256-8A1A-38DFE9DDFFA1}" srcId="{79214C04-C485-4538-96E1-6752847F129C}" destId="{1C7C677A-5BC2-4BDC-8550-546463B7D266}" srcOrd="2" destOrd="0" parTransId="{3201A041-5FD2-4F1A-BFE5-E72417BC9CCD}" sibTransId="{96F26B5D-94B2-484F-9C41-EF68F2456253}"/>
    <dgm:cxn modelId="{AF2C0D3F-FC1A-4303-9B62-8E0ED90ACAAF}" srcId="{8ABFDD80-9727-4F51-AAE4-B3B6C89A3F49}" destId="{4EF3E70E-55FE-4C8D-BE82-865CEF99628A}" srcOrd="2" destOrd="0" parTransId="{FBAA91A4-0815-42B4-897A-961E578CDD8F}" sibTransId="{3D2C1ECF-2110-446B-9A0E-3D71040B65CC}"/>
    <dgm:cxn modelId="{B08B9B39-3B02-4971-96AB-F9CFD3B1AAA1}" type="presOf" srcId="{9E8E8D37-980A-48AE-AA2B-ADA1E4A3B5CF}" destId="{A30677EF-0950-4161-BC97-ECA790AC143F}" srcOrd="0" destOrd="0" presId="urn:microsoft.com/office/officeart/2005/8/layout/lProcess3"/>
    <dgm:cxn modelId="{DDEF4039-118E-4FB6-9BC3-37D478C6F5C2}" type="presParOf" srcId="{81ABF4BD-A1FF-4044-8860-5D8DD3EA8D47}" destId="{E293C110-0B4B-4795-AC24-8D3B046B4652}" srcOrd="0" destOrd="0" presId="urn:microsoft.com/office/officeart/2005/8/layout/lProcess3"/>
    <dgm:cxn modelId="{0C4C1ED9-3810-4DCF-A499-62EB45AFDB32}" type="presParOf" srcId="{E293C110-0B4B-4795-AC24-8D3B046B4652}" destId="{FF17BFE9-57AA-425D-A728-822449CCC044}" srcOrd="0" destOrd="0" presId="urn:microsoft.com/office/officeart/2005/8/layout/lProcess3"/>
    <dgm:cxn modelId="{A52BF588-5CA4-41E4-B4EE-FA48FBD0FA5A}" type="presParOf" srcId="{E293C110-0B4B-4795-AC24-8D3B046B4652}" destId="{AB476795-4E39-4627-A994-1B6C74FA31FC}" srcOrd="1" destOrd="0" presId="urn:microsoft.com/office/officeart/2005/8/layout/lProcess3"/>
    <dgm:cxn modelId="{02EABE01-988F-4EBC-9F9D-AC1D39921667}" type="presParOf" srcId="{E293C110-0B4B-4795-AC24-8D3B046B4652}" destId="{00991735-C1E8-48E1-88C1-07B360577234}" srcOrd="2" destOrd="0" presId="urn:microsoft.com/office/officeart/2005/8/layout/lProcess3"/>
    <dgm:cxn modelId="{79CFDED8-0F89-4108-8100-FE97D4BDF685}" type="presParOf" srcId="{E293C110-0B4B-4795-AC24-8D3B046B4652}" destId="{8823FBEF-08E7-4BD2-A1B3-CC6D3B0E033C}" srcOrd="3" destOrd="0" presId="urn:microsoft.com/office/officeart/2005/8/layout/lProcess3"/>
    <dgm:cxn modelId="{B08AE46F-32F8-4462-B555-FCDE273945CF}" type="presParOf" srcId="{E293C110-0B4B-4795-AC24-8D3B046B4652}" destId="{A24CD6FB-2031-4D23-9994-C669D0119870}" srcOrd="4" destOrd="0" presId="urn:microsoft.com/office/officeart/2005/8/layout/lProcess3"/>
    <dgm:cxn modelId="{BDFC409F-EE4E-4D2B-A712-F464E321BF9E}" type="presParOf" srcId="{E293C110-0B4B-4795-AC24-8D3B046B4652}" destId="{1087C297-DF59-48BC-8AE2-ACB6A49C0113}" srcOrd="5" destOrd="0" presId="urn:microsoft.com/office/officeart/2005/8/layout/lProcess3"/>
    <dgm:cxn modelId="{4E9EE4F0-CF53-4706-8FE6-83B1C5F83EAA}" type="presParOf" srcId="{E293C110-0B4B-4795-AC24-8D3B046B4652}" destId="{6CB42824-CA1D-4DE5-BAC5-2ED686C9E07B}" srcOrd="6" destOrd="0" presId="urn:microsoft.com/office/officeart/2005/8/layout/lProcess3"/>
    <dgm:cxn modelId="{CBD96597-5182-484E-8339-7A0CF5B5F82A}" type="presParOf" srcId="{81ABF4BD-A1FF-4044-8860-5D8DD3EA8D47}" destId="{0E314245-6CC5-4A2A-8954-C6B77426583E}" srcOrd="1" destOrd="0" presId="urn:microsoft.com/office/officeart/2005/8/layout/lProcess3"/>
    <dgm:cxn modelId="{06F1D45A-81C0-421C-9581-51DDC2B17EB3}" type="presParOf" srcId="{81ABF4BD-A1FF-4044-8860-5D8DD3EA8D47}" destId="{00BF90F9-4C71-440D-AD17-0902411F066A}" srcOrd="2" destOrd="0" presId="urn:microsoft.com/office/officeart/2005/8/layout/lProcess3"/>
    <dgm:cxn modelId="{726A1802-2817-45B7-BD48-557ED89E26A3}" type="presParOf" srcId="{00BF90F9-4C71-440D-AD17-0902411F066A}" destId="{EDB8FFA1-4228-4AFB-80D9-AE2935F84EFA}" srcOrd="0" destOrd="0" presId="urn:microsoft.com/office/officeart/2005/8/layout/lProcess3"/>
    <dgm:cxn modelId="{5FC39540-57E2-4B28-A32B-79C2968DD281}" type="presParOf" srcId="{00BF90F9-4C71-440D-AD17-0902411F066A}" destId="{C4359564-C2C8-4199-BB69-7972EED22FC8}" srcOrd="1" destOrd="0" presId="urn:microsoft.com/office/officeart/2005/8/layout/lProcess3"/>
    <dgm:cxn modelId="{F61FF501-AECF-4090-8C17-F3DF93EBF300}" type="presParOf" srcId="{00BF90F9-4C71-440D-AD17-0902411F066A}" destId="{6AC9C97F-4D51-492C-AA76-C1BF3661BAA3}" srcOrd="2" destOrd="0" presId="urn:microsoft.com/office/officeart/2005/8/layout/lProcess3"/>
    <dgm:cxn modelId="{9C2BD91A-F9B3-4C9B-B9A3-405579333245}" type="presParOf" srcId="{00BF90F9-4C71-440D-AD17-0902411F066A}" destId="{4A18D702-DCB9-4B64-A6F0-D8002AAEDBA1}" srcOrd="3" destOrd="0" presId="urn:microsoft.com/office/officeart/2005/8/layout/lProcess3"/>
    <dgm:cxn modelId="{6BB91306-C9A0-407B-842B-368B3418AE5D}" type="presParOf" srcId="{00BF90F9-4C71-440D-AD17-0902411F066A}" destId="{D66A986B-673B-4327-92DC-3F0A0CC713FE}" srcOrd="4" destOrd="0" presId="urn:microsoft.com/office/officeart/2005/8/layout/lProcess3"/>
    <dgm:cxn modelId="{E11804A8-1D57-4A8E-8E9C-6399530B6671}" type="presParOf" srcId="{00BF90F9-4C71-440D-AD17-0902411F066A}" destId="{E13874C5-1FA7-40B0-8716-9365335FEA0F}" srcOrd="5" destOrd="0" presId="urn:microsoft.com/office/officeart/2005/8/layout/lProcess3"/>
    <dgm:cxn modelId="{0EDD19B2-1B9D-4EBD-8564-8DAAB91B31C1}" type="presParOf" srcId="{00BF90F9-4C71-440D-AD17-0902411F066A}" destId="{4267FF0D-FF72-4792-BBAE-A2762306F15B}" srcOrd="6" destOrd="0" presId="urn:microsoft.com/office/officeart/2005/8/layout/lProcess3"/>
    <dgm:cxn modelId="{D7672DA3-E942-425F-A148-4197AD94D757}" type="presParOf" srcId="{00BF90F9-4C71-440D-AD17-0902411F066A}" destId="{A4F18B63-E065-41D0-8EF7-79307BF4341D}" srcOrd="7" destOrd="0" presId="urn:microsoft.com/office/officeart/2005/8/layout/lProcess3"/>
    <dgm:cxn modelId="{8432476C-A804-4AF8-9C9D-00B9E87CFC7D}" type="presParOf" srcId="{00BF90F9-4C71-440D-AD17-0902411F066A}" destId="{A30677EF-0950-4161-BC97-ECA790AC143F}" srcOrd="8" destOrd="0" presId="urn:microsoft.com/office/officeart/2005/8/layout/lProcess3"/>
    <dgm:cxn modelId="{1C5F8FAE-F3B6-49EE-B495-5863253A6B78}" type="presParOf" srcId="{81ABF4BD-A1FF-4044-8860-5D8DD3EA8D47}" destId="{D6CD7F64-A9C3-4C69-A147-1D4A52F62D92}" srcOrd="3" destOrd="0" presId="urn:microsoft.com/office/officeart/2005/8/layout/lProcess3"/>
    <dgm:cxn modelId="{2DB189F6-2DEE-4FD8-A301-D12B4BC9E9DB}" type="presParOf" srcId="{81ABF4BD-A1FF-4044-8860-5D8DD3EA8D47}" destId="{D049388B-9B33-4859-9830-11B11559A0CF}" srcOrd="4" destOrd="0" presId="urn:microsoft.com/office/officeart/2005/8/layout/lProcess3"/>
    <dgm:cxn modelId="{1AA2BD67-FD88-430A-A444-5CADDD722069}" type="presParOf" srcId="{D049388B-9B33-4859-9830-11B11559A0CF}" destId="{36E3A5C9-4DD4-45E6-ABDE-C87866CD7DD8}" srcOrd="0" destOrd="0" presId="urn:microsoft.com/office/officeart/2005/8/layout/lProcess3"/>
    <dgm:cxn modelId="{912DE1FA-BAE5-4827-93C7-F512D561F5B3}" type="presParOf" srcId="{D049388B-9B33-4859-9830-11B11559A0CF}" destId="{AA9114F6-CEDF-416E-822C-9090B192464F}" srcOrd="1" destOrd="0" presId="urn:microsoft.com/office/officeart/2005/8/layout/lProcess3"/>
    <dgm:cxn modelId="{A0CBF0F9-930A-4B61-8B82-BA019F250DB2}" type="presParOf" srcId="{D049388B-9B33-4859-9830-11B11559A0CF}" destId="{6482A8E2-7C8F-4E0B-BC7B-EDE1F70AF3D1}" srcOrd="2" destOrd="0" presId="urn:microsoft.com/office/officeart/2005/8/layout/lProcess3"/>
    <dgm:cxn modelId="{80E2DBF5-233E-41BC-943A-0F3CC067FC79}" type="presParOf" srcId="{D049388B-9B33-4859-9830-11B11559A0CF}" destId="{F8E6D7E4-C4ED-4535-89BA-A23BD21473FD}" srcOrd="3" destOrd="0" presId="urn:microsoft.com/office/officeart/2005/8/layout/lProcess3"/>
    <dgm:cxn modelId="{B7E7D328-31B3-44D9-8C9C-62C614903272}" type="presParOf" srcId="{D049388B-9B33-4859-9830-11B11559A0CF}" destId="{786FE0A3-1CBD-4DA2-9739-B65F98CB3984}" srcOrd="4" destOrd="0" presId="urn:microsoft.com/office/officeart/2005/8/layout/lProcess3"/>
    <dgm:cxn modelId="{40603F6C-31C1-4DD4-BFF9-137C19FA7BE5}" type="presParOf" srcId="{D049388B-9B33-4859-9830-11B11559A0CF}" destId="{BA4F5FE1-72CB-46A4-B2E6-81C77D7AA634}" srcOrd="5" destOrd="0" presId="urn:microsoft.com/office/officeart/2005/8/layout/lProcess3"/>
    <dgm:cxn modelId="{33F2A2D7-93A8-4531-9903-44360D638975}" type="presParOf" srcId="{D049388B-9B33-4859-9830-11B11559A0CF}" destId="{F4E82C24-C8DB-4C89-B21E-669F8390DC65}" srcOrd="6" destOrd="0" presId="urn:microsoft.com/office/officeart/2005/8/layout/lProcess3"/>
    <dgm:cxn modelId="{F170597A-52F1-478C-B228-515F86E82AF6}" type="presParOf" srcId="{D049388B-9B33-4859-9830-11B11559A0CF}" destId="{4BEEA94A-4A22-490E-8197-9B0D24979AC0}" srcOrd="7" destOrd="0" presId="urn:microsoft.com/office/officeart/2005/8/layout/lProcess3"/>
    <dgm:cxn modelId="{76830451-F6D3-4D64-915B-939CF4C1CAAC}" type="presParOf" srcId="{D049388B-9B33-4859-9830-11B11559A0CF}" destId="{4A89DA43-928D-4AE7-BA3D-F58D7FD04EB8}" srcOrd="8" destOrd="0" presId="urn:microsoft.com/office/officeart/2005/8/layout/lProcess3"/>
    <dgm:cxn modelId="{11A27E6C-4A67-4C23-AF85-65B31114A5D7}" type="presParOf" srcId="{81ABF4BD-A1FF-4044-8860-5D8DD3EA8D47}" destId="{96E3D67A-5CF9-4FB4-A0C3-E81C4162439E}" srcOrd="5" destOrd="0" presId="urn:microsoft.com/office/officeart/2005/8/layout/lProcess3"/>
    <dgm:cxn modelId="{C0CE3CB9-C7FD-4FAB-BB88-239B3A394966}" type="presParOf" srcId="{81ABF4BD-A1FF-4044-8860-5D8DD3EA8D47}" destId="{3999F48C-5A6E-499B-8042-3A9AC1D26DC7}" srcOrd="6" destOrd="0" presId="urn:microsoft.com/office/officeart/2005/8/layout/lProcess3"/>
    <dgm:cxn modelId="{D6905A0D-EB40-450C-9249-C6DE3E920E8D}" type="presParOf" srcId="{3999F48C-5A6E-499B-8042-3A9AC1D26DC7}" destId="{FA1C0CD5-565C-4011-A17A-A91F05019CCA}" srcOrd="0" destOrd="0" presId="urn:microsoft.com/office/officeart/2005/8/layout/lProcess3"/>
    <dgm:cxn modelId="{908DECF4-3AC1-457E-B588-427A3F0BA9C2}" type="presParOf" srcId="{3999F48C-5A6E-499B-8042-3A9AC1D26DC7}" destId="{FDB5125C-1C24-4F51-A6C4-E252177B155D}" srcOrd="1" destOrd="0" presId="urn:microsoft.com/office/officeart/2005/8/layout/lProcess3"/>
    <dgm:cxn modelId="{ABEDDB58-D0BF-44EC-B021-432F73DC512C}" type="presParOf" srcId="{3999F48C-5A6E-499B-8042-3A9AC1D26DC7}" destId="{AD74E5BF-203A-4C2A-9865-A341D3AF766B}" srcOrd="2" destOrd="0" presId="urn:microsoft.com/office/officeart/2005/8/layout/lProcess3"/>
    <dgm:cxn modelId="{CDE0FF14-6BBB-4A30-A6B0-8B196E8FDE36}" type="presParOf" srcId="{3999F48C-5A6E-499B-8042-3A9AC1D26DC7}" destId="{79E18CCB-C8F0-417F-ABBF-1512579AA9A3}" srcOrd="3" destOrd="0" presId="urn:microsoft.com/office/officeart/2005/8/layout/lProcess3"/>
    <dgm:cxn modelId="{1ED0C87E-BBB0-4F2F-AD26-352B438C7278}" type="presParOf" srcId="{3999F48C-5A6E-499B-8042-3A9AC1D26DC7}" destId="{1AF279CF-ECA4-40E9-A349-DD8C07E2A63B}" srcOrd="4" destOrd="0" presId="urn:microsoft.com/office/officeart/2005/8/layout/lProcess3"/>
    <dgm:cxn modelId="{0AFE5A8C-FB03-45C4-8945-CE9E3A50006F}" type="presParOf" srcId="{3999F48C-5A6E-499B-8042-3A9AC1D26DC7}" destId="{2952F366-CAB2-445E-8924-FA3EE9172777}" srcOrd="5" destOrd="0" presId="urn:microsoft.com/office/officeart/2005/8/layout/lProcess3"/>
    <dgm:cxn modelId="{FD007239-18D9-4002-A2A4-F251A993E365}" type="presParOf" srcId="{3999F48C-5A6E-499B-8042-3A9AC1D26DC7}" destId="{3BB17007-6CB9-4EEE-98B2-8305354D7034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08134B-581B-4A1C-B02A-2E3D262EBD5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32937C-AAB7-47AE-B47E-B8964631F42F}">
      <dgm:prSet phldrT="[Text]" custT="1"/>
      <dgm:spPr/>
      <dgm:t>
        <a:bodyPr/>
        <a:lstStyle/>
        <a:p>
          <a:r>
            <a:rPr lang="en-US" sz="2400" dirty="0" smtClean="0"/>
            <a:t>Quality</a:t>
          </a:r>
          <a:br>
            <a:rPr lang="en-US" sz="2400" dirty="0" smtClean="0"/>
          </a:br>
          <a:r>
            <a:rPr lang="en-US" sz="2400" dirty="0" smtClean="0"/>
            <a:t>Exception</a:t>
          </a:r>
          <a:br>
            <a:rPr lang="en-US" sz="2400" dirty="0" smtClean="0"/>
          </a:br>
          <a:r>
            <a:rPr lang="en-US" sz="2400" dirty="0" smtClean="0"/>
            <a:t>Queue</a:t>
          </a:r>
        </a:p>
      </dgm:t>
    </dgm:pt>
    <dgm:pt modelId="{963EF8D8-5675-4117-869A-A9493CC1D969}" type="parTrans" cxnId="{5EEE2953-E433-486D-A9E2-C5CBB6A84218}">
      <dgm:prSet/>
      <dgm:spPr/>
      <dgm:t>
        <a:bodyPr/>
        <a:lstStyle/>
        <a:p>
          <a:endParaRPr lang="en-US"/>
        </a:p>
      </dgm:t>
    </dgm:pt>
    <dgm:pt modelId="{C7FA6087-1A29-4D69-8219-B1036624E0B5}" type="sibTrans" cxnId="{5EEE2953-E433-486D-A9E2-C5CBB6A84218}">
      <dgm:prSet/>
      <dgm:spPr/>
      <dgm:t>
        <a:bodyPr/>
        <a:lstStyle/>
        <a:p>
          <a:endParaRPr lang="en-US"/>
        </a:p>
      </dgm:t>
    </dgm:pt>
    <dgm:pt modelId="{A621E6FA-A41A-4286-8A1F-18107C9F6D2D}">
      <dgm:prSet phldrT="[Text]"/>
      <dgm:spPr/>
      <dgm:t>
        <a:bodyPr/>
        <a:lstStyle/>
        <a:p>
          <a:r>
            <a:rPr lang="en-US" dirty="0" smtClean="0"/>
            <a:t>Insurance Verification</a:t>
          </a:r>
          <a:endParaRPr lang="en-US" dirty="0"/>
        </a:p>
      </dgm:t>
    </dgm:pt>
    <dgm:pt modelId="{08951DDA-7A67-41F1-9A55-88F9F695B1EE}" type="parTrans" cxnId="{35330B05-652E-4B35-B73D-19DDCEFD4B33}">
      <dgm:prSet/>
      <dgm:spPr/>
      <dgm:t>
        <a:bodyPr/>
        <a:lstStyle/>
        <a:p>
          <a:endParaRPr lang="en-US"/>
        </a:p>
      </dgm:t>
    </dgm:pt>
    <dgm:pt modelId="{07E03563-5435-41DC-AC25-71D02078F2B5}" type="sibTrans" cxnId="{35330B05-652E-4B35-B73D-19DDCEFD4B33}">
      <dgm:prSet/>
      <dgm:spPr/>
      <dgm:t>
        <a:bodyPr/>
        <a:lstStyle/>
        <a:p>
          <a:endParaRPr lang="en-US"/>
        </a:p>
      </dgm:t>
    </dgm:pt>
    <dgm:pt modelId="{CA194AC8-E46C-4356-B98A-D64C1BFDF042}">
      <dgm:prSet phldrT="[Text]"/>
      <dgm:spPr/>
      <dgm:t>
        <a:bodyPr/>
        <a:lstStyle/>
        <a:p>
          <a:r>
            <a:rPr lang="en-US" dirty="0" smtClean="0"/>
            <a:t>Address Verification</a:t>
          </a:r>
          <a:endParaRPr lang="en-US" dirty="0"/>
        </a:p>
      </dgm:t>
    </dgm:pt>
    <dgm:pt modelId="{96B8F948-1CE9-4274-A8AE-89CF7E715435}" type="parTrans" cxnId="{8C3830DC-E610-4CC1-9DA7-9F82665A6601}">
      <dgm:prSet/>
      <dgm:spPr/>
      <dgm:t>
        <a:bodyPr/>
        <a:lstStyle/>
        <a:p>
          <a:endParaRPr lang="en-US"/>
        </a:p>
      </dgm:t>
    </dgm:pt>
    <dgm:pt modelId="{981FD988-536F-4AC8-9CB9-D58E7B56D935}" type="sibTrans" cxnId="{8C3830DC-E610-4CC1-9DA7-9F82665A6601}">
      <dgm:prSet/>
      <dgm:spPr/>
      <dgm:t>
        <a:bodyPr/>
        <a:lstStyle/>
        <a:p>
          <a:endParaRPr lang="en-US"/>
        </a:p>
      </dgm:t>
    </dgm:pt>
    <dgm:pt modelId="{C68794A9-3CE6-41EC-9699-BB90D57812A8}">
      <dgm:prSet phldrT="[Text]"/>
      <dgm:spPr/>
      <dgm:t>
        <a:bodyPr/>
        <a:lstStyle/>
        <a:p>
          <a:r>
            <a:rPr lang="en-US" dirty="0" smtClean="0"/>
            <a:t>Identity Verification</a:t>
          </a:r>
          <a:endParaRPr lang="en-US" dirty="0"/>
        </a:p>
      </dgm:t>
    </dgm:pt>
    <dgm:pt modelId="{B0B6B061-FF82-4DF3-AE90-AAC1E6F77B82}" type="parTrans" cxnId="{90B02443-BB5B-4A5D-9D7C-7E21053D9254}">
      <dgm:prSet/>
      <dgm:spPr/>
      <dgm:t>
        <a:bodyPr/>
        <a:lstStyle/>
        <a:p>
          <a:endParaRPr lang="en-US"/>
        </a:p>
      </dgm:t>
    </dgm:pt>
    <dgm:pt modelId="{6B6A2465-2B94-4B84-8446-14DCD0A86F69}" type="sibTrans" cxnId="{90B02443-BB5B-4A5D-9D7C-7E21053D9254}">
      <dgm:prSet/>
      <dgm:spPr/>
      <dgm:t>
        <a:bodyPr/>
        <a:lstStyle/>
        <a:p>
          <a:endParaRPr lang="en-US"/>
        </a:p>
      </dgm:t>
    </dgm:pt>
    <dgm:pt modelId="{73996AA2-48C7-4734-8250-8E329429B376}">
      <dgm:prSet phldrT="[Text]"/>
      <dgm:spPr/>
      <dgm:t>
        <a:bodyPr/>
        <a:lstStyle/>
        <a:p>
          <a:r>
            <a:rPr lang="en-US" dirty="0" smtClean="0"/>
            <a:t>Payment Estimation &amp; Collection</a:t>
          </a:r>
          <a:endParaRPr lang="en-US" dirty="0"/>
        </a:p>
      </dgm:t>
    </dgm:pt>
    <dgm:pt modelId="{6A9A3679-DDDE-4A1D-86FF-861780D14564}" type="parTrans" cxnId="{3C28C0DF-1C67-461E-A9A0-A94516142DFF}">
      <dgm:prSet/>
      <dgm:spPr/>
      <dgm:t>
        <a:bodyPr/>
        <a:lstStyle/>
        <a:p>
          <a:endParaRPr lang="en-US"/>
        </a:p>
      </dgm:t>
    </dgm:pt>
    <dgm:pt modelId="{8BB34A70-55B7-4D30-93C1-480B34E5149C}" type="sibTrans" cxnId="{3C28C0DF-1C67-461E-A9A0-A94516142DFF}">
      <dgm:prSet/>
      <dgm:spPr/>
      <dgm:t>
        <a:bodyPr/>
        <a:lstStyle/>
        <a:p>
          <a:endParaRPr lang="en-US"/>
        </a:p>
      </dgm:t>
    </dgm:pt>
    <dgm:pt modelId="{19D75570-D9C3-4209-87D7-B4378E98A268}">
      <dgm:prSet phldrT="[Text]"/>
      <dgm:spPr/>
      <dgm:t>
        <a:bodyPr/>
        <a:lstStyle/>
        <a:p>
          <a:r>
            <a:rPr lang="en-US" dirty="0" smtClean="0"/>
            <a:t>Financial Assistance Qualification</a:t>
          </a:r>
          <a:endParaRPr lang="en-US" dirty="0"/>
        </a:p>
      </dgm:t>
    </dgm:pt>
    <dgm:pt modelId="{A80D7A5F-44B2-490F-B005-71D5F0EDE9DB}" type="parTrans" cxnId="{A0A2F24B-83C5-48EB-B4EB-8D8F3AB477CB}">
      <dgm:prSet/>
      <dgm:spPr/>
      <dgm:t>
        <a:bodyPr/>
        <a:lstStyle/>
        <a:p>
          <a:endParaRPr lang="en-US"/>
        </a:p>
      </dgm:t>
    </dgm:pt>
    <dgm:pt modelId="{9CC78CFE-E71D-413E-84C5-0151C4B44742}" type="sibTrans" cxnId="{A0A2F24B-83C5-48EB-B4EB-8D8F3AB477CB}">
      <dgm:prSet/>
      <dgm:spPr/>
      <dgm:t>
        <a:bodyPr/>
        <a:lstStyle/>
        <a:p>
          <a:endParaRPr lang="en-US"/>
        </a:p>
      </dgm:t>
    </dgm:pt>
    <dgm:pt modelId="{2ECD3D2A-3D47-48A1-B249-99EACA709E06}">
      <dgm:prSet phldrT="[Text]"/>
      <dgm:spPr/>
      <dgm:t>
        <a:bodyPr/>
        <a:lstStyle/>
        <a:p>
          <a:r>
            <a:rPr lang="en-US" dirty="0" smtClean="0"/>
            <a:t>Medical Necessity</a:t>
          </a:r>
          <a:endParaRPr lang="en-US" dirty="0"/>
        </a:p>
      </dgm:t>
    </dgm:pt>
    <dgm:pt modelId="{8D09E783-8F03-4604-AEB7-67E288D12CC3}" type="parTrans" cxnId="{F60BF4FB-615B-48BE-BA8F-CBD7804FA8FF}">
      <dgm:prSet/>
      <dgm:spPr/>
      <dgm:t>
        <a:bodyPr/>
        <a:lstStyle/>
        <a:p>
          <a:endParaRPr lang="en-US"/>
        </a:p>
      </dgm:t>
    </dgm:pt>
    <dgm:pt modelId="{80E7F582-2A30-4E1D-AD5F-3EA67A1FF372}" type="sibTrans" cxnId="{F60BF4FB-615B-48BE-BA8F-CBD7804FA8FF}">
      <dgm:prSet/>
      <dgm:spPr/>
      <dgm:t>
        <a:bodyPr/>
        <a:lstStyle/>
        <a:p>
          <a:endParaRPr lang="en-US"/>
        </a:p>
      </dgm:t>
    </dgm:pt>
    <dgm:pt modelId="{3BDCA5D5-D1B8-45EF-B983-ADAD5113B1D4}">
      <dgm:prSet phldrT="[Text]"/>
      <dgm:spPr/>
      <dgm:t>
        <a:bodyPr/>
        <a:lstStyle/>
        <a:p>
          <a:r>
            <a:rPr lang="en-US" dirty="0" smtClean="0"/>
            <a:t>Service Auth/Cert</a:t>
          </a:r>
          <a:endParaRPr lang="en-US" dirty="0"/>
        </a:p>
      </dgm:t>
    </dgm:pt>
    <dgm:pt modelId="{2570595D-AAF3-4A97-BFFC-B339678F1A30}" type="parTrans" cxnId="{5887EEB6-915D-4B48-AC56-F679E84C1C03}">
      <dgm:prSet/>
      <dgm:spPr/>
      <dgm:t>
        <a:bodyPr/>
        <a:lstStyle/>
        <a:p>
          <a:endParaRPr lang="en-US"/>
        </a:p>
      </dgm:t>
    </dgm:pt>
    <dgm:pt modelId="{58AA2CE2-62A6-48C5-99AB-46F1479A6B1A}" type="sibTrans" cxnId="{5887EEB6-915D-4B48-AC56-F679E84C1C03}">
      <dgm:prSet/>
      <dgm:spPr/>
      <dgm:t>
        <a:bodyPr/>
        <a:lstStyle/>
        <a:p>
          <a:endParaRPr lang="en-US"/>
        </a:p>
      </dgm:t>
    </dgm:pt>
    <dgm:pt modelId="{C3A0BF26-C1CF-4113-B345-E97C21A3C253}" type="pres">
      <dgm:prSet presAssocID="{9808134B-581B-4A1C-B02A-2E3D262EBD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8F467A-5144-47B4-98F5-D136DFB140C7}" type="pres">
      <dgm:prSet presAssocID="{7B32937C-AAB7-47AE-B47E-B8964631F42F}" presName="centerShape" presStyleLbl="node0" presStyleIdx="0" presStyleCnt="1"/>
      <dgm:spPr/>
      <dgm:t>
        <a:bodyPr/>
        <a:lstStyle/>
        <a:p>
          <a:endParaRPr lang="en-US"/>
        </a:p>
      </dgm:t>
    </dgm:pt>
    <dgm:pt modelId="{27F58CD4-44A9-4919-A9F4-B270C5C106D2}" type="pres">
      <dgm:prSet presAssocID="{08951DDA-7A67-41F1-9A55-88F9F695B1EE}" presName="parTrans" presStyleLbl="bgSibTrans2D1" presStyleIdx="0" presStyleCnt="7"/>
      <dgm:spPr/>
      <dgm:t>
        <a:bodyPr/>
        <a:lstStyle/>
        <a:p>
          <a:endParaRPr lang="en-US"/>
        </a:p>
      </dgm:t>
    </dgm:pt>
    <dgm:pt modelId="{EDF7F145-4213-4ACA-926B-3E03FE215DC0}" type="pres">
      <dgm:prSet presAssocID="{A621E6FA-A41A-4286-8A1F-18107C9F6D2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305286-2419-4CBB-8FDA-8565481E34DB}" type="pres">
      <dgm:prSet presAssocID="{96B8F948-1CE9-4274-A8AE-89CF7E715435}" presName="parTrans" presStyleLbl="bgSibTrans2D1" presStyleIdx="1" presStyleCnt="7"/>
      <dgm:spPr/>
      <dgm:t>
        <a:bodyPr/>
        <a:lstStyle/>
        <a:p>
          <a:endParaRPr lang="en-US"/>
        </a:p>
      </dgm:t>
    </dgm:pt>
    <dgm:pt modelId="{18FC099B-7787-4475-9B83-9111649A0E18}" type="pres">
      <dgm:prSet presAssocID="{CA194AC8-E46C-4356-B98A-D64C1BFDF04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A89C7B-81FF-4991-A25C-44AEA67F916D}" type="pres">
      <dgm:prSet presAssocID="{B0B6B061-FF82-4DF3-AE90-AAC1E6F77B82}" presName="parTrans" presStyleLbl="bgSibTrans2D1" presStyleIdx="2" presStyleCnt="7"/>
      <dgm:spPr/>
      <dgm:t>
        <a:bodyPr/>
        <a:lstStyle/>
        <a:p>
          <a:endParaRPr lang="en-US"/>
        </a:p>
      </dgm:t>
    </dgm:pt>
    <dgm:pt modelId="{44AC8D62-1D33-4253-ADA7-091D3618980D}" type="pres">
      <dgm:prSet presAssocID="{C68794A9-3CE6-41EC-9699-BB90D57812A8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746545-BAB5-4465-A10F-54FD29381CF1}" type="pres">
      <dgm:prSet presAssocID="{6A9A3679-DDDE-4A1D-86FF-861780D14564}" presName="parTrans" presStyleLbl="bgSibTrans2D1" presStyleIdx="3" presStyleCnt="7"/>
      <dgm:spPr/>
      <dgm:t>
        <a:bodyPr/>
        <a:lstStyle/>
        <a:p>
          <a:endParaRPr lang="en-US"/>
        </a:p>
      </dgm:t>
    </dgm:pt>
    <dgm:pt modelId="{8FC20A7B-5059-4A08-8CDE-F24F2831F96D}" type="pres">
      <dgm:prSet presAssocID="{73996AA2-48C7-4734-8250-8E329429B376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5D40B9-BDAE-4BA7-98FA-AE978D3B9593}" type="pres">
      <dgm:prSet presAssocID="{A80D7A5F-44B2-490F-B005-71D5F0EDE9DB}" presName="parTrans" presStyleLbl="bgSibTrans2D1" presStyleIdx="4" presStyleCnt="7"/>
      <dgm:spPr/>
      <dgm:t>
        <a:bodyPr/>
        <a:lstStyle/>
        <a:p>
          <a:endParaRPr lang="en-US"/>
        </a:p>
      </dgm:t>
    </dgm:pt>
    <dgm:pt modelId="{EE360D6C-7730-4ABD-A751-980C2A236CD3}" type="pres">
      <dgm:prSet presAssocID="{19D75570-D9C3-4209-87D7-B4378E98A268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DA97EF-70D0-47E3-9756-934350A5165A}" type="pres">
      <dgm:prSet presAssocID="{8D09E783-8F03-4604-AEB7-67E288D12CC3}" presName="parTrans" presStyleLbl="bgSibTrans2D1" presStyleIdx="5" presStyleCnt="7"/>
      <dgm:spPr/>
      <dgm:t>
        <a:bodyPr/>
        <a:lstStyle/>
        <a:p>
          <a:endParaRPr lang="en-US"/>
        </a:p>
      </dgm:t>
    </dgm:pt>
    <dgm:pt modelId="{FF89F95D-A2BF-4927-B095-4252F4ADA62A}" type="pres">
      <dgm:prSet presAssocID="{2ECD3D2A-3D47-48A1-B249-99EACA709E0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AF5A06-F80B-438C-9F83-C44867B76F78}" type="pres">
      <dgm:prSet presAssocID="{2570595D-AAF3-4A97-BFFC-B339678F1A30}" presName="parTrans" presStyleLbl="bgSibTrans2D1" presStyleIdx="6" presStyleCnt="7"/>
      <dgm:spPr/>
      <dgm:t>
        <a:bodyPr/>
        <a:lstStyle/>
        <a:p>
          <a:endParaRPr lang="en-US"/>
        </a:p>
      </dgm:t>
    </dgm:pt>
    <dgm:pt modelId="{C2ABD206-3E53-4AD4-9B4D-93BC356D75B4}" type="pres">
      <dgm:prSet presAssocID="{3BDCA5D5-D1B8-45EF-B983-ADAD5113B1D4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309030-37BE-406F-A24A-2E4A9A9864D8}" type="presOf" srcId="{9808134B-581B-4A1C-B02A-2E3D262EBD56}" destId="{C3A0BF26-C1CF-4113-B345-E97C21A3C253}" srcOrd="0" destOrd="0" presId="urn:microsoft.com/office/officeart/2005/8/layout/radial4"/>
    <dgm:cxn modelId="{5887EEB6-915D-4B48-AC56-F679E84C1C03}" srcId="{7B32937C-AAB7-47AE-B47E-B8964631F42F}" destId="{3BDCA5D5-D1B8-45EF-B983-ADAD5113B1D4}" srcOrd="6" destOrd="0" parTransId="{2570595D-AAF3-4A97-BFFC-B339678F1A30}" sibTransId="{58AA2CE2-62A6-48C5-99AB-46F1479A6B1A}"/>
    <dgm:cxn modelId="{4E0B5B6D-E712-47E0-903B-E63F0A9420AF}" type="presOf" srcId="{3BDCA5D5-D1B8-45EF-B983-ADAD5113B1D4}" destId="{C2ABD206-3E53-4AD4-9B4D-93BC356D75B4}" srcOrd="0" destOrd="0" presId="urn:microsoft.com/office/officeart/2005/8/layout/radial4"/>
    <dgm:cxn modelId="{E1368530-31F6-4DFB-84D2-0EF78BD9E1F0}" type="presOf" srcId="{19D75570-D9C3-4209-87D7-B4378E98A268}" destId="{EE360D6C-7730-4ABD-A751-980C2A236CD3}" srcOrd="0" destOrd="0" presId="urn:microsoft.com/office/officeart/2005/8/layout/radial4"/>
    <dgm:cxn modelId="{B5B563C9-E400-434E-B067-BDA63495F57F}" type="presOf" srcId="{C68794A9-3CE6-41EC-9699-BB90D57812A8}" destId="{44AC8D62-1D33-4253-ADA7-091D3618980D}" srcOrd="0" destOrd="0" presId="urn:microsoft.com/office/officeart/2005/8/layout/radial4"/>
    <dgm:cxn modelId="{5EEE2953-E433-486D-A9E2-C5CBB6A84218}" srcId="{9808134B-581B-4A1C-B02A-2E3D262EBD56}" destId="{7B32937C-AAB7-47AE-B47E-B8964631F42F}" srcOrd="0" destOrd="0" parTransId="{963EF8D8-5675-4117-869A-A9493CC1D969}" sibTransId="{C7FA6087-1A29-4D69-8219-B1036624E0B5}"/>
    <dgm:cxn modelId="{3C28C0DF-1C67-461E-A9A0-A94516142DFF}" srcId="{7B32937C-AAB7-47AE-B47E-B8964631F42F}" destId="{73996AA2-48C7-4734-8250-8E329429B376}" srcOrd="3" destOrd="0" parTransId="{6A9A3679-DDDE-4A1D-86FF-861780D14564}" sibTransId="{8BB34A70-55B7-4D30-93C1-480B34E5149C}"/>
    <dgm:cxn modelId="{BB9A9D62-EF91-476E-AE73-874BDA67B977}" type="presOf" srcId="{08951DDA-7A67-41F1-9A55-88F9F695B1EE}" destId="{27F58CD4-44A9-4919-A9F4-B270C5C106D2}" srcOrd="0" destOrd="0" presId="urn:microsoft.com/office/officeart/2005/8/layout/radial4"/>
    <dgm:cxn modelId="{8C3830DC-E610-4CC1-9DA7-9F82665A6601}" srcId="{7B32937C-AAB7-47AE-B47E-B8964631F42F}" destId="{CA194AC8-E46C-4356-B98A-D64C1BFDF042}" srcOrd="1" destOrd="0" parTransId="{96B8F948-1CE9-4274-A8AE-89CF7E715435}" sibTransId="{981FD988-536F-4AC8-9CB9-D58E7B56D935}"/>
    <dgm:cxn modelId="{A0A2F24B-83C5-48EB-B4EB-8D8F3AB477CB}" srcId="{7B32937C-AAB7-47AE-B47E-B8964631F42F}" destId="{19D75570-D9C3-4209-87D7-B4378E98A268}" srcOrd="4" destOrd="0" parTransId="{A80D7A5F-44B2-490F-B005-71D5F0EDE9DB}" sibTransId="{9CC78CFE-E71D-413E-84C5-0151C4B44742}"/>
    <dgm:cxn modelId="{F60BF4FB-615B-48BE-BA8F-CBD7804FA8FF}" srcId="{7B32937C-AAB7-47AE-B47E-B8964631F42F}" destId="{2ECD3D2A-3D47-48A1-B249-99EACA709E06}" srcOrd="5" destOrd="0" parTransId="{8D09E783-8F03-4604-AEB7-67E288D12CC3}" sibTransId="{80E7F582-2A30-4E1D-AD5F-3EA67A1FF372}"/>
    <dgm:cxn modelId="{E0220431-3E2F-4763-8B5F-EA18B0BD3149}" type="presOf" srcId="{B0B6B061-FF82-4DF3-AE90-AAC1E6F77B82}" destId="{69A89C7B-81FF-4991-A25C-44AEA67F916D}" srcOrd="0" destOrd="0" presId="urn:microsoft.com/office/officeart/2005/8/layout/radial4"/>
    <dgm:cxn modelId="{8B34AD5D-17B0-49EC-9A2E-9536B9BA130D}" type="presOf" srcId="{2570595D-AAF3-4A97-BFFC-B339678F1A30}" destId="{4EAF5A06-F80B-438C-9F83-C44867B76F78}" srcOrd="0" destOrd="0" presId="urn:microsoft.com/office/officeart/2005/8/layout/radial4"/>
    <dgm:cxn modelId="{94418575-2102-43E3-9171-D006FA547289}" type="presOf" srcId="{A621E6FA-A41A-4286-8A1F-18107C9F6D2D}" destId="{EDF7F145-4213-4ACA-926B-3E03FE215DC0}" srcOrd="0" destOrd="0" presId="urn:microsoft.com/office/officeart/2005/8/layout/radial4"/>
    <dgm:cxn modelId="{FC7345F5-77FE-428A-95E9-1734ADCC86AE}" type="presOf" srcId="{CA194AC8-E46C-4356-B98A-D64C1BFDF042}" destId="{18FC099B-7787-4475-9B83-9111649A0E18}" srcOrd="0" destOrd="0" presId="urn:microsoft.com/office/officeart/2005/8/layout/radial4"/>
    <dgm:cxn modelId="{B7F79BCC-F4CD-4100-BC04-F1E397D6CF64}" type="presOf" srcId="{8D09E783-8F03-4604-AEB7-67E288D12CC3}" destId="{73DA97EF-70D0-47E3-9756-934350A5165A}" srcOrd="0" destOrd="0" presId="urn:microsoft.com/office/officeart/2005/8/layout/radial4"/>
    <dgm:cxn modelId="{DFA80D99-F60A-47C6-8345-32E739CBFF25}" type="presOf" srcId="{2ECD3D2A-3D47-48A1-B249-99EACA709E06}" destId="{FF89F95D-A2BF-4927-B095-4252F4ADA62A}" srcOrd="0" destOrd="0" presId="urn:microsoft.com/office/officeart/2005/8/layout/radial4"/>
    <dgm:cxn modelId="{DD6CD31A-6FD5-4666-9E43-6873E979D8F3}" type="presOf" srcId="{7B32937C-AAB7-47AE-B47E-B8964631F42F}" destId="{0D8F467A-5144-47B4-98F5-D136DFB140C7}" srcOrd="0" destOrd="0" presId="urn:microsoft.com/office/officeart/2005/8/layout/radial4"/>
    <dgm:cxn modelId="{71AB50D3-F0AA-458E-9053-B9D7EA2B680E}" type="presOf" srcId="{73996AA2-48C7-4734-8250-8E329429B376}" destId="{8FC20A7B-5059-4A08-8CDE-F24F2831F96D}" srcOrd="0" destOrd="0" presId="urn:microsoft.com/office/officeart/2005/8/layout/radial4"/>
    <dgm:cxn modelId="{90B02443-BB5B-4A5D-9D7C-7E21053D9254}" srcId="{7B32937C-AAB7-47AE-B47E-B8964631F42F}" destId="{C68794A9-3CE6-41EC-9699-BB90D57812A8}" srcOrd="2" destOrd="0" parTransId="{B0B6B061-FF82-4DF3-AE90-AAC1E6F77B82}" sibTransId="{6B6A2465-2B94-4B84-8446-14DCD0A86F69}"/>
    <dgm:cxn modelId="{35330B05-652E-4B35-B73D-19DDCEFD4B33}" srcId="{7B32937C-AAB7-47AE-B47E-B8964631F42F}" destId="{A621E6FA-A41A-4286-8A1F-18107C9F6D2D}" srcOrd="0" destOrd="0" parTransId="{08951DDA-7A67-41F1-9A55-88F9F695B1EE}" sibTransId="{07E03563-5435-41DC-AC25-71D02078F2B5}"/>
    <dgm:cxn modelId="{938D8CBA-CA15-4DAF-B321-57C95BDDD80D}" type="presOf" srcId="{6A9A3679-DDDE-4A1D-86FF-861780D14564}" destId="{A1746545-BAB5-4465-A10F-54FD29381CF1}" srcOrd="0" destOrd="0" presId="urn:microsoft.com/office/officeart/2005/8/layout/radial4"/>
    <dgm:cxn modelId="{53328397-3F87-4E73-9300-485B40E38807}" type="presOf" srcId="{A80D7A5F-44B2-490F-B005-71D5F0EDE9DB}" destId="{4B5D40B9-BDAE-4BA7-98FA-AE978D3B9593}" srcOrd="0" destOrd="0" presId="urn:microsoft.com/office/officeart/2005/8/layout/radial4"/>
    <dgm:cxn modelId="{AFB7B1D4-68D2-4512-8B9D-F768BA44E296}" type="presOf" srcId="{96B8F948-1CE9-4274-A8AE-89CF7E715435}" destId="{9A305286-2419-4CBB-8FDA-8565481E34DB}" srcOrd="0" destOrd="0" presId="urn:microsoft.com/office/officeart/2005/8/layout/radial4"/>
    <dgm:cxn modelId="{C431E0F9-5229-4247-9C35-0275D493AB27}" type="presParOf" srcId="{C3A0BF26-C1CF-4113-B345-E97C21A3C253}" destId="{0D8F467A-5144-47B4-98F5-D136DFB140C7}" srcOrd="0" destOrd="0" presId="urn:microsoft.com/office/officeart/2005/8/layout/radial4"/>
    <dgm:cxn modelId="{40A1880F-F644-47AC-9923-B709E092E4B1}" type="presParOf" srcId="{C3A0BF26-C1CF-4113-B345-E97C21A3C253}" destId="{27F58CD4-44A9-4919-A9F4-B270C5C106D2}" srcOrd="1" destOrd="0" presId="urn:microsoft.com/office/officeart/2005/8/layout/radial4"/>
    <dgm:cxn modelId="{47D3A4E7-C1B0-4151-8447-620D4FC8E1AC}" type="presParOf" srcId="{C3A0BF26-C1CF-4113-B345-E97C21A3C253}" destId="{EDF7F145-4213-4ACA-926B-3E03FE215DC0}" srcOrd="2" destOrd="0" presId="urn:microsoft.com/office/officeart/2005/8/layout/radial4"/>
    <dgm:cxn modelId="{D4C97A15-72E4-41B3-B1C8-D7E3CBF64D93}" type="presParOf" srcId="{C3A0BF26-C1CF-4113-B345-E97C21A3C253}" destId="{9A305286-2419-4CBB-8FDA-8565481E34DB}" srcOrd="3" destOrd="0" presId="urn:microsoft.com/office/officeart/2005/8/layout/radial4"/>
    <dgm:cxn modelId="{F98B56E9-2EB2-40BD-BA1E-258ECF63C21A}" type="presParOf" srcId="{C3A0BF26-C1CF-4113-B345-E97C21A3C253}" destId="{18FC099B-7787-4475-9B83-9111649A0E18}" srcOrd="4" destOrd="0" presId="urn:microsoft.com/office/officeart/2005/8/layout/radial4"/>
    <dgm:cxn modelId="{E032C07B-8E09-4586-8E16-09C4EE3CB799}" type="presParOf" srcId="{C3A0BF26-C1CF-4113-B345-E97C21A3C253}" destId="{69A89C7B-81FF-4991-A25C-44AEA67F916D}" srcOrd="5" destOrd="0" presId="urn:microsoft.com/office/officeart/2005/8/layout/radial4"/>
    <dgm:cxn modelId="{A707F96E-D2CA-4848-88B7-8253E7B2485F}" type="presParOf" srcId="{C3A0BF26-C1CF-4113-B345-E97C21A3C253}" destId="{44AC8D62-1D33-4253-ADA7-091D3618980D}" srcOrd="6" destOrd="0" presId="urn:microsoft.com/office/officeart/2005/8/layout/radial4"/>
    <dgm:cxn modelId="{82682BF0-FC2D-4224-BC61-DD7A5C7B611D}" type="presParOf" srcId="{C3A0BF26-C1CF-4113-B345-E97C21A3C253}" destId="{A1746545-BAB5-4465-A10F-54FD29381CF1}" srcOrd="7" destOrd="0" presId="urn:microsoft.com/office/officeart/2005/8/layout/radial4"/>
    <dgm:cxn modelId="{8792EEB3-8626-4D1B-A622-35911DAFC5B3}" type="presParOf" srcId="{C3A0BF26-C1CF-4113-B345-E97C21A3C253}" destId="{8FC20A7B-5059-4A08-8CDE-F24F2831F96D}" srcOrd="8" destOrd="0" presId="urn:microsoft.com/office/officeart/2005/8/layout/radial4"/>
    <dgm:cxn modelId="{425CFD7F-766C-4CF1-85E9-F3A9CB60085A}" type="presParOf" srcId="{C3A0BF26-C1CF-4113-B345-E97C21A3C253}" destId="{4B5D40B9-BDAE-4BA7-98FA-AE978D3B9593}" srcOrd="9" destOrd="0" presId="urn:microsoft.com/office/officeart/2005/8/layout/radial4"/>
    <dgm:cxn modelId="{C65E16F4-2514-4F08-922E-4DD8D131B776}" type="presParOf" srcId="{C3A0BF26-C1CF-4113-B345-E97C21A3C253}" destId="{EE360D6C-7730-4ABD-A751-980C2A236CD3}" srcOrd="10" destOrd="0" presId="urn:microsoft.com/office/officeart/2005/8/layout/radial4"/>
    <dgm:cxn modelId="{5E9CA99B-F92A-4319-98C2-FEA4A0BD9051}" type="presParOf" srcId="{C3A0BF26-C1CF-4113-B345-E97C21A3C253}" destId="{73DA97EF-70D0-47E3-9756-934350A5165A}" srcOrd="11" destOrd="0" presId="urn:microsoft.com/office/officeart/2005/8/layout/radial4"/>
    <dgm:cxn modelId="{A2BA96DB-2449-494A-B7BA-5EB3E931F4EF}" type="presParOf" srcId="{C3A0BF26-C1CF-4113-B345-E97C21A3C253}" destId="{FF89F95D-A2BF-4927-B095-4252F4ADA62A}" srcOrd="12" destOrd="0" presId="urn:microsoft.com/office/officeart/2005/8/layout/radial4"/>
    <dgm:cxn modelId="{CE33A2AA-ED5C-4EC9-B4A4-9DC33368730B}" type="presParOf" srcId="{C3A0BF26-C1CF-4113-B345-E97C21A3C253}" destId="{4EAF5A06-F80B-438C-9F83-C44867B76F78}" srcOrd="13" destOrd="0" presId="urn:microsoft.com/office/officeart/2005/8/layout/radial4"/>
    <dgm:cxn modelId="{91A6D032-5FCF-4233-861C-04A711369533}" type="presParOf" srcId="{C3A0BF26-C1CF-4113-B345-E97C21A3C253}" destId="{C2ABD206-3E53-4AD4-9B4D-93BC356D75B4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5F0D3E-281E-471A-B99C-6665836DCFD1}" type="doc">
      <dgm:prSet loTypeId="urn:microsoft.com/office/officeart/2005/8/layout/funnel1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BEBD7D-D23F-4D05-AA72-9B8E11BA0F93}">
      <dgm:prSet phldrT="[Text]"/>
      <dgm:spPr/>
      <dgm:t>
        <a:bodyPr/>
        <a:lstStyle/>
        <a:p>
          <a:r>
            <a:rPr lang="en-US" b="1" dirty="0" smtClean="0"/>
            <a:t>Coverage</a:t>
          </a:r>
          <a:endParaRPr lang="en-US" b="1" dirty="0"/>
        </a:p>
      </dgm:t>
    </dgm:pt>
    <dgm:pt modelId="{32B255DB-D24C-48AE-923E-1FB3DEF629AF}" type="parTrans" cxnId="{75EF41E2-2AB4-4AFE-BF8B-A32D8E975B32}">
      <dgm:prSet/>
      <dgm:spPr/>
      <dgm:t>
        <a:bodyPr/>
        <a:lstStyle/>
        <a:p>
          <a:endParaRPr lang="en-US"/>
        </a:p>
      </dgm:t>
    </dgm:pt>
    <dgm:pt modelId="{7598C365-13E0-42AE-BD67-8E980E778FE3}" type="sibTrans" cxnId="{75EF41E2-2AB4-4AFE-BF8B-A32D8E975B32}">
      <dgm:prSet/>
      <dgm:spPr/>
      <dgm:t>
        <a:bodyPr/>
        <a:lstStyle/>
        <a:p>
          <a:endParaRPr lang="en-US"/>
        </a:p>
      </dgm:t>
    </dgm:pt>
    <dgm:pt modelId="{0D635DEA-A9E6-45F8-A1D6-5AEF450141D9}">
      <dgm:prSet phldrT="[Text]"/>
      <dgm:spPr/>
      <dgm:t>
        <a:bodyPr/>
        <a:lstStyle/>
        <a:p>
          <a:r>
            <a:rPr lang="en-US" b="1" dirty="0" smtClean="0"/>
            <a:t>Benefits</a:t>
          </a:r>
          <a:endParaRPr lang="en-US" b="1" dirty="0"/>
        </a:p>
      </dgm:t>
    </dgm:pt>
    <dgm:pt modelId="{243E619C-0A13-486F-975D-BC229CA2A281}" type="parTrans" cxnId="{C748DAEE-D499-4546-83C8-8EE0A34D2398}">
      <dgm:prSet/>
      <dgm:spPr/>
      <dgm:t>
        <a:bodyPr/>
        <a:lstStyle/>
        <a:p>
          <a:endParaRPr lang="en-US"/>
        </a:p>
      </dgm:t>
    </dgm:pt>
    <dgm:pt modelId="{0EA483EF-0A14-458C-BC28-B7FAC71F7260}" type="sibTrans" cxnId="{C748DAEE-D499-4546-83C8-8EE0A34D2398}">
      <dgm:prSet/>
      <dgm:spPr/>
      <dgm:t>
        <a:bodyPr/>
        <a:lstStyle/>
        <a:p>
          <a:endParaRPr lang="en-US"/>
        </a:p>
      </dgm:t>
    </dgm:pt>
    <dgm:pt modelId="{C0EBFF9D-DC8C-4A8B-8B49-7C01B2ECAE78}">
      <dgm:prSet phldrT="[Text]"/>
      <dgm:spPr/>
      <dgm:t>
        <a:bodyPr/>
        <a:lstStyle/>
        <a:p>
          <a:r>
            <a:rPr lang="en-US" b="1" dirty="0" err="1" smtClean="0"/>
            <a:t>Copay</a:t>
          </a:r>
          <a:r>
            <a:rPr lang="en-US" b="1" dirty="0" smtClean="0"/>
            <a:t>/</a:t>
          </a:r>
          <a:r>
            <a:rPr lang="en-US" b="1" dirty="0" err="1" smtClean="0"/>
            <a:t>Ded</a:t>
          </a:r>
          <a:endParaRPr lang="en-US" b="1" dirty="0"/>
        </a:p>
      </dgm:t>
    </dgm:pt>
    <dgm:pt modelId="{958428C3-F61A-4778-B706-B842630801AB}" type="parTrans" cxnId="{CB35F299-A6F6-4D3C-8E55-C6C252812629}">
      <dgm:prSet/>
      <dgm:spPr/>
      <dgm:t>
        <a:bodyPr/>
        <a:lstStyle/>
        <a:p>
          <a:endParaRPr lang="en-US"/>
        </a:p>
      </dgm:t>
    </dgm:pt>
    <dgm:pt modelId="{6843D396-0740-440D-BF25-378968643CB0}" type="sibTrans" cxnId="{CB35F299-A6F6-4D3C-8E55-C6C252812629}">
      <dgm:prSet/>
      <dgm:spPr/>
      <dgm:t>
        <a:bodyPr/>
        <a:lstStyle/>
        <a:p>
          <a:endParaRPr lang="en-US"/>
        </a:p>
      </dgm:t>
    </dgm:pt>
    <dgm:pt modelId="{E6ABC905-417B-4DEB-9B28-85F9914660E4}">
      <dgm:prSet phldrT="[Text]" custT="1"/>
      <dgm:spPr>
        <a:gradFill flip="none"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>
          <a:solidFill>
            <a:schemeClr val="tx1"/>
          </a:solidFill>
        </a:ln>
      </dgm:spPr>
      <dgm:t>
        <a:bodyPr/>
        <a:lstStyle/>
        <a:p>
          <a:r>
            <a:rPr lang="en-US" sz="2000" b="1" dirty="0" smtClean="0"/>
            <a:t>Variances Requiring</a:t>
          </a:r>
          <a:br>
            <a:rPr lang="en-US" sz="2000" b="1" dirty="0" smtClean="0"/>
          </a:br>
          <a:r>
            <a:rPr lang="en-US" sz="2000" b="1" dirty="0" smtClean="0"/>
            <a:t>Resolution</a:t>
          </a:r>
          <a:endParaRPr lang="en-US" sz="2000" b="1" dirty="0"/>
        </a:p>
      </dgm:t>
    </dgm:pt>
    <dgm:pt modelId="{92E1C729-312C-4C65-807C-EFA6286D5645}" type="parTrans" cxnId="{B9CB96B8-3862-40E0-B145-62023D6A1931}">
      <dgm:prSet/>
      <dgm:spPr/>
      <dgm:t>
        <a:bodyPr/>
        <a:lstStyle/>
        <a:p>
          <a:endParaRPr lang="en-US"/>
        </a:p>
      </dgm:t>
    </dgm:pt>
    <dgm:pt modelId="{932485A2-82BB-4DC2-AC55-161683850327}" type="sibTrans" cxnId="{B9CB96B8-3862-40E0-B145-62023D6A1931}">
      <dgm:prSet/>
      <dgm:spPr/>
      <dgm:t>
        <a:bodyPr/>
        <a:lstStyle/>
        <a:p>
          <a:endParaRPr lang="en-US"/>
        </a:p>
      </dgm:t>
    </dgm:pt>
    <dgm:pt modelId="{4B75B0FD-60D0-434E-87FC-43C4767338A7}" type="pres">
      <dgm:prSet presAssocID="{F95F0D3E-281E-471A-B99C-6665836DCFD1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35C563-A7BF-4F21-99B0-0FB366F12C33}" type="pres">
      <dgm:prSet presAssocID="{F95F0D3E-281E-471A-B99C-6665836DCFD1}" presName="ellipse" presStyleLbl="trBgShp" presStyleIdx="0" presStyleCnt="1"/>
      <dgm:spPr/>
    </dgm:pt>
    <dgm:pt modelId="{E4CE3D52-00D7-4E3A-AF2B-C06CBCCCF3A6}" type="pres">
      <dgm:prSet presAssocID="{F95F0D3E-281E-471A-B99C-6665836DCFD1}" presName="arrow1" presStyleLbl="fgShp" presStyleIdx="0" presStyleCnt="1"/>
      <dgm:spPr/>
    </dgm:pt>
    <dgm:pt modelId="{D170FDC8-CA3F-40C2-8E65-2AAD0559812B}" type="pres">
      <dgm:prSet presAssocID="{F95F0D3E-281E-471A-B99C-6665836DCFD1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2FC98E-21A2-4B6E-AF66-D7A2B6C19129}" type="pres">
      <dgm:prSet presAssocID="{0D635DEA-A9E6-45F8-A1D6-5AEF450141D9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E14CE1-9A73-465E-9093-A1862F2B52D8}" type="pres">
      <dgm:prSet presAssocID="{C0EBFF9D-DC8C-4A8B-8B49-7C01B2ECAE7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08B1ED-30B4-4D5C-9536-AC37A94D29C0}" type="pres">
      <dgm:prSet presAssocID="{E6ABC905-417B-4DEB-9B28-85F9914660E4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5AC4FD-C199-4EA4-9C66-275E0CC9F406}" type="pres">
      <dgm:prSet presAssocID="{F95F0D3E-281E-471A-B99C-6665836DCFD1}" presName="funnel" presStyleLbl="trAlignAcc1" presStyleIdx="0" presStyleCnt="1"/>
      <dgm:spPr/>
    </dgm:pt>
  </dgm:ptLst>
  <dgm:cxnLst>
    <dgm:cxn modelId="{530FB27E-A056-433A-A706-113D122E86A0}" type="presOf" srcId="{E6ABC905-417B-4DEB-9B28-85F9914660E4}" destId="{D170FDC8-CA3F-40C2-8E65-2AAD0559812B}" srcOrd="0" destOrd="0" presId="urn:microsoft.com/office/officeart/2005/8/layout/funnel1"/>
    <dgm:cxn modelId="{B9B62838-964B-4FC7-AF6A-81F3E2A69D8E}" type="presOf" srcId="{F95F0D3E-281E-471A-B99C-6665836DCFD1}" destId="{4B75B0FD-60D0-434E-87FC-43C4767338A7}" srcOrd="0" destOrd="0" presId="urn:microsoft.com/office/officeart/2005/8/layout/funnel1"/>
    <dgm:cxn modelId="{2012F5C4-C43B-4FDD-BED4-F830E88BFA2A}" type="presOf" srcId="{0D635DEA-A9E6-45F8-A1D6-5AEF450141D9}" destId="{D8E14CE1-9A73-465E-9093-A1862F2B52D8}" srcOrd="0" destOrd="0" presId="urn:microsoft.com/office/officeart/2005/8/layout/funnel1"/>
    <dgm:cxn modelId="{75EF41E2-2AB4-4AFE-BF8B-A32D8E975B32}" srcId="{F95F0D3E-281E-471A-B99C-6665836DCFD1}" destId="{99BEBD7D-D23F-4D05-AA72-9B8E11BA0F93}" srcOrd="0" destOrd="0" parTransId="{32B255DB-D24C-48AE-923E-1FB3DEF629AF}" sibTransId="{7598C365-13E0-42AE-BD67-8E980E778FE3}"/>
    <dgm:cxn modelId="{B9CB96B8-3862-40E0-B145-62023D6A1931}" srcId="{F95F0D3E-281E-471A-B99C-6665836DCFD1}" destId="{E6ABC905-417B-4DEB-9B28-85F9914660E4}" srcOrd="3" destOrd="0" parTransId="{92E1C729-312C-4C65-807C-EFA6286D5645}" sibTransId="{932485A2-82BB-4DC2-AC55-161683850327}"/>
    <dgm:cxn modelId="{CB35F299-A6F6-4D3C-8E55-C6C252812629}" srcId="{F95F0D3E-281E-471A-B99C-6665836DCFD1}" destId="{C0EBFF9D-DC8C-4A8B-8B49-7C01B2ECAE78}" srcOrd="2" destOrd="0" parTransId="{958428C3-F61A-4778-B706-B842630801AB}" sibTransId="{6843D396-0740-440D-BF25-378968643CB0}"/>
    <dgm:cxn modelId="{C748DAEE-D499-4546-83C8-8EE0A34D2398}" srcId="{F95F0D3E-281E-471A-B99C-6665836DCFD1}" destId="{0D635DEA-A9E6-45F8-A1D6-5AEF450141D9}" srcOrd="1" destOrd="0" parTransId="{243E619C-0A13-486F-975D-BC229CA2A281}" sibTransId="{0EA483EF-0A14-458C-BC28-B7FAC71F7260}"/>
    <dgm:cxn modelId="{69AFCEEA-5FD5-4978-B1CC-5C7338F0E69D}" type="presOf" srcId="{C0EBFF9D-DC8C-4A8B-8B49-7C01B2ECAE78}" destId="{A32FC98E-21A2-4B6E-AF66-D7A2B6C19129}" srcOrd="0" destOrd="0" presId="urn:microsoft.com/office/officeart/2005/8/layout/funnel1"/>
    <dgm:cxn modelId="{54B43587-1A42-4344-B9BB-8E5918548C92}" type="presOf" srcId="{99BEBD7D-D23F-4D05-AA72-9B8E11BA0F93}" destId="{C808B1ED-30B4-4D5C-9536-AC37A94D29C0}" srcOrd="0" destOrd="0" presId="urn:microsoft.com/office/officeart/2005/8/layout/funnel1"/>
    <dgm:cxn modelId="{27EE15DA-3BBB-49FB-A0F4-2D077BE3DBEB}" type="presParOf" srcId="{4B75B0FD-60D0-434E-87FC-43C4767338A7}" destId="{9335C563-A7BF-4F21-99B0-0FB366F12C33}" srcOrd="0" destOrd="0" presId="urn:microsoft.com/office/officeart/2005/8/layout/funnel1"/>
    <dgm:cxn modelId="{16795626-733F-4FA2-9A1A-4CB0308DD86E}" type="presParOf" srcId="{4B75B0FD-60D0-434E-87FC-43C4767338A7}" destId="{E4CE3D52-00D7-4E3A-AF2B-C06CBCCCF3A6}" srcOrd="1" destOrd="0" presId="urn:microsoft.com/office/officeart/2005/8/layout/funnel1"/>
    <dgm:cxn modelId="{2936BD54-C4D6-44D6-B260-40FDD73230C2}" type="presParOf" srcId="{4B75B0FD-60D0-434E-87FC-43C4767338A7}" destId="{D170FDC8-CA3F-40C2-8E65-2AAD0559812B}" srcOrd="2" destOrd="0" presId="urn:microsoft.com/office/officeart/2005/8/layout/funnel1"/>
    <dgm:cxn modelId="{231ADD18-8C99-40F1-8A60-22146308C8F5}" type="presParOf" srcId="{4B75B0FD-60D0-434E-87FC-43C4767338A7}" destId="{A32FC98E-21A2-4B6E-AF66-D7A2B6C19129}" srcOrd="3" destOrd="0" presId="urn:microsoft.com/office/officeart/2005/8/layout/funnel1"/>
    <dgm:cxn modelId="{4368073A-0A59-411B-97DE-2ADFCD6171C8}" type="presParOf" srcId="{4B75B0FD-60D0-434E-87FC-43C4767338A7}" destId="{D8E14CE1-9A73-465E-9093-A1862F2B52D8}" srcOrd="4" destOrd="0" presId="urn:microsoft.com/office/officeart/2005/8/layout/funnel1"/>
    <dgm:cxn modelId="{5F629C08-9752-4230-BBB5-B14971E951D3}" type="presParOf" srcId="{4B75B0FD-60D0-434E-87FC-43C4767338A7}" destId="{C808B1ED-30B4-4D5C-9536-AC37A94D29C0}" srcOrd="5" destOrd="0" presId="urn:microsoft.com/office/officeart/2005/8/layout/funnel1"/>
    <dgm:cxn modelId="{E3370686-4290-40F2-B417-A10385E4BF6B}" type="presParOf" srcId="{4B75B0FD-60D0-434E-87FC-43C4767338A7}" destId="{415AC4FD-C199-4EA4-9C66-275E0CC9F406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DA7ACF-F733-4589-B3CC-3E85EB5FA412}">
      <dsp:nvSpPr>
        <dsp:cNvPr id="0" name=""/>
        <dsp:cNvSpPr/>
      </dsp:nvSpPr>
      <dsp:spPr>
        <a:xfrm>
          <a:off x="0" y="938212"/>
          <a:ext cx="1404937" cy="5619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AV ID</a:t>
          </a:r>
          <a:endParaRPr lang="en-US" sz="2200" kern="1200" dirty="0"/>
        </a:p>
      </dsp:txBody>
      <dsp:txXfrm>
        <a:off x="0" y="938212"/>
        <a:ext cx="1404937" cy="561975"/>
      </dsp:txXfrm>
    </dsp:sp>
    <dsp:sp modelId="{8507C512-E5D6-4063-81D7-70D090E3BB28}">
      <dsp:nvSpPr>
        <dsp:cNvPr id="0" name=""/>
        <dsp:cNvSpPr/>
      </dsp:nvSpPr>
      <dsp:spPr>
        <a:xfrm>
          <a:off x="1264443" y="938212"/>
          <a:ext cx="1404937" cy="5619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IV</a:t>
          </a:r>
          <a:endParaRPr lang="en-US" sz="2200" kern="1200" dirty="0"/>
        </a:p>
      </dsp:txBody>
      <dsp:txXfrm>
        <a:off x="1264443" y="938212"/>
        <a:ext cx="1404937" cy="561975"/>
      </dsp:txXfrm>
    </dsp:sp>
    <dsp:sp modelId="{53D3937D-5D38-4CB6-8481-34C48EF35DE4}">
      <dsp:nvSpPr>
        <dsp:cNvPr id="0" name=""/>
        <dsp:cNvSpPr/>
      </dsp:nvSpPr>
      <dsp:spPr>
        <a:xfrm>
          <a:off x="2528887" y="938212"/>
          <a:ext cx="1404937" cy="5619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MN</a:t>
          </a:r>
          <a:endParaRPr lang="en-US" sz="2200" kern="1200" dirty="0"/>
        </a:p>
      </dsp:txBody>
      <dsp:txXfrm>
        <a:off x="2528887" y="938212"/>
        <a:ext cx="1404937" cy="561975"/>
      </dsp:txXfrm>
    </dsp:sp>
    <dsp:sp modelId="{F2E8816B-6B62-4FA2-8E32-5A2A94047092}">
      <dsp:nvSpPr>
        <dsp:cNvPr id="0" name=""/>
        <dsp:cNvSpPr/>
      </dsp:nvSpPr>
      <dsp:spPr>
        <a:xfrm>
          <a:off x="3793331" y="938212"/>
          <a:ext cx="1404937" cy="5619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Auth</a:t>
          </a:r>
          <a:endParaRPr lang="en-US" sz="2200" kern="1200" dirty="0"/>
        </a:p>
      </dsp:txBody>
      <dsp:txXfrm>
        <a:off x="3793331" y="938212"/>
        <a:ext cx="1404937" cy="561975"/>
      </dsp:txXfrm>
    </dsp:sp>
    <dsp:sp modelId="{76000602-223D-467C-93BB-B603575050BC}">
      <dsp:nvSpPr>
        <dsp:cNvPr id="0" name=""/>
        <dsp:cNvSpPr/>
      </dsp:nvSpPr>
      <dsp:spPr>
        <a:xfrm>
          <a:off x="5057775" y="938212"/>
          <a:ext cx="1404937" cy="5619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POS</a:t>
          </a:r>
          <a:endParaRPr lang="en-US" sz="2200" kern="1200" dirty="0"/>
        </a:p>
      </dsp:txBody>
      <dsp:txXfrm>
        <a:off x="5057775" y="938212"/>
        <a:ext cx="1404937" cy="561975"/>
      </dsp:txXfrm>
    </dsp:sp>
    <dsp:sp modelId="{7079C5F6-82C9-4082-B91D-25927F5669BE}">
      <dsp:nvSpPr>
        <dsp:cNvPr id="0" name=""/>
        <dsp:cNvSpPr/>
      </dsp:nvSpPr>
      <dsp:spPr>
        <a:xfrm>
          <a:off x="6322218" y="938212"/>
          <a:ext cx="1404937" cy="5619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Fin </a:t>
          </a:r>
          <a:r>
            <a:rPr lang="en-US" sz="2200" kern="1200" dirty="0" err="1" smtClean="0"/>
            <a:t>Clr</a:t>
          </a:r>
          <a:endParaRPr lang="en-US" sz="2200" kern="1200" dirty="0"/>
        </a:p>
      </dsp:txBody>
      <dsp:txXfrm>
        <a:off x="6322218" y="938212"/>
        <a:ext cx="1404937" cy="561975"/>
      </dsp:txXfrm>
    </dsp:sp>
    <dsp:sp modelId="{FD99415A-45F6-44F5-9B72-75756BD3074A}">
      <dsp:nvSpPr>
        <dsp:cNvPr id="0" name=""/>
        <dsp:cNvSpPr/>
      </dsp:nvSpPr>
      <dsp:spPr>
        <a:xfrm>
          <a:off x="7586662" y="938212"/>
          <a:ext cx="1404937" cy="5619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QA</a:t>
          </a:r>
          <a:endParaRPr lang="en-US" sz="2200" kern="1200" dirty="0"/>
        </a:p>
      </dsp:txBody>
      <dsp:txXfrm>
        <a:off x="7586662" y="938212"/>
        <a:ext cx="1404937" cy="56197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17BFE9-57AA-425D-A728-822449CCC044}">
      <dsp:nvSpPr>
        <dsp:cNvPr id="0" name=""/>
        <dsp:cNvSpPr/>
      </dsp:nvSpPr>
      <dsp:spPr>
        <a:xfrm>
          <a:off x="933" y="904794"/>
          <a:ext cx="1864146" cy="7456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Demographics </a:t>
          </a:r>
          <a:endParaRPr lang="en-US" sz="1400" kern="1200" dirty="0"/>
        </a:p>
      </dsp:txBody>
      <dsp:txXfrm>
        <a:off x="933" y="904794"/>
        <a:ext cx="1864146" cy="745658"/>
      </dsp:txXfrm>
    </dsp:sp>
    <dsp:sp modelId="{00991735-C1E8-48E1-88C1-07B360577234}">
      <dsp:nvSpPr>
        <dsp:cNvPr id="0" name=""/>
        <dsp:cNvSpPr/>
      </dsp:nvSpPr>
      <dsp:spPr>
        <a:xfrm>
          <a:off x="1622741" y="968175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Identity</a:t>
          </a:r>
          <a:endParaRPr lang="en-US" sz="2000" kern="1200" dirty="0"/>
        </a:p>
      </dsp:txBody>
      <dsp:txXfrm>
        <a:off x="1622741" y="968175"/>
        <a:ext cx="1547241" cy="618896"/>
      </dsp:txXfrm>
    </dsp:sp>
    <dsp:sp modelId="{A24CD6FB-2031-4D23-9994-C669D0119870}">
      <dsp:nvSpPr>
        <dsp:cNvPr id="0" name=""/>
        <dsp:cNvSpPr/>
      </dsp:nvSpPr>
      <dsp:spPr>
        <a:xfrm>
          <a:off x="2953368" y="968175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Address</a:t>
          </a:r>
          <a:endParaRPr lang="en-US" sz="2000" kern="1200" dirty="0"/>
        </a:p>
      </dsp:txBody>
      <dsp:txXfrm>
        <a:off x="2953368" y="968175"/>
        <a:ext cx="1547241" cy="618896"/>
      </dsp:txXfrm>
    </dsp:sp>
    <dsp:sp modelId="{6CB42824-CA1D-4DE5-BAC5-2ED686C9E07B}">
      <dsp:nvSpPr>
        <dsp:cNvPr id="0" name=""/>
        <dsp:cNvSpPr/>
      </dsp:nvSpPr>
      <dsp:spPr>
        <a:xfrm>
          <a:off x="4283996" y="968175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Orders</a:t>
          </a:r>
          <a:endParaRPr lang="en-US" sz="2000" kern="1200" dirty="0"/>
        </a:p>
      </dsp:txBody>
      <dsp:txXfrm>
        <a:off x="4283996" y="968175"/>
        <a:ext cx="1547241" cy="618896"/>
      </dsp:txXfrm>
    </dsp:sp>
    <dsp:sp modelId="{EDB8FFA1-4228-4AFB-80D9-AE2935F84EFA}">
      <dsp:nvSpPr>
        <dsp:cNvPr id="0" name=""/>
        <dsp:cNvSpPr/>
      </dsp:nvSpPr>
      <dsp:spPr>
        <a:xfrm>
          <a:off x="933" y="1754845"/>
          <a:ext cx="1864146" cy="7456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Insurance</a:t>
          </a:r>
          <a:endParaRPr lang="en-US" sz="1400" kern="1200" dirty="0"/>
        </a:p>
      </dsp:txBody>
      <dsp:txXfrm>
        <a:off x="933" y="1754845"/>
        <a:ext cx="1864146" cy="745658"/>
      </dsp:txXfrm>
    </dsp:sp>
    <dsp:sp modelId="{6AC9C97F-4D51-492C-AA76-C1BF3661BAA3}">
      <dsp:nvSpPr>
        <dsp:cNvPr id="0" name=""/>
        <dsp:cNvSpPr/>
      </dsp:nvSpPr>
      <dsp:spPr>
        <a:xfrm>
          <a:off x="1622741" y="1818226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Verify</a:t>
          </a:r>
          <a:endParaRPr lang="en-US" sz="2000" kern="1200" dirty="0"/>
        </a:p>
      </dsp:txBody>
      <dsp:txXfrm>
        <a:off x="1622741" y="1818226"/>
        <a:ext cx="1547241" cy="618896"/>
      </dsp:txXfrm>
    </dsp:sp>
    <dsp:sp modelId="{D66A986B-673B-4327-92DC-3F0A0CC713FE}">
      <dsp:nvSpPr>
        <dsp:cNvPr id="0" name=""/>
        <dsp:cNvSpPr/>
      </dsp:nvSpPr>
      <dsp:spPr>
        <a:xfrm>
          <a:off x="2953368" y="1818226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COB</a:t>
          </a:r>
          <a:endParaRPr lang="en-US" sz="2000" kern="1200" dirty="0"/>
        </a:p>
      </dsp:txBody>
      <dsp:txXfrm>
        <a:off x="2953368" y="1818226"/>
        <a:ext cx="1547241" cy="618896"/>
      </dsp:txXfrm>
    </dsp:sp>
    <dsp:sp modelId="{4267FF0D-FF72-4792-BBAE-A2762306F15B}">
      <dsp:nvSpPr>
        <dsp:cNvPr id="0" name=""/>
        <dsp:cNvSpPr/>
      </dsp:nvSpPr>
      <dsp:spPr>
        <a:xfrm>
          <a:off x="4283996" y="1818226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MN</a:t>
          </a:r>
          <a:endParaRPr lang="en-US" sz="2000" kern="1200" dirty="0"/>
        </a:p>
      </dsp:txBody>
      <dsp:txXfrm>
        <a:off x="4283996" y="1818226"/>
        <a:ext cx="1547241" cy="618896"/>
      </dsp:txXfrm>
    </dsp:sp>
    <dsp:sp modelId="{A30677EF-0950-4161-BC97-ECA790AC143F}">
      <dsp:nvSpPr>
        <dsp:cNvPr id="0" name=""/>
        <dsp:cNvSpPr/>
      </dsp:nvSpPr>
      <dsp:spPr>
        <a:xfrm>
          <a:off x="5614624" y="1818226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Auth</a:t>
          </a:r>
          <a:endParaRPr lang="en-US" sz="2000" kern="1200" dirty="0"/>
        </a:p>
      </dsp:txBody>
      <dsp:txXfrm>
        <a:off x="5614624" y="1818226"/>
        <a:ext cx="1547241" cy="618896"/>
      </dsp:txXfrm>
    </dsp:sp>
    <dsp:sp modelId="{36E3A5C9-4DD4-45E6-ABDE-C87866CD7DD8}">
      <dsp:nvSpPr>
        <dsp:cNvPr id="0" name=""/>
        <dsp:cNvSpPr/>
      </dsp:nvSpPr>
      <dsp:spPr>
        <a:xfrm>
          <a:off x="933" y="2604896"/>
          <a:ext cx="1864146" cy="7456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Clearance</a:t>
          </a:r>
          <a:endParaRPr lang="en-US" sz="1400" kern="1200" dirty="0"/>
        </a:p>
      </dsp:txBody>
      <dsp:txXfrm>
        <a:off x="933" y="2604896"/>
        <a:ext cx="1864146" cy="745658"/>
      </dsp:txXfrm>
    </dsp:sp>
    <dsp:sp modelId="{6482A8E2-7C8F-4E0B-BC7B-EDE1F70AF3D1}">
      <dsp:nvSpPr>
        <dsp:cNvPr id="0" name=""/>
        <dsp:cNvSpPr/>
      </dsp:nvSpPr>
      <dsp:spPr>
        <a:xfrm>
          <a:off x="1622741" y="2668277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Qualify</a:t>
          </a:r>
          <a:endParaRPr lang="en-US" sz="2000" kern="1200" dirty="0"/>
        </a:p>
      </dsp:txBody>
      <dsp:txXfrm>
        <a:off x="1622741" y="2668277"/>
        <a:ext cx="1547241" cy="618896"/>
      </dsp:txXfrm>
    </dsp:sp>
    <dsp:sp modelId="{786FE0A3-1CBD-4DA2-9739-B65F98CB3984}">
      <dsp:nvSpPr>
        <dsp:cNvPr id="0" name=""/>
        <dsp:cNvSpPr/>
      </dsp:nvSpPr>
      <dsp:spPr>
        <a:xfrm>
          <a:off x="2953368" y="2668277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Estimate</a:t>
          </a:r>
          <a:endParaRPr lang="en-US" sz="2000" kern="1200" dirty="0"/>
        </a:p>
      </dsp:txBody>
      <dsp:txXfrm>
        <a:off x="2953368" y="2668277"/>
        <a:ext cx="1547241" cy="618896"/>
      </dsp:txXfrm>
    </dsp:sp>
    <dsp:sp modelId="{F4E82C24-C8DB-4C89-B21E-669F8390DC65}">
      <dsp:nvSpPr>
        <dsp:cNvPr id="0" name=""/>
        <dsp:cNvSpPr/>
      </dsp:nvSpPr>
      <dsp:spPr>
        <a:xfrm>
          <a:off x="4283996" y="2668277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Collect</a:t>
          </a:r>
          <a:endParaRPr lang="en-US" sz="2000" kern="1200" dirty="0"/>
        </a:p>
      </dsp:txBody>
      <dsp:txXfrm>
        <a:off x="4283996" y="2668277"/>
        <a:ext cx="1547241" cy="618896"/>
      </dsp:txXfrm>
    </dsp:sp>
    <dsp:sp modelId="{4A89DA43-928D-4AE7-BA3D-F58D7FD04EB8}">
      <dsp:nvSpPr>
        <dsp:cNvPr id="0" name=""/>
        <dsp:cNvSpPr/>
      </dsp:nvSpPr>
      <dsp:spPr>
        <a:xfrm>
          <a:off x="5614624" y="2668277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Arrange</a:t>
          </a:r>
          <a:endParaRPr lang="en-US" sz="2000" kern="1200" dirty="0"/>
        </a:p>
      </dsp:txBody>
      <dsp:txXfrm>
        <a:off x="5614624" y="2668277"/>
        <a:ext cx="1547241" cy="618896"/>
      </dsp:txXfrm>
    </dsp:sp>
    <dsp:sp modelId="{FA1C0CD5-565C-4011-A17A-A91F05019CCA}">
      <dsp:nvSpPr>
        <dsp:cNvPr id="0" name=""/>
        <dsp:cNvSpPr/>
      </dsp:nvSpPr>
      <dsp:spPr>
        <a:xfrm>
          <a:off x="933" y="3454946"/>
          <a:ext cx="1864146" cy="7456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Quality</a:t>
          </a:r>
          <a:endParaRPr lang="en-US" sz="1400" kern="1200" dirty="0"/>
        </a:p>
      </dsp:txBody>
      <dsp:txXfrm>
        <a:off x="933" y="3454946"/>
        <a:ext cx="1864146" cy="745658"/>
      </dsp:txXfrm>
    </dsp:sp>
    <dsp:sp modelId="{AD74E5BF-203A-4C2A-9865-A341D3AF766B}">
      <dsp:nvSpPr>
        <dsp:cNvPr id="0" name=""/>
        <dsp:cNvSpPr/>
      </dsp:nvSpPr>
      <dsp:spPr>
        <a:xfrm>
          <a:off x="1622741" y="3518327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Review</a:t>
          </a:r>
          <a:endParaRPr lang="en-US" sz="2000" kern="1200" dirty="0"/>
        </a:p>
      </dsp:txBody>
      <dsp:txXfrm>
        <a:off x="1622741" y="3518327"/>
        <a:ext cx="1547241" cy="618896"/>
      </dsp:txXfrm>
    </dsp:sp>
    <dsp:sp modelId="{1AF279CF-ECA4-40E9-A349-DD8C07E2A63B}">
      <dsp:nvSpPr>
        <dsp:cNvPr id="0" name=""/>
        <dsp:cNvSpPr/>
      </dsp:nvSpPr>
      <dsp:spPr>
        <a:xfrm>
          <a:off x="2953368" y="3518327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Correct</a:t>
          </a:r>
          <a:endParaRPr lang="en-US" sz="2000" kern="1200" dirty="0"/>
        </a:p>
      </dsp:txBody>
      <dsp:txXfrm>
        <a:off x="2953368" y="3518327"/>
        <a:ext cx="1547241" cy="618896"/>
      </dsp:txXfrm>
    </dsp:sp>
    <dsp:sp modelId="{3BB17007-6CB9-4EEE-98B2-8305354D7034}">
      <dsp:nvSpPr>
        <dsp:cNvPr id="0" name=""/>
        <dsp:cNvSpPr/>
      </dsp:nvSpPr>
      <dsp:spPr>
        <a:xfrm>
          <a:off x="4283996" y="3518327"/>
          <a:ext cx="1547241" cy="61889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Train</a:t>
          </a:r>
          <a:endParaRPr lang="en-US" sz="2000" kern="1200" dirty="0"/>
        </a:p>
      </dsp:txBody>
      <dsp:txXfrm>
        <a:off x="4283996" y="3518327"/>
        <a:ext cx="1547241" cy="61889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8F467A-5144-47B4-98F5-D136DFB140C7}">
      <dsp:nvSpPr>
        <dsp:cNvPr id="0" name=""/>
        <dsp:cNvSpPr/>
      </dsp:nvSpPr>
      <dsp:spPr>
        <a:xfrm>
          <a:off x="3180910" y="3172841"/>
          <a:ext cx="2096378" cy="2096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Quality</a:t>
          </a:r>
          <a:br>
            <a:rPr lang="en-US" sz="2400" kern="1200" dirty="0" smtClean="0"/>
          </a:br>
          <a:r>
            <a:rPr lang="en-US" sz="2400" kern="1200" dirty="0" smtClean="0"/>
            <a:t>Exception</a:t>
          </a:r>
          <a:br>
            <a:rPr lang="en-US" sz="2400" kern="1200" dirty="0" smtClean="0"/>
          </a:br>
          <a:r>
            <a:rPr lang="en-US" sz="2400" kern="1200" dirty="0" smtClean="0"/>
            <a:t>Queue</a:t>
          </a:r>
        </a:p>
      </dsp:txBody>
      <dsp:txXfrm>
        <a:off x="3180910" y="3172841"/>
        <a:ext cx="2096378" cy="2096378"/>
      </dsp:txXfrm>
    </dsp:sp>
    <dsp:sp modelId="{27F58CD4-44A9-4919-A9F4-B270C5C106D2}">
      <dsp:nvSpPr>
        <dsp:cNvPr id="0" name=""/>
        <dsp:cNvSpPr/>
      </dsp:nvSpPr>
      <dsp:spPr>
        <a:xfrm rot="10800000">
          <a:off x="736036" y="3922296"/>
          <a:ext cx="2310406" cy="5974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7F145-4213-4ACA-926B-3E03FE215DC0}">
      <dsp:nvSpPr>
        <dsp:cNvPr id="0" name=""/>
        <dsp:cNvSpPr/>
      </dsp:nvSpPr>
      <dsp:spPr>
        <a:xfrm>
          <a:off x="2303" y="3634044"/>
          <a:ext cx="1467464" cy="1173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Insurance Verification</a:t>
          </a:r>
          <a:endParaRPr lang="en-US" sz="2000" kern="1200" dirty="0"/>
        </a:p>
      </dsp:txBody>
      <dsp:txXfrm>
        <a:off x="2303" y="3634044"/>
        <a:ext cx="1467464" cy="1173971"/>
      </dsp:txXfrm>
    </dsp:sp>
    <dsp:sp modelId="{9A305286-2419-4CBB-8FDA-8565481E34DB}">
      <dsp:nvSpPr>
        <dsp:cNvPr id="0" name=""/>
        <dsp:cNvSpPr/>
      </dsp:nvSpPr>
      <dsp:spPr>
        <a:xfrm rot="12600000">
          <a:off x="1049250" y="2753366"/>
          <a:ext cx="2310406" cy="5974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C099B-7787-4475-9B83-9111649A0E18}">
      <dsp:nvSpPr>
        <dsp:cNvPr id="0" name=""/>
        <dsp:cNvSpPr/>
      </dsp:nvSpPr>
      <dsp:spPr>
        <a:xfrm>
          <a:off x="470285" y="1887512"/>
          <a:ext cx="1467464" cy="1173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Address Verification</a:t>
          </a:r>
          <a:endParaRPr lang="en-US" sz="2000" kern="1200" dirty="0"/>
        </a:p>
      </dsp:txBody>
      <dsp:txXfrm>
        <a:off x="470285" y="1887512"/>
        <a:ext cx="1467464" cy="1173971"/>
      </dsp:txXfrm>
    </dsp:sp>
    <dsp:sp modelId="{69A89C7B-81FF-4991-A25C-44AEA67F916D}">
      <dsp:nvSpPr>
        <dsp:cNvPr id="0" name=""/>
        <dsp:cNvSpPr/>
      </dsp:nvSpPr>
      <dsp:spPr>
        <a:xfrm rot="14400000">
          <a:off x="1904966" y="1897649"/>
          <a:ext cx="2310406" cy="5974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C8D62-1D33-4253-ADA7-091D3618980D}">
      <dsp:nvSpPr>
        <dsp:cNvPr id="0" name=""/>
        <dsp:cNvSpPr/>
      </dsp:nvSpPr>
      <dsp:spPr>
        <a:xfrm>
          <a:off x="1748835" y="608962"/>
          <a:ext cx="1467464" cy="1173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Identity Verification</a:t>
          </a:r>
          <a:endParaRPr lang="en-US" sz="2000" kern="1200" dirty="0"/>
        </a:p>
      </dsp:txBody>
      <dsp:txXfrm>
        <a:off x="1748835" y="608962"/>
        <a:ext cx="1467464" cy="1173971"/>
      </dsp:txXfrm>
    </dsp:sp>
    <dsp:sp modelId="{A1746545-BAB5-4465-A10F-54FD29381CF1}">
      <dsp:nvSpPr>
        <dsp:cNvPr id="0" name=""/>
        <dsp:cNvSpPr/>
      </dsp:nvSpPr>
      <dsp:spPr>
        <a:xfrm rot="16200000">
          <a:off x="3073896" y="1584435"/>
          <a:ext cx="2310406" cy="5974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20A7B-5059-4A08-8CDE-F24F2831F96D}">
      <dsp:nvSpPr>
        <dsp:cNvPr id="0" name=""/>
        <dsp:cNvSpPr/>
      </dsp:nvSpPr>
      <dsp:spPr>
        <a:xfrm>
          <a:off x="3495367" y="140980"/>
          <a:ext cx="1467464" cy="1173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Payment Estimation &amp; Collection</a:t>
          </a:r>
          <a:endParaRPr lang="en-US" sz="2000" kern="1200" dirty="0"/>
        </a:p>
      </dsp:txBody>
      <dsp:txXfrm>
        <a:off x="3495367" y="140980"/>
        <a:ext cx="1467464" cy="1173971"/>
      </dsp:txXfrm>
    </dsp:sp>
    <dsp:sp modelId="{4B5D40B9-BDAE-4BA7-98FA-AE978D3B9593}">
      <dsp:nvSpPr>
        <dsp:cNvPr id="0" name=""/>
        <dsp:cNvSpPr/>
      </dsp:nvSpPr>
      <dsp:spPr>
        <a:xfrm rot="18000000">
          <a:off x="4242826" y="1897649"/>
          <a:ext cx="2310406" cy="5974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360D6C-7730-4ABD-A751-980C2A236CD3}">
      <dsp:nvSpPr>
        <dsp:cNvPr id="0" name=""/>
        <dsp:cNvSpPr/>
      </dsp:nvSpPr>
      <dsp:spPr>
        <a:xfrm>
          <a:off x="5241899" y="608962"/>
          <a:ext cx="1467464" cy="1173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Financial Assistance Qualification</a:t>
          </a:r>
          <a:endParaRPr lang="en-US" sz="2000" kern="1200" dirty="0"/>
        </a:p>
      </dsp:txBody>
      <dsp:txXfrm>
        <a:off x="5241899" y="608962"/>
        <a:ext cx="1467464" cy="1173971"/>
      </dsp:txXfrm>
    </dsp:sp>
    <dsp:sp modelId="{73DA97EF-70D0-47E3-9756-934350A5165A}">
      <dsp:nvSpPr>
        <dsp:cNvPr id="0" name=""/>
        <dsp:cNvSpPr/>
      </dsp:nvSpPr>
      <dsp:spPr>
        <a:xfrm rot="19800000">
          <a:off x="5098543" y="2753366"/>
          <a:ext cx="2310406" cy="5974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9F95D-A2BF-4927-B095-4252F4ADA62A}">
      <dsp:nvSpPr>
        <dsp:cNvPr id="0" name=""/>
        <dsp:cNvSpPr/>
      </dsp:nvSpPr>
      <dsp:spPr>
        <a:xfrm>
          <a:off x="6520449" y="1887512"/>
          <a:ext cx="1467464" cy="1173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Medical Necessity</a:t>
          </a:r>
          <a:endParaRPr lang="en-US" sz="2000" kern="1200" dirty="0"/>
        </a:p>
      </dsp:txBody>
      <dsp:txXfrm>
        <a:off x="6520449" y="1887512"/>
        <a:ext cx="1467464" cy="1173971"/>
      </dsp:txXfrm>
    </dsp:sp>
    <dsp:sp modelId="{4EAF5A06-F80B-438C-9F83-C44867B76F78}">
      <dsp:nvSpPr>
        <dsp:cNvPr id="0" name=""/>
        <dsp:cNvSpPr/>
      </dsp:nvSpPr>
      <dsp:spPr>
        <a:xfrm>
          <a:off x="5411757" y="3922296"/>
          <a:ext cx="2310406" cy="5974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BD206-3E53-4AD4-9B4D-93BC356D75B4}">
      <dsp:nvSpPr>
        <dsp:cNvPr id="0" name=""/>
        <dsp:cNvSpPr/>
      </dsp:nvSpPr>
      <dsp:spPr>
        <a:xfrm>
          <a:off x="6988431" y="3634044"/>
          <a:ext cx="1467464" cy="1173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Service Auth/Cert</a:t>
          </a:r>
          <a:endParaRPr lang="en-US" sz="2000" kern="1200" dirty="0"/>
        </a:p>
      </dsp:txBody>
      <dsp:txXfrm>
        <a:off x="6988431" y="3634044"/>
        <a:ext cx="1467464" cy="117397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2D919-0344-43FE-A523-7E382712CAB8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2C9979-96A1-4E9E-8129-F70945283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4374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Works well</a:t>
            </a:r>
            <a:r>
              <a:rPr lang="en-US" baseline="0" dirty="0" smtClean="0"/>
              <a:t> only if each process or component is fairly easy to learn, requiring little expertise in each one.</a:t>
            </a:r>
          </a:p>
          <a:p>
            <a:r>
              <a:rPr lang="en-US" baseline="0" dirty="0" smtClean="0"/>
              <a:t>Problem is; each of THESE processes are complicated and require MUCH expertise to do consistently well and accurately.</a:t>
            </a:r>
          </a:p>
          <a:p>
            <a:r>
              <a:rPr lang="en-US" baseline="0" dirty="0" smtClean="0"/>
              <a:t>The other problem is; any process-failure is disastrous financially… a lot is riding on Patient Access’ ability to get it right every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C9979-96A1-4E9E-8129-F7094528351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Specializing</a:t>
            </a:r>
            <a:r>
              <a:rPr lang="en-US" baseline="0" dirty="0" smtClean="0"/>
              <a:t> is a great way to divide up the work by buckets of related skills and expertise.  Some may divide by Payer type.</a:t>
            </a:r>
          </a:p>
          <a:p>
            <a:r>
              <a:rPr lang="en-US" baseline="0" dirty="0" smtClean="0"/>
              <a:t>The Problem is; depth of back-up when your insurance expert is out or quits.  Other problem; they cannot multi-task unless trained in every area, which defeats the purpose of this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C9979-96A1-4E9E-8129-F7094528351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emerging model is a Centralized</a:t>
            </a:r>
            <a:r>
              <a:rPr lang="en-US" baseline="0" dirty="0" smtClean="0"/>
              <a:t> one.  Also characterized as a “SYSTEM” model, this spoke-and-wheel approach allows one employee to handle multiple components or duties more easily by automating the analysis and auditing work and placing exceptions, failures and variances into a central quality work queue.  The employee’s work has shifted from auditing data for failure points to resolving those failure points as the system identifies and alerts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C9979-96A1-4E9E-8129-F7094528351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environment for success.</a:t>
            </a:r>
          </a:p>
          <a:p>
            <a:r>
              <a:rPr lang="en-US" dirty="0" smtClean="0"/>
              <a:t>A natural habitat for registrars.</a:t>
            </a:r>
          </a:p>
          <a:p>
            <a:r>
              <a:rPr lang="en-US" dirty="0" smtClean="0"/>
              <a:t>No wasted transaction data</a:t>
            </a:r>
            <a:r>
              <a:rPr lang="en-US" baseline="0" dirty="0" smtClean="0"/>
              <a:t> or fees!</a:t>
            </a:r>
          </a:p>
          <a:p>
            <a:r>
              <a:rPr lang="en-US" baseline="0" dirty="0" smtClean="0"/>
              <a:t>Automates the activity of auditing for compliance to multi-discipline standards so one employee can quickly resolve exceptions without requiring full expertise in each discipline.  Not multi-tasking… automation of complex rules distilled to exceptions requiring resolution.</a:t>
            </a:r>
          </a:p>
          <a:p>
            <a:r>
              <a:rPr lang="en-US" baseline="0" dirty="0" smtClean="0"/>
              <a:t>Enforces behavioral change and standardization of processes (resolution of issues presented)</a:t>
            </a:r>
          </a:p>
          <a:p>
            <a:r>
              <a:rPr lang="en-US" baseline="0" dirty="0" smtClean="0"/>
              <a:t>Is not intrusive or game-able</a:t>
            </a:r>
          </a:p>
          <a:p>
            <a:r>
              <a:rPr lang="en-US" baseline="0" dirty="0" smtClean="0"/>
              <a:t>Empowers the employee to grow and succeed</a:t>
            </a:r>
          </a:p>
          <a:p>
            <a:r>
              <a:rPr lang="en-US" baseline="0" dirty="0" smtClean="0"/>
              <a:t>Visibility and Management capabilities increases</a:t>
            </a:r>
          </a:p>
          <a:p>
            <a:r>
              <a:rPr lang="en-US" baseline="0" dirty="0" smtClean="0"/>
              <a:t>Virtually guarantees revenue cycle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C9979-96A1-4E9E-8129-F7094528351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5581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857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730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3485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3117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5074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51307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6463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6296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4832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09622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819400" y="828675"/>
            <a:ext cx="586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055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391177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489221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4325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04898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40014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049712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049712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049712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95749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04971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819400" y="828675"/>
            <a:ext cx="586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6965576" y="0"/>
            <a:ext cx="2133600" cy="21336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1361679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8869082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3725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66189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7765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398070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3099920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8400461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06877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58791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03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2819400" y="828675"/>
            <a:ext cx="586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304800"/>
            <a:ext cx="5486400" cy="563562"/>
          </a:xfrm>
          <a:prstGeom prst="rect">
            <a:avLst/>
          </a:prstGeom>
        </p:spPr>
        <p:txBody>
          <a:bodyPr/>
          <a:lstStyle>
            <a:lvl1pPr algn="r">
              <a:defRPr sz="28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3018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5B0906-A342-46DD-A2B4-2CE82E14B550}" type="datetimeFigureOut">
              <a:rPr lang="en-US" smtClean="0"/>
              <a:pPr/>
              <a:t>10/11/2012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6563D-4E1F-42C5-98DB-AD2380FA6A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3106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044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29093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441406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24341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55000">
              <a:schemeClr val="bg1">
                <a:tint val="80000"/>
                <a:satMod val="300000"/>
                <a:lumMod val="61000"/>
                <a:lumOff val="39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gradFill>
            <a:gsLst>
              <a:gs pos="0">
                <a:schemeClr val="accent2">
                  <a:alpha val="11000"/>
                </a:schemeClr>
              </a:gs>
              <a:gs pos="50000">
                <a:schemeClr val="accent3">
                  <a:alpha val="18000"/>
                </a:schemeClr>
              </a:gs>
              <a:gs pos="100000">
                <a:schemeClr val="accent6">
                  <a:alpha val="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TextBox 5"/>
          <p:cNvSpPr txBox="1">
            <a:spLocks noChangeArrowheads="1"/>
          </p:cNvSpPr>
          <p:nvPr/>
        </p:nvSpPr>
        <p:spPr bwMode="auto">
          <a:xfrm>
            <a:off x="228600" y="6553200"/>
            <a:ext cx="8382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050" dirty="0">
                <a:latin typeface="Calibri" pitchFamily="34" charset="0"/>
                <a:cs typeface="Calibri" pitchFamily="34" charset="0"/>
              </a:rPr>
              <a:t>DSI Confidential</a:t>
            </a:r>
          </a:p>
        </p:txBody>
      </p:sp>
      <p:pic>
        <p:nvPicPr>
          <p:cNvPr id="2052" name="Picture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25908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55000">
              <a:schemeClr val="bg1">
                <a:tint val="80000"/>
                <a:satMod val="300000"/>
                <a:lumMod val="61000"/>
                <a:lumOff val="39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container_bg_index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716" r:id="rId13"/>
    <p:sldLayoutId id="2147483717" r:id="rId14"/>
    <p:sldLayoutId id="2147483718" r:id="rId15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55000">
              <a:schemeClr val="bg1">
                <a:tint val="80000"/>
                <a:satMod val="300000"/>
                <a:lumMod val="61000"/>
                <a:lumOff val="39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1841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edicare%20Target%20Response.GIF" TargetMode="External"/><Relationship Id="rId2" Type="http://schemas.openxmlformats.org/officeDocument/2006/relationships/hyperlink" Target="AccuReg%20-%20Full%20Medicare%20Response.pdf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NAHAM%20BOARD%20&amp;%20COMMITTEES/Special%20Projects%20Committee/Copy%20of%20locked_reg_fte_calculator.xls" TargetMode="External"/><Relationship Id="rId2" Type="http://schemas.openxmlformats.org/officeDocument/2006/relationships/hyperlink" Target="../../../../NAHAM%20BOARD%20&amp;%20COMMITTEES/Special%20Projects%20Committee/NAHAM%20Registration%20Component%20and%20Time%20Estimator%20Tool.xlsx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paul@accuregsoftware.co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2209800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546292"/>
                </a:solidFill>
              </a:rPr>
              <a:t>Awakening the Sleeping Giant</a:t>
            </a:r>
            <a:r>
              <a:rPr lang="en-US" dirty="0" smtClean="0">
                <a:solidFill>
                  <a:srgbClr val="546292"/>
                </a:solidFill>
              </a:rPr>
              <a:t/>
            </a:r>
            <a:br>
              <a:rPr lang="en-US" dirty="0" smtClean="0">
                <a:solidFill>
                  <a:srgbClr val="546292"/>
                </a:solidFill>
              </a:rPr>
            </a:br>
            <a:r>
              <a:rPr lang="en-US" sz="3600" dirty="0" smtClean="0">
                <a:solidFill>
                  <a:srgbClr val="546292"/>
                </a:solidFill>
              </a:rPr>
              <a:t>How Technology will Elevate the Effectiveness and Visibility of Patient Access</a:t>
            </a:r>
            <a:endParaRPr lang="en-US" dirty="0">
              <a:solidFill>
                <a:srgbClr val="54629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962400"/>
            <a:ext cx="7696200" cy="1752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5A9A98"/>
                </a:solidFill>
              </a:rPr>
              <a:t>Paul Shorrosh, </a:t>
            </a:r>
            <a:r>
              <a:rPr lang="en-US" sz="2400" dirty="0" smtClean="0">
                <a:solidFill>
                  <a:srgbClr val="5A9A98"/>
                </a:solidFill>
              </a:rPr>
              <a:t>MSW, MBA, CHAM</a:t>
            </a:r>
          </a:p>
          <a:p>
            <a:r>
              <a:rPr lang="en-US" sz="2400" dirty="0" smtClean="0">
                <a:solidFill>
                  <a:srgbClr val="5A9A98"/>
                </a:solidFill>
              </a:rPr>
              <a:t>Founder &amp; CEO, AccuReg Patient Access Solutions</a:t>
            </a:r>
          </a:p>
          <a:p>
            <a:r>
              <a:rPr lang="en-US" sz="2400" dirty="0" smtClean="0">
                <a:solidFill>
                  <a:srgbClr val="5A9A98"/>
                </a:solidFill>
              </a:rPr>
              <a:t>NAHAM Board Member and Southeast Regional Delegate</a:t>
            </a:r>
            <a:endParaRPr lang="en-US" sz="2400" dirty="0">
              <a:solidFill>
                <a:srgbClr val="5A9A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720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152400" y="609600"/>
            <a:ext cx="8991600" cy="6019800"/>
            <a:chOff x="152400" y="609600"/>
            <a:chExt cx="8991600" cy="6019800"/>
          </a:xfrm>
        </p:grpSpPr>
        <p:cxnSp>
          <p:nvCxnSpPr>
            <p:cNvPr id="61" name="Straight Arrow Connector 60"/>
            <p:cNvCxnSpPr/>
            <p:nvPr/>
          </p:nvCxnSpPr>
          <p:spPr>
            <a:xfrm>
              <a:off x="152400" y="3276600"/>
              <a:ext cx="1828800" cy="2286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>
              <a:off x="6248400" y="5715000"/>
              <a:ext cx="1905000" cy="9144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 flipV="1">
              <a:off x="6400800" y="762000"/>
              <a:ext cx="1828800" cy="12192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V="1">
              <a:off x="304800" y="5257800"/>
              <a:ext cx="2133600" cy="12954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>
              <a:off x="457200" y="609600"/>
              <a:ext cx="2057400" cy="14478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/>
            <p:nvPr/>
          </p:nvCxnSpPr>
          <p:spPr>
            <a:xfrm>
              <a:off x="7010400" y="4800600"/>
              <a:ext cx="2133600" cy="3048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V="1">
              <a:off x="7086600" y="2819400"/>
              <a:ext cx="2057400" cy="3810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Oval 20"/>
          <p:cNvSpPr/>
          <p:nvPr/>
        </p:nvSpPr>
        <p:spPr>
          <a:xfrm>
            <a:off x="2057400" y="1247627"/>
            <a:ext cx="5029200" cy="5029200"/>
          </a:xfrm>
          <a:prstGeom prst="ellips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12676" y="1440712"/>
            <a:ext cx="4718649" cy="4546020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9523935"/>
              </a:avLst>
            </a:prstTxWarp>
            <a:spAutoFit/>
          </a:bodyPr>
          <a:lstStyle/>
          <a:p>
            <a:pPr algn="ctr"/>
            <a:r>
              <a:rPr lang="en-US" sz="1400" b="1" spc="600" dirty="0" smtClean="0">
                <a:solidFill>
                  <a:schemeClr val="bg1"/>
                </a:solidFill>
              </a:rPr>
              <a:t>Demonstrated Value of Work</a:t>
            </a:r>
            <a:endParaRPr lang="en-US" sz="1400" b="1" spc="6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68747" y="1621763"/>
            <a:ext cx="4658264" cy="4511615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19449902"/>
              </a:avLst>
            </a:prstTxWarp>
            <a:spAutoFit/>
          </a:bodyPr>
          <a:lstStyle/>
          <a:p>
            <a:pPr algn="ctr"/>
            <a:r>
              <a:rPr lang="en-US" sz="1300" b="1" spc="630" dirty="0" smtClean="0">
                <a:solidFill>
                  <a:schemeClr val="bg1"/>
                </a:solidFill>
              </a:rPr>
              <a:t>Key Performance Indicators and Best Practices</a:t>
            </a:r>
            <a:endParaRPr lang="en-US" sz="1300" b="1" spc="63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315200" cy="762000"/>
          </a:xfrm>
        </p:spPr>
        <p:txBody>
          <a:bodyPr/>
          <a:lstStyle/>
          <a:p>
            <a:r>
              <a:rPr lang="en-US" sz="3600" dirty="0" smtClean="0"/>
              <a:t>Person-Centered QA Environment</a:t>
            </a:r>
            <a:endParaRPr lang="en-US" sz="3600" dirty="0"/>
          </a:p>
        </p:txBody>
      </p:sp>
      <p:sp>
        <p:nvSpPr>
          <p:cNvPr id="6" name="Oval 5"/>
          <p:cNvSpPr/>
          <p:nvPr/>
        </p:nvSpPr>
        <p:spPr>
          <a:xfrm>
            <a:off x="2415396" y="1624314"/>
            <a:ext cx="4313208" cy="4313208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02557" y="1803286"/>
            <a:ext cx="3938887" cy="3988020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18267915"/>
              </a:avLst>
            </a:prstTxWarp>
            <a:spAutoFit/>
          </a:bodyPr>
          <a:lstStyle/>
          <a:p>
            <a:pPr algn="ctr"/>
            <a:r>
              <a:rPr lang="en-US" sz="1300" b="1" spc="600" dirty="0" smtClean="0">
                <a:solidFill>
                  <a:schemeClr val="bg1"/>
                </a:solidFill>
              </a:rPr>
              <a:t>Continuous Coaching &amp; Training</a:t>
            </a:r>
            <a:endParaRPr lang="en-US" sz="1300" b="1" spc="6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07001" y="1831750"/>
            <a:ext cx="3930000" cy="3922822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9523935"/>
              </a:avLst>
            </a:prstTxWarp>
            <a:spAutoFit/>
          </a:bodyPr>
          <a:lstStyle/>
          <a:p>
            <a:pPr algn="ctr"/>
            <a:r>
              <a:rPr lang="en-US" sz="1400" b="1" spc="600" dirty="0" smtClean="0">
                <a:solidFill>
                  <a:schemeClr val="bg1"/>
                </a:solidFill>
              </a:rPr>
              <a:t>Education &amp; Testing</a:t>
            </a:r>
            <a:endParaRPr lang="en-US" sz="1400" b="1" spc="600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757041" y="1972107"/>
            <a:ext cx="3629920" cy="362992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 smtClean="0">
                <a:solidFill>
                  <a:schemeClr val="bg1"/>
                </a:solidFill>
              </a:rPr>
              <a:t>s</a:t>
            </a:r>
            <a:endParaRPr lang="en-IN" sz="1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21927" y="2155789"/>
            <a:ext cx="3300146" cy="3297029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8911782"/>
              </a:avLst>
            </a:prstTxWarp>
            <a:spAutoFit/>
          </a:bodyPr>
          <a:lstStyle/>
          <a:p>
            <a:pPr algn="ctr"/>
            <a:r>
              <a:rPr lang="en-US" sz="1300" spc="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Accountability to Standards</a:t>
            </a:r>
            <a:endParaRPr lang="en-US" sz="1300" spc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41121" y="2322905"/>
            <a:ext cx="3261758" cy="3126166"/>
          </a:xfrm>
          <a:prstGeom prst="rect">
            <a:avLst/>
          </a:prstGeom>
          <a:noFill/>
        </p:spPr>
        <p:txBody>
          <a:bodyPr wrap="none" lIns="91440" rtlCol="0">
            <a:prstTxWarp prst="textArchDown">
              <a:avLst>
                <a:gd name="adj" fmla="val 20039136"/>
              </a:avLst>
            </a:prstTxWarp>
            <a:spAutoFit/>
          </a:bodyPr>
          <a:lstStyle/>
          <a:p>
            <a:pPr algn="ctr"/>
            <a:r>
              <a:rPr lang="en-US" sz="1300" b="1" spc="530" dirty="0" smtClean="0">
                <a:solidFill>
                  <a:schemeClr val="bg1"/>
                </a:solidFill>
              </a:rPr>
              <a:t>Performance Metrics &amp; Reporting</a:t>
            </a:r>
          </a:p>
        </p:txBody>
      </p:sp>
      <p:sp>
        <p:nvSpPr>
          <p:cNvPr id="12" name="Oval 11"/>
          <p:cNvSpPr/>
          <p:nvPr/>
        </p:nvSpPr>
        <p:spPr>
          <a:xfrm>
            <a:off x="3112946" y="2328013"/>
            <a:ext cx="2918107" cy="2918108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 err="1" smtClean="0">
                <a:solidFill>
                  <a:schemeClr val="bg1"/>
                </a:solidFill>
              </a:rPr>
              <a:t>dddddddddd</a:t>
            </a:r>
            <a:endParaRPr lang="en-IN" sz="1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47073" y="2329339"/>
            <a:ext cx="2649855" cy="2775914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20372013"/>
              </a:avLst>
            </a:prstTxWarp>
            <a:spAutoFit/>
          </a:bodyPr>
          <a:lstStyle/>
          <a:p>
            <a:pPr algn="ctr"/>
            <a:r>
              <a:rPr lang="en-US" sz="1300" kern="1100" spc="54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Trusted Reminder System</a:t>
            </a:r>
            <a:endParaRPr lang="en-US" sz="1300" kern="1100" spc="54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60404" y="2523732"/>
            <a:ext cx="2623194" cy="2539974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8431481"/>
              </a:avLst>
            </a:prstTxWarp>
            <a:spAutoFit/>
          </a:bodyPr>
          <a:lstStyle/>
          <a:p>
            <a:pPr algn="ctr"/>
            <a:r>
              <a:rPr lang="en-US" sz="1300" spc="53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Quality Assurance Queue</a:t>
            </a:r>
            <a:endParaRPr lang="en-US" sz="1300" spc="53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447462" y="2662528"/>
            <a:ext cx="2249079" cy="2249080"/>
          </a:xfrm>
          <a:prstGeom prst="ellipse">
            <a:avLst/>
          </a:prstGeom>
          <a:solidFill>
            <a:schemeClr val="accent1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01780" y="2849318"/>
            <a:ext cx="1940444" cy="1809055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7708360"/>
              </a:avLst>
            </a:prstTxWarp>
            <a:spAutoFit/>
          </a:bodyPr>
          <a:lstStyle/>
          <a:p>
            <a:pPr algn="ctr"/>
            <a:r>
              <a:rPr lang="en-US" sz="1300" spc="53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Real-Time Interaction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01201" y="2924520"/>
            <a:ext cx="1941600" cy="1846625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20747574"/>
              </a:avLst>
            </a:prstTxWarp>
            <a:spAutoFit/>
          </a:bodyPr>
          <a:lstStyle/>
          <a:p>
            <a:pPr algn="ctr"/>
            <a:r>
              <a:rPr lang="en-US" sz="1300" kern="1100" spc="54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Intelligent Alerts</a:t>
            </a:r>
            <a:endParaRPr lang="en-US" sz="1300" kern="1100" spc="54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3774859" y="2989925"/>
            <a:ext cx="1594283" cy="1594283"/>
          </a:xfrm>
          <a:prstGeom prst="ellipse">
            <a:avLst/>
          </a:prstGeom>
          <a:solidFill>
            <a:schemeClr val="accent6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Paul\AppData\Local\Microsoft\Windows\Temporary Internet Files\Content.IE5\YCUB0DU2\MC900433942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3276600"/>
            <a:ext cx="1066800" cy="1066800"/>
          </a:xfrm>
          <a:prstGeom prst="rect">
            <a:avLst/>
          </a:prstGeom>
          <a:noFill/>
        </p:spPr>
      </p:pic>
      <p:grpSp>
        <p:nvGrpSpPr>
          <p:cNvPr id="79" name="Group 78"/>
          <p:cNvGrpSpPr/>
          <p:nvPr/>
        </p:nvGrpSpPr>
        <p:grpSpPr>
          <a:xfrm>
            <a:off x="457200" y="990600"/>
            <a:ext cx="8414751" cy="5728483"/>
            <a:chOff x="457200" y="990600"/>
            <a:chExt cx="8414751" cy="5728483"/>
          </a:xfrm>
        </p:grpSpPr>
        <p:sp>
          <p:nvSpPr>
            <p:cNvPr id="33" name="Freeform 32"/>
            <p:cNvSpPr/>
            <p:nvPr/>
          </p:nvSpPr>
          <p:spPr>
            <a:xfrm>
              <a:off x="838200" y="5334000"/>
              <a:ext cx="1099551" cy="851683"/>
            </a:xfrm>
            <a:custGeom>
              <a:avLst/>
              <a:gdLst>
                <a:gd name="connsiteX0" fmla="*/ 0 w 1467464"/>
                <a:gd name="connsiteY0" fmla="*/ 117397 h 1173971"/>
                <a:gd name="connsiteX1" fmla="*/ 34385 w 1467464"/>
                <a:gd name="connsiteY1" fmla="*/ 34385 h 1173971"/>
                <a:gd name="connsiteX2" fmla="*/ 117397 w 1467464"/>
                <a:gd name="connsiteY2" fmla="*/ 0 h 1173971"/>
                <a:gd name="connsiteX3" fmla="*/ 1350067 w 1467464"/>
                <a:gd name="connsiteY3" fmla="*/ 0 h 1173971"/>
                <a:gd name="connsiteX4" fmla="*/ 1433079 w 1467464"/>
                <a:gd name="connsiteY4" fmla="*/ 34385 h 1173971"/>
                <a:gd name="connsiteX5" fmla="*/ 1467464 w 1467464"/>
                <a:gd name="connsiteY5" fmla="*/ 117397 h 1173971"/>
                <a:gd name="connsiteX6" fmla="*/ 1467464 w 1467464"/>
                <a:gd name="connsiteY6" fmla="*/ 1056574 h 1173971"/>
                <a:gd name="connsiteX7" fmla="*/ 1433079 w 1467464"/>
                <a:gd name="connsiteY7" fmla="*/ 1139586 h 1173971"/>
                <a:gd name="connsiteX8" fmla="*/ 1350067 w 1467464"/>
                <a:gd name="connsiteY8" fmla="*/ 1173971 h 1173971"/>
                <a:gd name="connsiteX9" fmla="*/ 117397 w 1467464"/>
                <a:gd name="connsiteY9" fmla="*/ 1173971 h 1173971"/>
                <a:gd name="connsiteX10" fmla="*/ 34385 w 1467464"/>
                <a:gd name="connsiteY10" fmla="*/ 1139586 h 1173971"/>
                <a:gd name="connsiteX11" fmla="*/ 0 w 1467464"/>
                <a:gd name="connsiteY11" fmla="*/ 1056574 h 1173971"/>
                <a:gd name="connsiteX12" fmla="*/ 0 w 1467464"/>
                <a:gd name="connsiteY12" fmla="*/ 117397 h 117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7464" h="1173971">
                  <a:moveTo>
                    <a:pt x="0" y="117397"/>
                  </a:moveTo>
                  <a:cubicBezTo>
                    <a:pt x="0" y="86261"/>
                    <a:pt x="12369" y="56401"/>
                    <a:pt x="34385" y="34385"/>
                  </a:cubicBezTo>
                  <a:cubicBezTo>
                    <a:pt x="56401" y="12369"/>
                    <a:pt x="86262" y="0"/>
                    <a:pt x="117397" y="0"/>
                  </a:cubicBezTo>
                  <a:lnTo>
                    <a:pt x="1350067" y="0"/>
                  </a:lnTo>
                  <a:cubicBezTo>
                    <a:pt x="1381203" y="0"/>
                    <a:pt x="1411063" y="12369"/>
                    <a:pt x="1433079" y="34385"/>
                  </a:cubicBezTo>
                  <a:cubicBezTo>
                    <a:pt x="1455095" y="56401"/>
                    <a:pt x="1467464" y="86262"/>
                    <a:pt x="1467464" y="117397"/>
                  </a:cubicBezTo>
                  <a:lnTo>
                    <a:pt x="1467464" y="1056574"/>
                  </a:lnTo>
                  <a:cubicBezTo>
                    <a:pt x="1467464" y="1087710"/>
                    <a:pt x="1455095" y="1117570"/>
                    <a:pt x="1433079" y="1139586"/>
                  </a:cubicBezTo>
                  <a:cubicBezTo>
                    <a:pt x="1411063" y="1161602"/>
                    <a:pt x="1381202" y="1173971"/>
                    <a:pt x="1350067" y="1173971"/>
                  </a:cubicBezTo>
                  <a:lnTo>
                    <a:pt x="117397" y="1173971"/>
                  </a:lnTo>
                  <a:cubicBezTo>
                    <a:pt x="86261" y="1173971"/>
                    <a:pt x="56401" y="1161602"/>
                    <a:pt x="34385" y="1139586"/>
                  </a:cubicBezTo>
                  <a:cubicBezTo>
                    <a:pt x="12369" y="1117570"/>
                    <a:pt x="0" y="1087709"/>
                    <a:pt x="0" y="1056574"/>
                  </a:cubicBezTo>
                  <a:lnTo>
                    <a:pt x="0" y="117397"/>
                  </a:lnTo>
                  <a:close/>
                </a:path>
              </a:pathLst>
            </a:cu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484" tIns="72484" rIns="72484" bIns="72484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Insurance Verification</a:t>
              </a:r>
              <a:endParaRPr lang="en-US" sz="1400" kern="1200" dirty="0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457200" y="2819400"/>
              <a:ext cx="1099551" cy="851683"/>
            </a:xfrm>
            <a:custGeom>
              <a:avLst/>
              <a:gdLst>
                <a:gd name="connsiteX0" fmla="*/ 0 w 1467464"/>
                <a:gd name="connsiteY0" fmla="*/ 117397 h 1173971"/>
                <a:gd name="connsiteX1" fmla="*/ 34385 w 1467464"/>
                <a:gd name="connsiteY1" fmla="*/ 34385 h 1173971"/>
                <a:gd name="connsiteX2" fmla="*/ 117397 w 1467464"/>
                <a:gd name="connsiteY2" fmla="*/ 0 h 1173971"/>
                <a:gd name="connsiteX3" fmla="*/ 1350067 w 1467464"/>
                <a:gd name="connsiteY3" fmla="*/ 0 h 1173971"/>
                <a:gd name="connsiteX4" fmla="*/ 1433079 w 1467464"/>
                <a:gd name="connsiteY4" fmla="*/ 34385 h 1173971"/>
                <a:gd name="connsiteX5" fmla="*/ 1467464 w 1467464"/>
                <a:gd name="connsiteY5" fmla="*/ 117397 h 1173971"/>
                <a:gd name="connsiteX6" fmla="*/ 1467464 w 1467464"/>
                <a:gd name="connsiteY6" fmla="*/ 1056574 h 1173971"/>
                <a:gd name="connsiteX7" fmla="*/ 1433079 w 1467464"/>
                <a:gd name="connsiteY7" fmla="*/ 1139586 h 1173971"/>
                <a:gd name="connsiteX8" fmla="*/ 1350067 w 1467464"/>
                <a:gd name="connsiteY8" fmla="*/ 1173971 h 1173971"/>
                <a:gd name="connsiteX9" fmla="*/ 117397 w 1467464"/>
                <a:gd name="connsiteY9" fmla="*/ 1173971 h 1173971"/>
                <a:gd name="connsiteX10" fmla="*/ 34385 w 1467464"/>
                <a:gd name="connsiteY10" fmla="*/ 1139586 h 1173971"/>
                <a:gd name="connsiteX11" fmla="*/ 0 w 1467464"/>
                <a:gd name="connsiteY11" fmla="*/ 1056574 h 1173971"/>
                <a:gd name="connsiteX12" fmla="*/ 0 w 1467464"/>
                <a:gd name="connsiteY12" fmla="*/ 117397 h 117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7464" h="1173971">
                  <a:moveTo>
                    <a:pt x="0" y="117397"/>
                  </a:moveTo>
                  <a:cubicBezTo>
                    <a:pt x="0" y="86261"/>
                    <a:pt x="12369" y="56401"/>
                    <a:pt x="34385" y="34385"/>
                  </a:cubicBezTo>
                  <a:cubicBezTo>
                    <a:pt x="56401" y="12369"/>
                    <a:pt x="86262" y="0"/>
                    <a:pt x="117397" y="0"/>
                  </a:cubicBezTo>
                  <a:lnTo>
                    <a:pt x="1350067" y="0"/>
                  </a:lnTo>
                  <a:cubicBezTo>
                    <a:pt x="1381203" y="0"/>
                    <a:pt x="1411063" y="12369"/>
                    <a:pt x="1433079" y="34385"/>
                  </a:cubicBezTo>
                  <a:cubicBezTo>
                    <a:pt x="1455095" y="56401"/>
                    <a:pt x="1467464" y="86262"/>
                    <a:pt x="1467464" y="117397"/>
                  </a:cubicBezTo>
                  <a:lnTo>
                    <a:pt x="1467464" y="1056574"/>
                  </a:lnTo>
                  <a:cubicBezTo>
                    <a:pt x="1467464" y="1087710"/>
                    <a:pt x="1455095" y="1117570"/>
                    <a:pt x="1433079" y="1139586"/>
                  </a:cubicBezTo>
                  <a:cubicBezTo>
                    <a:pt x="1411063" y="1161602"/>
                    <a:pt x="1381202" y="1173971"/>
                    <a:pt x="1350067" y="1173971"/>
                  </a:cubicBezTo>
                  <a:lnTo>
                    <a:pt x="117397" y="1173971"/>
                  </a:lnTo>
                  <a:cubicBezTo>
                    <a:pt x="86261" y="1173971"/>
                    <a:pt x="56401" y="1161602"/>
                    <a:pt x="34385" y="1139586"/>
                  </a:cubicBezTo>
                  <a:cubicBezTo>
                    <a:pt x="12369" y="1117570"/>
                    <a:pt x="0" y="1087709"/>
                    <a:pt x="0" y="1056574"/>
                  </a:cubicBezTo>
                  <a:lnTo>
                    <a:pt x="0" y="117397"/>
                  </a:lnTo>
                  <a:close/>
                </a:path>
              </a:pathLst>
            </a:cu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484" tIns="72484" rIns="72484" bIns="72484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Address Verification</a:t>
              </a:r>
              <a:endParaRPr lang="en-US" sz="1400" kern="1200" dirty="0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990600" y="990600"/>
              <a:ext cx="1099551" cy="851683"/>
            </a:xfrm>
            <a:custGeom>
              <a:avLst/>
              <a:gdLst>
                <a:gd name="connsiteX0" fmla="*/ 0 w 1467464"/>
                <a:gd name="connsiteY0" fmla="*/ 117397 h 1173971"/>
                <a:gd name="connsiteX1" fmla="*/ 34385 w 1467464"/>
                <a:gd name="connsiteY1" fmla="*/ 34385 h 1173971"/>
                <a:gd name="connsiteX2" fmla="*/ 117397 w 1467464"/>
                <a:gd name="connsiteY2" fmla="*/ 0 h 1173971"/>
                <a:gd name="connsiteX3" fmla="*/ 1350067 w 1467464"/>
                <a:gd name="connsiteY3" fmla="*/ 0 h 1173971"/>
                <a:gd name="connsiteX4" fmla="*/ 1433079 w 1467464"/>
                <a:gd name="connsiteY4" fmla="*/ 34385 h 1173971"/>
                <a:gd name="connsiteX5" fmla="*/ 1467464 w 1467464"/>
                <a:gd name="connsiteY5" fmla="*/ 117397 h 1173971"/>
                <a:gd name="connsiteX6" fmla="*/ 1467464 w 1467464"/>
                <a:gd name="connsiteY6" fmla="*/ 1056574 h 1173971"/>
                <a:gd name="connsiteX7" fmla="*/ 1433079 w 1467464"/>
                <a:gd name="connsiteY7" fmla="*/ 1139586 h 1173971"/>
                <a:gd name="connsiteX8" fmla="*/ 1350067 w 1467464"/>
                <a:gd name="connsiteY8" fmla="*/ 1173971 h 1173971"/>
                <a:gd name="connsiteX9" fmla="*/ 117397 w 1467464"/>
                <a:gd name="connsiteY9" fmla="*/ 1173971 h 1173971"/>
                <a:gd name="connsiteX10" fmla="*/ 34385 w 1467464"/>
                <a:gd name="connsiteY10" fmla="*/ 1139586 h 1173971"/>
                <a:gd name="connsiteX11" fmla="*/ 0 w 1467464"/>
                <a:gd name="connsiteY11" fmla="*/ 1056574 h 1173971"/>
                <a:gd name="connsiteX12" fmla="*/ 0 w 1467464"/>
                <a:gd name="connsiteY12" fmla="*/ 117397 h 117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7464" h="1173971">
                  <a:moveTo>
                    <a:pt x="0" y="117397"/>
                  </a:moveTo>
                  <a:cubicBezTo>
                    <a:pt x="0" y="86261"/>
                    <a:pt x="12369" y="56401"/>
                    <a:pt x="34385" y="34385"/>
                  </a:cubicBezTo>
                  <a:cubicBezTo>
                    <a:pt x="56401" y="12369"/>
                    <a:pt x="86262" y="0"/>
                    <a:pt x="117397" y="0"/>
                  </a:cubicBezTo>
                  <a:lnTo>
                    <a:pt x="1350067" y="0"/>
                  </a:lnTo>
                  <a:cubicBezTo>
                    <a:pt x="1381203" y="0"/>
                    <a:pt x="1411063" y="12369"/>
                    <a:pt x="1433079" y="34385"/>
                  </a:cubicBezTo>
                  <a:cubicBezTo>
                    <a:pt x="1455095" y="56401"/>
                    <a:pt x="1467464" y="86262"/>
                    <a:pt x="1467464" y="117397"/>
                  </a:cubicBezTo>
                  <a:lnTo>
                    <a:pt x="1467464" y="1056574"/>
                  </a:lnTo>
                  <a:cubicBezTo>
                    <a:pt x="1467464" y="1087710"/>
                    <a:pt x="1455095" y="1117570"/>
                    <a:pt x="1433079" y="1139586"/>
                  </a:cubicBezTo>
                  <a:cubicBezTo>
                    <a:pt x="1411063" y="1161602"/>
                    <a:pt x="1381202" y="1173971"/>
                    <a:pt x="1350067" y="1173971"/>
                  </a:cubicBezTo>
                  <a:lnTo>
                    <a:pt x="117397" y="1173971"/>
                  </a:lnTo>
                  <a:cubicBezTo>
                    <a:pt x="86261" y="1173971"/>
                    <a:pt x="56401" y="1161602"/>
                    <a:pt x="34385" y="1139586"/>
                  </a:cubicBezTo>
                  <a:cubicBezTo>
                    <a:pt x="12369" y="1117570"/>
                    <a:pt x="0" y="1087709"/>
                    <a:pt x="0" y="1056574"/>
                  </a:cubicBezTo>
                  <a:lnTo>
                    <a:pt x="0" y="117397"/>
                  </a:lnTo>
                  <a:close/>
                </a:path>
              </a:pathLst>
            </a:cu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484" tIns="72484" rIns="72484" bIns="72484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Identity Verification</a:t>
              </a:r>
              <a:endParaRPr lang="en-US" sz="1400" kern="1200" dirty="0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6629400" y="990600"/>
              <a:ext cx="1099551" cy="851683"/>
            </a:xfrm>
            <a:custGeom>
              <a:avLst/>
              <a:gdLst>
                <a:gd name="connsiteX0" fmla="*/ 0 w 1467464"/>
                <a:gd name="connsiteY0" fmla="*/ 117397 h 1173971"/>
                <a:gd name="connsiteX1" fmla="*/ 34385 w 1467464"/>
                <a:gd name="connsiteY1" fmla="*/ 34385 h 1173971"/>
                <a:gd name="connsiteX2" fmla="*/ 117397 w 1467464"/>
                <a:gd name="connsiteY2" fmla="*/ 0 h 1173971"/>
                <a:gd name="connsiteX3" fmla="*/ 1350067 w 1467464"/>
                <a:gd name="connsiteY3" fmla="*/ 0 h 1173971"/>
                <a:gd name="connsiteX4" fmla="*/ 1433079 w 1467464"/>
                <a:gd name="connsiteY4" fmla="*/ 34385 h 1173971"/>
                <a:gd name="connsiteX5" fmla="*/ 1467464 w 1467464"/>
                <a:gd name="connsiteY5" fmla="*/ 117397 h 1173971"/>
                <a:gd name="connsiteX6" fmla="*/ 1467464 w 1467464"/>
                <a:gd name="connsiteY6" fmla="*/ 1056574 h 1173971"/>
                <a:gd name="connsiteX7" fmla="*/ 1433079 w 1467464"/>
                <a:gd name="connsiteY7" fmla="*/ 1139586 h 1173971"/>
                <a:gd name="connsiteX8" fmla="*/ 1350067 w 1467464"/>
                <a:gd name="connsiteY8" fmla="*/ 1173971 h 1173971"/>
                <a:gd name="connsiteX9" fmla="*/ 117397 w 1467464"/>
                <a:gd name="connsiteY9" fmla="*/ 1173971 h 1173971"/>
                <a:gd name="connsiteX10" fmla="*/ 34385 w 1467464"/>
                <a:gd name="connsiteY10" fmla="*/ 1139586 h 1173971"/>
                <a:gd name="connsiteX11" fmla="*/ 0 w 1467464"/>
                <a:gd name="connsiteY11" fmla="*/ 1056574 h 1173971"/>
                <a:gd name="connsiteX12" fmla="*/ 0 w 1467464"/>
                <a:gd name="connsiteY12" fmla="*/ 117397 h 117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7464" h="1173971">
                  <a:moveTo>
                    <a:pt x="0" y="117397"/>
                  </a:moveTo>
                  <a:cubicBezTo>
                    <a:pt x="0" y="86261"/>
                    <a:pt x="12369" y="56401"/>
                    <a:pt x="34385" y="34385"/>
                  </a:cubicBezTo>
                  <a:cubicBezTo>
                    <a:pt x="56401" y="12369"/>
                    <a:pt x="86262" y="0"/>
                    <a:pt x="117397" y="0"/>
                  </a:cubicBezTo>
                  <a:lnTo>
                    <a:pt x="1350067" y="0"/>
                  </a:lnTo>
                  <a:cubicBezTo>
                    <a:pt x="1381203" y="0"/>
                    <a:pt x="1411063" y="12369"/>
                    <a:pt x="1433079" y="34385"/>
                  </a:cubicBezTo>
                  <a:cubicBezTo>
                    <a:pt x="1455095" y="56401"/>
                    <a:pt x="1467464" y="86262"/>
                    <a:pt x="1467464" y="117397"/>
                  </a:cubicBezTo>
                  <a:lnTo>
                    <a:pt x="1467464" y="1056574"/>
                  </a:lnTo>
                  <a:cubicBezTo>
                    <a:pt x="1467464" y="1087710"/>
                    <a:pt x="1455095" y="1117570"/>
                    <a:pt x="1433079" y="1139586"/>
                  </a:cubicBezTo>
                  <a:cubicBezTo>
                    <a:pt x="1411063" y="1161602"/>
                    <a:pt x="1381202" y="1173971"/>
                    <a:pt x="1350067" y="1173971"/>
                  </a:cubicBezTo>
                  <a:lnTo>
                    <a:pt x="117397" y="1173971"/>
                  </a:lnTo>
                  <a:cubicBezTo>
                    <a:pt x="86261" y="1173971"/>
                    <a:pt x="56401" y="1161602"/>
                    <a:pt x="34385" y="1139586"/>
                  </a:cubicBezTo>
                  <a:cubicBezTo>
                    <a:pt x="12369" y="1117570"/>
                    <a:pt x="0" y="1087709"/>
                    <a:pt x="0" y="1056574"/>
                  </a:cubicBezTo>
                  <a:lnTo>
                    <a:pt x="0" y="117397"/>
                  </a:lnTo>
                  <a:close/>
                </a:path>
              </a:pathLst>
            </a:cu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484" tIns="72484" rIns="72484" bIns="72484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Payment Estimation &amp; Collection</a:t>
              </a:r>
              <a:endParaRPr lang="en-US" sz="1400" kern="1200" dirty="0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7772400" y="2514600"/>
              <a:ext cx="1099551" cy="851683"/>
            </a:xfrm>
            <a:custGeom>
              <a:avLst/>
              <a:gdLst>
                <a:gd name="connsiteX0" fmla="*/ 0 w 1467464"/>
                <a:gd name="connsiteY0" fmla="*/ 117397 h 1173971"/>
                <a:gd name="connsiteX1" fmla="*/ 34385 w 1467464"/>
                <a:gd name="connsiteY1" fmla="*/ 34385 h 1173971"/>
                <a:gd name="connsiteX2" fmla="*/ 117397 w 1467464"/>
                <a:gd name="connsiteY2" fmla="*/ 0 h 1173971"/>
                <a:gd name="connsiteX3" fmla="*/ 1350067 w 1467464"/>
                <a:gd name="connsiteY3" fmla="*/ 0 h 1173971"/>
                <a:gd name="connsiteX4" fmla="*/ 1433079 w 1467464"/>
                <a:gd name="connsiteY4" fmla="*/ 34385 h 1173971"/>
                <a:gd name="connsiteX5" fmla="*/ 1467464 w 1467464"/>
                <a:gd name="connsiteY5" fmla="*/ 117397 h 1173971"/>
                <a:gd name="connsiteX6" fmla="*/ 1467464 w 1467464"/>
                <a:gd name="connsiteY6" fmla="*/ 1056574 h 1173971"/>
                <a:gd name="connsiteX7" fmla="*/ 1433079 w 1467464"/>
                <a:gd name="connsiteY7" fmla="*/ 1139586 h 1173971"/>
                <a:gd name="connsiteX8" fmla="*/ 1350067 w 1467464"/>
                <a:gd name="connsiteY8" fmla="*/ 1173971 h 1173971"/>
                <a:gd name="connsiteX9" fmla="*/ 117397 w 1467464"/>
                <a:gd name="connsiteY9" fmla="*/ 1173971 h 1173971"/>
                <a:gd name="connsiteX10" fmla="*/ 34385 w 1467464"/>
                <a:gd name="connsiteY10" fmla="*/ 1139586 h 1173971"/>
                <a:gd name="connsiteX11" fmla="*/ 0 w 1467464"/>
                <a:gd name="connsiteY11" fmla="*/ 1056574 h 1173971"/>
                <a:gd name="connsiteX12" fmla="*/ 0 w 1467464"/>
                <a:gd name="connsiteY12" fmla="*/ 117397 h 117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7464" h="1173971">
                  <a:moveTo>
                    <a:pt x="0" y="117397"/>
                  </a:moveTo>
                  <a:cubicBezTo>
                    <a:pt x="0" y="86261"/>
                    <a:pt x="12369" y="56401"/>
                    <a:pt x="34385" y="34385"/>
                  </a:cubicBezTo>
                  <a:cubicBezTo>
                    <a:pt x="56401" y="12369"/>
                    <a:pt x="86262" y="0"/>
                    <a:pt x="117397" y="0"/>
                  </a:cubicBezTo>
                  <a:lnTo>
                    <a:pt x="1350067" y="0"/>
                  </a:lnTo>
                  <a:cubicBezTo>
                    <a:pt x="1381203" y="0"/>
                    <a:pt x="1411063" y="12369"/>
                    <a:pt x="1433079" y="34385"/>
                  </a:cubicBezTo>
                  <a:cubicBezTo>
                    <a:pt x="1455095" y="56401"/>
                    <a:pt x="1467464" y="86262"/>
                    <a:pt x="1467464" y="117397"/>
                  </a:cubicBezTo>
                  <a:lnTo>
                    <a:pt x="1467464" y="1056574"/>
                  </a:lnTo>
                  <a:cubicBezTo>
                    <a:pt x="1467464" y="1087710"/>
                    <a:pt x="1455095" y="1117570"/>
                    <a:pt x="1433079" y="1139586"/>
                  </a:cubicBezTo>
                  <a:cubicBezTo>
                    <a:pt x="1411063" y="1161602"/>
                    <a:pt x="1381202" y="1173971"/>
                    <a:pt x="1350067" y="1173971"/>
                  </a:cubicBezTo>
                  <a:lnTo>
                    <a:pt x="117397" y="1173971"/>
                  </a:lnTo>
                  <a:cubicBezTo>
                    <a:pt x="86261" y="1173971"/>
                    <a:pt x="56401" y="1161602"/>
                    <a:pt x="34385" y="1139586"/>
                  </a:cubicBezTo>
                  <a:cubicBezTo>
                    <a:pt x="12369" y="1117570"/>
                    <a:pt x="0" y="1087709"/>
                    <a:pt x="0" y="1056574"/>
                  </a:cubicBezTo>
                  <a:lnTo>
                    <a:pt x="0" y="117397"/>
                  </a:lnTo>
                  <a:close/>
                </a:path>
              </a:pathLst>
            </a:cu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484" tIns="72484" rIns="72484" bIns="72484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Financial Assistance Qualification</a:t>
              </a:r>
              <a:endParaRPr lang="en-US" sz="1400" kern="1200" dirty="0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7620000" y="4495800"/>
              <a:ext cx="1099551" cy="851683"/>
            </a:xfrm>
            <a:custGeom>
              <a:avLst/>
              <a:gdLst>
                <a:gd name="connsiteX0" fmla="*/ 0 w 1467464"/>
                <a:gd name="connsiteY0" fmla="*/ 117397 h 1173971"/>
                <a:gd name="connsiteX1" fmla="*/ 34385 w 1467464"/>
                <a:gd name="connsiteY1" fmla="*/ 34385 h 1173971"/>
                <a:gd name="connsiteX2" fmla="*/ 117397 w 1467464"/>
                <a:gd name="connsiteY2" fmla="*/ 0 h 1173971"/>
                <a:gd name="connsiteX3" fmla="*/ 1350067 w 1467464"/>
                <a:gd name="connsiteY3" fmla="*/ 0 h 1173971"/>
                <a:gd name="connsiteX4" fmla="*/ 1433079 w 1467464"/>
                <a:gd name="connsiteY4" fmla="*/ 34385 h 1173971"/>
                <a:gd name="connsiteX5" fmla="*/ 1467464 w 1467464"/>
                <a:gd name="connsiteY5" fmla="*/ 117397 h 1173971"/>
                <a:gd name="connsiteX6" fmla="*/ 1467464 w 1467464"/>
                <a:gd name="connsiteY6" fmla="*/ 1056574 h 1173971"/>
                <a:gd name="connsiteX7" fmla="*/ 1433079 w 1467464"/>
                <a:gd name="connsiteY7" fmla="*/ 1139586 h 1173971"/>
                <a:gd name="connsiteX8" fmla="*/ 1350067 w 1467464"/>
                <a:gd name="connsiteY8" fmla="*/ 1173971 h 1173971"/>
                <a:gd name="connsiteX9" fmla="*/ 117397 w 1467464"/>
                <a:gd name="connsiteY9" fmla="*/ 1173971 h 1173971"/>
                <a:gd name="connsiteX10" fmla="*/ 34385 w 1467464"/>
                <a:gd name="connsiteY10" fmla="*/ 1139586 h 1173971"/>
                <a:gd name="connsiteX11" fmla="*/ 0 w 1467464"/>
                <a:gd name="connsiteY11" fmla="*/ 1056574 h 1173971"/>
                <a:gd name="connsiteX12" fmla="*/ 0 w 1467464"/>
                <a:gd name="connsiteY12" fmla="*/ 117397 h 117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7464" h="1173971">
                  <a:moveTo>
                    <a:pt x="0" y="117397"/>
                  </a:moveTo>
                  <a:cubicBezTo>
                    <a:pt x="0" y="86261"/>
                    <a:pt x="12369" y="56401"/>
                    <a:pt x="34385" y="34385"/>
                  </a:cubicBezTo>
                  <a:cubicBezTo>
                    <a:pt x="56401" y="12369"/>
                    <a:pt x="86262" y="0"/>
                    <a:pt x="117397" y="0"/>
                  </a:cubicBezTo>
                  <a:lnTo>
                    <a:pt x="1350067" y="0"/>
                  </a:lnTo>
                  <a:cubicBezTo>
                    <a:pt x="1381203" y="0"/>
                    <a:pt x="1411063" y="12369"/>
                    <a:pt x="1433079" y="34385"/>
                  </a:cubicBezTo>
                  <a:cubicBezTo>
                    <a:pt x="1455095" y="56401"/>
                    <a:pt x="1467464" y="86262"/>
                    <a:pt x="1467464" y="117397"/>
                  </a:cubicBezTo>
                  <a:lnTo>
                    <a:pt x="1467464" y="1056574"/>
                  </a:lnTo>
                  <a:cubicBezTo>
                    <a:pt x="1467464" y="1087710"/>
                    <a:pt x="1455095" y="1117570"/>
                    <a:pt x="1433079" y="1139586"/>
                  </a:cubicBezTo>
                  <a:cubicBezTo>
                    <a:pt x="1411063" y="1161602"/>
                    <a:pt x="1381202" y="1173971"/>
                    <a:pt x="1350067" y="1173971"/>
                  </a:cubicBezTo>
                  <a:lnTo>
                    <a:pt x="117397" y="1173971"/>
                  </a:lnTo>
                  <a:cubicBezTo>
                    <a:pt x="86261" y="1173971"/>
                    <a:pt x="56401" y="1161602"/>
                    <a:pt x="34385" y="1139586"/>
                  </a:cubicBezTo>
                  <a:cubicBezTo>
                    <a:pt x="12369" y="1117570"/>
                    <a:pt x="0" y="1087709"/>
                    <a:pt x="0" y="1056574"/>
                  </a:cubicBezTo>
                  <a:lnTo>
                    <a:pt x="0" y="117397"/>
                  </a:lnTo>
                  <a:close/>
                </a:path>
              </a:pathLst>
            </a:cu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484" tIns="72484" rIns="72484" bIns="72484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Medical Necessity</a:t>
              </a:r>
              <a:endParaRPr lang="en-US" sz="1400" kern="1200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6553200" y="5867400"/>
              <a:ext cx="1105617" cy="851683"/>
            </a:xfrm>
            <a:custGeom>
              <a:avLst/>
              <a:gdLst>
                <a:gd name="connsiteX0" fmla="*/ 0 w 1467464"/>
                <a:gd name="connsiteY0" fmla="*/ 117397 h 1173971"/>
                <a:gd name="connsiteX1" fmla="*/ 34385 w 1467464"/>
                <a:gd name="connsiteY1" fmla="*/ 34385 h 1173971"/>
                <a:gd name="connsiteX2" fmla="*/ 117397 w 1467464"/>
                <a:gd name="connsiteY2" fmla="*/ 0 h 1173971"/>
                <a:gd name="connsiteX3" fmla="*/ 1350067 w 1467464"/>
                <a:gd name="connsiteY3" fmla="*/ 0 h 1173971"/>
                <a:gd name="connsiteX4" fmla="*/ 1433079 w 1467464"/>
                <a:gd name="connsiteY4" fmla="*/ 34385 h 1173971"/>
                <a:gd name="connsiteX5" fmla="*/ 1467464 w 1467464"/>
                <a:gd name="connsiteY5" fmla="*/ 117397 h 1173971"/>
                <a:gd name="connsiteX6" fmla="*/ 1467464 w 1467464"/>
                <a:gd name="connsiteY6" fmla="*/ 1056574 h 1173971"/>
                <a:gd name="connsiteX7" fmla="*/ 1433079 w 1467464"/>
                <a:gd name="connsiteY7" fmla="*/ 1139586 h 1173971"/>
                <a:gd name="connsiteX8" fmla="*/ 1350067 w 1467464"/>
                <a:gd name="connsiteY8" fmla="*/ 1173971 h 1173971"/>
                <a:gd name="connsiteX9" fmla="*/ 117397 w 1467464"/>
                <a:gd name="connsiteY9" fmla="*/ 1173971 h 1173971"/>
                <a:gd name="connsiteX10" fmla="*/ 34385 w 1467464"/>
                <a:gd name="connsiteY10" fmla="*/ 1139586 h 1173971"/>
                <a:gd name="connsiteX11" fmla="*/ 0 w 1467464"/>
                <a:gd name="connsiteY11" fmla="*/ 1056574 h 1173971"/>
                <a:gd name="connsiteX12" fmla="*/ 0 w 1467464"/>
                <a:gd name="connsiteY12" fmla="*/ 117397 h 117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7464" h="1173971">
                  <a:moveTo>
                    <a:pt x="0" y="117397"/>
                  </a:moveTo>
                  <a:cubicBezTo>
                    <a:pt x="0" y="86261"/>
                    <a:pt x="12369" y="56401"/>
                    <a:pt x="34385" y="34385"/>
                  </a:cubicBezTo>
                  <a:cubicBezTo>
                    <a:pt x="56401" y="12369"/>
                    <a:pt x="86262" y="0"/>
                    <a:pt x="117397" y="0"/>
                  </a:cubicBezTo>
                  <a:lnTo>
                    <a:pt x="1350067" y="0"/>
                  </a:lnTo>
                  <a:cubicBezTo>
                    <a:pt x="1381203" y="0"/>
                    <a:pt x="1411063" y="12369"/>
                    <a:pt x="1433079" y="34385"/>
                  </a:cubicBezTo>
                  <a:cubicBezTo>
                    <a:pt x="1455095" y="56401"/>
                    <a:pt x="1467464" y="86262"/>
                    <a:pt x="1467464" y="117397"/>
                  </a:cubicBezTo>
                  <a:lnTo>
                    <a:pt x="1467464" y="1056574"/>
                  </a:lnTo>
                  <a:cubicBezTo>
                    <a:pt x="1467464" y="1087710"/>
                    <a:pt x="1455095" y="1117570"/>
                    <a:pt x="1433079" y="1139586"/>
                  </a:cubicBezTo>
                  <a:cubicBezTo>
                    <a:pt x="1411063" y="1161602"/>
                    <a:pt x="1381202" y="1173971"/>
                    <a:pt x="1350067" y="1173971"/>
                  </a:cubicBezTo>
                  <a:lnTo>
                    <a:pt x="117397" y="1173971"/>
                  </a:lnTo>
                  <a:cubicBezTo>
                    <a:pt x="86261" y="1173971"/>
                    <a:pt x="56401" y="1161602"/>
                    <a:pt x="34385" y="1139586"/>
                  </a:cubicBezTo>
                  <a:cubicBezTo>
                    <a:pt x="12369" y="1117570"/>
                    <a:pt x="0" y="1087709"/>
                    <a:pt x="0" y="1056574"/>
                  </a:cubicBezTo>
                  <a:lnTo>
                    <a:pt x="0" y="117397"/>
                  </a:lnTo>
                  <a:close/>
                </a:path>
              </a:pathLst>
            </a:cu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484" tIns="72484" rIns="72484" bIns="72484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Service Auth/Cert</a:t>
              </a:r>
              <a:endParaRPr lang="en-US" sz="14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 animBg="1"/>
      <p:bldP spid="9" grpId="0" animBg="1"/>
      <p:bldP spid="12" grpId="0" animBg="1"/>
      <p:bldP spid="15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z="3600" dirty="0" smtClean="0">
                <a:solidFill>
                  <a:srgbClr val="546292"/>
                </a:solidFill>
              </a:rPr>
              <a:t>Technology Shift</a:t>
            </a:r>
            <a:br>
              <a:rPr lang="en-US" sz="3600" dirty="0" smtClean="0">
                <a:solidFill>
                  <a:srgbClr val="546292"/>
                </a:solidFill>
              </a:rPr>
            </a:br>
            <a:r>
              <a:rPr lang="en-US" sz="2800" i="1" dirty="0" smtClean="0">
                <a:solidFill>
                  <a:srgbClr val="546292"/>
                </a:solidFill>
              </a:rPr>
              <a:t>From Data to Service</a:t>
            </a:r>
            <a:endParaRPr lang="en-US" sz="3600" i="1" dirty="0">
              <a:solidFill>
                <a:srgbClr val="546292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5800" y="1447800"/>
            <a:ext cx="4040188" cy="639762"/>
          </a:xfrm>
        </p:spPr>
        <p:txBody>
          <a:bodyPr/>
          <a:lstStyle/>
          <a:p>
            <a:r>
              <a:rPr lang="en-US" dirty="0" smtClean="0"/>
              <a:t>Past PA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09600" y="2133600"/>
            <a:ext cx="3886200" cy="4191000"/>
          </a:xfrm>
        </p:spPr>
        <p:txBody>
          <a:bodyPr/>
          <a:lstStyle/>
          <a:p>
            <a:r>
              <a:rPr lang="en-US" dirty="0" smtClean="0"/>
              <a:t>Disparate tools</a:t>
            </a:r>
          </a:p>
          <a:p>
            <a:pPr lvl="1"/>
            <a:r>
              <a:rPr lang="en-US" dirty="0" smtClean="0"/>
              <a:t>Multiple interfaces</a:t>
            </a:r>
          </a:p>
          <a:p>
            <a:r>
              <a:rPr lang="en-US" dirty="0" smtClean="0"/>
              <a:t>Transaction fees</a:t>
            </a:r>
          </a:p>
          <a:p>
            <a:r>
              <a:rPr lang="en-US" dirty="0" smtClean="0"/>
              <a:t>Manual requests </a:t>
            </a:r>
            <a:r>
              <a:rPr lang="en-US" sz="2000" dirty="0" smtClean="0">
                <a:solidFill>
                  <a:srgbClr val="000000"/>
                </a:solidFill>
              </a:rPr>
              <a:t>(50%?)</a:t>
            </a:r>
            <a:endParaRPr lang="en-US" dirty="0" smtClean="0"/>
          </a:p>
          <a:p>
            <a:r>
              <a:rPr lang="en-US" dirty="0" smtClean="0"/>
              <a:t>User Focus:</a:t>
            </a:r>
          </a:p>
          <a:p>
            <a:pPr lvl="1"/>
            <a:r>
              <a:rPr lang="en-US" dirty="0" smtClean="0"/>
              <a:t>Work your replies</a:t>
            </a:r>
          </a:p>
          <a:p>
            <a:pPr lvl="1"/>
            <a:r>
              <a:rPr lang="en-US" dirty="0" smtClean="0"/>
              <a:t>Compare data sets</a:t>
            </a:r>
          </a:p>
          <a:p>
            <a:pPr lvl="1"/>
            <a:r>
              <a:rPr lang="en-US" dirty="0" smtClean="0"/>
              <a:t>Hunt for problems</a:t>
            </a:r>
          </a:p>
          <a:p>
            <a:r>
              <a:rPr lang="en-US" dirty="0" smtClean="0"/>
              <a:t>User Interruption</a:t>
            </a:r>
          </a:p>
          <a:p>
            <a:r>
              <a:rPr lang="en-US" dirty="0" smtClean="0"/>
              <a:t>Activity management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8200" y="1447800"/>
            <a:ext cx="4041775" cy="639762"/>
          </a:xfrm>
        </p:spPr>
        <p:txBody>
          <a:bodyPr/>
          <a:lstStyle/>
          <a:p>
            <a:r>
              <a:rPr lang="en-US" dirty="0" smtClean="0"/>
              <a:t>Future PA technology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572000" y="2133600"/>
            <a:ext cx="4191000" cy="4191000"/>
          </a:xfrm>
        </p:spPr>
        <p:txBody>
          <a:bodyPr/>
          <a:lstStyle/>
          <a:p>
            <a:r>
              <a:rPr lang="en-US" dirty="0" smtClean="0"/>
              <a:t>Integrated tools</a:t>
            </a:r>
          </a:p>
          <a:p>
            <a:pPr lvl="1"/>
            <a:r>
              <a:rPr lang="en-US" dirty="0" smtClean="0"/>
              <a:t>Central user interface</a:t>
            </a:r>
          </a:p>
          <a:p>
            <a:r>
              <a:rPr lang="en-US" dirty="0" smtClean="0"/>
              <a:t>Flat service fees</a:t>
            </a:r>
          </a:p>
          <a:p>
            <a:r>
              <a:rPr lang="en-US" dirty="0" smtClean="0"/>
              <a:t>Automated requests </a:t>
            </a:r>
            <a:r>
              <a:rPr lang="en-US" sz="2000" dirty="0" smtClean="0"/>
              <a:t>(100%)</a:t>
            </a:r>
            <a:endParaRPr lang="en-US" dirty="0" smtClean="0"/>
          </a:p>
          <a:p>
            <a:r>
              <a:rPr lang="en-US" dirty="0" smtClean="0"/>
              <a:t>User Focus:</a:t>
            </a:r>
          </a:p>
          <a:p>
            <a:pPr lvl="1"/>
            <a:r>
              <a:rPr lang="en-US" dirty="0" smtClean="0"/>
              <a:t>Resolve exceptions</a:t>
            </a:r>
          </a:p>
          <a:p>
            <a:pPr lvl="1"/>
            <a:r>
              <a:rPr lang="en-US" dirty="0" smtClean="0"/>
              <a:t>Correct variances</a:t>
            </a:r>
          </a:p>
          <a:p>
            <a:pPr lvl="1"/>
            <a:r>
              <a:rPr lang="en-US" dirty="0" smtClean="0"/>
              <a:t>Collecting &amp; Counseling</a:t>
            </a:r>
          </a:p>
          <a:p>
            <a:r>
              <a:rPr lang="en-US" sz="2200" dirty="0" smtClean="0"/>
              <a:t>User Education &amp; Effectiveness</a:t>
            </a:r>
          </a:p>
          <a:p>
            <a:r>
              <a:rPr lang="en-US" dirty="0" smtClean="0"/>
              <a:t>Resolution management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495800"/>
          </a:xfrm>
        </p:spPr>
        <p:txBody>
          <a:bodyPr/>
          <a:lstStyle/>
          <a:p>
            <a:pPr lvl="0" eaLnBrk="0" hangingPunct="0">
              <a:defRPr/>
            </a:pPr>
            <a:r>
              <a:rPr lang="en-US" strike="sngStrike" dirty="0" smtClean="0"/>
              <a:t>Initiate Request</a:t>
            </a:r>
          </a:p>
          <a:p>
            <a:pPr lvl="0" eaLnBrk="0" hangingPunct="0">
              <a:defRPr/>
            </a:pPr>
            <a:r>
              <a:rPr lang="en-US" strike="sngStrike" dirty="0" smtClean="0"/>
              <a:t>Open Response</a:t>
            </a:r>
          </a:p>
          <a:p>
            <a:pPr lvl="0" eaLnBrk="0" hangingPunct="0">
              <a:defRPr/>
            </a:pPr>
            <a:r>
              <a:rPr lang="en-US" strike="sngStrike" dirty="0" smtClean="0"/>
              <a:t>Read Response</a:t>
            </a:r>
          </a:p>
          <a:p>
            <a:pPr lvl="0" eaLnBrk="0" hangingPunct="0">
              <a:defRPr/>
            </a:pPr>
            <a:r>
              <a:rPr lang="en-US" strike="sngStrike" dirty="0" smtClean="0"/>
              <a:t>Find Relevant Info</a:t>
            </a:r>
          </a:p>
          <a:p>
            <a:pPr lvl="0" eaLnBrk="0" hangingPunct="0">
              <a:defRPr/>
            </a:pPr>
            <a:r>
              <a:rPr lang="en-US" strike="sngStrike" dirty="0" smtClean="0"/>
              <a:t>Interpret Relevant Info</a:t>
            </a:r>
          </a:p>
          <a:p>
            <a:pPr eaLnBrk="0" hangingPunct="0">
              <a:defRPr/>
            </a:pPr>
            <a:r>
              <a:rPr lang="en-US" strike="sngStrike" dirty="0" smtClean="0"/>
              <a:t>Identify Variances</a:t>
            </a:r>
          </a:p>
          <a:p>
            <a:pPr lvl="0" eaLnBrk="0" hangingPunct="0">
              <a:defRPr/>
            </a:pPr>
            <a:r>
              <a:rPr lang="en-US" dirty="0" smtClean="0"/>
              <a:t>Correct Variances</a:t>
            </a:r>
          </a:p>
          <a:p>
            <a:pPr lvl="0" eaLnBrk="0" hangingPunct="0">
              <a:defRPr/>
            </a:pPr>
            <a:r>
              <a:rPr lang="en-US" dirty="0" smtClean="0"/>
              <a:t>Resolution Rate KPI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495800"/>
          </a:xfrm>
        </p:spPr>
        <p:txBody>
          <a:bodyPr/>
          <a:lstStyle/>
          <a:p>
            <a:pPr lvl="0" eaLnBrk="0" hangingPunct="0">
              <a:defRPr/>
            </a:pPr>
            <a:r>
              <a:rPr lang="en-US" dirty="0" smtClean="0"/>
              <a:t>Initiate Request</a:t>
            </a:r>
          </a:p>
          <a:p>
            <a:pPr lvl="0" eaLnBrk="0" hangingPunct="0">
              <a:defRPr/>
            </a:pPr>
            <a:r>
              <a:rPr lang="en-US" dirty="0" smtClean="0"/>
              <a:t>Open Response</a:t>
            </a:r>
          </a:p>
          <a:p>
            <a:pPr lvl="0" eaLnBrk="0" hangingPunct="0">
              <a:defRPr/>
            </a:pPr>
            <a:r>
              <a:rPr lang="en-US" dirty="0" smtClean="0"/>
              <a:t>Read Response</a:t>
            </a:r>
          </a:p>
          <a:p>
            <a:pPr lvl="0" eaLnBrk="0" hangingPunct="0">
              <a:defRPr/>
            </a:pPr>
            <a:r>
              <a:rPr lang="en-US" dirty="0" smtClean="0"/>
              <a:t>Find Relevant Info</a:t>
            </a:r>
          </a:p>
          <a:p>
            <a:pPr lvl="0" eaLnBrk="0" hangingPunct="0">
              <a:defRPr/>
            </a:pPr>
            <a:r>
              <a:rPr lang="en-US" dirty="0" smtClean="0"/>
              <a:t>Interpret Relevant Info</a:t>
            </a:r>
          </a:p>
          <a:p>
            <a:pPr lvl="0" eaLnBrk="0" hangingPunct="0">
              <a:defRPr/>
            </a:pPr>
            <a:r>
              <a:rPr lang="en-US" dirty="0" smtClean="0"/>
              <a:t>Identify Variances</a:t>
            </a:r>
          </a:p>
          <a:p>
            <a:pPr lvl="0" eaLnBrk="0" hangingPunct="0">
              <a:defRPr/>
            </a:pPr>
            <a:r>
              <a:rPr lang="en-US" dirty="0" smtClean="0"/>
              <a:t>Correct Variances</a:t>
            </a:r>
          </a:p>
          <a:p>
            <a:pPr lvl="0" eaLnBrk="0" hangingPunct="0">
              <a:defRPr/>
            </a:pPr>
            <a:r>
              <a:rPr lang="en-US" dirty="0" smtClean="0"/>
              <a:t>Verification Rate KPI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2192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546292"/>
                </a:solidFill>
              </a:rPr>
              <a:t>Exhibit A: Insurance Verification</a:t>
            </a:r>
            <a:br>
              <a:rPr lang="en-US" sz="3200" dirty="0" smtClean="0">
                <a:solidFill>
                  <a:srgbClr val="546292"/>
                </a:solidFill>
              </a:rPr>
            </a:br>
            <a:r>
              <a:rPr lang="en-US" i="1" dirty="0" smtClean="0">
                <a:solidFill>
                  <a:srgbClr val="546292"/>
                </a:solidFill>
              </a:rPr>
              <a:t>Shift from Analysis to Resolution</a:t>
            </a:r>
            <a:r>
              <a:rPr lang="en-US" sz="3200" dirty="0" smtClean="0">
                <a:solidFill>
                  <a:srgbClr val="546292"/>
                </a:solidFill>
                <a:cs typeface="Arial" charset="0"/>
              </a:rPr>
              <a:t/>
            </a:r>
            <a:br>
              <a:rPr lang="en-US" sz="3200" dirty="0" smtClean="0">
                <a:solidFill>
                  <a:srgbClr val="546292"/>
                </a:solidFill>
                <a:cs typeface="Arial" charset="0"/>
              </a:rPr>
            </a:br>
            <a:endParaRPr lang="en-US" sz="3200" dirty="0">
              <a:solidFill>
                <a:srgbClr val="546292"/>
              </a:solidFill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1371600" y="1676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6" grpId="2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066800"/>
          </a:xfrm>
        </p:spPr>
        <p:txBody>
          <a:bodyPr/>
          <a:lstStyle/>
          <a:p>
            <a:r>
              <a:rPr lang="en-US" sz="3600" dirty="0" smtClean="0">
                <a:solidFill>
                  <a:srgbClr val="546292"/>
                </a:solidFill>
              </a:rPr>
              <a:t>Insurance Verification</a:t>
            </a:r>
            <a:br>
              <a:rPr lang="en-US" sz="3600" dirty="0" smtClean="0">
                <a:solidFill>
                  <a:srgbClr val="546292"/>
                </a:solidFill>
              </a:rPr>
            </a:br>
            <a:r>
              <a:rPr lang="en-US" sz="2800" i="1" dirty="0" smtClean="0">
                <a:solidFill>
                  <a:srgbClr val="546292"/>
                </a:solidFill>
              </a:rPr>
              <a:t>Shift to Intelligent Search &amp; Alert</a:t>
            </a:r>
            <a:endParaRPr lang="en-US" sz="3600" i="1" dirty="0">
              <a:solidFill>
                <a:srgbClr val="54629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43000"/>
            <a:ext cx="4040188" cy="639762"/>
          </a:xfrm>
        </p:spPr>
        <p:txBody>
          <a:bodyPr/>
          <a:lstStyle/>
          <a:p>
            <a:r>
              <a:rPr lang="en-US" dirty="0" smtClean="0"/>
              <a:t>Past IV Systems: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82762"/>
            <a:ext cx="4192588" cy="4846638"/>
          </a:xfrm>
        </p:spPr>
        <p:txBody>
          <a:bodyPr/>
          <a:lstStyle/>
          <a:p>
            <a:r>
              <a:rPr lang="en-US" dirty="0" smtClean="0"/>
              <a:t>Trial &amp; Error Searches</a:t>
            </a:r>
          </a:p>
          <a:p>
            <a:r>
              <a:rPr lang="en-US" dirty="0" smtClean="0"/>
              <a:t>Full Response</a:t>
            </a:r>
          </a:p>
          <a:p>
            <a:r>
              <a:rPr lang="en-US" dirty="0" smtClean="0"/>
              <a:t>Short Response</a:t>
            </a:r>
          </a:p>
          <a:p>
            <a:pPr lvl="1"/>
            <a:r>
              <a:rPr lang="en-US" dirty="0" smtClean="0"/>
              <a:t>Fixed/Static</a:t>
            </a:r>
          </a:p>
          <a:p>
            <a:pPr lvl="1"/>
            <a:r>
              <a:rPr lang="en-US" dirty="0" smtClean="0"/>
              <a:t>Leaves out relevant data</a:t>
            </a:r>
          </a:p>
          <a:p>
            <a:pPr lvl="2"/>
            <a:r>
              <a:rPr lang="en-US" dirty="0" smtClean="0"/>
              <a:t>HMO/Hospice/COB</a:t>
            </a:r>
          </a:p>
          <a:p>
            <a:pPr lvl="2"/>
            <a:r>
              <a:rPr lang="en-US" dirty="0" smtClean="0"/>
              <a:t>Service limitations / network</a:t>
            </a:r>
          </a:p>
          <a:p>
            <a:r>
              <a:rPr lang="en-US" dirty="0" smtClean="0"/>
              <a:t>Excessive RT alerts</a:t>
            </a:r>
          </a:p>
          <a:p>
            <a:r>
              <a:rPr lang="en-US" dirty="0" smtClean="0"/>
              <a:t>Follow-up process</a:t>
            </a:r>
          </a:p>
          <a:p>
            <a:pPr lvl="1"/>
            <a:r>
              <a:rPr lang="en-US" dirty="0" smtClean="0"/>
              <a:t>Post-it notes</a:t>
            </a:r>
          </a:p>
          <a:p>
            <a:pPr lvl="1"/>
            <a:r>
              <a:rPr lang="en-US" dirty="0" smtClean="0"/>
              <a:t>memory</a:t>
            </a:r>
          </a:p>
          <a:p>
            <a:pPr lvl="1"/>
            <a:r>
              <a:rPr lang="en-US" dirty="0" smtClean="0"/>
              <a:t>Billing Rework &amp; Complaints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143000"/>
            <a:ext cx="4041775" cy="639762"/>
          </a:xfrm>
        </p:spPr>
        <p:txBody>
          <a:bodyPr/>
          <a:lstStyle/>
          <a:p>
            <a:r>
              <a:rPr lang="en-US" dirty="0" smtClean="0"/>
              <a:t>Future IV Systems: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7425" y="1782762"/>
            <a:ext cx="4041775" cy="4846638"/>
          </a:xfrm>
        </p:spPr>
        <p:txBody>
          <a:bodyPr/>
          <a:lstStyle/>
          <a:p>
            <a:r>
              <a:rPr lang="en-US" dirty="0" smtClean="0"/>
              <a:t>Cascading Searches</a:t>
            </a:r>
          </a:p>
          <a:p>
            <a:r>
              <a:rPr lang="en-US" dirty="0" smtClean="0">
                <a:hlinkClick r:id="rId2" action="ppaction://hlinkfile"/>
              </a:rPr>
              <a:t>Meaning-full Response</a:t>
            </a:r>
            <a:endParaRPr lang="en-US" dirty="0" smtClean="0"/>
          </a:p>
          <a:p>
            <a:r>
              <a:rPr lang="en-US" dirty="0" smtClean="0">
                <a:hlinkClick r:id="rId3" action="ppaction://hlinkfile"/>
              </a:rPr>
              <a:t>Target Response </a:t>
            </a:r>
            <a:r>
              <a:rPr lang="en-US" sz="2000" dirty="0" smtClean="0"/>
              <a:t>(conditional)</a:t>
            </a:r>
            <a:endParaRPr lang="en-US" dirty="0" smtClean="0"/>
          </a:p>
          <a:p>
            <a:pPr lvl="1"/>
            <a:r>
              <a:rPr lang="en-US" dirty="0" smtClean="0"/>
              <a:t>By Payer, Service, Pt Profile</a:t>
            </a:r>
          </a:p>
          <a:p>
            <a:pPr lvl="1"/>
            <a:r>
              <a:rPr lang="en-US" dirty="0" smtClean="0"/>
              <a:t>Relevant data </a:t>
            </a:r>
          </a:p>
          <a:p>
            <a:pPr lvl="2"/>
            <a:r>
              <a:rPr lang="en-US" dirty="0" smtClean="0"/>
              <a:t>Identified</a:t>
            </a:r>
          </a:p>
          <a:p>
            <a:pPr lvl="2"/>
            <a:r>
              <a:rPr lang="en-US" dirty="0" smtClean="0"/>
              <a:t>Highlighted</a:t>
            </a:r>
          </a:p>
          <a:p>
            <a:r>
              <a:rPr lang="en-US" dirty="0" smtClean="0"/>
              <a:t>Variance audit &amp; alerts</a:t>
            </a:r>
          </a:p>
          <a:p>
            <a:r>
              <a:rPr lang="en-US" dirty="0" smtClean="0"/>
              <a:t>Follow-up process</a:t>
            </a:r>
          </a:p>
          <a:p>
            <a:pPr lvl="1"/>
            <a:r>
              <a:rPr lang="en-US" dirty="0" smtClean="0"/>
              <a:t>Central Queue w reminders</a:t>
            </a:r>
          </a:p>
          <a:p>
            <a:pPr lvl="1"/>
            <a:r>
              <a:rPr lang="en-US" dirty="0" smtClean="0"/>
              <a:t>Performance Reporting</a:t>
            </a:r>
          </a:p>
          <a:p>
            <a:pPr lvl="1"/>
            <a:r>
              <a:rPr lang="en-US" dirty="0" smtClean="0"/>
              <a:t>Resolution KPI Tracking </a:t>
            </a:r>
          </a:p>
          <a:p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546292"/>
                </a:solidFill>
              </a:rPr>
              <a:t>Exhibit B: </a:t>
            </a:r>
            <a:r>
              <a:rPr lang="en-US" sz="3200" b="1" u="sng" dirty="0" smtClean="0">
                <a:solidFill>
                  <a:srgbClr val="546292"/>
                </a:solidFill>
              </a:rPr>
              <a:t>Pre-Registration</a:t>
            </a:r>
            <a:r>
              <a:rPr lang="en-US" sz="3200" dirty="0" smtClean="0">
                <a:solidFill>
                  <a:srgbClr val="546292"/>
                </a:solidFill>
              </a:rPr>
              <a:t/>
            </a:r>
            <a:br>
              <a:rPr lang="en-US" sz="3200" dirty="0" smtClean="0">
                <a:solidFill>
                  <a:srgbClr val="546292"/>
                </a:solidFill>
              </a:rPr>
            </a:br>
            <a:r>
              <a:rPr lang="en-US" sz="2800" i="1" dirty="0" smtClean="0">
                <a:solidFill>
                  <a:srgbClr val="546292"/>
                </a:solidFill>
              </a:rPr>
              <a:t>Shift from Activation to Completion</a:t>
            </a:r>
            <a:endParaRPr lang="en-US" sz="3200" i="1" dirty="0">
              <a:solidFill>
                <a:srgbClr val="54629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8975" y="1524000"/>
            <a:ext cx="3810000" cy="609600"/>
          </a:xfrm>
        </p:spPr>
        <p:txBody>
          <a:bodyPr/>
          <a:lstStyle/>
          <a:p>
            <a:r>
              <a:rPr lang="en-US" dirty="0" smtClean="0"/>
              <a:t>Past Pre-</a:t>
            </a:r>
            <a:r>
              <a:rPr lang="en-US" dirty="0" err="1" smtClean="0"/>
              <a:t>Reg</a:t>
            </a:r>
            <a:r>
              <a:rPr lang="en-US" dirty="0" smtClean="0"/>
              <a:t> Process: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4"/>
            <a:ext cx="4114800" cy="4454525"/>
          </a:xfrm>
        </p:spPr>
        <p:txBody>
          <a:bodyPr/>
          <a:lstStyle/>
          <a:p>
            <a:r>
              <a:rPr lang="en-US" sz="2200" dirty="0" smtClean="0"/>
              <a:t>Account activation</a:t>
            </a:r>
          </a:p>
          <a:p>
            <a:r>
              <a:rPr lang="en-US" sz="2200" dirty="0" smtClean="0"/>
              <a:t> </a:t>
            </a:r>
          </a:p>
          <a:p>
            <a:r>
              <a:rPr lang="en-US" sz="2200" dirty="0" smtClean="0"/>
              <a:t> </a:t>
            </a:r>
          </a:p>
          <a:p>
            <a:r>
              <a:rPr lang="en-US" sz="2200" dirty="0" smtClean="0"/>
              <a:t> </a:t>
            </a:r>
          </a:p>
          <a:p>
            <a:r>
              <a:rPr lang="en-US" sz="2200" dirty="0" smtClean="0"/>
              <a:t> </a:t>
            </a:r>
          </a:p>
          <a:p>
            <a:r>
              <a:rPr lang="en-US" sz="2200" dirty="0" smtClean="0"/>
              <a:t> </a:t>
            </a:r>
          </a:p>
          <a:p>
            <a:r>
              <a:rPr lang="en-US" sz="2200" dirty="0" smtClean="0"/>
              <a:t> </a:t>
            </a:r>
          </a:p>
          <a:p>
            <a:r>
              <a:rPr lang="en-US" sz="2200" dirty="0" smtClean="0"/>
              <a:t> </a:t>
            </a:r>
          </a:p>
          <a:p>
            <a:r>
              <a:rPr lang="en-US" sz="2200" dirty="0" smtClean="0"/>
              <a:t>  </a:t>
            </a:r>
          </a:p>
          <a:p>
            <a:r>
              <a:rPr lang="en-US" sz="2200" dirty="0" smtClean="0"/>
              <a:t>Pre-</a:t>
            </a:r>
            <a:r>
              <a:rPr lang="en-US" sz="2200" dirty="0" err="1" smtClean="0"/>
              <a:t>reg</a:t>
            </a:r>
            <a:r>
              <a:rPr lang="en-US" sz="2200" dirty="0" smtClean="0"/>
              <a:t> to scheduled rate KPI?</a:t>
            </a:r>
          </a:p>
          <a:p>
            <a:endParaRPr lang="en-US" sz="2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524000"/>
            <a:ext cx="4041775" cy="609600"/>
          </a:xfrm>
        </p:spPr>
        <p:txBody>
          <a:bodyPr/>
          <a:lstStyle/>
          <a:p>
            <a:r>
              <a:rPr lang="en-US" dirty="0" smtClean="0"/>
              <a:t>Future Pre-</a:t>
            </a:r>
            <a:r>
              <a:rPr lang="en-US" dirty="0" err="1" smtClean="0"/>
              <a:t>Reg</a:t>
            </a:r>
            <a:r>
              <a:rPr lang="en-US" dirty="0" smtClean="0"/>
              <a:t> Process: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454525"/>
          </a:xfrm>
        </p:spPr>
        <p:txBody>
          <a:bodyPr/>
          <a:lstStyle/>
          <a:p>
            <a:r>
              <a:rPr lang="en-US" sz="2200" dirty="0" smtClean="0"/>
              <a:t>Account activation</a:t>
            </a:r>
          </a:p>
          <a:p>
            <a:r>
              <a:rPr lang="en-US" sz="2200" dirty="0" smtClean="0"/>
              <a:t>ID &amp; Address Verification</a:t>
            </a:r>
          </a:p>
          <a:p>
            <a:r>
              <a:rPr lang="en-US" sz="2200" dirty="0" smtClean="0"/>
              <a:t>Insurance Verification</a:t>
            </a:r>
          </a:p>
          <a:p>
            <a:r>
              <a:rPr lang="en-US" sz="2200" dirty="0" smtClean="0"/>
              <a:t>Authorizations</a:t>
            </a:r>
          </a:p>
          <a:p>
            <a:r>
              <a:rPr lang="en-US" sz="2200" dirty="0" smtClean="0"/>
              <a:t>Medical Necessity</a:t>
            </a:r>
          </a:p>
          <a:p>
            <a:r>
              <a:rPr lang="en-US" sz="2200" dirty="0" smtClean="0"/>
              <a:t>Payment Estimate/Collect</a:t>
            </a:r>
          </a:p>
          <a:p>
            <a:r>
              <a:rPr lang="en-US" sz="2200" dirty="0" smtClean="0"/>
              <a:t>Pre-</a:t>
            </a:r>
            <a:r>
              <a:rPr lang="en-US" sz="2200" dirty="0" err="1" smtClean="0"/>
              <a:t>qual</a:t>
            </a:r>
            <a:r>
              <a:rPr lang="en-US" sz="2200" dirty="0" smtClean="0"/>
              <a:t> for Fin Assist</a:t>
            </a:r>
          </a:p>
          <a:p>
            <a:r>
              <a:rPr lang="en-US" sz="2200" dirty="0" smtClean="0"/>
              <a:t>Payment plan setup</a:t>
            </a:r>
          </a:p>
          <a:p>
            <a:r>
              <a:rPr lang="en-US" sz="2200" dirty="0" smtClean="0"/>
              <a:t>Quality Assurance</a:t>
            </a:r>
          </a:p>
          <a:p>
            <a:r>
              <a:rPr lang="en-US" sz="2200" dirty="0" smtClean="0"/>
              <a:t>Pre-</a:t>
            </a:r>
            <a:r>
              <a:rPr lang="en-US" sz="2200" dirty="0" err="1" smtClean="0"/>
              <a:t>Reg</a:t>
            </a:r>
            <a:r>
              <a:rPr lang="en-US" sz="2200" dirty="0" smtClean="0"/>
              <a:t> Completion Rate KPI?</a:t>
            </a:r>
          </a:p>
        </p:txBody>
      </p:sp>
      <p:pic>
        <p:nvPicPr>
          <p:cNvPr id="1028" name="Picture 4" descr="C:\Users\Paul\AppData\Local\Microsoft\Windows\Temporary Internet Files\Content.IE5\K69P2QGX\MC90019538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352800"/>
            <a:ext cx="1814170" cy="1459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will we make this shift?</a:t>
            </a:r>
            <a:endParaRPr lang="en-US" dirty="0"/>
          </a:p>
        </p:txBody>
      </p:sp>
      <p:pic>
        <p:nvPicPr>
          <p:cNvPr id="2056" name="Picture 8" descr="C:\Users\Paul\AppData\Local\Microsoft\Windows\Temporary Internet Files\Content.IE5\K69P2QGX\MC90023039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905000"/>
            <a:ext cx="2810057" cy="2971800"/>
          </a:xfrm>
          <a:prstGeom prst="rect">
            <a:avLst/>
          </a:prstGeom>
          <a:noFill/>
        </p:spPr>
      </p:pic>
      <p:grpSp>
        <p:nvGrpSpPr>
          <p:cNvPr id="13" name="Group 12"/>
          <p:cNvGrpSpPr/>
          <p:nvPr/>
        </p:nvGrpSpPr>
        <p:grpSpPr>
          <a:xfrm>
            <a:off x="838200" y="1371600"/>
            <a:ext cx="7696200" cy="5109865"/>
            <a:chOff x="762000" y="1447800"/>
            <a:chExt cx="7696200" cy="5109865"/>
          </a:xfrm>
        </p:grpSpPr>
        <p:sp>
          <p:nvSpPr>
            <p:cNvPr id="5" name="Rectangle 4"/>
            <p:cNvSpPr/>
            <p:nvPr/>
          </p:nvSpPr>
          <p:spPr>
            <a:xfrm>
              <a:off x="762000" y="6096000"/>
              <a:ext cx="7696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 dirty="0" smtClean="0"/>
                <a:t>Source: </a:t>
              </a:r>
              <a:r>
                <a:rPr lang="en-US" sz="1200" i="1" u="sng" dirty="0" smtClean="0"/>
                <a:t>Multitasking Makes us Stupid</a:t>
              </a:r>
              <a:r>
                <a:rPr lang="en-US" sz="1200" i="1" dirty="0" smtClean="0"/>
                <a:t>, CPU Blog March 22, 2006 http://headrush.typepad.com/creating_passionate_users/2006/03/multitasking_ma.html</a:t>
              </a:r>
              <a:endParaRPr lang="en-US" sz="1200" i="1" dirty="0"/>
            </a:p>
          </p:txBody>
        </p:sp>
        <p:pic>
          <p:nvPicPr>
            <p:cNvPr id="3" name="Picture 2" descr="Multitask_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33600" y="1447800"/>
              <a:ext cx="4719833" cy="37338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3" descr="C:\Users\Paul\AppData\Local\Microsoft\Windows\Temporary Internet Files\Content.IE5\ANRI4HZN\9182_wpm_low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981200"/>
            <a:ext cx="4495800" cy="3000947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838200"/>
          </a:xfrm>
        </p:spPr>
        <p:txBody>
          <a:bodyPr/>
          <a:lstStyle/>
          <a:p>
            <a:r>
              <a:rPr lang="en-US" sz="3600" dirty="0" smtClean="0"/>
              <a:t>Multi-tasking Tools?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3340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Well, sure!  But… the real change we must drive </a:t>
            </a:r>
            <a:br>
              <a:rPr lang="en-US" sz="3200" dirty="0" smtClean="0"/>
            </a:br>
            <a:r>
              <a:rPr lang="en-US" sz="3200" dirty="0" smtClean="0"/>
              <a:t>is not to do </a:t>
            </a:r>
            <a:r>
              <a:rPr lang="en-US" sz="3200" b="1" dirty="0" smtClean="0"/>
              <a:t>more</a:t>
            </a:r>
            <a:r>
              <a:rPr lang="en-US" sz="3200" dirty="0" smtClean="0"/>
              <a:t> work, but to do </a:t>
            </a:r>
            <a:r>
              <a:rPr lang="en-US" sz="3200" b="1" dirty="0" smtClean="0"/>
              <a:t>different</a:t>
            </a:r>
            <a:r>
              <a:rPr lang="en-US" sz="3200" dirty="0" smtClean="0"/>
              <a:t> work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7696200" cy="990600"/>
          </a:xfrm>
        </p:spPr>
        <p:txBody>
          <a:bodyPr/>
          <a:lstStyle/>
          <a:p>
            <a:pPr algn="ctr"/>
            <a:r>
              <a:rPr lang="en-US" sz="3200" dirty="0" smtClean="0"/>
              <a:t>Working Different Requires </a:t>
            </a:r>
            <a:br>
              <a:rPr lang="en-US" sz="3200" dirty="0" smtClean="0"/>
            </a:br>
            <a:r>
              <a:rPr lang="en-US" sz="3200" dirty="0" smtClean="0"/>
              <a:t>Patient Access Technology that will:</a:t>
            </a:r>
            <a:endParaRPr lang="en-US" sz="3200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90600" y="1676400"/>
            <a:ext cx="7543800" cy="4876800"/>
          </a:xfrm>
        </p:spPr>
        <p:txBody>
          <a:bodyPr/>
          <a:lstStyle/>
          <a:p>
            <a:r>
              <a:rPr lang="en-US" dirty="0" smtClean="0"/>
              <a:t>Keep pace with growing complexity &amp; duties</a:t>
            </a:r>
          </a:p>
          <a:p>
            <a:r>
              <a:rPr lang="en-US" dirty="0" smtClean="0"/>
              <a:t>Multitask, audit and distill for user action</a:t>
            </a:r>
          </a:p>
          <a:p>
            <a:r>
              <a:rPr lang="en-US" dirty="0" smtClean="0"/>
              <a:t>Automate, centralize, standardize &amp; interact</a:t>
            </a:r>
          </a:p>
          <a:p>
            <a:r>
              <a:rPr lang="en-US" dirty="0" smtClean="0"/>
              <a:t>Serve, educate and empower the person</a:t>
            </a:r>
          </a:p>
          <a:p>
            <a:r>
              <a:rPr lang="en-US" dirty="0" smtClean="0"/>
              <a:t>Enforce behavioral change (issues resolved)</a:t>
            </a:r>
          </a:p>
          <a:p>
            <a:r>
              <a:rPr lang="en-US" dirty="0" smtClean="0"/>
              <a:t>Demonstrate value:</a:t>
            </a:r>
          </a:p>
          <a:p>
            <a:pPr lvl="1"/>
            <a:r>
              <a:rPr lang="en-US" dirty="0" smtClean="0"/>
              <a:t>Increased duties</a:t>
            </a:r>
          </a:p>
          <a:p>
            <a:pPr lvl="1"/>
            <a:r>
              <a:rPr lang="en-US" dirty="0" smtClean="0"/>
              <a:t>Improved quality</a:t>
            </a:r>
          </a:p>
          <a:p>
            <a:pPr lvl="1"/>
            <a:r>
              <a:rPr lang="en-US" dirty="0" smtClean="0"/>
              <a:t>Revenue cycle results</a:t>
            </a:r>
          </a:p>
        </p:txBody>
      </p:sp>
      <p:pic>
        <p:nvPicPr>
          <p:cNvPr id="5" name="Picture 4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4876800"/>
            <a:ext cx="1119628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546292"/>
                </a:solidFill>
              </a:rPr>
              <a:t>NAHAM Initiatives</a:t>
            </a:r>
            <a:endParaRPr lang="en-US" sz="3600" dirty="0">
              <a:solidFill>
                <a:srgbClr val="54629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95400"/>
            <a:ext cx="7620000" cy="510540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>
                <a:hlinkClick r:id="rId2" action="ppaction://hlinkfile"/>
              </a:rPr>
              <a:t>Registration Components and Time Estimates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hlinkClick r:id="rId3" action="ppaction://hlinkfile"/>
              </a:rPr>
              <a:t>FTE Calculator</a:t>
            </a:r>
            <a:endParaRPr lang="en-US" dirty="0" smtClean="0"/>
          </a:p>
          <a:p>
            <a:r>
              <a:rPr lang="en-US" dirty="0" smtClean="0"/>
              <a:t>Develop Key Performance Indicators</a:t>
            </a:r>
          </a:p>
          <a:p>
            <a:pPr lvl="1"/>
            <a:r>
              <a:rPr lang="en-US" dirty="0" smtClean="0"/>
              <a:t>For Patient Access Processes</a:t>
            </a:r>
          </a:p>
          <a:p>
            <a:pPr lvl="1"/>
            <a:r>
              <a:rPr lang="en-US" dirty="0" smtClean="0"/>
              <a:t>Result-focused </a:t>
            </a:r>
            <a:r>
              <a:rPr lang="en-US" dirty="0" err="1" smtClean="0"/>
              <a:t>vs</a:t>
            </a:r>
            <a:r>
              <a:rPr lang="en-US" dirty="0" smtClean="0"/>
              <a:t> activity-focused</a:t>
            </a:r>
          </a:p>
          <a:p>
            <a:pPr lvl="1"/>
            <a:r>
              <a:rPr lang="en-US" dirty="0" smtClean="0"/>
              <a:t>Comparison to peers</a:t>
            </a:r>
          </a:p>
          <a:p>
            <a:pPr lvl="1"/>
            <a:r>
              <a:rPr lang="en-US" dirty="0" smtClean="0"/>
              <a:t>Correlate to back-end metrics to prove value</a:t>
            </a:r>
          </a:p>
          <a:p>
            <a:r>
              <a:rPr lang="en-US" dirty="0" smtClean="0"/>
              <a:t>Identify and Publish Best Practices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2200"/>
            <a:ext cx="7772400" cy="1238250"/>
          </a:xfrm>
        </p:spPr>
        <p:txBody>
          <a:bodyPr/>
          <a:lstStyle/>
          <a:p>
            <a:r>
              <a:rPr lang="en-US" dirty="0" smtClean="0"/>
              <a:t>We can do this.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Patient Access Leaders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Paul\Documents\MARKETING\Paul's Presentations\NAHAM\Waking the Sleeping Giant\Gullive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524000"/>
            <a:ext cx="6527800" cy="489585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546292"/>
                </a:solidFill>
              </a:rPr>
              <a:t>Ever feel like this</a:t>
            </a:r>
            <a:br>
              <a:rPr lang="en-US" sz="3600" dirty="0" smtClean="0">
                <a:solidFill>
                  <a:srgbClr val="546292"/>
                </a:solidFill>
              </a:rPr>
            </a:br>
            <a:r>
              <a:rPr lang="en-US" sz="3600" dirty="0" smtClean="0">
                <a:solidFill>
                  <a:srgbClr val="546292"/>
                </a:solidFill>
              </a:rPr>
              <a:t> in Patient Access?</a:t>
            </a:r>
            <a:endParaRPr lang="en-US" sz="3600" dirty="0">
              <a:solidFill>
                <a:srgbClr val="54629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24.media.tumblr.com/tumblr_m66rmmjWnC1r38hk2o1_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524000"/>
            <a:ext cx="5737952" cy="3810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90600"/>
            <a:ext cx="7772400" cy="2762250"/>
          </a:xfrm>
        </p:spPr>
        <p:txBody>
          <a:bodyPr/>
          <a:lstStyle/>
          <a:p>
            <a:pPr lvl="0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It is not the strongest of the species that survives, nor the most intelligent, but the one most responsive to change.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en-US" sz="2400" i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Charles Darwin</a:t>
            </a:r>
            <a:br>
              <a:rPr lang="en-US" sz="2400" i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en-US" sz="2400" i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en-US" sz="2400" i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Survivors adapt to change… Leaders drive change!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/>
          <a:lstStyle/>
          <a:p>
            <a:r>
              <a:rPr lang="en-US" dirty="0" smtClean="0"/>
              <a:t>Paul Shorrosh</a:t>
            </a:r>
          </a:p>
          <a:p>
            <a:r>
              <a:rPr lang="en-US" dirty="0" smtClean="0">
                <a:solidFill>
                  <a:srgbClr val="546292"/>
                </a:solidFill>
                <a:hlinkClick r:id="rId2"/>
              </a:rPr>
              <a:t>paul@accuregsoftware.com</a:t>
            </a:r>
            <a:endParaRPr lang="en-US" dirty="0" smtClean="0">
              <a:solidFill>
                <a:srgbClr val="546292"/>
              </a:solidFill>
            </a:endParaRPr>
          </a:p>
          <a:p>
            <a:r>
              <a:rPr lang="en-US" dirty="0" smtClean="0"/>
              <a:t>251-338-3443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46292"/>
                </a:solidFill>
              </a:rPr>
              <a:t>Time to Wake Up!</a:t>
            </a:r>
            <a:r>
              <a:rPr lang="en-US" sz="3200" dirty="0" smtClean="0">
                <a:solidFill>
                  <a:srgbClr val="546292"/>
                </a:solidFill>
              </a:rPr>
              <a:t/>
            </a:r>
            <a:br>
              <a:rPr lang="en-US" sz="3200" dirty="0" smtClean="0">
                <a:solidFill>
                  <a:srgbClr val="546292"/>
                </a:solidFill>
              </a:rPr>
            </a:br>
            <a:r>
              <a:rPr lang="en-US" sz="3200" dirty="0" smtClean="0">
                <a:solidFill>
                  <a:srgbClr val="546292"/>
                </a:solidFill>
              </a:rPr>
              <a:t>…</a:t>
            </a:r>
            <a:r>
              <a:rPr lang="en-US" sz="3200" i="1" dirty="0" smtClean="0">
                <a:solidFill>
                  <a:srgbClr val="546292"/>
                </a:solidFill>
              </a:rPr>
              <a:t>to our potential</a:t>
            </a:r>
            <a:endParaRPr lang="en-US" sz="3200" i="1" dirty="0">
              <a:solidFill>
                <a:srgbClr val="546292"/>
              </a:solidFill>
            </a:endParaRPr>
          </a:p>
        </p:txBody>
      </p:sp>
      <p:pic>
        <p:nvPicPr>
          <p:cNvPr id="53254" name="Picture 6" descr="http://www.snooperz.com/files/images/polar-n-pengu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24000"/>
            <a:ext cx="6932047" cy="4403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5000">
              <a:schemeClr val="bg1">
                <a:tint val="80000"/>
                <a:satMod val="300000"/>
                <a:lumMod val="61000"/>
                <a:lumOff val="39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546292"/>
                </a:solidFill>
              </a:rPr>
              <a:t>Change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/>
          <a:lstStyle/>
          <a:p>
            <a:r>
              <a:rPr lang="en-US" dirty="0" smtClean="0"/>
              <a:t>Increased patient responsibility</a:t>
            </a:r>
          </a:p>
          <a:p>
            <a:r>
              <a:rPr lang="en-US" dirty="0" smtClean="0"/>
              <a:t>48 million uninsured</a:t>
            </a:r>
          </a:p>
          <a:p>
            <a:r>
              <a:rPr lang="en-US" dirty="0" smtClean="0"/>
              <a:t>More Medicaid-eligible population than ever</a:t>
            </a:r>
          </a:p>
          <a:p>
            <a:r>
              <a:rPr lang="en-US" dirty="0" smtClean="0"/>
              <a:t>2-4% </a:t>
            </a:r>
            <a:r>
              <a:rPr lang="en-US" dirty="0" err="1" smtClean="0"/>
              <a:t>avg</a:t>
            </a:r>
            <a:r>
              <a:rPr lang="en-US" dirty="0" smtClean="0"/>
              <a:t> US hospital operating margin</a:t>
            </a:r>
          </a:p>
          <a:p>
            <a:r>
              <a:rPr lang="en-US" dirty="0" smtClean="0"/>
              <a:t>30% of hospitals with &lt;0% operating margins</a:t>
            </a:r>
          </a:p>
          <a:p>
            <a:r>
              <a:rPr lang="en-US" dirty="0" smtClean="0"/>
              <a:t>ACO’s and VPB (Value Based Purchasing)</a:t>
            </a:r>
          </a:p>
          <a:p>
            <a:r>
              <a:rPr lang="en-US" dirty="0" smtClean="0"/>
              <a:t>Complexity of registration and billing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05000" y="5943600"/>
            <a:ext cx="5263236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dirty="0" smtClean="0"/>
              <a:t>= more required of Patient Access?</a:t>
            </a:r>
            <a:endParaRPr lang="en-US" sz="28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6400800" cy="8382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546292"/>
                </a:solidFill>
              </a:rPr>
              <a:t>What More Might We Do?</a:t>
            </a:r>
            <a:endParaRPr lang="en-US" sz="4000" dirty="0">
              <a:solidFill>
                <a:srgbClr val="54629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43400" cy="4525963"/>
          </a:xfrm>
        </p:spPr>
        <p:txBody>
          <a:bodyPr/>
          <a:lstStyle/>
          <a:p>
            <a:r>
              <a:rPr lang="en-US" dirty="0" smtClean="0"/>
              <a:t>Order/Referral Mgmt</a:t>
            </a:r>
          </a:p>
          <a:p>
            <a:r>
              <a:rPr lang="en-US" dirty="0" smtClean="0"/>
              <a:t>Demographic Verification</a:t>
            </a:r>
          </a:p>
          <a:p>
            <a:r>
              <a:rPr lang="en-US" dirty="0" smtClean="0"/>
              <a:t>Insurance Verification</a:t>
            </a:r>
          </a:p>
          <a:p>
            <a:r>
              <a:rPr lang="en-US" dirty="0" smtClean="0"/>
              <a:t>Medical Necessity</a:t>
            </a:r>
          </a:p>
          <a:p>
            <a:r>
              <a:rPr lang="en-US" dirty="0" smtClean="0"/>
              <a:t>Service Authorizations</a:t>
            </a:r>
          </a:p>
          <a:p>
            <a:r>
              <a:rPr lang="en-US" dirty="0" smtClean="0"/>
              <a:t>Quality Assurance</a:t>
            </a:r>
          </a:p>
          <a:p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Price Transparency</a:t>
            </a:r>
          </a:p>
          <a:p>
            <a:r>
              <a:rPr lang="en-US" dirty="0" smtClean="0"/>
              <a:t>Payment Estimation</a:t>
            </a:r>
          </a:p>
          <a:p>
            <a:r>
              <a:rPr lang="en-US" dirty="0" smtClean="0"/>
              <a:t>Collect current &amp; past due balances</a:t>
            </a:r>
          </a:p>
          <a:p>
            <a:r>
              <a:rPr lang="en-US" dirty="0" smtClean="0"/>
              <a:t>Financial Clearance</a:t>
            </a:r>
          </a:p>
          <a:p>
            <a:pPr lvl="1"/>
            <a:r>
              <a:rPr lang="en-US" dirty="0" smtClean="0"/>
              <a:t>Credit &amp; Payment History</a:t>
            </a:r>
          </a:p>
          <a:p>
            <a:pPr lvl="1"/>
            <a:r>
              <a:rPr lang="en-US" dirty="0" smtClean="0"/>
              <a:t>Charity or Medicaid</a:t>
            </a:r>
            <a:endParaRPr lang="en-US" sz="2800" dirty="0" smtClean="0"/>
          </a:p>
          <a:p>
            <a:pPr lvl="1"/>
            <a:r>
              <a:rPr lang="en-US" dirty="0" smtClean="0"/>
              <a:t>Discounts &amp; Pmt Plans</a:t>
            </a:r>
            <a:endParaRPr lang="en-US" sz="2800" dirty="0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0" y="5943600"/>
            <a:ext cx="5791200" cy="685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solidFill>
                  <a:srgbClr val="546292"/>
                </a:solidFill>
                <a:latin typeface="+mj-lt"/>
                <a:ea typeface="+mj-ea"/>
                <a:cs typeface="+mj-cs"/>
              </a:rPr>
              <a:t>…At POS and Pre-Arrival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54629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884238"/>
          </a:xfrm>
        </p:spPr>
        <p:txBody>
          <a:bodyPr/>
          <a:lstStyle/>
          <a:p>
            <a:r>
              <a:rPr lang="en-US" sz="4000" dirty="0" smtClean="0"/>
              <a:t>Multi-Step Process</a:t>
            </a:r>
            <a:endParaRPr lang="en-US" sz="40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2770473405"/>
              </p:ext>
            </p:extLst>
          </p:nvPr>
        </p:nvGraphicFramePr>
        <p:xfrm>
          <a:off x="152400" y="1524000"/>
          <a:ext cx="89916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0" y="4648200"/>
            <a:ext cx="1600200" cy="1633605"/>
          </a:xfrm>
          <a:prstGeom prst="rect">
            <a:avLst/>
          </a:prstGeom>
          <a:noFill/>
        </p:spPr>
      </p:pic>
      <p:grpSp>
        <p:nvGrpSpPr>
          <p:cNvPr id="15" name="Group 14"/>
          <p:cNvGrpSpPr/>
          <p:nvPr/>
        </p:nvGrpSpPr>
        <p:grpSpPr>
          <a:xfrm>
            <a:off x="1784245" y="3276600"/>
            <a:ext cx="5733724" cy="1937464"/>
            <a:chOff x="1784245" y="3276600"/>
            <a:chExt cx="5733724" cy="1937464"/>
          </a:xfrm>
        </p:grpSpPr>
        <p:sp>
          <p:nvSpPr>
            <p:cNvPr id="8" name="Up Arrow 7"/>
            <p:cNvSpPr/>
            <p:nvPr/>
          </p:nvSpPr>
          <p:spPr>
            <a:xfrm rot="19160516">
              <a:off x="1784245" y="4230791"/>
              <a:ext cx="484632" cy="978408"/>
            </a:xfrm>
            <a:prstGeom prst="upArrow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Up Arrow 8"/>
            <p:cNvSpPr/>
            <p:nvPr/>
          </p:nvSpPr>
          <p:spPr>
            <a:xfrm rot="19547295">
              <a:off x="2608586" y="3780799"/>
              <a:ext cx="484632" cy="978408"/>
            </a:xfrm>
            <a:prstGeom prst="upArrow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Up Arrow 9"/>
            <p:cNvSpPr/>
            <p:nvPr/>
          </p:nvSpPr>
          <p:spPr>
            <a:xfrm>
              <a:off x="4419600" y="3276600"/>
              <a:ext cx="484632" cy="978408"/>
            </a:xfrm>
            <a:prstGeom prst="upArrow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Up Arrow 10"/>
            <p:cNvSpPr/>
            <p:nvPr/>
          </p:nvSpPr>
          <p:spPr>
            <a:xfrm rot="1925911">
              <a:off x="6318911" y="3787780"/>
              <a:ext cx="484632" cy="978408"/>
            </a:xfrm>
            <a:prstGeom prst="upArrow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Up Arrow 11"/>
            <p:cNvSpPr/>
            <p:nvPr/>
          </p:nvSpPr>
          <p:spPr>
            <a:xfrm rot="2305243">
              <a:off x="7033337" y="4235656"/>
              <a:ext cx="484632" cy="978408"/>
            </a:xfrm>
            <a:prstGeom prst="upArrow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Up Arrow 12"/>
            <p:cNvSpPr/>
            <p:nvPr/>
          </p:nvSpPr>
          <p:spPr>
            <a:xfrm rot="1337079">
              <a:off x="5349012" y="3408150"/>
              <a:ext cx="484632" cy="978408"/>
            </a:xfrm>
            <a:prstGeom prst="upArrow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Up Arrow 13"/>
            <p:cNvSpPr/>
            <p:nvPr/>
          </p:nvSpPr>
          <p:spPr>
            <a:xfrm rot="20057236">
              <a:off x="3464853" y="3409491"/>
              <a:ext cx="484632" cy="978408"/>
            </a:xfrm>
            <a:prstGeom prst="upArrow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1371600" y="1371600"/>
          <a:ext cx="7162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4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" y="2362200"/>
            <a:ext cx="671777" cy="685800"/>
          </a:xfrm>
          <a:prstGeom prst="rect">
            <a:avLst/>
          </a:prstGeom>
          <a:noFill/>
        </p:spPr>
      </p:pic>
      <p:pic>
        <p:nvPicPr>
          <p:cNvPr id="11" name="Picture 4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" y="3200400"/>
            <a:ext cx="671777" cy="685800"/>
          </a:xfrm>
          <a:prstGeom prst="rect">
            <a:avLst/>
          </a:prstGeom>
          <a:noFill/>
        </p:spPr>
      </p:pic>
      <p:pic>
        <p:nvPicPr>
          <p:cNvPr id="12" name="Picture 4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" y="4038600"/>
            <a:ext cx="671777" cy="685800"/>
          </a:xfrm>
          <a:prstGeom prst="rect">
            <a:avLst/>
          </a:prstGeom>
          <a:noFill/>
        </p:spPr>
      </p:pic>
      <p:pic>
        <p:nvPicPr>
          <p:cNvPr id="13" name="Picture 4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" y="4876800"/>
            <a:ext cx="671777" cy="685800"/>
          </a:xfrm>
          <a:prstGeom prst="rect">
            <a:avLst/>
          </a:prstGeom>
          <a:noFill/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808038"/>
          </a:xfrm>
        </p:spPr>
        <p:txBody>
          <a:bodyPr/>
          <a:lstStyle/>
          <a:p>
            <a:r>
              <a:rPr lang="en-US" sz="4000" dirty="0" smtClean="0"/>
              <a:t>Specialization</a:t>
            </a:r>
            <a:endParaRPr lang="en-US" sz="4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91000" y="1447800"/>
            <a:ext cx="6667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884238"/>
          </a:xfrm>
        </p:spPr>
        <p:txBody>
          <a:bodyPr/>
          <a:lstStyle/>
          <a:p>
            <a:r>
              <a:rPr lang="en-US" sz="3600" dirty="0" smtClean="0"/>
              <a:t>Centralized/System Approach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914400"/>
          <a:ext cx="84582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5691140"/>
            <a:ext cx="1143000" cy="1166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2362" y="1038224"/>
            <a:ext cx="8671499" cy="5619750"/>
            <a:chOff x="72362" y="1038224"/>
            <a:chExt cx="8671499" cy="5619750"/>
          </a:xfrm>
        </p:grpSpPr>
        <p:sp>
          <p:nvSpPr>
            <p:cNvPr id="6" name="Shape 5"/>
            <p:cNvSpPr/>
            <p:nvPr/>
          </p:nvSpPr>
          <p:spPr>
            <a:xfrm>
              <a:off x="72362" y="1038224"/>
              <a:ext cx="8671499" cy="5619750"/>
            </a:xfrm>
            <a:prstGeom prst="swooshArrow">
              <a:avLst>
                <a:gd name="adj1" fmla="val 25000"/>
                <a:gd name="adj2" fmla="val 26525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Oval 6"/>
            <p:cNvSpPr/>
            <p:nvPr/>
          </p:nvSpPr>
          <p:spPr>
            <a:xfrm>
              <a:off x="797983" y="5217071"/>
              <a:ext cx="206806" cy="206806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1917437" y="4141450"/>
              <a:ext cx="323697" cy="323697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3356093" y="3283877"/>
              <a:ext cx="431596" cy="431596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028531" y="2614002"/>
              <a:ext cx="557479" cy="557479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750422" y="2166670"/>
              <a:ext cx="710336" cy="710336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1066800"/>
          </a:xfrm>
        </p:spPr>
        <p:txBody>
          <a:bodyPr/>
          <a:lstStyle/>
          <a:p>
            <a:r>
              <a:rPr lang="en-US" sz="3600" dirty="0" smtClean="0"/>
              <a:t>Evolution of Quality Assurance</a:t>
            </a:r>
            <a:endParaRPr lang="en-US" sz="3600" dirty="0"/>
          </a:p>
        </p:txBody>
      </p:sp>
      <p:sp>
        <p:nvSpPr>
          <p:cNvPr id="8" name="Freeform 7"/>
          <p:cNvSpPr/>
          <p:nvPr/>
        </p:nvSpPr>
        <p:spPr>
          <a:xfrm>
            <a:off x="860602" y="5320474"/>
            <a:ext cx="1259469" cy="1337500"/>
          </a:xfrm>
          <a:custGeom>
            <a:avLst/>
            <a:gdLst>
              <a:gd name="connsiteX0" fmla="*/ 0 w 1259469"/>
              <a:gd name="connsiteY0" fmla="*/ 0 h 1337500"/>
              <a:gd name="connsiteX1" fmla="*/ 1259469 w 1259469"/>
              <a:gd name="connsiteY1" fmla="*/ 0 h 1337500"/>
              <a:gd name="connsiteX2" fmla="*/ 1259469 w 1259469"/>
              <a:gd name="connsiteY2" fmla="*/ 1337500 h 1337500"/>
              <a:gd name="connsiteX3" fmla="*/ 0 w 1259469"/>
              <a:gd name="connsiteY3" fmla="*/ 1337500 h 1337500"/>
              <a:gd name="connsiteX4" fmla="*/ 0 w 1259469"/>
              <a:gd name="connsiteY4" fmla="*/ 0 h 133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469" h="1337500">
                <a:moveTo>
                  <a:pt x="0" y="0"/>
                </a:moveTo>
                <a:lnTo>
                  <a:pt x="1259469" y="0"/>
                </a:lnTo>
                <a:lnTo>
                  <a:pt x="1259469" y="1337500"/>
                </a:lnTo>
                <a:lnTo>
                  <a:pt x="0" y="1337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583" tIns="0" rIns="0" bIns="0" numCol="1" spcCol="1270" anchor="t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kern="1200" dirty="0" smtClean="0"/>
              <a:t>Manual QA</a:t>
            </a:r>
            <a:br>
              <a:rPr lang="en-US" sz="1800" b="1" kern="1200" dirty="0" smtClean="0"/>
            </a:br>
            <a:r>
              <a:rPr lang="en-US" sz="1600" b="0" kern="1200" dirty="0" smtClean="0"/>
              <a:t>Difficult</a:t>
            </a:r>
            <a:br>
              <a:rPr lang="en-US" sz="1600" b="0" kern="1200" dirty="0" smtClean="0"/>
            </a:br>
            <a:r>
              <a:rPr lang="en-US" sz="1600" b="0" kern="1200" dirty="0" smtClean="0"/>
              <a:t>Ineffective</a:t>
            </a:r>
            <a:br>
              <a:rPr lang="en-US" sz="1600" b="0" kern="1200" dirty="0" smtClean="0"/>
            </a:br>
            <a:r>
              <a:rPr lang="en-US" sz="1600" b="0" kern="1200" dirty="0" smtClean="0"/>
              <a:t>Costly</a:t>
            </a:r>
            <a:r>
              <a:rPr lang="en-US" sz="1600" b="1" kern="1200" dirty="0" smtClean="0"/>
              <a:t> </a:t>
            </a:r>
            <a:endParaRPr lang="en-US" sz="1800" b="1" kern="1200" dirty="0" smtClean="0"/>
          </a:p>
        </p:txBody>
      </p:sp>
      <p:sp>
        <p:nvSpPr>
          <p:cNvPr id="11" name="Freeform 10"/>
          <p:cNvSpPr/>
          <p:nvPr/>
        </p:nvSpPr>
        <p:spPr>
          <a:xfrm>
            <a:off x="2058516" y="4434514"/>
            <a:ext cx="1534144" cy="2092246"/>
          </a:xfrm>
          <a:custGeom>
            <a:avLst/>
            <a:gdLst>
              <a:gd name="connsiteX0" fmla="*/ 0 w 1534144"/>
              <a:gd name="connsiteY0" fmla="*/ 0 h 2092246"/>
              <a:gd name="connsiteX1" fmla="*/ 1534144 w 1534144"/>
              <a:gd name="connsiteY1" fmla="*/ 0 h 2092246"/>
              <a:gd name="connsiteX2" fmla="*/ 1534144 w 1534144"/>
              <a:gd name="connsiteY2" fmla="*/ 2092246 h 2092246"/>
              <a:gd name="connsiteX3" fmla="*/ 0 w 1534144"/>
              <a:gd name="connsiteY3" fmla="*/ 2092246 h 2092246"/>
              <a:gd name="connsiteX4" fmla="*/ 0 w 1534144"/>
              <a:gd name="connsiteY4" fmla="*/ 0 h 2092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4144" h="2092246">
                <a:moveTo>
                  <a:pt x="0" y="0"/>
                </a:moveTo>
                <a:lnTo>
                  <a:pt x="1534144" y="0"/>
                </a:lnTo>
                <a:lnTo>
                  <a:pt x="1534144" y="2092246"/>
                </a:lnTo>
                <a:lnTo>
                  <a:pt x="0" y="209224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1521" tIns="0" rIns="0" bIns="0" numCol="1" spcCol="1270" anchor="t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kern="1200" dirty="0" smtClean="0"/>
              <a:t>Automated QA 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  1% in 2005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19% in 2008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35% in 2011</a:t>
            </a:r>
            <a:endParaRPr lang="en-US" sz="1600" kern="1200" dirty="0"/>
          </a:p>
        </p:txBody>
      </p:sp>
      <p:sp>
        <p:nvSpPr>
          <p:cNvPr id="13" name="Freeform 12"/>
          <p:cNvSpPr/>
          <p:nvPr/>
        </p:nvSpPr>
        <p:spPr>
          <a:xfrm>
            <a:off x="3548308" y="3740527"/>
            <a:ext cx="1782546" cy="2676595"/>
          </a:xfrm>
          <a:custGeom>
            <a:avLst/>
            <a:gdLst>
              <a:gd name="connsiteX0" fmla="*/ 0 w 1782546"/>
              <a:gd name="connsiteY0" fmla="*/ 0 h 2676595"/>
              <a:gd name="connsiteX1" fmla="*/ 1782546 w 1782546"/>
              <a:gd name="connsiteY1" fmla="*/ 0 h 2676595"/>
              <a:gd name="connsiteX2" fmla="*/ 1782546 w 1782546"/>
              <a:gd name="connsiteY2" fmla="*/ 2676595 h 2676595"/>
              <a:gd name="connsiteX3" fmla="*/ 0 w 1782546"/>
              <a:gd name="connsiteY3" fmla="*/ 2676595 h 2676595"/>
              <a:gd name="connsiteX4" fmla="*/ 0 w 1782546"/>
              <a:gd name="connsiteY4" fmla="*/ 0 h 267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546" h="2676595">
                <a:moveTo>
                  <a:pt x="0" y="0"/>
                </a:moveTo>
                <a:lnTo>
                  <a:pt x="1782546" y="0"/>
                </a:lnTo>
                <a:lnTo>
                  <a:pt x="1782546" y="2676595"/>
                </a:lnTo>
                <a:lnTo>
                  <a:pt x="0" y="267659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94" tIns="0" rIns="0" bIns="0" numCol="1" spcCol="1270" anchor="t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kern="1200" dirty="0" smtClean="0"/>
              <a:t>Auto QA &amp; Management Tools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Productivity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Accuracy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Performance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Volume Staffing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Wait/</a:t>
            </a:r>
            <a:r>
              <a:rPr lang="en-US" sz="1600" kern="1200" dirty="0" err="1" smtClean="0"/>
              <a:t>Reg</a:t>
            </a:r>
            <a:r>
              <a:rPr lang="en-US" sz="1600" kern="1200" dirty="0" smtClean="0"/>
              <a:t> Times</a:t>
            </a:r>
            <a:endParaRPr lang="en-US" sz="1600" kern="1200" dirty="0"/>
          </a:p>
        </p:txBody>
      </p:sp>
      <p:sp>
        <p:nvSpPr>
          <p:cNvPr id="15" name="Freeform 14"/>
          <p:cNvSpPr/>
          <p:nvPr/>
        </p:nvSpPr>
        <p:spPr>
          <a:xfrm>
            <a:off x="5105400" y="3200400"/>
            <a:ext cx="1600200" cy="3457574"/>
          </a:xfrm>
          <a:custGeom>
            <a:avLst/>
            <a:gdLst>
              <a:gd name="connsiteX0" fmla="*/ 0 w 1798320"/>
              <a:gd name="connsiteY0" fmla="*/ 0 h 3765232"/>
              <a:gd name="connsiteX1" fmla="*/ 1798320 w 1798320"/>
              <a:gd name="connsiteY1" fmla="*/ 0 h 3765232"/>
              <a:gd name="connsiteX2" fmla="*/ 1798320 w 1798320"/>
              <a:gd name="connsiteY2" fmla="*/ 3765232 h 3765232"/>
              <a:gd name="connsiteX3" fmla="*/ 0 w 1798320"/>
              <a:gd name="connsiteY3" fmla="*/ 3765232 h 3765232"/>
              <a:gd name="connsiteX4" fmla="*/ 0 w 1798320"/>
              <a:gd name="connsiteY4" fmla="*/ 0 h 3765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8320" h="3765232">
                <a:moveTo>
                  <a:pt x="0" y="0"/>
                </a:moveTo>
                <a:lnTo>
                  <a:pt x="1798320" y="0"/>
                </a:lnTo>
                <a:lnTo>
                  <a:pt x="1798320" y="3765232"/>
                </a:lnTo>
                <a:lnTo>
                  <a:pt x="0" y="37652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5397" tIns="0" rIns="0" bIns="0" numCol="1" spcCol="1270" anchor="t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kern="1200" dirty="0" smtClean="0"/>
              <a:t>Auto QA, Management &amp; Education Tools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Training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Testing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Scoring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dirty="0" smtClean="0"/>
              <a:t>Immediate Coaching &amp; Guidance</a:t>
            </a:r>
            <a:endParaRPr lang="en-US" sz="1600" kern="1200" dirty="0"/>
          </a:p>
        </p:txBody>
      </p:sp>
      <p:sp>
        <p:nvSpPr>
          <p:cNvPr id="17" name="Freeform 16"/>
          <p:cNvSpPr/>
          <p:nvPr/>
        </p:nvSpPr>
        <p:spPr>
          <a:xfrm>
            <a:off x="6477000" y="2884722"/>
            <a:ext cx="2667001" cy="3731497"/>
          </a:xfrm>
          <a:custGeom>
            <a:avLst/>
            <a:gdLst>
              <a:gd name="connsiteX0" fmla="*/ 0 w 2438575"/>
              <a:gd name="connsiteY0" fmla="*/ 0 h 3731497"/>
              <a:gd name="connsiteX1" fmla="*/ 2438575 w 2438575"/>
              <a:gd name="connsiteY1" fmla="*/ 0 h 3731497"/>
              <a:gd name="connsiteX2" fmla="*/ 2438575 w 2438575"/>
              <a:gd name="connsiteY2" fmla="*/ 3731497 h 3731497"/>
              <a:gd name="connsiteX3" fmla="*/ 0 w 2438575"/>
              <a:gd name="connsiteY3" fmla="*/ 3731497 h 3731497"/>
              <a:gd name="connsiteX4" fmla="*/ 0 w 2438575"/>
              <a:gd name="connsiteY4" fmla="*/ 0 h 3731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575" h="3731497">
                <a:moveTo>
                  <a:pt x="0" y="0"/>
                </a:moveTo>
                <a:lnTo>
                  <a:pt x="2438575" y="0"/>
                </a:lnTo>
                <a:lnTo>
                  <a:pt x="2438575" y="3731497"/>
                </a:lnTo>
                <a:lnTo>
                  <a:pt x="0" y="373149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76393" tIns="0" rIns="0" bIns="0" numCol="1" spcCol="1270" anchor="t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u="sng" kern="1200" cap="all" baseline="0" dirty="0" smtClean="0"/>
              <a:t>QA Central HUB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Insurance Verification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Address/ID Verification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1200" dirty="0" smtClean="0"/>
              <a:t>Payment Estimation &amp; Collection </a:t>
            </a:r>
            <a:br>
              <a:rPr lang="en-US" sz="1600" kern="1200" dirty="0" smtClean="0"/>
            </a:br>
            <a:r>
              <a:rPr lang="en-US" sz="1600" kern="1200" dirty="0" smtClean="0"/>
              <a:t>Service Authorization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Medical Necessity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Financial Assistance Qualification &amp; Clearance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Price Transparency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Comprehensive Reporting</a:t>
            </a: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err="1" smtClean="0"/>
              <a:t>SaaS</a:t>
            </a:r>
            <a:r>
              <a:rPr lang="en-US" sz="1600" kern="1200" dirty="0" smtClean="0"/>
              <a:t> &amp; Mobile Devices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  <p:bldP spid="17" grpId="0"/>
    </p:bldLst>
  </p:timing>
</p:sld>
</file>

<file path=ppt/theme/theme1.xml><?xml version="1.0" encoding="utf-8"?>
<a:theme xmlns:a="http://schemas.openxmlformats.org/drawingml/2006/main" name="AccuRegTheme">
  <a:themeElements>
    <a:clrScheme name="AccuReg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064A1"/>
      </a:accent1>
      <a:accent2>
        <a:srgbClr val="CFEF8E"/>
      </a:accent2>
      <a:accent3>
        <a:srgbClr val="9BBB58"/>
      </a:accent3>
      <a:accent4>
        <a:srgbClr val="60B65B"/>
      </a:accent4>
      <a:accent5>
        <a:srgbClr val="626EA8"/>
      </a:accent5>
      <a:accent6>
        <a:srgbClr val="5F9DAC"/>
      </a:accent6>
      <a:hlink>
        <a:srgbClr val="626EA8"/>
      </a:hlink>
      <a:folHlink>
        <a:srgbClr val="8064A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ccuReg2012Templat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AccuReg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064A1"/>
      </a:accent1>
      <a:accent2>
        <a:srgbClr val="CFEF8E"/>
      </a:accent2>
      <a:accent3>
        <a:srgbClr val="9BBB58"/>
      </a:accent3>
      <a:accent4>
        <a:srgbClr val="60B65B"/>
      </a:accent4>
      <a:accent5>
        <a:srgbClr val="626EA8"/>
      </a:accent5>
      <a:accent6>
        <a:srgbClr val="5F9DAC"/>
      </a:accent6>
      <a:hlink>
        <a:srgbClr val="626EA8"/>
      </a:hlink>
      <a:folHlink>
        <a:srgbClr val="8064A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ccuReg">
    <a:dk1>
      <a:srgbClr val="000000"/>
    </a:dk1>
    <a:lt1>
      <a:srgbClr val="FFFFFF"/>
    </a:lt1>
    <a:dk2>
      <a:srgbClr val="000000"/>
    </a:dk2>
    <a:lt2>
      <a:srgbClr val="808080"/>
    </a:lt2>
    <a:accent1>
      <a:srgbClr val="8064A1"/>
    </a:accent1>
    <a:accent2>
      <a:srgbClr val="CFEF8E"/>
    </a:accent2>
    <a:accent3>
      <a:srgbClr val="9BBB58"/>
    </a:accent3>
    <a:accent4>
      <a:srgbClr val="60B65B"/>
    </a:accent4>
    <a:accent5>
      <a:srgbClr val="626EA8"/>
    </a:accent5>
    <a:accent6>
      <a:srgbClr val="5F9DAC"/>
    </a:accent6>
    <a:hlink>
      <a:srgbClr val="626EA8"/>
    </a:hlink>
    <a:folHlink>
      <a:srgbClr val="8064A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New Template for 5 0</Template>
  <TotalTime>16110</TotalTime>
  <Words>996</Words>
  <Application>Microsoft Office PowerPoint</Application>
  <PresentationFormat>On-screen Show (4:3)</PresentationFormat>
  <Paragraphs>254</Paragraphs>
  <Slides>21</Slides>
  <Notes>4</Notes>
  <HiddenSlides>3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AccuRegTheme</vt:lpstr>
      <vt:lpstr>AccuReg2012Template</vt:lpstr>
      <vt:lpstr>Default Design</vt:lpstr>
      <vt:lpstr>Awakening the Sleeping Giant How Technology will Elevate the Effectiveness and Visibility of Patient Access</vt:lpstr>
      <vt:lpstr>Ever feel like this  in Patient Access?</vt:lpstr>
      <vt:lpstr>Time to Wake Up! …to our potential</vt:lpstr>
      <vt:lpstr>Change Drivers</vt:lpstr>
      <vt:lpstr>What More Might We Do?</vt:lpstr>
      <vt:lpstr>Multi-Step Process</vt:lpstr>
      <vt:lpstr>Specialization</vt:lpstr>
      <vt:lpstr>Centralized/System Approach</vt:lpstr>
      <vt:lpstr>Evolution of Quality Assurance</vt:lpstr>
      <vt:lpstr>Person-Centered QA Environment</vt:lpstr>
      <vt:lpstr>Technology Shift From Data to Service</vt:lpstr>
      <vt:lpstr>Exhibit A: Insurance Verification Shift from Analysis to Resolution </vt:lpstr>
      <vt:lpstr>Insurance Verification Shift to Intelligent Search &amp; Alert</vt:lpstr>
      <vt:lpstr>Exhibit B: Pre-Registration Shift from Activation to Completion</vt:lpstr>
      <vt:lpstr>How will we make this shift?</vt:lpstr>
      <vt:lpstr>Multi-tasking Tools?</vt:lpstr>
      <vt:lpstr>Working Different Requires  Patient Access Technology that will:</vt:lpstr>
      <vt:lpstr>NAHAM Initiatives</vt:lpstr>
      <vt:lpstr>We can do this.</vt:lpstr>
      <vt:lpstr>Slide 20</vt:lpstr>
      <vt:lpstr>It is not the strongest of the species that survives, nor the most intelligent, but the one most responsive to change. Charles Darwin  Survivors adapt to change… Leaders drive change!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2011 Registration accuracy benchmark report</dc:title>
  <dc:creator>Amanda Barrett</dc:creator>
  <cp:lastModifiedBy>pallozc</cp:lastModifiedBy>
  <cp:revision>166</cp:revision>
  <cp:lastPrinted>2012-02-01T17:39:53Z</cp:lastPrinted>
  <dcterms:created xsi:type="dcterms:W3CDTF">2012-01-05T17:47:20Z</dcterms:created>
  <dcterms:modified xsi:type="dcterms:W3CDTF">2012-10-11T17:32:20Z</dcterms:modified>
</cp:coreProperties>
</file>