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4" r:id="rId4"/>
    <p:sldId id="275" r:id="rId5"/>
    <p:sldId id="273"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2"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1392"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n-US" smtClean="0"/>
              <a:t>Click to edit Master title style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0F104E-2E67-455D-AFCC-5BDBF990DC1F}" type="datetimeFigureOut">
              <a:rPr lang="en-US" smtClean="0"/>
              <a:t>9/7/2014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6E3EAA4-B90C-4DDA-9219-84AF6F6033EB}"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0F104E-2E67-455D-AFCC-5BDBF990DC1F}" type="datetimeFigureOut">
              <a:rPr lang="en-US" smtClean="0"/>
              <a:t>9/7/2014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6E3EAA4-B90C-4DDA-9219-84AF6F6033EB}"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0F104E-2E67-455D-AFCC-5BDBF990DC1F}" type="datetimeFigureOut">
              <a:rPr lang="en-US" smtClean="0"/>
              <a:t>9/7/2014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6E3EAA4-B90C-4DDA-9219-84AF6F6033EB}"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0F104E-2E67-455D-AFCC-5BDBF990DC1F}" type="datetimeFigureOut">
              <a:rPr lang="en-US" smtClean="0"/>
              <a:t>9/7/2014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6E3EAA4-B90C-4DDA-9219-84AF6F6033EB}"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text styles</a:t>
            </a:r>
          </a:p>
        </p:txBody>
      </p:sp>
      <p:sp>
        <p:nvSpPr>
          <p:cNvPr id="4" name="Date Placeholder 3"/>
          <p:cNvSpPr>
            <a:spLocks noGrp="1"/>
          </p:cNvSpPr>
          <p:nvPr>
            <p:ph type="dt" sz="half" idx="10"/>
          </p:nvPr>
        </p:nvSpPr>
        <p:spPr/>
        <p:txBody>
          <a:bodyPr/>
          <a:lstStyle/>
          <a:p>
            <a:fld id="{1D0F104E-2E67-455D-AFCC-5BDBF990DC1F}" type="datetimeFigureOut">
              <a:rPr lang="en-US" smtClean="0"/>
              <a:t>9/7/2014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6E3EAA4-B90C-4DDA-9219-84AF6F6033EB}"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0F104E-2E67-455D-AFCC-5BDBF990DC1F}" type="datetimeFigureOut">
              <a:rPr lang="en-US" smtClean="0"/>
              <a:t>9/7/2014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6E3EAA4-B90C-4DDA-9219-84AF6F6033EB}" type="slidenum">
              <a:rPr lang="en-US" smtClean="0"/>
              <a:t>‹#›</a:t>
            </a:fld>
            <a:endParaRPr lang="en-US" dirty="0"/>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0F104E-2E67-455D-AFCC-5BDBF990DC1F}" type="datetimeFigureOut">
              <a:rPr lang="en-US" smtClean="0"/>
              <a:t>9/7/2014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6E3EAA4-B90C-4DDA-9219-84AF6F6033EB}"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0F104E-2E67-455D-AFCC-5BDBF990DC1F}" type="datetimeFigureOut">
              <a:rPr lang="en-US" smtClean="0"/>
              <a:t>9/7/2014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6E3EAA4-B90C-4DDA-9219-84AF6F6033EB}"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0F104E-2E67-455D-AFCC-5BDBF990DC1F}" type="datetimeFigureOut">
              <a:rPr lang="en-US" smtClean="0"/>
              <a:t>9/7/2014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6E3EAA4-B90C-4DDA-9219-84AF6F6033EB}"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n-US" smtClean="0"/>
              <a:t>Click to edit Master text styles</a:t>
            </a:r>
          </a:p>
        </p:txBody>
      </p:sp>
      <p:sp>
        <p:nvSpPr>
          <p:cNvPr id="5" name="Date Placeholder 4"/>
          <p:cNvSpPr>
            <a:spLocks noGrp="1"/>
          </p:cNvSpPr>
          <p:nvPr>
            <p:ph type="dt" sz="half" idx="10"/>
          </p:nvPr>
        </p:nvSpPr>
        <p:spPr/>
        <p:txBody>
          <a:bodyPr/>
          <a:lstStyle/>
          <a:p>
            <a:fld id="{1D0F104E-2E67-455D-AFCC-5BDBF990DC1F}" type="datetimeFigureOut">
              <a:rPr lang="en-US" smtClean="0"/>
              <a:t>9/7/2014</a:t>
            </a:fld>
            <a:endParaRPr lang="en-US" dirty="0"/>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26E3EAA4-B90C-4DDA-9219-84AF6F6033EB}"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en-US" smtClean="0"/>
              <a:t>Click icon to add picture</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0F104E-2E67-455D-AFCC-5BDBF990DC1F}" type="datetimeFigureOut">
              <a:rPr lang="en-US" smtClean="0"/>
              <a:t>9/7/2014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6E3EAA4-B90C-4DDA-9219-84AF6F6033EB}"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1D0F104E-2E67-455D-AFCC-5BDBF990DC1F}" type="datetimeFigureOut">
              <a:rPr lang="en-US" smtClean="0"/>
              <a:t>9/7/2014</a:t>
            </a:fld>
            <a:endParaRPr lang="en-US" dirty="0"/>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26E3EAA4-B90C-4DDA-9219-84AF6F6033EB}"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rot="19140000">
            <a:off x="217293" y="912324"/>
            <a:ext cx="5648623" cy="2077468"/>
          </a:xfrm>
        </p:spPr>
        <p:txBody>
          <a:bodyPr>
            <a:normAutofit/>
          </a:bodyPr>
          <a:lstStyle/>
          <a:p>
            <a:r>
              <a:rPr lang="en-US" dirty="0">
                <a:solidFill>
                  <a:srgbClr val="00B050"/>
                </a:solidFill>
              </a:rPr>
              <a:t>Changes:  Turn and Face the Stranger - Modern Trends in Patent Law in view of AIA</a:t>
            </a:r>
          </a:p>
        </p:txBody>
      </p:sp>
      <p:sp>
        <p:nvSpPr>
          <p:cNvPr id="4" name="Rectangle 2"/>
          <p:cNvSpPr>
            <a:spLocks noChangeArrowheads="1"/>
          </p:cNvSpPr>
          <p:nvPr/>
        </p:nvSpPr>
        <p:spPr bwMode="auto">
          <a:xfrm>
            <a:off x="2729851" y="38100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25" name="Picture 1" descr="IP Domnitz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131" y="3483016"/>
            <a:ext cx="3467100" cy="9144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5711191" y="4717703"/>
            <a:ext cx="318132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0" algn="l"/>
                <a:tab pos="4191000" algn="l"/>
                <a:tab pos="4572000" algn="l"/>
                <a:tab pos="5029200" algn="l"/>
                <a:tab pos="5486400" algn="l"/>
                <a:tab pos="5943600" algn="r"/>
              </a:tabLst>
              <a:defRPr>
                <a:solidFill>
                  <a:schemeClr val="tx1"/>
                </a:solidFill>
                <a:latin typeface="Arial" panose="020B0604020202020204" pitchFamily="34" charset="0"/>
              </a:defRPr>
            </a:lvl1pPr>
            <a:lvl2pPr eaLnBrk="0" fontAlgn="base" hangingPunct="0">
              <a:spcBef>
                <a:spcPct val="0"/>
              </a:spcBef>
              <a:spcAft>
                <a:spcPct val="0"/>
              </a:spcAft>
              <a:tabLst>
                <a:tab pos="0" algn="l"/>
                <a:tab pos="4191000" algn="l"/>
                <a:tab pos="4572000" algn="l"/>
                <a:tab pos="5029200" algn="l"/>
                <a:tab pos="5486400" algn="l"/>
                <a:tab pos="5943600" algn="r"/>
              </a:tabLst>
              <a:defRPr>
                <a:solidFill>
                  <a:schemeClr val="tx1"/>
                </a:solidFill>
                <a:latin typeface="Arial" panose="020B0604020202020204" pitchFamily="34" charset="0"/>
              </a:defRPr>
            </a:lvl2pPr>
            <a:lvl3pPr eaLnBrk="0" fontAlgn="base" hangingPunct="0">
              <a:spcBef>
                <a:spcPct val="0"/>
              </a:spcBef>
              <a:spcAft>
                <a:spcPct val="0"/>
              </a:spcAft>
              <a:tabLst>
                <a:tab pos="0" algn="l"/>
                <a:tab pos="4191000" algn="l"/>
                <a:tab pos="4572000" algn="l"/>
                <a:tab pos="5029200" algn="l"/>
                <a:tab pos="5486400" algn="l"/>
                <a:tab pos="5943600" algn="r"/>
              </a:tabLst>
              <a:defRPr>
                <a:solidFill>
                  <a:schemeClr val="tx1"/>
                </a:solidFill>
                <a:latin typeface="Arial" panose="020B0604020202020204" pitchFamily="34" charset="0"/>
              </a:defRPr>
            </a:lvl3pPr>
            <a:lvl4pPr eaLnBrk="0" fontAlgn="base" hangingPunct="0">
              <a:spcBef>
                <a:spcPct val="0"/>
              </a:spcBef>
              <a:spcAft>
                <a:spcPct val="0"/>
              </a:spcAft>
              <a:tabLst>
                <a:tab pos="0" algn="l"/>
                <a:tab pos="4191000" algn="l"/>
                <a:tab pos="4572000" algn="l"/>
                <a:tab pos="5029200" algn="l"/>
                <a:tab pos="5486400" algn="l"/>
                <a:tab pos="5943600" algn="r"/>
              </a:tabLst>
              <a:defRPr>
                <a:solidFill>
                  <a:schemeClr val="tx1"/>
                </a:solidFill>
                <a:latin typeface="Arial" panose="020B0604020202020204" pitchFamily="34" charset="0"/>
              </a:defRPr>
            </a:lvl4pPr>
            <a:lvl5pPr eaLnBrk="0" fontAlgn="base" hangingPunct="0">
              <a:spcBef>
                <a:spcPct val="0"/>
              </a:spcBef>
              <a:spcAft>
                <a:spcPct val="0"/>
              </a:spcAft>
              <a:tabLst>
                <a:tab pos="0" algn="l"/>
                <a:tab pos="4191000" algn="l"/>
                <a:tab pos="4572000" algn="l"/>
                <a:tab pos="5029200" algn="l"/>
                <a:tab pos="5486400" algn="l"/>
                <a:tab pos="5943600" algn="r"/>
              </a:tabLst>
              <a:defRPr>
                <a:solidFill>
                  <a:schemeClr val="tx1"/>
                </a:solidFill>
                <a:latin typeface="Arial" panose="020B0604020202020204" pitchFamily="34" charset="0"/>
              </a:defRPr>
            </a:lvl5pPr>
            <a:lvl6pPr eaLnBrk="0" fontAlgn="base" hangingPunct="0">
              <a:spcBef>
                <a:spcPct val="0"/>
              </a:spcBef>
              <a:spcAft>
                <a:spcPct val="0"/>
              </a:spcAft>
              <a:tabLst>
                <a:tab pos="0" algn="l"/>
                <a:tab pos="4191000" algn="l"/>
                <a:tab pos="4572000" algn="l"/>
                <a:tab pos="5029200" algn="l"/>
                <a:tab pos="5486400" algn="l"/>
                <a:tab pos="5943600" algn="r"/>
              </a:tabLst>
              <a:defRPr>
                <a:solidFill>
                  <a:schemeClr val="tx1"/>
                </a:solidFill>
                <a:latin typeface="Arial" panose="020B0604020202020204" pitchFamily="34" charset="0"/>
              </a:defRPr>
            </a:lvl6pPr>
            <a:lvl7pPr eaLnBrk="0" fontAlgn="base" hangingPunct="0">
              <a:spcBef>
                <a:spcPct val="0"/>
              </a:spcBef>
              <a:spcAft>
                <a:spcPct val="0"/>
              </a:spcAft>
              <a:tabLst>
                <a:tab pos="0" algn="l"/>
                <a:tab pos="4191000" algn="l"/>
                <a:tab pos="4572000" algn="l"/>
                <a:tab pos="5029200" algn="l"/>
                <a:tab pos="5486400" algn="l"/>
                <a:tab pos="5943600" algn="r"/>
              </a:tabLst>
              <a:defRPr>
                <a:solidFill>
                  <a:schemeClr val="tx1"/>
                </a:solidFill>
                <a:latin typeface="Arial" panose="020B0604020202020204" pitchFamily="34" charset="0"/>
              </a:defRPr>
            </a:lvl7pPr>
            <a:lvl8pPr eaLnBrk="0" fontAlgn="base" hangingPunct="0">
              <a:spcBef>
                <a:spcPct val="0"/>
              </a:spcBef>
              <a:spcAft>
                <a:spcPct val="0"/>
              </a:spcAft>
              <a:tabLst>
                <a:tab pos="0" algn="l"/>
                <a:tab pos="4191000" algn="l"/>
                <a:tab pos="4572000" algn="l"/>
                <a:tab pos="5029200" algn="l"/>
                <a:tab pos="5486400" algn="l"/>
                <a:tab pos="5943600" algn="r"/>
              </a:tabLst>
              <a:defRPr>
                <a:solidFill>
                  <a:schemeClr val="tx1"/>
                </a:solidFill>
                <a:latin typeface="Arial" panose="020B0604020202020204" pitchFamily="34" charset="0"/>
              </a:defRPr>
            </a:lvl8pPr>
            <a:lvl9pPr eaLnBrk="0" fontAlgn="base" hangingPunct="0">
              <a:spcBef>
                <a:spcPct val="0"/>
              </a:spcBef>
              <a:spcAft>
                <a:spcPct val="0"/>
              </a:spcAft>
              <a:tabLst>
                <a:tab pos="0" algn="l"/>
                <a:tab pos="4191000" algn="l"/>
                <a:tab pos="4572000" algn="l"/>
                <a:tab pos="5029200" algn="l"/>
                <a:tab pos="5486400" algn="l"/>
                <a:tab pos="5943600" algn="r"/>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0" algn="l"/>
                <a:tab pos="4191000" algn="l"/>
                <a:tab pos="4572000" algn="l"/>
                <a:tab pos="5029200" algn="l"/>
                <a:tab pos="5486400" algn="l"/>
                <a:tab pos="5943600" algn="r"/>
              </a:tabLst>
            </a:pPr>
            <a:r>
              <a:rPr kumimoji="0" lang="en-US" altLang="en-US" sz="18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IP Domnitz Law Firm, PLLC</a:t>
            </a:r>
            <a:endParaRPr kumimoji="0" lang="en-US" altLang="en-US" sz="800" b="0" i="0" u="none" strike="noStrike" cap="none" normalizeH="0" baseline="0" dirty="0" smtClean="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0" algn="l"/>
                <a:tab pos="4191000" algn="l"/>
                <a:tab pos="4572000" algn="l"/>
                <a:tab pos="5029200" algn="l"/>
                <a:tab pos="5486400" algn="l"/>
                <a:tab pos="5943600" algn="r"/>
              </a:tabLst>
            </a:pPr>
            <a:r>
              <a:rPr kumimoji="0" lang="en-US" altLang="en-US" sz="18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Attorneys </a:t>
            </a:r>
            <a:r>
              <a:rPr kumimoji="0" lang="en-US" altLang="en-US" sz="1800" b="1"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at </a:t>
            </a:r>
            <a:r>
              <a:rPr kumimoji="0" lang="en-US" altLang="en-US" sz="1800" b="1"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Law</a:t>
            </a:r>
            <a:endParaRPr kumimoji="0" lang="en-US" altLang="en-US" sz="800" b="0" i="0" u="none" strike="noStrike" cap="none" normalizeH="0" baseline="0" dirty="0" smtClean="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0" algn="l"/>
                <a:tab pos="4191000" algn="l"/>
                <a:tab pos="4572000" algn="l"/>
                <a:tab pos="5029200" algn="l"/>
                <a:tab pos="5486400" algn="l"/>
                <a:tab pos="5943600" algn="r"/>
              </a:tabLst>
            </a:pPr>
            <a:r>
              <a:rPr kumimoji="0" lang="en-US" altLang="en-US" sz="12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3355 West Alabama, Suite 240</a:t>
            </a:r>
            <a:endParaRPr kumimoji="0" lang="en-US" altLang="en-US" sz="800" b="0" i="0" u="none" strike="noStrike" cap="none" normalizeH="0" baseline="0" dirty="0" smtClean="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0" algn="l"/>
                <a:tab pos="4191000" algn="l"/>
                <a:tab pos="4572000" algn="l"/>
                <a:tab pos="5029200" algn="l"/>
                <a:tab pos="5486400" algn="l"/>
                <a:tab pos="5943600" algn="r"/>
              </a:tabLst>
            </a:pPr>
            <a:r>
              <a:rPr kumimoji="0" lang="en-US" altLang="en-US" sz="12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Houston, Texas 77098</a:t>
            </a:r>
            <a:endParaRPr kumimoji="0" lang="en-US" altLang="en-US" sz="800" b="0" i="0" u="none" strike="noStrike" cap="none" normalizeH="0" baseline="0" dirty="0" smtClean="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0" algn="l"/>
                <a:tab pos="4191000" algn="l"/>
                <a:tab pos="4572000" algn="l"/>
                <a:tab pos="5029200" algn="l"/>
                <a:tab pos="5486400" algn="l"/>
                <a:tab pos="5943600" algn="r"/>
              </a:tabLst>
            </a:pPr>
            <a:r>
              <a:rPr kumimoji="0" lang="en-US" altLang="en-US" sz="12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Phone: 1.800.962.5152</a:t>
            </a:r>
            <a:endParaRPr kumimoji="0" lang="en-US" altLang="en-US" sz="800" b="0" i="0" u="none" strike="noStrike" cap="none" normalizeH="0" baseline="0" dirty="0" smtClean="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0" algn="l"/>
                <a:tab pos="4191000" algn="l"/>
                <a:tab pos="4572000" algn="l"/>
                <a:tab pos="5029200" algn="l"/>
                <a:tab pos="5486400" algn="l"/>
                <a:tab pos="5943600" algn="r"/>
              </a:tabLst>
            </a:pPr>
            <a:r>
              <a:rPr kumimoji="0" lang="en-US" altLang="en-US" sz="12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info@ipdominance.com</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126100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9583717">
            <a:off x="-474065" y="981938"/>
            <a:ext cx="3842529" cy="548640"/>
          </a:xfrm>
        </p:spPr>
        <p:txBody>
          <a:bodyPr>
            <a:normAutofit fontScale="90000"/>
          </a:bodyPr>
          <a:lstStyle/>
          <a:p>
            <a:pPr algn="ctr"/>
            <a:r>
              <a:rPr lang="en-US" dirty="0" smtClean="0">
                <a:solidFill>
                  <a:schemeClr val="accent2">
                    <a:lumMod val="75000"/>
                  </a:schemeClr>
                </a:solidFill>
              </a:rPr>
              <a:t>New Obviousness </a:t>
            </a:r>
            <a:br>
              <a:rPr lang="en-US" dirty="0" smtClean="0">
                <a:solidFill>
                  <a:schemeClr val="accent2">
                    <a:lumMod val="75000"/>
                  </a:schemeClr>
                </a:solidFill>
              </a:rPr>
            </a:br>
            <a:r>
              <a:rPr lang="en-US" dirty="0" smtClean="0">
                <a:solidFill>
                  <a:schemeClr val="accent2">
                    <a:lumMod val="75000"/>
                  </a:schemeClr>
                </a:solidFill>
              </a:rPr>
              <a:t>?? What it says??</a:t>
            </a:r>
            <a:endParaRPr lang="en-US" dirty="0">
              <a:solidFill>
                <a:schemeClr val="accent2">
                  <a:lumMod val="75000"/>
                </a:schemeClr>
              </a:solidFill>
            </a:endParaRPr>
          </a:p>
        </p:txBody>
      </p:sp>
      <p:sp>
        <p:nvSpPr>
          <p:cNvPr id="3" name="Content Placeholder 2"/>
          <p:cNvSpPr>
            <a:spLocks noGrp="1"/>
          </p:cNvSpPr>
          <p:nvPr>
            <p:ph idx="1"/>
          </p:nvPr>
        </p:nvSpPr>
        <p:spPr>
          <a:xfrm rot="21180732">
            <a:off x="673590" y="2733226"/>
            <a:ext cx="7520940" cy="2763854"/>
          </a:xfrm>
        </p:spPr>
        <p:txBody>
          <a:bodyPr>
            <a:normAutofit/>
          </a:bodyPr>
          <a:lstStyle/>
          <a:p>
            <a:pPr algn="ctr"/>
            <a:r>
              <a:rPr lang="en-US" sz="1800" dirty="0" smtClean="0">
                <a:solidFill>
                  <a:schemeClr val="accent4">
                    <a:lumMod val="50000"/>
                  </a:schemeClr>
                </a:solidFill>
              </a:rPr>
              <a:t>New Law </a:t>
            </a:r>
          </a:p>
          <a:p>
            <a:pPr marL="0"/>
            <a:r>
              <a:rPr lang="en-US" sz="1800" dirty="0">
                <a:solidFill>
                  <a:schemeClr val="accent4">
                    <a:lumMod val="50000"/>
                  </a:schemeClr>
                </a:solidFill>
                <a:latin typeface="Calibri"/>
                <a:ea typeface="Times New Roman"/>
                <a:cs typeface="Times New Roman"/>
              </a:rPr>
              <a:t>A patent for a claimed invention may not be obtained, notwithstanding that the claimed invention is not identically disclosed as set forth in section 102, if the differences between the claimed invention and the prior art are such that the claimed invention as a whole would have been obvious before the effective filing date of the claimed invention to a person having ordinary skill in the art to which the claimed invention pertains. Patentability shall not be negated by the manner in which the invention was made.  35 U.S.C </a:t>
            </a:r>
            <a:r>
              <a:rPr lang="en-US" sz="1800" dirty="0">
                <a:solidFill>
                  <a:schemeClr val="accent4">
                    <a:lumMod val="50000"/>
                  </a:schemeClr>
                </a:solidFill>
                <a:ea typeface="Times New Roman"/>
                <a:cs typeface="Times New Roman"/>
              </a:rPr>
              <a:t>§</a:t>
            </a:r>
            <a:r>
              <a:rPr lang="en-US" sz="1800" dirty="0">
                <a:solidFill>
                  <a:schemeClr val="accent4">
                    <a:lumMod val="50000"/>
                  </a:schemeClr>
                </a:solidFill>
                <a:latin typeface="Calibri"/>
                <a:ea typeface="Times New Roman"/>
                <a:cs typeface="Times New Roman"/>
              </a:rPr>
              <a:t> 103(a</a:t>
            </a:r>
            <a:r>
              <a:rPr lang="en-US" sz="1800" dirty="0" smtClean="0">
                <a:solidFill>
                  <a:schemeClr val="accent4">
                    <a:lumMod val="50000"/>
                  </a:schemeClr>
                </a:solidFill>
                <a:latin typeface="Calibri"/>
                <a:ea typeface="Times New Roman"/>
                <a:cs typeface="Times New Roman"/>
              </a:rPr>
              <a:t>).</a:t>
            </a:r>
            <a:endParaRPr lang="en-US" sz="1200" dirty="0">
              <a:solidFill>
                <a:schemeClr val="accent4">
                  <a:lumMod val="50000"/>
                </a:schemeClr>
              </a:solidFill>
              <a:latin typeface="Times New Roman"/>
              <a:ea typeface="Times New Roman"/>
            </a:endParaRPr>
          </a:p>
        </p:txBody>
      </p:sp>
      <p:sp>
        <p:nvSpPr>
          <p:cNvPr id="4" name="TextBox 3"/>
          <p:cNvSpPr txBox="1"/>
          <p:nvPr/>
        </p:nvSpPr>
        <p:spPr>
          <a:xfrm rot="864157">
            <a:off x="2826655" y="399120"/>
            <a:ext cx="5916686" cy="2031325"/>
          </a:xfrm>
          <a:prstGeom prst="rect">
            <a:avLst/>
          </a:prstGeom>
          <a:noFill/>
        </p:spPr>
        <p:txBody>
          <a:bodyPr wrap="square" rtlCol="0">
            <a:spAutoFit/>
          </a:bodyPr>
          <a:lstStyle/>
          <a:p>
            <a:pPr algn="ctr"/>
            <a:r>
              <a:rPr lang="en-US" b="1" dirty="0">
                <a:solidFill>
                  <a:srgbClr val="0070C0"/>
                </a:solidFill>
                <a:latin typeface="Harrington" pitchFamily="82" charset="0"/>
              </a:rPr>
              <a:t>Old Law </a:t>
            </a:r>
            <a:endParaRPr lang="en-US" b="1" dirty="0" smtClean="0">
              <a:solidFill>
                <a:srgbClr val="0070C0"/>
              </a:solidFill>
              <a:latin typeface="Harrington" pitchFamily="82" charset="0"/>
            </a:endParaRPr>
          </a:p>
          <a:p>
            <a:r>
              <a:rPr lang="en-US" dirty="0" smtClean="0">
                <a:solidFill>
                  <a:srgbClr val="0070C0"/>
                </a:solidFill>
                <a:latin typeface="Harrington" pitchFamily="82" charset="0"/>
              </a:rPr>
              <a:t> </a:t>
            </a:r>
            <a:r>
              <a:rPr lang="en-US" dirty="0">
                <a:solidFill>
                  <a:srgbClr val="0070C0"/>
                </a:solidFill>
                <a:latin typeface="Harrington" pitchFamily="82" charset="0"/>
              </a:rPr>
              <a:t>A patent may not </a:t>
            </a:r>
            <a:r>
              <a:rPr lang="en-US" dirty="0" smtClean="0">
                <a:solidFill>
                  <a:srgbClr val="0070C0"/>
                </a:solidFill>
                <a:latin typeface="Harrington" pitchFamily="82" charset="0"/>
              </a:rPr>
              <a:t>be </a:t>
            </a:r>
            <a:r>
              <a:rPr lang="en-US" dirty="0">
                <a:solidFill>
                  <a:srgbClr val="0070C0"/>
                </a:solidFill>
                <a:latin typeface="Harrington" pitchFamily="82" charset="0"/>
              </a:rPr>
              <a:t>obtained ... if the differences between </a:t>
            </a:r>
            <a:r>
              <a:rPr lang="en-US" b="1" dirty="0">
                <a:solidFill>
                  <a:srgbClr val="0070C0"/>
                </a:solidFill>
                <a:latin typeface="Harrington" pitchFamily="82" charset="0"/>
              </a:rPr>
              <a:t>the subject matter sought to be patented and the prior art are such that the subject matter as a whole would have been obvious</a:t>
            </a:r>
            <a:r>
              <a:rPr lang="en-US" dirty="0">
                <a:solidFill>
                  <a:srgbClr val="0070C0"/>
                </a:solidFill>
                <a:latin typeface="Harrington" pitchFamily="82" charset="0"/>
              </a:rPr>
              <a:t> at the time the invention was made to a person having ordinary skill in the art to which said subject matter pertains. - 35 U.S.C. § 103(a).</a:t>
            </a:r>
          </a:p>
        </p:txBody>
      </p:sp>
    </p:spTree>
    <p:extLst>
      <p:ext uri="{BB962C8B-B14F-4D97-AF65-F5344CB8AC3E}">
        <p14:creationId xmlns:p14="http://schemas.microsoft.com/office/powerpoint/2010/main" val="31970020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accent4">
                    <a:lumMod val="50000"/>
                  </a:schemeClr>
                </a:solidFill>
              </a:rPr>
              <a:t>New Obviousness – What it means?</a:t>
            </a:r>
            <a:endParaRPr lang="en-US" dirty="0">
              <a:solidFill>
                <a:schemeClr val="accent4">
                  <a:lumMod val="50000"/>
                </a:schemeClr>
              </a:solidFill>
            </a:endParaRPr>
          </a:p>
        </p:txBody>
      </p:sp>
      <p:sp>
        <p:nvSpPr>
          <p:cNvPr id="3" name="Content Placeholder 2"/>
          <p:cNvSpPr>
            <a:spLocks noGrp="1"/>
          </p:cNvSpPr>
          <p:nvPr>
            <p:ph idx="1"/>
          </p:nvPr>
        </p:nvSpPr>
        <p:spPr>
          <a:xfrm>
            <a:off x="762000" y="1676401"/>
            <a:ext cx="7467600" cy="3429000"/>
          </a:xfrm>
        </p:spPr>
        <p:txBody>
          <a:bodyPr>
            <a:normAutofit lnSpcReduction="10000"/>
          </a:bodyPr>
          <a:lstStyle/>
          <a:p>
            <a:pPr lvl="0">
              <a:buClr>
                <a:schemeClr val="accent2">
                  <a:lumMod val="50000"/>
                </a:schemeClr>
              </a:buClr>
              <a:buBlip>
                <a:blip r:embed="rId2"/>
              </a:buBlip>
            </a:pPr>
            <a:r>
              <a:rPr lang="en-US" sz="2400" dirty="0" smtClean="0">
                <a:solidFill>
                  <a:srgbClr val="00B050"/>
                </a:solidFill>
              </a:rPr>
              <a:t>Subject </a:t>
            </a:r>
            <a:r>
              <a:rPr lang="en-US" sz="2400" dirty="0">
                <a:solidFill>
                  <a:srgbClr val="00B050"/>
                </a:solidFill>
              </a:rPr>
              <a:t>matter v. Claimed invention </a:t>
            </a:r>
          </a:p>
          <a:p>
            <a:pPr lvl="0">
              <a:buClr>
                <a:schemeClr val="accent2">
                  <a:lumMod val="50000"/>
                </a:schemeClr>
              </a:buClr>
              <a:buBlip>
                <a:blip r:embed="rId2"/>
              </a:buBlip>
            </a:pPr>
            <a:r>
              <a:rPr lang="en-US" sz="2400" dirty="0" smtClean="0">
                <a:solidFill>
                  <a:srgbClr val="FFC000"/>
                </a:solidFill>
              </a:rPr>
              <a:t>Not so </a:t>
            </a:r>
            <a:r>
              <a:rPr lang="en-US" sz="2400" dirty="0" smtClean="0">
                <a:solidFill>
                  <a:srgbClr val="FFC000"/>
                </a:solidFill>
              </a:rPr>
              <a:t>much case </a:t>
            </a:r>
            <a:r>
              <a:rPr lang="en-US" sz="2400" dirty="0">
                <a:solidFill>
                  <a:srgbClr val="FFC000"/>
                </a:solidFill>
              </a:rPr>
              <a:t>law yet.  </a:t>
            </a:r>
          </a:p>
          <a:p>
            <a:pPr lvl="0">
              <a:buClr>
                <a:schemeClr val="accent2">
                  <a:lumMod val="50000"/>
                </a:schemeClr>
              </a:buClr>
              <a:buBlip>
                <a:blip r:embed="rId2"/>
              </a:buBlip>
            </a:pPr>
            <a:r>
              <a:rPr lang="en-US" sz="2400" dirty="0">
                <a:solidFill>
                  <a:schemeClr val="accent4">
                    <a:lumMod val="50000"/>
                  </a:schemeClr>
                </a:solidFill>
              </a:rPr>
              <a:t>Does it follow KSR?  Is the TSM test still there?</a:t>
            </a:r>
          </a:p>
          <a:p>
            <a:pPr lvl="0">
              <a:buClr>
                <a:schemeClr val="accent2">
                  <a:lumMod val="50000"/>
                </a:schemeClr>
              </a:buClr>
              <a:buBlip>
                <a:blip r:embed="rId2"/>
              </a:buBlip>
            </a:pPr>
            <a:r>
              <a:rPr lang="en-US" sz="2400" dirty="0">
                <a:solidFill>
                  <a:schemeClr val="accent3">
                    <a:lumMod val="75000"/>
                  </a:schemeClr>
                </a:solidFill>
              </a:rPr>
              <a:t>Do we only look at claims now?  In the Prior Art too?</a:t>
            </a:r>
          </a:p>
          <a:p>
            <a:pPr lvl="0">
              <a:buClr>
                <a:schemeClr val="accent2">
                  <a:lumMod val="50000"/>
                </a:schemeClr>
              </a:buClr>
              <a:buBlip>
                <a:blip r:embed="rId2"/>
              </a:buBlip>
            </a:pPr>
            <a:r>
              <a:rPr lang="en-US" sz="2400" dirty="0">
                <a:solidFill>
                  <a:schemeClr val="accent2">
                    <a:lumMod val="50000"/>
                  </a:schemeClr>
                </a:solidFill>
              </a:rPr>
              <a:t>Also what does “manner in which the invention was made” mean</a:t>
            </a:r>
            <a:r>
              <a:rPr lang="en-US" sz="2400" dirty="0" smtClean="0">
                <a:solidFill>
                  <a:schemeClr val="accent2">
                    <a:lumMod val="50000"/>
                  </a:schemeClr>
                </a:solidFill>
              </a:rPr>
              <a:t>?</a:t>
            </a:r>
          </a:p>
          <a:p>
            <a:pPr lvl="0">
              <a:buClr>
                <a:schemeClr val="accent2">
                  <a:lumMod val="50000"/>
                </a:schemeClr>
              </a:buClr>
              <a:buBlip>
                <a:blip r:embed="rId2"/>
              </a:buBlip>
            </a:pPr>
            <a:r>
              <a:rPr lang="en-US" sz="2400" dirty="0" smtClean="0">
                <a:solidFill>
                  <a:schemeClr val="accent2">
                    <a:lumMod val="50000"/>
                  </a:schemeClr>
                </a:solidFill>
              </a:rPr>
              <a:t>The real world effect on prosecution is not as substantive as first feared.</a:t>
            </a:r>
            <a:endParaRPr lang="en-US" sz="2400" dirty="0">
              <a:solidFill>
                <a:schemeClr val="accent2">
                  <a:lumMod val="50000"/>
                </a:schemeClr>
              </a:solidFill>
            </a:endParaRPr>
          </a:p>
          <a:p>
            <a:pPr marL="0" indent="0">
              <a:buClr>
                <a:schemeClr val="accent2">
                  <a:lumMod val="50000"/>
                </a:schemeClr>
              </a:buClr>
              <a:buNone/>
            </a:pPr>
            <a:endParaRPr lang="en-US" dirty="0"/>
          </a:p>
        </p:txBody>
      </p:sp>
    </p:spTree>
    <p:extLst>
      <p:ext uri="{BB962C8B-B14F-4D97-AF65-F5344CB8AC3E}">
        <p14:creationId xmlns:p14="http://schemas.microsoft.com/office/powerpoint/2010/main" val="10821940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2960" y="1100628"/>
            <a:ext cx="7520940" cy="3776171"/>
          </a:xfrm>
        </p:spPr>
        <p:txBody>
          <a:bodyPr>
            <a:normAutofit fontScale="70000" lnSpcReduction="20000"/>
          </a:bodyPr>
          <a:lstStyle/>
          <a:p>
            <a:pPr algn="ctr"/>
            <a:r>
              <a:rPr lang="en-US" sz="4000" dirty="0" smtClean="0">
                <a:solidFill>
                  <a:schemeClr val="accent2">
                    <a:lumMod val="50000"/>
                  </a:schemeClr>
                </a:solidFill>
              </a:rPr>
              <a:t>New Law</a:t>
            </a:r>
          </a:p>
          <a:p>
            <a:r>
              <a:rPr lang="en-US" sz="4000" dirty="0" smtClean="0">
                <a:solidFill>
                  <a:schemeClr val="accent2">
                    <a:lumMod val="50000"/>
                  </a:schemeClr>
                </a:solidFill>
              </a:rPr>
              <a:t>The owner of a patent may have relief by civil action against the owner of another patent that claims the same invention and has an earlier effective filing date, if the invention claimed in such other patent was derived from the inventor of the invention claimed in the patent owned by the person seeking relief under this section.  35 U.S.C</a:t>
            </a:r>
            <a:r>
              <a:rPr lang="en-US" sz="4000" dirty="0">
                <a:solidFill>
                  <a:schemeClr val="accent2">
                    <a:lumMod val="50000"/>
                  </a:schemeClr>
                </a:solidFill>
              </a:rPr>
              <a:t>. </a:t>
            </a:r>
            <a:r>
              <a:rPr lang="en-US" sz="4000" dirty="0" smtClean="0">
                <a:solidFill>
                  <a:schemeClr val="accent2">
                    <a:lumMod val="50000"/>
                  </a:schemeClr>
                </a:solidFill>
              </a:rPr>
              <a:t>§ 291.</a:t>
            </a:r>
          </a:p>
          <a:p>
            <a:endParaRPr lang="en-US" dirty="0" smtClean="0"/>
          </a:p>
          <a:p>
            <a:endParaRPr lang="en-US" dirty="0"/>
          </a:p>
        </p:txBody>
      </p:sp>
      <p:sp>
        <p:nvSpPr>
          <p:cNvPr id="4" name="Rectangle 3"/>
          <p:cNvSpPr/>
          <p:nvPr/>
        </p:nvSpPr>
        <p:spPr>
          <a:xfrm>
            <a:off x="457200" y="152400"/>
            <a:ext cx="7917552" cy="923330"/>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54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Derivation Proceedings</a:t>
            </a:r>
            <a:endParaRPr lang="en-US" sz="5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Tree>
    <p:extLst>
      <p:ext uri="{BB962C8B-B14F-4D97-AF65-F5344CB8AC3E}">
        <p14:creationId xmlns:p14="http://schemas.microsoft.com/office/powerpoint/2010/main" val="18165078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153400" cy="1082040"/>
          </a:xfrm>
        </p:spPr>
        <p:txBody>
          <a:bodyPr>
            <a:normAutofit/>
            <a:scene3d>
              <a:camera prst="orthographicFront">
                <a:rot lat="21336772" lon="1800000" rev="21594000"/>
              </a:camera>
              <a:lightRig rig="threePt" dir="t"/>
            </a:scene3d>
          </a:bodyPr>
          <a:lstStyle/>
          <a:p>
            <a:pPr algn="ctr"/>
            <a:r>
              <a:rPr lang="en-US" dirty="0" smtClean="0">
                <a:solidFill>
                  <a:srgbClr val="0070C0"/>
                </a:solidFill>
              </a:rPr>
              <a:t>Derivation Proceeding and What does it mean?</a:t>
            </a:r>
            <a:endParaRPr lang="en-US" dirty="0">
              <a:solidFill>
                <a:srgbClr val="0070C0"/>
              </a:solidFill>
            </a:endParaRPr>
          </a:p>
        </p:txBody>
      </p:sp>
      <p:sp>
        <p:nvSpPr>
          <p:cNvPr id="3" name="Content Placeholder 2"/>
          <p:cNvSpPr>
            <a:spLocks noGrp="1"/>
          </p:cNvSpPr>
          <p:nvPr>
            <p:ph idx="1"/>
          </p:nvPr>
        </p:nvSpPr>
        <p:spPr>
          <a:xfrm rot="21259442">
            <a:off x="898765" y="1508320"/>
            <a:ext cx="7498869" cy="3137399"/>
          </a:xfrm>
        </p:spPr>
        <p:txBody>
          <a:bodyPr>
            <a:normAutofit fontScale="92500" lnSpcReduction="20000"/>
          </a:bodyPr>
          <a:lstStyle/>
          <a:p>
            <a:r>
              <a:rPr lang="en-US" sz="2000" dirty="0" smtClean="0">
                <a:solidFill>
                  <a:srgbClr val="00B050"/>
                </a:solidFill>
              </a:rPr>
              <a:t>It seems to say that if Inventor 1 gets a patent but Inventor 2 also gets a patent that was derived from Inventor 1, with an earlier “born on date” that Inventor 1 can sue Inventor 2 in a derivation proceeding.  Huh?</a:t>
            </a:r>
          </a:p>
          <a:p>
            <a:endParaRPr lang="en-US" sz="2000" dirty="0" smtClean="0">
              <a:solidFill>
                <a:srgbClr val="00B050"/>
              </a:solidFill>
            </a:endParaRPr>
          </a:p>
          <a:p>
            <a:r>
              <a:rPr lang="en-US" sz="2000" dirty="0" smtClean="0">
                <a:solidFill>
                  <a:srgbClr val="FFC000"/>
                </a:solidFill>
              </a:rPr>
              <a:t>Doesn’t this just mean that if Inventor 2 steals from Inventor 1 that Inventor 1 can sue him?</a:t>
            </a:r>
          </a:p>
          <a:p>
            <a:endParaRPr lang="en-US" sz="2000" dirty="0" smtClean="0">
              <a:solidFill>
                <a:srgbClr val="FFC000"/>
              </a:solidFill>
            </a:endParaRPr>
          </a:p>
          <a:p>
            <a:r>
              <a:rPr lang="en-US" sz="2000" dirty="0" smtClean="0">
                <a:solidFill>
                  <a:srgbClr val="FF0000"/>
                </a:solidFill>
              </a:rPr>
              <a:t>Isn’t Inventor 2 just conducting fraud on the USPTO?</a:t>
            </a:r>
          </a:p>
          <a:p>
            <a:r>
              <a:rPr lang="en-US" sz="2000" dirty="0" smtClean="0">
                <a:solidFill>
                  <a:srgbClr val="FF0000"/>
                </a:solidFill>
              </a:rPr>
              <a:t>Why was this important for the AIA?  </a:t>
            </a:r>
          </a:p>
        </p:txBody>
      </p:sp>
    </p:spTree>
    <p:extLst>
      <p:ext uri="{BB962C8B-B14F-4D97-AF65-F5344CB8AC3E}">
        <p14:creationId xmlns:p14="http://schemas.microsoft.com/office/powerpoint/2010/main" val="13315934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0070C0"/>
                </a:solidFill>
              </a:rPr>
              <a:t>Prior Commercial Use Defense- What it says</a:t>
            </a:r>
            <a:endParaRPr lang="en-US" dirty="0">
              <a:solidFill>
                <a:srgbClr val="0070C0"/>
              </a:solidFill>
            </a:endParaRPr>
          </a:p>
        </p:txBody>
      </p:sp>
      <p:sp>
        <p:nvSpPr>
          <p:cNvPr id="3" name="Content Placeholder 2"/>
          <p:cNvSpPr>
            <a:spLocks noGrp="1"/>
          </p:cNvSpPr>
          <p:nvPr>
            <p:ph idx="1"/>
          </p:nvPr>
        </p:nvSpPr>
        <p:spPr>
          <a:xfrm>
            <a:off x="822960" y="1100628"/>
            <a:ext cx="7520940" cy="4080972"/>
          </a:xfrm>
        </p:spPr>
        <p:txBody>
          <a:bodyPr>
            <a:normAutofit fontScale="92500" lnSpcReduction="10000"/>
          </a:bodyPr>
          <a:lstStyle/>
          <a:p>
            <a:r>
              <a:rPr lang="en-US" dirty="0">
                <a:solidFill>
                  <a:schemeClr val="accent2">
                    <a:lumMod val="75000"/>
                  </a:schemeClr>
                </a:solidFill>
              </a:rPr>
              <a:t>A person shall be entitled to a defense under section 282(b) with respect to subject matter consisting of a process, or consisting of a machine, manufacture, or composition of matter used in a manufacturing or other commercial process, that would otherwise infringe a claimed invention being asserted against the person if—</a:t>
            </a:r>
          </a:p>
          <a:p>
            <a:r>
              <a:rPr lang="en-US" dirty="0">
                <a:solidFill>
                  <a:schemeClr val="accent2">
                    <a:lumMod val="75000"/>
                  </a:schemeClr>
                </a:solidFill>
              </a:rPr>
              <a:t> (</a:t>
            </a:r>
            <a:r>
              <a:rPr lang="en-US" b="1" dirty="0">
                <a:solidFill>
                  <a:schemeClr val="accent2">
                    <a:lumMod val="75000"/>
                  </a:schemeClr>
                </a:solidFill>
              </a:rPr>
              <a:t>1)such person, acting in good faith, commercially used the subject matter in the United States, either in connection with an internal commercial use or an actual arm’s length sale or other arm’s length commercial transfer of a useful end result of such commercial use; and</a:t>
            </a:r>
          </a:p>
          <a:p>
            <a:r>
              <a:rPr lang="en-US" dirty="0">
                <a:solidFill>
                  <a:schemeClr val="accent2">
                    <a:lumMod val="75000"/>
                  </a:schemeClr>
                </a:solidFill>
              </a:rPr>
              <a:t> </a:t>
            </a:r>
          </a:p>
          <a:p>
            <a:r>
              <a:rPr lang="en-US" b="1" dirty="0" smtClean="0">
                <a:solidFill>
                  <a:schemeClr val="accent2">
                    <a:lumMod val="75000"/>
                  </a:schemeClr>
                </a:solidFill>
              </a:rPr>
              <a:t>  (</a:t>
            </a:r>
            <a:r>
              <a:rPr lang="en-US" b="1" dirty="0">
                <a:solidFill>
                  <a:schemeClr val="accent2">
                    <a:lumMod val="75000"/>
                  </a:schemeClr>
                </a:solidFill>
              </a:rPr>
              <a:t>2)such commercial use occurred at least 1 year before the earlier of either— </a:t>
            </a:r>
          </a:p>
          <a:p>
            <a:r>
              <a:rPr lang="en-US" b="1" dirty="0" smtClean="0">
                <a:solidFill>
                  <a:schemeClr val="accent2">
                    <a:lumMod val="75000"/>
                  </a:schemeClr>
                </a:solidFill>
              </a:rPr>
              <a:t>      (</a:t>
            </a:r>
            <a:r>
              <a:rPr lang="en-US" b="1" dirty="0">
                <a:solidFill>
                  <a:schemeClr val="accent2">
                    <a:lumMod val="75000"/>
                  </a:schemeClr>
                </a:solidFill>
              </a:rPr>
              <a:t>A)the effective filing date of the claimed invention</a:t>
            </a:r>
            <a:r>
              <a:rPr lang="en-US" dirty="0">
                <a:solidFill>
                  <a:schemeClr val="accent2">
                    <a:lumMod val="75000"/>
                  </a:schemeClr>
                </a:solidFill>
              </a:rPr>
              <a:t>; or </a:t>
            </a:r>
          </a:p>
          <a:p>
            <a:endParaRPr lang="en-US" dirty="0">
              <a:solidFill>
                <a:schemeClr val="accent2">
                  <a:lumMod val="75000"/>
                </a:schemeClr>
              </a:solidFill>
            </a:endParaRPr>
          </a:p>
          <a:p>
            <a:r>
              <a:rPr lang="en-US" b="1" dirty="0" smtClean="0">
                <a:solidFill>
                  <a:schemeClr val="accent2">
                    <a:lumMod val="75000"/>
                  </a:schemeClr>
                </a:solidFill>
              </a:rPr>
              <a:t>      (</a:t>
            </a:r>
            <a:r>
              <a:rPr lang="en-US" b="1" dirty="0">
                <a:solidFill>
                  <a:schemeClr val="accent2">
                    <a:lumMod val="75000"/>
                  </a:schemeClr>
                </a:solidFill>
              </a:rPr>
              <a:t>B)the date on which the claimed invention was disclosed to the public in </a:t>
            </a:r>
            <a:r>
              <a:rPr lang="en-US" b="1" dirty="0" smtClean="0">
                <a:solidFill>
                  <a:schemeClr val="accent2">
                    <a:lumMod val="75000"/>
                  </a:schemeClr>
                </a:solidFill>
              </a:rPr>
              <a:t>a</a:t>
            </a:r>
          </a:p>
          <a:p>
            <a:r>
              <a:rPr lang="en-US" dirty="0">
                <a:solidFill>
                  <a:schemeClr val="accent2">
                    <a:lumMod val="75000"/>
                  </a:schemeClr>
                </a:solidFill>
              </a:rPr>
              <a:t> </a:t>
            </a:r>
            <a:r>
              <a:rPr lang="en-US" dirty="0" smtClean="0">
                <a:solidFill>
                  <a:schemeClr val="accent2">
                    <a:lumMod val="75000"/>
                  </a:schemeClr>
                </a:solidFill>
              </a:rPr>
              <a:t>      </a:t>
            </a:r>
            <a:r>
              <a:rPr lang="en-US" b="1" dirty="0" smtClean="0">
                <a:solidFill>
                  <a:schemeClr val="accent2">
                    <a:lumMod val="75000"/>
                  </a:schemeClr>
                </a:solidFill>
              </a:rPr>
              <a:t>   manner </a:t>
            </a:r>
            <a:r>
              <a:rPr lang="en-US" b="1" dirty="0">
                <a:solidFill>
                  <a:schemeClr val="accent2">
                    <a:lumMod val="75000"/>
                  </a:schemeClr>
                </a:solidFill>
              </a:rPr>
              <a:t>that qualified for the exception from prior art under section 102(b</a:t>
            </a:r>
            <a:r>
              <a:rPr lang="en-US" b="1" dirty="0" smtClean="0">
                <a:solidFill>
                  <a:schemeClr val="accent2">
                    <a:lumMod val="75000"/>
                  </a:schemeClr>
                </a:solidFill>
              </a:rPr>
              <a:t>).</a:t>
            </a:r>
          </a:p>
          <a:p>
            <a:r>
              <a:rPr lang="en-US" dirty="0">
                <a:solidFill>
                  <a:schemeClr val="accent2">
                    <a:lumMod val="75000"/>
                  </a:schemeClr>
                </a:solidFill>
              </a:rPr>
              <a:t> </a:t>
            </a:r>
            <a:r>
              <a:rPr lang="en-US" dirty="0" smtClean="0">
                <a:solidFill>
                  <a:schemeClr val="accent2">
                    <a:lumMod val="75000"/>
                  </a:schemeClr>
                </a:solidFill>
              </a:rPr>
              <a:t>      </a:t>
            </a:r>
            <a:r>
              <a:rPr lang="en-US" b="1" dirty="0" smtClean="0">
                <a:solidFill>
                  <a:schemeClr val="accent2">
                    <a:lumMod val="75000"/>
                  </a:schemeClr>
                </a:solidFill>
              </a:rPr>
              <a:t>  35 U.S.C. </a:t>
            </a:r>
            <a:r>
              <a:rPr lang="en-US" b="1" dirty="0">
                <a:solidFill>
                  <a:schemeClr val="accent2">
                    <a:lumMod val="75000"/>
                  </a:schemeClr>
                </a:solidFill>
              </a:rPr>
              <a:t>§ </a:t>
            </a:r>
            <a:r>
              <a:rPr lang="en-US" b="1" dirty="0" smtClean="0">
                <a:solidFill>
                  <a:schemeClr val="accent2">
                    <a:lumMod val="75000"/>
                  </a:schemeClr>
                </a:solidFill>
              </a:rPr>
              <a:t>273</a:t>
            </a:r>
            <a:endParaRPr lang="en-US" b="1" dirty="0">
              <a:solidFill>
                <a:schemeClr val="accent2">
                  <a:lumMod val="75000"/>
                </a:schemeClr>
              </a:solidFill>
            </a:endParaRPr>
          </a:p>
        </p:txBody>
      </p:sp>
    </p:spTree>
    <p:extLst>
      <p:ext uri="{BB962C8B-B14F-4D97-AF65-F5344CB8AC3E}">
        <p14:creationId xmlns:p14="http://schemas.microsoft.com/office/powerpoint/2010/main" val="105459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accent3">
                    <a:lumMod val="75000"/>
                  </a:schemeClr>
                </a:solidFill>
              </a:rPr>
              <a:t>Prior Commercial Use Defense</a:t>
            </a:r>
            <a:endParaRPr lang="en-US" dirty="0">
              <a:solidFill>
                <a:schemeClr val="accent3">
                  <a:lumMod val="75000"/>
                </a:schemeClr>
              </a:solidFill>
            </a:endParaRPr>
          </a:p>
        </p:txBody>
      </p:sp>
      <p:sp>
        <p:nvSpPr>
          <p:cNvPr id="3" name="Content Placeholder 2"/>
          <p:cNvSpPr>
            <a:spLocks noGrp="1"/>
          </p:cNvSpPr>
          <p:nvPr>
            <p:ph idx="1"/>
          </p:nvPr>
        </p:nvSpPr>
        <p:spPr/>
        <p:txBody>
          <a:bodyPr>
            <a:normAutofit fontScale="85000" lnSpcReduction="20000"/>
          </a:bodyPr>
          <a:lstStyle/>
          <a:p>
            <a:r>
              <a:rPr lang="en-US" dirty="0"/>
              <a:t>1</a:t>
            </a:r>
            <a:r>
              <a:rPr lang="en-US" dirty="0" smtClean="0"/>
              <a:t>) commercially </a:t>
            </a:r>
            <a:r>
              <a:rPr lang="en-US" dirty="0"/>
              <a:t>used the subject matter in the </a:t>
            </a:r>
            <a:r>
              <a:rPr lang="en-US" dirty="0" smtClean="0"/>
              <a:t>United States</a:t>
            </a:r>
            <a:endParaRPr lang="en-US" dirty="0" smtClean="0"/>
          </a:p>
          <a:p>
            <a:pPr lvl="1">
              <a:buBlip>
                <a:blip r:embed="rId2"/>
              </a:buBlip>
            </a:pPr>
            <a:r>
              <a:rPr lang="en-US" dirty="0" smtClean="0"/>
              <a:t>internal </a:t>
            </a:r>
            <a:r>
              <a:rPr lang="en-US" dirty="0"/>
              <a:t>commercial use </a:t>
            </a:r>
            <a:endParaRPr lang="en-US" dirty="0" smtClean="0"/>
          </a:p>
          <a:p>
            <a:pPr lvl="1">
              <a:buBlip>
                <a:blip r:embed="rId2"/>
              </a:buBlip>
            </a:pPr>
            <a:r>
              <a:rPr lang="en-US" dirty="0" smtClean="0"/>
              <a:t>or </a:t>
            </a:r>
            <a:r>
              <a:rPr lang="en-US" dirty="0"/>
              <a:t>an actual arm’s length sale </a:t>
            </a:r>
            <a:endParaRPr lang="en-US" dirty="0" smtClean="0"/>
          </a:p>
          <a:p>
            <a:pPr lvl="1">
              <a:buBlip>
                <a:blip r:embed="rId2"/>
              </a:buBlip>
            </a:pPr>
            <a:r>
              <a:rPr lang="en-US" dirty="0" smtClean="0"/>
              <a:t>or </a:t>
            </a:r>
            <a:r>
              <a:rPr lang="en-US" dirty="0"/>
              <a:t>other arm’s length commercial transfer of a useful end result of such commercial use; and</a:t>
            </a:r>
          </a:p>
          <a:p>
            <a:r>
              <a:rPr lang="en-US" dirty="0"/>
              <a:t> </a:t>
            </a:r>
          </a:p>
          <a:p>
            <a:r>
              <a:rPr lang="en-US" dirty="0"/>
              <a:t>(2)such commercial use occurred at </a:t>
            </a:r>
            <a:r>
              <a:rPr lang="en-US" dirty="0">
                <a:solidFill>
                  <a:srgbClr val="FF0000"/>
                </a:solidFill>
              </a:rPr>
              <a:t>least 1 year </a:t>
            </a:r>
            <a:r>
              <a:rPr lang="en-US" dirty="0"/>
              <a:t>before the earlier of either— </a:t>
            </a:r>
          </a:p>
          <a:p>
            <a:r>
              <a:rPr lang="en-US" dirty="0" smtClean="0"/>
              <a:t>    (</a:t>
            </a:r>
            <a:r>
              <a:rPr lang="en-US" dirty="0"/>
              <a:t>A)the </a:t>
            </a:r>
            <a:r>
              <a:rPr lang="en-US" dirty="0">
                <a:solidFill>
                  <a:srgbClr val="FF0000"/>
                </a:solidFill>
              </a:rPr>
              <a:t>effective filing date of the claimed invention</a:t>
            </a:r>
            <a:r>
              <a:rPr lang="en-US" dirty="0"/>
              <a:t>; or </a:t>
            </a:r>
          </a:p>
          <a:p>
            <a:endParaRPr lang="en-US" dirty="0"/>
          </a:p>
          <a:p>
            <a:r>
              <a:rPr lang="en-US" dirty="0" smtClean="0"/>
              <a:t>     (</a:t>
            </a:r>
            <a:r>
              <a:rPr lang="en-US" dirty="0"/>
              <a:t>B)the </a:t>
            </a:r>
            <a:r>
              <a:rPr lang="en-US" dirty="0">
                <a:solidFill>
                  <a:srgbClr val="FF0000"/>
                </a:solidFill>
              </a:rPr>
              <a:t>date on which the claimed invention was disclosed to the public </a:t>
            </a:r>
            <a:r>
              <a:rPr lang="en-US" dirty="0"/>
              <a:t>in a manner that qualified for the exception from prior art under section 102(b).  35 U.S.C. § </a:t>
            </a:r>
            <a:r>
              <a:rPr lang="en-US" dirty="0" smtClean="0"/>
              <a:t>273</a:t>
            </a:r>
          </a:p>
          <a:p>
            <a:endParaRPr lang="en-US" dirty="0"/>
          </a:p>
          <a:p>
            <a:r>
              <a:rPr lang="en-US" dirty="0" smtClean="0"/>
              <a:t>So you need to be practicing it one year before the patent was filed!!!!</a:t>
            </a:r>
          </a:p>
          <a:p>
            <a:r>
              <a:rPr lang="en-US" dirty="0" smtClean="0"/>
              <a:t>So how do you know on any filed application if it will be granted?  Should you stop using a potentially infringing device once a patent is published?</a:t>
            </a:r>
            <a:endParaRPr lang="en-US" dirty="0"/>
          </a:p>
        </p:txBody>
      </p:sp>
    </p:spTree>
    <p:extLst>
      <p:ext uri="{BB962C8B-B14F-4D97-AF65-F5344CB8AC3E}">
        <p14:creationId xmlns:p14="http://schemas.microsoft.com/office/powerpoint/2010/main" val="42154121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5111" y="228600"/>
            <a:ext cx="7520940" cy="853440"/>
          </a:xfrm>
        </p:spPr>
        <p:txBody>
          <a:bodyPr>
            <a:normAutofit fontScale="90000"/>
          </a:bodyPr>
          <a:lstStyle/>
          <a:p>
            <a:r>
              <a:rPr lang="en-US" dirty="0" smtClean="0">
                <a:solidFill>
                  <a:schemeClr val="accent2">
                    <a:lumMod val="75000"/>
                  </a:schemeClr>
                </a:solidFill>
              </a:rPr>
              <a:t>Citation of Prior Art and Written Statements </a:t>
            </a:r>
            <a:endParaRPr lang="en-US" dirty="0">
              <a:solidFill>
                <a:schemeClr val="accent2">
                  <a:lumMod val="75000"/>
                </a:schemeClr>
              </a:solidFill>
            </a:endParaRPr>
          </a:p>
        </p:txBody>
      </p:sp>
      <p:sp>
        <p:nvSpPr>
          <p:cNvPr id="3" name="Content Placeholder 2"/>
          <p:cNvSpPr>
            <a:spLocks noGrp="1"/>
          </p:cNvSpPr>
          <p:nvPr>
            <p:ph idx="1"/>
          </p:nvPr>
        </p:nvSpPr>
        <p:spPr>
          <a:xfrm>
            <a:off x="609600" y="2057400"/>
            <a:ext cx="8153400" cy="2819400"/>
          </a:xfrm>
        </p:spPr>
        <p:txBody>
          <a:bodyPr>
            <a:normAutofit fontScale="55000" lnSpcReduction="20000"/>
          </a:bodyPr>
          <a:lstStyle/>
          <a:p>
            <a:pPr>
              <a:buFont typeface="Arial"/>
              <a:buChar char="•"/>
            </a:pPr>
            <a:r>
              <a:rPr lang="en-US" dirty="0">
                <a:solidFill>
                  <a:srgbClr val="130E48"/>
                </a:solidFill>
                <a:latin typeface="Open Sans"/>
              </a:rPr>
              <a:t>35 USC § 122 – </a:t>
            </a:r>
            <a:r>
              <a:rPr lang="en-US" dirty="0" err="1">
                <a:solidFill>
                  <a:srgbClr val="130E48"/>
                </a:solidFill>
                <a:latin typeface="Open Sans"/>
              </a:rPr>
              <a:t>Preissuance</a:t>
            </a:r>
            <a:r>
              <a:rPr lang="en-US" dirty="0">
                <a:solidFill>
                  <a:srgbClr val="130E48"/>
                </a:solidFill>
                <a:latin typeface="Open Sans"/>
              </a:rPr>
              <a:t> Submissions</a:t>
            </a:r>
          </a:p>
          <a:p>
            <a:pPr>
              <a:buFont typeface="Arial"/>
              <a:buChar char="•"/>
            </a:pPr>
            <a:r>
              <a:rPr lang="en-US" dirty="0">
                <a:solidFill>
                  <a:srgbClr val="130E48"/>
                </a:solidFill>
                <a:latin typeface="Open Sans"/>
              </a:rPr>
              <a:t>§ 122(e) PREISSUANCE SUBMISSIONS BY THIRD PARTIES.—</a:t>
            </a:r>
            <a:br>
              <a:rPr lang="en-US" dirty="0">
                <a:solidFill>
                  <a:srgbClr val="130E48"/>
                </a:solidFill>
                <a:latin typeface="Open Sans"/>
              </a:rPr>
            </a:br>
            <a:r>
              <a:rPr lang="en-US" dirty="0">
                <a:solidFill>
                  <a:srgbClr val="130E48"/>
                </a:solidFill>
                <a:latin typeface="Open Sans"/>
              </a:rPr>
              <a:t/>
            </a:r>
            <a:br>
              <a:rPr lang="en-US" dirty="0">
                <a:solidFill>
                  <a:srgbClr val="130E48"/>
                </a:solidFill>
                <a:latin typeface="Open Sans"/>
              </a:rPr>
            </a:br>
            <a:r>
              <a:rPr lang="en-US" dirty="0">
                <a:solidFill>
                  <a:srgbClr val="130E48"/>
                </a:solidFill>
                <a:latin typeface="Open Sans"/>
              </a:rPr>
              <a:t>(1) IN GENERAL.—Any third party may submit for consideration and inclusion in the record of a </a:t>
            </a:r>
            <a:r>
              <a:rPr lang="en-US" dirty="0">
                <a:solidFill>
                  <a:srgbClr val="130E48"/>
                </a:solidFill>
                <a:latin typeface="Open Sans"/>
                <a:hlinkClick r:id="" action="ppaction://hlinkfile"/>
              </a:rPr>
              <a:t>patent application</a:t>
            </a:r>
            <a:r>
              <a:rPr lang="en-US" dirty="0">
                <a:solidFill>
                  <a:srgbClr val="130E48"/>
                </a:solidFill>
                <a:latin typeface="Open Sans"/>
              </a:rPr>
              <a:t>, any patent, published patent application, or other printed publication of potential relevance to the examination of the application, if such submission is made in </a:t>
            </a:r>
            <a:r>
              <a:rPr lang="en-US" dirty="0">
                <a:solidFill>
                  <a:srgbClr val="130E48"/>
                </a:solidFill>
                <a:latin typeface="Open Sans"/>
                <a:hlinkClick r:id="" action="ppaction://hlinkfile"/>
              </a:rPr>
              <a:t>writing</a:t>
            </a:r>
            <a:r>
              <a:rPr lang="en-US" dirty="0">
                <a:solidFill>
                  <a:srgbClr val="130E48"/>
                </a:solidFill>
                <a:latin typeface="Open Sans"/>
              </a:rPr>
              <a:t> before the earlier of—</a:t>
            </a:r>
          </a:p>
          <a:p>
            <a:pPr>
              <a:buFont typeface="Arial"/>
              <a:buChar char="•"/>
            </a:pPr>
            <a:r>
              <a:rPr lang="en-US" dirty="0">
                <a:solidFill>
                  <a:srgbClr val="130E48"/>
                </a:solidFill>
                <a:latin typeface="Open Sans"/>
              </a:rPr>
              <a:t>(A) the date a notice of allowance under section 151 is given or mailed in the </a:t>
            </a:r>
            <a:r>
              <a:rPr lang="en-US" dirty="0">
                <a:solidFill>
                  <a:srgbClr val="130E48"/>
                </a:solidFill>
                <a:latin typeface="Open Sans"/>
                <a:hlinkClick r:id="" action="ppaction://hlinkfile"/>
              </a:rPr>
              <a:t>application</a:t>
            </a:r>
            <a:r>
              <a:rPr lang="en-US" dirty="0">
                <a:solidFill>
                  <a:srgbClr val="130E48"/>
                </a:solidFill>
                <a:latin typeface="Open Sans"/>
              </a:rPr>
              <a:t> for patent; or</a:t>
            </a:r>
          </a:p>
          <a:p>
            <a:pPr>
              <a:buFont typeface="Arial"/>
              <a:buChar char="•"/>
            </a:pPr>
            <a:r>
              <a:rPr lang="en-US" dirty="0">
                <a:solidFill>
                  <a:srgbClr val="130E48"/>
                </a:solidFill>
                <a:latin typeface="Open Sans"/>
              </a:rPr>
              <a:t>(B) the later of—</a:t>
            </a:r>
          </a:p>
          <a:p>
            <a:pPr>
              <a:buFont typeface="Arial"/>
              <a:buChar char="•"/>
            </a:pPr>
            <a:r>
              <a:rPr lang="en-US" dirty="0">
                <a:solidFill>
                  <a:srgbClr val="130E48"/>
                </a:solidFill>
                <a:latin typeface="Open Sans"/>
              </a:rPr>
              <a:t>(</a:t>
            </a:r>
            <a:r>
              <a:rPr lang="en-US" dirty="0" err="1">
                <a:solidFill>
                  <a:srgbClr val="130E48"/>
                </a:solidFill>
                <a:latin typeface="Open Sans"/>
              </a:rPr>
              <a:t>i</a:t>
            </a:r>
            <a:r>
              <a:rPr lang="en-US" dirty="0">
                <a:solidFill>
                  <a:srgbClr val="130E48"/>
                </a:solidFill>
                <a:latin typeface="Open Sans"/>
              </a:rPr>
              <a:t>) 6 months after the date on which the application for patent is first published under section 122 by the Office, or</a:t>
            </a:r>
          </a:p>
          <a:p>
            <a:pPr>
              <a:buFont typeface="Arial"/>
              <a:buChar char="•"/>
            </a:pPr>
            <a:r>
              <a:rPr lang="en-US" dirty="0">
                <a:solidFill>
                  <a:srgbClr val="130E48"/>
                </a:solidFill>
                <a:latin typeface="Open Sans"/>
              </a:rPr>
              <a:t>(ii) the date of the first rejection under section 132 of any claim by the examiner during the examination of the application for patent.</a:t>
            </a:r>
          </a:p>
          <a:p>
            <a:pPr>
              <a:buFont typeface="Arial"/>
              <a:buChar char="•"/>
            </a:pPr>
            <a:r>
              <a:rPr lang="en-US" dirty="0">
                <a:solidFill>
                  <a:srgbClr val="130E48"/>
                </a:solidFill>
                <a:latin typeface="Open Sans"/>
              </a:rPr>
              <a:t>(2) OTHER REQUIREMENTS.—Any submission under paragraph (1) shall—</a:t>
            </a:r>
          </a:p>
          <a:p>
            <a:pPr>
              <a:buFont typeface="Arial"/>
              <a:buChar char="•"/>
            </a:pPr>
            <a:r>
              <a:rPr lang="en-US" dirty="0">
                <a:solidFill>
                  <a:srgbClr val="130E48"/>
                </a:solidFill>
                <a:latin typeface="Open Sans"/>
              </a:rPr>
              <a:t>(A) set forth a concise description of the asserted relevance of each submitted document;</a:t>
            </a:r>
          </a:p>
          <a:p>
            <a:pPr>
              <a:buFont typeface="Arial"/>
              <a:buChar char="•"/>
            </a:pPr>
            <a:r>
              <a:rPr lang="en-US" dirty="0">
                <a:solidFill>
                  <a:srgbClr val="130E48"/>
                </a:solidFill>
                <a:latin typeface="Open Sans"/>
              </a:rPr>
              <a:t>(B) be accompanied by such fee as the Director may prescribe; and</a:t>
            </a:r>
          </a:p>
          <a:p>
            <a:pPr>
              <a:buFont typeface="Arial"/>
              <a:buChar char="•"/>
            </a:pPr>
            <a:r>
              <a:rPr lang="en-US" dirty="0">
                <a:solidFill>
                  <a:srgbClr val="130E48"/>
                </a:solidFill>
                <a:latin typeface="Open Sans"/>
              </a:rPr>
              <a:t>(C) include a statement by the person making such submission affirming that the submission was made in compliance with this section.</a:t>
            </a:r>
          </a:p>
          <a:p>
            <a:r>
              <a:rPr lang="en-US" dirty="0" smtClean="0">
                <a:solidFill>
                  <a:srgbClr val="C00000"/>
                </a:solidFill>
              </a:rPr>
              <a:t>35 U.S.C</a:t>
            </a:r>
            <a:r>
              <a:rPr lang="en-US" dirty="0">
                <a:solidFill>
                  <a:srgbClr val="C00000"/>
                </a:solidFill>
              </a:rPr>
              <a:t>. </a:t>
            </a:r>
            <a:r>
              <a:rPr lang="en-US" dirty="0" smtClean="0">
                <a:solidFill>
                  <a:srgbClr val="C00000"/>
                </a:solidFill>
              </a:rPr>
              <a:t>§ 122</a:t>
            </a:r>
            <a:endParaRPr lang="en-US" dirty="0">
              <a:solidFill>
                <a:srgbClr val="C00000"/>
              </a:solidFill>
            </a:endParaRPr>
          </a:p>
        </p:txBody>
      </p:sp>
      <p:sp>
        <p:nvSpPr>
          <p:cNvPr id="4" name="TextBox 3"/>
          <p:cNvSpPr txBox="1"/>
          <p:nvPr/>
        </p:nvSpPr>
        <p:spPr>
          <a:xfrm>
            <a:off x="3007360" y="1130310"/>
            <a:ext cx="2860040" cy="523220"/>
          </a:xfrm>
          <a:prstGeom prst="rect">
            <a:avLst/>
          </a:prstGeom>
          <a:noFill/>
        </p:spPr>
        <p:txBody>
          <a:bodyPr wrap="square" rtlCol="0">
            <a:spAutoFit/>
          </a:bodyPr>
          <a:lstStyle/>
          <a:p>
            <a:r>
              <a:rPr lang="en-US" sz="2800" dirty="0" smtClean="0">
                <a:solidFill>
                  <a:srgbClr val="00B050"/>
                </a:solidFill>
              </a:rPr>
              <a:t>– What </a:t>
            </a:r>
            <a:r>
              <a:rPr lang="en-US" sz="2800" dirty="0">
                <a:solidFill>
                  <a:srgbClr val="00B050"/>
                </a:solidFill>
              </a:rPr>
              <a:t>it </a:t>
            </a:r>
            <a:r>
              <a:rPr lang="en-US" sz="2800" dirty="0" smtClean="0">
                <a:solidFill>
                  <a:srgbClr val="00B050"/>
                </a:solidFill>
              </a:rPr>
              <a:t>says –  </a:t>
            </a:r>
            <a:endParaRPr lang="en-US" sz="2800" dirty="0">
              <a:solidFill>
                <a:srgbClr val="00B050"/>
              </a:solidFill>
            </a:endParaRPr>
          </a:p>
        </p:txBody>
      </p:sp>
    </p:spTree>
    <p:extLst>
      <p:ext uri="{BB962C8B-B14F-4D97-AF65-F5344CB8AC3E}">
        <p14:creationId xmlns:p14="http://schemas.microsoft.com/office/powerpoint/2010/main" val="8578252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47800" y="2362200"/>
            <a:ext cx="7520940" cy="2741649"/>
          </a:xfrm>
        </p:spPr>
        <p:txBody>
          <a:bodyPr>
            <a:normAutofit lnSpcReduction="10000"/>
          </a:bodyPr>
          <a:lstStyle/>
          <a:p>
            <a:r>
              <a:rPr lang="en-US" dirty="0" smtClean="0">
                <a:solidFill>
                  <a:schemeClr val="accent3">
                    <a:lumMod val="75000"/>
                  </a:schemeClr>
                </a:solidFill>
              </a:rPr>
              <a:t>Old Way - Patent issues prior to inter partes examination.</a:t>
            </a:r>
          </a:p>
          <a:p>
            <a:r>
              <a:rPr lang="en-US" dirty="0" smtClean="0">
                <a:solidFill>
                  <a:schemeClr val="accent3">
                    <a:lumMod val="75000"/>
                  </a:schemeClr>
                </a:solidFill>
              </a:rPr>
              <a:t>             New Way – Start fighting a patent application the minute it </a:t>
            </a:r>
          </a:p>
          <a:p>
            <a:r>
              <a:rPr lang="en-US" dirty="0">
                <a:solidFill>
                  <a:schemeClr val="accent3">
                    <a:lumMod val="75000"/>
                  </a:schemeClr>
                </a:solidFill>
              </a:rPr>
              <a:t> </a:t>
            </a:r>
            <a:r>
              <a:rPr lang="en-US" dirty="0" smtClean="0">
                <a:solidFill>
                  <a:schemeClr val="accent3">
                    <a:lumMod val="75000"/>
                  </a:schemeClr>
                </a:solidFill>
              </a:rPr>
              <a:t>                                 publishes.</a:t>
            </a:r>
          </a:p>
          <a:p>
            <a:r>
              <a:rPr lang="en-US" dirty="0" smtClean="0">
                <a:solidFill>
                  <a:schemeClr val="accent3">
                    <a:lumMod val="75000"/>
                  </a:schemeClr>
                </a:solidFill>
              </a:rPr>
              <a:t>                        Effect – Big inventors can send in prior art whenever they </a:t>
            </a:r>
          </a:p>
          <a:p>
            <a:r>
              <a:rPr lang="en-US" dirty="0">
                <a:solidFill>
                  <a:schemeClr val="accent3">
                    <a:lumMod val="75000"/>
                  </a:schemeClr>
                </a:solidFill>
              </a:rPr>
              <a:t> </a:t>
            </a:r>
            <a:r>
              <a:rPr lang="en-US" dirty="0" smtClean="0">
                <a:solidFill>
                  <a:schemeClr val="accent3">
                    <a:lumMod val="75000"/>
                  </a:schemeClr>
                </a:solidFill>
              </a:rPr>
              <a:t>                                     want and force small inventors to fight for the patent </a:t>
            </a:r>
          </a:p>
          <a:p>
            <a:r>
              <a:rPr lang="en-US" dirty="0">
                <a:solidFill>
                  <a:schemeClr val="accent3">
                    <a:lumMod val="75000"/>
                  </a:schemeClr>
                </a:solidFill>
              </a:rPr>
              <a:t> </a:t>
            </a:r>
            <a:r>
              <a:rPr lang="en-US" dirty="0" smtClean="0">
                <a:solidFill>
                  <a:schemeClr val="accent3">
                    <a:lumMod val="75000"/>
                  </a:schemeClr>
                </a:solidFill>
              </a:rPr>
              <a:t>                                     or abandon it.</a:t>
            </a:r>
          </a:p>
          <a:p>
            <a:r>
              <a:rPr lang="en-US" dirty="0" smtClean="0">
                <a:solidFill>
                  <a:schemeClr val="accent3">
                    <a:lumMod val="75000"/>
                  </a:schemeClr>
                </a:solidFill>
              </a:rPr>
              <a:t>              Effect – Big Inventors will fight each other too trying to keep </a:t>
            </a:r>
          </a:p>
          <a:p>
            <a:r>
              <a:rPr lang="en-US" dirty="0">
                <a:solidFill>
                  <a:schemeClr val="accent3">
                    <a:lumMod val="75000"/>
                  </a:schemeClr>
                </a:solidFill>
              </a:rPr>
              <a:t> </a:t>
            </a:r>
            <a:r>
              <a:rPr lang="en-US" dirty="0" smtClean="0">
                <a:solidFill>
                  <a:schemeClr val="accent3">
                    <a:lumMod val="75000"/>
                  </a:schemeClr>
                </a:solidFill>
              </a:rPr>
              <a:t>                           patents from issuing on key technologies.</a:t>
            </a:r>
          </a:p>
        </p:txBody>
      </p:sp>
      <p:sp>
        <p:nvSpPr>
          <p:cNvPr id="4" name="Half Frame 3"/>
          <p:cNvSpPr/>
          <p:nvPr/>
        </p:nvSpPr>
        <p:spPr>
          <a:xfrm rot="21160590">
            <a:off x="-285181" y="121136"/>
            <a:ext cx="6806940" cy="1938992"/>
          </a:xfrm>
          <a:prstGeom prst="halfFrame">
            <a:avLst>
              <a:gd name="adj1" fmla="val 97838"/>
              <a:gd name="adj2" fmla="val 322821"/>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40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Citation of Prior Art </a:t>
            </a:r>
          </a:p>
          <a:p>
            <a:pPr algn="ctr"/>
            <a:r>
              <a:rPr lang="en-US"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&amp;  </a:t>
            </a:r>
          </a:p>
          <a:p>
            <a:pPr algn="ctr"/>
            <a:r>
              <a:rPr lang="en-US" sz="40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Written Statements</a:t>
            </a:r>
            <a:endParaRPr lang="en-US" sz="40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25093432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6770" y="1600200"/>
            <a:ext cx="7520940" cy="2286000"/>
          </a:xfrm>
        </p:spPr>
        <p:txBody>
          <a:bodyPr/>
          <a:lstStyle/>
          <a:p>
            <a:pPr>
              <a:buBlip>
                <a:blip r:embed="rId2"/>
              </a:buBlip>
            </a:pPr>
            <a:r>
              <a:rPr lang="en-US" sz="2000" dirty="0" smtClean="0">
                <a:solidFill>
                  <a:schemeClr val="accent2">
                    <a:lumMod val="50000"/>
                  </a:schemeClr>
                </a:solidFill>
              </a:rPr>
              <a:t>The patent law has changed.</a:t>
            </a:r>
          </a:p>
          <a:p>
            <a:pPr>
              <a:buBlip>
                <a:blip r:embed="rId2"/>
              </a:buBlip>
            </a:pPr>
            <a:r>
              <a:rPr lang="en-US" sz="2000" dirty="0" smtClean="0">
                <a:solidFill>
                  <a:schemeClr val="accent2">
                    <a:lumMod val="50000"/>
                  </a:schemeClr>
                </a:solidFill>
              </a:rPr>
              <a:t>The first to file system will probably favor </a:t>
            </a:r>
            <a:r>
              <a:rPr lang="en-US" sz="2000" dirty="0" smtClean="0">
                <a:solidFill>
                  <a:schemeClr val="accent2">
                    <a:lumMod val="50000"/>
                  </a:schemeClr>
                </a:solidFill>
              </a:rPr>
              <a:t>the big </a:t>
            </a:r>
            <a:r>
              <a:rPr lang="en-US" sz="2000" dirty="0" smtClean="0">
                <a:solidFill>
                  <a:schemeClr val="accent2">
                    <a:lumMod val="50000"/>
                  </a:schemeClr>
                </a:solidFill>
              </a:rPr>
              <a:t>inventor</a:t>
            </a:r>
          </a:p>
          <a:p>
            <a:pPr>
              <a:buBlip>
                <a:blip r:embed="rId2"/>
              </a:buBlip>
            </a:pPr>
            <a:r>
              <a:rPr lang="en-US" sz="2000" dirty="0" smtClean="0">
                <a:solidFill>
                  <a:schemeClr val="accent2">
                    <a:lumMod val="50000"/>
                  </a:schemeClr>
                </a:solidFill>
              </a:rPr>
              <a:t>The ability to cite to prior </a:t>
            </a:r>
            <a:r>
              <a:rPr lang="en-US" sz="2000" dirty="0" smtClean="0">
                <a:solidFill>
                  <a:schemeClr val="accent2">
                    <a:lumMod val="50000"/>
                  </a:schemeClr>
                </a:solidFill>
              </a:rPr>
              <a:t>art </a:t>
            </a:r>
            <a:r>
              <a:rPr lang="en-US" sz="2000" dirty="0" smtClean="0">
                <a:solidFill>
                  <a:schemeClr val="accent2">
                    <a:lumMod val="50000"/>
                  </a:schemeClr>
                </a:solidFill>
              </a:rPr>
              <a:t>prior to issuance favors big inventors</a:t>
            </a:r>
          </a:p>
          <a:p>
            <a:pPr>
              <a:buBlip>
                <a:blip r:embed="rId2"/>
              </a:buBlip>
            </a:pPr>
            <a:r>
              <a:rPr lang="en-US" sz="2000" dirty="0" smtClean="0">
                <a:solidFill>
                  <a:schemeClr val="accent2">
                    <a:lumMod val="50000"/>
                  </a:schemeClr>
                </a:solidFill>
              </a:rPr>
              <a:t>The prior art use defense is actually convoluted and may even be incomprehensible</a:t>
            </a:r>
          </a:p>
          <a:p>
            <a:endParaRPr lang="en-US" dirty="0" smtClean="0"/>
          </a:p>
        </p:txBody>
      </p:sp>
      <p:sp>
        <p:nvSpPr>
          <p:cNvPr id="4" name="Rectangle 3"/>
          <p:cNvSpPr/>
          <p:nvPr/>
        </p:nvSpPr>
        <p:spPr>
          <a:xfrm>
            <a:off x="1005971" y="228600"/>
            <a:ext cx="7162538" cy="707886"/>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4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Grasping the Big Issues</a:t>
            </a:r>
            <a:endParaRPr lang="en-US" sz="40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extLst>
      <p:ext uri="{BB962C8B-B14F-4D97-AF65-F5344CB8AC3E}">
        <p14:creationId xmlns:p14="http://schemas.microsoft.com/office/powerpoint/2010/main" val="23301804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9600" y="304800"/>
            <a:ext cx="3063240" cy="548640"/>
          </a:xfrm>
        </p:spPr>
        <p:txBody>
          <a:bodyPr/>
          <a:lstStyle/>
          <a:p>
            <a:r>
              <a:rPr lang="en-US" b="1" i="1" dirty="0" smtClean="0">
                <a:solidFill>
                  <a:schemeClr val="accent2">
                    <a:lumMod val="50000"/>
                  </a:schemeClr>
                </a:solidFill>
              </a:rPr>
              <a:t>Conclusions</a:t>
            </a:r>
            <a:endParaRPr lang="en-US" b="1" i="1" dirty="0">
              <a:solidFill>
                <a:schemeClr val="accent2">
                  <a:lumMod val="50000"/>
                </a:schemeClr>
              </a:solidFill>
            </a:endParaRPr>
          </a:p>
        </p:txBody>
      </p:sp>
      <p:sp>
        <p:nvSpPr>
          <p:cNvPr id="3" name="Content Placeholder 2"/>
          <p:cNvSpPr>
            <a:spLocks noGrp="1"/>
          </p:cNvSpPr>
          <p:nvPr>
            <p:ph idx="1"/>
          </p:nvPr>
        </p:nvSpPr>
        <p:spPr>
          <a:xfrm rot="21334354">
            <a:off x="1069094" y="1468016"/>
            <a:ext cx="7283497" cy="2315174"/>
          </a:xfrm>
        </p:spPr>
        <p:txBody>
          <a:bodyPr>
            <a:normAutofit/>
          </a:bodyPr>
          <a:lstStyle/>
          <a:p>
            <a:pPr>
              <a:buBlip>
                <a:blip r:embed="rId2"/>
              </a:buBlip>
            </a:pPr>
            <a:r>
              <a:rPr lang="en-US" sz="2400" dirty="0" smtClean="0">
                <a:solidFill>
                  <a:schemeClr val="accent4">
                    <a:lumMod val="50000"/>
                  </a:schemeClr>
                </a:solidFill>
              </a:rPr>
              <a:t>There is minimal case law yet on these issues.</a:t>
            </a:r>
          </a:p>
          <a:p>
            <a:pPr>
              <a:buBlip>
                <a:blip r:embed="rId2"/>
              </a:buBlip>
            </a:pPr>
            <a:r>
              <a:rPr lang="en-US" sz="2400" dirty="0" smtClean="0">
                <a:solidFill>
                  <a:schemeClr val="accent4">
                    <a:lumMod val="50000"/>
                  </a:schemeClr>
                </a:solidFill>
              </a:rPr>
              <a:t>Patent filings should be done quickly and fully.</a:t>
            </a:r>
          </a:p>
          <a:p>
            <a:pPr>
              <a:buBlip>
                <a:blip r:embed="rId2"/>
              </a:buBlip>
            </a:pPr>
            <a:r>
              <a:rPr lang="en-US" sz="2400" dirty="0" smtClean="0">
                <a:solidFill>
                  <a:schemeClr val="accent4">
                    <a:lumMod val="50000"/>
                  </a:schemeClr>
                </a:solidFill>
              </a:rPr>
              <a:t>Prepare for challenges outside of the USPTO from third parties.</a:t>
            </a:r>
          </a:p>
        </p:txBody>
      </p:sp>
    </p:spTree>
    <p:extLst>
      <p:ext uri="{BB962C8B-B14F-4D97-AF65-F5344CB8AC3E}">
        <p14:creationId xmlns:p14="http://schemas.microsoft.com/office/powerpoint/2010/main" val="19296009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219200" y="1219200"/>
            <a:ext cx="184731" cy="369332"/>
          </a:xfrm>
          <a:prstGeom prst="rect">
            <a:avLst/>
          </a:prstGeom>
          <a:noFill/>
        </p:spPr>
        <p:txBody>
          <a:bodyPr wrap="none" rtlCol="0">
            <a:spAutoFit/>
          </a:bodyPr>
          <a:lstStyle/>
          <a:p>
            <a:endParaRPr lang="en-US" dirty="0"/>
          </a:p>
        </p:txBody>
      </p:sp>
      <p:sp>
        <p:nvSpPr>
          <p:cNvPr id="9" name="TextBox 8"/>
          <p:cNvSpPr txBox="1"/>
          <p:nvPr/>
        </p:nvSpPr>
        <p:spPr>
          <a:xfrm>
            <a:off x="5715000" y="126444"/>
            <a:ext cx="3236399" cy="2179058"/>
          </a:xfrm>
          <a:prstGeom prst="rect">
            <a:avLst/>
          </a:prstGeom>
          <a:noFill/>
        </p:spPr>
        <p:txBody>
          <a:bodyPr wrap="none" rtlCol="0">
            <a:spAutoFit/>
          </a:bodyPr>
          <a:lstStyle/>
          <a:p>
            <a:pPr>
              <a:lnSpc>
                <a:spcPct val="115000"/>
              </a:lnSpc>
            </a:pPr>
            <a:r>
              <a:rPr lang="en-US" sz="2400" b="1" dirty="0">
                <a:latin typeface="Times New Roman"/>
                <a:ea typeface="Times New Roman"/>
                <a:cs typeface="Times New Roman"/>
              </a:rPr>
              <a:t>Ira Domnitz – </a:t>
            </a:r>
            <a:r>
              <a:rPr lang="en-US" sz="2400" b="1" dirty="0" smtClean="0">
                <a:latin typeface="Times New Roman"/>
                <a:ea typeface="Times New Roman"/>
                <a:cs typeface="Times New Roman"/>
              </a:rPr>
              <a:t>Partner</a:t>
            </a:r>
            <a:endParaRPr lang="en-US" sz="1600" dirty="0">
              <a:latin typeface="Calibri"/>
              <a:ea typeface="Calibri"/>
              <a:cs typeface="Times New Roman"/>
            </a:endParaRPr>
          </a:p>
          <a:p>
            <a:r>
              <a:rPr lang="en-US" dirty="0"/>
              <a:t>IP Domnitz Law Firm, PLLC</a:t>
            </a:r>
          </a:p>
          <a:p>
            <a:r>
              <a:rPr lang="en-US" dirty="0"/>
              <a:t>Attorneys at law</a:t>
            </a:r>
          </a:p>
          <a:p>
            <a:r>
              <a:rPr lang="en-US" dirty="0"/>
              <a:t>3355 West Alabama, Suite 240</a:t>
            </a:r>
          </a:p>
          <a:p>
            <a:r>
              <a:rPr lang="en-US" dirty="0"/>
              <a:t>Houston, Texas 77098</a:t>
            </a:r>
          </a:p>
          <a:p>
            <a:r>
              <a:rPr lang="en-US" dirty="0"/>
              <a:t>Phone: 1.800.962.5152</a:t>
            </a:r>
          </a:p>
          <a:p>
            <a:r>
              <a:rPr lang="en-US" dirty="0"/>
              <a:t>info@ipdominance.com</a:t>
            </a:r>
          </a:p>
        </p:txBody>
      </p:sp>
      <p:sp>
        <p:nvSpPr>
          <p:cNvPr id="10" name="TextBox 9"/>
          <p:cNvSpPr txBox="1"/>
          <p:nvPr/>
        </p:nvSpPr>
        <p:spPr>
          <a:xfrm>
            <a:off x="340360" y="1329369"/>
            <a:ext cx="3957878" cy="1954894"/>
          </a:xfrm>
          <a:prstGeom prst="rect">
            <a:avLst/>
          </a:prstGeom>
          <a:noFill/>
        </p:spPr>
        <p:txBody>
          <a:bodyPr wrap="none" rtlCol="0">
            <a:spAutoFit/>
          </a:bodyPr>
          <a:lstStyle/>
          <a:p>
            <a:pPr>
              <a:lnSpc>
                <a:spcPct val="115000"/>
              </a:lnSpc>
              <a:spcAft>
                <a:spcPts val="1000"/>
              </a:spcAft>
            </a:pPr>
            <a:r>
              <a:rPr lang="en-US" sz="1400" dirty="0" smtClean="0">
                <a:latin typeface="Times New Roman"/>
                <a:ea typeface="Times New Roman"/>
                <a:cs typeface="Times New Roman"/>
              </a:rPr>
              <a:t>Admissions </a:t>
            </a:r>
            <a:r>
              <a:rPr lang="en-US" sz="1400" dirty="0">
                <a:latin typeface="Times New Roman"/>
                <a:ea typeface="Times New Roman"/>
                <a:cs typeface="Times New Roman"/>
              </a:rPr>
              <a:t>and </a:t>
            </a:r>
            <a:r>
              <a:rPr lang="en-US" sz="1400" dirty="0" smtClean="0">
                <a:latin typeface="Times New Roman"/>
                <a:ea typeface="Times New Roman"/>
                <a:cs typeface="Times New Roman"/>
              </a:rPr>
              <a:t>Certifications</a:t>
            </a:r>
            <a:r>
              <a:rPr lang="en-US" sz="1400" dirty="0">
                <a:latin typeface="Times New Roman"/>
                <a:ea typeface="Times New Roman"/>
                <a:cs typeface="Times New Roman"/>
              </a:rPr>
              <a:t>:</a:t>
            </a:r>
            <a:endParaRPr lang="en-US" sz="1400" dirty="0">
              <a:latin typeface="Calibri"/>
              <a:ea typeface="Calibri"/>
              <a:cs typeface="Times New Roman"/>
            </a:endParaRPr>
          </a:p>
          <a:p>
            <a:pPr marL="342900" marR="0" lvl="0" indent="-342900">
              <a:lnSpc>
                <a:spcPct val="115000"/>
              </a:lnSpc>
              <a:spcBef>
                <a:spcPts val="0"/>
              </a:spcBef>
              <a:spcAft>
                <a:spcPts val="0"/>
              </a:spcAft>
              <a:buSzPts val="1000"/>
              <a:buFont typeface="Symbol"/>
              <a:buChar char=""/>
              <a:tabLst>
                <a:tab pos="457200" algn="l"/>
              </a:tabLst>
            </a:pPr>
            <a:r>
              <a:rPr lang="en-US" sz="1400" dirty="0">
                <a:latin typeface="Times New Roman"/>
                <a:ea typeface="Times New Roman"/>
                <a:cs typeface="Times New Roman"/>
              </a:rPr>
              <a:t>USPTO Certified Patent Attorney</a:t>
            </a:r>
            <a:endParaRPr lang="en-US" sz="1400" dirty="0">
              <a:latin typeface="Calibri"/>
              <a:ea typeface="Calibri"/>
              <a:cs typeface="Times New Roman"/>
            </a:endParaRPr>
          </a:p>
          <a:p>
            <a:pPr marL="342900" marR="0" lvl="0" indent="-342900">
              <a:lnSpc>
                <a:spcPct val="115000"/>
              </a:lnSpc>
              <a:spcBef>
                <a:spcPts val="0"/>
              </a:spcBef>
              <a:spcAft>
                <a:spcPts val="0"/>
              </a:spcAft>
              <a:buSzPts val="1000"/>
              <a:buFont typeface="Symbol"/>
              <a:buChar char=""/>
              <a:tabLst>
                <a:tab pos="457200" algn="l"/>
              </a:tabLst>
            </a:pPr>
            <a:r>
              <a:rPr lang="en-US" sz="1400" dirty="0">
                <a:latin typeface="Times New Roman"/>
                <a:ea typeface="Times New Roman"/>
                <a:cs typeface="Times New Roman"/>
              </a:rPr>
              <a:t>Texas Bar – 2002 </a:t>
            </a:r>
            <a:endParaRPr lang="en-US" sz="1400" dirty="0">
              <a:latin typeface="Calibri"/>
              <a:ea typeface="Calibri"/>
              <a:cs typeface="Times New Roman"/>
            </a:endParaRPr>
          </a:p>
          <a:p>
            <a:pPr marL="342900" marR="0" lvl="0" indent="-342900">
              <a:lnSpc>
                <a:spcPct val="115000"/>
              </a:lnSpc>
              <a:spcBef>
                <a:spcPts val="0"/>
              </a:spcBef>
              <a:spcAft>
                <a:spcPts val="0"/>
              </a:spcAft>
              <a:buSzPts val="1000"/>
              <a:buFont typeface="Symbol"/>
              <a:buChar char=""/>
              <a:tabLst>
                <a:tab pos="457200" algn="l"/>
              </a:tabLst>
            </a:pPr>
            <a:r>
              <a:rPr lang="en-US" sz="1400" dirty="0">
                <a:latin typeface="Times New Roman"/>
                <a:ea typeface="Times New Roman"/>
                <a:cs typeface="Times New Roman"/>
              </a:rPr>
              <a:t>Massachusetts Bar – 2001 </a:t>
            </a:r>
            <a:endParaRPr lang="en-US" sz="1400" dirty="0">
              <a:latin typeface="Calibri"/>
              <a:ea typeface="Calibri"/>
              <a:cs typeface="Times New Roman"/>
            </a:endParaRPr>
          </a:p>
          <a:p>
            <a:pPr marL="342900" marR="0" lvl="0" indent="-342900" algn="just">
              <a:lnSpc>
                <a:spcPct val="115000"/>
              </a:lnSpc>
              <a:spcBef>
                <a:spcPts val="0"/>
              </a:spcBef>
              <a:spcAft>
                <a:spcPts val="0"/>
              </a:spcAft>
              <a:buSzPts val="1000"/>
              <a:buFont typeface="Symbol"/>
              <a:buChar char=""/>
              <a:tabLst>
                <a:tab pos="457200" algn="l"/>
              </a:tabLst>
            </a:pPr>
            <a:r>
              <a:rPr lang="en-US" sz="1400" dirty="0">
                <a:latin typeface="Times New Roman"/>
                <a:ea typeface="Times New Roman"/>
                <a:cs typeface="Times New Roman"/>
              </a:rPr>
              <a:t>United States District Court- Southern, Eastern </a:t>
            </a:r>
            <a:endParaRPr lang="en-US" sz="1400" dirty="0" smtClean="0">
              <a:latin typeface="Times New Roman"/>
              <a:ea typeface="Times New Roman"/>
              <a:cs typeface="Times New Roman"/>
            </a:endParaRPr>
          </a:p>
          <a:p>
            <a:pPr marR="0" lvl="0" algn="just">
              <a:lnSpc>
                <a:spcPct val="115000"/>
              </a:lnSpc>
              <a:spcBef>
                <a:spcPts val="0"/>
              </a:spcBef>
              <a:spcAft>
                <a:spcPts val="0"/>
              </a:spcAft>
              <a:buSzPts val="1000"/>
              <a:tabLst>
                <a:tab pos="457200" algn="l"/>
              </a:tabLst>
            </a:pPr>
            <a:r>
              <a:rPr lang="en-US" sz="1400" dirty="0">
                <a:latin typeface="Times New Roman"/>
                <a:ea typeface="Times New Roman"/>
                <a:cs typeface="Times New Roman"/>
              </a:rPr>
              <a:t> </a:t>
            </a:r>
            <a:r>
              <a:rPr lang="en-US" sz="1400" dirty="0" smtClean="0">
                <a:latin typeface="Times New Roman"/>
                <a:ea typeface="Times New Roman"/>
                <a:cs typeface="Times New Roman"/>
              </a:rPr>
              <a:t>         and </a:t>
            </a:r>
            <a:r>
              <a:rPr lang="en-US" sz="1400" dirty="0">
                <a:latin typeface="Times New Roman"/>
                <a:ea typeface="Times New Roman"/>
                <a:cs typeface="Times New Roman"/>
              </a:rPr>
              <a:t>Northern Districts of Texas</a:t>
            </a:r>
            <a:endParaRPr lang="en-US" sz="1400" dirty="0">
              <a:latin typeface="Calibri"/>
              <a:ea typeface="Calibri"/>
              <a:cs typeface="Times New Roman"/>
            </a:endParaRPr>
          </a:p>
          <a:p>
            <a:pPr marL="342900" marR="0" lvl="0" indent="-342900" algn="just">
              <a:lnSpc>
                <a:spcPct val="115000"/>
              </a:lnSpc>
              <a:spcBef>
                <a:spcPts val="0"/>
              </a:spcBef>
              <a:spcAft>
                <a:spcPts val="0"/>
              </a:spcAft>
              <a:buSzPts val="1000"/>
              <a:buFont typeface="Symbol"/>
              <a:buChar char=""/>
              <a:tabLst>
                <a:tab pos="457200" algn="l"/>
              </a:tabLst>
            </a:pPr>
            <a:r>
              <a:rPr lang="en-US" sz="1400" dirty="0">
                <a:latin typeface="Times New Roman"/>
                <a:ea typeface="Times New Roman"/>
                <a:cs typeface="Times New Roman"/>
              </a:rPr>
              <a:t>United States Court of Appeal – Federal Circuit</a:t>
            </a:r>
            <a:endParaRPr lang="en-US" sz="1400" dirty="0">
              <a:effectLst/>
              <a:latin typeface="Calibri"/>
              <a:ea typeface="Calibri"/>
              <a:cs typeface="Times New Roman"/>
            </a:endParaRPr>
          </a:p>
        </p:txBody>
      </p:sp>
      <p:sp>
        <p:nvSpPr>
          <p:cNvPr id="12" name="TextBox 11"/>
          <p:cNvSpPr txBox="1"/>
          <p:nvPr/>
        </p:nvSpPr>
        <p:spPr>
          <a:xfrm>
            <a:off x="5369521" y="2681704"/>
            <a:ext cx="2198679" cy="2092881"/>
          </a:xfrm>
          <a:prstGeom prst="rect">
            <a:avLst/>
          </a:prstGeom>
          <a:noFill/>
        </p:spPr>
        <p:txBody>
          <a:bodyPr wrap="none" rtlCol="0">
            <a:spAutoFit/>
          </a:bodyPr>
          <a:lstStyle/>
          <a:p>
            <a:r>
              <a:rPr lang="en-US" sz="1400" b="1" dirty="0" smtClean="0"/>
              <a:t>Work experience: </a:t>
            </a:r>
          </a:p>
          <a:p>
            <a:endParaRPr lang="en-US" sz="1400" b="1" dirty="0" smtClean="0"/>
          </a:p>
          <a:p>
            <a:r>
              <a:rPr lang="en-US" sz="1400" dirty="0" smtClean="0"/>
              <a:t>Stephens &amp; Domnitz, PLLC</a:t>
            </a:r>
          </a:p>
          <a:p>
            <a:r>
              <a:rPr lang="en-US" sz="1400" dirty="0" err="1" smtClean="0"/>
              <a:t>Winstead</a:t>
            </a:r>
            <a:r>
              <a:rPr lang="en-US" sz="1400" dirty="0"/>
              <a:t>, </a:t>
            </a:r>
            <a:r>
              <a:rPr lang="en-US" sz="1400" dirty="0" smtClean="0"/>
              <a:t>PC,</a:t>
            </a:r>
          </a:p>
          <a:p>
            <a:r>
              <a:rPr lang="en-US" sz="1400" dirty="0" err="1" smtClean="0"/>
              <a:t>Seyfarth</a:t>
            </a:r>
            <a:r>
              <a:rPr lang="en-US" sz="1400" dirty="0" smtClean="0"/>
              <a:t> </a:t>
            </a:r>
            <a:r>
              <a:rPr lang="en-US" sz="1400" dirty="0"/>
              <a:t>Shaw, </a:t>
            </a:r>
            <a:r>
              <a:rPr lang="en-US" sz="1400" dirty="0" smtClean="0"/>
              <a:t>LLP </a:t>
            </a:r>
            <a:endParaRPr lang="en-US" sz="1400" dirty="0"/>
          </a:p>
          <a:p>
            <a:r>
              <a:rPr lang="en-US" sz="1400" dirty="0"/>
              <a:t>Duane Morris </a:t>
            </a:r>
            <a:r>
              <a:rPr lang="en-US" sz="1400" dirty="0" smtClean="0"/>
              <a:t>LLP,</a:t>
            </a:r>
          </a:p>
          <a:p>
            <a:r>
              <a:rPr lang="en-US" sz="1400" dirty="0" smtClean="0"/>
              <a:t>The </a:t>
            </a:r>
            <a:r>
              <a:rPr lang="en-US" sz="1400" dirty="0"/>
              <a:t>Matthews </a:t>
            </a:r>
            <a:r>
              <a:rPr lang="en-US" sz="1400" dirty="0" smtClean="0"/>
              <a:t>Firm</a:t>
            </a:r>
          </a:p>
          <a:p>
            <a:r>
              <a:rPr lang="en-US" sz="1400" dirty="0" smtClean="0"/>
              <a:t>Sheehy</a:t>
            </a:r>
            <a:r>
              <a:rPr lang="en-US" sz="1400" dirty="0"/>
              <a:t>, </a:t>
            </a:r>
            <a:r>
              <a:rPr lang="en-US" sz="1400" dirty="0" err="1"/>
              <a:t>Serpe</a:t>
            </a:r>
            <a:r>
              <a:rPr lang="en-US" sz="1400" dirty="0"/>
              <a:t> &amp; Ware PC</a:t>
            </a:r>
          </a:p>
          <a:p>
            <a:endParaRPr lang="en-US" dirty="0"/>
          </a:p>
        </p:txBody>
      </p:sp>
      <p:sp>
        <p:nvSpPr>
          <p:cNvPr id="13" name="TextBox 12"/>
          <p:cNvSpPr txBox="1"/>
          <p:nvPr/>
        </p:nvSpPr>
        <p:spPr>
          <a:xfrm>
            <a:off x="365760" y="3962400"/>
            <a:ext cx="4788427" cy="1077218"/>
          </a:xfrm>
          <a:prstGeom prst="rect">
            <a:avLst/>
          </a:prstGeom>
          <a:noFill/>
        </p:spPr>
        <p:txBody>
          <a:bodyPr wrap="none" rtlCol="0">
            <a:spAutoFit/>
          </a:bodyPr>
          <a:lstStyle/>
          <a:p>
            <a:r>
              <a:rPr lang="en-US" dirty="0" smtClean="0"/>
              <a:t>Education:</a:t>
            </a:r>
          </a:p>
          <a:p>
            <a:r>
              <a:rPr lang="en-US" sz="1400" b="1" dirty="0"/>
              <a:t>Boston University School of Law</a:t>
            </a:r>
            <a:r>
              <a:rPr lang="en-US" sz="1400" dirty="0"/>
              <a:t>, </a:t>
            </a:r>
            <a:r>
              <a:rPr lang="en-US" sz="1400" dirty="0" err="1"/>
              <a:t>Juris</a:t>
            </a:r>
            <a:r>
              <a:rPr lang="en-US" sz="1400" dirty="0"/>
              <a:t> Doctorate, May 2000</a:t>
            </a:r>
          </a:p>
          <a:p>
            <a:r>
              <a:rPr lang="en-US" sz="1400" b="1" dirty="0"/>
              <a:t>University of Wisconsin-Milwaukee</a:t>
            </a:r>
            <a:r>
              <a:rPr lang="en-US" sz="1400" dirty="0"/>
              <a:t>, </a:t>
            </a:r>
            <a:r>
              <a:rPr lang="en-US" sz="1400" dirty="0" smtClean="0"/>
              <a:t> </a:t>
            </a:r>
            <a:r>
              <a:rPr lang="en-US" sz="1400" dirty="0"/>
              <a:t>December 1995</a:t>
            </a:r>
          </a:p>
          <a:p>
            <a:endParaRPr lang="en-US" dirty="0"/>
          </a:p>
        </p:txBody>
      </p:sp>
    </p:spTree>
    <p:extLst>
      <p:ext uri="{BB962C8B-B14F-4D97-AF65-F5344CB8AC3E}">
        <p14:creationId xmlns:p14="http://schemas.microsoft.com/office/powerpoint/2010/main" val="37134626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Patent vs. trademark vs copyright?</a:t>
            </a:r>
            <a:endParaRPr lang="en-US" dirty="0"/>
          </a:p>
        </p:txBody>
      </p:sp>
      <p:sp>
        <p:nvSpPr>
          <p:cNvPr id="3" name="Content Placeholder 2"/>
          <p:cNvSpPr>
            <a:spLocks noGrp="1"/>
          </p:cNvSpPr>
          <p:nvPr>
            <p:ph idx="1"/>
          </p:nvPr>
        </p:nvSpPr>
        <p:spPr/>
        <p:txBody>
          <a:bodyPr/>
          <a:lstStyle/>
          <a:p>
            <a:endParaRPr lang="en-US" dirty="0" smtClean="0"/>
          </a:p>
          <a:p>
            <a:endParaRPr lang="en-US" dirty="0"/>
          </a:p>
          <a:p>
            <a:r>
              <a:rPr lang="en-US" dirty="0" smtClean="0"/>
              <a:t>In </a:t>
            </a:r>
            <a:r>
              <a:rPr lang="en-US" dirty="0" err="1" smtClean="0"/>
              <a:t>nonstatutory</a:t>
            </a:r>
            <a:r>
              <a:rPr lang="en-US" dirty="0" smtClean="0"/>
              <a:t> terms here is the difference:</a:t>
            </a:r>
          </a:p>
          <a:p>
            <a:r>
              <a:rPr lang="en-US" dirty="0" smtClean="0"/>
              <a:t>Patents protect new inventions, methods, compositions, and innovations.</a:t>
            </a:r>
          </a:p>
          <a:p>
            <a:r>
              <a:rPr lang="en-US" dirty="0" smtClean="0"/>
              <a:t>Basically, the science stuff.</a:t>
            </a:r>
          </a:p>
          <a:p>
            <a:r>
              <a:rPr lang="en-US" dirty="0" smtClean="0"/>
              <a:t>Trademarks-</a:t>
            </a:r>
          </a:p>
          <a:p>
            <a:r>
              <a:rPr lang="en-US" dirty="0" smtClean="0"/>
              <a:t>Act as identifiers of source of goods.</a:t>
            </a:r>
          </a:p>
          <a:p>
            <a:r>
              <a:rPr lang="en-US" dirty="0" smtClean="0"/>
              <a:t>You know you are buying a certain product by the brand.</a:t>
            </a:r>
          </a:p>
          <a:p>
            <a:r>
              <a:rPr lang="en-US" dirty="0" smtClean="0"/>
              <a:t>Copyrights protect works of art in a tangible medium.</a:t>
            </a:r>
          </a:p>
          <a:p>
            <a:r>
              <a:rPr lang="en-US" dirty="0" smtClean="0"/>
              <a:t>Basically the artwork we see and love.</a:t>
            </a:r>
            <a:endParaRPr lang="en-US" dirty="0"/>
          </a:p>
        </p:txBody>
      </p:sp>
    </p:spTree>
    <p:extLst>
      <p:ext uri="{BB962C8B-B14F-4D97-AF65-F5344CB8AC3E}">
        <p14:creationId xmlns:p14="http://schemas.microsoft.com/office/powerpoint/2010/main" val="32369737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 you have protection for a product in all three areas of IP?</a:t>
            </a:r>
            <a:endParaRPr lang="en-US" dirty="0"/>
          </a:p>
        </p:txBody>
      </p:sp>
      <p:sp>
        <p:nvSpPr>
          <p:cNvPr id="3" name="Content Placeholder 2"/>
          <p:cNvSpPr>
            <a:spLocks noGrp="1"/>
          </p:cNvSpPr>
          <p:nvPr>
            <p:ph idx="1"/>
          </p:nvPr>
        </p:nvSpPr>
        <p:spPr/>
        <p:txBody>
          <a:bodyPr/>
          <a:lstStyle/>
          <a:p>
            <a:endParaRPr lang="en-US" dirty="0" smtClean="0"/>
          </a:p>
          <a:p>
            <a:r>
              <a:rPr lang="en-US" dirty="0" smtClean="0"/>
              <a:t>Yes, you can.</a:t>
            </a:r>
          </a:p>
          <a:p>
            <a:endParaRPr lang="en-US" dirty="0" smtClean="0"/>
          </a:p>
          <a:p>
            <a:endParaRPr lang="en-US" dirty="0"/>
          </a:p>
          <a:p>
            <a:endParaRPr lang="en-US" dirty="0" smtClean="0"/>
          </a:p>
          <a:p>
            <a:endParaRPr lang="en-US" dirty="0"/>
          </a:p>
          <a:p>
            <a:r>
              <a:rPr lang="en-US" dirty="0" smtClean="0"/>
              <a:t>Take for example a videogame.  It can use patentable microchip technology, have copyrightable art and visuals, and feature a branded character such as Mario or Zelda.</a:t>
            </a:r>
            <a:endParaRPr lang="en-US" dirty="0"/>
          </a:p>
        </p:txBody>
      </p:sp>
    </p:spTree>
    <p:extLst>
      <p:ext uri="{BB962C8B-B14F-4D97-AF65-F5344CB8AC3E}">
        <p14:creationId xmlns:p14="http://schemas.microsoft.com/office/powerpoint/2010/main" val="14078109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 why are we here?  What is the AIA? Why do we care?</a:t>
            </a:r>
            <a:endParaRPr lang="en-US" dirty="0"/>
          </a:p>
        </p:txBody>
      </p:sp>
      <p:sp>
        <p:nvSpPr>
          <p:cNvPr id="3" name="Content Placeholder 2"/>
          <p:cNvSpPr>
            <a:spLocks noGrp="1"/>
          </p:cNvSpPr>
          <p:nvPr>
            <p:ph idx="1"/>
          </p:nvPr>
        </p:nvSpPr>
        <p:spPr/>
        <p:txBody>
          <a:bodyPr/>
          <a:lstStyle/>
          <a:p>
            <a:endParaRPr lang="en-US" dirty="0" smtClean="0"/>
          </a:p>
          <a:p>
            <a:endParaRPr lang="en-US" dirty="0"/>
          </a:p>
          <a:p>
            <a:r>
              <a:rPr lang="en-US" dirty="0" smtClean="0"/>
              <a:t>The AIA stands for the America Invents Act passed in </a:t>
            </a:r>
            <a:r>
              <a:rPr lang="en-US" dirty="0" smtClean="0"/>
              <a:t>2011.  One </a:t>
            </a:r>
            <a:r>
              <a:rPr lang="en-US" dirty="0" smtClean="0"/>
              <a:t>of the key aspects of this act is that it modified the patent laws that existed in our country.</a:t>
            </a:r>
          </a:p>
          <a:p>
            <a:endParaRPr lang="en-US" dirty="0"/>
          </a:p>
          <a:p>
            <a:r>
              <a:rPr lang="en-US" dirty="0" smtClean="0"/>
              <a:t>We should care about this because patents, copyrights and trademarks permeate everything we do, see, and hear about everyday.</a:t>
            </a:r>
          </a:p>
          <a:p>
            <a:r>
              <a:rPr lang="en-US" dirty="0" smtClean="0"/>
              <a:t>Your phone.  Your car.  </a:t>
            </a:r>
            <a:r>
              <a:rPr lang="en-US" dirty="0" smtClean="0"/>
              <a:t>Your </a:t>
            </a:r>
            <a:r>
              <a:rPr lang="en-US" dirty="0" smtClean="0"/>
              <a:t>shopping experience.  The program I am using to present to you right now.</a:t>
            </a:r>
          </a:p>
          <a:p>
            <a:endParaRPr lang="en-US" dirty="0"/>
          </a:p>
        </p:txBody>
      </p:sp>
    </p:spTree>
    <p:extLst>
      <p:ext uri="{BB962C8B-B14F-4D97-AF65-F5344CB8AC3E}">
        <p14:creationId xmlns:p14="http://schemas.microsoft.com/office/powerpoint/2010/main" val="31088322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00B050"/>
                </a:solidFill>
              </a:rPr>
              <a:t>On March 16, 2013 Everything Changed in Patent law!  The AIA</a:t>
            </a:r>
            <a:endParaRPr lang="en-US" dirty="0">
              <a:solidFill>
                <a:srgbClr val="00B050"/>
              </a:solidFill>
            </a:endParaRPr>
          </a:p>
        </p:txBody>
      </p:sp>
      <p:sp>
        <p:nvSpPr>
          <p:cNvPr id="3" name="Content Placeholder 2"/>
          <p:cNvSpPr>
            <a:spLocks noGrp="1"/>
          </p:cNvSpPr>
          <p:nvPr>
            <p:ph idx="1"/>
          </p:nvPr>
        </p:nvSpPr>
        <p:spPr>
          <a:xfrm>
            <a:off x="914400" y="1447801"/>
            <a:ext cx="7086600" cy="3581400"/>
          </a:xfrm>
        </p:spPr>
        <p:txBody>
          <a:bodyPr>
            <a:normAutofit fontScale="85000" lnSpcReduction="10000"/>
          </a:bodyPr>
          <a:lstStyle/>
          <a:p>
            <a:r>
              <a:rPr lang="en-US" sz="2400" dirty="0" smtClean="0">
                <a:solidFill>
                  <a:srgbClr val="C00000"/>
                </a:solidFill>
              </a:rPr>
              <a:t>Actually, everything thing has changed since the passage of the act, but the main focal points of laws concerning patents changed the most drastically on March 16, 2013.</a:t>
            </a:r>
          </a:p>
          <a:p>
            <a:r>
              <a:rPr lang="en-US" sz="2400" dirty="0" smtClean="0">
                <a:solidFill>
                  <a:srgbClr val="C00000"/>
                </a:solidFill>
              </a:rPr>
              <a:t>These include</a:t>
            </a:r>
            <a:endParaRPr lang="en-US" sz="2400" dirty="0">
              <a:solidFill>
                <a:srgbClr val="C00000"/>
              </a:solidFill>
            </a:endParaRPr>
          </a:p>
          <a:p>
            <a:r>
              <a:rPr lang="en-US" sz="2400" dirty="0" smtClean="0">
                <a:solidFill>
                  <a:srgbClr val="C00000"/>
                </a:solidFill>
              </a:rPr>
              <a:t>*	First to File</a:t>
            </a:r>
          </a:p>
          <a:p>
            <a:r>
              <a:rPr lang="en-US" sz="2400" dirty="0" smtClean="0">
                <a:solidFill>
                  <a:srgbClr val="C00000"/>
                </a:solidFill>
              </a:rPr>
              <a:t>	*  Claimed invention</a:t>
            </a:r>
          </a:p>
          <a:p>
            <a:r>
              <a:rPr lang="en-US" sz="2400" dirty="0" smtClean="0">
                <a:solidFill>
                  <a:srgbClr val="C00000"/>
                </a:solidFill>
              </a:rPr>
              <a:t>		*  New Obviousness</a:t>
            </a:r>
          </a:p>
          <a:p>
            <a:r>
              <a:rPr lang="en-US" sz="2400" dirty="0" smtClean="0">
                <a:solidFill>
                  <a:srgbClr val="C00000"/>
                </a:solidFill>
              </a:rPr>
              <a:t>		*  Derivation proceedings</a:t>
            </a:r>
          </a:p>
          <a:p>
            <a:r>
              <a:rPr lang="en-US" sz="2400" dirty="0" smtClean="0">
                <a:solidFill>
                  <a:srgbClr val="C00000"/>
                </a:solidFill>
              </a:rPr>
              <a:t>	*  Prior Commercial Use Defense</a:t>
            </a:r>
          </a:p>
          <a:p>
            <a:r>
              <a:rPr lang="en-US" sz="2400" dirty="0" smtClean="0">
                <a:solidFill>
                  <a:srgbClr val="C00000"/>
                </a:solidFill>
              </a:rPr>
              <a:t>*	Citation of Prior Art and Written Statements</a:t>
            </a:r>
          </a:p>
        </p:txBody>
      </p:sp>
    </p:spTree>
    <p:extLst>
      <p:ext uri="{BB962C8B-B14F-4D97-AF65-F5344CB8AC3E}">
        <p14:creationId xmlns:p14="http://schemas.microsoft.com/office/powerpoint/2010/main" val="30590219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solidFill>
                  <a:srgbClr val="FFC000"/>
                </a:solidFill>
              </a:rPr>
              <a:t>First to Invent v. First to File – the big race</a:t>
            </a:r>
            <a:endParaRPr lang="en-US" sz="3200" dirty="0">
              <a:solidFill>
                <a:srgbClr val="FFC000"/>
              </a:solidFill>
            </a:endParaRPr>
          </a:p>
        </p:txBody>
      </p:sp>
      <p:sp>
        <p:nvSpPr>
          <p:cNvPr id="3" name="Content Placeholder 2"/>
          <p:cNvSpPr>
            <a:spLocks noGrp="1"/>
          </p:cNvSpPr>
          <p:nvPr>
            <p:ph idx="1"/>
          </p:nvPr>
        </p:nvSpPr>
        <p:spPr>
          <a:xfrm>
            <a:off x="838200" y="1447800"/>
            <a:ext cx="7520940" cy="3579849"/>
          </a:xfrm>
        </p:spPr>
        <p:txBody>
          <a:bodyPr>
            <a:normAutofit lnSpcReduction="10000"/>
          </a:bodyPr>
          <a:lstStyle/>
          <a:p>
            <a:r>
              <a:rPr lang="en-US" sz="2400" dirty="0" smtClean="0">
                <a:solidFill>
                  <a:srgbClr val="0070C0"/>
                </a:solidFill>
              </a:rPr>
              <a:t>Then – </a:t>
            </a:r>
            <a:r>
              <a:rPr lang="en-US" sz="2400" dirty="0" smtClean="0">
                <a:solidFill>
                  <a:srgbClr val="0070C0"/>
                </a:solidFill>
              </a:rPr>
              <a:t>Inventor </a:t>
            </a:r>
            <a:r>
              <a:rPr lang="en-US" sz="2400" dirty="0" smtClean="0">
                <a:solidFill>
                  <a:srgbClr val="0070C0"/>
                </a:solidFill>
              </a:rPr>
              <a:t>who invents first (with some restrictions) is entitled to get the patent</a:t>
            </a:r>
          </a:p>
          <a:p>
            <a:r>
              <a:rPr lang="en-US" sz="2400" dirty="0" smtClean="0">
                <a:solidFill>
                  <a:srgbClr val="0070C0"/>
                </a:solidFill>
              </a:rPr>
              <a:t>Now- First person to file gets the patent</a:t>
            </a:r>
          </a:p>
          <a:p>
            <a:r>
              <a:rPr lang="en-US" sz="2400" dirty="0" smtClean="0">
                <a:solidFill>
                  <a:srgbClr val="0070C0"/>
                </a:solidFill>
              </a:rPr>
              <a:t>Possible Effects- </a:t>
            </a:r>
          </a:p>
          <a:p>
            <a:pPr marL="514350" indent="-514350">
              <a:buFont typeface="+mj-lt"/>
              <a:buAutoNum type="arabicPeriod"/>
            </a:pPr>
            <a:r>
              <a:rPr lang="en-US" sz="2400" dirty="0" smtClean="0">
                <a:solidFill>
                  <a:schemeClr val="accent2">
                    <a:lumMod val="75000"/>
                  </a:schemeClr>
                </a:solidFill>
              </a:rPr>
              <a:t>The small inventors may not have the money to file first.  So they may lose their patent rights.</a:t>
            </a:r>
          </a:p>
          <a:p>
            <a:pPr marL="514350" indent="-514350">
              <a:buFont typeface="+mj-lt"/>
              <a:buAutoNum type="arabicPeriod"/>
            </a:pPr>
            <a:r>
              <a:rPr lang="en-US" sz="2400" dirty="0" smtClean="0">
                <a:solidFill>
                  <a:schemeClr val="accent2">
                    <a:lumMod val="75000"/>
                  </a:schemeClr>
                </a:solidFill>
              </a:rPr>
              <a:t>The big inventors can rush to the patent office if they even get wind of a potential invention.</a:t>
            </a:r>
          </a:p>
          <a:p>
            <a:pPr marL="0" indent="0"/>
            <a:r>
              <a:rPr lang="en-US" sz="2400" dirty="0" smtClean="0">
                <a:solidFill>
                  <a:schemeClr val="accent2">
                    <a:lumMod val="75000"/>
                  </a:schemeClr>
                </a:solidFill>
              </a:rPr>
              <a:t>3.   Is this what we want?  How will this affect people?</a:t>
            </a:r>
          </a:p>
          <a:p>
            <a:pPr marL="457200" lvl="1" indent="0">
              <a:buNone/>
            </a:pPr>
            <a:endParaRPr lang="en-US" dirty="0" smtClean="0"/>
          </a:p>
        </p:txBody>
      </p:sp>
    </p:spTree>
    <p:extLst>
      <p:ext uri="{BB962C8B-B14F-4D97-AF65-F5344CB8AC3E}">
        <p14:creationId xmlns:p14="http://schemas.microsoft.com/office/powerpoint/2010/main" val="41911860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6979" y="2209800"/>
            <a:ext cx="7380221" cy="2894049"/>
          </a:xfrm>
        </p:spPr>
        <p:txBody>
          <a:bodyPr>
            <a:normAutofit/>
          </a:bodyPr>
          <a:lstStyle/>
          <a:p>
            <a:r>
              <a:rPr lang="en-US" dirty="0" smtClean="0">
                <a:solidFill>
                  <a:schemeClr val="accent3">
                    <a:lumMod val="50000"/>
                  </a:schemeClr>
                </a:solidFill>
              </a:rPr>
              <a:t>The term “claimed invention” means the subject matter defined by a claim in a patent or an application for a patent” – Sec. 3(j)</a:t>
            </a:r>
          </a:p>
          <a:p>
            <a:r>
              <a:rPr lang="en-US" dirty="0" smtClean="0">
                <a:solidFill>
                  <a:schemeClr val="accent3">
                    <a:lumMod val="50000"/>
                  </a:schemeClr>
                </a:solidFill>
              </a:rPr>
              <a:t>The term “effective filing date” for a claimed invention in a patent or application for patent means- (a) if subparagraph (b) does not apply, the actual filing date of the patent or the application for the patent containing a claim to the invention; or</a:t>
            </a:r>
          </a:p>
          <a:p>
            <a:pPr marL="0" indent="0">
              <a:buNone/>
            </a:pPr>
            <a:r>
              <a:rPr lang="en-US" dirty="0" smtClean="0">
                <a:solidFill>
                  <a:schemeClr val="accent3">
                    <a:lumMod val="50000"/>
                  </a:schemeClr>
                </a:solidFill>
              </a:rPr>
              <a:t>(b) The filing date of the earliest application for which the patent or application is entitled, as to such invention, to a right of priority under section 119, 365(a) or 365(b) or to the benefit of an earlier filing date under section 120, 121 or 365(c) – Sec. 3(i)</a:t>
            </a:r>
          </a:p>
        </p:txBody>
      </p:sp>
      <p:sp>
        <p:nvSpPr>
          <p:cNvPr id="4" name="Rectangle 3"/>
          <p:cNvSpPr/>
          <p:nvPr/>
        </p:nvSpPr>
        <p:spPr>
          <a:xfrm>
            <a:off x="1324406" y="228600"/>
            <a:ext cx="6444393" cy="1754326"/>
          </a:xfrm>
          <a:prstGeom prst="rect">
            <a:avLst/>
          </a:prstGeom>
          <a:noFill/>
        </p:spPr>
        <p:txBody>
          <a:bodyPr wrap="none" lIns="91440" tIns="45720" rIns="91440" bIns="45720">
            <a:spAutoFit/>
          </a:bodyPr>
          <a:lstStyle/>
          <a:p>
            <a:pPr algn="ctr"/>
            <a:r>
              <a:rPr lang="en-US"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Claimed Invention </a:t>
            </a:r>
          </a:p>
          <a:p>
            <a:pPr algn="ctr"/>
            <a:r>
              <a:rPr lang="en-US"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or what?</a:t>
            </a:r>
            <a:endParaRPr lang="en-US"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40957898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rot="21197778">
            <a:off x="811206" y="1622772"/>
            <a:ext cx="7064389" cy="2562294"/>
          </a:xfrm>
        </p:spPr>
        <p:txBody>
          <a:bodyPr>
            <a:normAutofit fontScale="92500" lnSpcReduction="20000"/>
          </a:bodyPr>
          <a:lstStyle/>
          <a:p>
            <a:r>
              <a:rPr lang="en-US" dirty="0" smtClean="0">
                <a:solidFill>
                  <a:schemeClr val="accent3">
                    <a:lumMod val="50000"/>
                  </a:schemeClr>
                </a:solidFill>
              </a:rPr>
              <a:t>Why is “claimed invention” defined after the term is used?</a:t>
            </a:r>
          </a:p>
          <a:p>
            <a:r>
              <a:rPr lang="en-US" dirty="0" smtClean="0">
                <a:solidFill>
                  <a:schemeClr val="accent3">
                    <a:lumMod val="50000"/>
                  </a:schemeClr>
                </a:solidFill>
              </a:rPr>
              <a:t>Under (a) now put claims in provisional applications.  Under the old way, you didn’t need to.</a:t>
            </a:r>
          </a:p>
          <a:p>
            <a:r>
              <a:rPr lang="en-US" dirty="0" smtClean="0">
                <a:solidFill>
                  <a:schemeClr val="accent3">
                    <a:lumMod val="50000"/>
                  </a:schemeClr>
                </a:solidFill>
              </a:rPr>
              <a:t>Under (b) it basically says “see provisional applications” ergo 35 USC 119.</a:t>
            </a:r>
          </a:p>
          <a:p>
            <a:r>
              <a:rPr lang="en-US" dirty="0" smtClean="0">
                <a:solidFill>
                  <a:schemeClr val="accent3">
                    <a:lumMod val="50000"/>
                  </a:schemeClr>
                </a:solidFill>
              </a:rPr>
              <a:t>Since the term “claimed” is so rampant now, best practice is to probably draft a provisional as complete as a full bore utility application with claims and in the utility style.</a:t>
            </a:r>
          </a:p>
          <a:p>
            <a:endParaRPr lang="en-US" dirty="0" smtClean="0"/>
          </a:p>
          <a:p>
            <a:r>
              <a:rPr lang="en-US" dirty="0" smtClean="0"/>
              <a:t>Provisional vs. </a:t>
            </a:r>
            <a:r>
              <a:rPr lang="en-US" dirty="0" err="1" smtClean="0"/>
              <a:t>Nonprovisional</a:t>
            </a:r>
            <a:r>
              <a:rPr lang="en-US" dirty="0" smtClean="0"/>
              <a:t>- what is the difference?  What should we do?  What does it mean?</a:t>
            </a:r>
          </a:p>
          <a:p>
            <a:pPr marL="0" indent="0">
              <a:buNone/>
            </a:pPr>
            <a:endParaRPr lang="en-US" dirty="0" smtClean="0"/>
          </a:p>
          <a:p>
            <a:endParaRPr lang="en-US" dirty="0"/>
          </a:p>
        </p:txBody>
      </p:sp>
      <p:sp>
        <p:nvSpPr>
          <p:cNvPr id="4" name="Rectangle 3"/>
          <p:cNvSpPr/>
          <p:nvPr/>
        </p:nvSpPr>
        <p:spPr>
          <a:xfrm rot="21239553">
            <a:off x="93920" y="518721"/>
            <a:ext cx="7037503" cy="707886"/>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40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What does it mean ???</a:t>
            </a:r>
            <a:endParaRPr lang="en-US" sz="40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306677945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462</TotalTime>
  <Words>1687</Words>
  <Application>Microsoft Office PowerPoint</Application>
  <PresentationFormat>On-screen Show (4:3)</PresentationFormat>
  <Paragraphs>164</Paragraphs>
  <Slides>19</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19</vt:i4>
      </vt:variant>
    </vt:vector>
  </HeadingPairs>
  <TitlesOfParts>
    <vt:vector size="30" baseType="lpstr">
      <vt:lpstr>Arial</vt:lpstr>
      <vt:lpstr>Calibri</vt:lpstr>
      <vt:lpstr>Franklin Gothic Book</vt:lpstr>
      <vt:lpstr>Franklin Gothic Medium</vt:lpstr>
      <vt:lpstr>Harrington</vt:lpstr>
      <vt:lpstr>Open Sans</vt:lpstr>
      <vt:lpstr>Symbol</vt:lpstr>
      <vt:lpstr>Times New Roman</vt:lpstr>
      <vt:lpstr>Tunga</vt:lpstr>
      <vt:lpstr>Wingdings</vt:lpstr>
      <vt:lpstr>Angles</vt:lpstr>
      <vt:lpstr>Changes:  Turn and Face the Stranger - Modern Trends in Patent Law in view of AIA</vt:lpstr>
      <vt:lpstr>PowerPoint Presentation</vt:lpstr>
      <vt:lpstr>What is a Patent vs. trademark vs copyright?</vt:lpstr>
      <vt:lpstr>Can you have protection for a product in all three areas of IP?</vt:lpstr>
      <vt:lpstr>So why are we here?  What is the AIA? Why do we care?</vt:lpstr>
      <vt:lpstr>On March 16, 2013 Everything Changed in Patent law!  The AIA</vt:lpstr>
      <vt:lpstr>First to Invent v. First to File – the big race</vt:lpstr>
      <vt:lpstr>PowerPoint Presentation</vt:lpstr>
      <vt:lpstr>PowerPoint Presentation</vt:lpstr>
      <vt:lpstr>New Obviousness  ?? What it says??</vt:lpstr>
      <vt:lpstr>New Obviousness – What it means?</vt:lpstr>
      <vt:lpstr>PowerPoint Presentation</vt:lpstr>
      <vt:lpstr>Derivation Proceeding and What does it mean?</vt:lpstr>
      <vt:lpstr>Prior Commercial Use Defense- What it says</vt:lpstr>
      <vt:lpstr>Prior Commercial Use Defense</vt:lpstr>
      <vt:lpstr>Citation of Prior Art and Written Statements </vt:lpstr>
      <vt:lpstr>PowerPoint Presentation</vt:lpstr>
      <vt:lpstr>PowerPoint Presentation</vt:lpstr>
      <vt:lpstr>Conclusions</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Ira Domnitz</dc:creator>
  <cp:lastModifiedBy>Ira Domnitz</cp:lastModifiedBy>
  <cp:revision>46</cp:revision>
  <dcterms:created xsi:type="dcterms:W3CDTF">2012-03-26T16:11:10Z</dcterms:created>
  <dcterms:modified xsi:type="dcterms:W3CDTF">2014-09-07T21:02:36Z</dcterms:modified>
</cp:coreProperties>
</file>