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 McGinnis" initials="BM" lastIdx="1" clrIdx="0">
    <p:extLst>
      <p:ext uri="{19B8F6BF-5375-455C-9EA6-DF929625EA0E}">
        <p15:presenceInfo xmlns:p15="http://schemas.microsoft.com/office/powerpoint/2012/main" userId="S-1-5-21-3797902213-1484413854-1185588698-11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9" autoAdjust="0"/>
    <p:restoredTop sz="66786" autoAdjust="0"/>
  </p:normalViewPr>
  <p:slideViewPr>
    <p:cSldViewPr snapToGrid="0">
      <p:cViewPr varScale="1">
        <p:scale>
          <a:sx n="50" d="100"/>
          <a:sy n="50" d="100"/>
        </p:scale>
        <p:origin x="1554" y="36"/>
      </p:cViewPr>
      <p:guideLst/>
    </p:cSldViewPr>
  </p:slideViewPr>
  <p:outlineViewPr>
    <p:cViewPr>
      <p:scale>
        <a:sx n="33" d="100"/>
        <a:sy n="33" d="100"/>
      </p:scale>
      <p:origin x="0" y="-152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654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85F7D-47A3-405B-B785-30720569E578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719AF-8F37-4934-824E-6E678706E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33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2FA65-12C0-4AA1-9479-AFFDF031D298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29B2E-B4D6-4346-8AB1-74C177E5B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9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 – </a:t>
            </a:r>
          </a:p>
          <a:p>
            <a:r>
              <a:rPr lang="en-US" dirty="0" smtClean="0"/>
              <a:t>Audience profile – attorney, bankers,</a:t>
            </a:r>
            <a:r>
              <a:rPr lang="en-US" baseline="0" dirty="0" smtClean="0"/>
              <a:t> financial advisors, real estate professionals, insurance professionals, farmers/land owners……</a:t>
            </a:r>
            <a:endParaRPr lang="en-US" dirty="0" smtClean="0"/>
          </a:p>
          <a:p>
            <a:r>
              <a:rPr lang="en-US" dirty="0" smtClean="0"/>
              <a:t>How do we save the home – TennCare</a:t>
            </a:r>
            <a:r>
              <a:rPr lang="en-US" baseline="0" dirty="0" smtClean="0"/>
              <a:t> recoupment of Medicaid debt at time of death from the estate of the Medicaid recipient – usually house is only asset left due to financial rules.  House is exempt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29B2E-B4D6-4346-8AB1-74C177E5B7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5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552K for single person</a:t>
            </a:r>
          </a:p>
          <a:p>
            <a:r>
              <a:rPr lang="en-US" dirty="0" smtClean="0"/>
              <a:t>No limit for married couple</a:t>
            </a:r>
          </a:p>
          <a:p>
            <a:r>
              <a:rPr lang="en-US" dirty="0" smtClean="0"/>
              <a:t>Includes all contiguous 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29B2E-B4D6-4346-8AB1-74C177E5B7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17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</a:t>
            </a:r>
            <a:r>
              <a:rPr lang="en-US" baseline="0" dirty="0" smtClean="0"/>
              <a:t> lien – No lien unless court judgment for recovery of benefits incorrectly paid. What we are really talking about is estate recovery. </a:t>
            </a:r>
            <a:r>
              <a:rPr lang="en-US" dirty="0" smtClean="0"/>
              <a:t>Apply to 55+ LTC, HCBS, hospital and RX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State of Tennessee is required under federal law to seek</a:t>
            </a:r>
            <a:r>
              <a:rPr lang="en-US" baseline="0" dirty="0" smtClean="0"/>
              <a:t> estate recovery </a:t>
            </a:r>
            <a:r>
              <a:rPr lang="en-US" dirty="0" smtClean="0"/>
              <a:t>as a condition to receive federal funds.</a:t>
            </a:r>
            <a:r>
              <a:rPr lang="en-US" baseline="0" dirty="0" smtClean="0"/>
              <a:t> We understand that Medicaid or TennCare is a mix of state and federal money.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Each state is allowed to define estate – limited or expanded – in TN the definition of estate is limited to probate estate. Case law evolution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29B2E-B4D6-4346-8AB1-74C177E5B7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7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lien.  </a:t>
            </a:r>
          </a:p>
          <a:p>
            <a:r>
              <a:rPr lang="en-US" dirty="0" smtClean="0"/>
              <a:t>limited to probate estate only – so if the Medicaid recipient</a:t>
            </a:r>
            <a:r>
              <a:rPr lang="en-US" baseline="0" dirty="0" smtClean="0"/>
              <a:t> does not own any assets at the time of his/her death – other words there is nothing in his/her name </a:t>
            </a:r>
          </a:p>
          <a:p>
            <a:r>
              <a:rPr lang="en-US" baseline="0" dirty="0" smtClean="0"/>
              <a:t>TCA 71-5-116 c2 not receiving TennCare benefits at time of death.</a:t>
            </a:r>
          </a:p>
          <a:p>
            <a:r>
              <a:rPr lang="en-US" baseline="0" dirty="0" smtClean="0"/>
              <a:t>Probate avoidance options: courts are chipping away at definition of probate estate – </a:t>
            </a:r>
            <a:r>
              <a:rPr lang="en-US" b="1" baseline="0" dirty="0" smtClean="0"/>
              <a:t>Trigg </a:t>
            </a:r>
            <a:r>
              <a:rPr lang="en-US" baseline="0" dirty="0" smtClean="0"/>
              <a:t>– real property vesting in heirs immediately at death does not avoid TennCare recoupment claim. </a:t>
            </a:r>
            <a:r>
              <a:rPr lang="en-US" b="1" baseline="0" dirty="0" smtClean="0"/>
              <a:t>Gregory</a:t>
            </a:r>
            <a:r>
              <a:rPr lang="en-US" baseline="0" dirty="0" smtClean="0"/>
              <a:t>-14 months after death opened probate, </a:t>
            </a:r>
            <a:r>
              <a:rPr lang="en-US" baseline="0" dirty="0" err="1" smtClean="0"/>
              <a:t>TennCAre</a:t>
            </a:r>
            <a:r>
              <a:rPr lang="en-US" baseline="0" dirty="0" smtClean="0"/>
              <a:t> filed claim – notice requirement to TennCare overrides probate SOL. Actual notice –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TennCare Release.  Seems to reverse Tanner 2009 case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 1 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SOL.  Really just adds condition by defining notice - </a:t>
            </a:r>
            <a:r>
              <a:rPr lang="en-US" b="1" baseline="0" dirty="0" err="1" smtClean="0"/>
              <a:t>Stidham</a:t>
            </a:r>
            <a:r>
              <a:rPr lang="en-US" baseline="0" dirty="0" smtClean="0"/>
              <a:t> (RLT) </a:t>
            </a:r>
          </a:p>
          <a:p>
            <a:r>
              <a:rPr lang="en-US" baseline="0" dirty="0" smtClean="0"/>
              <a:t>Transfer to spouse. Transfer to blind or disabled child (any age) out right or </a:t>
            </a:r>
          </a:p>
          <a:p>
            <a:r>
              <a:rPr lang="en-US" baseline="0" dirty="0" smtClean="0"/>
              <a:t>Transfer to trust </a:t>
            </a:r>
            <a:r>
              <a:rPr lang="en-US" baseline="0" dirty="0" err="1" smtClean="0"/>
              <a:t>fbo</a:t>
            </a:r>
            <a:r>
              <a:rPr lang="en-US" baseline="0" dirty="0" smtClean="0"/>
              <a:t> disabled person under age of 65, or disabled child but not a </a:t>
            </a:r>
          </a:p>
          <a:p>
            <a:r>
              <a:rPr lang="en-US" baseline="0" dirty="0" smtClean="0"/>
              <a:t>Revocable trust – no protection. And not an </a:t>
            </a:r>
          </a:p>
          <a:p>
            <a:r>
              <a:rPr lang="en-US" baseline="0" dirty="0" smtClean="0"/>
              <a:t>Irrevocable trust for own benefit or benefit of child not disabled - offers protection but initiates 5 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clock  - planning ahead- </a:t>
            </a:r>
          </a:p>
          <a:p>
            <a:r>
              <a:rPr lang="en-US" baseline="0" dirty="0" smtClean="0"/>
              <a:t>Sell it – generates funds for spend down – home ownership can be burdensome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29B2E-B4D6-4346-8AB1-74C177E5B7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9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Proper planning in advance of illness – some crystal</a:t>
            </a:r>
            <a:r>
              <a:rPr lang="en-US" baseline="0" dirty="0" smtClean="0"/>
              <a:t> ball gazing required</a:t>
            </a:r>
          </a:p>
          <a:p>
            <a:r>
              <a:rPr lang="en-US" baseline="0" dirty="0" smtClean="0"/>
              <a:t>5 year rule – Medicaid “looks back” prior 5 years from time of application to see what happened to assets. Transfer between spouses is permissible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Giving to children – generally bad idea; creditors, divorces, unanticipated illnesses, bankruptcy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Also have to consider tax basis consequences</a:t>
            </a:r>
          </a:p>
          <a:p>
            <a:r>
              <a:rPr lang="en-US" baseline="0" dirty="0" smtClean="0"/>
              <a:t>You can retain a life estate – that helps secure your interest and for now still escapes estate recovery - </a:t>
            </a:r>
          </a:p>
          <a:p>
            <a:r>
              <a:rPr lang="en-US" baseline="0" dirty="0" smtClean="0"/>
              <a:t>Use of trusts – irrevocable trust – major advantage is creditor protection and major disadvantage is inflexibility and loss of control.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29B2E-B4D6-4346-8AB1-74C177E5B7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38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Caregiver child rule</a:t>
            </a:r>
            <a:r>
              <a:rPr lang="en-US" baseline="0" dirty="0" smtClean="0"/>
              <a:t> – 2 </a:t>
            </a:r>
            <a:r>
              <a:rPr lang="en-US" baseline="0" dirty="0" err="1" smtClean="0"/>
              <a:t>yrs</a:t>
            </a:r>
            <a:r>
              <a:rPr lang="en-US" baseline="0" dirty="0" smtClean="0"/>
              <a:t> lived with elder and prevents elder from going into a nursing facility. Proof of residence and statement from PCP re caregiving.  If using caregiver child situation can transfer prior to death. </a:t>
            </a:r>
          </a:p>
          <a:p>
            <a:r>
              <a:rPr lang="en-US" baseline="0" dirty="0" smtClean="0"/>
              <a:t>Minor child – survived by a minor child &lt;18. this exception has to be in place at time of death not application.</a:t>
            </a:r>
          </a:p>
          <a:p>
            <a:r>
              <a:rPr lang="en-US" baseline="0" dirty="0" smtClean="0"/>
              <a:t>Hardship – not well defined, could be viewed as temporary and duty to report changes. This exception has to be in place at time of death not application.</a:t>
            </a:r>
          </a:p>
          <a:p>
            <a:r>
              <a:rPr lang="en-US" dirty="0" smtClean="0"/>
              <a:t>Sibling – might fall under hardship – depends on equity interest</a:t>
            </a:r>
          </a:p>
          <a:p>
            <a:r>
              <a:rPr lang="en-US" dirty="0" smtClean="0"/>
              <a:t>Reverse</a:t>
            </a:r>
            <a:r>
              <a:rPr lang="en-US" baseline="0" dirty="0" smtClean="0"/>
              <a:t> mortgage – if a reverse mortgage has depleted equity in home – little or nothing for TennCare to recover from </a:t>
            </a:r>
          </a:p>
          <a:p>
            <a:r>
              <a:rPr lang="en-US" baseline="0" dirty="0" smtClean="0"/>
              <a:t>DHS did not inform of estate recovery </a:t>
            </a:r>
          </a:p>
          <a:p>
            <a:r>
              <a:rPr lang="en-US" baseline="0" dirty="0" smtClean="0"/>
              <a:t>If you did not transfer property prior to death but are survived by spouse or disabled child – no recovery during their life time.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29B2E-B4D6-4346-8AB1-74C177E5B7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65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787400"/>
            <a:ext cx="11334749" cy="1452563"/>
          </a:xfrm>
        </p:spPr>
        <p:txBody>
          <a:bodyPr/>
          <a:lstStyle/>
          <a:p>
            <a:r>
              <a:rPr lang="en-US" b="0" dirty="0" smtClean="0"/>
              <a:t>Should I Transfer my House to my Kids?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8" y="2282826"/>
            <a:ext cx="9001462" cy="1370012"/>
          </a:xfrm>
        </p:spPr>
        <p:txBody>
          <a:bodyPr>
            <a:noAutofit/>
          </a:bodyPr>
          <a:lstStyle/>
          <a:p>
            <a:r>
              <a:rPr lang="en-US" i="1" dirty="0" smtClean="0"/>
              <a:t>Presented by </a:t>
            </a:r>
          </a:p>
          <a:p>
            <a:r>
              <a:rPr lang="en-US" dirty="0" smtClean="0">
                <a:latin typeface="+mj-lt"/>
              </a:rPr>
              <a:t>Timothy L. Takacs</a:t>
            </a:r>
          </a:p>
          <a:p>
            <a:r>
              <a:rPr lang="en-US" dirty="0" smtClean="0">
                <a:latin typeface="+mj-lt"/>
              </a:rPr>
              <a:t>Certified Elder Law Attorney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499" y="6049317"/>
            <a:ext cx="5067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www.tn-elderlaw.com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52849" y="4077965"/>
            <a:ext cx="4743452" cy="161456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328" y="4164722"/>
            <a:ext cx="4242816" cy="150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8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20051"/>
            <a:ext cx="10353761" cy="1326321"/>
          </a:xfrm>
        </p:spPr>
        <p:txBody>
          <a:bodyPr/>
          <a:lstStyle/>
          <a:p>
            <a:r>
              <a:rPr lang="en-US" dirty="0" smtClean="0"/>
              <a:t>Homestead Exemption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2" y="1546372"/>
            <a:ext cx="3061736" cy="229630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85" y="4006686"/>
            <a:ext cx="3372886" cy="24301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910" y="2254014"/>
            <a:ext cx="5868646" cy="31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6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deferred Countable Asset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9583" y="2343714"/>
            <a:ext cx="9401867" cy="3695136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 smtClean="0">
                <a:latin typeface="+mj-lt"/>
              </a:rPr>
              <a:t>Estate Recovery – legal basis</a:t>
            </a:r>
          </a:p>
          <a:p>
            <a:pPr marL="0" indent="0">
              <a:buNone/>
            </a:pPr>
            <a:r>
              <a:rPr lang="en-US" sz="3400" dirty="0">
                <a:latin typeface="+mj-lt"/>
              </a:rPr>
              <a:t>	</a:t>
            </a:r>
            <a:r>
              <a:rPr lang="en-US" sz="3400" dirty="0" smtClean="0">
                <a:latin typeface="+mj-lt"/>
              </a:rPr>
              <a:t>Federal statute  42 USC </a:t>
            </a:r>
            <a:r>
              <a:rPr lang="en-US" sz="3400" dirty="0" smtClean="0">
                <a:latin typeface="+mj-lt"/>
                <a:cs typeface="Arial" panose="020B0604020202020204" pitchFamily="34" charset="0"/>
              </a:rPr>
              <a:t>§ 1396p</a:t>
            </a:r>
            <a:endParaRPr lang="en-US" sz="3400" dirty="0" smtClean="0">
              <a:latin typeface="+mj-lt"/>
            </a:endParaRPr>
          </a:p>
          <a:p>
            <a:pPr marL="0" indent="0">
              <a:buNone/>
            </a:pPr>
            <a:r>
              <a:rPr lang="en-US" sz="3400" dirty="0">
                <a:latin typeface="+mj-lt"/>
              </a:rPr>
              <a:t>	</a:t>
            </a:r>
            <a:r>
              <a:rPr lang="en-US" sz="3400" dirty="0" smtClean="0">
                <a:latin typeface="+mj-lt"/>
              </a:rPr>
              <a:t>State statute TCA </a:t>
            </a:r>
            <a:r>
              <a:rPr lang="en-US" sz="3400" dirty="0" smtClean="0">
                <a:latin typeface="+mj-lt"/>
                <a:cs typeface="Arial" panose="020B0604020202020204" pitchFamily="34" charset="0"/>
              </a:rPr>
              <a:t>§ 71-5-116 </a:t>
            </a:r>
            <a:endParaRPr lang="en-US" sz="3400" dirty="0" smtClean="0">
              <a:latin typeface="+mj-lt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1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the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Estate Recovery limited to Probate Estate only for those that die on Medicaid.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dirty="0"/>
              <a:t>	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+mj-lt"/>
              </a:rPr>
              <a:t>Probate avoidance options:</a:t>
            </a:r>
          </a:p>
          <a:p>
            <a:pPr lvl="1"/>
            <a:r>
              <a:rPr lang="en-US" sz="3200" dirty="0" smtClean="0">
                <a:latin typeface="+mj-lt"/>
              </a:rPr>
              <a:t>Transfer to spouse</a:t>
            </a:r>
          </a:p>
          <a:p>
            <a:pPr lvl="1"/>
            <a:r>
              <a:rPr lang="en-US" sz="3200" dirty="0" smtClean="0">
                <a:latin typeface="+mj-lt"/>
              </a:rPr>
              <a:t>Transfer to disabled or blind child</a:t>
            </a:r>
          </a:p>
          <a:p>
            <a:pPr lvl="1"/>
            <a:r>
              <a:rPr lang="en-US" sz="3200" dirty="0" smtClean="0">
                <a:latin typeface="+mj-lt"/>
              </a:rPr>
              <a:t>Transfer to a trust</a:t>
            </a:r>
          </a:p>
          <a:p>
            <a:pPr lvl="1"/>
            <a:r>
              <a:rPr lang="en-US" sz="3200" dirty="0" smtClean="0">
                <a:latin typeface="+mj-lt"/>
              </a:rPr>
              <a:t>Sell prior to death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868" y="609600"/>
            <a:ext cx="1502988" cy="150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9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1849" y="1935921"/>
            <a:ext cx="6762751" cy="3695136"/>
          </a:xfrm>
        </p:spPr>
        <p:txBody>
          <a:bodyPr>
            <a:normAutofit fontScale="92500" lnSpcReduction="20000"/>
          </a:bodyPr>
          <a:lstStyle/>
          <a:p>
            <a:r>
              <a:rPr lang="en-US" sz="3700" dirty="0" smtClean="0">
                <a:effectLst/>
                <a:latin typeface="+mj-lt"/>
              </a:rPr>
              <a:t>5 year rule</a:t>
            </a:r>
          </a:p>
          <a:p>
            <a:pPr lvl="1"/>
            <a:r>
              <a:rPr lang="en-US" sz="3700" dirty="0" smtClean="0">
                <a:effectLst/>
                <a:latin typeface="+mj-lt"/>
              </a:rPr>
              <a:t>Gift to children</a:t>
            </a:r>
          </a:p>
          <a:p>
            <a:pPr lvl="2"/>
            <a:r>
              <a:rPr lang="en-US" sz="3700" dirty="0" smtClean="0">
                <a:effectLst/>
                <a:latin typeface="+mj-lt"/>
              </a:rPr>
              <a:t>Pros and Cons </a:t>
            </a:r>
          </a:p>
          <a:p>
            <a:pPr lvl="1"/>
            <a:r>
              <a:rPr lang="en-US" sz="3700" dirty="0" smtClean="0">
                <a:effectLst/>
                <a:latin typeface="+mj-lt"/>
              </a:rPr>
              <a:t>Transfer to a Trust</a:t>
            </a:r>
          </a:p>
          <a:p>
            <a:pPr lvl="2"/>
            <a:r>
              <a:rPr lang="en-US" sz="3700" dirty="0" smtClean="0">
                <a:effectLst/>
                <a:latin typeface="+mj-lt"/>
              </a:rPr>
              <a:t>Pros and Cons</a:t>
            </a:r>
          </a:p>
          <a:p>
            <a:r>
              <a:rPr lang="en-US" sz="3700" dirty="0" smtClean="0">
                <a:effectLst/>
                <a:latin typeface="+mj-lt"/>
              </a:rPr>
              <a:t>Life estate</a:t>
            </a:r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13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8351" y="1935921"/>
            <a:ext cx="7849205" cy="3695136"/>
          </a:xfrm>
        </p:spPr>
        <p:txBody>
          <a:bodyPr>
            <a:normAutofit lnSpcReduction="10000"/>
          </a:bodyPr>
          <a:lstStyle/>
          <a:p>
            <a:r>
              <a:rPr lang="en-US" sz="3400" dirty="0" smtClean="0">
                <a:effectLst/>
                <a:latin typeface="+mj-lt"/>
              </a:rPr>
              <a:t>Caregiver child rule</a:t>
            </a:r>
          </a:p>
          <a:p>
            <a:r>
              <a:rPr lang="en-US" sz="3400" dirty="0" smtClean="0">
                <a:effectLst/>
                <a:latin typeface="+mj-lt"/>
              </a:rPr>
              <a:t>Minor child</a:t>
            </a:r>
          </a:p>
          <a:p>
            <a:r>
              <a:rPr lang="en-US" sz="3400" dirty="0" smtClean="0">
                <a:effectLst/>
                <a:latin typeface="+mj-lt"/>
              </a:rPr>
              <a:t>Hardship</a:t>
            </a:r>
          </a:p>
          <a:p>
            <a:r>
              <a:rPr lang="en-US" sz="3400" dirty="0" smtClean="0">
                <a:effectLst/>
                <a:latin typeface="+mj-lt"/>
              </a:rPr>
              <a:t>Joint ownership with sibling</a:t>
            </a:r>
          </a:p>
          <a:p>
            <a:r>
              <a:rPr lang="en-US" sz="3400" dirty="0" smtClean="0">
                <a:effectLst/>
                <a:latin typeface="+mj-lt"/>
              </a:rPr>
              <a:t>Reverse mortgage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05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752</Words>
  <Application>Microsoft Office PowerPoint</Application>
  <PresentationFormat>Widescreen</PresentationFormat>
  <Paragraphs>70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Rockwell</vt:lpstr>
      <vt:lpstr>Damask</vt:lpstr>
      <vt:lpstr>Should I Transfer my House to my Kids?</vt:lpstr>
      <vt:lpstr>Homestead Exemption </vt:lpstr>
      <vt:lpstr>A deferred Countable Asset</vt:lpstr>
      <vt:lpstr>Protecting the home</vt:lpstr>
      <vt:lpstr>Planning ahead</vt:lpstr>
      <vt:lpstr>Unique situations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we Save the Home?</dc:title>
  <dc:creator>Barbara McGinnis</dc:creator>
  <cp:lastModifiedBy>Bonnie Woodard</cp:lastModifiedBy>
  <cp:revision>23</cp:revision>
  <cp:lastPrinted>2015-04-13T18:21:27Z</cp:lastPrinted>
  <dcterms:created xsi:type="dcterms:W3CDTF">2015-04-09T21:50:50Z</dcterms:created>
  <dcterms:modified xsi:type="dcterms:W3CDTF">2016-04-27T18:24:59Z</dcterms:modified>
</cp:coreProperties>
</file>