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4" r:id="rId4"/>
  </p:sldMasterIdLst>
  <p:notesMasterIdLst>
    <p:notesMasterId r:id="rId22"/>
  </p:notesMasterIdLst>
  <p:handoutMasterIdLst>
    <p:handoutMasterId r:id="rId23"/>
  </p:handoutMasterIdLst>
  <p:sldIdLst>
    <p:sldId id="256" r:id="rId5"/>
    <p:sldId id="268" r:id="rId6"/>
    <p:sldId id="258" r:id="rId7"/>
    <p:sldId id="269" r:id="rId8"/>
    <p:sldId id="266" r:id="rId9"/>
    <p:sldId id="259" r:id="rId10"/>
    <p:sldId id="260" r:id="rId11"/>
    <p:sldId id="262" r:id="rId12"/>
    <p:sldId id="265" r:id="rId13"/>
    <p:sldId id="270" r:id="rId14"/>
    <p:sldId id="261" r:id="rId15"/>
    <p:sldId id="272" r:id="rId16"/>
    <p:sldId id="273" r:id="rId17"/>
    <p:sldId id="271" r:id="rId18"/>
    <p:sldId id="263" r:id="rId19"/>
    <p:sldId id="264" r:id="rId20"/>
    <p:sldId id="274" r:id="rId21"/>
  </p:sldIdLst>
  <p:sldSz cx="9144000" cy="6858000" type="screen4x3"/>
  <p:notesSz cx="7023100" cy="9309100"/>
  <p:defaultTextStyle>
    <a:defPPr>
      <a:defRPr lang="en-US"/>
    </a:defPPr>
    <a:lvl1pPr algn="ctr" rtl="0" eaLnBrk="0" fontAlgn="base" hangingPunct="0">
      <a:spcBef>
        <a:spcPct val="0"/>
      </a:spcBef>
      <a:spcAft>
        <a:spcPct val="0"/>
      </a:spcAft>
      <a:defRPr sz="1600" kern="1200">
        <a:solidFill>
          <a:srgbClr val="6185A2"/>
        </a:solidFill>
        <a:latin typeface="Arial" charset="0"/>
        <a:ea typeface="+mn-ea"/>
        <a:cs typeface="+mn-cs"/>
      </a:defRPr>
    </a:lvl1pPr>
    <a:lvl2pPr marL="457200" algn="ctr" rtl="0" eaLnBrk="0" fontAlgn="base" hangingPunct="0">
      <a:spcBef>
        <a:spcPct val="0"/>
      </a:spcBef>
      <a:spcAft>
        <a:spcPct val="0"/>
      </a:spcAft>
      <a:defRPr sz="1600" kern="1200">
        <a:solidFill>
          <a:srgbClr val="6185A2"/>
        </a:solidFill>
        <a:latin typeface="Arial" charset="0"/>
        <a:ea typeface="+mn-ea"/>
        <a:cs typeface="+mn-cs"/>
      </a:defRPr>
    </a:lvl2pPr>
    <a:lvl3pPr marL="914400" algn="ctr" rtl="0" eaLnBrk="0" fontAlgn="base" hangingPunct="0">
      <a:spcBef>
        <a:spcPct val="0"/>
      </a:spcBef>
      <a:spcAft>
        <a:spcPct val="0"/>
      </a:spcAft>
      <a:defRPr sz="1600" kern="1200">
        <a:solidFill>
          <a:srgbClr val="6185A2"/>
        </a:solidFill>
        <a:latin typeface="Arial" charset="0"/>
        <a:ea typeface="+mn-ea"/>
        <a:cs typeface="+mn-cs"/>
      </a:defRPr>
    </a:lvl3pPr>
    <a:lvl4pPr marL="1371600" algn="ctr" rtl="0" eaLnBrk="0" fontAlgn="base" hangingPunct="0">
      <a:spcBef>
        <a:spcPct val="0"/>
      </a:spcBef>
      <a:spcAft>
        <a:spcPct val="0"/>
      </a:spcAft>
      <a:defRPr sz="1600" kern="1200">
        <a:solidFill>
          <a:srgbClr val="6185A2"/>
        </a:solidFill>
        <a:latin typeface="Arial" charset="0"/>
        <a:ea typeface="+mn-ea"/>
        <a:cs typeface="+mn-cs"/>
      </a:defRPr>
    </a:lvl4pPr>
    <a:lvl5pPr marL="1828800" algn="ctr" rtl="0" eaLnBrk="0" fontAlgn="base" hangingPunct="0">
      <a:spcBef>
        <a:spcPct val="0"/>
      </a:spcBef>
      <a:spcAft>
        <a:spcPct val="0"/>
      </a:spcAft>
      <a:defRPr sz="1600" kern="1200">
        <a:solidFill>
          <a:srgbClr val="6185A2"/>
        </a:solidFill>
        <a:latin typeface="Arial" charset="0"/>
        <a:ea typeface="+mn-ea"/>
        <a:cs typeface="+mn-cs"/>
      </a:defRPr>
    </a:lvl5pPr>
    <a:lvl6pPr marL="2286000" algn="l" defTabSz="914400" rtl="0" eaLnBrk="1" latinLnBrk="0" hangingPunct="1">
      <a:defRPr sz="1600" kern="1200">
        <a:solidFill>
          <a:srgbClr val="6185A2"/>
        </a:solidFill>
        <a:latin typeface="Arial" charset="0"/>
        <a:ea typeface="+mn-ea"/>
        <a:cs typeface="+mn-cs"/>
      </a:defRPr>
    </a:lvl6pPr>
    <a:lvl7pPr marL="2743200" algn="l" defTabSz="914400" rtl="0" eaLnBrk="1" latinLnBrk="0" hangingPunct="1">
      <a:defRPr sz="1600" kern="1200">
        <a:solidFill>
          <a:srgbClr val="6185A2"/>
        </a:solidFill>
        <a:latin typeface="Arial" charset="0"/>
        <a:ea typeface="+mn-ea"/>
        <a:cs typeface="+mn-cs"/>
      </a:defRPr>
    </a:lvl7pPr>
    <a:lvl8pPr marL="3200400" algn="l" defTabSz="914400" rtl="0" eaLnBrk="1" latinLnBrk="0" hangingPunct="1">
      <a:defRPr sz="1600" kern="1200">
        <a:solidFill>
          <a:srgbClr val="6185A2"/>
        </a:solidFill>
        <a:latin typeface="Arial" charset="0"/>
        <a:ea typeface="+mn-ea"/>
        <a:cs typeface="+mn-cs"/>
      </a:defRPr>
    </a:lvl8pPr>
    <a:lvl9pPr marL="3657600" algn="l" defTabSz="914400" rtl="0" eaLnBrk="1" latinLnBrk="0" hangingPunct="1">
      <a:defRPr sz="1600" kern="1200">
        <a:solidFill>
          <a:srgbClr val="6185A2"/>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BA05"/>
    <a:srgbClr val="45637A"/>
    <a:srgbClr val="CBCF50"/>
    <a:srgbClr val="FFEAAC"/>
    <a:srgbClr val="09571D"/>
    <a:srgbClr val="095B1E"/>
    <a:srgbClr val="296D3C"/>
    <a:srgbClr val="0A6822"/>
    <a:srgbClr val="318249"/>
    <a:srgbClr val="4153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378" autoAdjust="0"/>
    <p:restoredTop sz="83516" autoAdjust="0"/>
  </p:normalViewPr>
  <p:slideViewPr>
    <p:cSldViewPr snapToGrid="0" snapToObjects="1">
      <p:cViewPr varScale="1">
        <p:scale>
          <a:sx n="117" d="100"/>
          <a:sy n="117" d="100"/>
        </p:scale>
        <p:origin x="-1908" y="-102"/>
      </p:cViewPr>
      <p:guideLst>
        <p:guide orient="horz" pos="3656"/>
        <p:guide pos="288"/>
        <p:guide pos="5474"/>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780" y="-7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665" cy="46481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7827" y="0"/>
            <a:ext cx="3043665" cy="464814"/>
          </a:xfrm>
          <a:prstGeom prst="rect">
            <a:avLst/>
          </a:prstGeom>
        </p:spPr>
        <p:txBody>
          <a:bodyPr vert="horz" lIns="92446" tIns="46223" rIns="92446" bIns="46223" rtlCol="0"/>
          <a:lstStyle>
            <a:lvl1pPr algn="r">
              <a:defRPr sz="1200"/>
            </a:lvl1pPr>
          </a:lstStyle>
          <a:p>
            <a:fld id="{D4BDA2ED-6575-49F0-9F76-4805DE67D092}" type="datetimeFigureOut">
              <a:rPr lang="en-US" smtClean="0"/>
              <a:pPr/>
              <a:t>10/29/2012</a:t>
            </a:fld>
            <a:endParaRPr lang="en-US" dirty="0"/>
          </a:p>
        </p:txBody>
      </p:sp>
      <p:sp>
        <p:nvSpPr>
          <p:cNvPr id="4" name="Footer Placeholder 3"/>
          <p:cNvSpPr>
            <a:spLocks noGrp="1"/>
          </p:cNvSpPr>
          <p:nvPr>
            <p:ph type="ftr" sz="quarter" idx="2"/>
          </p:nvPr>
        </p:nvSpPr>
        <p:spPr>
          <a:xfrm>
            <a:off x="0" y="8842684"/>
            <a:ext cx="3043665" cy="464814"/>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827" y="8842684"/>
            <a:ext cx="3043665" cy="464814"/>
          </a:xfrm>
          <a:prstGeom prst="rect">
            <a:avLst/>
          </a:prstGeom>
        </p:spPr>
        <p:txBody>
          <a:bodyPr vert="horz" lIns="92446" tIns="46223" rIns="92446" bIns="46223" rtlCol="0" anchor="b"/>
          <a:lstStyle>
            <a:lvl1pPr algn="r">
              <a:defRPr sz="1200"/>
            </a:lvl1pPr>
          </a:lstStyle>
          <a:p>
            <a:fld id="{E4136D4F-0403-4097-A3D6-215178FFC0C5}" type="slidenum">
              <a:rPr lang="en-US" smtClean="0"/>
              <a:pPr/>
              <a:t>‹#›</a:t>
            </a:fld>
            <a:endParaRPr lang="en-US" dirty="0"/>
          </a:p>
        </p:txBody>
      </p:sp>
    </p:spTree>
    <p:extLst>
      <p:ext uri="{BB962C8B-B14F-4D97-AF65-F5344CB8AC3E}">
        <p14:creationId xmlns:p14="http://schemas.microsoft.com/office/powerpoint/2010/main" val="2468004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3665" cy="464814"/>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l" defTabSz="932484">
              <a:defRPr sz="1200">
                <a:solidFill>
                  <a:schemeClr val="tx1"/>
                </a:solidFill>
                <a:latin typeface="Times" pitchFamily="18" charset="0"/>
              </a:defRPr>
            </a:lvl1pPr>
          </a:lstStyle>
          <a:p>
            <a:endParaRPr lang="en-US" dirty="0"/>
          </a:p>
        </p:txBody>
      </p:sp>
      <p:sp>
        <p:nvSpPr>
          <p:cNvPr id="4099" name="Rectangle 3"/>
          <p:cNvSpPr>
            <a:spLocks noGrp="1" noChangeArrowheads="1"/>
          </p:cNvSpPr>
          <p:nvPr>
            <p:ph type="dt" idx="1"/>
          </p:nvPr>
        </p:nvSpPr>
        <p:spPr bwMode="auto">
          <a:xfrm>
            <a:off x="3979436" y="0"/>
            <a:ext cx="3043664" cy="464814"/>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r" defTabSz="932484">
              <a:defRPr sz="1200">
                <a:solidFill>
                  <a:schemeClr val="tx1"/>
                </a:solidFill>
                <a:latin typeface="Times" pitchFamily="18" charset="0"/>
              </a:defRPr>
            </a:lvl1pPr>
          </a:lstStyle>
          <a:p>
            <a:endParaRPr lang="en-US" dirty="0"/>
          </a:p>
        </p:txBody>
      </p:sp>
      <p:sp>
        <p:nvSpPr>
          <p:cNvPr id="4100"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35770" y="4422144"/>
            <a:ext cx="5151560" cy="4188133"/>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844287"/>
            <a:ext cx="3043665" cy="464814"/>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l" defTabSz="932484">
              <a:defRPr sz="1200">
                <a:solidFill>
                  <a:schemeClr val="tx1"/>
                </a:solidFill>
                <a:latin typeface="Times" pitchFamily="18" charset="0"/>
              </a:defRPr>
            </a:lvl1pPr>
          </a:lstStyle>
          <a:p>
            <a:endParaRPr lang="en-US" dirty="0"/>
          </a:p>
        </p:txBody>
      </p:sp>
      <p:sp>
        <p:nvSpPr>
          <p:cNvPr id="4103" name="Rectangle 7"/>
          <p:cNvSpPr>
            <a:spLocks noGrp="1" noChangeArrowheads="1"/>
          </p:cNvSpPr>
          <p:nvPr>
            <p:ph type="sldNum" sz="quarter" idx="5"/>
          </p:nvPr>
        </p:nvSpPr>
        <p:spPr bwMode="auto">
          <a:xfrm>
            <a:off x="3979436" y="8844287"/>
            <a:ext cx="3043664" cy="464814"/>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r" defTabSz="932484">
              <a:defRPr sz="1200">
                <a:solidFill>
                  <a:schemeClr val="tx1"/>
                </a:solidFill>
                <a:latin typeface="Times" pitchFamily="18" charset="0"/>
              </a:defRPr>
            </a:lvl1pPr>
          </a:lstStyle>
          <a:p>
            <a:fld id="{03138825-A23D-4068-9DC5-5545CCCA919B}" type="slidenum">
              <a:rPr lang="en-US"/>
              <a:pPr/>
              <a:t>‹#›</a:t>
            </a:fld>
            <a:endParaRPr lang="en-US" dirty="0"/>
          </a:p>
        </p:txBody>
      </p:sp>
    </p:spTree>
    <p:extLst>
      <p:ext uri="{BB962C8B-B14F-4D97-AF65-F5344CB8AC3E}">
        <p14:creationId xmlns:p14="http://schemas.microsoft.com/office/powerpoint/2010/main" val="2375605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138825-A23D-4068-9DC5-5545CCCA919B}" type="slidenum">
              <a:rPr lang="en-US" smtClean="0"/>
              <a:pPr/>
              <a:t>2</a:t>
            </a:fld>
            <a:endParaRPr lang="en-US" dirty="0"/>
          </a:p>
        </p:txBody>
      </p:sp>
    </p:spTree>
    <p:extLst>
      <p:ext uri="{BB962C8B-B14F-4D97-AF65-F5344CB8AC3E}">
        <p14:creationId xmlns:p14="http://schemas.microsoft.com/office/powerpoint/2010/main" val="26092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dirty="0" smtClean="0"/>
              <a:t>NPMA made the decision to pursue the creation of standards for our profession at the 1998 NES held in Santa Fe, New Mexico.    The decision to move in this direction was based on the continued question on  how to interpret the FAR,  since it </a:t>
            </a:r>
            <a:r>
              <a:rPr lang="en-US" dirty="0" smtClean="0"/>
              <a:t>seemed </a:t>
            </a:r>
            <a:r>
              <a:rPr lang="en-US" dirty="0" smtClean="0"/>
              <a:t>everyone from industry to Government had their own opinions and  in order to </a:t>
            </a:r>
            <a:r>
              <a:rPr lang="en-US" dirty="0" smtClean="0"/>
              <a:t>get pass this road block we </a:t>
            </a:r>
            <a:r>
              <a:rPr lang="en-US" dirty="0" smtClean="0"/>
              <a:t>needed to </a:t>
            </a:r>
            <a:r>
              <a:rPr lang="en-US" dirty="0" smtClean="0"/>
              <a:t>create</a:t>
            </a:r>
            <a:r>
              <a:rPr lang="en-US" dirty="0" smtClean="0"/>
              <a:t> </a:t>
            </a:r>
            <a:r>
              <a:rPr lang="en-US" dirty="0" smtClean="0"/>
              <a:t>“standards” that we all could understand and follow.   </a:t>
            </a:r>
          </a:p>
          <a:p>
            <a:pPr marL="171450" indent="-171450">
              <a:buFont typeface="Arial" pitchFamily="34" charset="0"/>
              <a:buChar char="•"/>
            </a:pPr>
            <a:r>
              <a:rPr lang="en-US" dirty="0" smtClean="0"/>
              <a:t>A group of volunteers took on the task to figure out how the process should work.   Should the process be kept within NPMA  or should we align with an existing voluntary consensus standards body.   </a:t>
            </a:r>
          </a:p>
          <a:p>
            <a:pPr marL="171450" indent="-171450">
              <a:buFont typeface="Arial" pitchFamily="34" charset="0"/>
              <a:buChar char="•"/>
            </a:pPr>
            <a:r>
              <a:rPr lang="en-US" dirty="0" smtClean="0"/>
              <a:t>After nearly two years of work the decision was to align with and existing body and ASTM was chosen.   ASTM has the infrastructure, the processes and the staff to help make sure that what was developed would be done in a true consensus manner. </a:t>
            </a:r>
          </a:p>
          <a:p>
            <a:pPr marL="171450" indent="-171450">
              <a:buFont typeface="Arial" pitchFamily="34" charset="0"/>
              <a:buChar char="•"/>
            </a:pPr>
            <a:r>
              <a:rPr lang="en-US" dirty="0" smtClean="0"/>
              <a:t>Committee E53 on Property Management Systems was formed in 2000 with a small core group of individuals as its first members.   </a:t>
            </a:r>
          </a:p>
          <a:p>
            <a:pPr marL="171450" indent="-171450">
              <a:buFont typeface="Arial" pitchFamily="34" charset="0"/>
              <a:buChar char="•"/>
            </a:pPr>
            <a:r>
              <a:rPr lang="en-US" dirty="0" smtClean="0"/>
              <a:t>That group issued its first standard, on LL&amp;D, in 2001.   Nine more quickly followed.  To promote the committee and the standard development process NPMA issued a booklet with the first ten standards to its members.    </a:t>
            </a:r>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138825-A23D-4068-9DC5-5545CCCA919B}" type="slidenum">
              <a:rPr lang="en-US" smtClean="0"/>
              <a:pPr/>
              <a:t>4</a:t>
            </a:fld>
            <a:endParaRPr lang="en-US" dirty="0"/>
          </a:p>
        </p:txBody>
      </p:sp>
    </p:spTree>
    <p:extLst>
      <p:ext uri="{BB962C8B-B14F-4D97-AF65-F5344CB8AC3E}">
        <p14:creationId xmlns:p14="http://schemas.microsoft.com/office/powerpoint/2010/main" val="98924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This scope is part of the E53 By-laws.   Simply put it states that the committee will focus on asset and property management areas for the development of standards.   </a:t>
            </a:r>
            <a:endParaRPr lang="en-US" dirty="0" smtClean="0"/>
          </a:p>
          <a:p>
            <a:r>
              <a:rPr lang="en-US" dirty="0" smtClean="0"/>
              <a:t>.</a:t>
            </a:r>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5</a:t>
            </a:fld>
            <a:endParaRPr lang="en-US" dirty="0"/>
          </a:p>
        </p:txBody>
      </p:sp>
    </p:spTree>
    <p:extLst>
      <p:ext uri="{BB962C8B-B14F-4D97-AF65-F5344CB8AC3E}">
        <p14:creationId xmlns:p14="http://schemas.microsoft.com/office/powerpoint/2010/main" val="1193677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717750"/>
            <a:ext cx="4654550" cy="3490913"/>
          </a:xfrm>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This is the current Executive Board.    It is made up of all volunteers, except for the ASTM staff manager.    The current Board includes members from different industries and Federal Government agencies.   A very good mix.   </a:t>
            </a:r>
          </a:p>
          <a:p>
            <a:pPr marL="171450" indent="-171450">
              <a:buFont typeface="Arial" pitchFamily="34" charset="0"/>
              <a:buChar char="•"/>
            </a:pPr>
            <a:r>
              <a:rPr lang="en-US" dirty="0" smtClean="0"/>
              <a:t>The Board serves a two year term and the next elections will be held in the fall of 2013.    </a:t>
            </a:r>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6</a:t>
            </a:fld>
            <a:endParaRPr lang="en-US" dirty="0"/>
          </a:p>
        </p:txBody>
      </p:sp>
    </p:spTree>
    <p:extLst>
      <p:ext uri="{BB962C8B-B14F-4D97-AF65-F5344CB8AC3E}">
        <p14:creationId xmlns:p14="http://schemas.microsoft.com/office/powerpoint/2010/main" val="1404106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709386"/>
            <a:ext cx="4654550" cy="3490913"/>
          </a:xfrm>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There are six subcommittees under E53.   </a:t>
            </a:r>
          </a:p>
          <a:p>
            <a:pPr marL="171450" indent="-171450">
              <a:buFont typeface="Arial" pitchFamily="34" charset="0"/>
              <a:buChar char="•"/>
            </a:pPr>
            <a:r>
              <a:rPr lang="en-US" dirty="0" smtClean="0"/>
              <a:t>Each subcommittee has a sub committee chairman </a:t>
            </a:r>
            <a:r>
              <a:rPr lang="en-US" dirty="0" smtClean="0"/>
              <a:t>and </a:t>
            </a:r>
            <a:r>
              <a:rPr lang="en-US" dirty="0" smtClean="0"/>
              <a:t>are members of the Executive Committee.  </a:t>
            </a:r>
            <a:endParaRPr lang="en-US" dirty="0" smtClean="0"/>
          </a:p>
          <a:p>
            <a:pPr marL="171450" indent="-171450">
              <a:buFont typeface="Arial" pitchFamily="34" charset="0"/>
              <a:buChar char="•"/>
            </a:pPr>
            <a:r>
              <a:rPr lang="en-US" dirty="0" smtClean="0"/>
              <a:t>The sub committee chairman will be the initial point of contact for the development of a new standard.   </a:t>
            </a:r>
            <a:endParaRPr lang="en-US" dirty="0" smtClean="0"/>
          </a:p>
          <a:p>
            <a:pPr marL="171450" indent="-171450">
              <a:buFont typeface="Arial" pitchFamily="34" charset="0"/>
              <a:buChar char="•"/>
            </a:pPr>
            <a:r>
              <a:rPr lang="en-US" dirty="0" smtClean="0"/>
              <a:t>All standards during the development process must be assigned to a subcommittee.   </a:t>
            </a:r>
          </a:p>
          <a:p>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7</a:t>
            </a:fld>
            <a:endParaRPr lang="en-US" dirty="0"/>
          </a:p>
        </p:txBody>
      </p:sp>
    </p:spTree>
    <p:extLst>
      <p:ext uri="{BB962C8B-B14F-4D97-AF65-F5344CB8AC3E}">
        <p14:creationId xmlns:p14="http://schemas.microsoft.com/office/powerpoint/2010/main" val="4048742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So what do we do?    The Executive committee (made up of the Executive Board, Subcommittee </a:t>
            </a:r>
            <a:r>
              <a:rPr lang="en-US" dirty="0" smtClean="0"/>
              <a:t>chairmen, </a:t>
            </a:r>
            <a:r>
              <a:rPr lang="en-US" dirty="0" smtClean="0"/>
              <a:t>and Executive Task Group Leads) meet every month during a WebEx meeting.  </a:t>
            </a:r>
          </a:p>
          <a:p>
            <a:pPr marL="171450" indent="-171450">
              <a:buFont typeface="Arial" pitchFamily="34" charset="0"/>
              <a:buChar char="•"/>
            </a:pPr>
            <a:r>
              <a:rPr lang="en-US" dirty="0" smtClean="0"/>
              <a:t>We </a:t>
            </a:r>
            <a:r>
              <a:rPr lang="en-US" dirty="0" smtClean="0"/>
              <a:t>review our membership totals, discuss pending ballots, status of existing standards, any standards that are being developed and review our goals.   Plus any new business that a board member may bring to the meeting.   </a:t>
            </a:r>
            <a:endParaRPr lang="en-US" dirty="0" smtClean="0"/>
          </a:p>
          <a:p>
            <a:pPr marL="171450" indent="-171450">
              <a:buFont typeface="Arial" pitchFamily="34" charset="0"/>
              <a:buChar char="•"/>
            </a:pPr>
            <a:endParaRPr lang="en-US" dirty="0" smtClean="0"/>
          </a:p>
        </p:txBody>
      </p:sp>
      <p:sp>
        <p:nvSpPr>
          <p:cNvPr id="4" name="Slide Number Placeholder 3"/>
          <p:cNvSpPr>
            <a:spLocks noGrp="1"/>
          </p:cNvSpPr>
          <p:nvPr>
            <p:ph type="sldNum" sz="quarter" idx="10"/>
          </p:nvPr>
        </p:nvSpPr>
        <p:spPr/>
        <p:txBody>
          <a:bodyPr/>
          <a:lstStyle/>
          <a:p>
            <a:fld id="{03138825-A23D-4068-9DC5-5545CCCA919B}" type="slidenum">
              <a:rPr lang="en-US" smtClean="0"/>
              <a:pPr/>
              <a:t>8</a:t>
            </a:fld>
            <a:endParaRPr lang="en-US" dirty="0"/>
          </a:p>
        </p:txBody>
      </p:sp>
    </p:spTree>
    <p:extLst>
      <p:ext uri="{BB962C8B-B14F-4D97-AF65-F5344CB8AC3E}">
        <p14:creationId xmlns:p14="http://schemas.microsoft.com/office/powerpoint/2010/main" val="1933126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NPMA and ASTM have been in partnership since 2000.      </a:t>
            </a:r>
          </a:p>
          <a:p>
            <a:pPr marL="171450" indent="-171450">
              <a:buFont typeface="Arial" pitchFamily="34" charset="0"/>
              <a:buChar char="•"/>
            </a:pPr>
            <a:r>
              <a:rPr lang="en-US" dirty="0" smtClean="0"/>
              <a:t>It is the job of ASTM Committee E53 to develop, process and see published all approved standards.     We do this following the documented ASTM policies and procedures.    </a:t>
            </a:r>
          </a:p>
          <a:p>
            <a:pPr marL="171450" indent="-171450">
              <a:buFont typeface="Arial" pitchFamily="34" charset="0"/>
              <a:buChar char="•"/>
            </a:pPr>
            <a:r>
              <a:rPr lang="en-US" dirty="0" smtClean="0"/>
              <a:t>NPMA’s part </a:t>
            </a:r>
            <a:r>
              <a:rPr lang="en-US" dirty="0" smtClean="0"/>
              <a:t>of this is to provide vehicle for educating its members about ASTM and the published standards.   </a:t>
            </a:r>
            <a:r>
              <a:rPr lang="en-US" dirty="0" smtClean="0"/>
              <a:t>In the past NPMA has held classes on using standards and you will see many breakout sessions at the NPMA National Education Seminar.   </a:t>
            </a:r>
            <a:endParaRPr lang="en-US" dirty="0" smtClean="0"/>
          </a:p>
          <a:p>
            <a:pPr marL="171450" indent="-171450">
              <a:buFont typeface="Arial" pitchFamily="34" charset="0"/>
              <a:buChar char="•"/>
            </a:pPr>
            <a:r>
              <a:rPr lang="en-US" dirty="0" smtClean="0"/>
              <a:t>It is important to remember that ASTM Committee E53 is not part of NPMA.   It has to follow the policies and procedures of ASTM.   The decisions made within E53 may not always follow decisions made by NPMA.  We are partners but two separate organizations.   </a:t>
            </a:r>
          </a:p>
          <a:p>
            <a:pPr marL="171450" indent="-171450">
              <a:buFont typeface="Arial" pitchFamily="34" charset="0"/>
              <a:buChar char="•"/>
            </a:pPr>
            <a:endParaRPr lang="en-US" dirty="0"/>
          </a:p>
          <a:p>
            <a:pPr marL="171450" indent="-171450">
              <a:buFont typeface="Arial" pitchFamily="34" charset="0"/>
              <a:buChar char="•"/>
            </a:pPr>
            <a:r>
              <a:rPr lang="en-US" dirty="0" smtClean="0"/>
              <a:t>The Director of Standards and Utilization is an appointed position by the President of the NPMA Board.   The person acts as a liaison between NPMA and other organizations that create </a:t>
            </a:r>
            <a:r>
              <a:rPr lang="en-US" dirty="0" smtClean="0"/>
              <a:t>standards </a:t>
            </a:r>
            <a:r>
              <a:rPr lang="en-US" dirty="0" smtClean="0"/>
              <a:t>that impact asset/</a:t>
            </a:r>
            <a:r>
              <a:rPr lang="en-US" dirty="0" err="1" smtClean="0"/>
              <a:t>proptery</a:t>
            </a:r>
            <a:r>
              <a:rPr lang="en-US" dirty="0" smtClean="0"/>
              <a:t> management.    </a:t>
            </a:r>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9</a:t>
            </a:fld>
            <a:endParaRPr lang="en-US" dirty="0"/>
          </a:p>
        </p:txBody>
      </p:sp>
    </p:spTree>
    <p:extLst>
      <p:ext uri="{BB962C8B-B14F-4D97-AF65-F5344CB8AC3E}">
        <p14:creationId xmlns:p14="http://schemas.microsoft.com/office/powerpoint/2010/main" val="1865405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138825-A23D-4068-9DC5-5545CCCA919B}" type="slidenum">
              <a:rPr lang="en-US" smtClean="0"/>
              <a:pPr/>
              <a:t>10</a:t>
            </a:fld>
            <a:endParaRPr lang="en-US" dirty="0"/>
          </a:p>
        </p:txBody>
      </p:sp>
    </p:spTree>
    <p:extLst>
      <p:ext uri="{BB962C8B-B14F-4D97-AF65-F5344CB8AC3E}">
        <p14:creationId xmlns:p14="http://schemas.microsoft.com/office/powerpoint/2010/main" val="219746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As this presentation is being written, October 2012, there are 28 active standards.   </a:t>
            </a:r>
          </a:p>
          <a:p>
            <a:pPr marL="171450" indent="-171450">
              <a:buFont typeface="Arial" pitchFamily="34" charset="0"/>
              <a:buChar char="•"/>
            </a:pPr>
            <a:r>
              <a:rPr lang="en-US" dirty="0" smtClean="0"/>
              <a:t>Recent activity shows the two newest standards and those that have been revised and approved.   </a:t>
            </a:r>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11</a:t>
            </a:fld>
            <a:endParaRPr lang="en-US" dirty="0"/>
          </a:p>
        </p:txBody>
      </p:sp>
    </p:spTree>
    <p:extLst>
      <p:ext uri="{BB962C8B-B14F-4D97-AF65-F5344CB8AC3E}">
        <p14:creationId xmlns:p14="http://schemas.microsoft.com/office/powerpoint/2010/main" val="1440231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5770" y="4422144"/>
            <a:ext cx="5151560" cy="4319085"/>
          </a:xfrm>
        </p:spPr>
        <p:txBody>
          <a:bodyPr/>
          <a:lstStyle/>
          <a:p>
            <a:pPr marL="171450" indent="-171450">
              <a:buFont typeface="Arial" pitchFamily="34" charset="0"/>
              <a:buChar char="•"/>
            </a:pPr>
            <a:r>
              <a:rPr lang="en-US" dirty="0" smtClean="0"/>
              <a:t>The development of a new standard must follow the ASTM process.   </a:t>
            </a:r>
          </a:p>
          <a:p>
            <a:pPr marL="171450" indent="-171450">
              <a:buFont typeface="Arial" pitchFamily="34" charset="0"/>
              <a:buChar char="•"/>
            </a:pPr>
            <a:r>
              <a:rPr lang="en-US" dirty="0" smtClean="0"/>
              <a:t>But it all begins with an idea.  All the current standards began with someone asking “do you think it would be a good idea if we had a standard that”   fill in the blank.   </a:t>
            </a:r>
          </a:p>
          <a:p>
            <a:pPr marL="171450" indent="-171450">
              <a:buFont typeface="Arial" pitchFamily="34" charset="0"/>
              <a:buChar char="•"/>
            </a:pPr>
            <a:r>
              <a:rPr lang="en-US" dirty="0" smtClean="0"/>
              <a:t>If you think a new standard is needed the first step is to review the current list of standards, check their purpose and scope to see if one exists that will work fo</a:t>
            </a:r>
            <a:r>
              <a:rPr lang="en-US" dirty="0" smtClean="0"/>
              <a:t>r you.   Many times the short titles cannot cover all that a standard is intended to do.  So reading the purpose and scope is a good idea.</a:t>
            </a:r>
          </a:p>
          <a:p>
            <a:pPr marL="171450" indent="-171450">
              <a:buFont typeface="Arial" pitchFamily="34" charset="0"/>
              <a:buChar char="•"/>
            </a:pPr>
            <a:r>
              <a:rPr lang="en-US" dirty="0" smtClean="0"/>
              <a:t>If there is no active standard then you need to decide if the idea is worth pursuing and do you want to develop individually or work in a task group.   </a:t>
            </a:r>
          </a:p>
          <a:p>
            <a:pPr marL="171450" indent="-171450">
              <a:buFont typeface="Arial" pitchFamily="34" charset="0"/>
              <a:buChar char="•"/>
            </a:pPr>
            <a:r>
              <a:rPr lang="en-US" dirty="0" smtClean="0"/>
              <a:t>A task group allows for collaboration, and shared work.   It takes time to develop a standard so having others along to help can lessen the burden.   </a:t>
            </a:r>
          </a:p>
          <a:p>
            <a:pPr marL="171450" indent="-171450">
              <a:buFont typeface="Arial" pitchFamily="34" charset="0"/>
              <a:buChar char="•"/>
            </a:pPr>
            <a:r>
              <a:rPr lang="en-US" dirty="0" smtClean="0"/>
              <a:t>At least one person on the task group must be a member of ASTM E53.   If you are developing on your own, then you have to be a member.   </a:t>
            </a:r>
          </a:p>
          <a:p>
            <a:pPr marL="171450" indent="-171450">
              <a:buFont typeface="Arial" pitchFamily="34" charset="0"/>
              <a:buChar char="•"/>
            </a:pPr>
            <a:r>
              <a:rPr lang="en-US" dirty="0" smtClean="0"/>
              <a:t>The E53 member will contact the subcommittee chairman of the subcommittee the new standard wil</a:t>
            </a:r>
            <a:r>
              <a:rPr lang="en-US" dirty="0" smtClean="0"/>
              <a:t>l become part of to verify development.</a:t>
            </a:r>
          </a:p>
          <a:p>
            <a:pPr marL="171450" indent="-171450">
              <a:buFont typeface="Arial" pitchFamily="34" charset="0"/>
              <a:buChar char="•"/>
            </a:pPr>
            <a:r>
              <a:rPr lang="en-US" dirty="0" smtClean="0"/>
              <a:t>The subcommittee chairman will determine if the idea should be in their subcommittee or moved to another subcommittee.   If  the chairman has questions about the development of the idea they will discuss at the next E53 Executive Board meeting.   </a:t>
            </a:r>
          </a:p>
        </p:txBody>
      </p:sp>
      <p:sp>
        <p:nvSpPr>
          <p:cNvPr id="4" name="Slide Number Placeholder 3"/>
          <p:cNvSpPr>
            <a:spLocks noGrp="1"/>
          </p:cNvSpPr>
          <p:nvPr>
            <p:ph type="sldNum" sz="quarter" idx="10"/>
          </p:nvPr>
        </p:nvSpPr>
        <p:spPr/>
        <p:txBody>
          <a:bodyPr/>
          <a:lstStyle/>
          <a:p>
            <a:fld id="{03138825-A23D-4068-9DC5-5545CCCA919B}" type="slidenum">
              <a:rPr lang="en-US" smtClean="0"/>
              <a:pPr/>
              <a:t>12</a:t>
            </a:fld>
            <a:endParaRPr lang="en-US" dirty="0"/>
          </a:p>
        </p:txBody>
      </p:sp>
    </p:spTree>
    <p:extLst>
      <p:ext uri="{BB962C8B-B14F-4D97-AF65-F5344CB8AC3E}">
        <p14:creationId xmlns:p14="http://schemas.microsoft.com/office/powerpoint/2010/main" val="3181947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5770" y="4422144"/>
            <a:ext cx="5151560" cy="4319085"/>
          </a:xfrm>
        </p:spPr>
        <p:txBody>
          <a:bodyPr/>
          <a:lstStyle/>
          <a:p>
            <a:pPr marL="171450" indent="-171450">
              <a:buFont typeface="Arial" pitchFamily="34" charset="0"/>
              <a:buChar char="•"/>
            </a:pPr>
            <a:r>
              <a:rPr lang="en-US" dirty="0" smtClean="0"/>
              <a:t>Once approved  by the subcommittee chairman the E53 member on the task group will have to register the idea as a work item via the ASTM website.   The ASTM template for standard development will be provided after registration.  </a:t>
            </a:r>
          </a:p>
          <a:p>
            <a:pPr marL="171450" indent="-171450">
              <a:buFont typeface="Arial" pitchFamily="34" charset="0"/>
              <a:buChar char="•"/>
            </a:pPr>
            <a:r>
              <a:rPr lang="en-US" dirty="0" smtClean="0"/>
              <a:t>The task group will use the template to develop the written draft.   </a:t>
            </a:r>
          </a:p>
          <a:p>
            <a:pPr marL="171450" indent="-171450">
              <a:buFont typeface="Arial" pitchFamily="34" charset="0"/>
              <a:buChar char="•"/>
            </a:pPr>
            <a:r>
              <a:rPr lang="en-US" dirty="0" smtClean="0"/>
              <a:t>Once a draft is ready it will go through the E53 Editorial Task Group review.   </a:t>
            </a:r>
            <a:r>
              <a:rPr lang="en-US" dirty="0"/>
              <a:t> </a:t>
            </a:r>
            <a:r>
              <a:rPr lang="en-US" dirty="0" smtClean="0"/>
              <a:t>Coordinate this review with the subcommittee chairman. </a:t>
            </a:r>
            <a:endParaRPr lang="en-US" dirty="0" smtClean="0"/>
          </a:p>
          <a:p>
            <a:pPr marL="171450" indent="-171450">
              <a:buFont typeface="Arial" pitchFamily="34" charset="0"/>
              <a:buChar char="•"/>
            </a:pPr>
            <a:r>
              <a:rPr lang="en-US" dirty="0" smtClean="0"/>
              <a:t>The next step is for E53 to schedule a ballot of the draft work item.   Once a ballot is issued members have 30 days to respond.   </a:t>
            </a:r>
          </a:p>
          <a:p>
            <a:pPr marL="171450" indent="-171450">
              <a:buFont typeface="Arial" pitchFamily="34" charset="0"/>
              <a:buChar char="•"/>
            </a:pPr>
            <a:r>
              <a:rPr lang="en-US" dirty="0" smtClean="0"/>
              <a:t>The balloting process can be long and arduous but it is a necessary part of the ASTM process to reach a true voluntary consensus standard.     </a:t>
            </a:r>
          </a:p>
          <a:p>
            <a:pPr marL="171450" indent="-171450">
              <a:buFont typeface="Arial" pitchFamily="34" charset="0"/>
              <a:buChar char="•"/>
            </a:pPr>
            <a:r>
              <a:rPr lang="en-US" dirty="0" smtClean="0"/>
              <a:t>If the work items is approved then it will become a standard.    A standard is considered active for eight years with a review process that begins in year five.  </a:t>
            </a:r>
            <a:endParaRPr lang="en-US" dirty="0" smtClean="0"/>
          </a:p>
          <a:p>
            <a:pPr marL="171450" indent="-171450">
              <a:buFont typeface="Arial" pitchFamily="34" charset="0"/>
              <a:buChar char="•"/>
            </a:pPr>
            <a:endParaRPr lang="en-US" dirty="0" smtClean="0"/>
          </a:p>
        </p:txBody>
      </p:sp>
      <p:sp>
        <p:nvSpPr>
          <p:cNvPr id="4" name="Slide Number Placeholder 3"/>
          <p:cNvSpPr>
            <a:spLocks noGrp="1"/>
          </p:cNvSpPr>
          <p:nvPr>
            <p:ph type="sldNum" sz="quarter" idx="10"/>
          </p:nvPr>
        </p:nvSpPr>
        <p:spPr/>
        <p:txBody>
          <a:bodyPr/>
          <a:lstStyle/>
          <a:p>
            <a:fld id="{03138825-A23D-4068-9DC5-5545CCCA919B}" type="slidenum">
              <a:rPr lang="en-US" smtClean="0"/>
              <a:pPr/>
              <a:t>13</a:t>
            </a:fld>
            <a:endParaRPr lang="en-US" dirty="0"/>
          </a:p>
        </p:txBody>
      </p:sp>
    </p:spTree>
    <p:extLst>
      <p:ext uri="{BB962C8B-B14F-4D97-AF65-F5344CB8AC3E}">
        <p14:creationId xmlns:p14="http://schemas.microsoft.com/office/powerpoint/2010/main" val="3181947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138825-A23D-4068-9DC5-5545CCCA919B}" type="slidenum">
              <a:rPr lang="en-US" smtClean="0"/>
              <a:pPr/>
              <a:t>14</a:t>
            </a:fld>
            <a:endParaRPr lang="en-US" dirty="0"/>
          </a:p>
        </p:txBody>
      </p:sp>
    </p:spTree>
    <p:extLst>
      <p:ext uri="{BB962C8B-B14F-4D97-AF65-F5344CB8AC3E}">
        <p14:creationId xmlns:p14="http://schemas.microsoft.com/office/powerpoint/2010/main" val="627935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709386"/>
            <a:ext cx="4654550" cy="3490913"/>
          </a:xfrm>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Each year the Executive Board will create a set of goals to try and accomplish.  </a:t>
            </a:r>
          </a:p>
          <a:p>
            <a:pPr marL="171450" indent="-171450">
              <a:buFont typeface="Arial" pitchFamily="34" charset="0"/>
              <a:buChar char="•"/>
            </a:pPr>
            <a:r>
              <a:rPr lang="en-US" dirty="0" smtClean="0"/>
              <a:t>Of the goals for 2012 many have been completed and the rest are well on their way.   One of the most important the Utilization Survey was completed in October 2012.   This survey will help us map out what current standards should be kept, which ones should be withdrawn and what new ideas need to be developed.   The committee is currently in the process of reviewing all the data.</a:t>
            </a:r>
          </a:p>
          <a:p>
            <a:pPr marL="171450" indent="-171450">
              <a:buFont typeface="Arial" pitchFamily="34" charset="0"/>
              <a:buChar char="•"/>
            </a:pPr>
            <a:r>
              <a:rPr lang="en-US" dirty="0" smtClean="0"/>
              <a:t>E53 has also developed its first Targeted Subcommittee for US Government Contractors.   All standards developed under this subcommittee will be focused on managing Government property.   </a:t>
            </a:r>
          </a:p>
          <a:p>
            <a:pPr marL="171450" indent="-171450">
              <a:buFont typeface="Arial" pitchFamily="34" charset="0"/>
              <a:buChar char="•"/>
            </a:pPr>
            <a:r>
              <a:rPr lang="en-US" dirty="0" smtClean="0"/>
              <a:t>The idea is to look at what other specific audiences we should target and see if there is a need to create a subcommittee for them.   </a:t>
            </a:r>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15</a:t>
            </a:fld>
            <a:endParaRPr lang="en-US" dirty="0"/>
          </a:p>
        </p:txBody>
      </p:sp>
    </p:spTree>
    <p:extLst>
      <p:ext uri="{BB962C8B-B14F-4D97-AF65-F5344CB8AC3E}">
        <p14:creationId xmlns:p14="http://schemas.microsoft.com/office/powerpoint/2010/main" val="3743777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What th</a:t>
            </a:r>
            <a:r>
              <a:rPr lang="en-US" dirty="0" smtClean="0"/>
              <a:t>e committee will need to focus on or at least keep a very close eye on is the development of the new ISO Asset Management standard ISO 550000.   </a:t>
            </a:r>
          </a:p>
          <a:p>
            <a:pPr marL="171450" indent="-171450">
              <a:buFont typeface="Arial" pitchFamily="34" charset="0"/>
              <a:buChar char="•"/>
            </a:pPr>
            <a:r>
              <a:rPr lang="en-US" dirty="0" smtClean="0"/>
              <a:t>We are fortunate that the USA Technical Advisory Group was developed under a subcommittee within E53 with many of our member is leadership roles.   </a:t>
            </a:r>
          </a:p>
          <a:p>
            <a:pPr marL="171450" indent="-171450">
              <a:buFont typeface="Arial" pitchFamily="34" charset="0"/>
              <a:buChar char="•"/>
            </a:pPr>
            <a:r>
              <a:rPr lang="en-US" dirty="0" smtClean="0"/>
              <a:t>The important part for E53 is to make sure that our existing standards and those that are developed in the future can support the high level requirements of the ISO standard.   </a:t>
            </a:r>
          </a:p>
          <a:p>
            <a:pPr marL="171450" indent="-171450">
              <a:buFont typeface="Arial" pitchFamily="34" charset="0"/>
              <a:buChar char="•"/>
            </a:pPr>
            <a:r>
              <a:rPr lang="en-US" dirty="0" smtClean="0"/>
              <a:t>The new FAR update to 52.245 no longer mandates the use of voluntary consensus standards or industry leading practices.  Which actually makes sense, standards should be used to help strengthen, enhance or change for th</a:t>
            </a:r>
            <a:r>
              <a:rPr lang="en-US" dirty="0" smtClean="0"/>
              <a:t>e better an organizations policies and practices.   People should want to use them not feel forces to use them.  </a:t>
            </a:r>
          </a:p>
          <a:p>
            <a:pPr marL="171450" indent="-171450">
              <a:buFont typeface="Arial" pitchFamily="34" charset="0"/>
              <a:buChar char="•"/>
            </a:pPr>
            <a:r>
              <a:rPr lang="en-US" dirty="0" smtClean="0"/>
              <a:t>The committee name for E53 is currently E53 on Property Management Systems.   This no longer reflects what this committee does.   So therefore the Executive Board has decided to change the name to E53 on Asset Management.   This change has to be approved by the membership and an administrative ballot was issued in late October.    As of this writing it looks like it wil</a:t>
            </a:r>
            <a:r>
              <a:rPr lang="en-US" dirty="0" smtClean="0"/>
              <a:t>l be approved.   If you are a member more information will follow. </a:t>
            </a:r>
            <a:endParaRPr lang="en-US" dirty="0"/>
          </a:p>
        </p:txBody>
      </p:sp>
      <p:sp>
        <p:nvSpPr>
          <p:cNvPr id="4" name="Slide Number Placeholder 3"/>
          <p:cNvSpPr>
            <a:spLocks noGrp="1"/>
          </p:cNvSpPr>
          <p:nvPr>
            <p:ph type="sldNum" sz="quarter" idx="10"/>
          </p:nvPr>
        </p:nvSpPr>
        <p:spPr/>
        <p:txBody>
          <a:bodyPr/>
          <a:lstStyle/>
          <a:p>
            <a:fld id="{03138825-A23D-4068-9DC5-5545CCCA919B}" type="slidenum">
              <a:rPr lang="en-US" smtClean="0"/>
              <a:pPr/>
              <a:t>16</a:t>
            </a:fld>
            <a:endParaRPr lang="en-US" dirty="0"/>
          </a:p>
        </p:txBody>
      </p:sp>
    </p:spTree>
    <p:extLst>
      <p:ext uri="{BB962C8B-B14F-4D97-AF65-F5344CB8AC3E}">
        <p14:creationId xmlns:p14="http://schemas.microsoft.com/office/powerpoint/2010/main" val="3953347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138825-A23D-4068-9DC5-5545CCCA919B}" type="slidenum">
              <a:rPr lang="en-US" smtClean="0"/>
              <a:pPr/>
              <a:t>17</a:t>
            </a:fld>
            <a:endParaRPr lang="en-US" dirty="0"/>
          </a:p>
        </p:txBody>
      </p:sp>
    </p:spTree>
    <p:extLst>
      <p:ext uri="{BB962C8B-B14F-4D97-AF65-F5344CB8AC3E}">
        <p14:creationId xmlns:p14="http://schemas.microsoft.com/office/powerpoint/2010/main" val="11761131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7" name="Picture 2" descr="C:\Documents and Settings\m28800\Desktop\PPTSparkLines-01.png"/>
          <p:cNvPicPr>
            <a:picLocks noChangeAspect="1" noChangeArrowheads="1"/>
          </p:cNvPicPr>
          <p:nvPr userDrawn="1"/>
        </p:nvPicPr>
        <p:blipFill>
          <a:blip r:embed="rId2" cstate="print"/>
          <a:srcRect/>
          <a:stretch>
            <a:fillRect/>
          </a:stretch>
        </p:blipFill>
        <p:spPr bwMode="auto">
          <a:xfrm>
            <a:off x="4413250" y="0"/>
            <a:ext cx="4730750" cy="6858000"/>
          </a:xfrm>
          <a:prstGeom prst="rect">
            <a:avLst/>
          </a:prstGeom>
          <a:noFill/>
        </p:spPr>
      </p:pic>
      <p:sp>
        <p:nvSpPr>
          <p:cNvPr id="154635" name="Rectangle 11"/>
          <p:cNvSpPr>
            <a:spLocks noGrp="1" noChangeArrowheads="1"/>
          </p:cNvSpPr>
          <p:nvPr>
            <p:ph type="ctrTitle" hasCustomPrompt="1"/>
          </p:nvPr>
        </p:nvSpPr>
        <p:spPr>
          <a:xfrm>
            <a:off x="762000" y="1827213"/>
            <a:ext cx="4657725" cy="1143000"/>
          </a:xfrm>
        </p:spPr>
        <p:txBody>
          <a:bodyPr anchor="b"/>
          <a:lstStyle>
            <a:lvl1pPr algn="l">
              <a:defRPr>
                <a:solidFill>
                  <a:schemeClr val="tx2">
                    <a:lumMod val="95000"/>
                    <a:lumOff val="5000"/>
                  </a:schemeClr>
                </a:solidFill>
                <a:effectLst/>
              </a:defRPr>
            </a:lvl1pPr>
          </a:lstStyle>
          <a:p>
            <a:r>
              <a:rPr lang="en-US" dirty="0" smtClean="0"/>
              <a:t>Click to edit master title style</a:t>
            </a:r>
            <a:endParaRPr lang="en-US" dirty="0"/>
          </a:p>
        </p:txBody>
      </p:sp>
      <p:sp>
        <p:nvSpPr>
          <p:cNvPr id="154636" name="Rectangle 12"/>
          <p:cNvSpPr>
            <a:spLocks noGrp="1" noChangeArrowheads="1"/>
          </p:cNvSpPr>
          <p:nvPr>
            <p:ph type="subTitle" idx="1" hasCustomPrompt="1"/>
          </p:nvPr>
        </p:nvSpPr>
        <p:spPr>
          <a:xfrm>
            <a:off x="762000" y="3536950"/>
            <a:ext cx="4352925" cy="361282"/>
          </a:xfrm>
        </p:spPr>
        <p:txBody>
          <a:bodyPr/>
          <a:lstStyle>
            <a:lvl1pPr marL="0" indent="0">
              <a:buFontTx/>
              <a:buNone/>
              <a:defRPr b="1" baseline="0">
                <a:solidFill>
                  <a:schemeClr val="tx2">
                    <a:lumMod val="95000"/>
                    <a:lumOff val="5000"/>
                  </a:schemeClr>
                </a:solidFill>
              </a:defRPr>
            </a:lvl1pPr>
          </a:lstStyle>
          <a:p>
            <a:r>
              <a:rPr lang="en-US" dirty="0" smtClean="0"/>
              <a:t>Click to edit master author style</a:t>
            </a:r>
          </a:p>
        </p:txBody>
      </p:sp>
      <p:pic>
        <p:nvPicPr>
          <p:cNvPr id="8" name="Picture 7" descr="Noblis_Tag_RGB_PNG_HR.png"/>
          <p:cNvPicPr>
            <a:picLocks noChangeAspect="1"/>
          </p:cNvPicPr>
          <p:nvPr userDrawn="1"/>
        </p:nvPicPr>
        <p:blipFill>
          <a:blip r:embed="rId3" cstate="print"/>
          <a:stretch>
            <a:fillRect/>
          </a:stretch>
        </p:blipFill>
        <p:spPr>
          <a:xfrm>
            <a:off x="749968" y="5901040"/>
            <a:ext cx="1238976" cy="558895"/>
          </a:xfrm>
          <a:prstGeom prst="rect">
            <a:avLst/>
          </a:prstGeom>
        </p:spPr>
      </p:pic>
      <p:sp>
        <p:nvSpPr>
          <p:cNvPr id="15" name="Text Placeholder 14"/>
          <p:cNvSpPr>
            <a:spLocks noGrp="1"/>
          </p:cNvSpPr>
          <p:nvPr>
            <p:ph type="body" sz="quarter" idx="10" hasCustomPrompt="1"/>
          </p:nvPr>
        </p:nvSpPr>
        <p:spPr>
          <a:xfrm>
            <a:off x="749968" y="3898232"/>
            <a:ext cx="4103687" cy="652557"/>
          </a:xfrm>
        </p:spPr>
        <p:txBody>
          <a:bodyPr/>
          <a:lstStyle>
            <a:lvl1pPr>
              <a:buNone/>
              <a:defRPr sz="1600" baseline="0"/>
            </a:lvl1pPr>
          </a:lstStyle>
          <a:p>
            <a:pPr lvl="0"/>
            <a:r>
              <a:rPr lang="en-US" dirty="0" smtClean="0"/>
              <a:t>Click to add master date</a:t>
            </a:r>
            <a:endParaRPr lang="en-US" dirty="0"/>
          </a:p>
        </p:txBody>
      </p:sp>
    </p:spTree>
  </p:cSld>
  <p:clrMapOvr>
    <a:masterClrMapping/>
  </p:clrMapOvr>
  <p:transition>
    <p:cu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62063"/>
            <a:ext cx="8232775" cy="4705600"/>
          </a:xfrm>
        </p:spPr>
        <p:txBody>
          <a:bodyPr/>
          <a:lstStyle>
            <a:lvl1pPr>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1" name="Picture 10" descr="Noblis_RGB_PNG_HR.png"/>
          <p:cNvPicPr>
            <a:picLocks noChangeAspect="1"/>
          </p:cNvPicPr>
          <p:nvPr userDrawn="1"/>
        </p:nvPicPr>
        <p:blipFill>
          <a:blip r:embed="rId2" cstate="print"/>
          <a:stretch>
            <a:fillRect/>
          </a:stretch>
        </p:blipFill>
        <p:spPr>
          <a:xfrm>
            <a:off x="447269" y="6458572"/>
            <a:ext cx="704453" cy="245011"/>
          </a:xfrm>
          <a:prstGeom prst="rect">
            <a:avLst/>
          </a:prstGeom>
        </p:spPr>
      </p:pic>
      <p:sp>
        <p:nvSpPr>
          <p:cNvPr id="15" name="TextBox 14"/>
          <p:cNvSpPr txBox="1"/>
          <p:nvPr userDrawn="1"/>
        </p:nvSpPr>
        <p:spPr>
          <a:xfrm>
            <a:off x="8136522" y="6528497"/>
            <a:ext cx="1058778" cy="253916"/>
          </a:xfrm>
          <a:prstGeom prst="rect">
            <a:avLst/>
          </a:prstGeom>
          <a:noFill/>
        </p:spPr>
        <p:txBody>
          <a:bodyPr wrap="square" rtlCol="0">
            <a:spAutoFit/>
          </a:bodyPr>
          <a:lstStyle/>
          <a:p>
            <a:fld id="{CD6357A6-B4F5-4418-8AB1-69E89BAE9E6F}" type="slidenum">
              <a:rPr lang="en-US" sz="1000" b="1" smtClean="0">
                <a:solidFill>
                  <a:schemeClr val="tx2"/>
                </a:solidFill>
              </a:rPr>
              <a:pPr/>
              <a:t>‹#›</a:t>
            </a:fld>
            <a:endParaRPr lang="en-US" sz="1000" b="1" dirty="0" smtClean="0">
              <a:solidFill>
                <a:schemeClr val="tx2"/>
              </a:solidFill>
            </a:endParaRPr>
          </a:p>
        </p:txBody>
      </p:sp>
      <p:sp>
        <p:nvSpPr>
          <p:cNvPr id="17" name="Rectangle 5"/>
          <p:cNvSpPr>
            <a:spLocks noChangeArrowheads="1"/>
          </p:cNvSpPr>
          <p:nvPr userDrawn="1"/>
        </p:nvSpPr>
        <p:spPr bwMode="auto">
          <a:xfrm>
            <a:off x="1814289" y="6610106"/>
            <a:ext cx="6212114" cy="123111"/>
          </a:xfrm>
          <a:prstGeom prst="rect">
            <a:avLst/>
          </a:prstGeom>
          <a:noFill/>
          <a:ln w="9525">
            <a:noFill/>
            <a:miter lim="800000"/>
            <a:headEnd/>
            <a:tailEnd/>
          </a:ln>
          <a:effectLst/>
        </p:spPr>
        <p:txBody>
          <a:bodyPr wrap="square" lIns="0" tIns="0" rIns="0" bIns="0">
            <a:spAutoFit/>
          </a:bodyPr>
          <a:lstStyle/>
          <a:p>
            <a:pPr algn="ctr"/>
            <a:r>
              <a:rPr lang="en-US" sz="800" dirty="0" smtClean="0">
                <a:solidFill>
                  <a:schemeClr val="tx1"/>
                </a:solidFill>
              </a:rPr>
              <a:t>. </a:t>
            </a:r>
            <a:endParaRPr lang="en-US" sz="900" dirty="0">
              <a:solidFill>
                <a:schemeClr val="tx1"/>
              </a:solidFill>
            </a:endParaRPr>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0"/>
            <a:ext cx="8232775" cy="948583"/>
          </a:xfrm>
        </p:spPr>
        <p:txBody>
          <a:bodyPr/>
          <a:lstStyle>
            <a:lvl1pPr>
              <a:defRPr b="1"/>
            </a:lvl1pPr>
          </a:lstStyle>
          <a:p>
            <a:r>
              <a:rPr lang="en-US" dirty="0" smtClean="0"/>
              <a:t>Click to edit master title style</a:t>
            </a:r>
            <a:endParaRPr lang="en-US" dirty="0"/>
          </a:p>
        </p:txBody>
      </p:sp>
      <p:sp>
        <p:nvSpPr>
          <p:cNvPr id="26" name="Rectangle 5"/>
          <p:cNvSpPr>
            <a:spLocks noChangeArrowheads="1"/>
          </p:cNvSpPr>
          <p:nvPr userDrawn="1"/>
        </p:nvSpPr>
        <p:spPr bwMode="auto">
          <a:xfrm>
            <a:off x="1814289" y="6610106"/>
            <a:ext cx="6212114" cy="123111"/>
          </a:xfrm>
          <a:prstGeom prst="rect">
            <a:avLst/>
          </a:prstGeom>
          <a:noFill/>
          <a:ln w="9525">
            <a:noFill/>
            <a:miter lim="800000"/>
            <a:headEnd/>
            <a:tailEnd/>
          </a:ln>
          <a:effectLst/>
        </p:spPr>
        <p:txBody>
          <a:bodyPr wrap="square" lIns="0" tIns="0" rIns="0" bIns="0">
            <a:spAutoFit/>
          </a:bodyPr>
          <a:lstStyle/>
          <a:p>
            <a:pPr algn="ctr"/>
            <a:r>
              <a:rPr lang="en-US" sz="800" dirty="0" smtClean="0">
                <a:solidFill>
                  <a:schemeClr val="tx1"/>
                </a:solidFill>
              </a:rPr>
              <a:t>© 2012</a:t>
            </a:r>
            <a:r>
              <a:rPr lang="en-US" sz="800" baseline="0" dirty="0" smtClean="0">
                <a:solidFill>
                  <a:schemeClr val="tx1"/>
                </a:solidFill>
              </a:rPr>
              <a:t> </a:t>
            </a:r>
            <a:r>
              <a:rPr lang="en-US" sz="800" dirty="0" smtClean="0">
                <a:solidFill>
                  <a:schemeClr val="tx1"/>
                </a:solidFill>
              </a:rPr>
              <a:t>Noblis, Inc.</a:t>
            </a:r>
            <a:r>
              <a:rPr lang="en-US" sz="800" baseline="0" dirty="0" smtClean="0">
                <a:solidFill>
                  <a:schemeClr val="tx1"/>
                </a:solidFill>
              </a:rPr>
              <a:t> </a:t>
            </a:r>
            <a:r>
              <a:rPr lang="en-US" sz="800" dirty="0" smtClean="0">
                <a:solidFill>
                  <a:schemeClr val="tx1"/>
                </a:solidFill>
              </a:rPr>
              <a:t>Noblis proprietary</a:t>
            </a:r>
            <a:r>
              <a:rPr lang="en-US" sz="800" baseline="0" dirty="0" smtClean="0">
                <a:solidFill>
                  <a:schemeClr val="tx1"/>
                </a:solidFill>
              </a:rPr>
              <a:t> </a:t>
            </a:r>
            <a:r>
              <a:rPr lang="en-US" sz="800" dirty="0" smtClean="0">
                <a:solidFill>
                  <a:schemeClr val="tx1"/>
                </a:solidFill>
              </a:rPr>
              <a:t>and confidential. </a:t>
            </a:r>
            <a:endParaRPr lang="en-US" sz="900" dirty="0">
              <a:solidFill>
                <a:schemeClr val="tx1"/>
              </a:solidFill>
            </a:endParaRPr>
          </a:p>
        </p:txBody>
      </p:sp>
      <p:pic>
        <p:nvPicPr>
          <p:cNvPr id="6" name="Picture 5" descr="Noblis_RGB_PNG_HR.png"/>
          <p:cNvPicPr>
            <a:picLocks noChangeAspect="1"/>
          </p:cNvPicPr>
          <p:nvPr userDrawn="1"/>
        </p:nvPicPr>
        <p:blipFill>
          <a:blip r:embed="rId2" cstate="print"/>
          <a:stretch>
            <a:fillRect/>
          </a:stretch>
        </p:blipFill>
        <p:spPr>
          <a:xfrm>
            <a:off x="447269" y="6458572"/>
            <a:ext cx="704453" cy="245011"/>
          </a:xfrm>
          <a:prstGeom prst="rect">
            <a:avLst/>
          </a:prstGeom>
        </p:spPr>
      </p:pic>
      <p:sp>
        <p:nvSpPr>
          <p:cNvPr id="11" name="TextBox 10"/>
          <p:cNvSpPr txBox="1"/>
          <p:nvPr userDrawn="1"/>
        </p:nvSpPr>
        <p:spPr>
          <a:xfrm>
            <a:off x="8136522" y="6528497"/>
            <a:ext cx="1058778" cy="253916"/>
          </a:xfrm>
          <a:prstGeom prst="rect">
            <a:avLst/>
          </a:prstGeom>
          <a:noFill/>
        </p:spPr>
        <p:txBody>
          <a:bodyPr wrap="square" rtlCol="0">
            <a:spAutoFit/>
          </a:bodyPr>
          <a:lstStyle/>
          <a:p>
            <a:fld id="{CD6357A6-B4F5-4418-8AB1-69E89BAE9E6F}" type="slidenum">
              <a:rPr lang="en-US" sz="1000" b="1" smtClean="0">
                <a:solidFill>
                  <a:schemeClr val="tx2"/>
                </a:solidFill>
              </a:rPr>
              <a:pPr/>
              <a:t>‹#›</a:t>
            </a:fld>
            <a:endParaRPr lang="en-US" sz="1000" b="1" dirty="0" smtClean="0">
              <a:solidFill>
                <a:schemeClr val="tx2"/>
              </a:solidFill>
            </a:endParaRPr>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bwMode="auto">
          <a:xfrm>
            <a:off x="1" y="948583"/>
            <a:ext cx="9144000" cy="86224"/>
          </a:xfrm>
          <a:prstGeom prst="rect">
            <a:avLst/>
          </a:prstGeom>
          <a:solidFill>
            <a:srgbClr val="45637A"/>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6185A2"/>
              </a:solidFill>
              <a:effectLst/>
              <a:latin typeface="Arial" charset="0"/>
            </a:endParaRPr>
          </a:p>
        </p:txBody>
      </p:sp>
      <p:sp>
        <p:nvSpPr>
          <p:cNvPr id="153602" name="Rectangle 2"/>
          <p:cNvSpPr>
            <a:spLocks noGrp="1" noChangeArrowheads="1"/>
          </p:cNvSpPr>
          <p:nvPr>
            <p:ph type="title"/>
          </p:nvPr>
        </p:nvSpPr>
        <p:spPr bwMode="auto">
          <a:xfrm>
            <a:off x="457200" y="0"/>
            <a:ext cx="8232775" cy="9485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53603" name="Rectangle 3"/>
          <p:cNvSpPr>
            <a:spLocks noGrp="1" noChangeArrowheads="1"/>
          </p:cNvSpPr>
          <p:nvPr>
            <p:ph type="body" idx="1"/>
          </p:nvPr>
        </p:nvSpPr>
        <p:spPr bwMode="auto">
          <a:xfrm>
            <a:off x="457200" y="1262063"/>
            <a:ext cx="8232775" cy="4446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8" name="Rectangle 17"/>
          <p:cNvSpPr/>
          <p:nvPr/>
        </p:nvSpPr>
        <p:spPr bwMode="auto">
          <a:xfrm>
            <a:off x="-1" y="6785518"/>
            <a:ext cx="9144001" cy="72482"/>
          </a:xfrm>
          <a:prstGeom prst="rect">
            <a:avLst/>
          </a:prstGeom>
          <a:solidFill>
            <a:srgbClr val="B5BA0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6185A2"/>
              </a:solidFill>
              <a:effectLst/>
              <a:latin typeface="Arial" charset="0"/>
            </a:endParaRPr>
          </a:p>
        </p:txBody>
      </p:sp>
      <p:sp>
        <p:nvSpPr>
          <p:cNvPr id="8" name="TextBox 7"/>
          <p:cNvSpPr txBox="1"/>
          <p:nvPr/>
        </p:nvSpPr>
        <p:spPr>
          <a:xfrm>
            <a:off x="8136522" y="6528497"/>
            <a:ext cx="1058778" cy="253916"/>
          </a:xfrm>
          <a:prstGeom prst="rect">
            <a:avLst/>
          </a:prstGeom>
          <a:noFill/>
        </p:spPr>
        <p:txBody>
          <a:bodyPr wrap="square" rtlCol="0">
            <a:spAutoFit/>
          </a:bodyPr>
          <a:lstStyle/>
          <a:p>
            <a:fld id="{CD6357A6-B4F5-4418-8AB1-69E89BAE9E6F}" type="slidenum">
              <a:rPr lang="en-US" sz="1000" b="1" smtClean="0">
                <a:solidFill>
                  <a:schemeClr val="tx2"/>
                </a:solidFill>
              </a:rPr>
              <a:pPr/>
              <a:t>‹#›</a:t>
            </a:fld>
            <a:endParaRPr lang="en-US" sz="1000" b="1" dirty="0" smtClean="0">
              <a:solidFill>
                <a:schemeClr val="tx2"/>
              </a:solidFill>
            </a:endParaRPr>
          </a:p>
        </p:txBody>
      </p:sp>
    </p:spTree>
  </p:cSld>
  <p:clrMap bg1="lt1" tx1="dk1" bg2="lt2" tx2="dk2" accent1="accent1" accent2="accent2" accent3="accent3" accent4="accent4" accent5="accent5" accent6="accent6" hlink="hlink" folHlink="folHlink"/>
  <p:sldLayoutIdLst>
    <p:sldLayoutId id="2147483655" r:id="rId1"/>
    <p:sldLayoutId id="2147483663" r:id="rId2"/>
    <p:sldLayoutId id="2147483660" r:id="rId3"/>
  </p:sldLayoutIdLst>
  <p:transition>
    <p:cut/>
  </p:transition>
  <p:timing>
    <p:tnLst>
      <p:par>
        <p:cTn id="1" dur="indefinite" restart="never" nodeType="tmRoot"/>
      </p:par>
    </p:tnLst>
  </p:timing>
  <p:hf hdr="0" ftr="0" dt="0"/>
  <p:txStyles>
    <p:titleStyle>
      <a:lvl1pPr algn="ctr" rtl="0" eaLnBrk="1" fontAlgn="base" hangingPunct="1">
        <a:spcBef>
          <a:spcPct val="0"/>
        </a:spcBef>
        <a:spcAft>
          <a:spcPct val="0"/>
        </a:spcAft>
        <a:defRPr sz="2400" b="1" cap="none" spc="0">
          <a:ln>
            <a:noFill/>
          </a:ln>
          <a:solidFill>
            <a:schemeClr val="tx1"/>
          </a:solidFill>
          <a:effectLst/>
          <a:latin typeface="+mj-lt"/>
          <a:ea typeface="+mj-ea"/>
          <a:cs typeface="+mj-cs"/>
        </a:defRPr>
      </a:lvl1pPr>
      <a:lvl2pPr algn="l" rtl="0" eaLnBrk="1" fontAlgn="base" hangingPunct="1">
        <a:spcBef>
          <a:spcPct val="0"/>
        </a:spcBef>
        <a:spcAft>
          <a:spcPct val="0"/>
        </a:spcAft>
        <a:defRPr sz="2800" b="1">
          <a:solidFill>
            <a:schemeClr val="tx1"/>
          </a:solidFill>
          <a:latin typeface="Arial" charset="0"/>
        </a:defRPr>
      </a:lvl2pPr>
      <a:lvl3pPr algn="l" rtl="0" eaLnBrk="1" fontAlgn="base" hangingPunct="1">
        <a:spcBef>
          <a:spcPct val="0"/>
        </a:spcBef>
        <a:spcAft>
          <a:spcPct val="0"/>
        </a:spcAft>
        <a:defRPr sz="2800" b="1">
          <a:solidFill>
            <a:schemeClr val="tx1"/>
          </a:solidFill>
          <a:latin typeface="Arial" charset="0"/>
        </a:defRPr>
      </a:lvl3pPr>
      <a:lvl4pPr algn="l" rtl="0" eaLnBrk="1" fontAlgn="base" hangingPunct="1">
        <a:spcBef>
          <a:spcPct val="0"/>
        </a:spcBef>
        <a:spcAft>
          <a:spcPct val="0"/>
        </a:spcAft>
        <a:defRPr sz="2800" b="1">
          <a:solidFill>
            <a:schemeClr val="tx1"/>
          </a:solidFill>
          <a:latin typeface="Arial" charset="0"/>
        </a:defRPr>
      </a:lvl4pPr>
      <a:lvl5pPr algn="l" rtl="0" eaLnBrk="1" fontAlgn="base" hangingPunct="1">
        <a:spcBef>
          <a:spcPct val="0"/>
        </a:spcBef>
        <a:spcAft>
          <a:spcPct val="0"/>
        </a:spcAft>
        <a:defRPr sz="2800" b="1">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342900" indent="-342900" algn="l" rtl="0" eaLnBrk="1" fontAlgn="base" hangingPunct="1">
        <a:spcBef>
          <a:spcPct val="20000"/>
        </a:spcBef>
        <a:spcAft>
          <a:spcPct val="0"/>
        </a:spcAft>
        <a:buSzPct val="115000"/>
        <a:buFont typeface="Arial" pitchFamily="34" charset="0"/>
        <a:buChar char="■"/>
        <a:defRPr>
          <a:solidFill>
            <a:schemeClr val="tx2">
              <a:lumMod val="95000"/>
              <a:lumOff val="5000"/>
            </a:schemeClr>
          </a:solidFill>
          <a:latin typeface="+mn-lt"/>
          <a:ea typeface="+mn-ea"/>
          <a:cs typeface="+mn-cs"/>
        </a:defRPr>
      </a:lvl1pPr>
      <a:lvl2pPr marL="742950" indent="-285750" algn="l" rtl="0" eaLnBrk="1" fontAlgn="base" hangingPunct="1">
        <a:spcBef>
          <a:spcPct val="20000"/>
        </a:spcBef>
        <a:spcAft>
          <a:spcPct val="0"/>
        </a:spcAft>
        <a:buSzPct val="140000"/>
        <a:buFont typeface="Arial" pitchFamily="34" charset="0"/>
        <a:buChar char="•"/>
        <a:defRPr sz="1600">
          <a:solidFill>
            <a:schemeClr val="tx2">
              <a:lumMod val="95000"/>
              <a:lumOff val="5000"/>
            </a:schemeClr>
          </a:solidFill>
          <a:latin typeface="+mn-lt"/>
        </a:defRPr>
      </a:lvl2pPr>
      <a:lvl3pPr marL="1143000" indent="-228600" algn="l" rtl="0" eaLnBrk="1" fontAlgn="base" hangingPunct="1">
        <a:spcBef>
          <a:spcPct val="20000"/>
        </a:spcBef>
        <a:spcAft>
          <a:spcPct val="0"/>
        </a:spcAft>
        <a:buSzPct val="110000"/>
        <a:buFont typeface="Arial" pitchFamily="34" charset="0"/>
        <a:buChar char="–"/>
        <a:defRPr sz="1600">
          <a:solidFill>
            <a:schemeClr val="tx2">
              <a:lumMod val="95000"/>
              <a:lumOff val="5000"/>
            </a:schemeClr>
          </a:solidFill>
          <a:latin typeface="+mn-lt"/>
        </a:defRPr>
      </a:lvl3pPr>
      <a:lvl4pPr marL="1600200" indent="-228600" algn="l" rtl="0" eaLnBrk="1" fontAlgn="base" hangingPunct="1">
        <a:spcBef>
          <a:spcPct val="20000"/>
        </a:spcBef>
        <a:spcAft>
          <a:spcPct val="0"/>
        </a:spcAft>
        <a:buSzPct val="90000"/>
        <a:buFont typeface="Courier New" pitchFamily="49" charset="0"/>
        <a:buChar char="o"/>
        <a:defRPr sz="1600">
          <a:solidFill>
            <a:schemeClr val="tx2">
              <a:lumMod val="95000"/>
              <a:lumOff val="5000"/>
            </a:schemeClr>
          </a:solidFill>
          <a:latin typeface="+mn-lt"/>
        </a:defRPr>
      </a:lvl4pPr>
      <a:lvl5pPr marL="2057400" indent="-228600" algn="l" rtl="0" eaLnBrk="1" fontAlgn="base" hangingPunct="1">
        <a:spcBef>
          <a:spcPct val="20000"/>
        </a:spcBef>
        <a:spcAft>
          <a:spcPct val="0"/>
        </a:spcAft>
        <a:buSzPct val="100000"/>
        <a:buFont typeface="Wingdings" pitchFamily="2" charset="2"/>
        <a:buChar char="ü"/>
        <a:defRPr sz="1600">
          <a:solidFill>
            <a:schemeClr val="tx2">
              <a:lumMod val="95000"/>
              <a:lumOff val="5000"/>
            </a:schemeClr>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wfranklin@noblis.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460204"/>
            <a:ext cx="4657725" cy="1928038"/>
          </a:xfrm>
        </p:spPr>
        <p:txBody>
          <a:bodyPr/>
          <a:lstStyle/>
          <a:p>
            <a:r>
              <a:rPr lang="en-US" dirty="0" smtClean="0"/>
              <a:t>ASTM E53 Committee on Property Management Systems – A little History, a lot of the Present and a glimpse at the Future</a:t>
            </a:r>
            <a:endParaRPr lang="en-US" dirty="0"/>
          </a:p>
        </p:txBody>
      </p:sp>
      <p:sp>
        <p:nvSpPr>
          <p:cNvPr id="3" name="Subtitle 2"/>
          <p:cNvSpPr>
            <a:spLocks noGrp="1"/>
          </p:cNvSpPr>
          <p:nvPr>
            <p:ph type="subTitle" idx="1"/>
          </p:nvPr>
        </p:nvSpPr>
        <p:spPr/>
        <p:txBody>
          <a:bodyPr/>
          <a:lstStyle/>
          <a:p>
            <a:r>
              <a:rPr lang="en-US" dirty="0" smtClean="0"/>
              <a:t>Bill Franklin</a:t>
            </a:r>
          </a:p>
          <a:p>
            <a:endParaRPr lang="en-US" dirty="0"/>
          </a:p>
        </p:txBody>
      </p:sp>
      <p:sp>
        <p:nvSpPr>
          <p:cNvPr id="4" name="Text Placeholder 3"/>
          <p:cNvSpPr>
            <a:spLocks noGrp="1"/>
          </p:cNvSpPr>
          <p:nvPr>
            <p:ph type="body" sz="quarter" idx="10"/>
          </p:nvPr>
        </p:nvSpPr>
        <p:spPr/>
        <p:txBody>
          <a:bodyPr/>
          <a:lstStyle/>
          <a:p>
            <a:r>
              <a:rPr lang="en-US" dirty="0" smtClean="0"/>
              <a:t>October, </a:t>
            </a:r>
            <a:r>
              <a:rPr lang="en-US" dirty="0" smtClean="0"/>
              <a:t>2012</a:t>
            </a:r>
            <a:endParaRPr lang="en-US" dirty="0"/>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A History Lesson </a:t>
            </a:r>
            <a:endParaRPr lang="en-US" sz="4000" dirty="0"/>
          </a:p>
        </p:txBody>
      </p:sp>
      <p:sp>
        <p:nvSpPr>
          <p:cNvPr id="3" name="Subtitle 2"/>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549589318"/>
      </p:ext>
    </p:extLst>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Vision</a:t>
            </a:r>
            <a:endParaRPr lang="en-US" dirty="0"/>
          </a:p>
        </p:txBody>
      </p:sp>
      <p:sp>
        <p:nvSpPr>
          <p:cNvPr id="3" name="Content Placeholder 2"/>
          <p:cNvSpPr>
            <a:spLocks noGrp="1"/>
          </p:cNvSpPr>
          <p:nvPr>
            <p:ph idx="1"/>
          </p:nvPr>
        </p:nvSpPr>
        <p:spPr/>
        <p:txBody>
          <a:bodyPr/>
          <a:lstStyle/>
          <a:p>
            <a:r>
              <a:rPr lang="en-US" dirty="0"/>
              <a:t>1998 the idea of property standards took hold, major breakthrough at NES in Santa Fe </a:t>
            </a:r>
          </a:p>
          <a:p>
            <a:endParaRPr lang="en-US" dirty="0"/>
          </a:p>
          <a:p>
            <a:r>
              <a:rPr lang="en-US" dirty="0"/>
              <a:t>Dedicated group researched how the process should work</a:t>
            </a:r>
          </a:p>
          <a:p>
            <a:endParaRPr lang="en-US" dirty="0"/>
          </a:p>
          <a:p>
            <a:r>
              <a:rPr lang="en-US" dirty="0"/>
              <a:t>Choose ASTM, founded in 1898, as the organization to manage the process of creating voluntary consensus standard  </a:t>
            </a:r>
          </a:p>
          <a:p>
            <a:endParaRPr lang="en-US" dirty="0"/>
          </a:p>
          <a:p>
            <a:r>
              <a:rPr lang="en-US" dirty="0"/>
              <a:t>ASTM Committee E53 Property Management Systems was formed in 2000</a:t>
            </a:r>
          </a:p>
          <a:p>
            <a:endParaRPr lang="en-US" dirty="0"/>
          </a:p>
          <a:p>
            <a:r>
              <a:rPr lang="en-US" dirty="0"/>
              <a:t>The first standards were issued in 2001</a:t>
            </a:r>
          </a:p>
          <a:p>
            <a:endParaRPr lang="en-US" dirty="0"/>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The Present</a:t>
            </a:r>
            <a:endParaRPr lang="en-US" sz="4000" dirty="0"/>
          </a:p>
        </p:txBody>
      </p:sp>
      <p:sp>
        <p:nvSpPr>
          <p:cNvPr id="3" name="Subtitle 2"/>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375462459"/>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E53 Committee Scope</a:t>
            </a:r>
            <a:endParaRPr lang="en-US" dirty="0"/>
          </a:p>
        </p:txBody>
      </p:sp>
      <p:sp>
        <p:nvSpPr>
          <p:cNvPr id="3" name="Content Placeholder 2"/>
          <p:cNvSpPr>
            <a:spLocks noGrp="1"/>
          </p:cNvSpPr>
          <p:nvPr>
            <p:ph idx="1"/>
          </p:nvPr>
        </p:nvSpPr>
        <p:spPr/>
        <p:txBody>
          <a:bodyPr/>
          <a:lstStyle/>
          <a:p>
            <a:r>
              <a:rPr lang="en-US" sz="2400" dirty="0"/>
              <a:t>The scope of the Committee shall be: </a:t>
            </a:r>
          </a:p>
          <a:p>
            <a:pPr marL="0" indent="0">
              <a:buNone/>
            </a:pPr>
            <a:r>
              <a:rPr lang="en-US" sz="2400" dirty="0" smtClean="0"/>
              <a:t>The </a:t>
            </a:r>
            <a:r>
              <a:rPr lang="en-US" sz="2400" dirty="0"/>
              <a:t>development of management systems criteria, </a:t>
            </a:r>
            <a:r>
              <a:rPr lang="en-US" sz="2400" dirty="0" smtClean="0"/>
              <a:t>including performance </a:t>
            </a:r>
            <a:r>
              <a:rPr lang="en-US" sz="2400" dirty="0"/>
              <a:t>standards, practices, metrics, and methods of effectiveness for the conduct of management </a:t>
            </a:r>
            <a:r>
              <a:rPr lang="en-US" sz="2400" dirty="0" smtClean="0"/>
              <a:t>and administration </a:t>
            </a:r>
            <a:r>
              <a:rPr lang="en-US" sz="2400" dirty="0"/>
              <a:t>activities for personal property; personal property is also referred to as equipment, or as </a:t>
            </a:r>
            <a:r>
              <a:rPr lang="en-US" sz="2400" dirty="0" smtClean="0"/>
              <a:t>durable, movable </a:t>
            </a:r>
            <a:r>
              <a:rPr lang="en-US" sz="2400" dirty="0"/>
              <a:t>assets and </a:t>
            </a:r>
            <a:r>
              <a:rPr lang="en-US" sz="2400" dirty="0" smtClean="0"/>
              <a:t>material</a:t>
            </a:r>
          </a:p>
        </p:txBody>
      </p:sp>
    </p:spTree>
    <p:extLst>
      <p:ext uri="{BB962C8B-B14F-4D97-AF65-F5344CB8AC3E}">
        <p14:creationId xmlns:p14="http://schemas.microsoft.com/office/powerpoint/2010/main" val="1085650034"/>
      </p:ext>
    </p:extLst>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Board</a:t>
            </a:r>
            <a:endParaRPr lang="en-US" dirty="0"/>
          </a:p>
        </p:txBody>
      </p:sp>
      <p:sp>
        <p:nvSpPr>
          <p:cNvPr id="3" name="Content Placeholder 2"/>
          <p:cNvSpPr>
            <a:spLocks noGrp="1"/>
          </p:cNvSpPr>
          <p:nvPr>
            <p:ph idx="1"/>
          </p:nvPr>
        </p:nvSpPr>
        <p:spPr/>
        <p:txBody>
          <a:bodyPr/>
          <a:lstStyle/>
          <a:p>
            <a:pPr lvl="1">
              <a:buNone/>
            </a:pPr>
            <a:r>
              <a:rPr lang="en-US" sz="2000" dirty="0" smtClean="0"/>
              <a:t>Chairman – Bill Franklin, Noblis Inc.</a:t>
            </a:r>
            <a:endParaRPr lang="en-US" sz="2000" dirty="0"/>
          </a:p>
          <a:p>
            <a:pPr lvl="1">
              <a:buNone/>
            </a:pPr>
            <a:r>
              <a:rPr lang="en-US" sz="2000" dirty="0"/>
              <a:t>Vice Chairman – </a:t>
            </a:r>
            <a:r>
              <a:rPr lang="en-US" sz="2000" dirty="0" smtClean="0"/>
              <a:t>Cinda Brockman, SAIC</a:t>
            </a:r>
            <a:endParaRPr lang="en-US" sz="2000" dirty="0"/>
          </a:p>
          <a:p>
            <a:pPr lvl="1">
              <a:buNone/>
            </a:pPr>
            <a:r>
              <a:rPr lang="en-US" sz="2000" dirty="0"/>
              <a:t>Membership Secretary – </a:t>
            </a:r>
            <a:r>
              <a:rPr lang="en-US" sz="2000" dirty="0" smtClean="0"/>
              <a:t>Kim Doner, SRA International</a:t>
            </a:r>
            <a:endParaRPr lang="en-US" sz="2000" dirty="0"/>
          </a:p>
          <a:p>
            <a:pPr lvl="1">
              <a:buNone/>
            </a:pPr>
            <a:r>
              <a:rPr lang="en-US" sz="2000" dirty="0"/>
              <a:t>Secretary – </a:t>
            </a:r>
            <a:r>
              <a:rPr lang="en-US" sz="2000" dirty="0" smtClean="0"/>
              <a:t>Rick Shultz, John Hopkins University/APL</a:t>
            </a:r>
            <a:endParaRPr lang="en-US" sz="2000" dirty="0"/>
          </a:p>
          <a:p>
            <a:pPr lvl="1">
              <a:buNone/>
            </a:pPr>
            <a:r>
              <a:rPr lang="en-US" sz="2000" dirty="0"/>
              <a:t>Member at Large </a:t>
            </a:r>
            <a:r>
              <a:rPr lang="en-US" sz="2000" dirty="0" smtClean="0"/>
              <a:t>– Amber Barber, US Office of Under Secretary of   			Defense Acquisition Technology and Logistics</a:t>
            </a:r>
          </a:p>
          <a:p>
            <a:pPr lvl="1">
              <a:buNone/>
            </a:pPr>
            <a:r>
              <a:rPr lang="en-US" sz="2000" dirty="0" smtClean="0"/>
              <a:t>Member </a:t>
            </a:r>
            <a:r>
              <a:rPr lang="en-US" sz="2000" dirty="0"/>
              <a:t>at Large </a:t>
            </a:r>
            <a:r>
              <a:rPr lang="en-US" sz="2000" dirty="0" smtClean="0"/>
              <a:t>– Richard Culbertson, Lockheed Martin</a:t>
            </a:r>
          </a:p>
          <a:p>
            <a:pPr lvl="1">
              <a:buNone/>
            </a:pPr>
            <a:r>
              <a:rPr lang="en-US" sz="2000" dirty="0" smtClean="0"/>
              <a:t>Member </a:t>
            </a:r>
            <a:r>
              <a:rPr lang="en-US" sz="2000" dirty="0"/>
              <a:t>at Large – </a:t>
            </a:r>
            <a:r>
              <a:rPr lang="en-US" sz="2000" dirty="0" smtClean="0"/>
              <a:t>Mike Showers, NASA</a:t>
            </a:r>
            <a:endParaRPr lang="en-US" sz="2000" dirty="0"/>
          </a:p>
          <a:p>
            <a:pPr lvl="1">
              <a:buNone/>
            </a:pPr>
            <a:r>
              <a:rPr lang="en-US" sz="2000" dirty="0"/>
              <a:t>Member at Large – </a:t>
            </a:r>
            <a:r>
              <a:rPr lang="en-US" sz="2000" dirty="0" smtClean="0"/>
              <a:t>Tamara Zahn, Boeing</a:t>
            </a:r>
          </a:p>
          <a:p>
            <a:pPr lvl="1">
              <a:buNone/>
            </a:pPr>
            <a:r>
              <a:rPr lang="en-US" sz="2000" dirty="0" smtClean="0"/>
              <a:t>Past Chairman – Bob Holcombe, GSA</a:t>
            </a:r>
            <a:endParaRPr lang="en-US" sz="2000" dirty="0"/>
          </a:p>
          <a:p>
            <a:pPr lvl="1">
              <a:buNone/>
            </a:pPr>
            <a:r>
              <a:rPr lang="en-US" sz="2000" dirty="0"/>
              <a:t>Staff Manager – </a:t>
            </a:r>
            <a:r>
              <a:rPr lang="en-US" sz="2000" dirty="0" smtClean="0"/>
              <a:t>Katerina Koperna, ASTM</a:t>
            </a:r>
            <a:endParaRPr lang="en-US" dirty="0"/>
          </a:p>
        </p:txBody>
      </p:sp>
    </p:spTree>
    <p:extLst>
      <p:ext uri="{BB962C8B-B14F-4D97-AF65-F5344CB8AC3E}">
        <p14:creationId xmlns:p14="http://schemas.microsoft.com/office/powerpoint/2010/main" val="2872992884"/>
      </p:ext>
    </p:extLst>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Subcommittees</a:t>
            </a:r>
            <a:endParaRPr lang="en-US" dirty="0"/>
          </a:p>
        </p:txBody>
      </p:sp>
      <p:sp>
        <p:nvSpPr>
          <p:cNvPr id="3" name="Content Placeholder 2"/>
          <p:cNvSpPr>
            <a:spLocks noGrp="1"/>
          </p:cNvSpPr>
          <p:nvPr>
            <p:ph idx="1"/>
          </p:nvPr>
        </p:nvSpPr>
        <p:spPr/>
        <p:txBody>
          <a:bodyPr/>
          <a:lstStyle/>
          <a:p>
            <a:r>
              <a:rPr lang="en-US" sz="1400" dirty="0"/>
              <a:t>E53.01 Process Management</a:t>
            </a:r>
          </a:p>
          <a:p>
            <a:pPr lvl="1">
              <a:buNone/>
            </a:pPr>
            <a:r>
              <a:rPr lang="en-US" sz="1400" dirty="0"/>
              <a:t>Subcommittee Chairman  - Rick Shultz, John Hopkins University/APL</a:t>
            </a:r>
          </a:p>
          <a:p>
            <a:r>
              <a:rPr lang="en-US" sz="1400" dirty="0"/>
              <a:t>E53.02 Data Management</a:t>
            </a:r>
          </a:p>
          <a:p>
            <a:pPr lvl="1">
              <a:buNone/>
            </a:pPr>
            <a:r>
              <a:rPr lang="en-US" sz="1400" dirty="0"/>
              <a:t>Subcommittee Chairman -  </a:t>
            </a:r>
            <a:r>
              <a:rPr lang="en-US" sz="1400" dirty="0" smtClean="0"/>
              <a:t>Cindi Locken, DCMA</a:t>
            </a:r>
            <a:endParaRPr lang="en-US" sz="1400" dirty="0"/>
          </a:p>
          <a:p>
            <a:r>
              <a:rPr lang="en-US" sz="1400" dirty="0"/>
              <a:t>E53.03 Financial Management</a:t>
            </a:r>
          </a:p>
          <a:p>
            <a:pPr lvl="1">
              <a:buNone/>
            </a:pPr>
            <a:r>
              <a:rPr lang="en-US" sz="1400" dirty="0"/>
              <a:t>Subcommittee Chairman – </a:t>
            </a:r>
            <a:r>
              <a:rPr lang="en-US" sz="1400" dirty="0" smtClean="0"/>
              <a:t>Rich Culbertson</a:t>
            </a:r>
            <a:r>
              <a:rPr lang="en-US" sz="1400" dirty="0"/>
              <a:t>, Lockheed Martin</a:t>
            </a:r>
          </a:p>
          <a:p>
            <a:r>
              <a:rPr lang="en-US" sz="1400" dirty="0"/>
              <a:t>E53.04 Reutilization and Disposal</a:t>
            </a:r>
          </a:p>
          <a:p>
            <a:pPr lvl="1">
              <a:buNone/>
            </a:pPr>
            <a:r>
              <a:rPr lang="en-US" sz="1400" dirty="0"/>
              <a:t>Subcommittee Chairman – </a:t>
            </a:r>
            <a:r>
              <a:rPr lang="en-US" sz="1400" dirty="0" smtClean="0"/>
              <a:t>Rod Miller, Independent</a:t>
            </a:r>
            <a:endParaRPr lang="en-US" sz="1400" dirty="0"/>
          </a:p>
          <a:p>
            <a:r>
              <a:rPr lang="en-US" sz="1400" dirty="0"/>
              <a:t>E53.05 Property Management Maturity</a:t>
            </a:r>
          </a:p>
          <a:p>
            <a:pPr lvl="1">
              <a:buNone/>
            </a:pPr>
            <a:r>
              <a:rPr lang="en-US" sz="1400" dirty="0"/>
              <a:t>Subcommittee Chairman – </a:t>
            </a:r>
            <a:r>
              <a:rPr lang="en-US" sz="1400" dirty="0" smtClean="0"/>
              <a:t>Eric Fassett, Northrup Grumman Corporation </a:t>
            </a:r>
            <a:endParaRPr lang="en-US" sz="1400" dirty="0"/>
          </a:p>
          <a:p>
            <a:r>
              <a:rPr lang="en-US" sz="1400" dirty="0"/>
              <a:t>E53.06 Terminology</a:t>
            </a:r>
          </a:p>
          <a:p>
            <a:pPr lvl="1">
              <a:buNone/>
            </a:pPr>
            <a:r>
              <a:rPr lang="en-US" sz="1400" dirty="0"/>
              <a:t>Subcommittee Chairman – </a:t>
            </a:r>
            <a:r>
              <a:rPr lang="en-US" sz="1400" dirty="0" smtClean="0"/>
              <a:t>Dave Barder, Tetra Tech</a:t>
            </a:r>
            <a:endParaRPr lang="en-US" sz="1400" dirty="0"/>
          </a:p>
          <a:p>
            <a:r>
              <a:rPr lang="en-US" sz="1400" dirty="0">
                <a:solidFill>
                  <a:schemeClr val="tx1"/>
                </a:solidFill>
              </a:rPr>
              <a:t>E53.07 Sustainable Property Management </a:t>
            </a:r>
          </a:p>
          <a:p>
            <a:pPr lvl="1">
              <a:buNone/>
            </a:pPr>
            <a:r>
              <a:rPr lang="en-US" sz="1400" dirty="0"/>
              <a:t>Subcommittee Chairman – </a:t>
            </a:r>
            <a:r>
              <a:rPr lang="en-US" sz="1400" dirty="0" smtClean="0"/>
              <a:t>Bob </a:t>
            </a:r>
            <a:r>
              <a:rPr lang="en-US" sz="1400" dirty="0"/>
              <a:t>Holcombe, GSA</a:t>
            </a:r>
          </a:p>
          <a:p>
            <a:r>
              <a:rPr lang="en-US" sz="1400" dirty="0"/>
              <a:t>E53.10 ISO Asset Management </a:t>
            </a:r>
            <a:r>
              <a:rPr lang="en-US" sz="1400" dirty="0" smtClean="0"/>
              <a:t>Activity</a:t>
            </a:r>
          </a:p>
          <a:p>
            <a:pPr marL="457200" lvl="1" indent="0">
              <a:buNone/>
            </a:pPr>
            <a:r>
              <a:rPr lang="en-US" sz="1400" dirty="0" smtClean="0"/>
              <a:t>Subcommittee Chairman – Jim Dieter, Sunflower Systems</a:t>
            </a:r>
          </a:p>
          <a:p>
            <a:r>
              <a:rPr lang="en-US" sz="1400" dirty="0" smtClean="0">
                <a:solidFill>
                  <a:srgbClr val="FF0000"/>
                </a:solidFill>
              </a:rPr>
              <a:t>E53.20 United States Government Contract Property Management  (new subcommittee)</a:t>
            </a:r>
            <a:endParaRPr lang="en-US" sz="1400" dirty="0">
              <a:solidFill>
                <a:srgbClr val="FF0000"/>
              </a:solidFill>
            </a:endParaRPr>
          </a:p>
          <a:p>
            <a:pPr lvl="1">
              <a:buNone/>
            </a:pPr>
            <a:r>
              <a:rPr lang="en-US" sz="1400" dirty="0"/>
              <a:t>Subcommittee Chairman – </a:t>
            </a:r>
            <a:r>
              <a:rPr lang="en-US" sz="1400" dirty="0" smtClean="0"/>
              <a:t>Brandon Kriner, Harris Corporation </a:t>
            </a:r>
          </a:p>
        </p:txBody>
      </p:sp>
    </p:spTree>
    <p:extLst>
      <p:ext uri="{BB962C8B-B14F-4D97-AF65-F5344CB8AC3E}">
        <p14:creationId xmlns:p14="http://schemas.microsoft.com/office/powerpoint/2010/main" val="3529518494"/>
      </p:ext>
    </p:extLst>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Committee - What do we do? </a:t>
            </a:r>
            <a:endParaRPr lang="en-US" dirty="0"/>
          </a:p>
        </p:txBody>
      </p:sp>
      <p:sp>
        <p:nvSpPr>
          <p:cNvPr id="3" name="Content Placeholder 2"/>
          <p:cNvSpPr>
            <a:spLocks noGrp="1"/>
          </p:cNvSpPr>
          <p:nvPr>
            <p:ph idx="1"/>
          </p:nvPr>
        </p:nvSpPr>
        <p:spPr/>
        <p:txBody>
          <a:bodyPr/>
          <a:lstStyle/>
          <a:p>
            <a:r>
              <a:rPr lang="en-US" dirty="0" smtClean="0"/>
              <a:t>Monthly Executive meeting </a:t>
            </a:r>
          </a:p>
          <a:p>
            <a:pPr lvl="1"/>
            <a:r>
              <a:rPr lang="en-US" sz="1800" dirty="0"/>
              <a:t>M</a:t>
            </a:r>
            <a:r>
              <a:rPr lang="en-US" sz="1800" dirty="0" smtClean="0"/>
              <a:t>embership – 157 with 77% NPMA members</a:t>
            </a:r>
          </a:p>
          <a:p>
            <a:pPr lvl="1"/>
            <a:r>
              <a:rPr lang="en-US" sz="1800" dirty="0" smtClean="0"/>
              <a:t>Ballot results and any outstanding negatives</a:t>
            </a:r>
          </a:p>
          <a:p>
            <a:pPr lvl="1"/>
            <a:r>
              <a:rPr lang="en-US" sz="1800" dirty="0" smtClean="0"/>
              <a:t>Overdue and Review status of current standards</a:t>
            </a:r>
          </a:p>
          <a:p>
            <a:pPr lvl="1"/>
            <a:r>
              <a:rPr lang="en-US" sz="1800" dirty="0" smtClean="0"/>
              <a:t>New Work  Items</a:t>
            </a:r>
          </a:p>
          <a:p>
            <a:pPr lvl="1"/>
            <a:r>
              <a:rPr lang="en-US" sz="1800" dirty="0" smtClean="0"/>
              <a:t>Executive Task Groups</a:t>
            </a:r>
          </a:p>
          <a:p>
            <a:pPr lvl="2"/>
            <a:r>
              <a:rPr lang="en-US" sz="1800" dirty="0" smtClean="0"/>
              <a:t>Education </a:t>
            </a:r>
          </a:p>
          <a:p>
            <a:pPr lvl="2"/>
            <a:r>
              <a:rPr lang="en-US" sz="1800" dirty="0" smtClean="0"/>
              <a:t>Standard Development</a:t>
            </a:r>
          </a:p>
          <a:p>
            <a:pPr lvl="2"/>
            <a:r>
              <a:rPr lang="en-US" sz="1800" dirty="0" smtClean="0"/>
              <a:t>Marketing/Promotion</a:t>
            </a:r>
          </a:p>
          <a:p>
            <a:pPr lvl="1"/>
            <a:r>
              <a:rPr lang="en-US" sz="1800" dirty="0" smtClean="0"/>
              <a:t>Subcommittee Reports </a:t>
            </a:r>
          </a:p>
          <a:p>
            <a:pPr lvl="1"/>
            <a:r>
              <a:rPr lang="en-US" sz="1800" dirty="0" smtClean="0"/>
              <a:t>Old and New Business</a:t>
            </a:r>
          </a:p>
          <a:p>
            <a:pPr marL="457200" lvl="1" indent="0">
              <a:buNone/>
            </a:pPr>
            <a:endParaRPr lang="en-US" dirty="0" smtClean="0"/>
          </a:p>
        </p:txBody>
      </p:sp>
    </p:spTree>
    <p:extLst>
      <p:ext uri="{BB962C8B-B14F-4D97-AF65-F5344CB8AC3E}">
        <p14:creationId xmlns:p14="http://schemas.microsoft.com/office/powerpoint/2010/main" val="1265546724"/>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NPMA and ASTM – The Relationship</a:t>
            </a:r>
            <a:endParaRPr lang="en-US" dirty="0"/>
          </a:p>
        </p:txBody>
      </p:sp>
      <p:sp>
        <p:nvSpPr>
          <p:cNvPr id="3" name="Content Placeholder 2"/>
          <p:cNvSpPr>
            <a:spLocks noGrp="1"/>
          </p:cNvSpPr>
          <p:nvPr>
            <p:ph idx="1"/>
          </p:nvPr>
        </p:nvSpPr>
        <p:spPr/>
        <p:txBody>
          <a:bodyPr/>
          <a:lstStyle/>
          <a:p>
            <a:r>
              <a:rPr lang="en-US" dirty="0" smtClean="0"/>
              <a:t>In </a:t>
            </a:r>
            <a:r>
              <a:rPr lang="en-US" dirty="0"/>
              <a:t>accordance with an agreement between the ASTM and the National Property Management Association (NPMA), ASTM develops and publishes </a:t>
            </a:r>
            <a:r>
              <a:rPr lang="en-US" dirty="0" smtClean="0"/>
              <a:t>the Standards </a:t>
            </a:r>
            <a:r>
              <a:rPr lang="en-US" dirty="0"/>
              <a:t>and NPMA develops and presents educational and certification </a:t>
            </a:r>
            <a:r>
              <a:rPr lang="en-US" dirty="0" smtClean="0"/>
              <a:t>material</a:t>
            </a:r>
          </a:p>
          <a:p>
            <a:pPr marL="0" indent="0">
              <a:buNone/>
            </a:pPr>
            <a:endParaRPr lang="en-US" dirty="0" smtClean="0"/>
          </a:p>
          <a:p>
            <a:r>
              <a:rPr lang="en-US" dirty="0" smtClean="0"/>
              <a:t>Director of Standards and Utilization</a:t>
            </a:r>
          </a:p>
          <a:p>
            <a:pPr lvl="1"/>
            <a:r>
              <a:rPr lang="en-US" dirty="0" smtClean="0"/>
              <a:t>Appointed by the NPMA Board President as one of the NPMA National Directors</a:t>
            </a:r>
          </a:p>
          <a:p>
            <a:pPr lvl="1"/>
            <a:r>
              <a:rPr lang="en-US" dirty="0" smtClean="0"/>
              <a:t>Liaison between NPMA and ASTM </a:t>
            </a:r>
          </a:p>
          <a:p>
            <a:pPr lvl="1"/>
            <a:r>
              <a:rPr lang="en-US" dirty="0" smtClean="0"/>
              <a:t>Usually but not always current Chairman of E53</a:t>
            </a:r>
          </a:p>
          <a:p>
            <a:pPr lvl="1"/>
            <a:r>
              <a:rPr lang="en-US" dirty="0" smtClean="0"/>
              <a:t>Reports during National Board and Delegate meeting held at NES </a:t>
            </a:r>
          </a:p>
          <a:p>
            <a:pPr marL="457200" lvl="1" indent="0">
              <a:buNone/>
            </a:pPr>
            <a:endParaRPr lang="en-US" dirty="0" smtClean="0"/>
          </a:p>
          <a:p>
            <a:pPr marL="0" indent="0">
              <a:buNone/>
            </a:pPr>
            <a:endParaRPr lang="en-US" dirty="0"/>
          </a:p>
        </p:txBody>
      </p:sp>
    </p:spTree>
    <p:extLst>
      <p:ext uri="{BB962C8B-B14F-4D97-AF65-F5344CB8AC3E}">
        <p14:creationId xmlns:p14="http://schemas.microsoft.com/office/powerpoint/2010/main" val="3463311605"/>
      </p:ext>
    </p:extLst>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The Standards</a:t>
            </a:r>
            <a:endParaRPr lang="en-US" sz="4000" dirty="0"/>
          </a:p>
        </p:txBody>
      </p:sp>
      <p:sp>
        <p:nvSpPr>
          <p:cNvPr id="3" name="Subtitle 2"/>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516090867"/>
      </p:ext>
    </p:extLst>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Standards</a:t>
            </a:r>
            <a:endParaRPr lang="en-US" dirty="0"/>
          </a:p>
        </p:txBody>
      </p:sp>
      <p:sp>
        <p:nvSpPr>
          <p:cNvPr id="3" name="Content Placeholder 2"/>
          <p:cNvSpPr>
            <a:spLocks noGrp="1"/>
          </p:cNvSpPr>
          <p:nvPr>
            <p:ph idx="1"/>
          </p:nvPr>
        </p:nvSpPr>
        <p:spPr/>
        <p:txBody>
          <a:bodyPr/>
          <a:lstStyle/>
          <a:p>
            <a:r>
              <a:rPr lang="en-US" dirty="0"/>
              <a:t>Total number of active standards – </a:t>
            </a:r>
            <a:r>
              <a:rPr lang="en-US" dirty="0" smtClean="0"/>
              <a:t>27</a:t>
            </a:r>
            <a:endParaRPr lang="en-US" dirty="0"/>
          </a:p>
          <a:p>
            <a:pPr lvl="1">
              <a:buNone/>
            </a:pPr>
            <a:endParaRPr lang="en-US" dirty="0"/>
          </a:p>
          <a:p>
            <a:r>
              <a:rPr lang="en-US" dirty="0" smtClean="0"/>
              <a:t>Recent Activity</a:t>
            </a:r>
            <a:endParaRPr lang="en-US" dirty="0"/>
          </a:p>
          <a:p>
            <a:pPr lvl="1"/>
            <a:r>
              <a:rPr lang="en-US" dirty="0" smtClean="0"/>
              <a:t>New</a:t>
            </a:r>
            <a:endParaRPr lang="en-US" dirty="0"/>
          </a:p>
          <a:p>
            <a:pPr lvl="1">
              <a:lnSpc>
                <a:spcPct val="90000"/>
              </a:lnSpc>
              <a:defRPr/>
            </a:pPr>
            <a:r>
              <a:rPr lang="en-US" b="1" dirty="0" smtClean="0">
                <a:solidFill>
                  <a:srgbClr val="FF0000"/>
                </a:solidFill>
                <a:latin typeface="Arial" pitchFamily="34" charset="0"/>
                <a:cs typeface="Arial" pitchFamily="34" charset="0"/>
              </a:rPr>
              <a:t>E2812-11 </a:t>
            </a:r>
            <a:r>
              <a:rPr lang="en-US" b="1" dirty="0">
                <a:solidFill>
                  <a:srgbClr val="FF0000"/>
                </a:solidFill>
                <a:latin typeface="Arial" pitchFamily="34" charset="0"/>
                <a:cs typeface="Arial" pitchFamily="34" charset="0"/>
              </a:rPr>
              <a:t>Standard Practice for Uniform Data Management in Asset Management Records </a:t>
            </a:r>
            <a:r>
              <a:rPr lang="en-US" b="1" dirty="0" smtClean="0">
                <a:solidFill>
                  <a:srgbClr val="FF0000"/>
                </a:solidFill>
                <a:latin typeface="Arial" pitchFamily="34" charset="0"/>
                <a:cs typeface="Arial" pitchFamily="34" charset="0"/>
              </a:rPr>
              <a:t>Systems</a:t>
            </a:r>
          </a:p>
          <a:p>
            <a:pPr lvl="1">
              <a:lnSpc>
                <a:spcPct val="90000"/>
              </a:lnSpc>
              <a:defRPr/>
            </a:pPr>
            <a:r>
              <a:rPr lang="en-US" b="1" dirty="0" smtClean="0">
                <a:solidFill>
                  <a:srgbClr val="FF0000"/>
                </a:solidFill>
                <a:latin typeface="Arial" pitchFamily="34" charset="0"/>
                <a:cs typeface="Arial" pitchFamily="34" charset="0"/>
              </a:rPr>
              <a:t>E2858-12 Standard Practice for Sales of Personal Property</a:t>
            </a:r>
            <a:endParaRPr lang="en-US" dirty="0">
              <a:solidFill>
                <a:srgbClr val="FF0000"/>
              </a:solidFill>
              <a:latin typeface="Arial" pitchFamily="34" charset="0"/>
              <a:cs typeface="Arial" pitchFamily="34" charset="0"/>
            </a:endParaRPr>
          </a:p>
          <a:p>
            <a:pPr lvl="1"/>
            <a:endParaRPr lang="en-US" dirty="0"/>
          </a:p>
          <a:p>
            <a:pPr lvl="1"/>
            <a:r>
              <a:rPr lang="en-US" dirty="0" smtClean="0"/>
              <a:t>Revised</a:t>
            </a:r>
            <a:endParaRPr lang="en-US" dirty="0"/>
          </a:p>
          <a:p>
            <a:pPr lvl="1"/>
            <a:r>
              <a:rPr lang="en-US" b="1" dirty="0" smtClean="0">
                <a:solidFill>
                  <a:srgbClr val="FF0000"/>
                </a:solidFill>
              </a:rPr>
              <a:t>E2306-11 </a:t>
            </a:r>
            <a:r>
              <a:rPr lang="en-US" b="1" dirty="0">
                <a:solidFill>
                  <a:srgbClr val="FF0000"/>
                </a:solidFill>
              </a:rPr>
              <a:t>Standard Practice for Disposal of Personal </a:t>
            </a:r>
            <a:r>
              <a:rPr lang="en-US" b="1" dirty="0" smtClean="0">
                <a:solidFill>
                  <a:srgbClr val="FF0000"/>
                </a:solidFill>
              </a:rPr>
              <a:t>Property</a:t>
            </a:r>
          </a:p>
          <a:p>
            <a:pPr lvl="1"/>
            <a:r>
              <a:rPr lang="en-US" b="1" dirty="0" smtClean="0">
                <a:solidFill>
                  <a:srgbClr val="FF0000"/>
                </a:solidFill>
              </a:rPr>
              <a:t>E2132-11 Standard Practice for Inventory Verification: Electronic and Physical Inventory of Assets</a:t>
            </a:r>
          </a:p>
          <a:p>
            <a:pPr lvl="1"/>
            <a:r>
              <a:rPr lang="en-US" b="1" dirty="0" smtClean="0">
                <a:solidFill>
                  <a:srgbClr val="FF0000"/>
                </a:solidFill>
              </a:rPr>
              <a:t>E2497-11 Standard Practice for Calculation of Asset Movement Velocity (AMV)</a:t>
            </a:r>
          </a:p>
          <a:p>
            <a:pPr lvl="1"/>
            <a:r>
              <a:rPr lang="en-US" b="1" dirty="0" smtClean="0">
                <a:solidFill>
                  <a:srgbClr val="FF0000"/>
                </a:solidFill>
              </a:rPr>
              <a:t>E2499-11 Standard Practice for Classification of Asset Physical Location Information</a:t>
            </a:r>
            <a:endParaRPr lang="en-US" b="1" dirty="0">
              <a:solidFill>
                <a:srgbClr val="FF0000"/>
              </a:solidFill>
            </a:endParaRPr>
          </a:p>
          <a:p>
            <a:endParaRPr lang="en-US" dirty="0"/>
          </a:p>
        </p:txBody>
      </p:sp>
    </p:spTree>
    <p:extLst>
      <p:ext uri="{BB962C8B-B14F-4D97-AF65-F5344CB8AC3E}">
        <p14:creationId xmlns:p14="http://schemas.microsoft.com/office/powerpoint/2010/main" val="2107629694"/>
      </p:ext>
    </p:extLst>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Standard Process</a:t>
            </a:r>
            <a:endParaRPr lang="en-US" dirty="0"/>
          </a:p>
        </p:txBody>
      </p:sp>
      <p:sp>
        <p:nvSpPr>
          <p:cNvPr id="3" name="Content Placeholder 2"/>
          <p:cNvSpPr>
            <a:spLocks noGrp="1"/>
          </p:cNvSpPr>
          <p:nvPr>
            <p:ph idx="1"/>
          </p:nvPr>
        </p:nvSpPr>
        <p:spPr/>
        <p:txBody>
          <a:bodyPr/>
          <a:lstStyle/>
          <a:p>
            <a:r>
              <a:rPr lang="en-US" dirty="0" smtClean="0"/>
              <a:t>Begins with an idea</a:t>
            </a:r>
          </a:p>
          <a:p>
            <a:pPr lvl="1"/>
            <a:r>
              <a:rPr lang="en-US" dirty="0" smtClean="0"/>
              <a:t>Write it down</a:t>
            </a:r>
          </a:p>
          <a:p>
            <a:r>
              <a:rPr lang="en-US" dirty="0" smtClean="0"/>
              <a:t>Check current active Standards</a:t>
            </a:r>
          </a:p>
          <a:p>
            <a:r>
              <a:rPr lang="en-US" dirty="0" smtClean="0"/>
              <a:t>Work alone or with group</a:t>
            </a:r>
          </a:p>
          <a:p>
            <a:pPr lvl="1"/>
            <a:r>
              <a:rPr lang="en-US" dirty="0" smtClean="0"/>
              <a:t>Share work, pain and glory or go it alone</a:t>
            </a:r>
          </a:p>
          <a:p>
            <a:r>
              <a:rPr lang="en-US" dirty="0" smtClean="0"/>
              <a:t>Which Subcommittee</a:t>
            </a:r>
          </a:p>
          <a:p>
            <a:pPr lvl="1"/>
            <a:r>
              <a:rPr lang="en-US" dirty="0" smtClean="0"/>
              <a:t>Subcommittee chairman must approve </a:t>
            </a:r>
          </a:p>
          <a:p>
            <a:r>
              <a:rPr lang="en-US" dirty="0" smtClean="0"/>
              <a:t>Register Work Item</a:t>
            </a:r>
          </a:p>
          <a:p>
            <a:pPr lvl="1"/>
            <a:r>
              <a:rPr lang="en-US" dirty="0" smtClean="0"/>
              <a:t>Draft standard is classified as a Work Item</a:t>
            </a:r>
          </a:p>
          <a:p>
            <a:r>
              <a:rPr lang="en-US" dirty="0" smtClean="0"/>
              <a:t>Review</a:t>
            </a:r>
          </a:p>
          <a:p>
            <a:pPr lvl="1"/>
            <a:r>
              <a:rPr lang="en-US" dirty="0" smtClean="0"/>
              <a:t>Work Item goes through Editorial Task Group review </a:t>
            </a:r>
          </a:p>
          <a:p>
            <a:r>
              <a:rPr lang="en-US" dirty="0" smtClean="0"/>
              <a:t>Ballot </a:t>
            </a:r>
          </a:p>
          <a:p>
            <a:pPr lvl="1"/>
            <a:r>
              <a:rPr lang="en-US" dirty="0" smtClean="0"/>
              <a:t>Subcommittee first then Main Committee </a:t>
            </a:r>
          </a:p>
          <a:p>
            <a:r>
              <a:rPr lang="en-US" dirty="0" smtClean="0"/>
              <a:t>Congratulations </a:t>
            </a:r>
          </a:p>
          <a:p>
            <a:pPr lvl="1"/>
            <a:r>
              <a:rPr lang="en-US" dirty="0" smtClean="0"/>
              <a:t>It’s a Standard (for at least eight years) </a:t>
            </a:r>
          </a:p>
        </p:txBody>
      </p:sp>
    </p:spTree>
    <p:extLst>
      <p:ext uri="{BB962C8B-B14F-4D97-AF65-F5344CB8AC3E}">
        <p14:creationId xmlns:p14="http://schemas.microsoft.com/office/powerpoint/2010/main" val="1181682599"/>
      </p:ext>
    </p:extLst>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Standard Process</a:t>
            </a:r>
            <a:endParaRPr lang="en-US" dirty="0"/>
          </a:p>
        </p:txBody>
      </p:sp>
      <p:sp>
        <p:nvSpPr>
          <p:cNvPr id="3" name="Content Placeholder 2"/>
          <p:cNvSpPr>
            <a:spLocks noGrp="1"/>
          </p:cNvSpPr>
          <p:nvPr>
            <p:ph idx="1"/>
          </p:nvPr>
        </p:nvSpPr>
        <p:spPr/>
        <p:txBody>
          <a:bodyPr/>
          <a:lstStyle/>
          <a:p>
            <a:r>
              <a:rPr lang="en-US" dirty="0" smtClean="0"/>
              <a:t>Begins with an idea</a:t>
            </a:r>
          </a:p>
          <a:p>
            <a:pPr lvl="1"/>
            <a:r>
              <a:rPr lang="en-US" dirty="0" smtClean="0"/>
              <a:t>Write it down</a:t>
            </a:r>
          </a:p>
          <a:p>
            <a:r>
              <a:rPr lang="en-US" dirty="0" smtClean="0"/>
              <a:t>Check current active Standards</a:t>
            </a:r>
          </a:p>
          <a:p>
            <a:r>
              <a:rPr lang="en-US" dirty="0" smtClean="0"/>
              <a:t>Work alone or with group</a:t>
            </a:r>
          </a:p>
          <a:p>
            <a:pPr lvl="1"/>
            <a:r>
              <a:rPr lang="en-US" dirty="0" smtClean="0"/>
              <a:t>Share work, pain and glory or go it alone</a:t>
            </a:r>
          </a:p>
          <a:p>
            <a:r>
              <a:rPr lang="en-US" dirty="0" smtClean="0"/>
              <a:t>Which Subcommittee</a:t>
            </a:r>
          </a:p>
          <a:p>
            <a:pPr lvl="1"/>
            <a:r>
              <a:rPr lang="en-US" dirty="0" smtClean="0"/>
              <a:t>Subcommittee chairman must approve </a:t>
            </a:r>
          </a:p>
          <a:p>
            <a:r>
              <a:rPr lang="en-US" dirty="0" smtClean="0"/>
              <a:t>Register Work Item</a:t>
            </a:r>
          </a:p>
          <a:p>
            <a:pPr lvl="1"/>
            <a:r>
              <a:rPr lang="en-US" dirty="0" smtClean="0"/>
              <a:t>Draft standard is classified as a Work Item</a:t>
            </a:r>
          </a:p>
          <a:p>
            <a:r>
              <a:rPr lang="en-US" dirty="0" smtClean="0"/>
              <a:t>Review</a:t>
            </a:r>
          </a:p>
          <a:p>
            <a:pPr lvl="1"/>
            <a:r>
              <a:rPr lang="en-US" dirty="0" smtClean="0"/>
              <a:t>Work Item goes through Editorial Task Group review </a:t>
            </a:r>
          </a:p>
          <a:p>
            <a:r>
              <a:rPr lang="en-US" dirty="0" smtClean="0"/>
              <a:t>Ballot </a:t>
            </a:r>
          </a:p>
          <a:p>
            <a:pPr lvl="1"/>
            <a:r>
              <a:rPr lang="en-US" dirty="0" smtClean="0"/>
              <a:t>Subcommittee first then Main Committee </a:t>
            </a:r>
          </a:p>
          <a:p>
            <a:r>
              <a:rPr lang="en-US" dirty="0" smtClean="0"/>
              <a:t>Congratulations </a:t>
            </a:r>
          </a:p>
          <a:p>
            <a:pPr lvl="1"/>
            <a:r>
              <a:rPr lang="en-US" dirty="0" smtClean="0"/>
              <a:t>It’s a Standard (for at least eight years) </a:t>
            </a:r>
          </a:p>
        </p:txBody>
      </p:sp>
    </p:spTree>
    <p:extLst>
      <p:ext uri="{BB962C8B-B14F-4D97-AF65-F5344CB8AC3E}">
        <p14:creationId xmlns:p14="http://schemas.microsoft.com/office/powerpoint/2010/main" val="2008950885"/>
      </p:ext>
    </p:extLst>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The Future</a:t>
            </a:r>
            <a:endParaRPr lang="en-US" sz="4000" dirty="0"/>
          </a:p>
        </p:txBody>
      </p:sp>
      <p:sp>
        <p:nvSpPr>
          <p:cNvPr id="3" name="Subtitle 2"/>
          <p:cNvSpPr>
            <a:spLocks noGrp="1"/>
          </p:cNvSpPr>
          <p:nvPr>
            <p:ph type="subTitle" idx="1"/>
          </p:nvPr>
        </p:nvSpPr>
        <p:spPr/>
        <p:txBody>
          <a:bodyPr/>
          <a:lstStyle/>
          <a:p>
            <a:endParaRPr lang="en-US" dirty="0"/>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516090867"/>
      </p:ext>
    </p:extLst>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E53 Future </a:t>
            </a:r>
            <a:endParaRPr lang="en-US" dirty="0"/>
          </a:p>
        </p:txBody>
      </p:sp>
      <p:sp>
        <p:nvSpPr>
          <p:cNvPr id="3" name="Content Placeholder 2"/>
          <p:cNvSpPr>
            <a:spLocks noGrp="1"/>
          </p:cNvSpPr>
          <p:nvPr>
            <p:ph idx="1"/>
          </p:nvPr>
        </p:nvSpPr>
        <p:spPr/>
        <p:txBody>
          <a:bodyPr/>
          <a:lstStyle/>
          <a:p>
            <a:r>
              <a:rPr lang="en-US" dirty="0" smtClean="0"/>
              <a:t>Goals:</a:t>
            </a:r>
          </a:p>
          <a:p>
            <a:pPr lvl="1"/>
            <a:r>
              <a:rPr lang="en-US" dirty="0" smtClean="0"/>
              <a:t>Utilization survey – what standards have members incorporated into their procedures </a:t>
            </a:r>
          </a:p>
          <a:p>
            <a:pPr lvl="1"/>
            <a:r>
              <a:rPr lang="en-US" dirty="0" smtClean="0"/>
              <a:t>Subcommittee scopes – we need them</a:t>
            </a:r>
          </a:p>
          <a:p>
            <a:pPr lvl="1"/>
            <a:r>
              <a:rPr lang="en-US" dirty="0" smtClean="0"/>
              <a:t>Terminology review – comparison with ISO 55000</a:t>
            </a:r>
          </a:p>
          <a:p>
            <a:pPr lvl="1"/>
            <a:r>
              <a:rPr lang="en-US" dirty="0" smtClean="0"/>
              <a:t>Outreach Opportunities – local chapter, conferences </a:t>
            </a:r>
          </a:p>
          <a:p>
            <a:pPr lvl="1"/>
            <a:r>
              <a:rPr lang="en-US" dirty="0" smtClean="0"/>
              <a:t>Education – phase one online class in final stages of planning</a:t>
            </a:r>
          </a:p>
          <a:p>
            <a:pPr lvl="1"/>
            <a:r>
              <a:rPr lang="en-US" dirty="0" smtClean="0"/>
              <a:t>Standards development – “plug” the holes </a:t>
            </a:r>
          </a:p>
          <a:p>
            <a:pPr lvl="1"/>
            <a:r>
              <a:rPr lang="en-US" dirty="0" smtClean="0"/>
              <a:t>New ASTM staff manager</a:t>
            </a:r>
          </a:p>
          <a:p>
            <a:pPr lvl="1"/>
            <a:endParaRPr lang="en-US" dirty="0"/>
          </a:p>
          <a:p>
            <a:r>
              <a:rPr lang="en-US" dirty="0"/>
              <a:t>Targeted Audience Subcommittees</a:t>
            </a:r>
          </a:p>
          <a:p>
            <a:pPr lvl="1"/>
            <a:r>
              <a:rPr lang="en-US" dirty="0"/>
              <a:t>New committee for Government Contractors</a:t>
            </a:r>
          </a:p>
          <a:p>
            <a:pPr lvl="1"/>
            <a:r>
              <a:rPr lang="en-US" dirty="0"/>
              <a:t>Other targets – Education, Medical, State etc.. </a:t>
            </a:r>
            <a:endParaRPr lang="en-US" dirty="0" smtClean="0"/>
          </a:p>
          <a:p>
            <a:endParaRPr lang="en-US" dirty="0"/>
          </a:p>
          <a:p>
            <a:pPr marL="457200" lvl="1" indent="0">
              <a:buNone/>
            </a:pPr>
            <a:endParaRPr lang="en-US" dirty="0"/>
          </a:p>
        </p:txBody>
      </p:sp>
    </p:spTree>
    <p:extLst>
      <p:ext uri="{BB962C8B-B14F-4D97-AF65-F5344CB8AC3E}">
        <p14:creationId xmlns:p14="http://schemas.microsoft.com/office/powerpoint/2010/main" val="412085439"/>
      </p:ext>
    </p:extLst>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cont…</a:t>
            </a:r>
            <a:endParaRPr lang="en-US" dirty="0"/>
          </a:p>
        </p:txBody>
      </p:sp>
      <p:sp>
        <p:nvSpPr>
          <p:cNvPr id="3" name="Content Placeholder 2"/>
          <p:cNvSpPr>
            <a:spLocks noGrp="1"/>
          </p:cNvSpPr>
          <p:nvPr>
            <p:ph idx="1"/>
          </p:nvPr>
        </p:nvSpPr>
        <p:spPr/>
        <p:txBody>
          <a:bodyPr/>
          <a:lstStyle/>
          <a:p>
            <a:r>
              <a:rPr lang="en-US" dirty="0" smtClean="0"/>
              <a:t>USA </a:t>
            </a:r>
            <a:r>
              <a:rPr lang="en-US" dirty="0"/>
              <a:t>Technical Advisory Group ISO</a:t>
            </a:r>
          </a:p>
          <a:p>
            <a:pPr lvl="1"/>
            <a:r>
              <a:rPr lang="en-US" dirty="0"/>
              <a:t>ISO 55000 “Overview, Principles and Terminology”</a:t>
            </a:r>
          </a:p>
          <a:p>
            <a:pPr lvl="1"/>
            <a:r>
              <a:rPr lang="en-US" dirty="0"/>
              <a:t>ISO 55001 “Requirements”</a:t>
            </a:r>
          </a:p>
          <a:p>
            <a:pPr lvl="1"/>
            <a:r>
              <a:rPr lang="en-US" dirty="0"/>
              <a:t>ISO 55002 “Guidelines on the Application of ISO 55001</a:t>
            </a:r>
            <a:r>
              <a:rPr lang="en-US" dirty="0" smtClean="0"/>
              <a:t>”</a:t>
            </a:r>
          </a:p>
          <a:p>
            <a:pPr lvl="1"/>
            <a:endParaRPr lang="en-US" dirty="0"/>
          </a:p>
          <a:p>
            <a:r>
              <a:rPr lang="en-US" dirty="0" smtClean="0"/>
              <a:t>New FAR update of 52.245 </a:t>
            </a:r>
          </a:p>
          <a:p>
            <a:pPr lvl="1"/>
            <a:r>
              <a:rPr lang="en-US" dirty="0" smtClean="0"/>
              <a:t>Shall versus Will </a:t>
            </a:r>
          </a:p>
          <a:p>
            <a:endParaRPr lang="en-US" dirty="0"/>
          </a:p>
          <a:p>
            <a:r>
              <a:rPr lang="en-US" dirty="0" smtClean="0"/>
              <a:t>It </a:t>
            </a:r>
            <a:r>
              <a:rPr lang="en-US" dirty="0"/>
              <a:t>is all in the name</a:t>
            </a:r>
          </a:p>
          <a:p>
            <a:pPr lvl="1"/>
            <a:r>
              <a:rPr lang="en-US" dirty="0"/>
              <a:t>Property</a:t>
            </a:r>
          </a:p>
          <a:p>
            <a:pPr lvl="1"/>
            <a:r>
              <a:rPr lang="en-US" dirty="0"/>
              <a:t>Asset</a:t>
            </a:r>
          </a:p>
          <a:p>
            <a:pPr lvl="1"/>
            <a:r>
              <a:rPr lang="en-US" dirty="0" smtClean="0"/>
              <a:t>Equipment</a:t>
            </a:r>
          </a:p>
          <a:p>
            <a:pPr marL="457200" lvl="1" indent="0">
              <a:buNone/>
            </a:pPr>
            <a:endParaRPr lang="en-US" dirty="0"/>
          </a:p>
          <a:p>
            <a:pPr lvl="1"/>
            <a:endParaRPr lang="en-US" dirty="0"/>
          </a:p>
          <a:p>
            <a:pPr marL="0" indent="0">
              <a:buNone/>
            </a:pPr>
            <a:endParaRPr lang="en-US" dirty="0"/>
          </a:p>
        </p:txBody>
      </p:sp>
    </p:spTree>
    <p:extLst>
      <p:ext uri="{BB962C8B-B14F-4D97-AF65-F5344CB8AC3E}">
        <p14:creationId xmlns:p14="http://schemas.microsoft.com/office/powerpoint/2010/main" val="4146336152"/>
      </p:ext>
    </p:extLst>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pPr marL="0" indent="0">
              <a:buNone/>
              <a:tabLst>
                <a:tab pos="230188" algn="l"/>
              </a:tabLst>
            </a:pPr>
            <a:r>
              <a:rPr lang="en-US" altLang="en-US" dirty="0" smtClean="0">
                <a:latin typeface="Tahoma" pitchFamily="34" charset="0"/>
              </a:rPr>
              <a:t>If you have any questions about the committee, ASTM or on how to become a member please </a:t>
            </a:r>
            <a:r>
              <a:rPr lang="en-US" altLang="en-US" dirty="0">
                <a:latin typeface="Tahoma" pitchFamily="34" charset="0"/>
              </a:rPr>
              <a:t>contact</a:t>
            </a:r>
            <a:r>
              <a:rPr lang="en-US" altLang="en-US" dirty="0" smtClean="0">
                <a:latin typeface="Tahoma" pitchFamily="34" charset="0"/>
              </a:rPr>
              <a:t>:</a:t>
            </a:r>
          </a:p>
          <a:p>
            <a:pPr marL="0" indent="0">
              <a:buNone/>
              <a:tabLst>
                <a:tab pos="230188" algn="l"/>
              </a:tabLst>
            </a:pPr>
            <a:endParaRPr lang="en-US" altLang="en-US" dirty="0">
              <a:latin typeface="Tahoma" pitchFamily="34" charset="0"/>
            </a:endParaRPr>
          </a:p>
          <a:p>
            <a:pPr marL="0" indent="0">
              <a:buNone/>
              <a:tabLst>
                <a:tab pos="230188" algn="l"/>
              </a:tabLst>
            </a:pPr>
            <a:r>
              <a:rPr lang="en-US" altLang="en-US" dirty="0" smtClean="0">
                <a:latin typeface="Tahoma" pitchFamily="34" charset="0"/>
              </a:rPr>
              <a:t>		Bill </a:t>
            </a:r>
            <a:r>
              <a:rPr lang="en-US" altLang="en-US" dirty="0">
                <a:latin typeface="Tahoma" pitchFamily="34" charset="0"/>
              </a:rPr>
              <a:t>Franklin </a:t>
            </a:r>
            <a:endParaRPr lang="en-US" altLang="en-US" dirty="0" smtClean="0">
              <a:latin typeface="Tahoma" pitchFamily="34" charset="0"/>
            </a:endParaRPr>
          </a:p>
          <a:p>
            <a:pPr marL="0" indent="0">
              <a:buNone/>
              <a:tabLst>
                <a:tab pos="230188" algn="l"/>
              </a:tabLst>
            </a:pPr>
            <a:r>
              <a:rPr lang="en-US" altLang="en-US" dirty="0">
                <a:latin typeface="Tahoma" pitchFamily="34" charset="0"/>
              </a:rPr>
              <a:t>	</a:t>
            </a:r>
            <a:r>
              <a:rPr lang="en-US" altLang="en-US" dirty="0" smtClean="0">
                <a:latin typeface="Tahoma" pitchFamily="34" charset="0"/>
              </a:rPr>
              <a:t>	Chairman Committee E53 on Property Management Systems (or soon 		to be Asset Management)</a:t>
            </a:r>
          </a:p>
          <a:p>
            <a:pPr marL="0" indent="0">
              <a:buNone/>
              <a:tabLst>
                <a:tab pos="230188" algn="l"/>
              </a:tabLst>
            </a:pPr>
            <a:r>
              <a:rPr lang="en-US" altLang="en-US" dirty="0">
                <a:latin typeface="Tahoma" pitchFamily="34" charset="0"/>
              </a:rPr>
              <a:t>	</a:t>
            </a:r>
            <a:r>
              <a:rPr lang="en-US" altLang="en-US" dirty="0" smtClean="0">
                <a:latin typeface="Tahoma" pitchFamily="34" charset="0"/>
              </a:rPr>
              <a:t>	</a:t>
            </a:r>
            <a:r>
              <a:rPr lang="en-US" altLang="en-US" dirty="0">
                <a:latin typeface="Tahoma" pitchFamily="34" charset="0"/>
                <a:hlinkClick r:id="rId3"/>
              </a:rPr>
              <a:t>wfranklin@noblis.org</a:t>
            </a:r>
            <a:endParaRPr lang="en-US" dirty="0"/>
          </a:p>
          <a:p>
            <a:pPr marL="0" indent="0">
              <a:buNone/>
              <a:tabLst>
                <a:tab pos="230188" algn="l"/>
              </a:tabLst>
            </a:pPr>
            <a:endParaRPr lang="en-US" altLang="en-US" dirty="0">
              <a:latin typeface="Tahoma" pitchFamily="34" charset="0"/>
            </a:endParaRPr>
          </a:p>
          <a:p>
            <a:pPr marL="0" indent="0">
              <a:buNone/>
              <a:tabLst>
                <a:tab pos="230188" algn="l"/>
              </a:tabLst>
            </a:pPr>
            <a:endParaRPr lang="en-US" altLang="en-US" dirty="0" smtClean="0">
              <a:latin typeface="Tahoma" pitchFamily="34" charset="0"/>
              <a:hlinkClick r:id="rId3"/>
            </a:endParaRPr>
          </a:p>
        </p:txBody>
      </p:sp>
    </p:spTree>
    <p:extLst>
      <p:ext uri="{BB962C8B-B14F-4D97-AF65-F5344CB8AC3E}">
        <p14:creationId xmlns:p14="http://schemas.microsoft.com/office/powerpoint/2010/main" val="1200848460"/>
      </p:ext>
    </p:extLst>
  </p:cSld>
  <p:clrMapOvr>
    <a:masterClrMapping/>
  </p:clrMapOvr>
  <p:transition>
    <p:cut/>
  </p:transition>
</p:sld>
</file>

<file path=ppt/theme/theme1.xml><?xml version="1.0" encoding="utf-8"?>
<a:theme xmlns:a="http://schemas.openxmlformats.org/drawingml/2006/main" name="Noblis PowerPoint Template">
  <a:themeElements>
    <a:clrScheme name="Noblis">
      <a:dk1>
        <a:srgbClr val="000000"/>
      </a:dk1>
      <a:lt1>
        <a:srgbClr val="FFFFFF"/>
      </a:lt1>
      <a:dk2>
        <a:srgbClr val="000000"/>
      </a:dk2>
      <a:lt2>
        <a:srgbClr val="808080"/>
      </a:lt2>
      <a:accent1>
        <a:srgbClr val="00B0F0"/>
      </a:accent1>
      <a:accent2>
        <a:srgbClr val="92D050"/>
      </a:accent2>
      <a:accent3>
        <a:srgbClr val="FBE810"/>
      </a:accent3>
      <a:accent4>
        <a:srgbClr val="FFAB4A"/>
      </a:accent4>
      <a:accent5>
        <a:srgbClr val="3F98C2"/>
      </a:accent5>
      <a:accent6>
        <a:srgbClr val="C00000"/>
      </a:accent6>
      <a:hlink>
        <a:srgbClr val="009999"/>
      </a:hlink>
      <a:folHlink>
        <a:srgbClr val="3F98C2"/>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91440" tIns="45720" rIns="9144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dirty="0" err="1" smtClean="0">
            <a:solidFill>
              <a:schemeClr val="bg1"/>
            </a:solidFill>
          </a:defRPr>
        </a:defPPr>
      </a:lstStyle>
      <a:style>
        <a:lnRef idx="3">
          <a:schemeClr val="lt1"/>
        </a:lnRef>
        <a:fillRef idx="1">
          <a:schemeClr val="dk1"/>
        </a:fillRef>
        <a:effectRef idx="1">
          <a:schemeClr val="dk1"/>
        </a:effectRef>
        <a:fontRef idx="minor">
          <a:schemeClr val="lt1"/>
        </a:fontRef>
      </a: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rgbClr val="6185A2"/>
            </a:solidFill>
            <a:effectLst/>
            <a:latin typeface="Arial" charset="0"/>
          </a:defRPr>
        </a:defPPr>
      </a:lstStyle>
    </a:lnDef>
    <a:txDef>
      <a:spPr>
        <a:noFill/>
      </a:spPr>
      <a:bodyPr wrap="square" rtlCol="0">
        <a:spAutoFit/>
      </a:bodyPr>
      <a:lstStyle>
        <a:defPPr>
          <a:defRPr dirty="0" err="1" smtClean="0">
            <a:solidFill>
              <a:schemeClr val="tx2"/>
            </a:solidFill>
          </a:defRPr>
        </a:defPPr>
      </a:lstStyle>
    </a:tx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Blank Presentation 13">
        <a:dk1>
          <a:srgbClr val="6185A2"/>
        </a:dk1>
        <a:lt1>
          <a:srgbClr val="FFFFFF"/>
        </a:lt1>
        <a:dk2>
          <a:srgbClr val="6185A2"/>
        </a:dk2>
        <a:lt2>
          <a:srgbClr val="DDDDDD"/>
        </a:lt2>
        <a:accent1>
          <a:srgbClr val="FFD55C"/>
        </a:accent1>
        <a:accent2>
          <a:srgbClr val="45637A"/>
        </a:accent2>
        <a:accent3>
          <a:srgbClr val="FFFFFF"/>
        </a:accent3>
        <a:accent4>
          <a:srgbClr val="52718A"/>
        </a:accent4>
        <a:accent5>
          <a:srgbClr val="FFE7B5"/>
        </a:accent5>
        <a:accent6>
          <a:srgbClr val="3E596E"/>
        </a:accent6>
        <a:hlink>
          <a:srgbClr val="60B4D6"/>
        </a:hlink>
        <a:folHlink>
          <a:srgbClr val="C4D52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Old_x0020_Number xmlns="9f6bb84c-772b-461d-9250-9969eea50805">NA</Old_x0020_Number>
    <Doc_x0020_Number xmlns="9f6bb84c-772b-461d-9250-9969eea50805">QF 4.3-001</Doc_x0020_Number>
    <Rev xmlns="9f6bb84c-772b-461d-9250-9969eea50805">2</Rev>
    <Dept_x0020_Number xmlns="9f6bb84c-772b-461d-9250-9969eea50805" xsi:nil="true"/>
    <Approved_x0020_Date xmlns="9f6bb84c-772b-461d-9250-9969eea50805">2011-10-24T04:00:00+00:00</Approved_x0020_Date>
    <Doc_x0020_Owner xmlns="9f6bb84c-772b-461d-9250-9969eea50805">Corporate Communications</Doc_x0020_Owner>
    <Effective_x0020_Date xmlns="9f6bb84c-772b-461d-9250-9969eea50805">2011-10-19T04:00:00+00:00</Effective_x0020_Date>
    <Doc_x0020_Description xmlns="9f6bb84c-772b-461d-9250-9969eea50805">Official Noblis PowerPoint Template</Doc_x0020_Description>
    <Governance_x0020_Area xmlns="9f6bb84c-772b-461d-9250-9969eea50805">4.3 Branding</Governance_x0020_Area>
    <Suffix_x0020_Number xmlns="9f6bb84c-772b-461d-9250-9969eea50805">001</Suffix_x0020_Number>
    <Doc_x0020_Pages xmlns="9f6bb84c-772b-461d-9250-9969eea50805" xsi:nil="true"/>
    <Service_x0020_Area xmlns="9f6bb84c-772b-461d-9250-9969eea50805">
      <Value>5</Value>
    </Service_x0020_Area>
    <QMS_x0020_Tier xmlns="9f6bb84c-772b-461d-9250-9969eea50805">5 - Form</QMS_x0020_Tier>
    <Revision_x0020_Date xmlns="9f6bb84c-772b-461d-9250-9969eea50805">2012-01-27T05:00:00+00:00</Revision_x0020_Date>
    <Doc_x0020_Subject xmlns="9f6bb84c-772b-461d-9250-9969eea50805">
      <Value>Forms</Value>
    </Doc_x0020_Subject>
    <Doc_x0020_Contact xmlns="9f6bb84c-772b-461d-9250-9969eea50805">
      <UserInfo>
        <DisplayName>Sendek, Laury A.</DisplayName>
        <AccountId>845</AccountId>
        <AccountType/>
      </UserInfo>
    </Doc_x0020_Contact>
    <ISO_x0020_Clauses xmlns="9f6bb84c-772b-461d-9250-9969eea50805" xsi:nil="true"/>
    <QMS_x0020_Footer xmlns="9f6bb84c-772b-461d-9250-9969eea50805">© 2012 Noblis, Inc. All rights reserved. Proprietary to Noblis. The controlled version is in the QMS.</QMS_x0020_Footer>
    <Doc_x0020_Audience xmlns="9f6bb84c-772b-461d-9250-9969eea50805">All Employees</Doc_x0020_Audience>
    <Revision_x0020_History xmlns="9f6bb84c-772b-461d-9250-9969eea50805">2-27-2012 changed copyright date to 2012.
2-16-12
Corrected date in footer as it was incorrect.  Should be 2011 not 2110
Added copyright symbol and placed disclaimer on all template pages.
Changed name to match version currently in QMS.
</Revision_x0020_History>
    <Related_x0020_Documents xmlns="9f6bb84c-772b-461d-9250-9969eea50805" xsi:nil="true"/>
    <Doc_x0020_Status xmlns="9f6bb84c-772b-461d-9250-9969eea50805">Published to QMS</Doc_x0020_Status>
    <Origin xmlns="9f6bb84c-772b-461d-9250-9969eea50805">Internal</Origin>
    <Record_x0020_Type_x0020_Ref_x0020_No xmlns="9f6bb84c-772b-461d-9250-9969eea5080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QMS Document" ma:contentTypeID="0x010100DEA820C9A8027C41A92C5D6408D549C600DA0474ADF08B5B46BD28BF8E339B6907" ma:contentTypeVersion="40" ma:contentTypeDescription="This content type is used for all QMS documents." ma:contentTypeScope="" ma:versionID="48b63683072700503aff2d76ae0512c8">
  <xsd:schema xmlns:xsd="http://www.w3.org/2001/XMLSchema" xmlns:xs="http://www.w3.org/2001/XMLSchema" xmlns:p="http://schemas.microsoft.com/office/2006/metadata/properties" xmlns:ns2="9f6bb84c-772b-461d-9250-9969eea50805" targetNamespace="http://schemas.microsoft.com/office/2006/metadata/properties" ma:root="true" ma:fieldsID="10305eea344910fab06fdda65d1505ab" ns2:_="">
    <xsd:import namespace="9f6bb84c-772b-461d-9250-9969eea50805"/>
    <xsd:element name="properties">
      <xsd:complexType>
        <xsd:sequence>
          <xsd:element name="documentManagement">
            <xsd:complexType>
              <xsd:all>
                <xsd:element ref="ns2:QMS_x0020_Tier" minOccurs="0"/>
                <xsd:element ref="ns2:Governance_x0020_Area" minOccurs="0"/>
                <xsd:element ref="ns2:Suffix_x0020_Number" minOccurs="0"/>
                <xsd:element ref="ns2:Doc_x0020_Number" minOccurs="0"/>
                <xsd:element ref="ns2:Doc_x0020_Owner" minOccurs="0"/>
                <xsd:element ref="ns2:Doc_x0020_Contact" minOccurs="0"/>
                <xsd:element ref="ns2:Dept_x0020_Number" minOccurs="0"/>
                <xsd:element ref="ns2:Old_x0020_Number" minOccurs="0"/>
                <xsd:element ref="ns2:Effective_x0020_Date" minOccurs="0"/>
                <xsd:element ref="ns2:Revision_x0020_Date" minOccurs="0"/>
                <xsd:element ref="ns2:Rev" minOccurs="0"/>
                <xsd:element ref="ns2:Approved_x0020_Date" minOccurs="0"/>
                <xsd:element ref="ns2:Doc_x0020_Description" minOccurs="0"/>
                <xsd:element ref="ns2:Doc_x0020_Status" minOccurs="0"/>
                <xsd:element ref="ns2:Doc_x0020_Pages" minOccurs="0"/>
                <xsd:element ref="ns2:Service_x0020_Area" minOccurs="0"/>
                <xsd:element ref="ns2:Doc_x0020_Subject" minOccurs="0"/>
                <xsd:element ref="ns2:ISO_x0020_Clauses" minOccurs="0"/>
                <xsd:element ref="ns2:QMS_x0020_Footer" minOccurs="0"/>
                <xsd:element ref="ns2:Doc_x0020_Audience" minOccurs="0"/>
                <xsd:element ref="ns2:Revision_x0020_History" minOccurs="0"/>
                <xsd:element ref="ns2:Related_x0020_Documents" minOccurs="0"/>
                <xsd:element ref="ns2:Origin" minOccurs="0"/>
                <xsd:element ref="ns2:Record_x0020_Type_x0020_Ref_x0020_N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6bb84c-772b-461d-9250-9969eea50805" elementFormDefault="qualified">
    <xsd:import namespace="http://schemas.microsoft.com/office/2006/documentManagement/types"/>
    <xsd:import namespace="http://schemas.microsoft.com/office/infopath/2007/PartnerControls"/>
    <xsd:element name="QMS_x0020_Tier" ma:index="2" nillable="true" ma:displayName="QMS Tier" ma:description="Select the correct QMS tier for this document." ma:format="RadioButtons" ma:internalName="QMS_x0020_Tier0">
      <xsd:simpleType>
        <xsd:restriction base="dms:Choice">
          <xsd:enumeration value="1 - Policy"/>
          <xsd:enumeration value="2 - Procedure"/>
          <xsd:enumeration value="3 - Work Instruction"/>
          <xsd:enumeration value="4 - Guideline"/>
          <xsd:enumeration value="5 - Form"/>
        </xsd:restriction>
      </xsd:simpleType>
    </xsd:element>
    <xsd:element name="Governance_x0020_Area" ma:index="4" nillable="true" ma:displayName="Governance Area" ma:description="Select the governance area for this document." ma:format="Dropdown" ma:internalName="Governance_x0020_Area0">
      <xsd:simpleType>
        <xsd:restriction base="dms:Choice">
          <xsd:enumeration value="1.1 Quality Management"/>
          <xsd:enumeration value="1.2 Legal and Compliance"/>
          <xsd:enumeration value="1.3 Program Management Office"/>
          <xsd:enumeration value="1.4 Business Continuity"/>
          <xsd:enumeration value="1.5 Technology"/>
          <xsd:enumeration value="2.1 Employment"/>
          <xsd:enumeration value="2.2 Work Environment"/>
          <xsd:enumeration value="2.3 Compensation and Benefits"/>
          <xsd:enumeration value="2.4 Travel and Transportation"/>
          <xsd:enumeration value="2.5 Talent Management"/>
          <xsd:enumeration value="3.1 Client Services Management"/>
          <xsd:enumeration value="3.2 Contracts"/>
          <xsd:enumeration value="3.3 Billing"/>
          <xsd:enumeration value="4.1 Business Development"/>
          <xsd:enumeration value="4.2 Proposal Management"/>
          <xsd:enumeration value="4.3 Branding"/>
          <xsd:enumeration value="4.4 Communication"/>
          <xsd:enumeration value="5.1 Accounting and Finance"/>
          <xsd:enumeration value="5.2 Pricing"/>
          <xsd:enumeration value="5.3 Procurement and Subcontracts"/>
          <xsd:enumeration value="5.4 Treasury"/>
          <xsd:enumeration value="6.1 Asset Management"/>
          <xsd:enumeration value="6.2 Site Administration"/>
          <xsd:enumeration value="6.3 Corporate Information Management"/>
          <xsd:enumeration value="6.4 Facilities"/>
          <xsd:enumeration value="6.5 Security"/>
        </xsd:restriction>
      </xsd:simpleType>
    </xsd:element>
    <xsd:element name="Suffix_x0020_Number" ma:index="5" nillable="true" ma:displayName="Suffix Number" ma:description="Enter the correct 3 digit suffix.  With the prefix and governance area, this will create a unique document number." ma:internalName="Suffix_x0020_Number0">
      <xsd:simpleType>
        <xsd:restriction base="dms:Text">
          <xsd:maxLength value="4"/>
        </xsd:restriction>
      </xsd:simpleType>
    </xsd:element>
    <xsd:element name="Doc_x0020_Number" ma:index="6" nillable="true" ma:displayName="Doc Number" ma:description="Enter the unique document number consisting of prefix, governance area, and suffix." ma:internalName="Doc_x0020_Number0">
      <xsd:simpleType>
        <xsd:restriction base="dms:Text">
          <xsd:maxLength value="12"/>
        </xsd:restriction>
      </xsd:simpleType>
    </xsd:element>
    <xsd:element name="Doc_x0020_Owner" ma:index="7" nillable="true" ma:displayName="Doc Owner" ma:description="Enter the name of the group that owns the document." ma:internalName="Doc_x0020_Owner0">
      <xsd:simpleType>
        <xsd:restriction base="dms:Text">
          <xsd:maxLength value="255"/>
        </xsd:restriction>
      </xsd:simpleType>
    </xsd:element>
    <xsd:element name="Doc_x0020_Contact" ma:index="8" nillable="true" ma:displayName="Doc Contact" ma:description="Select the contact person for the document." ma:list="UserInfo" ma:SharePointGroup="0" ma:internalName="Doc_x0020_Contact"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pt_x0020_Number" ma:index="9" nillable="true" ma:displayName="Dept Number" ma:description="Enter the number of the owning department." ma:internalName="Dept_x0020_Number0" ma:readOnly="false">
      <xsd:simpleType>
        <xsd:restriction base="dms:Text">
          <xsd:maxLength value="6"/>
        </xsd:restriction>
      </xsd:simpleType>
    </xsd:element>
    <xsd:element name="Old_x0020_Number" ma:index="10" nillable="true" ma:displayName="Old Number" ma:default="NA" ma:description="Enter the old document number (P&amp;P or Form) or NA" ma:internalName="Old_x0020_Number0">
      <xsd:simpleType>
        <xsd:restriction base="dms:Text">
          <xsd:maxLength value="255"/>
        </xsd:restriction>
      </xsd:simpleType>
    </xsd:element>
    <xsd:element name="Effective_x0020_Date" ma:index="11" nillable="true" ma:displayName="Effective Date" ma:default="[today]" ma:description="Enter the effective date for this document." ma:format="DateOnly" ma:internalName="Effective_x0020_Date0">
      <xsd:simpleType>
        <xsd:restriction base="dms:DateTime"/>
      </xsd:simpleType>
    </xsd:element>
    <xsd:element name="Revision_x0020_Date" ma:index="12" nillable="true" ma:displayName="Revision Date" ma:default="[today]" ma:description="Enter the date of the last revision." ma:format="DateOnly" ma:internalName="Revision_x0020_Date0">
      <xsd:simpleType>
        <xsd:restriction base="dms:DateTime"/>
      </xsd:simpleType>
    </xsd:element>
    <xsd:element name="Rev" ma:index="13" nillable="true" ma:displayName="Rev" ma:default="0" ma:description="Revision number" ma:internalName="Rev0">
      <xsd:simpleType>
        <xsd:restriction base="dms:Text">
          <xsd:maxLength value="3"/>
        </xsd:restriction>
      </xsd:simpleType>
    </xsd:element>
    <xsd:element name="Approved_x0020_Date" ma:index="14" nillable="true" ma:displayName="Approved Date" ma:description="Enter the date this document was approved." ma:format="DateOnly" ma:internalName="Approved_x0020_Date0">
      <xsd:simpleType>
        <xsd:restriction base="dms:DateTime"/>
      </xsd:simpleType>
    </xsd:element>
    <xsd:element name="Doc_x0020_Description" ma:index="15" nillable="true" ma:displayName="Doc Description" ma:description="Enter a brief description of the document." ma:internalName="Doc_x0020_Description">
      <xsd:simpleType>
        <xsd:restriction base="dms:Note">
          <xsd:maxLength value="255"/>
        </xsd:restriction>
      </xsd:simpleType>
    </xsd:element>
    <xsd:element name="Doc_x0020_Status" ma:index="16" nillable="true" ma:displayName="Doc Status" ma:default="QA Reviewed - Waiting Process Owner Revisions" ma:description="Select the correct status for the document." ma:format="Dropdown" ma:internalName="Doc_x0020_Status0">
      <xsd:simpleType>
        <xsd:restriction base="dms:Choice">
          <xsd:enumeration value="QA Reviewed - Waiting Process Owner Revisions"/>
          <xsd:enumeration value="QA Reviewed - Waiting Process Owner Approval"/>
          <xsd:enumeration value="Approved by Process Owner"/>
          <xsd:enumeration value="Approved by Management Representative"/>
          <xsd:enumeration value="Approved by General Counsel (Policy Only)"/>
          <xsd:enumeration value="Approved by President (Policy Only)"/>
          <xsd:enumeration value="Published to QMS"/>
        </xsd:restriction>
      </xsd:simpleType>
    </xsd:element>
    <xsd:element name="Doc_x0020_Pages" ma:index="17" nillable="true" ma:displayName="Doc Pages" ma:description="Enter the number of pages in the document." ma:internalName="Doc_x0020_Pages">
      <xsd:simpleType>
        <xsd:restriction base="dms:Text">
          <xsd:maxLength value="4"/>
        </xsd:restriction>
      </xsd:simpleType>
    </xsd:element>
    <xsd:element name="Service_x0020_Area" ma:index="19" nillable="true" ma:displayName="Service Area" ma:description="Select the service area" ma:list="{425e2c79-0749-4334-832b-3cbcfaaaf5fb}" ma:internalName="Service_x0020_Area0" ma:showField="Title" ma:web="9f6bb84c-772b-461d-9250-9969eea50805">
      <xsd:complexType>
        <xsd:complexContent>
          <xsd:extension base="dms:MultiChoiceLookup">
            <xsd:sequence>
              <xsd:element name="Value" type="dms:Lookup" maxOccurs="unbounded" minOccurs="0" nillable="true"/>
            </xsd:sequence>
          </xsd:extension>
        </xsd:complexContent>
      </xsd:complexType>
    </xsd:element>
    <xsd:element name="Doc_x0020_Subject" ma:index="20" nillable="true" ma:displayName="Doc Subject" ma:description="Select multiple subject areas for this document." ma:internalName="Doc_x0020_Subject0">
      <xsd:complexType>
        <xsd:complexContent>
          <xsd:extension base="dms:MultiChoice">
            <xsd:sequence>
              <xsd:element name="Value" maxOccurs="unbounded" minOccurs="0" nillable="true">
                <xsd:simpleType>
                  <xsd:restriction base="dms:Choice">
                    <xsd:enumeration value="Asset Management"/>
                    <xsd:enumeration value="Assignment to Sites"/>
                    <xsd:enumeration value="Benefits"/>
                    <xsd:enumeration value="Business Continuity"/>
                    <xsd:enumeration value="Business Courtesies"/>
                    <xsd:enumeration value="Capture Management"/>
                    <xsd:enumeration value="Client Acquisitions"/>
                    <xsd:enumeration value="Client Property"/>
                    <xsd:enumeration value="Client Satisfaction"/>
                    <xsd:enumeration value="Code of Ethics and Conduct"/>
                    <xsd:enumeration value="Compensation"/>
                    <xsd:enumeration value="Compliance"/>
                    <xsd:enumeration value="Computer Accounts"/>
                    <xsd:enumeration value="Computer Security"/>
                    <xsd:enumeration value="Copyright Compliance"/>
                    <xsd:enumeration value="Corporate Insurance"/>
                    <xsd:enumeration value="Credited Service"/>
                    <xsd:enumeration value="Drug-Free Workplace"/>
                    <xsd:enumeration value="Education"/>
                    <xsd:enumeration value="EEO"/>
                    <xsd:enumeration value="Employee Conduct"/>
                    <xsd:enumeration value="Employee Records"/>
                    <xsd:enumeration value="Energy-Environmental Sustainability"/>
                    <xsd:enumeration value="Ethics"/>
                    <xsd:enumeration value="Forms"/>
                    <xsd:enumeration value="Gifts and Gratuities"/>
                    <xsd:enumeration value="Goals and Objectives"/>
                    <xsd:enumeration value="Government Investigations"/>
                    <xsd:enumeration value="Graphics"/>
                    <xsd:enumeration value="Guideline"/>
                    <xsd:enumeration value="Harassment"/>
                    <xsd:enumeration value="Health"/>
                    <xsd:enumeration value="HIPAA"/>
                    <xsd:enumeration value="Hiring"/>
                    <xsd:enumeration value="Immigration"/>
                    <xsd:enumeration value="Insider Trading"/>
                    <xsd:enumeration value="Intellectual Property"/>
                    <xsd:enumeration value="IT Accounts"/>
                    <xsd:enumeration value="IT Security"/>
                    <xsd:enumeration value="Leave"/>
                    <xsd:enumeration value="Library Services"/>
                    <xsd:enumeration value="New Hire Orientation"/>
                    <xsd:enumeration value="NICC"/>
                    <xsd:enumeration value="Onboarding"/>
                    <xsd:enumeration value="Outside Employment"/>
                    <xsd:enumeration value="Payroll"/>
                    <xsd:enumeration value="Performance Evaluation"/>
                    <xsd:enumeration value="Performance Management"/>
                    <xsd:enumeration value="Policy"/>
                    <xsd:enumeration value="Procedure"/>
                    <xsd:enumeration value="Professional Development"/>
                    <xsd:enumeration value="Project Management"/>
                    <xsd:enumeration value="Property Management"/>
                    <xsd:enumeration value="Proposal Development"/>
                    <xsd:enumeration value="PTO (Paid Time Off)"/>
                    <xsd:enumeration value="Publication Release"/>
                    <xsd:enumeration value="Records Management"/>
                    <xsd:enumeration value="Recruiting"/>
                    <xsd:enumeration value="Relocation"/>
                    <xsd:enumeration value="Research"/>
                    <xsd:enumeration value="Resignation/Separation"/>
                    <xsd:enumeration value="Retirement"/>
                    <xsd:enumeration value="Safety"/>
                    <xsd:enumeration value="Security"/>
                    <xsd:enumeration value="Service Quality"/>
                    <xsd:enumeration value="Smoke-Free Campus"/>
                    <xsd:enumeration value="Technical Press"/>
                    <xsd:enumeration value="Telecommuting"/>
                    <xsd:enumeration value="Time Reporting"/>
                    <xsd:enumeration value="Trade Controls"/>
                    <xsd:enumeration value="Training"/>
                    <xsd:enumeration value="Transportation"/>
                    <xsd:enumeration value="Travel"/>
                    <xsd:enumeration value="Treasury"/>
                    <xsd:enumeration value="Vacation"/>
                    <xsd:enumeration value="Wellness"/>
                    <xsd:enumeration value="Work Instruction"/>
                    <xsd:enumeration value="Workspace"/>
                  </xsd:restriction>
                </xsd:simpleType>
              </xsd:element>
            </xsd:sequence>
          </xsd:extension>
        </xsd:complexContent>
      </xsd:complexType>
    </xsd:element>
    <xsd:element name="ISO_x0020_Clauses" ma:index="28" nillable="true" ma:displayName="ISO Clauses" ma:description="Enter the related ISO 9001:2008 clauses." ma:internalName="ISO_x0020_Clauses">
      <xsd:simpleType>
        <xsd:restriction base="dms:Text">
          <xsd:maxLength value="255"/>
        </xsd:restriction>
      </xsd:simpleType>
    </xsd:element>
    <xsd:element name="QMS_x0020_Footer" ma:index="29" nillable="true" ma:displayName="QMS Footer" ma:default="© 2010 Noblis, Inc.  All rights reserved.  Proprietary to Noblis.  The controlled version is in the QMS." ma:description="This is the document footer." ma:internalName="QMS_x0020_Footer">
      <xsd:simpleType>
        <xsd:restriction base="dms:Text">
          <xsd:maxLength value="255"/>
        </xsd:restriction>
      </xsd:simpleType>
    </xsd:element>
    <xsd:element name="Doc_x0020_Audience" ma:index="31" nillable="true" ma:displayName="Doc Audience" ma:description="Choose the audience for this document." ma:format="Dropdown" ma:internalName="Doc_x0020_Audience">
      <xsd:simpleType>
        <xsd:union memberTypes="dms:Text">
          <xsd:simpleType>
            <xsd:restriction base="dms:Choice">
              <xsd:enumeration value="All Employees"/>
              <xsd:enumeration value="AFBCP Only"/>
              <xsd:enumeration value="BCP Only"/>
              <xsd:enumeration value="CIM Only"/>
              <xsd:enumeration value="EC Only"/>
              <xsd:enumeration value="HR and Legal Only"/>
              <xsd:enumeration value="HR and Managers Only"/>
              <xsd:enumeration value="HR Only"/>
              <xsd:enumeration value="ORP Only"/>
              <xsd:enumeration value="Records Management Only"/>
              <xsd:enumeration value="Treasury Only"/>
            </xsd:restriction>
          </xsd:simpleType>
        </xsd:union>
      </xsd:simpleType>
    </xsd:element>
    <xsd:element name="Revision_x0020_History" ma:index="32" nillable="true" ma:displayName="Revision History" ma:description="This field contains the record of changes to the document." ma:internalName="Revision_x0020_History">
      <xsd:simpleType>
        <xsd:restriction base="dms:Note"/>
      </xsd:simpleType>
    </xsd:element>
    <xsd:element name="Related_x0020_Documents" ma:index="33" nillable="true" ma:displayName="Related Documents" ma:description="Enter the list of related QMS documents." ma:internalName="Related_x0020_Documents">
      <xsd:simpleType>
        <xsd:restriction base="dms:Note"/>
      </xsd:simpleType>
    </xsd:element>
    <xsd:element name="Origin" ma:index="34" nillable="true" ma:displayName="Origin" ma:default="Internal" ma:description="If this is a form, select whether the form is of internal or external." ma:format="RadioButtons" ma:internalName="Origin">
      <xsd:simpleType>
        <xsd:restriction base="dms:Choice">
          <xsd:enumeration value="Internal"/>
          <xsd:enumeration value="External"/>
        </xsd:restriction>
      </xsd:simpleType>
    </xsd:element>
    <xsd:element name="Record_x0020_Type_x0020_Ref_x0020_No" ma:index="35" nillable="true" ma:displayName="Record Type Ref No" ma:description="Select the correct" ma:list="{a7ee9775-bbf8-458f-b6c7-459a0e58197a}" ma:internalName="Record_x0020_Type_x0020_Ref_x0020_No" ma:showField="Reference" ma:web="9f6bb84c-772b-461d-9250-9969eea50805">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2E1251-2F12-4557-81AF-86410A8AE407}">
  <ds:schemaRefs>
    <ds:schemaRef ds:uri="http://schemas.microsoft.com/sharepoint/v3/contenttype/forms"/>
  </ds:schemaRefs>
</ds:datastoreItem>
</file>

<file path=customXml/itemProps2.xml><?xml version="1.0" encoding="utf-8"?>
<ds:datastoreItem xmlns:ds="http://schemas.openxmlformats.org/officeDocument/2006/customXml" ds:itemID="{B6CFD9DB-70CB-4146-8249-070084AA3563}">
  <ds:schemaRefs>
    <ds:schemaRef ds:uri="9f6bb84c-772b-461d-9250-9969eea50805"/>
    <ds:schemaRef ds:uri="http://www.w3.org/XML/1998/namespace"/>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4886040A-8820-40A1-BC0B-5A9B9D9302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6bb84c-772b-461d-9250-9969eea508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Noblis PowerPoint Template</Template>
  <TotalTime>793</TotalTime>
  <Words>2269</Words>
  <Application>Microsoft Office PowerPoint</Application>
  <PresentationFormat>On-screen Show (4:3)</PresentationFormat>
  <Paragraphs>211</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Noblis PowerPoint Template</vt:lpstr>
      <vt:lpstr>ASTM E53 Committee on Property Management Systems – A little History, a lot of the Present and a glimpse at the Future</vt:lpstr>
      <vt:lpstr>A History Lesson </vt:lpstr>
      <vt:lpstr>The Vision</vt:lpstr>
      <vt:lpstr>The Present</vt:lpstr>
      <vt:lpstr>E53 Committee Scope</vt:lpstr>
      <vt:lpstr>Executive Board</vt:lpstr>
      <vt:lpstr>Subcommittees</vt:lpstr>
      <vt:lpstr>Executive Committee - What do we do? </vt:lpstr>
      <vt:lpstr>NPMA and ASTM – The Relationship</vt:lpstr>
      <vt:lpstr>The Standards</vt:lpstr>
      <vt:lpstr>Our Standards</vt:lpstr>
      <vt:lpstr>The Standard Process</vt:lpstr>
      <vt:lpstr>The Standard Process</vt:lpstr>
      <vt:lpstr>The Future</vt:lpstr>
      <vt:lpstr>E53 Future </vt:lpstr>
      <vt:lpstr>Future cont…</vt:lpstr>
      <vt:lpstr>Conclusion</vt:lpstr>
    </vt:vector>
  </TitlesOfParts>
  <Company>Noblis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PowerPoint Template 2011</dc:subject>
  <dc:creator>test</dc:creator>
  <cp:keywords>Noblis Official PowerPoint Template</cp:keywords>
  <dc:description>Official Noblis PowerPoint Template Adopted September 2011.</dc:description>
  <cp:lastModifiedBy>test</cp:lastModifiedBy>
  <cp:revision>61</cp:revision>
  <cp:lastPrinted>2012-03-01T19:18:09Z</cp:lastPrinted>
  <dcterms:created xsi:type="dcterms:W3CDTF">2012-03-01T13:00:47Z</dcterms:created>
  <dcterms:modified xsi:type="dcterms:W3CDTF">2012-10-29T17:24:22Z</dcterms:modified>
  <cp:category>PowerPoint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0x010100DEA820C9A8027C41A92C5D6408D549C600DA0474ADF08B5B46BD28BF8E339B6907</vt:lpwstr>
  </property>
  <property fmtid="{D5CDD505-2E9C-101B-9397-08002B2CF9AE}" pid="3" name="Updated to Office 2007?">
    <vt:lpwstr>Yes</vt:lpwstr>
  </property>
  <property fmtid="{D5CDD505-2E9C-101B-9397-08002B2CF9AE}" pid="4" name="Office 2007 Doc Available?">
    <vt:lpwstr>Yes</vt:lpwstr>
  </property>
  <property fmtid="{D5CDD505-2E9C-101B-9397-08002B2CF9AE}" pid="5" name="Doc Number0">
    <vt:lpwstr/>
  </property>
  <property fmtid="{D5CDD505-2E9C-101B-9397-08002B2CF9AE}" pid="6" name="TemplateUrl">
    <vt:lpwstr/>
  </property>
  <property fmtid="{D5CDD505-2E9C-101B-9397-08002B2CF9AE}" pid="7" name="QMS Tier0">
    <vt:lpwstr/>
  </property>
  <property fmtid="{D5CDD505-2E9C-101B-9397-08002B2CF9AE}" pid="8" name="Effective Date0">
    <vt:filetime>2010-11-01T12:47:52Z</vt:filetime>
  </property>
  <property fmtid="{D5CDD505-2E9C-101B-9397-08002B2CF9AE}" pid="9" name="Owner">
    <vt:lpwstr>Corpcomm</vt:lpwstr>
  </property>
  <property fmtid="{D5CDD505-2E9C-101B-9397-08002B2CF9AE}" pid="10" name="xd_ProgID">
    <vt:lpwstr/>
  </property>
  <property fmtid="{D5CDD505-2E9C-101B-9397-08002B2CF9AE}" pid="11" name="Suffix Number0">
    <vt:lpwstr/>
  </property>
  <property fmtid="{D5CDD505-2E9C-101B-9397-08002B2CF9AE}" pid="12" name="Old Number0">
    <vt:lpwstr>NA</vt:lpwstr>
  </property>
  <property fmtid="{D5CDD505-2E9C-101B-9397-08002B2CF9AE}" pid="13" name="Governance Area0">
    <vt:lpwstr/>
  </property>
  <property fmtid="{D5CDD505-2E9C-101B-9397-08002B2CF9AE}" pid="14" name="Order">
    <vt:r8>35500</vt:r8>
  </property>
  <property fmtid="{D5CDD505-2E9C-101B-9397-08002B2CF9AE}" pid="15" name="Last Updated">
    <vt:filetime>2009-12-01T05:00:00Z</vt:filetime>
  </property>
  <property fmtid="{D5CDD505-2E9C-101B-9397-08002B2CF9AE}" pid="16" name="Doc Subject">
    <vt:lpwstr/>
  </property>
  <property fmtid="{D5CDD505-2E9C-101B-9397-08002B2CF9AE}" pid="17" name="Topics">
    <vt:lpwstr/>
  </property>
  <property fmtid="{D5CDD505-2E9C-101B-9397-08002B2CF9AE}" pid="18" name="QMS Footer">
    <vt:lpwstr>© 2010 Noblis, Inc.  All rights reserved.  Proprietary to Noblis.  The controlled version is in the QMS.</vt:lpwstr>
  </property>
  <property fmtid="{D5CDD505-2E9C-101B-9397-08002B2CF9AE}" pid="19" name="Doc Contact">
    <vt:lpwstr/>
  </property>
  <property fmtid="{D5CDD505-2E9C-101B-9397-08002B2CF9AE}" pid="20" name="Owner0">
    <vt:lpwstr>Corporate Communications</vt:lpwstr>
  </property>
  <property fmtid="{D5CDD505-2E9C-101B-9397-08002B2CF9AE}" pid="21" name="Doc Status0">
    <vt:lpwstr>Published to QMS</vt:lpwstr>
  </property>
</Properties>
</file>