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5"/>
  </p:notesMasterIdLst>
  <p:handoutMasterIdLst>
    <p:handoutMasterId r:id="rId36"/>
  </p:handoutMasterIdLst>
  <p:sldIdLst>
    <p:sldId id="256" r:id="rId2"/>
    <p:sldId id="257" r:id="rId3"/>
    <p:sldId id="258" r:id="rId4"/>
    <p:sldId id="259" r:id="rId5"/>
    <p:sldId id="260" r:id="rId6"/>
    <p:sldId id="287" r:id="rId7"/>
    <p:sldId id="261" r:id="rId8"/>
    <p:sldId id="286" r:id="rId9"/>
    <p:sldId id="288"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29" autoAdjust="0"/>
  </p:normalViewPr>
  <p:slideViewPr>
    <p:cSldViewPr>
      <p:cViewPr varScale="1">
        <p:scale>
          <a:sx n="106" d="100"/>
          <a:sy n="106" d="100"/>
        </p:scale>
        <p:origin x="1278"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2C85A0A9-3538-4145-9401-A0591B527B02}" type="datetimeFigureOut">
              <a:rPr lang="en-US" smtClean="0"/>
              <a:t>5/11/2017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2B79AC8-2DD3-4D02-B778-4A27CAD01F50}" type="slidenum">
              <a:rPr lang="en-US" smtClean="0"/>
              <a:t>‹#›</a:t>
            </a:fld>
            <a:endParaRPr lang="en-US"/>
          </a:p>
        </p:txBody>
      </p:sp>
    </p:spTree>
    <p:extLst>
      <p:ext uri="{BB962C8B-B14F-4D97-AF65-F5344CB8AC3E}">
        <p14:creationId xmlns:p14="http://schemas.microsoft.com/office/powerpoint/2010/main" val="21815970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93F41E4E-A41C-4907-BB6E-97836EFC7F61}" type="datetimeFigureOut">
              <a:rPr lang="en-US" smtClean="0"/>
              <a:t>5/11/2017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6EF4813E-B0F8-4C3B-8C34-95A067FA2C33}" type="slidenum">
              <a:rPr lang="en-US" smtClean="0"/>
              <a:t>‹#›</a:t>
            </a:fld>
            <a:endParaRPr lang="en-US"/>
          </a:p>
        </p:txBody>
      </p:sp>
    </p:spTree>
    <p:extLst>
      <p:ext uri="{BB962C8B-B14F-4D97-AF65-F5344CB8AC3E}">
        <p14:creationId xmlns:p14="http://schemas.microsoft.com/office/powerpoint/2010/main" val="1006867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A11A6308-27C9-4D51-A35D-43093F1133F9}" type="datetime1">
              <a:rPr lang="en-US" smtClean="0"/>
              <a:t>5/11/2017</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F0A077-7ADD-4ECA-A2C8-62BF02B0C400}"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4BA13B0-95B7-41A2-853E-4E1B6EFC223B}" type="datetime1">
              <a:rPr lang="en-US" smtClean="0"/>
              <a:t>5/11/2017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FF0A077-7ADD-4ECA-A2C8-62BF02B0C40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77C700F9-EB8B-4076-8FC8-66FB4AEB133A}" type="datetime1">
              <a:rPr lang="en-US" smtClean="0"/>
              <a:t>5/11/2017</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F0A077-7ADD-4ECA-A2C8-62BF02B0C400}"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BA71401-72B3-4494-BC55-61E673AEEE2A}" type="datetime1">
              <a:rPr lang="en-US" smtClean="0"/>
              <a:t>5/11/2017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4FF0A077-7ADD-4ECA-A2C8-62BF02B0C400}"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4B11E57-E813-45FE-9BE2-5CE36BACBD59}" type="datetime1">
              <a:rPr lang="en-US" smtClean="0"/>
              <a:t>5/11/2017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4FF0A077-7ADD-4ECA-A2C8-62BF02B0C40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6CCC0A7-389F-4C22-89CA-CB50B18BED65}" type="datetime1">
              <a:rPr lang="en-US" smtClean="0"/>
              <a:t>5/11/2017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FF0A077-7ADD-4ECA-A2C8-62BF02B0C400}"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7707A49-C9C2-4134-A2D3-2CDBD9B5088F}" type="datetime1">
              <a:rPr lang="en-US" smtClean="0"/>
              <a:t>5/11/2017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FF0A077-7ADD-4ECA-A2C8-62BF02B0C40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5FD356B8-6327-46CA-A041-9B883CDF8451}" type="datetime1">
              <a:rPr lang="en-US" smtClean="0"/>
              <a:t>5/11/2017</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F0A077-7ADD-4ECA-A2C8-62BF02B0C400}"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D909380F-0657-439A-BEEB-02541823442C}" type="datetime1">
              <a:rPr lang="en-US" smtClean="0"/>
              <a:t>5/11/2017</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F0A077-7ADD-4ECA-A2C8-62BF02B0C400}"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8AD377B-023F-49A6-82F8-39367BFFD4E4}" type="datetime1">
              <a:rPr lang="en-US" smtClean="0"/>
              <a:t>5/11/2017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FF0A077-7ADD-4ECA-A2C8-62BF02B0C40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8A03017-B5C4-4B93-B79E-380A3234D19E}" type="datetime1">
              <a:rPr lang="en-US" smtClean="0"/>
              <a:t>5/11/2017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FF0A077-7ADD-4ECA-A2C8-62BF02B0C40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94D8918D-11CC-406A-B6F2-5ED0156695ED}" type="datetime1">
              <a:rPr lang="en-US" smtClean="0"/>
              <a:t>5/11/2017</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FF0A077-7ADD-4ECA-A2C8-62BF02B0C400}"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education.state.pa.us/portal/server.pt/community/FNS/7483/p/1726506" TargetMode="External"/><Relationship Id="rId2" Type="http://schemas.openxmlformats.org/officeDocument/2006/relationships/hyperlink" Target="mailto:RA-NSLP@pa.gov"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ed.gov/programs/titleiparta/wdag.doc"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ed.gov/programs/titleiparta/psguidance.doc"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mailto:jefry@pa.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Community Eligibility Provision and Title I</a:t>
            </a:r>
            <a:endParaRPr lang="en-US" dirty="0"/>
          </a:p>
        </p:txBody>
      </p:sp>
      <p:sp>
        <p:nvSpPr>
          <p:cNvPr id="3" name="Subtitle 2"/>
          <p:cNvSpPr>
            <a:spLocks noGrp="1"/>
          </p:cNvSpPr>
          <p:nvPr>
            <p:ph type="subTitle" idx="1"/>
          </p:nvPr>
        </p:nvSpPr>
        <p:spPr/>
        <p:txBody>
          <a:bodyPr/>
          <a:lstStyle/>
          <a:p>
            <a:r>
              <a:rPr lang="en-US" dirty="0" smtClean="0"/>
              <a:t>Jesse Fry</a:t>
            </a:r>
          </a:p>
          <a:p>
            <a:r>
              <a:rPr lang="en-US" dirty="0" smtClean="0"/>
              <a:t>Regional Coordinator, PDE Division of Federal Programs</a:t>
            </a:r>
            <a:endParaRPr lang="en-US" dirty="0"/>
          </a:p>
        </p:txBody>
      </p:sp>
      <p:sp>
        <p:nvSpPr>
          <p:cNvPr id="4" name="Slide Number Placeholder 3"/>
          <p:cNvSpPr>
            <a:spLocks noGrp="1"/>
          </p:cNvSpPr>
          <p:nvPr>
            <p:ph type="sldNum" sz="quarter" idx="11"/>
          </p:nvPr>
        </p:nvSpPr>
        <p:spPr/>
        <p:txBody>
          <a:bodyPr/>
          <a:lstStyle/>
          <a:p>
            <a:fld id="{4FF0A077-7ADD-4ECA-A2C8-62BF02B0C400}" type="slidenum">
              <a:rPr lang="en-US" smtClean="0"/>
              <a:t>1</a:t>
            </a:fld>
            <a:endParaRPr lang="en-US"/>
          </a:p>
        </p:txBody>
      </p:sp>
    </p:spTree>
    <p:extLst>
      <p:ext uri="{BB962C8B-B14F-4D97-AF65-F5344CB8AC3E}">
        <p14:creationId xmlns:p14="http://schemas.microsoft.com/office/powerpoint/2010/main" val="4008639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normAutofit lnSpcReduction="10000"/>
          </a:bodyPr>
          <a:lstStyle/>
          <a:p>
            <a:r>
              <a:rPr lang="en-US" dirty="0" smtClean="0"/>
              <a:t>What is it?</a:t>
            </a:r>
          </a:p>
          <a:p>
            <a:endParaRPr lang="en-US" dirty="0"/>
          </a:p>
          <a:p>
            <a:r>
              <a:rPr lang="en-US" dirty="0" smtClean="0"/>
              <a:t>What impact does it have on Title I ranking, School Wide Authority, and Nonpublic services?</a:t>
            </a:r>
          </a:p>
          <a:p>
            <a:endParaRPr lang="en-US" dirty="0" smtClean="0"/>
          </a:p>
          <a:p>
            <a:r>
              <a:rPr lang="en-US" dirty="0" smtClean="0"/>
              <a:t>What do I need to know if my LEA participates in CEP and/or my district works with nonpublic schools that participate in CEP?</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2</a:t>
            </a:fld>
            <a:endParaRPr lang="en-US"/>
          </a:p>
        </p:txBody>
      </p:sp>
    </p:spTree>
    <p:extLst>
      <p:ext uri="{BB962C8B-B14F-4D97-AF65-F5344CB8AC3E}">
        <p14:creationId xmlns:p14="http://schemas.microsoft.com/office/powerpoint/2010/main" val="2991552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Community Eligibility Provision (CEP) is a relatively new program administered by the Division of Food and Nutrition within the Pennsylvania Department of Education.</a:t>
            </a:r>
          </a:p>
          <a:p>
            <a:endParaRPr lang="en-US" dirty="0"/>
          </a:p>
          <a:p>
            <a:r>
              <a:rPr lang="en-US" dirty="0" smtClean="0"/>
              <a:t>Eligible School Districts, Charter Schools, and Nonpublic Schools would choose to participate in order to maximize federal food subsidy.</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3</a:t>
            </a:fld>
            <a:endParaRPr lang="en-US"/>
          </a:p>
        </p:txBody>
      </p:sp>
    </p:spTree>
    <p:extLst>
      <p:ext uri="{BB962C8B-B14F-4D97-AF65-F5344CB8AC3E}">
        <p14:creationId xmlns:p14="http://schemas.microsoft.com/office/powerpoint/2010/main" val="2446491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lstStyle/>
          <a:p>
            <a:r>
              <a:rPr lang="en-US" dirty="0" smtClean="0"/>
              <a:t>For more information about the actual program please contact the Division of Food and Nutrition at </a:t>
            </a:r>
            <a:r>
              <a:rPr lang="en-US" dirty="0" smtClean="0">
                <a:solidFill>
                  <a:schemeClr val="accent3">
                    <a:lumMod val="75000"/>
                  </a:schemeClr>
                </a:solidFill>
                <a:hlinkClick r:id="rId2"/>
              </a:rPr>
              <a:t>RA-NSLP@pa.gov</a:t>
            </a:r>
            <a:r>
              <a:rPr lang="en-US" dirty="0" smtClean="0"/>
              <a:t> and/or 1-800-331-0129.</a:t>
            </a:r>
          </a:p>
          <a:p>
            <a:endParaRPr lang="en-US" dirty="0"/>
          </a:p>
          <a:p>
            <a:r>
              <a:rPr lang="en-US" dirty="0" smtClean="0"/>
              <a:t>The following link is also useful: </a:t>
            </a:r>
            <a:r>
              <a:rPr lang="en-US" dirty="0" smtClean="0">
                <a:hlinkClick r:id="rId3"/>
              </a:rPr>
              <a:t>http://www.education.state.pa.us/portal/server.pt/community/FNS/7483/p/1726506</a:t>
            </a:r>
            <a:r>
              <a:rPr lang="en-US" dirty="0" smtClean="0"/>
              <a:t> </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4</a:t>
            </a:fld>
            <a:endParaRPr lang="en-US"/>
          </a:p>
        </p:txBody>
      </p:sp>
    </p:spTree>
    <p:extLst>
      <p:ext uri="{BB962C8B-B14F-4D97-AF65-F5344CB8AC3E}">
        <p14:creationId xmlns:p14="http://schemas.microsoft.com/office/powerpoint/2010/main" val="2726163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lstStyle/>
          <a:p>
            <a:r>
              <a:rPr lang="en-US" dirty="0" smtClean="0"/>
              <a:t>What impacts does CEP have on Title I?</a:t>
            </a:r>
          </a:p>
          <a:p>
            <a:endParaRPr lang="en-US" dirty="0"/>
          </a:p>
          <a:p>
            <a:r>
              <a:rPr lang="en-US" dirty="0" smtClean="0"/>
              <a:t>#1.  Building Ranking.</a:t>
            </a:r>
          </a:p>
          <a:p>
            <a:endParaRPr lang="en-US" dirty="0" smtClean="0"/>
          </a:p>
          <a:p>
            <a:r>
              <a:rPr lang="en-US" dirty="0" smtClean="0"/>
              <a:t>#2.  School Wide eligibility.</a:t>
            </a:r>
          </a:p>
          <a:p>
            <a:endParaRPr lang="en-US" dirty="0" smtClean="0"/>
          </a:p>
          <a:p>
            <a:r>
              <a:rPr lang="en-US" dirty="0" smtClean="0"/>
              <a:t>#3.  Nonpublic Equitable Share.</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4FF0A077-7ADD-4ECA-A2C8-62BF02B0C400}" type="slidenum">
              <a:rPr lang="en-US" smtClean="0"/>
              <a:t>5</a:t>
            </a:fld>
            <a:endParaRPr lang="en-US"/>
          </a:p>
        </p:txBody>
      </p:sp>
    </p:spTree>
    <p:extLst>
      <p:ext uri="{BB962C8B-B14F-4D97-AF65-F5344CB8AC3E}">
        <p14:creationId xmlns:p14="http://schemas.microsoft.com/office/powerpoint/2010/main" val="2667291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lstStyle/>
          <a:p>
            <a:r>
              <a:rPr lang="en-US" dirty="0" smtClean="0"/>
              <a:t>Please note:  participation in CEP </a:t>
            </a:r>
            <a:r>
              <a:rPr lang="en-US" b="1" dirty="0" smtClean="0"/>
              <a:t>will not </a:t>
            </a:r>
            <a:r>
              <a:rPr lang="en-US" dirty="0" smtClean="0"/>
              <a:t>have an impact on the Title I allocation that is derived for a district or charter school.</a:t>
            </a:r>
          </a:p>
          <a:p>
            <a:endParaRPr lang="en-US" dirty="0"/>
          </a:p>
          <a:p>
            <a:r>
              <a:rPr lang="en-US" dirty="0" smtClean="0"/>
              <a:t>Title I allocations at the LEA level have always been Census Bureau based, not Free and Reduced Lunch count and/or CEP participant based.</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6</a:t>
            </a:fld>
            <a:endParaRPr lang="en-US"/>
          </a:p>
        </p:txBody>
      </p:sp>
    </p:spTree>
    <p:extLst>
      <p:ext uri="{BB962C8B-B14F-4D97-AF65-F5344CB8AC3E}">
        <p14:creationId xmlns:p14="http://schemas.microsoft.com/office/powerpoint/2010/main" val="612529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CEP program began in Pennsylvania during the 2014-2015 school year.</a:t>
            </a:r>
          </a:p>
          <a:p>
            <a:endParaRPr lang="en-US" dirty="0"/>
          </a:p>
          <a:p>
            <a:r>
              <a:rPr lang="en-US" dirty="0" smtClean="0"/>
              <a:t>Low-income data from the previous school year is used to determine how Title I funds can be distributed within a LEA.  Accurate data is vital because which buildings can receive Title I services and at what dollar amount is determined via this process.</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7</a:t>
            </a:fld>
            <a:endParaRPr lang="en-US"/>
          </a:p>
        </p:txBody>
      </p:sp>
    </p:spTree>
    <p:extLst>
      <p:ext uri="{BB962C8B-B14F-4D97-AF65-F5344CB8AC3E}">
        <p14:creationId xmlns:p14="http://schemas.microsoft.com/office/powerpoint/2010/main" val="177676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normAutofit lnSpcReduction="10000"/>
          </a:bodyPr>
          <a:lstStyle/>
          <a:p>
            <a:r>
              <a:rPr lang="en-US" dirty="0" smtClean="0"/>
              <a:t>Please note: for CEP buildings, data from the original food subsidy eligibility process can be used for more than one year.</a:t>
            </a:r>
          </a:p>
          <a:p>
            <a:endParaRPr lang="en-US" dirty="0"/>
          </a:p>
          <a:p>
            <a:r>
              <a:rPr lang="en-US" dirty="0" smtClean="0"/>
              <a:t>However, there is no disincentive to update this data annually as the Division of Food and Nutrition allows their subsidy yield to be based upon the year with the highest poverty count.</a:t>
            </a:r>
          </a:p>
          <a:p>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8</a:t>
            </a:fld>
            <a:endParaRPr lang="en-US"/>
          </a:p>
        </p:txBody>
      </p:sp>
    </p:spTree>
    <p:extLst>
      <p:ext uri="{BB962C8B-B14F-4D97-AF65-F5344CB8AC3E}">
        <p14:creationId xmlns:p14="http://schemas.microsoft.com/office/powerpoint/2010/main" val="862168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normAutofit fontScale="85000" lnSpcReduction="10000"/>
          </a:bodyPr>
          <a:lstStyle/>
          <a:p>
            <a:r>
              <a:rPr lang="en-US" dirty="0" smtClean="0"/>
              <a:t>Within district building ranking procedures have not changed.  There is a new HS service option per ESSA, but this has no material effect regarding CEP extrapolations.</a:t>
            </a:r>
          </a:p>
          <a:p>
            <a:endParaRPr lang="en-US" dirty="0"/>
          </a:p>
          <a:p>
            <a:r>
              <a:rPr lang="en-US" dirty="0" smtClean="0"/>
              <a:t>All new CEP guidance pertaining to school building ranking is being applied to existing guidance on the subject.</a:t>
            </a:r>
          </a:p>
          <a:p>
            <a:endParaRPr lang="en-US" dirty="0"/>
          </a:p>
          <a:p>
            <a:r>
              <a:rPr lang="en-US" dirty="0" smtClean="0"/>
              <a:t>Please reference </a:t>
            </a:r>
            <a:r>
              <a:rPr lang="en-US" dirty="0" smtClean="0">
                <a:hlinkClick r:id="rId2"/>
              </a:rPr>
              <a:t>www.ed.gov/programs/titleiparta/wdag.doc</a:t>
            </a:r>
            <a:r>
              <a:rPr lang="en-US" dirty="0" smtClean="0"/>
              <a:t> </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9</a:t>
            </a:fld>
            <a:endParaRPr lang="en-US"/>
          </a:p>
        </p:txBody>
      </p:sp>
    </p:spTree>
    <p:extLst>
      <p:ext uri="{BB962C8B-B14F-4D97-AF65-F5344CB8AC3E}">
        <p14:creationId xmlns:p14="http://schemas.microsoft.com/office/powerpoint/2010/main" val="791335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lstStyle/>
          <a:p>
            <a:r>
              <a:rPr lang="en-US" dirty="0" smtClean="0"/>
              <a:t>There are five allowable poverty measures:</a:t>
            </a:r>
          </a:p>
          <a:p>
            <a:r>
              <a:rPr lang="en-US" dirty="0" smtClean="0"/>
              <a:t>#1.  Census data.</a:t>
            </a:r>
          </a:p>
          <a:p>
            <a:r>
              <a:rPr lang="en-US" dirty="0" smtClean="0"/>
              <a:t>#2.  Free and Reduced lunch data.</a:t>
            </a:r>
          </a:p>
          <a:p>
            <a:r>
              <a:rPr lang="en-US" dirty="0" smtClean="0"/>
              <a:t>#3.  Temporary Assistance to Needy Families (TANF) data.</a:t>
            </a:r>
          </a:p>
          <a:p>
            <a:r>
              <a:rPr lang="en-US" dirty="0" smtClean="0"/>
              <a:t>#4.  Medicaid.</a:t>
            </a:r>
          </a:p>
          <a:p>
            <a:r>
              <a:rPr lang="en-US" dirty="0" smtClean="0"/>
              <a:t>#5.  A composite of the above measures.</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10</a:t>
            </a:fld>
            <a:endParaRPr lang="en-US"/>
          </a:p>
        </p:txBody>
      </p:sp>
    </p:spTree>
    <p:extLst>
      <p:ext uri="{BB962C8B-B14F-4D97-AF65-F5344CB8AC3E}">
        <p14:creationId xmlns:p14="http://schemas.microsoft.com/office/powerpoint/2010/main" val="1286715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normAutofit fontScale="92500" lnSpcReduction="20000"/>
          </a:bodyPr>
          <a:lstStyle/>
          <a:p>
            <a:r>
              <a:rPr lang="en-US" i="1" dirty="0" smtClean="0"/>
              <a:t>Most </a:t>
            </a:r>
            <a:r>
              <a:rPr lang="en-US" dirty="0" smtClean="0"/>
              <a:t>LEAs in the state use Free and Reduced Lunch data.  </a:t>
            </a:r>
          </a:p>
          <a:p>
            <a:endParaRPr lang="en-US" i="1" dirty="0"/>
          </a:p>
          <a:p>
            <a:r>
              <a:rPr lang="en-US" dirty="0" smtClean="0"/>
              <a:t>If CEP was instituted for the first time during </a:t>
            </a:r>
            <a:r>
              <a:rPr lang="en-US" smtClean="0"/>
              <a:t>the 2016-2017 </a:t>
            </a:r>
            <a:r>
              <a:rPr lang="en-US" dirty="0" smtClean="0"/>
              <a:t>school year there is likely no Free and Reduced lunch count from participating buildings.</a:t>
            </a:r>
          </a:p>
          <a:p>
            <a:endParaRPr lang="en-US" dirty="0"/>
          </a:p>
          <a:p>
            <a:r>
              <a:rPr lang="en-US" dirty="0" smtClean="0"/>
              <a:t>This lack of data may exist across all buildings within a LEA or only at certain buildings within a LEA.</a:t>
            </a:r>
          </a:p>
          <a:p>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11</a:t>
            </a:fld>
            <a:endParaRPr lang="en-US"/>
          </a:p>
        </p:txBody>
      </p:sp>
    </p:spTree>
    <p:extLst>
      <p:ext uri="{BB962C8B-B14F-4D97-AF65-F5344CB8AC3E}">
        <p14:creationId xmlns:p14="http://schemas.microsoft.com/office/powerpoint/2010/main" val="470145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LEAs that have buildings eligible for and participating in CEP would have Direct Certification (DC) data.</a:t>
            </a:r>
          </a:p>
          <a:p>
            <a:endParaRPr lang="en-US" dirty="0"/>
          </a:p>
          <a:p>
            <a:r>
              <a:rPr lang="en-US" dirty="0" smtClean="0"/>
              <a:t>DC data has been collected for years and is a subset of the larger combined Free and Reduced Count.</a:t>
            </a:r>
          </a:p>
          <a:p>
            <a:endParaRPr lang="en-US" dirty="0"/>
          </a:p>
          <a:p>
            <a:r>
              <a:rPr lang="en-US" dirty="0" smtClean="0"/>
              <a:t>This is data that is collected “in house” and does not require a survey.  SEE HANDOUT.</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12</a:t>
            </a:fld>
            <a:endParaRPr lang="en-US"/>
          </a:p>
        </p:txBody>
      </p:sp>
    </p:spTree>
    <p:extLst>
      <p:ext uri="{BB962C8B-B14F-4D97-AF65-F5344CB8AC3E}">
        <p14:creationId xmlns:p14="http://schemas.microsoft.com/office/powerpoint/2010/main" val="1694172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lstStyle/>
          <a:p>
            <a:r>
              <a:rPr lang="en-US" dirty="0" smtClean="0"/>
              <a:t>Direct Certification students “are students approved for free meals who are not subject to verification.  This definition includes students directly certified through SNAP, TANF, or Medicaid…in other words any students who are certified through means other than a household application.”</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13</a:t>
            </a:fld>
            <a:endParaRPr lang="en-US"/>
          </a:p>
        </p:txBody>
      </p:sp>
    </p:spTree>
    <p:extLst>
      <p:ext uri="{BB962C8B-B14F-4D97-AF65-F5344CB8AC3E}">
        <p14:creationId xmlns:p14="http://schemas.microsoft.com/office/powerpoint/2010/main" val="908388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normAutofit/>
          </a:bodyPr>
          <a:lstStyle/>
          <a:p>
            <a:r>
              <a:rPr lang="en-US" dirty="0" smtClean="0"/>
              <a:t>USDE studies have found that for every ten students directly certified another six would be identified via the household application/survey process.</a:t>
            </a:r>
          </a:p>
          <a:p>
            <a:endParaRPr lang="en-US" dirty="0"/>
          </a:p>
          <a:p>
            <a:r>
              <a:rPr lang="en-US" dirty="0" smtClean="0"/>
              <a:t>A multiplier of 1.6 is thus used for the actual food subsidy itself as well as for Title I purposes to get Free and Reduced “like” figures.</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14</a:t>
            </a:fld>
            <a:endParaRPr lang="en-US"/>
          </a:p>
        </p:txBody>
      </p:sp>
    </p:spTree>
    <p:extLst>
      <p:ext uri="{BB962C8B-B14F-4D97-AF65-F5344CB8AC3E}">
        <p14:creationId xmlns:p14="http://schemas.microsoft.com/office/powerpoint/2010/main" val="2554268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multiplier may vary from 1.3 to 1.6, however USDE has indicated that any shift from 1.6 is unlikely and that advanced notice would occur if for any reason it would.</a:t>
            </a:r>
          </a:p>
          <a:p>
            <a:endParaRPr lang="en-US" dirty="0"/>
          </a:p>
          <a:p>
            <a:r>
              <a:rPr lang="en-US" dirty="0" smtClean="0"/>
              <a:t>It should be noted that the 1.6 multiplier is purely at the </a:t>
            </a:r>
            <a:r>
              <a:rPr lang="en-US" i="1" dirty="0" smtClean="0"/>
              <a:t>individual </a:t>
            </a:r>
            <a:r>
              <a:rPr lang="en-US" dirty="0" smtClean="0"/>
              <a:t>building level for Title I purposes.  This is opposed to possible grouping that can occur for the food subsidy itself.</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15</a:t>
            </a:fld>
            <a:endParaRPr lang="en-US"/>
          </a:p>
        </p:txBody>
      </p:sp>
    </p:spTree>
    <p:extLst>
      <p:ext uri="{BB962C8B-B14F-4D97-AF65-F5344CB8AC3E}">
        <p14:creationId xmlns:p14="http://schemas.microsoft.com/office/powerpoint/2010/main" val="208620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normAutofit lnSpcReduction="10000"/>
          </a:bodyPr>
          <a:lstStyle/>
          <a:p>
            <a:r>
              <a:rPr lang="en-US" dirty="0" smtClean="0"/>
              <a:t>Example:  Building A is CEP and Building B is non-CEP.</a:t>
            </a:r>
          </a:p>
          <a:p>
            <a:endParaRPr lang="en-US" dirty="0"/>
          </a:p>
          <a:p>
            <a:r>
              <a:rPr lang="en-US" dirty="0" smtClean="0"/>
              <a:t>Building A enrollment is 150.  DC data at this building is 80.  This number is multiplied 1.6 to get a Free and Reduced “like” figure of 128. </a:t>
            </a:r>
          </a:p>
          <a:p>
            <a:endParaRPr lang="en-US" dirty="0"/>
          </a:p>
          <a:p>
            <a:r>
              <a:rPr lang="en-US" dirty="0" smtClean="0"/>
              <a:t>Building B enrollment is 140.   Free and Reduced lunch data at this building is 60.</a:t>
            </a:r>
          </a:p>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16</a:t>
            </a:fld>
            <a:endParaRPr lang="en-US"/>
          </a:p>
        </p:txBody>
      </p:sp>
    </p:spTree>
    <p:extLst>
      <p:ext uri="{BB962C8B-B14F-4D97-AF65-F5344CB8AC3E}">
        <p14:creationId xmlns:p14="http://schemas.microsoft.com/office/powerpoint/2010/main" val="1899558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4" name="Content Placeholder 3"/>
          <p:cNvSpPr>
            <a:spLocks noGrp="1"/>
          </p:cNvSpPr>
          <p:nvPr>
            <p:ph idx="1"/>
          </p:nvPr>
        </p:nvSpPr>
        <p:spPr/>
        <p:txBody>
          <a:bodyPr>
            <a:normAutofit lnSpcReduction="10000"/>
          </a:bodyPr>
          <a:lstStyle/>
          <a:p>
            <a:r>
              <a:rPr lang="en-US" dirty="0" smtClean="0"/>
              <a:t>Building A will have an adjusted poverty percentage of 85.33%.  The per pupil dollar amount will be applied to the “adjusted” head count of 128, not the DC count of 80.</a:t>
            </a:r>
          </a:p>
          <a:p>
            <a:endParaRPr lang="en-US" dirty="0"/>
          </a:p>
          <a:p>
            <a:r>
              <a:rPr lang="en-US" dirty="0" smtClean="0"/>
              <a:t>Building B will have a natural poverty percentage of 42.85%.  The per pupil dollar amount will be applied to the raw head count of 60.</a:t>
            </a:r>
            <a:endParaRPr lang="en-US" dirty="0"/>
          </a:p>
        </p:txBody>
      </p:sp>
      <p:sp>
        <p:nvSpPr>
          <p:cNvPr id="3" name="Slide Number Placeholder 2"/>
          <p:cNvSpPr>
            <a:spLocks noGrp="1"/>
          </p:cNvSpPr>
          <p:nvPr>
            <p:ph type="sldNum" sz="quarter" idx="12"/>
          </p:nvPr>
        </p:nvSpPr>
        <p:spPr/>
        <p:txBody>
          <a:bodyPr/>
          <a:lstStyle/>
          <a:p>
            <a:fld id="{4FF0A077-7ADD-4ECA-A2C8-62BF02B0C400}" type="slidenum">
              <a:rPr lang="en-US" smtClean="0"/>
              <a:t>17</a:t>
            </a:fld>
            <a:endParaRPr lang="en-US"/>
          </a:p>
        </p:txBody>
      </p:sp>
    </p:spTree>
    <p:extLst>
      <p:ext uri="{BB962C8B-B14F-4D97-AF65-F5344CB8AC3E}">
        <p14:creationId xmlns:p14="http://schemas.microsoft.com/office/powerpoint/2010/main" val="56601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Please note, in many instances the multiplier will push the adjusted percentage and head count above 100%.  When this happens the percentage will cap at 100% and the head count will cap at the total building enrollment figure.</a:t>
            </a:r>
          </a:p>
          <a:p>
            <a:endParaRPr lang="en-US" dirty="0"/>
          </a:p>
          <a:p>
            <a:r>
              <a:rPr lang="en-US" dirty="0" smtClean="0"/>
              <a:t>When more than one building multiplies above 100% the pre-multiplier DC number is referenced to determine the de facto poverty ranking.  </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18</a:t>
            </a:fld>
            <a:endParaRPr lang="en-US"/>
          </a:p>
        </p:txBody>
      </p:sp>
    </p:spTree>
    <p:extLst>
      <p:ext uri="{BB962C8B-B14F-4D97-AF65-F5344CB8AC3E}">
        <p14:creationId xmlns:p14="http://schemas.microsoft.com/office/powerpoint/2010/main" val="3097149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normAutofit lnSpcReduction="10000"/>
          </a:bodyPr>
          <a:lstStyle/>
          <a:p>
            <a:r>
              <a:rPr lang="en-US" dirty="0" smtClean="0"/>
              <a:t>Another ranking method would entail only using the DC number, </a:t>
            </a:r>
            <a:r>
              <a:rPr lang="en-US" i="1" dirty="0" smtClean="0"/>
              <a:t>without </a:t>
            </a:r>
            <a:r>
              <a:rPr lang="en-US" dirty="0" smtClean="0"/>
              <a:t>multiplying it, at all LEA buildings, </a:t>
            </a:r>
            <a:r>
              <a:rPr lang="en-US" i="1" dirty="0" smtClean="0"/>
              <a:t>regardless of whether a building was CEP or not.</a:t>
            </a:r>
          </a:p>
          <a:p>
            <a:endParaRPr lang="en-US" i="1" dirty="0"/>
          </a:p>
          <a:p>
            <a:r>
              <a:rPr lang="en-US" dirty="0" smtClean="0"/>
              <a:t>In this case USDE has allowed the DC data to be treated like raw TANF or Medicaid data – both allowable poverty measures.</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19</a:t>
            </a:fld>
            <a:endParaRPr lang="en-US"/>
          </a:p>
        </p:txBody>
      </p:sp>
    </p:spTree>
    <p:extLst>
      <p:ext uri="{BB962C8B-B14F-4D97-AF65-F5344CB8AC3E}">
        <p14:creationId xmlns:p14="http://schemas.microsoft.com/office/powerpoint/2010/main" val="128414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normAutofit lnSpcReduction="10000"/>
          </a:bodyPr>
          <a:lstStyle/>
          <a:p>
            <a:r>
              <a:rPr lang="en-US" dirty="0" err="1" smtClean="0"/>
              <a:t>Schoolwide</a:t>
            </a:r>
            <a:r>
              <a:rPr lang="en-US" dirty="0" smtClean="0"/>
              <a:t> programmatic authority can be established at the building level statutorily at 40% low-income and via a waiver at 30% low-income.  Per ESSA these thresholds </a:t>
            </a:r>
            <a:r>
              <a:rPr lang="en-US" smtClean="0"/>
              <a:t>will lower.</a:t>
            </a:r>
            <a:endParaRPr lang="en-US" dirty="0" smtClean="0"/>
          </a:p>
          <a:p>
            <a:endParaRPr lang="en-US" dirty="0"/>
          </a:p>
          <a:p>
            <a:r>
              <a:rPr lang="en-US" dirty="0" smtClean="0"/>
              <a:t>The measures used for ranking buildings and determining </a:t>
            </a:r>
            <a:r>
              <a:rPr lang="en-US" dirty="0" err="1" smtClean="0"/>
              <a:t>Schoolwide</a:t>
            </a:r>
            <a:r>
              <a:rPr lang="en-US" dirty="0" smtClean="0"/>
              <a:t> eligibility can differ, though in most case LEAs use the same poverty source.</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20</a:t>
            </a:fld>
            <a:endParaRPr lang="en-US"/>
          </a:p>
        </p:txBody>
      </p:sp>
    </p:spTree>
    <p:extLst>
      <p:ext uri="{BB962C8B-B14F-4D97-AF65-F5344CB8AC3E}">
        <p14:creationId xmlns:p14="http://schemas.microsoft.com/office/powerpoint/2010/main" val="49029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normAutofit fontScale="92500" lnSpcReduction="20000"/>
          </a:bodyPr>
          <a:lstStyle/>
          <a:p>
            <a:r>
              <a:rPr lang="en-US" dirty="0" smtClean="0"/>
              <a:t>Why would a LEA want to use different data sources for ranking and </a:t>
            </a:r>
            <a:r>
              <a:rPr lang="en-US" dirty="0" err="1" smtClean="0"/>
              <a:t>schoolwide</a:t>
            </a:r>
            <a:r>
              <a:rPr lang="en-US" dirty="0" smtClean="0"/>
              <a:t> establishment?</a:t>
            </a:r>
          </a:p>
          <a:p>
            <a:endParaRPr lang="en-US" dirty="0"/>
          </a:p>
          <a:p>
            <a:r>
              <a:rPr lang="en-US" dirty="0" smtClean="0"/>
              <a:t>Example:  a LEA may choose to use pre-multiplier figures to rank in order to avoid the 75% serving rule.  This would inherently pull many building below the </a:t>
            </a:r>
            <a:r>
              <a:rPr lang="en-US" dirty="0" err="1" smtClean="0"/>
              <a:t>schoolwide</a:t>
            </a:r>
            <a:r>
              <a:rPr lang="en-US" dirty="0" smtClean="0"/>
              <a:t> eligibility threshold.  Because of this the multiplier is applied for </a:t>
            </a:r>
            <a:r>
              <a:rPr lang="en-US" dirty="0" err="1" smtClean="0"/>
              <a:t>schoolwide</a:t>
            </a:r>
            <a:r>
              <a:rPr lang="en-US" dirty="0" smtClean="0"/>
              <a:t> eligibility purposes.</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21</a:t>
            </a:fld>
            <a:endParaRPr lang="en-US"/>
          </a:p>
        </p:txBody>
      </p:sp>
    </p:spTree>
    <p:extLst>
      <p:ext uri="{BB962C8B-B14F-4D97-AF65-F5344CB8AC3E}">
        <p14:creationId xmlns:p14="http://schemas.microsoft.com/office/powerpoint/2010/main" val="3898451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normAutofit fontScale="92500" lnSpcReduction="20000"/>
          </a:bodyPr>
          <a:lstStyle/>
          <a:p>
            <a:r>
              <a:rPr lang="en-US" dirty="0" smtClean="0"/>
              <a:t>Example continued:  in other words, the non-multiplied numbers used for ranking would be a TANF-like poverty measure.  The multiplied numbers used for school wide eligibility would be a Free and Reduced-like poverty measure.</a:t>
            </a:r>
          </a:p>
          <a:p>
            <a:endParaRPr lang="en-US" dirty="0"/>
          </a:p>
          <a:p>
            <a:r>
              <a:rPr lang="en-US" dirty="0" smtClean="0"/>
              <a:t>The ability to use different poverty measures for this reason has always existed, but many LEAs are beginning to re-examine such possibilities after reviewing CEP guidance.</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22</a:t>
            </a:fld>
            <a:endParaRPr lang="en-US"/>
          </a:p>
        </p:txBody>
      </p:sp>
    </p:spTree>
    <p:extLst>
      <p:ext uri="{BB962C8B-B14F-4D97-AF65-F5344CB8AC3E}">
        <p14:creationId xmlns:p14="http://schemas.microsoft.com/office/powerpoint/2010/main" val="570408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normAutofit fontScale="92500" lnSpcReduction="20000"/>
          </a:bodyPr>
          <a:lstStyle/>
          <a:p>
            <a:r>
              <a:rPr lang="en-US" dirty="0" smtClean="0"/>
              <a:t>How do nonpublic schools reconcile numbers with a district that has CEP schools?  </a:t>
            </a:r>
          </a:p>
          <a:p>
            <a:endParaRPr lang="en-US" dirty="0"/>
          </a:p>
          <a:p>
            <a:r>
              <a:rPr lang="en-US" dirty="0" smtClean="0"/>
              <a:t>How do districts without CEP schools reconcile numbers with a CEP nonpublic school?</a:t>
            </a:r>
          </a:p>
          <a:p>
            <a:endParaRPr lang="en-US" dirty="0"/>
          </a:p>
          <a:p>
            <a:r>
              <a:rPr lang="en-US" dirty="0" smtClean="0"/>
              <a:t>In both cases we are looking to do the same thing that happened within a district – </a:t>
            </a:r>
            <a:r>
              <a:rPr lang="en-US" smtClean="0"/>
              <a:t>the establishment of </a:t>
            </a:r>
            <a:r>
              <a:rPr lang="en-US" dirty="0" smtClean="0"/>
              <a:t>a common poverty measure.</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23</a:t>
            </a:fld>
            <a:endParaRPr lang="en-US"/>
          </a:p>
        </p:txBody>
      </p:sp>
    </p:spTree>
    <p:extLst>
      <p:ext uri="{BB962C8B-B14F-4D97-AF65-F5344CB8AC3E}">
        <p14:creationId xmlns:p14="http://schemas.microsoft.com/office/powerpoint/2010/main" val="1735648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Eligibility Provision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Nonpublic equitable share guidance from 2003 has not changed.</a:t>
            </a:r>
            <a:endParaRPr lang="en-US" dirty="0"/>
          </a:p>
          <a:p>
            <a:endParaRPr lang="en-US" dirty="0" smtClean="0"/>
          </a:p>
          <a:p>
            <a:r>
              <a:rPr lang="en-US" dirty="0" smtClean="0"/>
              <a:t>Once again, many LEAs are re-examining their nonpublic consultation process after familiarizing themselves with CEP guidance, but nothing within the actual guidance is differing from what was proclaimed in 2003.</a:t>
            </a:r>
            <a:endParaRPr lang="en-US" dirty="0"/>
          </a:p>
          <a:p>
            <a:endParaRPr lang="en-US" dirty="0" smtClean="0"/>
          </a:p>
          <a:p>
            <a:r>
              <a:rPr lang="en-US" dirty="0" smtClean="0"/>
              <a:t>LEAs must consult with private school officials and use one of the following measures:</a:t>
            </a:r>
          </a:p>
          <a:p>
            <a:endParaRPr lang="en-US" dirty="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4FF0A077-7ADD-4ECA-A2C8-62BF02B0C400}" type="slidenum">
              <a:rPr lang="en-US" smtClean="0"/>
              <a:t>24</a:t>
            </a:fld>
            <a:endParaRPr lang="en-US"/>
          </a:p>
        </p:txBody>
      </p:sp>
    </p:spTree>
    <p:extLst>
      <p:ext uri="{BB962C8B-B14F-4D97-AF65-F5344CB8AC3E}">
        <p14:creationId xmlns:p14="http://schemas.microsoft.com/office/powerpoint/2010/main" val="655503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lstStyle/>
          <a:p>
            <a:r>
              <a:rPr lang="en-US" dirty="0" smtClean="0"/>
              <a:t>(1)  Using the same measure as used by the LEA to count public school students. </a:t>
            </a:r>
          </a:p>
          <a:p>
            <a:endParaRPr lang="en-US" dirty="0"/>
          </a:p>
          <a:p>
            <a:r>
              <a:rPr lang="en-US" dirty="0" smtClean="0"/>
              <a:t>(2)  Using comparable poverty data from a survey of private school families and extrapolating the results from a representative sample if complete actual data are unavailable.</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25</a:t>
            </a:fld>
            <a:endParaRPr lang="en-US"/>
          </a:p>
        </p:txBody>
      </p:sp>
    </p:spTree>
    <p:extLst>
      <p:ext uri="{BB962C8B-B14F-4D97-AF65-F5344CB8AC3E}">
        <p14:creationId xmlns:p14="http://schemas.microsoft.com/office/powerpoint/2010/main" val="172946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lstStyle/>
          <a:p>
            <a:r>
              <a:rPr lang="en-US" dirty="0" smtClean="0"/>
              <a:t>(3)  Using comparable poverty data from a different source.</a:t>
            </a:r>
          </a:p>
          <a:p>
            <a:endParaRPr lang="en-US" dirty="0"/>
          </a:p>
          <a:p>
            <a:r>
              <a:rPr lang="en-US" dirty="0" smtClean="0"/>
              <a:t>(4)  Applying the low-income percentage of each participating public school attendance area to the number of private school students who reside in each area.</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26</a:t>
            </a:fld>
            <a:endParaRPr lang="en-US"/>
          </a:p>
        </p:txBody>
      </p:sp>
    </p:spTree>
    <p:extLst>
      <p:ext uri="{BB962C8B-B14F-4D97-AF65-F5344CB8AC3E}">
        <p14:creationId xmlns:p14="http://schemas.microsoft.com/office/powerpoint/2010/main" val="9650574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normAutofit lnSpcReduction="10000"/>
          </a:bodyPr>
          <a:lstStyle/>
          <a:p>
            <a:r>
              <a:rPr lang="en-US" dirty="0" smtClean="0"/>
              <a:t>(5)  Using an equated measure of low income correlated with the measure of low-income used to count public school students.</a:t>
            </a:r>
          </a:p>
          <a:p>
            <a:endParaRPr lang="en-US" dirty="0"/>
          </a:p>
          <a:p>
            <a:r>
              <a:rPr lang="en-US" dirty="0"/>
              <a:t>D</a:t>
            </a:r>
            <a:r>
              <a:rPr lang="en-US" dirty="0" smtClean="0"/>
              <a:t>etailed information and guidance regarding these sources can be accessed at </a:t>
            </a:r>
            <a:r>
              <a:rPr lang="en-US" dirty="0" smtClean="0">
                <a:hlinkClick r:id="rId2"/>
              </a:rPr>
              <a:t>www.ed.gov/programs/titleiparta/psguidance.doc</a:t>
            </a:r>
            <a:r>
              <a:rPr lang="en-US" dirty="0" smtClean="0"/>
              <a:t> </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27</a:t>
            </a:fld>
            <a:endParaRPr lang="en-US"/>
          </a:p>
        </p:txBody>
      </p:sp>
    </p:spTree>
    <p:extLst>
      <p:ext uri="{BB962C8B-B14F-4D97-AF65-F5344CB8AC3E}">
        <p14:creationId xmlns:p14="http://schemas.microsoft.com/office/powerpoint/2010/main" val="2402550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normAutofit fontScale="92500" lnSpcReduction="20000"/>
          </a:bodyPr>
          <a:lstStyle/>
          <a:p>
            <a:r>
              <a:rPr lang="en-US" dirty="0" smtClean="0"/>
              <a:t>In most cases the first measure – using the same poverty measure – will be applied.</a:t>
            </a:r>
          </a:p>
          <a:p>
            <a:endParaRPr lang="en-US" dirty="0"/>
          </a:p>
          <a:p>
            <a:r>
              <a:rPr lang="en-US" dirty="0" smtClean="0"/>
              <a:t>This is the default measure and if “like” data is available, then options #2 through #5 should not be used.</a:t>
            </a:r>
          </a:p>
          <a:p>
            <a:endParaRPr lang="en-US" dirty="0"/>
          </a:p>
          <a:p>
            <a:r>
              <a:rPr lang="en-US" b="1" dirty="0" smtClean="0"/>
              <a:t>This does not mean that when a LEA has CEP and a nonpublic school does not (or vice versa) that the same poverty measure is not available.</a:t>
            </a:r>
          </a:p>
        </p:txBody>
      </p:sp>
      <p:sp>
        <p:nvSpPr>
          <p:cNvPr id="4" name="Slide Number Placeholder 3"/>
          <p:cNvSpPr>
            <a:spLocks noGrp="1"/>
          </p:cNvSpPr>
          <p:nvPr>
            <p:ph type="sldNum" sz="quarter" idx="12"/>
          </p:nvPr>
        </p:nvSpPr>
        <p:spPr/>
        <p:txBody>
          <a:bodyPr/>
          <a:lstStyle/>
          <a:p>
            <a:fld id="{4FF0A077-7ADD-4ECA-A2C8-62BF02B0C400}" type="slidenum">
              <a:rPr lang="en-US" smtClean="0"/>
              <a:t>28</a:t>
            </a:fld>
            <a:endParaRPr lang="en-US"/>
          </a:p>
        </p:txBody>
      </p:sp>
    </p:spTree>
    <p:extLst>
      <p:ext uri="{BB962C8B-B14F-4D97-AF65-F5344CB8AC3E}">
        <p14:creationId xmlns:p14="http://schemas.microsoft.com/office/powerpoint/2010/main" val="16740039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normAutofit fontScale="77500" lnSpcReduction="20000"/>
          </a:bodyPr>
          <a:lstStyle/>
          <a:p>
            <a:r>
              <a:rPr lang="en-US" dirty="0" smtClean="0"/>
              <a:t>Example #1: The district has CEP buildings but the nonpublic school does not.</a:t>
            </a:r>
          </a:p>
          <a:p>
            <a:endParaRPr lang="en-US" dirty="0"/>
          </a:p>
          <a:p>
            <a:r>
              <a:rPr lang="en-US" dirty="0" smtClean="0"/>
              <a:t>The district will likely be multiplying baseline DC data by 1.6 in order to get it to look Free and Reduced-like.</a:t>
            </a:r>
          </a:p>
          <a:p>
            <a:endParaRPr lang="en-US" dirty="0"/>
          </a:p>
          <a:p>
            <a:r>
              <a:rPr lang="en-US" dirty="0" smtClean="0"/>
              <a:t>The nonpublic school will have Free and Reduced eligibility data (or like data) just as they always have.</a:t>
            </a:r>
          </a:p>
          <a:p>
            <a:endParaRPr lang="en-US" dirty="0"/>
          </a:p>
          <a:p>
            <a:r>
              <a:rPr lang="en-US" dirty="0" smtClean="0"/>
              <a:t>The use of the “same poverty measure” has been established between the LEA and the nonpublic entity in the same manner as it had been within the LEA itself. </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29</a:t>
            </a:fld>
            <a:endParaRPr lang="en-US"/>
          </a:p>
        </p:txBody>
      </p:sp>
    </p:spTree>
    <p:extLst>
      <p:ext uri="{BB962C8B-B14F-4D97-AF65-F5344CB8AC3E}">
        <p14:creationId xmlns:p14="http://schemas.microsoft.com/office/powerpoint/2010/main" val="1953445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normAutofit fontScale="85000" lnSpcReduction="20000"/>
          </a:bodyPr>
          <a:lstStyle/>
          <a:p>
            <a:r>
              <a:rPr lang="en-US" dirty="0" smtClean="0"/>
              <a:t>Example #1 continued:  The district has CEP buildings but the nonpublic school does not.</a:t>
            </a:r>
          </a:p>
          <a:p>
            <a:endParaRPr lang="en-US" dirty="0"/>
          </a:p>
          <a:p>
            <a:r>
              <a:rPr lang="en-US" dirty="0" smtClean="0"/>
              <a:t>The district is allowed to use baseline DC, without multiplier, as a ranking and equitable share measure.</a:t>
            </a:r>
          </a:p>
          <a:p>
            <a:endParaRPr lang="en-US" dirty="0"/>
          </a:p>
          <a:p>
            <a:r>
              <a:rPr lang="en-US" dirty="0" smtClean="0"/>
              <a:t>The nonpublic school should also have DC data readily available even if not eligible and/or participating in CEP.</a:t>
            </a:r>
          </a:p>
          <a:p>
            <a:endParaRPr lang="en-US" dirty="0"/>
          </a:p>
          <a:p>
            <a:r>
              <a:rPr lang="en-US" dirty="0" smtClean="0"/>
              <a:t>The use of the “same poverty measure” has been established.</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30</a:t>
            </a:fld>
            <a:endParaRPr lang="en-US"/>
          </a:p>
        </p:txBody>
      </p:sp>
    </p:spTree>
    <p:extLst>
      <p:ext uri="{BB962C8B-B14F-4D97-AF65-F5344CB8AC3E}">
        <p14:creationId xmlns:p14="http://schemas.microsoft.com/office/powerpoint/2010/main" val="34163770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normAutofit fontScale="85000" lnSpcReduction="20000"/>
          </a:bodyPr>
          <a:lstStyle/>
          <a:p>
            <a:r>
              <a:rPr lang="en-US" dirty="0" smtClean="0"/>
              <a:t>Example #2:  The district is not CEP but the nonpublic school is CEP.</a:t>
            </a:r>
          </a:p>
          <a:p>
            <a:endParaRPr lang="en-US" dirty="0"/>
          </a:p>
          <a:p>
            <a:r>
              <a:rPr lang="en-US" dirty="0" smtClean="0"/>
              <a:t>The district will likely be collecting Free and Reduced data as it always has.</a:t>
            </a:r>
          </a:p>
          <a:p>
            <a:endParaRPr lang="en-US" dirty="0"/>
          </a:p>
          <a:p>
            <a:r>
              <a:rPr lang="en-US" dirty="0" smtClean="0"/>
              <a:t>The nonpublic school will now have only DC data.  This data will be multiplied by 1.6 and provided to the LEA to help determine equitable share.</a:t>
            </a:r>
          </a:p>
          <a:p>
            <a:endParaRPr lang="en-US" dirty="0"/>
          </a:p>
          <a:p>
            <a:r>
              <a:rPr lang="en-US" dirty="0" smtClean="0"/>
              <a:t>The use of the “same poverty measure” has been established.</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31</a:t>
            </a:fld>
            <a:endParaRPr lang="en-US"/>
          </a:p>
        </p:txBody>
      </p:sp>
    </p:spTree>
    <p:extLst>
      <p:ext uri="{BB962C8B-B14F-4D97-AF65-F5344CB8AC3E}">
        <p14:creationId xmlns:p14="http://schemas.microsoft.com/office/powerpoint/2010/main" val="2153639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normAutofit fontScale="85000" lnSpcReduction="20000"/>
          </a:bodyPr>
          <a:lstStyle/>
          <a:p>
            <a:r>
              <a:rPr lang="en-US" dirty="0" smtClean="0"/>
              <a:t>Example #2 continued: The district is not CEP but the nonpublic school is CEP.</a:t>
            </a:r>
          </a:p>
          <a:p>
            <a:endParaRPr lang="en-US" dirty="0"/>
          </a:p>
          <a:p>
            <a:r>
              <a:rPr lang="en-US" dirty="0" smtClean="0"/>
              <a:t>Though the district will be collecting Free and Reduced Lunch data as they always have, they may use only DC baseline data for ranking and equitable share purposes if they wish.</a:t>
            </a:r>
          </a:p>
          <a:p>
            <a:endParaRPr lang="en-US" dirty="0"/>
          </a:p>
          <a:p>
            <a:r>
              <a:rPr lang="en-US" dirty="0" smtClean="0"/>
              <a:t>The nonpublic school will also be using only DC data by virtue of participating in CEP.  The use of the “same poverty measure” has been established.</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32</a:t>
            </a:fld>
            <a:endParaRPr lang="en-US"/>
          </a:p>
        </p:txBody>
      </p:sp>
    </p:spTree>
    <p:extLst>
      <p:ext uri="{BB962C8B-B14F-4D97-AF65-F5344CB8AC3E}">
        <p14:creationId xmlns:p14="http://schemas.microsoft.com/office/powerpoint/2010/main" val="2805626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Eligibility Provision</a:t>
            </a:r>
          </a:p>
        </p:txBody>
      </p:sp>
      <p:sp>
        <p:nvSpPr>
          <p:cNvPr id="3" name="Content Placeholder 2"/>
          <p:cNvSpPr>
            <a:spLocks noGrp="1"/>
          </p:cNvSpPr>
          <p:nvPr>
            <p:ph idx="1"/>
          </p:nvPr>
        </p:nvSpPr>
        <p:spPr/>
        <p:txBody>
          <a:bodyPr/>
          <a:lstStyle/>
          <a:p>
            <a:r>
              <a:rPr lang="en-US" dirty="0" smtClean="0"/>
              <a:t>Questions?</a:t>
            </a:r>
          </a:p>
          <a:p>
            <a:endParaRPr lang="en-US" dirty="0"/>
          </a:p>
          <a:p>
            <a:r>
              <a:rPr lang="en-US" dirty="0" smtClean="0"/>
              <a:t>Please feel free to contact me at </a:t>
            </a:r>
            <a:r>
              <a:rPr lang="en-US" dirty="0" smtClean="0">
                <a:hlinkClick r:id="rId2"/>
              </a:rPr>
              <a:t>jefry@pa.gov</a:t>
            </a:r>
            <a:r>
              <a:rPr lang="en-US" dirty="0" smtClean="0"/>
              <a:t> and/or 717-783-6829</a:t>
            </a:r>
            <a:endParaRPr lang="en-US" dirty="0"/>
          </a:p>
        </p:txBody>
      </p:sp>
      <p:sp>
        <p:nvSpPr>
          <p:cNvPr id="4" name="Slide Number Placeholder 3"/>
          <p:cNvSpPr>
            <a:spLocks noGrp="1"/>
          </p:cNvSpPr>
          <p:nvPr>
            <p:ph type="sldNum" sz="quarter" idx="12"/>
          </p:nvPr>
        </p:nvSpPr>
        <p:spPr/>
        <p:txBody>
          <a:bodyPr/>
          <a:lstStyle/>
          <a:p>
            <a:fld id="{4FF0A077-7ADD-4ECA-A2C8-62BF02B0C400}" type="slidenum">
              <a:rPr lang="en-US" smtClean="0"/>
              <a:t>33</a:t>
            </a:fld>
            <a:endParaRPr lang="en-US"/>
          </a:p>
        </p:txBody>
      </p:sp>
    </p:spTree>
    <p:extLst>
      <p:ext uri="{BB962C8B-B14F-4D97-AF65-F5344CB8AC3E}">
        <p14:creationId xmlns:p14="http://schemas.microsoft.com/office/powerpoint/2010/main" val="37800708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648</TotalTime>
  <Words>1903</Words>
  <Application>Microsoft Office PowerPoint</Application>
  <PresentationFormat>On-screen Show (4:3)</PresentationFormat>
  <Paragraphs>200</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Calibri</vt:lpstr>
      <vt:lpstr>Rockwell</vt:lpstr>
      <vt:lpstr>Wingdings 2</vt:lpstr>
      <vt:lpstr>Foundry</vt:lpstr>
      <vt:lpstr>Community Eligibility Provision and Title I</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lpstr>Community Eligibility Provision</vt:lpstr>
    </vt:vector>
  </TitlesOfParts>
  <Company>PA 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Fry, Jesse</dc:creator>
  <cp:lastModifiedBy>Larkin, Tamiya</cp:lastModifiedBy>
  <cp:revision>79</cp:revision>
  <cp:lastPrinted>2017-05-02T17:06:00Z</cp:lastPrinted>
  <dcterms:created xsi:type="dcterms:W3CDTF">2015-02-17T14:39:28Z</dcterms:created>
  <dcterms:modified xsi:type="dcterms:W3CDTF">2017-05-11T14:36:02Z</dcterms:modified>
</cp:coreProperties>
</file>