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6" r:id="rId12"/>
    <p:sldId id="267" r:id="rId13"/>
    <p:sldId id="269" r:id="rId14"/>
    <p:sldId id="270" r:id="rId15"/>
    <p:sldId id="273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4" r:id="rId27"/>
    <p:sldId id="281" r:id="rId28"/>
    <p:sldId id="288" r:id="rId29"/>
    <p:sldId id="285" r:id="rId30"/>
    <p:sldId id="286" r:id="rId31"/>
    <p:sldId id="287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B42D"/>
    <a:srgbClr val="EED4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316" autoAdjust="0"/>
  </p:normalViewPr>
  <p:slideViewPr>
    <p:cSldViewPr>
      <p:cViewPr varScale="1">
        <p:scale>
          <a:sx n="70" d="100"/>
          <a:sy n="70" d="100"/>
        </p:scale>
        <p:origin x="18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1218F-810F-4F5E-9346-06D06CF4369B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DB4E7-9C08-4700-9759-050AC2044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0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78A471-D789-41F3-8A64-F8CE717DD838}" type="slidenum">
              <a:rPr lang="en-GB"/>
              <a:t>11</a:t>
            </a:fld>
            <a:endParaRPr lang="en-GB"/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tIns="9279"/>
          <a:lstStyle/>
          <a:p>
            <a:pPr algn="just">
              <a:lnSpc>
                <a:spcPct val="93000"/>
              </a:lnSpc>
              <a:spcBef>
                <a:spcPct val="0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r>
              <a:rPr/>
              <a:t>ERAS elements. Reproduced from Varadhan KK et al. with permission.</a:t>
            </a:r>
          </a:p>
          <a:p>
            <a:endParaRPr/>
          </a:p>
          <a:p>
            <a:r>
              <a:rPr lang="en-GB"/>
              <a:t>IF THIS IMAGE HAS BEEN PROVIDED BY OR IS OWNED BY A THIRD PARTY, AS INDICATED IN THE CAPTION LINE, THEN FURTHER PERMISSION MAY BE NEEDED BEFORE ANY FURTHER USE. PLEASE CONTACT WILEY'S PERMISSIONS DEPARTMENT ON PERMISSIONS@WILEY.COM OR USE THE RIGHTSLINK SERVICE BY CLICKING ON THE 'REQUEST PERMISSIONS' LINK ACCOMPANYING THIS ARTICLE. WILEY OR AUTHOR OWNED IMAGES MAY BE USED FOR NON-COMMERCIAL PURPOSES, SUBJECT TO PROPER CITATION OF THE ARTICLE, AUTHOR, AND PUBLISHER.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82822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78A471-D789-41F3-8A64-F8CE717DD838}" type="slidenum">
              <a:rPr lang="en-GB"/>
              <a:t>25</a:t>
            </a:fld>
            <a:endParaRPr lang="en-GB"/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ln/>
        </p:spPr>
        <p:txBody>
          <a:bodyPr tIns="9279"/>
          <a:lstStyle/>
          <a:p>
            <a:pPr algn="just">
              <a:lnSpc>
                <a:spcPct val="93000"/>
              </a:lnSpc>
              <a:spcBef>
                <a:spcPct val="0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  <a:tab pos="5077145" algn="l"/>
              </a:tabLst>
            </a:pPr>
            <a:r>
              <a:rPr/>
              <a:t>ERAS elements. Reproduced from Varadhan KK et al. with permission.</a:t>
            </a:r>
          </a:p>
          <a:p>
            <a:endParaRPr/>
          </a:p>
          <a:p>
            <a:r>
              <a:rPr lang="en-GB"/>
              <a:t>IF THIS IMAGE HAS BEEN PROVIDED BY OR IS OWNED BY A THIRD PARTY, AS INDICATED IN THE CAPTION LINE, THEN FURTHER PERMISSION MAY BE NEEDED BEFORE ANY FURTHER USE. PLEASE CONTACT WILEY'S PERMISSIONS DEPARTMENT ON PERMISSIONS@WILEY.COM OR USE THE RIGHTSLINK SERVICE BY CLICKING ON THE 'REQUEST PERMISSIONS' LINK ACCOMPANYING THIS ARTICLE. WILEY OR AUTHOR OWNED IMAGES MAY BE USED FOR NON-COMMERCIAL PURPOSES, SUBJECT TO PROPER CITATION OF THE ARTICLE, AUTHOR, AND PUBLISHER.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5394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question with NSAIDS and Cox2 for </a:t>
            </a:r>
            <a:r>
              <a:rPr lang="en-US" smtClean="0"/>
              <a:t>anastomotic leakage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DB4E7-9C08-4700-9759-050AC20448D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58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600200"/>
            <a:ext cx="6400800" cy="76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AB5AD2C-3A13-483F-874C-D7F73C9F34A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67A94-C73E-4DA5-B3DF-65BCDD7AE5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3258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1790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457200"/>
            <a:ext cx="5219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87A8C-4A7B-47DF-B3BF-2E000C138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447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29"/>
            <a:ext cx="8226720" cy="219335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65E9B0-7DA8-466E-963D-86F25D5E43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90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B2979C-63A8-4832-A594-E17240C919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2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279299-4C5D-406C-80B8-009220FE14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211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76400"/>
            <a:ext cx="3505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76400"/>
            <a:ext cx="3505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D16BF-5DBB-4076-8105-E57EE97606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358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8EE12-0CFD-45DC-A24E-96CB9555E8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01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4987D-B1A4-487C-8BC0-1DA9737774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02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22CD9-A92E-4A69-974D-2E6CD39F5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30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0B0FB-5CD6-425A-AFD0-95AE964884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281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65B4F-B4CB-4AE3-A615-B31C660B57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61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457200"/>
            <a:ext cx="7162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76400"/>
            <a:ext cx="7162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3135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4966D64E-F191-4955-9F2D-E8D3FDB2FB7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aserhq.org/protocols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nlinelibrary.wiley.com/doi/10.1111/aas.12601/full#aas12601-fig-0001" TargetMode="External"/><Relationship Id="rId5" Type="http://schemas.openxmlformats.org/officeDocument/2006/relationships/hyperlink" Target="http://onlinelibrary.wiley.com/doi/10.1111/aas.2015.59.issue-10/issuetoc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na.com/resources2/quality-reimbursement/Documents/2016_PQRS_Measure_430_11_17_2015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nlinelibrary.wiley.com/doi/10.1111/aas.12601/full#aas12601-fig-0001" TargetMode="External"/><Relationship Id="rId5" Type="http://schemas.openxmlformats.org/officeDocument/2006/relationships/hyperlink" Target="http://onlinelibrary.wiley.com/doi/10.1111/aas.2015.59.issue-10/issuetoc" TargetMode="Externa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na.com/newsandjournal/Documents/intra-intrav-lido-postop-pain-0812-p282-288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ana.com/resources2/professionalpractice/Documents/Perioperative%20Care%20Pathways%20for%20Enhanced%20Recovery%20and%20Anesthesia.pdf" TargetMode="External"/><Relationship Id="rId2" Type="http://schemas.openxmlformats.org/officeDocument/2006/relationships/hyperlink" Target="http://www.pbs.org/newshour/rundown/health-costs-how-the-us-compares-with-other-countri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ptodate.com/contents/fast-track-protocols-in-colorectal-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na.com/newsandjournal/Documents/impact-goal-directed-1013-p357-368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ERAS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Enhanced Recovery After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85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Perioperative Protocol</a:t>
            </a:r>
          </a:p>
          <a:p>
            <a:pPr lvl="1"/>
            <a:r>
              <a:rPr lang="en-US" dirty="0" smtClean="0"/>
              <a:t>Multispecialty</a:t>
            </a:r>
          </a:p>
          <a:p>
            <a:pPr lvl="2"/>
            <a:r>
              <a:rPr lang="en-US" dirty="0" smtClean="0"/>
              <a:t>Buy in from everyone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Start well before surgical day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Lots of examples</a:t>
            </a:r>
          </a:p>
          <a:p>
            <a:pPr lvl="2"/>
            <a:r>
              <a:rPr lang="en-US" dirty="0" smtClean="0">
                <a:hlinkClick r:id="rId2"/>
              </a:rPr>
              <a:t>ASER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60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1" y="419084"/>
            <a:ext cx="8228160" cy="724396"/>
          </a:xfrm>
        </p:spPr>
        <p:txBody>
          <a:bodyPr tIns="12801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/>
              <a:t>Enhanced Recovery After Surgery (ERAS) for gastrointestinal surgery, part 1: pathophysiological considerations</a:t>
            </a:r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269305"/>
            <a:ext cx="6096000" cy="45265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115200" y="6205612"/>
            <a:ext cx="6252480" cy="505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9620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en-GB" sz="1000" b="1">
                <a:solidFill>
                  <a:srgbClr val="000000"/>
                </a:solidFill>
              </a:rPr>
              <a:t>Acta Anaesthesiologica Scandinavica</a:t>
            </a:r>
            <a:r>
              <a:rPr lang="en-GB" sz="1000">
                <a:solidFill>
                  <a:srgbClr val="000000"/>
                </a:solidFill>
              </a:rPr>
              <a:t/>
            </a:r>
            <a:br>
              <a:rPr lang="en-GB" sz="1000">
                <a:solidFill>
                  <a:srgbClr val="000000"/>
                </a:solidFill>
              </a:rPr>
            </a:br>
            <a:r>
              <a:rPr lang="en-GB" sz="1000">
                <a:solidFill>
                  <a:srgbClr val="000000"/>
                </a:solidFill>
                <a:hlinkClick r:id="rId5"/>
              </a:rPr>
              <a:t>Volume 59, Issue 10, </a:t>
            </a:r>
            <a:r>
              <a:rPr lang="en-GB" sz="1000">
                <a:solidFill>
                  <a:srgbClr val="000000"/>
                </a:solidFill>
              </a:rPr>
              <a:t>pages 1212-1231, 8 SEP 2015 DOI: 10.1111/aas.12601</a:t>
            </a:r>
            <a:br>
              <a:rPr lang="en-GB" sz="1000">
                <a:solidFill>
                  <a:srgbClr val="000000"/>
                </a:solidFill>
              </a:rPr>
            </a:br>
            <a:r>
              <a:rPr lang="en-GB" sz="1000">
                <a:solidFill>
                  <a:srgbClr val="000000"/>
                </a:solidFill>
                <a:hlinkClick r:id="rId6"/>
              </a:rPr>
              <a:t>http://onlinelibrary.wiley.com/doi/10.1111/aas.12601/full#aas12601-fig-0001</a:t>
            </a:r>
          </a:p>
        </p:txBody>
      </p:sp>
    </p:spTree>
    <p:extLst>
      <p:ext uri="{BB962C8B-B14F-4D97-AF65-F5344CB8AC3E}">
        <p14:creationId xmlns:p14="http://schemas.microsoft.com/office/powerpoint/2010/main" val="12031917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Preoperative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Anesthesia</a:t>
            </a:r>
          </a:p>
          <a:p>
            <a:pPr lvl="1"/>
            <a:r>
              <a:rPr lang="en-US" dirty="0" smtClean="0"/>
              <a:t>Preadmission counseling</a:t>
            </a:r>
          </a:p>
          <a:p>
            <a:pPr lvl="2"/>
            <a:r>
              <a:rPr lang="en-US" dirty="0" smtClean="0"/>
              <a:t>Educate, Educate, Educate</a:t>
            </a:r>
          </a:p>
          <a:p>
            <a:pPr lvl="2"/>
            <a:r>
              <a:rPr lang="en-US" dirty="0" smtClean="0"/>
              <a:t>Pts have to be involved</a:t>
            </a:r>
          </a:p>
          <a:p>
            <a:pPr lvl="2"/>
            <a:r>
              <a:rPr lang="en-US" dirty="0" smtClean="0"/>
              <a:t>Compliance is key</a:t>
            </a:r>
          </a:p>
          <a:p>
            <a:pPr lvl="2"/>
            <a:r>
              <a:rPr lang="en-US" dirty="0" smtClean="0"/>
              <a:t>Should include risk </a:t>
            </a:r>
            <a:r>
              <a:rPr lang="en-US" dirty="0" err="1" smtClean="0"/>
              <a:t>stratisfication</a:t>
            </a:r>
            <a:endParaRPr lang="en-US" dirty="0" smtClean="0"/>
          </a:p>
          <a:p>
            <a:pPr lvl="3"/>
            <a:r>
              <a:rPr lang="en-US" dirty="0" smtClean="0"/>
              <a:t>Cardiac, renal, </a:t>
            </a:r>
            <a:r>
              <a:rPr lang="en-US" dirty="0" err="1" smtClean="0"/>
              <a:t>pulm</a:t>
            </a:r>
            <a:endParaRPr lang="en-US" dirty="0" smtClean="0"/>
          </a:p>
          <a:p>
            <a:pPr lvl="4"/>
            <a:r>
              <a:rPr lang="en-US" dirty="0" smtClean="0"/>
              <a:t>STOP SMOKING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No/selective Bowel preps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45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Anesthesia</a:t>
            </a:r>
          </a:p>
          <a:p>
            <a:pPr lvl="1"/>
            <a:r>
              <a:rPr lang="en-US" dirty="0" smtClean="0"/>
              <a:t>Antibiotic prophylaxis</a:t>
            </a:r>
          </a:p>
          <a:p>
            <a:pPr lvl="2"/>
            <a:r>
              <a:rPr lang="en-US" dirty="0" smtClean="0"/>
              <a:t>Blame anesthesia if not done/correct</a:t>
            </a:r>
          </a:p>
          <a:p>
            <a:pPr lvl="2"/>
            <a:endParaRPr lang="en-US" dirty="0"/>
          </a:p>
          <a:p>
            <a:pPr lvl="1"/>
            <a:r>
              <a:rPr lang="en-US" dirty="0" err="1" smtClean="0"/>
              <a:t>Thrombopropylaxis</a:t>
            </a:r>
            <a:endParaRPr lang="en-US" dirty="0" smtClean="0"/>
          </a:p>
          <a:p>
            <a:pPr lvl="2"/>
            <a:r>
              <a:rPr lang="en-US" dirty="0" smtClean="0"/>
              <a:t>Blame anesthesia if not done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94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Anesthesia related/involved</a:t>
            </a:r>
          </a:p>
          <a:p>
            <a:r>
              <a:rPr lang="en-US" dirty="0" err="1" smtClean="0"/>
              <a:t>Prehabilitation</a:t>
            </a:r>
            <a:endParaRPr lang="en-US" dirty="0" smtClean="0"/>
          </a:p>
          <a:p>
            <a:pPr lvl="1"/>
            <a:r>
              <a:rPr lang="en-US" dirty="0" smtClean="0"/>
              <a:t>Boost pts health prior to surgical insult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NO PROLONGED FASTING</a:t>
            </a:r>
          </a:p>
          <a:p>
            <a:pPr lvl="2"/>
            <a:r>
              <a:rPr lang="en-US" dirty="0" smtClean="0"/>
              <a:t>Current NPO guidelines</a:t>
            </a:r>
          </a:p>
          <a:p>
            <a:pPr lvl="2"/>
            <a:r>
              <a:rPr lang="en-US" dirty="0" smtClean="0"/>
              <a:t>Fluid and Carbohydrate loading</a:t>
            </a:r>
          </a:p>
          <a:p>
            <a:pPr marL="1371600" lvl="3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292"/>
            <a:ext cx="7162800" cy="396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14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NPO Guidelines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47695"/>
            <a:ext cx="7162800" cy="427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98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Fluid and Carbohydrate Loading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Preoperative oral complex carbohydrates (maltodextrin)</a:t>
            </a:r>
          </a:p>
          <a:p>
            <a:pPr lvl="1"/>
            <a:r>
              <a:rPr lang="en-US" dirty="0" smtClean="0"/>
              <a:t>100g night before </a:t>
            </a:r>
            <a:r>
              <a:rPr lang="en-US" dirty="0" err="1" smtClean="0"/>
              <a:t>sx</a:t>
            </a:r>
            <a:endParaRPr lang="en-US" dirty="0" smtClean="0"/>
          </a:p>
          <a:p>
            <a:pPr lvl="1"/>
            <a:r>
              <a:rPr lang="en-US" dirty="0" smtClean="0"/>
              <a:t>50g 2-3 </a:t>
            </a:r>
            <a:r>
              <a:rPr lang="en-US" dirty="0" err="1" smtClean="0"/>
              <a:t>hrs</a:t>
            </a:r>
            <a:r>
              <a:rPr lang="en-US" dirty="0" smtClean="0"/>
              <a:t> before induction</a:t>
            </a:r>
          </a:p>
          <a:p>
            <a:pPr lvl="1"/>
            <a:endParaRPr lang="en-US" dirty="0"/>
          </a:p>
          <a:p>
            <a:r>
              <a:rPr lang="en-US" dirty="0" smtClean="0"/>
              <a:t>Free clear liquids up to 2 </a:t>
            </a:r>
            <a:r>
              <a:rPr lang="en-US" dirty="0" err="1" smtClean="0"/>
              <a:t>hrs</a:t>
            </a:r>
            <a:endParaRPr lang="en-US" dirty="0" smtClean="0"/>
          </a:p>
          <a:p>
            <a:endParaRPr lang="en-US" dirty="0"/>
          </a:p>
          <a:p>
            <a:pPr lvl="2"/>
            <a:r>
              <a:rPr lang="en-US" dirty="0" smtClean="0"/>
              <a:t>Alter with known delayed gastric emptying</a:t>
            </a:r>
          </a:p>
        </p:txBody>
      </p:sp>
    </p:spTree>
    <p:extLst>
      <p:ext uri="{BB962C8B-B14F-4D97-AF65-F5344CB8AC3E}">
        <p14:creationId xmlns:p14="http://schemas.microsoft.com/office/powerpoint/2010/main" val="3634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Preoperative Piece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premedication</a:t>
            </a:r>
          </a:p>
          <a:p>
            <a:pPr lvl="1"/>
            <a:r>
              <a:rPr lang="en-US" dirty="0" smtClean="0"/>
              <a:t>Long acting </a:t>
            </a:r>
            <a:r>
              <a:rPr lang="en-US" dirty="0" err="1" smtClean="0"/>
              <a:t>anxyolytics</a:t>
            </a:r>
            <a:r>
              <a:rPr lang="en-US" dirty="0" smtClean="0"/>
              <a:t>/</a:t>
            </a:r>
            <a:r>
              <a:rPr lang="en-US" dirty="0" err="1" smtClean="0"/>
              <a:t>opiods</a:t>
            </a:r>
            <a:endParaRPr lang="en-US" dirty="0" smtClean="0"/>
          </a:p>
          <a:p>
            <a:pPr lvl="1"/>
            <a:r>
              <a:rPr lang="en-US" dirty="0" smtClean="0"/>
              <a:t>Short acting benzodiazepine in elderly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Note</a:t>
            </a:r>
          </a:p>
          <a:p>
            <a:pPr lvl="2"/>
            <a:r>
              <a:rPr lang="en-US" dirty="0" smtClean="0"/>
              <a:t>Anxiety does correlate with post-operative pain intensity</a:t>
            </a:r>
          </a:p>
          <a:p>
            <a:pPr lvl="2"/>
            <a:r>
              <a:rPr lang="en-US" dirty="0" smtClean="0"/>
              <a:t>Short acting </a:t>
            </a:r>
            <a:r>
              <a:rPr lang="en-US" dirty="0" err="1" smtClean="0"/>
              <a:t>anxyolytics</a:t>
            </a:r>
            <a:r>
              <a:rPr lang="en-US" dirty="0" smtClean="0"/>
              <a:t> may be beneficial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9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Intraoperative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Non-Anesthesia</a:t>
            </a:r>
          </a:p>
          <a:p>
            <a:pPr lvl="1"/>
            <a:r>
              <a:rPr lang="en-US" dirty="0" smtClean="0"/>
              <a:t>No drains</a:t>
            </a:r>
          </a:p>
          <a:p>
            <a:pPr lvl="1"/>
            <a:endParaRPr lang="en-US" dirty="0"/>
          </a:p>
          <a:p>
            <a:r>
              <a:rPr lang="en-US" dirty="0" smtClean="0"/>
              <a:t>Anesthesia</a:t>
            </a:r>
          </a:p>
          <a:p>
            <a:pPr lvl="1"/>
            <a:r>
              <a:rPr lang="en-US" dirty="0" smtClean="0"/>
              <a:t>Short-acting anesthetic agents</a:t>
            </a:r>
          </a:p>
          <a:p>
            <a:pPr lvl="1"/>
            <a:r>
              <a:rPr lang="en-US" dirty="0" smtClean="0"/>
              <a:t>Mid-Thoracic Epidural anesthesia/analgesia</a:t>
            </a:r>
          </a:p>
          <a:p>
            <a:pPr lvl="1"/>
            <a:r>
              <a:rPr lang="en-US" dirty="0" smtClean="0"/>
              <a:t>Maintenance of </a:t>
            </a:r>
            <a:r>
              <a:rPr lang="en-US" dirty="0" err="1" smtClean="0"/>
              <a:t>Normothermia</a:t>
            </a:r>
            <a:endParaRPr lang="en-US" dirty="0" smtClean="0"/>
          </a:p>
          <a:p>
            <a:pPr lvl="1"/>
            <a:r>
              <a:rPr lang="en-US" dirty="0" smtClean="0"/>
              <a:t>Avoidance of salt + water overload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23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Fast-track</a:t>
            </a:r>
          </a:p>
          <a:p>
            <a:endParaRPr lang="en-US" dirty="0" smtClean="0"/>
          </a:p>
          <a:p>
            <a:r>
              <a:rPr lang="en-US" dirty="0" smtClean="0"/>
              <a:t>Standardized</a:t>
            </a:r>
          </a:p>
          <a:p>
            <a:r>
              <a:rPr lang="en-US" dirty="0" smtClean="0"/>
              <a:t>Multimodal/multispecialty approach</a:t>
            </a:r>
          </a:p>
          <a:p>
            <a:endParaRPr lang="en-US" dirty="0"/>
          </a:p>
          <a:p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Reduce surgical stress response</a:t>
            </a:r>
          </a:p>
          <a:p>
            <a:pPr lvl="1"/>
            <a:r>
              <a:rPr lang="en-US" dirty="0" smtClean="0"/>
              <a:t>Support physiological function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601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Epidural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Alternative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Intrathecal </a:t>
            </a:r>
            <a:r>
              <a:rPr lang="en-US" dirty="0" err="1" smtClean="0"/>
              <a:t>opiods</a:t>
            </a:r>
            <a:endParaRPr lang="en-US" dirty="0" smtClean="0"/>
          </a:p>
          <a:p>
            <a:pPr lvl="2"/>
            <a:r>
              <a:rPr lang="en-US" dirty="0" smtClean="0"/>
              <a:t>200 mcg preservative free morphine</a:t>
            </a:r>
          </a:p>
          <a:p>
            <a:pPr lvl="2"/>
            <a:endParaRPr lang="en-US" dirty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748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Fluid Calculation</a:t>
            </a:r>
          </a:p>
          <a:p>
            <a:pPr lvl="1"/>
            <a:r>
              <a:rPr lang="en-US" sz="2000" dirty="0" err="1" smtClean="0"/>
              <a:t>Maint</a:t>
            </a:r>
            <a:r>
              <a:rPr lang="en-US" sz="2000" dirty="0" smtClean="0"/>
              <a:t> + deficit + fluid loss + EBL = tons of fluid</a:t>
            </a:r>
            <a:endParaRPr lang="en-US" sz="2000" dirty="0"/>
          </a:p>
          <a:p>
            <a:endParaRPr lang="en-US" dirty="0" smtClean="0"/>
          </a:p>
          <a:p>
            <a:r>
              <a:rPr lang="en-US" dirty="0" smtClean="0"/>
              <a:t>Goal Directed Therapy</a:t>
            </a:r>
          </a:p>
          <a:p>
            <a:pPr lvl="1"/>
            <a:r>
              <a:rPr lang="en-US" sz="2000" dirty="0" smtClean="0"/>
              <a:t>Stroke Volume Variability (SVV)</a:t>
            </a:r>
          </a:p>
          <a:p>
            <a:pPr lvl="1"/>
            <a:r>
              <a:rPr lang="en-US" sz="2000" dirty="0" smtClean="0"/>
              <a:t>Systolic Pressure Variate (SPV)</a:t>
            </a:r>
          </a:p>
          <a:p>
            <a:pPr lvl="1"/>
            <a:r>
              <a:rPr lang="en-US" sz="2000" dirty="0" smtClean="0"/>
              <a:t>Pulse Pressure Variation</a:t>
            </a:r>
            <a:endParaRPr lang="en-US" sz="2000" dirty="0"/>
          </a:p>
          <a:p>
            <a:pPr lvl="1"/>
            <a:r>
              <a:rPr lang="en-US" sz="2000" dirty="0" err="1" smtClean="0"/>
              <a:t>Pleth</a:t>
            </a:r>
            <a:r>
              <a:rPr lang="en-US" sz="2000" dirty="0" smtClean="0"/>
              <a:t> variability index (PVI) 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Respond to </a:t>
            </a:r>
            <a:r>
              <a:rPr lang="en-US" sz="2000" dirty="0" err="1" smtClean="0"/>
              <a:t>pt</a:t>
            </a:r>
            <a:r>
              <a:rPr lang="en-US" sz="2000" dirty="0" smtClean="0"/>
              <a:t> instead of predetermined amount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272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fluids?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Balanced Crystalloid</a:t>
            </a:r>
          </a:p>
          <a:p>
            <a:pPr lvl="1"/>
            <a:r>
              <a:rPr lang="en-US" dirty="0" smtClean="0"/>
              <a:t>Avoid 0.9% NS</a:t>
            </a:r>
          </a:p>
          <a:p>
            <a:pPr lvl="1"/>
            <a:endParaRPr lang="en-US" dirty="0"/>
          </a:p>
          <a:p>
            <a:r>
              <a:rPr lang="en-US" dirty="0" smtClean="0"/>
              <a:t>Colloids</a:t>
            </a:r>
          </a:p>
          <a:p>
            <a:pPr lvl="1"/>
            <a:r>
              <a:rPr lang="en-US" dirty="0" smtClean="0"/>
              <a:t>Albumin</a:t>
            </a:r>
          </a:p>
          <a:p>
            <a:pPr lvl="2"/>
            <a:r>
              <a:rPr lang="en-US" dirty="0" err="1" smtClean="0"/>
              <a:t>Hespan</a:t>
            </a:r>
            <a:r>
              <a:rPr lang="en-US" dirty="0" smtClean="0"/>
              <a:t> associated with AKI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3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Postoperative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Repeat</a:t>
            </a:r>
          </a:p>
          <a:p>
            <a:pPr lvl="1"/>
            <a:r>
              <a:rPr lang="en-US" sz="2400" dirty="0" smtClean="0"/>
              <a:t>Mid-thoracic epidural anesthesia/analgesia</a:t>
            </a:r>
          </a:p>
          <a:p>
            <a:pPr lvl="1"/>
            <a:r>
              <a:rPr lang="en-US" sz="2400" dirty="0" smtClean="0"/>
              <a:t>Avoidance of salt + water overload</a:t>
            </a:r>
          </a:p>
          <a:p>
            <a:pPr lvl="1"/>
            <a:endParaRPr lang="en-US" sz="2400" dirty="0"/>
          </a:p>
          <a:p>
            <a:r>
              <a:rPr lang="en-US" sz="2800" dirty="0" smtClean="0"/>
              <a:t>No nasogastric tube</a:t>
            </a:r>
          </a:p>
          <a:p>
            <a:pPr lvl="1"/>
            <a:r>
              <a:rPr lang="en-US" sz="2400" dirty="0" smtClean="0"/>
              <a:t>Avoid if possible</a:t>
            </a:r>
          </a:p>
          <a:p>
            <a:pPr lvl="1"/>
            <a:endParaRPr lang="en-US" dirty="0"/>
          </a:p>
          <a:p>
            <a:r>
              <a:rPr lang="en-US" sz="2800" dirty="0" smtClean="0"/>
              <a:t>Prevention of Nausea/Vomiting</a:t>
            </a:r>
          </a:p>
          <a:p>
            <a:pPr lvl="1"/>
            <a:r>
              <a:rPr lang="en-US" sz="2400" dirty="0" smtClean="0">
                <a:hlinkClick r:id="rId2"/>
              </a:rPr>
              <a:t>PONV guidelines</a:t>
            </a:r>
            <a:endParaRPr lang="en-US" sz="2400" dirty="0" smtClean="0"/>
          </a:p>
          <a:p>
            <a:pPr lvl="1"/>
            <a:r>
              <a:rPr lang="en-US" sz="2400" dirty="0" smtClean="0"/>
              <a:t>APFEL scoring system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482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Non-opioid oral analgesia/NSAIDS</a:t>
            </a:r>
          </a:p>
          <a:p>
            <a:pPr lvl="1"/>
            <a:r>
              <a:rPr lang="en-US" dirty="0" smtClean="0"/>
              <a:t>Multimodal pain approach</a:t>
            </a:r>
          </a:p>
          <a:p>
            <a:pPr lvl="1"/>
            <a:endParaRPr lang="en-US" dirty="0"/>
          </a:p>
          <a:p>
            <a:r>
              <a:rPr lang="en-US" dirty="0" smtClean="0"/>
              <a:t>Non-Anesthesia</a:t>
            </a:r>
          </a:p>
          <a:p>
            <a:pPr lvl="1"/>
            <a:r>
              <a:rPr lang="en-US" dirty="0" smtClean="0"/>
              <a:t>Early catheter removal</a:t>
            </a:r>
          </a:p>
          <a:p>
            <a:pPr lvl="1"/>
            <a:r>
              <a:rPr lang="en-US" dirty="0" smtClean="0"/>
              <a:t>Early oral nutrition</a:t>
            </a:r>
          </a:p>
          <a:p>
            <a:pPr lvl="1"/>
            <a:r>
              <a:rPr lang="en-US" dirty="0" smtClean="0"/>
              <a:t>Early mobilization</a:t>
            </a:r>
          </a:p>
          <a:p>
            <a:pPr lvl="1"/>
            <a:r>
              <a:rPr lang="en-US" dirty="0" smtClean="0"/>
              <a:t>Stimulate gut motility</a:t>
            </a:r>
          </a:p>
          <a:p>
            <a:pPr lvl="1"/>
            <a:r>
              <a:rPr lang="en-US" dirty="0" smtClean="0"/>
              <a:t>Audit of compliance and outcomes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1" y="419084"/>
            <a:ext cx="8228160" cy="724396"/>
          </a:xfrm>
        </p:spPr>
        <p:txBody>
          <a:bodyPr tIns="12801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/>
              <a:t>Enhanced Recovery After Surgery (ERAS) for gastrointestinal surgery, part 1: pathophysiological considerations</a:t>
            </a:r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269305"/>
            <a:ext cx="6096000" cy="452650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115200" y="6205612"/>
            <a:ext cx="6252480" cy="505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9620" rIns="81639" bIns="4082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</a:tabLst>
            </a:pPr>
            <a:r>
              <a:rPr lang="en-GB" sz="1000" b="1">
                <a:solidFill>
                  <a:srgbClr val="000000"/>
                </a:solidFill>
              </a:rPr>
              <a:t>Acta Anaesthesiologica Scandinavica</a:t>
            </a:r>
            <a:r>
              <a:rPr lang="en-GB" sz="1000">
                <a:solidFill>
                  <a:srgbClr val="000000"/>
                </a:solidFill>
              </a:rPr>
              <a:t/>
            </a:r>
            <a:br>
              <a:rPr lang="en-GB" sz="1000">
                <a:solidFill>
                  <a:srgbClr val="000000"/>
                </a:solidFill>
              </a:rPr>
            </a:br>
            <a:r>
              <a:rPr lang="en-GB" sz="1000">
                <a:solidFill>
                  <a:srgbClr val="000000"/>
                </a:solidFill>
                <a:hlinkClick r:id="rId5"/>
              </a:rPr>
              <a:t>Volume 59, Issue 10, </a:t>
            </a:r>
            <a:r>
              <a:rPr lang="en-GB" sz="1000">
                <a:solidFill>
                  <a:srgbClr val="000000"/>
                </a:solidFill>
              </a:rPr>
              <a:t>pages 1212-1231, 8 SEP 2015 DOI: 10.1111/aas.12601</a:t>
            </a:r>
            <a:br>
              <a:rPr lang="en-GB" sz="1000">
                <a:solidFill>
                  <a:srgbClr val="000000"/>
                </a:solidFill>
              </a:rPr>
            </a:br>
            <a:r>
              <a:rPr lang="en-GB" sz="1000">
                <a:solidFill>
                  <a:srgbClr val="000000"/>
                </a:solidFill>
                <a:hlinkClick r:id="rId6"/>
              </a:rPr>
              <a:t>http://onlinelibrary.wiley.com/doi/10.1111/aas.12601/full#aas12601-fig-0001</a:t>
            </a:r>
          </a:p>
        </p:txBody>
      </p:sp>
    </p:spTree>
    <p:extLst>
      <p:ext uri="{BB962C8B-B14F-4D97-AF65-F5344CB8AC3E}">
        <p14:creationId xmlns:p14="http://schemas.microsoft.com/office/powerpoint/2010/main" val="20352264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241944"/>
              </p:ext>
            </p:extLst>
          </p:nvPr>
        </p:nvGraphicFramePr>
        <p:xfrm>
          <a:off x="1295400" y="152400"/>
          <a:ext cx="7162800" cy="66531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87600"/>
                <a:gridCol w="2387600"/>
                <a:gridCol w="2387600"/>
              </a:tblGrid>
              <a:tr h="7027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Traditional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ERAS</a:t>
                      </a:r>
                      <a:endParaRPr lang="en-US" sz="2400" dirty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Fasting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NPO</a:t>
                      </a:r>
                      <a:r>
                        <a:rPr lang="en-US" baseline="0" dirty="0" smtClean="0"/>
                        <a:t> after midnight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Clear up to 2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hrs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Light meal 6 </a:t>
                      </a:r>
                      <a:r>
                        <a:rPr lang="en-US" baseline="0" dirty="0" err="1" smtClean="0"/>
                        <a:t>hrs</a:t>
                      </a:r>
                      <a:endParaRPr lang="en-US" dirty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Carb Loading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100g night before</a:t>
                      </a:r>
                    </a:p>
                    <a:p>
                      <a:r>
                        <a:rPr lang="en-US" dirty="0" smtClean="0"/>
                        <a:t>50 gm 2-3 </a:t>
                      </a:r>
                      <a:r>
                        <a:rPr lang="en-US" dirty="0" err="1" smtClean="0"/>
                        <a:t>hrs</a:t>
                      </a:r>
                      <a:r>
                        <a:rPr lang="en-US" dirty="0" smtClean="0"/>
                        <a:t> before</a:t>
                      </a:r>
                      <a:endParaRPr lang="en-US" dirty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Prevent PONV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Everyone gets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zofran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Risk</a:t>
                      </a:r>
                      <a:r>
                        <a:rPr lang="en-US" sz="1600" baseline="0" dirty="0" smtClean="0"/>
                        <a:t> 1-2 = 2 </a:t>
                      </a:r>
                      <a:r>
                        <a:rPr lang="en-US" sz="1600" baseline="0" dirty="0" err="1" smtClean="0"/>
                        <a:t>antiemetics</a:t>
                      </a:r>
                      <a:endParaRPr lang="en-US" sz="1600" baseline="0" dirty="0" smtClean="0"/>
                    </a:p>
                    <a:p>
                      <a:r>
                        <a:rPr lang="en-US" sz="1600" baseline="0" dirty="0" smtClean="0"/>
                        <a:t>Risk 3-4 = 2-3 + TIVA</a:t>
                      </a:r>
                      <a:endParaRPr lang="en-US" sz="1600" dirty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Anesthetics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Inhaled</a:t>
                      </a:r>
                      <a:r>
                        <a:rPr lang="en-US" baseline="0" dirty="0" smtClean="0"/>
                        <a:t> 1 MAC</a:t>
                      </a:r>
                    </a:p>
                    <a:p>
                      <a:r>
                        <a:rPr lang="en-US" baseline="0" dirty="0" smtClean="0"/>
                        <a:t>NMBD’s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ET</a:t>
                      </a:r>
                      <a:r>
                        <a:rPr lang="en-US" sz="1200" baseline="0" dirty="0" smtClean="0"/>
                        <a:t> 0.7-1.3 MAC or </a:t>
                      </a:r>
                      <a:r>
                        <a:rPr lang="en-US" sz="1200" baseline="0" dirty="0" err="1" smtClean="0"/>
                        <a:t>Bis</a:t>
                      </a:r>
                      <a:r>
                        <a:rPr lang="en-US" sz="1200" baseline="0" dirty="0" smtClean="0"/>
                        <a:t> 40-60</a:t>
                      </a:r>
                    </a:p>
                    <a:p>
                      <a:r>
                        <a:rPr lang="en-US" sz="1200" baseline="0" dirty="0" smtClean="0"/>
                        <a:t>NMBD’s – short and completely reverse (</a:t>
                      </a:r>
                      <a:r>
                        <a:rPr lang="en-US" sz="1200" baseline="0" dirty="0" err="1" smtClean="0"/>
                        <a:t>suggamadex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dirty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Hypothermia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Keep warm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Preop</a:t>
                      </a:r>
                      <a:r>
                        <a:rPr lang="en-US" sz="1600" dirty="0" smtClean="0"/>
                        <a:t> warming </a:t>
                      </a:r>
                    </a:p>
                    <a:p>
                      <a:r>
                        <a:rPr lang="en-US" sz="1600" dirty="0" smtClean="0"/>
                        <a:t>Active warming </a:t>
                      </a:r>
                      <a:r>
                        <a:rPr lang="en-US" sz="1600" dirty="0" err="1" smtClean="0"/>
                        <a:t>intraop</a:t>
                      </a:r>
                      <a:endParaRPr lang="en-US" sz="1600" dirty="0" smtClean="0"/>
                    </a:p>
                    <a:p>
                      <a:r>
                        <a:rPr lang="en-US" sz="1600" dirty="0" smtClean="0"/>
                        <a:t>Post</a:t>
                      </a:r>
                      <a:r>
                        <a:rPr lang="en-US" sz="1600" baseline="0" dirty="0" smtClean="0"/>
                        <a:t>op warming</a:t>
                      </a:r>
                      <a:endParaRPr lang="en-US" sz="1600" dirty="0" smtClean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NGT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Place</a:t>
                      </a:r>
                      <a:r>
                        <a:rPr lang="en-US" sz="1200" baseline="0" dirty="0" smtClean="0"/>
                        <a:t> on everyone</a:t>
                      </a:r>
                    </a:p>
                    <a:p>
                      <a:r>
                        <a:rPr lang="en-US" sz="1200" baseline="0" dirty="0" smtClean="0"/>
                        <a:t>May remove at end or leave in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Avoid prophylactic</a:t>
                      </a:r>
                    </a:p>
                    <a:p>
                      <a:r>
                        <a:rPr lang="en-US" sz="1400" dirty="0" smtClean="0"/>
                        <a:t>Remove after decompressing</a:t>
                      </a:r>
                      <a:endParaRPr lang="en-US" sz="1400" dirty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Glycemic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Tx</a:t>
                      </a:r>
                      <a:r>
                        <a:rPr lang="en-US" dirty="0" smtClean="0"/>
                        <a:t> as necessary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Reduce insulin</a:t>
                      </a:r>
                      <a:r>
                        <a:rPr lang="en-US" sz="1600" baseline="0" dirty="0" smtClean="0"/>
                        <a:t> resistance</a:t>
                      </a:r>
                    </a:p>
                    <a:p>
                      <a:r>
                        <a:rPr lang="en-US" sz="1600" baseline="0" dirty="0" smtClean="0"/>
                        <a:t>Maintain near normal</a:t>
                      </a:r>
                      <a:endParaRPr lang="en-US" sz="1600" dirty="0"/>
                    </a:p>
                  </a:txBody>
                  <a:tcPr/>
                </a:tc>
              </a:tr>
              <a:tr h="702734">
                <a:tc>
                  <a:txBody>
                    <a:bodyPr/>
                    <a:lstStyle/>
                    <a:p>
                      <a:r>
                        <a:rPr lang="en-US" dirty="0" smtClean="0"/>
                        <a:t>Hemodynamics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Tx</a:t>
                      </a:r>
                      <a:r>
                        <a:rPr lang="en-US" sz="1400" dirty="0" smtClean="0"/>
                        <a:t> – fluids, vasopressors,</a:t>
                      </a:r>
                      <a:r>
                        <a:rPr lang="en-US" sz="1400" baseline="0" dirty="0" smtClean="0"/>
                        <a:t> gas, etc.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Avoid high fluid (2-5 ml/kg/</a:t>
                      </a:r>
                      <a:r>
                        <a:rPr lang="en-US" sz="1100" dirty="0" err="1" smtClean="0"/>
                        <a:t>hr</a:t>
                      </a:r>
                      <a:r>
                        <a:rPr lang="en-US" sz="1100" dirty="0" smtClean="0"/>
                        <a:t>), avoid NS,</a:t>
                      </a:r>
                      <a:r>
                        <a:rPr lang="en-US" sz="1100" baseline="0" dirty="0" smtClean="0"/>
                        <a:t> Balanced </a:t>
                      </a:r>
                      <a:r>
                        <a:rPr lang="en-US" sz="1100" baseline="0" dirty="0" err="1" smtClean="0"/>
                        <a:t>cryst</a:t>
                      </a:r>
                      <a:r>
                        <a:rPr lang="en-US" sz="1100" baseline="0" dirty="0" smtClean="0"/>
                        <a:t> or colloids, </a:t>
                      </a:r>
                      <a:r>
                        <a:rPr lang="en-US" sz="1100" baseline="0" dirty="0" err="1" smtClean="0"/>
                        <a:t>vasopres</a:t>
                      </a:r>
                      <a:r>
                        <a:rPr lang="en-US" sz="1100" baseline="0" dirty="0" smtClean="0"/>
                        <a:t>/inotropes, invasive monitoring for high risk</a:t>
                      </a:r>
                      <a:endParaRPr lang="en-US" sz="11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87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Multimodal, Evidence-based, Procedure specific</a:t>
            </a:r>
          </a:p>
          <a:p>
            <a:pPr lvl="1"/>
            <a:r>
              <a:rPr lang="en-US" sz="2000" dirty="0" smtClean="0"/>
              <a:t>Optimal analgesia with minimal side effects</a:t>
            </a:r>
          </a:p>
          <a:p>
            <a:pPr lvl="1"/>
            <a:r>
              <a:rPr lang="en-US" sz="2000" dirty="0" smtClean="0"/>
              <a:t>Early mobilization and oral feeding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Opioid side effects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NO OPIODS for ERAS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885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Preoperative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NSAID </a:t>
            </a:r>
          </a:p>
          <a:p>
            <a:endParaRPr lang="en-US" sz="2800" dirty="0"/>
          </a:p>
          <a:p>
            <a:r>
              <a:rPr lang="en-US" sz="2800" dirty="0" smtClean="0"/>
              <a:t>Cox-2</a:t>
            </a:r>
          </a:p>
          <a:p>
            <a:endParaRPr lang="en-US" sz="2800" dirty="0"/>
          </a:p>
          <a:p>
            <a:r>
              <a:rPr lang="en-US" sz="2800" dirty="0" smtClean="0"/>
              <a:t>Acetaminophen</a:t>
            </a:r>
          </a:p>
          <a:p>
            <a:endParaRPr lang="en-US" sz="2800" dirty="0"/>
          </a:p>
          <a:p>
            <a:r>
              <a:rPr lang="en-US" sz="2800" dirty="0" err="1" smtClean="0"/>
              <a:t>Gabapentanoids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Systemic Steroids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8187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457200"/>
            <a:ext cx="7162800" cy="4419600"/>
          </a:xfrm>
        </p:spPr>
        <p:txBody>
          <a:bodyPr/>
          <a:lstStyle/>
          <a:p>
            <a:r>
              <a:rPr lang="en-US" dirty="0" smtClean="0"/>
              <a:t>Lidocaine Infusion</a:t>
            </a:r>
          </a:p>
          <a:p>
            <a:pPr lvl="2"/>
            <a:r>
              <a:rPr lang="en-US" dirty="0" smtClean="0"/>
              <a:t>Decreases opioid consumption</a:t>
            </a:r>
          </a:p>
          <a:p>
            <a:pPr lvl="2"/>
            <a:r>
              <a:rPr lang="en-US" dirty="0" smtClean="0"/>
              <a:t>Speeds recovery</a:t>
            </a:r>
          </a:p>
          <a:p>
            <a:pPr lvl="2"/>
            <a:r>
              <a:rPr lang="en-US" dirty="0" smtClean="0"/>
              <a:t>Inhibits neuropeptides chemical mediators – influences pain phenomenon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1.5 mg/kg/</a:t>
            </a:r>
            <a:r>
              <a:rPr lang="en-US" dirty="0" err="1" smtClean="0"/>
              <a:t>hr</a:t>
            </a:r>
            <a:r>
              <a:rPr lang="en-US" dirty="0" smtClean="0"/>
              <a:t> 30min before or at induction through end of </a:t>
            </a:r>
            <a:r>
              <a:rPr lang="en-US" dirty="0" err="1" smtClean="0"/>
              <a:t>surg</a:t>
            </a:r>
            <a:r>
              <a:rPr lang="en-US" dirty="0" smtClean="0"/>
              <a:t> or to PACU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Low risk of LAST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9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</a:t>
            </a:r>
          </a:p>
          <a:p>
            <a:pPr lvl="1"/>
            <a:r>
              <a:rPr lang="en-US" dirty="0" smtClean="0"/>
              <a:t>Get patients out faster</a:t>
            </a:r>
          </a:p>
          <a:p>
            <a:pPr lvl="1"/>
            <a:endParaRPr lang="en-US" dirty="0" smtClean="0"/>
          </a:p>
          <a:p>
            <a:r>
              <a:rPr lang="en-US" dirty="0"/>
              <a:t>1</a:t>
            </a:r>
            <a:r>
              <a:rPr lang="en-US" dirty="0" smtClean="0"/>
              <a:t>990’s – Regional </a:t>
            </a:r>
          </a:p>
          <a:p>
            <a:endParaRPr lang="en-US" dirty="0" smtClean="0"/>
          </a:p>
          <a:p>
            <a:r>
              <a:rPr lang="en-US" dirty="0" smtClean="0"/>
              <a:t>Research on different aspect</a:t>
            </a:r>
          </a:p>
          <a:p>
            <a:pPr lvl="1"/>
            <a:r>
              <a:rPr lang="en-US" dirty="0" smtClean="0"/>
              <a:t>Fluid therapy, NPO status, pain, </a:t>
            </a:r>
            <a:r>
              <a:rPr lang="en-US" dirty="0" err="1" smtClean="0"/>
              <a:t>etc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55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Magnesium Infusion</a:t>
            </a:r>
          </a:p>
          <a:p>
            <a:pPr lvl="2"/>
            <a:r>
              <a:rPr lang="en-US" dirty="0" smtClean="0"/>
              <a:t>Enhances analgesic action of other meds</a:t>
            </a:r>
          </a:p>
          <a:p>
            <a:pPr lvl="2"/>
            <a:r>
              <a:rPr lang="en-US" dirty="0" smtClean="0"/>
              <a:t>Blocks NMDA and calcium channels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2 gm over 2 </a:t>
            </a:r>
            <a:r>
              <a:rPr lang="en-US" dirty="0" err="1" smtClean="0"/>
              <a:t>hr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Low risk of toxicity</a:t>
            </a:r>
          </a:p>
        </p:txBody>
      </p:sp>
    </p:spTree>
    <p:extLst>
      <p:ext uri="{BB962C8B-B14F-4D97-AF65-F5344CB8AC3E}">
        <p14:creationId xmlns:p14="http://schemas.microsoft.com/office/powerpoint/2010/main" val="1432084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Ketamine </a:t>
            </a:r>
            <a:r>
              <a:rPr lang="en-US" dirty="0" err="1" smtClean="0"/>
              <a:t>gtt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en-US" dirty="0" smtClean="0"/>
              <a:t>NMDA – </a:t>
            </a:r>
            <a:r>
              <a:rPr lang="en-US" dirty="0" err="1" smtClean="0"/>
              <a:t>antihyperanalgesic</a:t>
            </a:r>
            <a:r>
              <a:rPr lang="en-US" dirty="0" smtClean="0"/>
              <a:t> effect of opioids. Many other benefits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0.4 mg/kg/</a:t>
            </a:r>
            <a:r>
              <a:rPr lang="en-US" dirty="0" err="1" smtClean="0"/>
              <a:t>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0698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162800" cy="4419600"/>
          </a:xfrm>
        </p:spPr>
        <p:txBody>
          <a:bodyPr/>
          <a:lstStyle/>
          <a:p>
            <a:r>
              <a:rPr lang="en-US" sz="1200" dirty="0"/>
              <a:t>References</a:t>
            </a:r>
          </a:p>
          <a:p>
            <a:r>
              <a:rPr lang="en-US" sz="1200" dirty="0"/>
              <a:t>American Association of Nurse Anesthetists. (2016, October 17). [Image]. Retrieved from http://www.aana.com/resources2/professionalpractice/Pages/Enhanced-Recovery-After-Surgery.aspx</a:t>
            </a:r>
          </a:p>
          <a:p>
            <a:r>
              <a:rPr lang="en-US" sz="1200" dirty="0"/>
              <a:t>American Medical Association. (2015). </a:t>
            </a:r>
            <a:r>
              <a:rPr lang="en-US" sz="1200" i="1" dirty="0"/>
              <a:t>Measure #430: Prevention of Post-Operative Nausea and Vomiting (PONV) – Combination Therapy – National Quality Strategy Domain: Patient Safety</a:t>
            </a:r>
            <a:r>
              <a:rPr lang="en-US" sz="1200" dirty="0"/>
              <a:t> (430). Retrieved from American Association of Nurse Anesthetists website: http://www.aana.com/resources2/quality-reimbursement/Documents/2016_PQRS_Measure_430_11_17_2015.pdf</a:t>
            </a:r>
          </a:p>
          <a:p>
            <a:r>
              <a:rPr lang="en-US" sz="1200" dirty="0"/>
              <a:t>American Society of Anesthesiologists. (2011). Practice Guidelines for Preoperative Fasting and the Use of Pharmacologic Agents to Reduce the Risk of Pulmonary Aspiration: Application to Healthy Patients Undergoing Elective Procedures. </a:t>
            </a:r>
            <a:r>
              <a:rPr lang="en-US" sz="1200" i="1" dirty="0"/>
              <a:t>Anesthesiology</a:t>
            </a:r>
            <a:r>
              <a:rPr lang="en-US" sz="1200" dirty="0"/>
              <a:t>, </a:t>
            </a:r>
            <a:r>
              <a:rPr lang="en-US" sz="1200" i="1" dirty="0"/>
              <a:t>114</a:t>
            </a:r>
            <a:r>
              <a:rPr lang="en-US" sz="1200" dirty="0"/>
              <a:t>(3), 495-511. doi:10.1097/aln.0b013e3181fcbfd9</a:t>
            </a:r>
          </a:p>
          <a:p>
            <a:r>
              <a:rPr lang="en-US" sz="1200" dirty="0"/>
              <a:t>Bernard, H., &amp; Foss, M. (2014). Patient experiences of enhanced recovery after surgery (ERAS). </a:t>
            </a:r>
            <a:r>
              <a:rPr lang="en-US" sz="1200" i="1" dirty="0"/>
              <a:t>British Journal of Nursing</a:t>
            </a:r>
            <a:r>
              <a:rPr lang="en-US" sz="1200" dirty="0"/>
              <a:t>, </a:t>
            </a:r>
            <a:r>
              <a:rPr lang="en-US" sz="1200" i="1" dirty="0"/>
              <a:t>23</a:t>
            </a:r>
            <a:r>
              <a:rPr lang="en-US" sz="1200" dirty="0"/>
              <a:t>(2), 100-106. doi:10.12968/bjon.2014.23.2.100</a:t>
            </a:r>
          </a:p>
          <a:p>
            <a:r>
              <a:rPr lang="en-US" sz="1200" dirty="0"/>
              <a:t>Do, S. (2013). Magnesium: a versatile drug for anesthesiologists. </a:t>
            </a:r>
            <a:r>
              <a:rPr lang="en-US" sz="1200" i="1" dirty="0"/>
              <a:t>Korean Journal of Anesthesiology</a:t>
            </a:r>
            <a:r>
              <a:rPr lang="en-US" sz="1200" dirty="0"/>
              <a:t>, </a:t>
            </a:r>
            <a:r>
              <a:rPr lang="en-US" sz="1200" i="1" dirty="0"/>
              <a:t>65</a:t>
            </a:r>
            <a:r>
              <a:rPr lang="en-US" sz="1200" dirty="0"/>
              <a:t>(1), 4. doi:10.4097/kjae.2013.65.1.4</a:t>
            </a:r>
          </a:p>
          <a:p>
            <a:r>
              <a:rPr lang="en-US" sz="1200" dirty="0" err="1"/>
              <a:t>Feldheiser</a:t>
            </a:r>
            <a:r>
              <a:rPr lang="en-US" sz="1200" dirty="0"/>
              <a:t>, A., Aziz, O., </a:t>
            </a:r>
            <a:r>
              <a:rPr lang="en-US" sz="1200" dirty="0" err="1"/>
              <a:t>Baldini</a:t>
            </a:r>
            <a:r>
              <a:rPr lang="en-US" sz="1200" dirty="0"/>
              <a:t>, G., Cox, B. P., </a:t>
            </a:r>
            <a:r>
              <a:rPr lang="en-US" sz="1200" dirty="0" err="1"/>
              <a:t>Fearon</a:t>
            </a:r>
            <a:r>
              <a:rPr lang="en-US" sz="1200" dirty="0"/>
              <a:t>, K. C., Feldman, L. S., … </a:t>
            </a:r>
            <a:r>
              <a:rPr lang="en-US" sz="1200" dirty="0" err="1"/>
              <a:t>Gan</a:t>
            </a:r>
            <a:r>
              <a:rPr lang="en-US" sz="1200" dirty="0"/>
              <a:t>, T. J. (2016). Enhanced Recovery After Surgery (ERAS) for gastrointestinal surgery, part 2: consensus statement for </a:t>
            </a:r>
            <a:r>
              <a:rPr lang="en-US" sz="1200" dirty="0" err="1"/>
              <a:t>anaesthesia</a:t>
            </a:r>
            <a:r>
              <a:rPr lang="en-US" sz="1200" dirty="0"/>
              <a:t> practice. </a:t>
            </a:r>
            <a:r>
              <a:rPr lang="en-US" sz="1200" i="1" dirty="0" err="1"/>
              <a:t>Acta</a:t>
            </a:r>
            <a:r>
              <a:rPr lang="en-US" sz="1200" i="1" dirty="0"/>
              <a:t> </a:t>
            </a:r>
            <a:r>
              <a:rPr lang="en-US" sz="1200" i="1" dirty="0" err="1"/>
              <a:t>Anaesthesiologica</a:t>
            </a:r>
            <a:r>
              <a:rPr lang="en-US" sz="1200" i="1" dirty="0"/>
              <a:t> </a:t>
            </a:r>
            <a:r>
              <a:rPr lang="en-US" sz="1200" i="1" dirty="0" err="1"/>
              <a:t>Scandinavica</a:t>
            </a:r>
            <a:r>
              <a:rPr lang="en-US" sz="1200" dirty="0"/>
              <a:t>, </a:t>
            </a:r>
            <a:r>
              <a:rPr lang="en-US" sz="1200" i="1" dirty="0"/>
              <a:t>60</a:t>
            </a:r>
            <a:r>
              <a:rPr lang="en-US" sz="1200" dirty="0"/>
              <a:t>, 289-334. doi:10.1111/aas.12651</a:t>
            </a:r>
          </a:p>
          <a:p>
            <a:r>
              <a:rPr lang="en-US" sz="1200" dirty="0"/>
              <a:t>Grady, P., Clark, N., </a:t>
            </a:r>
            <a:r>
              <a:rPr lang="en-US" sz="1200" dirty="0" err="1"/>
              <a:t>Lenahan</a:t>
            </a:r>
            <a:r>
              <a:rPr lang="en-US" sz="1200" dirty="0"/>
              <a:t>, J., </a:t>
            </a:r>
            <a:r>
              <a:rPr lang="en-US" sz="1200" dirty="0" err="1"/>
              <a:t>Oudekerk</a:t>
            </a:r>
            <a:r>
              <a:rPr lang="en-US" sz="1200" dirty="0"/>
              <a:t>, C., Hawkins, R., </a:t>
            </a:r>
            <a:r>
              <a:rPr lang="en-US" sz="1200" dirty="0" err="1"/>
              <a:t>Nezat</a:t>
            </a:r>
            <a:r>
              <a:rPr lang="en-US" sz="1200" dirty="0"/>
              <a:t>, G., &amp; </a:t>
            </a:r>
            <a:r>
              <a:rPr lang="en-US" sz="1200" dirty="0" err="1"/>
              <a:t>Pelligrini</a:t>
            </a:r>
            <a:r>
              <a:rPr lang="en-US" sz="1200" dirty="0"/>
              <a:t>, J. (2012). Effect of Intraoperative Intravenous Lidocaine on Postoperative Pain and Return of Bowel Function After Laparoscopic Abdominal Gynecologic Procedures. </a:t>
            </a:r>
            <a:r>
              <a:rPr lang="en-US" sz="1200" i="1" dirty="0"/>
              <a:t>AANA Journal</a:t>
            </a:r>
            <a:r>
              <a:rPr lang="en-US" sz="1200" dirty="0"/>
              <a:t>, </a:t>
            </a:r>
            <a:r>
              <a:rPr lang="en-US" sz="1200" i="1" dirty="0"/>
              <a:t>80</a:t>
            </a:r>
            <a:r>
              <a:rPr lang="en-US" sz="1200" dirty="0"/>
              <a:t>(4), 282-288. Retrieved from </a:t>
            </a:r>
            <a:r>
              <a:rPr lang="en-US" sz="1200" u="sng" dirty="0">
                <a:hlinkClick r:id="rId2"/>
              </a:rPr>
              <a:t>http://www.aana.com/newsandjournal/Documents/intra-intrav-lido-postop-pain-0812-p282-288.pdf</a:t>
            </a:r>
            <a:endParaRPr lang="en-US" sz="1200" dirty="0"/>
          </a:p>
          <a:p>
            <a:r>
              <a:rPr lang="en-US" sz="1200" dirty="0" err="1"/>
              <a:t>Jaggers</a:t>
            </a:r>
            <a:r>
              <a:rPr lang="en-US" sz="1200" dirty="0"/>
              <a:t>, J. R., Simpson, C. D., Frost, K. L., Quesada, P. M., </a:t>
            </a:r>
            <a:r>
              <a:rPr lang="en-US" sz="1200" dirty="0" err="1"/>
              <a:t>Topp</a:t>
            </a:r>
            <a:r>
              <a:rPr lang="en-US" sz="1200" dirty="0"/>
              <a:t>, R. V., Swank, A. M., &amp; Nyland, J. A. (2007). </a:t>
            </a:r>
            <a:r>
              <a:rPr lang="en-US" sz="1200" dirty="0" err="1"/>
              <a:t>Prehabilitation</a:t>
            </a:r>
            <a:r>
              <a:rPr lang="en-US" sz="1200" dirty="0"/>
              <a:t> before knee </a:t>
            </a:r>
            <a:r>
              <a:rPr lang="en-US" sz="1200" dirty="0" err="1"/>
              <a:t>arthroplasy</a:t>
            </a:r>
            <a:r>
              <a:rPr lang="en-US" sz="1200" dirty="0"/>
              <a:t> increases postsurgical function: a case study. </a:t>
            </a:r>
            <a:r>
              <a:rPr lang="en-US" sz="1200" i="1" dirty="0"/>
              <a:t>Journal of Strength and Conditioning Research</a:t>
            </a:r>
            <a:r>
              <a:rPr lang="en-US" sz="1200" dirty="0"/>
              <a:t>, </a:t>
            </a:r>
            <a:r>
              <a:rPr lang="en-US" sz="1200" i="1" dirty="0"/>
              <a:t>21</a:t>
            </a:r>
            <a:r>
              <a:rPr lang="en-US" sz="1200" dirty="0"/>
              <a:t>(2), 632-634. doi:10.1519/00124278-200705000-00059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49897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/>
              <a:t>Kane, J. (</a:t>
            </a:r>
            <a:r>
              <a:rPr lang="en-US" sz="1200" dirty="0" err="1"/>
              <a:t>n.d.</a:t>
            </a:r>
            <a:r>
              <a:rPr lang="en-US" sz="1200" dirty="0"/>
              <a:t>). Health Costs: How the U.S. Compares With Other Countries. </a:t>
            </a:r>
            <a:r>
              <a:rPr lang="en-US" sz="1200" i="1" dirty="0"/>
              <a:t>PBS News Hour</a:t>
            </a:r>
            <a:r>
              <a:rPr lang="en-US" sz="1200" dirty="0"/>
              <a:t>. Retrieved from </a:t>
            </a:r>
            <a:r>
              <a:rPr lang="en-US" sz="1200" u="sng" dirty="0">
                <a:hlinkClick r:id="rId2"/>
              </a:rPr>
              <a:t>http://www.pbs.org/newshour/rundown/health-costs-how-the-us-compares-with-other-countries/</a:t>
            </a:r>
            <a:endParaRPr lang="en-US" sz="1200" dirty="0"/>
          </a:p>
          <a:p>
            <a:r>
              <a:rPr lang="en-US" sz="1200" dirty="0" err="1"/>
              <a:t>Lemanu</a:t>
            </a:r>
            <a:r>
              <a:rPr lang="en-US" sz="1200" dirty="0"/>
              <a:t>, D. P., Singh, P. P., </a:t>
            </a:r>
            <a:r>
              <a:rPr lang="en-US" sz="1200" dirty="0" err="1"/>
              <a:t>Berridge</a:t>
            </a:r>
            <a:r>
              <a:rPr lang="en-US" sz="1200" dirty="0"/>
              <a:t>, K., Burr, M., Birch, C., </a:t>
            </a:r>
            <a:r>
              <a:rPr lang="en-US" sz="1200" dirty="0" err="1"/>
              <a:t>Babor</a:t>
            </a:r>
            <a:r>
              <a:rPr lang="en-US" sz="1200" dirty="0"/>
              <a:t>, R., … Hill, A. G. (2013). Randomized clinical trial of enhanced recovery versus standard care after laparoscopic sleeve gastrectomy. </a:t>
            </a:r>
            <a:r>
              <a:rPr lang="en-US" sz="1200" i="1" dirty="0"/>
              <a:t>British Journal of Surgery</a:t>
            </a:r>
            <a:r>
              <a:rPr lang="en-US" sz="1200" dirty="0"/>
              <a:t>, </a:t>
            </a:r>
            <a:r>
              <a:rPr lang="en-US" sz="1200" i="1" dirty="0"/>
              <a:t>100</a:t>
            </a:r>
            <a:r>
              <a:rPr lang="en-US" sz="1200" dirty="0"/>
              <a:t>(4), 482-489. doi:10.1002/bjs.9026</a:t>
            </a:r>
          </a:p>
          <a:p>
            <a:r>
              <a:rPr lang="en-US" sz="1200" dirty="0"/>
              <a:t>Lukyanova, V., &amp; </a:t>
            </a:r>
            <a:r>
              <a:rPr lang="en-US" sz="1200" dirty="0" err="1"/>
              <a:t>Reede</a:t>
            </a:r>
            <a:r>
              <a:rPr lang="en-US" sz="1200" dirty="0"/>
              <a:t>, C. (2015). Perioperative care pathways for enhanced recovery and anesthesia. </a:t>
            </a:r>
            <a:r>
              <a:rPr lang="en-US" sz="1200" i="1" dirty="0"/>
              <a:t>AANA </a:t>
            </a:r>
            <a:r>
              <a:rPr lang="en-US" sz="1200" i="1" dirty="0" err="1"/>
              <a:t>NewsBulletin</a:t>
            </a:r>
            <a:r>
              <a:rPr lang="en-US" sz="1200" dirty="0"/>
              <a:t>, 17-19. Retrieved from </a:t>
            </a:r>
            <a:r>
              <a:rPr lang="en-US" sz="1200" u="sng" dirty="0">
                <a:hlinkClick r:id="rId3"/>
              </a:rPr>
              <a:t>http://www.aana.com/resources2/professionalpractice/Documents/Perioperative%20Care%20Pathways%20for%20Enhanced%20Recovery%20and%20Anesthesia.pdf</a:t>
            </a:r>
            <a:endParaRPr lang="en-US" sz="1200" dirty="0"/>
          </a:p>
          <a:p>
            <a:r>
              <a:rPr lang="en-US" sz="1200" dirty="0" err="1"/>
              <a:t>Maempel</a:t>
            </a:r>
            <a:r>
              <a:rPr lang="en-US" sz="1200" dirty="0"/>
              <a:t>, J. F., Clement, N. D., Ballantyne, J. A., &amp; Dunstan, E. (2016). Enhanced recovery </a:t>
            </a:r>
            <a:r>
              <a:rPr lang="en-US" sz="1200" dirty="0" err="1"/>
              <a:t>programmes</a:t>
            </a:r>
            <a:r>
              <a:rPr lang="en-US" sz="1200" dirty="0"/>
              <a:t> after total hip arthroplasty can result in reduced length of hospital stay without compromising functional outcome. </a:t>
            </a:r>
            <a:r>
              <a:rPr lang="en-US" sz="1200" i="1" dirty="0"/>
              <a:t>The Bone &amp; Joint Journal</a:t>
            </a:r>
            <a:r>
              <a:rPr lang="en-US" sz="1200" dirty="0"/>
              <a:t>, </a:t>
            </a:r>
            <a:r>
              <a:rPr lang="en-US" sz="1200" i="1" dirty="0"/>
              <a:t>98-B</a:t>
            </a:r>
            <a:r>
              <a:rPr lang="en-US" sz="1200" dirty="0"/>
              <a:t>(4), 475-482. doi:10.1302/0301-620x.98b4.36243</a:t>
            </a:r>
          </a:p>
          <a:p>
            <a:r>
              <a:rPr lang="en-US" sz="1200" dirty="0" err="1"/>
              <a:t>Nanavati</a:t>
            </a:r>
            <a:r>
              <a:rPr lang="en-US" sz="1200" dirty="0"/>
              <a:t>, A. J., &amp; </a:t>
            </a:r>
            <a:r>
              <a:rPr lang="en-US" sz="1200" dirty="0" err="1"/>
              <a:t>Prabhakar</a:t>
            </a:r>
            <a:r>
              <a:rPr lang="en-US" sz="1200" dirty="0"/>
              <a:t>, S. (2016). Enhanced recovery after surgery: If you are not implementing it, why not? </a:t>
            </a:r>
            <a:r>
              <a:rPr lang="en-US" sz="1200" i="1" dirty="0"/>
              <a:t>Practical Gastroenterology</a:t>
            </a:r>
            <a:r>
              <a:rPr lang="en-US" sz="1200" dirty="0"/>
              <a:t>, 46-56.</a:t>
            </a:r>
          </a:p>
          <a:p>
            <a:r>
              <a:rPr lang="en-US" sz="1200" dirty="0"/>
              <a:t> </a:t>
            </a:r>
          </a:p>
          <a:p>
            <a:r>
              <a:rPr lang="en-US" sz="1200" dirty="0"/>
              <a:t>OECD Health Data. (2012). </a:t>
            </a:r>
            <a:r>
              <a:rPr lang="en-US" sz="1200" i="1" dirty="0"/>
              <a:t>Total health expenditure per capita, public and private, 2010</a:t>
            </a:r>
            <a:r>
              <a:rPr lang="en-US" sz="1200" dirty="0"/>
              <a:t> [Graph]. Retrieved from </a:t>
            </a:r>
            <a:r>
              <a:rPr lang="en-US" sz="1200" u="sng" dirty="0">
                <a:hlinkClick r:id="rId2"/>
              </a:rPr>
              <a:t>http://www.pbs.org/newshour/rundown/health-costs-how-the-us-compares-with-other-countries/</a:t>
            </a:r>
            <a:endParaRPr lang="en-US" sz="1200" dirty="0"/>
          </a:p>
          <a:p>
            <a:r>
              <a:rPr lang="en-US" sz="1200" dirty="0" err="1"/>
              <a:t>Ricciardi</a:t>
            </a:r>
            <a:r>
              <a:rPr lang="en-US" sz="1200" dirty="0"/>
              <a:t>, R., &amp; MacKay, G. (2016, June). Fast-track protocols in colorectal surgery. Retrieved August 1, 2016, from </a:t>
            </a:r>
            <a:r>
              <a:rPr lang="en-US" sz="1200" u="sng" dirty="0">
                <a:hlinkClick r:id="rId4"/>
              </a:rPr>
              <a:t>http://www.uptodate.com/contents/fast-track-protocols-in-colorectal-</a:t>
            </a:r>
            <a:r>
              <a:rPr lang="en-US" sz="1200" dirty="0"/>
              <a:t> </a:t>
            </a:r>
            <a:r>
              <a:rPr lang="en-US" sz="1200" dirty="0" err="1"/>
              <a:t>surgery?topicKey</a:t>
            </a:r>
            <a:r>
              <a:rPr lang="en-US" sz="1200" dirty="0"/>
              <a:t>=SURG%2F15006&amp;elapsedTimeMs=21&amp;source=</a:t>
            </a:r>
            <a:r>
              <a:rPr lang="en-US" sz="1200" dirty="0" err="1"/>
              <a:t>search_result&amp;search</a:t>
            </a:r>
            <a:r>
              <a:rPr lang="en-US" sz="1200" dirty="0" smtClean="0"/>
              <a:t>..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624363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/>
              <a:t>Scott, M. J., </a:t>
            </a:r>
            <a:r>
              <a:rPr lang="en-US" sz="1200" dirty="0" err="1"/>
              <a:t>Baldini</a:t>
            </a:r>
            <a:r>
              <a:rPr lang="en-US" sz="1200" dirty="0"/>
              <a:t>, G., </a:t>
            </a:r>
            <a:r>
              <a:rPr lang="en-US" sz="1200" dirty="0" err="1"/>
              <a:t>Fearon</a:t>
            </a:r>
            <a:r>
              <a:rPr lang="en-US" sz="1200" dirty="0"/>
              <a:t>, C. H., </a:t>
            </a:r>
            <a:r>
              <a:rPr lang="en-US" sz="1200" dirty="0" err="1"/>
              <a:t>Feldheiser</a:t>
            </a:r>
            <a:r>
              <a:rPr lang="en-US" sz="1200" dirty="0"/>
              <a:t>, A., Feldman, L. S., </a:t>
            </a:r>
            <a:r>
              <a:rPr lang="en-US" sz="1200" dirty="0" err="1"/>
              <a:t>Gan</a:t>
            </a:r>
            <a:r>
              <a:rPr lang="en-US" sz="1200" dirty="0"/>
              <a:t>, T. J., … </a:t>
            </a:r>
            <a:r>
              <a:rPr lang="en-US" sz="1200" dirty="0" err="1"/>
              <a:t>Ljungqvist</a:t>
            </a:r>
            <a:r>
              <a:rPr lang="en-US" sz="1200" dirty="0"/>
              <a:t>, O. (2015). Enhanced recovery after surgery (ERAS) for gastrointestinal surgery, part 1: pathophysiological considerations. </a:t>
            </a:r>
            <a:r>
              <a:rPr lang="en-US" sz="1200" i="1" dirty="0" err="1"/>
              <a:t>Acta</a:t>
            </a:r>
            <a:r>
              <a:rPr lang="en-US" sz="1200" i="1" dirty="0"/>
              <a:t> </a:t>
            </a:r>
            <a:r>
              <a:rPr lang="en-US" sz="1200" i="1" dirty="0" err="1"/>
              <a:t>Anaesthesiologica</a:t>
            </a:r>
            <a:r>
              <a:rPr lang="en-US" sz="1200" i="1" dirty="0"/>
              <a:t> </a:t>
            </a:r>
            <a:r>
              <a:rPr lang="en-US" sz="1200" i="1" dirty="0" err="1"/>
              <a:t>Scandinavica</a:t>
            </a:r>
            <a:r>
              <a:rPr lang="en-US" sz="1200" dirty="0"/>
              <a:t>, </a:t>
            </a:r>
            <a:r>
              <a:rPr lang="en-US" sz="1200" i="1" dirty="0"/>
              <a:t>59</a:t>
            </a:r>
            <a:r>
              <a:rPr lang="en-US" sz="1200" dirty="0"/>
              <a:t>(10), 1212-1231. doi:10.1111/aas.12601</a:t>
            </a:r>
          </a:p>
          <a:p>
            <a:r>
              <a:rPr lang="en-US" sz="1200" dirty="0" err="1"/>
              <a:t>Spanjersberg</a:t>
            </a:r>
            <a:r>
              <a:rPr lang="en-US" sz="1200" dirty="0"/>
              <a:t>, W. R., </a:t>
            </a:r>
            <a:r>
              <a:rPr lang="en-US" sz="1200" dirty="0" err="1"/>
              <a:t>Reurings</a:t>
            </a:r>
            <a:r>
              <a:rPr lang="en-US" sz="1200" dirty="0"/>
              <a:t>, J., </a:t>
            </a:r>
            <a:r>
              <a:rPr lang="en-US" sz="1200" dirty="0" err="1"/>
              <a:t>Keus</a:t>
            </a:r>
            <a:r>
              <a:rPr lang="en-US" sz="1200" dirty="0"/>
              <a:t>, F., &amp; Van </a:t>
            </a:r>
            <a:r>
              <a:rPr lang="en-US" sz="1200" dirty="0" err="1"/>
              <a:t>Laarhoven</a:t>
            </a:r>
            <a:r>
              <a:rPr lang="en-US" sz="1200" dirty="0"/>
              <a:t>, C. J. (2011). Fast track surgery versus conventional recovery strategies for colorectal surgery. </a:t>
            </a:r>
            <a:r>
              <a:rPr lang="en-US" sz="1200" i="1" dirty="0"/>
              <a:t>Cochrane Database of Systematic Reviews</a:t>
            </a:r>
            <a:r>
              <a:rPr lang="en-US" sz="1200" dirty="0"/>
              <a:t>, 1-47. doi:10.1002/14651858.cd007635.pub2</a:t>
            </a:r>
          </a:p>
          <a:p>
            <a:r>
              <a:rPr lang="en-US" sz="1200" dirty="0"/>
              <a:t>Stanford University. (</a:t>
            </a:r>
            <a:r>
              <a:rPr lang="en-US" sz="1200" dirty="0" err="1"/>
              <a:t>n.d.</a:t>
            </a:r>
            <a:r>
              <a:rPr lang="en-US" sz="1200" dirty="0"/>
              <a:t>). PONV Prophylaxis Guidelines. Retrieved from http://ether.stanford.edu/policies/PONV_prophylaxis_guidelines.htmlether.stanford.edu/policies/PONV_prophylaxis_guidelines.html</a:t>
            </a:r>
          </a:p>
          <a:p>
            <a:r>
              <a:rPr lang="en-US" sz="1200" dirty="0" err="1"/>
              <a:t>Trinooson</a:t>
            </a:r>
            <a:r>
              <a:rPr lang="en-US" sz="1200" dirty="0"/>
              <a:t>, C., &amp; Gold, M. (2013). Impact of Goal-Directed Perioperative Fluid Management in High-Risk Surgical Procedures: A Literature Review. </a:t>
            </a:r>
            <a:r>
              <a:rPr lang="en-US" sz="1200" i="1" dirty="0"/>
              <a:t>AANA Journal</a:t>
            </a:r>
            <a:r>
              <a:rPr lang="en-US" sz="1200" dirty="0"/>
              <a:t>, </a:t>
            </a:r>
            <a:r>
              <a:rPr lang="en-US" sz="1200" i="1" dirty="0"/>
              <a:t>81</a:t>
            </a:r>
            <a:r>
              <a:rPr lang="en-US" sz="1200" dirty="0"/>
              <a:t>(5), 357-368. Retrieved from </a:t>
            </a:r>
            <a:r>
              <a:rPr lang="en-US" sz="1200" u="sng" dirty="0">
                <a:hlinkClick r:id="rId2"/>
              </a:rPr>
              <a:t>http://www.aana.com/newsandjournal/Documents/impact-goal-directed-1013-p357-368.pdf</a:t>
            </a:r>
            <a:endParaRPr lang="en-US" sz="1200" dirty="0"/>
          </a:p>
          <a:p>
            <a:r>
              <a:rPr lang="en-US" sz="1200" dirty="0" err="1"/>
              <a:t>Varadhan</a:t>
            </a:r>
            <a:r>
              <a:rPr lang="en-US" sz="1200" dirty="0"/>
              <a:t>, K. K., Neal, K. R., </a:t>
            </a:r>
            <a:r>
              <a:rPr lang="en-US" sz="1200" dirty="0" err="1"/>
              <a:t>Dejong</a:t>
            </a:r>
            <a:r>
              <a:rPr lang="en-US" sz="1200" dirty="0"/>
              <a:t>, C. H., </a:t>
            </a:r>
            <a:r>
              <a:rPr lang="en-US" sz="1200" dirty="0" err="1"/>
              <a:t>Fearon</a:t>
            </a:r>
            <a:r>
              <a:rPr lang="en-US" sz="1200" dirty="0"/>
              <a:t>, K. C., </a:t>
            </a:r>
            <a:r>
              <a:rPr lang="en-US" sz="1200" dirty="0" err="1"/>
              <a:t>Ljungqvist</a:t>
            </a:r>
            <a:r>
              <a:rPr lang="en-US" sz="1200" dirty="0"/>
              <a:t>, O., &amp; Lobo, D. N. (2010). The enhanced recovery after surgery (ERAS) pathway for patients undergoing major elective open colorectal surgery: A meta-analysis of randomized controlled trials. </a:t>
            </a:r>
            <a:r>
              <a:rPr lang="en-US" sz="1200" i="1" dirty="0"/>
              <a:t>Clinical Nutrition</a:t>
            </a:r>
            <a:r>
              <a:rPr lang="en-US" sz="1200" dirty="0"/>
              <a:t>, </a:t>
            </a:r>
            <a:r>
              <a:rPr lang="en-US" sz="1200" i="1" dirty="0"/>
              <a:t>29</a:t>
            </a:r>
            <a:r>
              <a:rPr lang="en-US" sz="1200" dirty="0"/>
              <a:t>(4), 434-440. doi:10.1016/j.clnu.2010.01.004</a:t>
            </a:r>
          </a:p>
          <a:p>
            <a:r>
              <a:rPr lang="en-US" sz="1200" dirty="0" err="1"/>
              <a:t>Wanden-Berghe</a:t>
            </a:r>
            <a:r>
              <a:rPr lang="en-US" sz="1200" dirty="0"/>
              <a:t>, C., </a:t>
            </a:r>
            <a:r>
              <a:rPr lang="en-US" sz="1200" dirty="0" err="1"/>
              <a:t>Sanz-valero</a:t>
            </a:r>
            <a:r>
              <a:rPr lang="en-US" sz="1200" dirty="0"/>
              <a:t>, J., Arroyo-</a:t>
            </a:r>
            <a:r>
              <a:rPr lang="en-US" sz="1200" dirty="0" err="1"/>
              <a:t>sebastian</a:t>
            </a:r>
            <a:r>
              <a:rPr lang="en-US" sz="1200" dirty="0"/>
              <a:t>, A., </a:t>
            </a:r>
            <a:r>
              <a:rPr lang="en-US" sz="1200" dirty="0" err="1"/>
              <a:t>Cheikh-moussa</a:t>
            </a:r>
            <a:r>
              <a:rPr lang="en-US" sz="1200" dirty="0"/>
              <a:t>, K., &amp; Moya-</a:t>
            </a:r>
            <a:r>
              <a:rPr lang="en-US" sz="1200" dirty="0" err="1"/>
              <a:t>forcen</a:t>
            </a:r>
            <a:r>
              <a:rPr lang="en-US" sz="1200" dirty="0"/>
              <a:t>, P. (2016). Effects of a nutritional intervention in a fast-track program for a colorectal cancer surgery: systematic review. </a:t>
            </a:r>
            <a:r>
              <a:rPr lang="en-US" sz="1200" i="1" dirty="0" err="1"/>
              <a:t>Nutrición</a:t>
            </a:r>
            <a:r>
              <a:rPr lang="en-US" sz="1200" i="1" dirty="0"/>
              <a:t> </a:t>
            </a:r>
            <a:r>
              <a:rPr lang="en-US" sz="1200" i="1" dirty="0" err="1"/>
              <a:t>Hospitalaria</a:t>
            </a:r>
            <a:r>
              <a:rPr lang="en-US" sz="1200" dirty="0"/>
              <a:t>, </a:t>
            </a:r>
            <a:r>
              <a:rPr lang="en-US" sz="1200" i="1" dirty="0"/>
              <a:t>33</a:t>
            </a:r>
            <a:r>
              <a:rPr lang="en-US" sz="1200" dirty="0"/>
              <a:t>(4), 983-1000. doi:10.20960/nh.402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1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Integration of ideas</a:t>
            </a:r>
          </a:p>
          <a:p>
            <a:pPr lvl="1"/>
            <a:r>
              <a:rPr lang="en-US" dirty="0" smtClean="0"/>
              <a:t>Colorectal</a:t>
            </a:r>
          </a:p>
          <a:p>
            <a:pPr lvl="1"/>
            <a:r>
              <a:rPr lang="en-US" dirty="0" smtClean="0"/>
              <a:t>Fluid therapy + multimodal pain + early mobilization</a:t>
            </a:r>
          </a:p>
          <a:p>
            <a:endParaRPr lang="en-US" dirty="0"/>
          </a:p>
          <a:p>
            <a:r>
              <a:rPr lang="en-US" dirty="0" smtClean="0"/>
              <a:t>2005 – 1</a:t>
            </a:r>
            <a:r>
              <a:rPr lang="en-US" baseline="30000" dirty="0" smtClean="0"/>
              <a:t>st</a:t>
            </a:r>
            <a:r>
              <a:rPr lang="en-US" dirty="0" smtClean="0"/>
              <a:t> protocol by ERAS Society</a:t>
            </a:r>
          </a:p>
          <a:p>
            <a:endParaRPr lang="en-US" dirty="0"/>
          </a:p>
          <a:p>
            <a:r>
              <a:rPr lang="en-US" dirty="0" smtClean="0"/>
              <a:t>2011-2016 Bulk of ERAS evidence</a:t>
            </a:r>
          </a:p>
          <a:p>
            <a:pPr lvl="1"/>
            <a:r>
              <a:rPr lang="en-US" dirty="0" smtClean="0"/>
              <a:t>Bariatric, Urologic, Ortho,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4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“Show Me The Money”</a:t>
            </a:r>
          </a:p>
          <a:p>
            <a:pPr lvl="1"/>
            <a:r>
              <a:rPr lang="en-US" dirty="0" smtClean="0"/>
              <a:t>Change in reimbursement</a:t>
            </a:r>
          </a:p>
          <a:p>
            <a:pPr lvl="2"/>
            <a:r>
              <a:rPr lang="en-US" dirty="0" smtClean="0"/>
              <a:t>Value based purchasing</a:t>
            </a:r>
          </a:p>
          <a:p>
            <a:pPr lvl="2"/>
            <a:r>
              <a:rPr lang="en-US" dirty="0" smtClean="0"/>
              <a:t>Quality measures</a:t>
            </a:r>
          </a:p>
          <a:p>
            <a:pPr lvl="1"/>
            <a:r>
              <a:rPr lang="en-US" dirty="0" smtClean="0"/>
              <a:t>Cost savings in hospital</a:t>
            </a:r>
          </a:p>
          <a:p>
            <a:pPr lvl="2"/>
            <a:r>
              <a:rPr lang="en-US" dirty="0" smtClean="0"/>
              <a:t>Shorter stays</a:t>
            </a:r>
          </a:p>
          <a:p>
            <a:pPr lvl="2"/>
            <a:r>
              <a:rPr lang="en-US" dirty="0" smtClean="0"/>
              <a:t>Standardized resources</a:t>
            </a:r>
          </a:p>
          <a:p>
            <a:pPr lvl="1"/>
            <a:r>
              <a:rPr lang="en-US" dirty="0" smtClean="0"/>
              <a:t>Bundled payments</a:t>
            </a:r>
          </a:p>
          <a:p>
            <a:pPr lvl="2"/>
            <a:r>
              <a:rPr lang="en-US" dirty="0" smtClean="0"/>
              <a:t>Same pie for everyone</a:t>
            </a:r>
          </a:p>
          <a:p>
            <a:pPr lvl="2"/>
            <a:r>
              <a:rPr lang="en-US" dirty="0" smtClean="0"/>
              <a:t>Need to make more pies for less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3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Variability in outcomes</a:t>
            </a:r>
          </a:p>
          <a:p>
            <a:pPr lvl="1"/>
            <a:r>
              <a:rPr lang="en-US" dirty="0" smtClean="0"/>
              <a:t>Standardize</a:t>
            </a:r>
          </a:p>
          <a:p>
            <a:pPr lvl="1"/>
            <a:endParaRPr lang="en-US" dirty="0"/>
          </a:p>
          <a:p>
            <a:r>
              <a:rPr lang="en-US" dirty="0" smtClean="0"/>
              <a:t>Quality of U.S. Care</a:t>
            </a:r>
          </a:p>
          <a:p>
            <a:pPr lvl="1"/>
            <a:r>
              <a:rPr lang="en-US" dirty="0" smtClean="0"/>
              <a:t>We spend more</a:t>
            </a:r>
          </a:p>
          <a:p>
            <a:pPr lvl="1"/>
            <a:r>
              <a:rPr lang="en-US" dirty="0" smtClean="0"/>
              <a:t>Outcomes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75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much do we spend?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-tc.pbs.org/prod-media/newshour/photos/2012/10/02/US_spends_much_more_on_health_than_what_might_be_expected_1_slidesh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838950" cy="503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36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numbers say?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042235"/>
              </p:ext>
            </p:extLst>
          </p:nvPr>
        </p:nvGraphicFramePr>
        <p:xfrm>
          <a:off x="1295400" y="1676400"/>
          <a:ext cx="7162800" cy="3688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81400"/>
                <a:gridCol w="3581400"/>
              </a:tblGrid>
              <a:tr h="508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Results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Length of Stay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Decreased (3</a:t>
                      </a:r>
                      <a:r>
                        <a:rPr lang="en-US" baseline="0" dirty="0" smtClean="0"/>
                        <a:t> days)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Complications (All)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Decreased (50%)</a:t>
                      </a:r>
                      <a:r>
                        <a:rPr lang="en-US" dirty="0" smtClean="0"/>
                        <a:t> or</a:t>
                      </a:r>
                      <a:r>
                        <a:rPr lang="en-US" baseline="0" dirty="0" smtClean="0"/>
                        <a:t> unchanged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Mortality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Decreased (50%)              p=0.41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Readmission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Decreased</a:t>
                      </a:r>
                      <a:r>
                        <a:rPr lang="en-US" baseline="0" dirty="0" smtClean="0"/>
                        <a:t> to unchanged  p=0.91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Decreased</a:t>
                      </a:r>
                      <a:endParaRPr lang="en-US" dirty="0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 smtClean="0"/>
                        <a:t>Patient Satisfaction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Increased (Home,</a:t>
                      </a:r>
                      <a:r>
                        <a:rPr lang="en-US" baseline="0" dirty="0" smtClean="0"/>
                        <a:t> different difficulties)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58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we stand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Decreased length of stay (3 days)</a:t>
            </a:r>
          </a:p>
          <a:p>
            <a:r>
              <a:rPr lang="en-US" dirty="0" smtClean="0"/>
              <a:t>Saving some money</a:t>
            </a:r>
          </a:p>
          <a:p>
            <a:r>
              <a:rPr lang="en-US" dirty="0" smtClean="0"/>
              <a:t>Not compromising quality</a:t>
            </a:r>
          </a:p>
          <a:p>
            <a:r>
              <a:rPr lang="en-US" dirty="0" smtClean="0"/>
              <a:t>Patients happier</a:t>
            </a:r>
          </a:p>
          <a:p>
            <a:endParaRPr lang="en-US" dirty="0"/>
          </a:p>
          <a:p>
            <a:r>
              <a:rPr lang="en-US" dirty="0" smtClean="0"/>
              <a:t>Is it a good idea?</a:t>
            </a:r>
          </a:p>
          <a:p>
            <a:endParaRPr lang="en-US" dirty="0"/>
          </a:p>
          <a:p>
            <a:r>
              <a:rPr lang="en-US" dirty="0" smtClean="0"/>
              <a:t>Why are we not doing this yet?</a:t>
            </a:r>
          </a:p>
        </p:txBody>
      </p:sp>
    </p:spTree>
    <p:extLst>
      <p:ext uri="{BB962C8B-B14F-4D97-AF65-F5344CB8AC3E}">
        <p14:creationId xmlns:p14="http://schemas.microsoft.com/office/powerpoint/2010/main" val="403351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wing test tubes design template">
  <a:themeElements>
    <a:clrScheme name="Office Theme 6">
      <a:dk1>
        <a:srgbClr val="5C1F00"/>
      </a:dk1>
      <a:lt1>
        <a:srgbClr val="FFFFCC"/>
      </a:lt1>
      <a:dk2>
        <a:srgbClr val="7E2A00"/>
      </a:dk2>
      <a:lt2>
        <a:srgbClr val="DFD293"/>
      </a:lt2>
      <a:accent1>
        <a:srgbClr val="FF6600"/>
      </a:accent1>
      <a:accent2>
        <a:srgbClr val="DF8F3F"/>
      </a:accent2>
      <a:accent3>
        <a:srgbClr val="C0ACAA"/>
      </a:accent3>
      <a:accent4>
        <a:srgbClr val="DADAAE"/>
      </a:accent4>
      <a:accent5>
        <a:srgbClr val="FFB8AA"/>
      </a:accent5>
      <a:accent6>
        <a:srgbClr val="CA8138"/>
      </a:accent6>
      <a:hlink>
        <a:srgbClr val="FFFF99"/>
      </a:hlink>
      <a:folHlink>
        <a:srgbClr val="FFCC99"/>
      </a:folHlink>
    </a:clrScheme>
    <a:fontScheme name="Office 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EEEC2"/>
        </a:accent1>
        <a:accent2>
          <a:srgbClr val="653A01"/>
        </a:accent2>
        <a:accent3>
          <a:srgbClr val="FFFFFF"/>
        </a:accent3>
        <a:accent4>
          <a:srgbClr val="000000"/>
        </a:accent4>
        <a:accent5>
          <a:srgbClr val="FEF5DD"/>
        </a:accent5>
        <a:accent6>
          <a:srgbClr val="5B3401"/>
        </a:accent6>
        <a:hlink>
          <a:srgbClr val="009999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462300"/>
        </a:dk1>
        <a:lt1>
          <a:srgbClr val="FFFFFF"/>
        </a:lt1>
        <a:dk2>
          <a:srgbClr val="000000"/>
        </a:dk2>
        <a:lt2>
          <a:srgbClr val="808080"/>
        </a:lt2>
        <a:accent1>
          <a:srgbClr val="FFE499"/>
        </a:accent1>
        <a:accent2>
          <a:srgbClr val="FCA416"/>
        </a:accent2>
        <a:accent3>
          <a:srgbClr val="FFFFFF"/>
        </a:accent3>
        <a:accent4>
          <a:srgbClr val="3A1C00"/>
        </a:accent4>
        <a:accent5>
          <a:srgbClr val="FFEFCA"/>
        </a:accent5>
        <a:accent6>
          <a:srgbClr val="E49413"/>
        </a:accent6>
        <a:hlink>
          <a:srgbClr val="663300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422100"/>
        </a:dk1>
        <a:lt1>
          <a:srgbClr val="FFFFCC"/>
        </a:lt1>
        <a:dk2>
          <a:srgbClr val="000000"/>
        </a:dk2>
        <a:lt2>
          <a:srgbClr val="969696"/>
        </a:lt2>
        <a:accent1>
          <a:srgbClr val="FFFFCC"/>
        </a:accent1>
        <a:accent2>
          <a:srgbClr val="E7B96F"/>
        </a:accent2>
        <a:accent3>
          <a:srgbClr val="FFFFE2"/>
        </a:accent3>
        <a:accent4>
          <a:srgbClr val="371B00"/>
        </a:accent4>
        <a:accent5>
          <a:srgbClr val="FFFFE2"/>
        </a:accent5>
        <a:accent6>
          <a:srgbClr val="D1A764"/>
        </a:accent6>
        <a:hlink>
          <a:srgbClr val="0066CC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5C1F00"/>
        </a:dk1>
        <a:lt1>
          <a:srgbClr val="FFFFCC"/>
        </a:lt1>
        <a:dk2>
          <a:srgbClr val="7E2A00"/>
        </a:dk2>
        <a:lt2>
          <a:srgbClr val="DFD293"/>
        </a:lt2>
        <a:accent1>
          <a:srgbClr val="FF6600"/>
        </a:accent1>
        <a:accent2>
          <a:srgbClr val="DF8F3F"/>
        </a:accent2>
        <a:accent3>
          <a:srgbClr val="C0ACAA"/>
        </a:accent3>
        <a:accent4>
          <a:srgbClr val="DADAAE"/>
        </a:accent4>
        <a:accent5>
          <a:srgbClr val="FFB8AA"/>
        </a:accent5>
        <a:accent6>
          <a:srgbClr val="CA8138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5A58"/>
        </a:dk1>
        <a:lt1>
          <a:srgbClr val="FFE8A9"/>
        </a:lt1>
        <a:dk2>
          <a:srgbClr val="CC9900"/>
        </a:dk2>
        <a:lt2>
          <a:srgbClr val="FFFF99"/>
        </a:lt2>
        <a:accent1>
          <a:srgbClr val="E0A04A"/>
        </a:accent1>
        <a:accent2>
          <a:srgbClr val="9478BC"/>
        </a:accent2>
        <a:accent3>
          <a:srgbClr val="E2CAAA"/>
        </a:accent3>
        <a:accent4>
          <a:srgbClr val="DAC690"/>
        </a:accent4>
        <a:accent5>
          <a:srgbClr val="EDCDB1"/>
        </a:accent5>
        <a:accent6>
          <a:srgbClr val="866CAA"/>
        </a:accent6>
        <a:hlink>
          <a:srgbClr val="EFE2BD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E0DFDA"/>
        </a:lt1>
        <a:dk2>
          <a:srgbClr val="B6B6AE"/>
        </a:dk2>
        <a:lt2>
          <a:srgbClr val="FFFFCC"/>
        </a:lt2>
        <a:accent1>
          <a:srgbClr val="DF9C5F"/>
        </a:accent1>
        <a:accent2>
          <a:srgbClr val="CCCC00"/>
        </a:accent2>
        <a:accent3>
          <a:srgbClr val="D7D7D3"/>
        </a:accent3>
        <a:accent4>
          <a:srgbClr val="BFBEBA"/>
        </a:accent4>
        <a:accent5>
          <a:srgbClr val="ECCBB6"/>
        </a:accent5>
        <a:accent6>
          <a:srgbClr val="B9B900"/>
        </a:accent6>
        <a:hlink>
          <a:srgbClr val="FFFFCC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777777"/>
        </a:dk1>
        <a:lt1>
          <a:srgbClr val="FFFFCC"/>
        </a:lt1>
        <a:dk2>
          <a:srgbClr val="A1A496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CDCFC9"/>
        </a:accent3>
        <a:accent4>
          <a:srgbClr val="DADAAE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2D2015"/>
        </a:dk1>
        <a:lt1>
          <a:srgbClr val="FFEE99"/>
        </a:lt1>
        <a:dk2>
          <a:srgbClr val="523E26"/>
        </a:dk2>
        <a:lt2>
          <a:srgbClr val="DFC08D"/>
        </a:lt2>
        <a:accent1>
          <a:srgbClr val="A0815C"/>
        </a:accent1>
        <a:accent2>
          <a:srgbClr val="8F5F2F"/>
        </a:accent2>
        <a:accent3>
          <a:srgbClr val="B3AFAC"/>
        </a:accent3>
        <a:accent4>
          <a:srgbClr val="DACB82"/>
        </a:accent4>
        <a:accent5>
          <a:srgbClr val="CDC1B5"/>
        </a:accent5>
        <a:accent6>
          <a:srgbClr val="81552A"/>
        </a:accent6>
        <a:hlink>
          <a:srgbClr val="CCB400"/>
        </a:hlink>
        <a:folHlink>
          <a:srgbClr val="E2DAB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422100"/>
        </a:dk1>
        <a:lt1>
          <a:srgbClr val="FFEC99"/>
        </a:lt1>
        <a:dk2>
          <a:srgbClr val="000000"/>
        </a:dk2>
        <a:lt2>
          <a:srgbClr val="777777"/>
        </a:lt2>
        <a:accent1>
          <a:srgbClr val="FEECCC"/>
        </a:accent1>
        <a:accent2>
          <a:srgbClr val="FFCC00"/>
        </a:accent2>
        <a:accent3>
          <a:srgbClr val="FFF4CA"/>
        </a:accent3>
        <a:accent4>
          <a:srgbClr val="371B00"/>
        </a:accent4>
        <a:accent5>
          <a:srgbClr val="FEF4E2"/>
        </a:accent5>
        <a:accent6>
          <a:srgbClr val="E7B900"/>
        </a:accent6>
        <a:hlink>
          <a:srgbClr val="FE6E0C"/>
        </a:hlink>
        <a:folHlink>
          <a:srgbClr val="B46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2">
        <a:dk1>
          <a:srgbClr val="336699"/>
        </a:dk1>
        <a:lt1>
          <a:srgbClr val="FFFFCC"/>
        </a:lt1>
        <a:dk2>
          <a:srgbClr val="000000"/>
        </a:dk2>
        <a:lt2>
          <a:srgbClr val="F3F1E1"/>
        </a:lt2>
        <a:accent1>
          <a:srgbClr val="FF6600"/>
        </a:accent1>
        <a:accent2>
          <a:srgbClr val="865B26"/>
        </a:accent2>
        <a:accent3>
          <a:srgbClr val="AAAAAA"/>
        </a:accent3>
        <a:accent4>
          <a:srgbClr val="DADAAE"/>
        </a:accent4>
        <a:accent5>
          <a:srgbClr val="FFB8AA"/>
        </a:accent5>
        <a:accent6>
          <a:srgbClr val="795221"/>
        </a:accent6>
        <a:hlink>
          <a:srgbClr val="FFCC00"/>
        </a:hlink>
        <a:folHlink>
          <a:srgbClr val="FFFA9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3E3E5C"/>
        </a:dk1>
        <a:lt1>
          <a:srgbClr val="FBEAD3"/>
        </a:lt1>
        <a:dk2>
          <a:srgbClr val="FFCC00"/>
        </a:dk2>
        <a:lt2>
          <a:srgbClr val="FFFFFF"/>
        </a:lt2>
        <a:accent1>
          <a:srgbClr val="A16233"/>
        </a:accent1>
        <a:accent2>
          <a:srgbClr val="CC9900"/>
        </a:accent2>
        <a:accent3>
          <a:srgbClr val="FFE2AA"/>
        </a:accent3>
        <a:accent4>
          <a:srgbClr val="D6C8B4"/>
        </a:accent4>
        <a:accent5>
          <a:srgbClr val="CDB7AD"/>
        </a:accent5>
        <a:accent6>
          <a:srgbClr val="B98A00"/>
        </a:accent6>
        <a:hlink>
          <a:srgbClr val="FDD30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Glowing test tubes design template</Template>
  <TotalTime>3319</TotalTime>
  <Words>1092</Words>
  <Application>Microsoft Office PowerPoint</Application>
  <PresentationFormat>On-screen Show (4:3)</PresentationFormat>
  <Paragraphs>290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Arial Black</vt:lpstr>
      <vt:lpstr>Calibri</vt:lpstr>
      <vt:lpstr>Glowing test tubes design template</vt:lpstr>
      <vt:lpstr>ERAS</vt:lpstr>
      <vt:lpstr>Intro</vt:lpstr>
      <vt:lpstr>History</vt:lpstr>
      <vt:lpstr>Combined approach</vt:lpstr>
      <vt:lpstr>Why now</vt:lpstr>
      <vt:lpstr>Other Factors</vt:lpstr>
      <vt:lpstr>How much do we spend?</vt:lpstr>
      <vt:lpstr>What the numbers say?</vt:lpstr>
      <vt:lpstr>Where we stand</vt:lpstr>
      <vt:lpstr>Building a Protocol</vt:lpstr>
      <vt:lpstr>Enhanced Recovery After Surgery (ERAS) for gastrointestinal surgery, part 1: pathophysiological considerations</vt:lpstr>
      <vt:lpstr>Preoperative</vt:lpstr>
      <vt:lpstr>PreOp</vt:lpstr>
      <vt:lpstr>PreOp</vt:lpstr>
      <vt:lpstr>Comparison</vt:lpstr>
      <vt:lpstr>NPO Guidelines</vt:lpstr>
      <vt:lpstr>Fluid and Carbohydrate Loading</vt:lpstr>
      <vt:lpstr>Last Preoperative Piece</vt:lpstr>
      <vt:lpstr>Intraoperative</vt:lpstr>
      <vt:lpstr>Epidural</vt:lpstr>
      <vt:lpstr>Fluid Management</vt:lpstr>
      <vt:lpstr>Which fluids?</vt:lpstr>
      <vt:lpstr>Postoperative</vt:lpstr>
      <vt:lpstr>Post-op</vt:lpstr>
      <vt:lpstr>Enhanced Recovery After Surgery (ERAS) for gastrointestinal surgery, part 1: pathophysiological considerations</vt:lpstr>
      <vt:lpstr>PowerPoint Presentation</vt:lpstr>
      <vt:lpstr>Pain approach</vt:lpstr>
      <vt:lpstr>Preoperative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UPMC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</dc:title>
  <dc:creator>Black, Levi</dc:creator>
  <cp:lastModifiedBy>Sarah Dailey</cp:lastModifiedBy>
  <cp:revision>27</cp:revision>
  <cp:lastPrinted>1601-01-01T00:00:00Z</cp:lastPrinted>
  <dcterms:created xsi:type="dcterms:W3CDTF">2016-10-13T16:40:10Z</dcterms:created>
  <dcterms:modified xsi:type="dcterms:W3CDTF">2016-10-19T19:37:31Z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TC010721391033</vt:lpwstr>
  </property>
</Properties>
</file>