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Lst>
  <p:notesMasterIdLst>
    <p:notesMasterId r:id="rId20"/>
  </p:notesMasterIdLst>
  <p:handoutMasterIdLst>
    <p:handoutMasterId r:id="rId21"/>
  </p:handoutMasterIdLst>
  <p:sldIdLst>
    <p:sldId id="256" r:id="rId2"/>
    <p:sldId id="273" r:id="rId3"/>
    <p:sldId id="276" r:id="rId4"/>
    <p:sldId id="277" r:id="rId5"/>
    <p:sldId id="326" r:id="rId6"/>
    <p:sldId id="280" r:id="rId7"/>
    <p:sldId id="283" r:id="rId8"/>
    <p:sldId id="311" r:id="rId9"/>
    <p:sldId id="304" r:id="rId10"/>
    <p:sldId id="309" r:id="rId11"/>
    <p:sldId id="303" r:id="rId12"/>
    <p:sldId id="312" r:id="rId13"/>
    <p:sldId id="308" r:id="rId14"/>
    <p:sldId id="300" r:id="rId15"/>
    <p:sldId id="305" r:id="rId16"/>
    <p:sldId id="321" r:id="rId17"/>
    <p:sldId id="323" r:id="rId18"/>
    <p:sldId id="327" r:id="rId19"/>
  </p:sldIdLst>
  <p:sldSz cx="9144000" cy="6858000" type="screen4x3"/>
  <p:notesSz cx="7010400" cy="9296400"/>
  <p:defaultTextStyle>
    <a:defPPr>
      <a:defRPr lang="en-US"/>
    </a:defPPr>
    <a:lvl1pPr algn="l" rtl="0" eaLnBrk="0" fontAlgn="base" hangingPunct="0">
      <a:spcBef>
        <a:spcPct val="0"/>
      </a:spcBef>
      <a:spcAft>
        <a:spcPct val="0"/>
      </a:spcAft>
      <a:defRPr sz="10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10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10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10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1000" kern="1200">
        <a:solidFill>
          <a:schemeClr val="tx1"/>
        </a:solidFill>
        <a:latin typeface="Times New Roman" panose="02020603050405020304" pitchFamily="18" charset="0"/>
        <a:ea typeface="+mn-ea"/>
        <a:cs typeface="+mn-cs"/>
      </a:defRPr>
    </a:lvl5pPr>
    <a:lvl6pPr marL="2286000" algn="l" defTabSz="914400" rtl="0" eaLnBrk="1" latinLnBrk="0" hangingPunct="1">
      <a:defRPr sz="1000" kern="1200">
        <a:solidFill>
          <a:schemeClr val="tx1"/>
        </a:solidFill>
        <a:latin typeface="Times New Roman" panose="02020603050405020304" pitchFamily="18" charset="0"/>
        <a:ea typeface="+mn-ea"/>
        <a:cs typeface="+mn-cs"/>
      </a:defRPr>
    </a:lvl6pPr>
    <a:lvl7pPr marL="2743200" algn="l" defTabSz="914400" rtl="0" eaLnBrk="1" latinLnBrk="0" hangingPunct="1">
      <a:defRPr sz="1000" kern="1200">
        <a:solidFill>
          <a:schemeClr val="tx1"/>
        </a:solidFill>
        <a:latin typeface="Times New Roman" panose="02020603050405020304" pitchFamily="18" charset="0"/>
        <a:ea typeface="+mn-ea"/>
        <a:cs typeface="+mn-cs"/>
      </a:defRPr>
    </a:lvl7pPr>
    <a:lvl8pPr marL="3200400" algn="l" defTabSz="914400" rtl="0" eaLnBrk="1" latinLnBrk="0" hangingPunct="1">
      <a:defRPr sz="1000" kern="1200">
        <a:solidFill>
          <a:schemeClr val="tx1"/>
        </a:solidFill>
        <a:latin typeface="Times New Roman" panose="02020603050405020304" pitchFamily="18" charset="0"/>
        <a:ea typeface="+mn-ea"/>
        <a:cs typeface="+mn-cs"/>
      </a:defRPr>
    </a:lvl8pPr>
    <a:lvl9pPr marL="3657600" algn="l" defTabSz="914400" rtl="0" eaLnBrk="1" latinLnBrk="0" hangingPunct="1">
      <a:defRPr sz="10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9C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3" d="100"/>
          <a:sy n="73" d="100"/>
        </p:scale>
        <p:origin x="129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8435"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18436"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8437"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1B42E0ED-7182-4FB5-AC38-FFF31628789E}" type="slidenum">
              <a:rPr lang="en-US" altLang="en-US"/>
              <a:pPr>
                <a:defRPr/>
              </a:pPr>
              <a:t>‹#›</a:t>
            </a:fld>
            <a:endParaRPr lang="en-US" altLang="en-US"/>
          </a:p>
        </p:txBody>
      </p:sp>
    </p:spTree>
    <p:extLst>
      <p:ext uri="{BB962C8B-B14F-4D97-AF65-F5344CB8AC3E}">
        <p14:creationId xmlns:p14="http://schemas.microsoft.com/office/powerpoint/2010/main" val="5687335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12291" name="Rectangle 3"/>
          <p:cNvSpPr>
            <a:spLocks noGrp="1" noChangeArrowheads="1"/>
          </p:cNvSpPr>
          <p:nvPr>
            <p:ph type="dt" idx="1"/>
          </p:nvPr>
        </p:nvSpPr>
        <p:spPr bwMode="auto">
          <a:xfrm>
            <a:off x="3971925"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51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3"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2294"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12295"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36D178A-C712-4230-B7C1-78BB7A51C157}" type="slidenum">
              <a:rPr lang="en-US" altLang="en-US"/>
              <a:pPr>
                <a:defRPr/>
              </a:pPr>
              <a:t>‹#›</a:t>
            </a:fld>
            <a:endParaRPr lang="en-US" altLang="en-US"/>
          </a:p>
        </p:txBody>
      </p:sp>
    </p:spTree>
    <p:extLst>
      <p:ext uri="{BB962C8B-B14F-4D97-AF65-F5344CB8AC3E}">
        <p14:creationId xmlns:p14="http://schemas.microsoft.com/office/powerpoint/2010/main" val="19479672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 2">
    <p:spTree>
      <p:nvGrpSpPr>
        <p:cNvPr id="1" name=""/>
        <p:cNvGrpSpPr/>
        <p:nvPr/>
      </p:nvGrpSpPr>
      <p:grpSpPr>
        <a:xfrm>
          <a:off x="0" y="0"/>
          <a:ext cx="0" cy="0"/>
          <a:chOff x="0" y="0"/>
          <a:chExt cx="0" cy="0"/>
        </a:xfrm>
      </p:grpSpPr>
      <p:pic>
        <p:nvPicPr>
          <p:cNvPr id="7" name="Picture 6" descr="tennstar light gray.jpg"/>
          <p:cNvPicPr>
            <a:picLocks noChangeAspect="1"/>
          </p:cNvPicPr>
          <p:nvPr userDrawn="1"/>
        </p:nvPicPr>
        <p:blipFill>
          <a:blip r:embed="rId2" cstate="print">
            <a:duotone>
              <a:schemeClr val="accent1">
                <a:shade val="45000"/>
                <a:satMod val="135000"/>
              </a:schemeClr>
              <a:prstClr val="white"/>
            </a:duotone>
          </a:blip>
          <a:srcRect l="3448"/>
          <a:stretch>
            <a:fillRect/>
          </a:stretch>
        </p:blipFill>
        <p:spPr>
          <a:xfrm>
            <a:off x="0" y="0"/>
            <a:ext cx="9144000" cy="6858000"/>
          </a:xfrm>
          <a:prstGeom prst="rect">
            <a:avLst/>
          </a:prstGeom>
          <a:noFill/>
        </p:spPr>
      </p:pic>
      <p:sp>
        <p:nvSpPr>
          <p:cNvPr id="17" name="Title 7"/>
          <p:cNvSpPr>
            <a:spLocks noGrp="1"/>
          </p:cNvSpPr>
          <p:nvPr>
            <p:ph type="ctrTitle" hasCustomPrompt="1"/>
          </p:nvPr>
        </p:nvSpPr>
        <p:spPr>
          <a:xfrm>
            <a:off x="228600" y="2209800"/>
            <a:ext cx="8915400" cy="1828800"/>
          </a:xfrm>
          <a:prstGeom prst="rect">
            <a:avLst/>
          </a:prstGeom>
        </p:spPr>
        <p:txBody>
          <a:bodyPr anchor="ctr">
            <a:normAutofit/>
          </a:bodyPr>
          <a:lstStyle>
            <a:lvl1pPr algn="l">
              <a:defRPr sz="4400" cap="none" baseline="0">
                <a:solidFill>
                  <a:srgbClr val="002060"/>
                </a:solidFill>
                <a:latin typeface="Arial Narrow" pitchFamily="34" charset="0"/>
                <a:cs typeface="Arial" pitchFamily="34" charset="0"/>
              </a:defRPr>
            </a:lvl1pPr>
          </a:lstStyle>
          <a:p>
            <a:r>
              <a:rPr kumimoji="0" lang="en-US" dirty="0" smtClean="0"/>
              <a:t>Click To Edit Presentation Title</a:t>
            </a:r>
            <a:endParaRPr kumimoji="0" lang="en-US"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5623560"/>
            <a:ext cx="3729968" cy="710829"/>
          </a:xfrm>
          <a:prstGeom prst="rect">
            <a:avLst/>
          </a:prstGeom>
        </p:spPr>
      </p:pic>
    </p:spTree>
    <p:extLst>
      <p:ext uri="{BB962C8B-B14F-4D97-AF65-F5344CB8AC3E}">
        <p14:creationId xmlns:p14="http://schemas.microsoft.com/office/powerpoint/2010/main" val="1761661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Slide with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9610" y="13648"/>
            <a:ext cx="8664390" cy="762000"/>
          </a:xfrm>
          <a:prstGeom prst="rect">
            <a:avLst/>
          </a:prstGeom>
        </p:spPr>
        <p:txBody>
          <a:bodyPr anchor="ctr" anchorCtr="0">
            <a:noAutofit/>
          </a:bodyPr>
          <a:lstStyle>
            <a:lvl1pPr>
              <a:defRPr sz="3200">
                <a:solidFill>
                  <a:srgbClr val="002060"/>
                </a:solidFill>
              </a:defRPr>
            </a:lvl1pPr>
          </a:lstStyle>
          <a:p>
            <a:r>
              <a:rPr kumimoji="0" lang="en-US" dirty="0" smtClean="0"/>
              <a:t>Click To Edit Slide Title</a:t>
            </a:r>
            <a:endParaRPr kumimoji="0" lang="en-US" dirty="0"/>
          </a:p>
        </p:txBody>
      </p:sp>
      <p:sp>
        <p:nvSpPr>
          <p:cNvPr id="8" name="Content Placeholder 7"/>
          <p:cNvSpPr>
            <a:spLocks noGrp="1"/>
          </p:cNvSpPr>
          <p:nvPr>
            <p:ph sz="quarter" idx="1" hasCustomPrompt="1"/>
          </p:nvPr>
        </p:nvSpPr>
        <p:spPr>
          <a:xfrm>
            <a:off x="457200" y="1143000"/>
            <a:ext cx="8229600" cy="5212080"/>
          </a:xfrm>
          <a:prstGeom prst="rect">
            <a:avLst/>
          </a:prstGeom>
        </p:spPr>
        <p:txBody>
          <a:bodyPr>
            <a:noAutofit/>
          </a:bodyPr>
          <a:lstStyle>
            <a:lvl1pPr marL="260604" indent="-260604" algn="just">
              <a:spcBef>
                <a:spcPts val="0"/>
              </a:spcBef>
              <a:buClrTx/>
              <a:buSzPct val="100000"/>
              <a:buFont typeface="Wingdings" pitchFamily="2" charset="2"/>
              <a:buChar char="§"/>
              <a:defRPr sz="1800">
                <a:latin typeface="Arial" pitchFamily="34" charset="0"/>
                <a:cs typeface="Arial" pitchFamily="34" charset="0"/>
              </a:defRPr>
            </a:lvl1pPr>
            <a:lvl2pPr marL="603504" indent="-260604" algn="just">
              <a:spcBef>
                <a:spcPts val="0"/>
              </a:spcBef>
              <a:buClrTx/>
              <a:buSzPct val="100000"/>
              <a:buFont typeface="Wingdings" pitchFamily="2" charset="2"/>
              <a:buChar char="Ø"/>
              <a:defRPr sz="1800">
                <a:latin typeface="Arial" pitchFamily="34" charset="0"/>
                <a:cs typeface="Arial" pitchFamily="34" charset="0"/>
              </a:defRPr>
            </a:lvl2pPr>
            <a:lvl3pPr marL="946404" indent="-260604" algn="just">
              <a:spcBef>
                <a:spcPts val="0"/>
              </a:spcBef>
              <a:buClrTx/>
              <a:buSzPct val="100000"/>
              <a:buFont typeface="Wingdings" pitchFamily="2" charset="2"/>
              <a:buChar char="q"/>
              <a:defRPr sz="1800">
                <a:latin typeface="Arial" pitchFamily="34" charset="0"/>
                <a:cs typeface="Arial" pitchFamily="34" charset="0"/>
              </a:defRPr>
            </a:lvl3pPr>
            <a:lvl4pPr marL="1289304" indent="-260604" algn="just">
              <a:spcBef>
                <a:spcPts val="0"/>
              </a:spcBef>
              <a:buClrTx/>
              <a:buSzPct val="100000"/>
              <a:buFont typeface="Wingdings" pitchFamily="2" charset="2"/>
              <a:buChar char="§"/>
              <a:defRPr sz="1800">
                <a:latin typeface="Arial" pitchFamily="34" charset="0"/>
                <a:cs typeface="Arial" pitchFamily="34" charset="0"/>
              </a:defRPr>
            </a:lvl4pPr>
            <a:lvl5pPr marL="1632204" indent="-260604" algn="just">
              <a:spcBef>
                <a:spcPts val="0"/>
              </a:spcBef>
              <a:buClrTx/>
              <a:buSzPct val="100000"/>
              <a:buFont typeface="Wingdings" pitchFamily="2" charset="2"/>
              <a:buChar char="Ø"/>
              <a:defRPr sz="1800">
                <a:latin typeface="Arial" pitchFamily="34" charset="0"/>
                <a:cs typeface="Arial" pitchFamily="34" charset="0"/>
              </a:defRPr>
            </a:lvl5pPr>
            <a:lvl6pPr marL="1975104" indent="-260604" algn="just">
              <a:spcBef>
                <a:spcPts val="0"/>
              </a:spcBef>
              <a:buClrTx/>
              <a:buFont typeface="Wingdings" pitchFamily="2" charset="2"/>
              <a:buChar char="q"/>
              <a:defRPr sz="1800">
                <a:latin typeface="Arial" pitchFamily="34" charset="0"/>
                <a:cs typeface="Arial" pitchFamily="34" charset="0"/>
              </a:defRPr>
            </a:lvl6pPr>
            <a:lvl7pPr marL="2318004" indent="-260604" algn="just">
              <a:spcBef>
                <a:spcPts val="0"/>
              </a:spcBef>
              <a:buClrTx/>
              <a:defRPr sz="1800">
                <a:latin typeface="Arial" pitchFamily="34" charset="0"/>
                <a:cs typeface="Arial" pitchFamily="34" charset="0"/>
              </a:defRPr>
            </a:lvl7pPr>
            <a:lvl8pPr marL="2660904" indent="-260604" algn="just">
              <a:spcBef>
                <a:spcPts val="0"/>
              </a:spcBef>
              <a:buClrTx/>
              <a:buFont typeface="Wingdings" pitchFamily="2" charset="2"/>
              <a:buChar char="Ø"/>
              <a:defRPr sz="1800">
                <a:latin typeface="Arial" pitchFamily="34" charset="0"/>
                <a:cs typeface="Arial" pitchFamily="34" charset="0"/>
              </a:defRPr>
            </a:lvl8pPr>
            <a:lvl9pPr marL="3003804" indent="-260604" algn="just">
              <a:spcBef>
                <a:spcPts val="0"/>
              </a:spcBef>
              <a:buClrTx/>
              <a:buFont typeface="Wingdings" pitchFamily="2" charset="2"/>
              <a:buChar char="§"/>
              <a:defRPr sz="1800">
                <a:latin typeface="Arial" pitchFamily="34" charset="0"/>
                <a:cs typeface="Arial" pitchFamily="34" charset="0"/>
              </a:defRPr>
            </a:lvl9pPr>
          </a:lstStyle>
          <a:p>
            <a:pPr lvl="0" eaLnBrk="1" latinLnBrk="0" hangingPunct="1"/>
            <a:r>
              <a:rPr lang="en-US" dirty="0" smtClean="0"/>
              <a:t>Click to edit slide text</a:t>
            </a:r>
          </a:p>
          <a:p>
            <a:pPr lvl="1" eaLnBrk="1" latinLnBrk="0" hangingPunct="1"/>
            <a:endParaRPr lang="en-US" dirty="0" smtClean="0"/>
          </a:p>
          <a:p>
            <a:pPr lvl="2" eaLnBrk="1" latinLnBrk="0" hangingPunct="1"/>
            <a:endParaRPr lang="en-US" dirty="0" smtClean="0"/>
          </a:p>
          <a:p>
            <a:pPr lvl="3" eaLnBrk="1" latinLnBrk="0" hangingPunct="1"/>
            <a:endParaRPr lang="en-US" dirty="0" smtClean="0"/>
          </a:p>
          <a:p>
            <a:pPr lvl="4" eaLnBrk="1" latinLnBrk="0" hangingPunct="1"/>
            <a:endParaRPr lang="en-US" dirty="0" smtClean="0"/>
          </a:p>
          <a:p>
            <a:pPr lvl="5" eaLnBrk="1" latinLnBrk="0" hangingPunct="1"/>
            <a:endParaRPr lang="en-US" dirty="0" smtClean="0"/>
          </a:p>
          <a:p>
            <a:pPr lvl="6" eaLnBrk="1" latinLnBrk="0" hangingPunct="1"/>
            <a:endParaRPr lang="en-US" dirty="0" smtClean="0"/>
          </a:p>
          <a:p>
            <a:pPr lvl="7" eaLnBrk="1" latinLnBrk="0" hangingPunct="1"/>
            <a:endParaRPr lang="en-US" dirty="0" smtClean="0"/>
          </a:p>
          <a:p>
            <a:pPr lvl="8" eaLnBrk="1" latinLnBrk="0" hangingPunct="1"/>
            <a:endParaRPr lang="en-US" dirty="0" smtClean="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604" y="6369536"/>
            <a:ext cx="1938119" cy="369352"/>
          </a:xfrm>
          <a:prstGeom prst="rect">
            <a:avLst/>
          </a:prstGeom>
        </p:spPr>
      </p:pic>
      <p:sp>
        <p:nvSpPr>
          <p:cNvPr id="6" name="Rectangle 5"/>
          <p:cNvSpPr/>
          <p:nvPr/>
        </p:nvSpPr>
        <p:spPr bwMode="white">
          <a:xfrm>
            <a:off x="0" y="76200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7" name="Rectangle 6"/>
          <p:cNvSpPr/>
          <p:nvPr/>
        </p:nvSpPr>
        <p:spPr>
          <a:xfrm>
            <a:off x="590550" y="807720"/>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9" name="Rectangle 8"/>
          <p:cNvSpPr/>
          <p:nvPr/>
        </p:nvSpPr>
        <p:spPr>
          <a:xfrm>
            <a:off x="0" y="808674"/>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fld id="{4A2F20BB-7D26-4311-AB13-27F61BC48416}" type="slidenum">
              <a:rPr lang="en-US" sz="900" b="1" smtClean="0">
                <a:latin typeface="Arial" pitchFamily="34" charset="0"/>
                <a:cs typeface="Arial" pitchFamily="34" charset="0"/>
              </a:rPr>
              <a:pPr algn="ctr" eaLnBrk="1" latinLnBrk="0" hangingPunct="1"/>
              <a:t>‹#›</a:t>
            </a:fld>
            <a:endParaRPr kumimoji="0" lang="en-US" sz="900" b="1" dirty="0">
              <a:latin typeface="Arial" pitchFamily="34" charset="0"/>
              <a:cs typeface="Arial" pitchFamily="34" charset="0"/>
            </a:endParaRPr>
          </a:p>
        </p:txBody>
      </p:sp>
      <p:sp>
        <p:nvSpPr>
          <p:cNvPr id="11" name="Rectangle 10"/>
          <p:cNvSpPr/>
          <p:nvPr userDrawn="1"/>
        </p:nvSpPr>
        <p:spPr bwMode="white">
          <a:xfrm>
            <a:off x="0" y="76200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2" name="Rectangle 11"/>
          <p:cNvSpPr/>
          <p:nvPr userDrawn="1"/>
        </p:nvSpPr>
        <p:spPr>
          <a:xfrm>
            <a:off x="590550" y="807720"/>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3" name="Rectangle 12"/>
          <p:cNvSpPr/>
          <p:nvPr userDrawn="1"/>
        </p:nvSpPr>
        <p:spPr>
          <a:xfrm>
            <a:off x="0" y="808674"/>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fld id="{4A2F20BB-7D26-4311-AB13-27F61BC48416}" type="slidenum">
              <a:rPr lang="en-US" sz="900" b="1" smtClean="0">
                <a:latin typeface="Arial" pitchFamily="34" charset="0"/>
                <a:cs typeface="Arial" pitchFamily="34" charset="0"/>
              </a:rPr>
              <a:pPr algn="ctr" eaLnBrk="1" latinLnBrk="0" hangingPunct="1"/>
              <a:t>‹#›</a:t>
            </a:fld>
            <a:endParaRPr kumimoji="0" lang="en-US" sz="900" b="1" dirty="0">
              <a:latin typeface="Arial" pitchFamily="34" charset="0"/>
              <a:cs typeface="Arial" pitchFamily="34" charset="0"/>
            </a:endParaRPr>
          </a:p>
        </p:txBody>
      </p:sp>
      <p:sp>
        <p:nvSpPr>
          <p:cNvPr id="14" name="TextBox 17"/>
          <p:cNvSpPr txBox="1">
            <a:spLocks noChangeArrowheads="1"/>
          </p:cNvSpPr>
          <p:nvPr userDrawn="1"/>
        </p:nvSpPr>
        <p:spPr bwMode="auto">
          <a:xfrm>
            <a:off x="8458200" y="6516688"/>
            <a:ext cx="533400" cy="276999"/>
          </a:xfrm>
          <a:prstGeom prst="rect">
            <a:avLst/>
          </a:prstGeom>
          <a:noFill/>
          <a:ln w="9525">
            <a:noFill/>
            <a:miter lim="800000"/>
            <a:headEnd/>
            <a:tailEnd/>
          </a:ln>
        </p:spPr>
        <p:txBody>
          <a:bodyPr wrap="square">
            <a:spAutoFit/>
          </a:bodyPr>
          <a:lstStyle/>
          <a:p>
            <a:pPr algn="r"/>
            <a:fld id="{18C47B60-8999-41F2-AA74-CFC3F4C6B556}" type="slidenum">
              <a:rPr lang="en-US" sz="1200" b="1">
                <a:solidFill>
                  <a:srgbClr val="002060"/>
                </a:solidFill>
                <a:latin typeface="Arial" pitchFamily="34" charset="0"/>
                <a:ea typeface="Tahoma" pitchFamily="34" charset="0"/>
                <a:cs typeface="Arial" pitchFamily="34" charset="0"/>
              </a:rPr>
              <a:pPr algn="r"/>
              <a:t>‹#›</a:t>
            </a:fld>
            <a:endParaRPr lang="en-US" sz="1200" b="1" dirty="0">
              <a:solidFill>
                <a:srgbClr val="002060"/>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108558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without Log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79610" y="13648"/>
            <a:ext cx="8664390" cy="762000"/>
          </a:xfrm>
          <a:prstGeom prst="rect">
            <a:avLst/>
          </a:prstGeom>
        </p:spPr>
        <p:txBody>
          <a:bodyPr anchor="ctr" anchorCtr="0">
            <a:noAutofit/>
          </a:bodyPr>
          <a:lstStyle>
            <a:lvl1pPr>
              <a:defRPr sz="3200">
                <a:solidFill>
                  <a:srgbClr val="002060"/>
                </a:solidFill>
              </a:defRPr>
            </a:lvl1pPr>
          </a:lstStyle>
          <a:p>
            <a:r>
              <a:rPr kumimoji="0" lang="en-US" dirty="0" smtClean="0"/>
              <a:t>Click To Edit Slide Title</a:t>
            </a:r>
            <a:endParaRPr kumimoji="0" lang="en-US" dirty="0"/>
          </a:p>
        </p:txBody>
      </p:sp>
      <p:sp>
        <p:nvSpPr>
          <p:cNvPr id="6" name="Rectangle 5"/>
          <p:cNvSpPr/>
          <p:nvPr/>
        </p:nvSpPr>
        <p:spPr bwMode="white">
          <a:xfrm>
            <a:off x="0" y="76200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7" name="Rectangle 6"/>
          <p:cNvSpPr/>
          <p:nvPr/>
        </p:nvSpPr>
        <p:spPr>
          <a:xfrm>
            <a:off x="590550" y="807720"/>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9" name="Rectangle 8"/>
          <p:cNvSpPr/>
          <p:nvPr/>
        </p:nvSpPr>
        <p:spPr>
          <a:xfrm>
            <a:off x="0" y="808674"/>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fld id="{4A2F20BB-7D26-4311-AB13-27F61BC48416}" type="slidenum">
              <a:rPr lang="en-US" sz="900" b="1" smtClean="0">
                <a:latin typeface="Arial" pitchFamily="34" charset="0"/>
                <a:cs typeface="Arial" pitchFamily="34" charset="0"/>
              </a:rPr>
              <a:pPr algn="ctr" eaLnBrk="1" latinLnBrk="0" hangingPunct="1"/>
              <a:t>‹#›</a:t>
            </a:fld>
            <a:endParaRPr kumimoji="0" lang="en-US" sz="900" b="1" dirty="0">
              <a:latin typeface="Arial" pitchFamily="34" charset="0"/>
              <a:cs typeface="Arial" pitchFamily="34" charset="0"/>
            </a:endParaRPr>
          </a:p>
        </p:txBody>
      </p:sp>
      <p:sp>
        <p:nvSpPr>
          <p:cNvPr id="10" name="Rectangle 9"/>
          <p:cNvSpPr/>
          <p:nvPr userDrawn="1"/>
        </p:nvSpPr>
        <p:spPr bwMode="white">
          <a:xfrm>
            <a:off x="0" y="76200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1" name="Rectangle 10"/>
          <p:cNvSpPr/>
          <p:nvPr userDrawn="1"/>
        </p:nvSpPr>
        <p:spPr>
          <a:xfrm>
            <a:off x="590550" y="807720"/>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350" dirty="0"/>
          </a:p>
        </p:txBody>
      </p:sp>
      <p:sp>
        <p:nvSpPr>
          <p:cNvPr id="12" name="Rectangle 11"/>
          <p:cNvSpPr/>
          <p:nvPr userDrawn="1"/>
        </p:nvSpPr>
        <p:spPr>
          <a:xfrm>
            <a:off x="0" y="808674"/>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fld id="{4A2F20BB-7D26-4311-AB13-27F61BC48416}" type="slidenum">
              <a:rPr lang="en-US" sz="900" b="1" smtClean="0">
                <a:latin typeface="Arial" pitchFamily="34" charset="0"/>
                <a:cs typeface="Arial" pitchFamily="34" charset="0"/>
              </a:rPr>
              <a:pPr algn="ctr" eaLnBrk="1" latinLnBrk="0" hangingPunct="1"/>
              <a:t>‹#›</a:t>
            </a:fld>
            <a:endParaRPr kumimoji="0" lang="en-US" sz="900" b="1" dirty="0">
              <a:latin typeface="Arial" pitchFamily="34" charset="0"/>
              <a:cs typeface="Arial" pitchFamily="34" charset="0"/>
            </a:endParaRPr>
          </a:p>
        </p:txBody>
      </p:sp>
      <p:sp>
        <p:nvSpPr>
          <p:cNvPr id="15" name="Content Placeholder 7"/>
          <p:cNvSpPr>
            <a:spLocks noGrp="1"/>
          </p:cNvSpPr>
          <p:nvPr>
            <p:ph sz="quarter" idx="1" hasCustomPrompt="1"/>
          </p:nvPr>
        </p:nvSpPr>
        <p:spPr>
          <a:xfrm>
            <a:off x="457200" y="1143000"/>
            <a:ext cx="8229600" cy="5486400"/>
          </a:xfrm>
          <a:prstGeom prst="rect">
            <a:avLst/>
          </a:prstGeom>
        </p:spPr>
        <p:txBody>
          <a:bodyPr>
            <a:noAutofit/>
          </a:bodyPr>
          <a:lstStyle>
            <a:lvl1pPr marL="260604" indent="-260604" algn="just">
              <a:spcBef>
                <a:spcPts val="0"/>
              </a:spcBef>
              <a:buClrTx/>
              <a:buSzPct val="100000"/>
              <a:buFont typeface="Wingdings" pitchFamily="2" charset="2"/>
              <a:buChar char="§"/>
              <a:defRPr sz="1800">
                <a:latin typeface="Arial" pitchFamily="34" charset="0"/>
                <a:cs typeface="Arial" pitchFamily="34" charset="0"/>
              </a:defRPr>
            </a:lvl1pPr>
            <a:lvl2pPr marL="603504" indent="-260604" algn="just">
              <a:spcBef>
                <a:spcPts val="0"/>
              </a:spcBef>
              <a:buClrTx/>
              <a:buSzPct val="100000"/>
              <a:buFont typeface="Wingdings" pitchFamily="2" charset="2"/>
              <a:buChar char="Ø"/>
              <a:defRPr sz="1800">
                <a:latin typeface="Arial" pitchFamily="34" charset="0"/>
                <a:cs typeface="Arial" pitchFamily="34" charset="0"/>
              </a:defRPr>
            </a:lvl2pPr>
            <a:lvl3pPr marL="946404" indent="-260604" algn="just">
              <a:spcBef>
                <a:spcPts val="0"/>
              </a:spcBef>
              <a:buClrTx/>
              <a:buSzPct val="100000"/>
              <a:buFont typeface="Wingdings" pitchFamily="2" charset="2"/>
              <a:buChar char="q"/>
              <a:defRPr sz="1800">
                <a:latin typeface="Arial" pitchFamily="34" charset="0"/>
                <a:cs typeface="Arial" pitchFamily="34" charset="0"/>
              </a:defRPr>
            </a:lvl3pPr>
            <a:lvl4pPr marL="1289304" indent="-260604" algn="just">
              <a:spcBef>
                <a:spcPts val="0"/>
              </a:spcBef>
              <a:buClrTx/>
              <a:buSzPct val="100000"/>
              <a:buFont typeface="Wingdings" pitchFamily="2" charset="2"/>
              <a:buChar char="§"/>
              <a:defRPr sz="1800">
                <a:latin typeface="Arial" pitchFamily="34" charset="0"/>
                <a:cs typeface="Arial" pitchFamily="34" charset="0"/>
              </a:defRPr>
            </a:lvl4pPr>
            <a:lvl5pPr marL="1632204" indent="-260604" algn="just">
              <a:spcBef>
                <a:spcPts val="0"/>
              </a:spcBef>
              <a:buClrTx/>
              <a:buSzPct val="100000"/>
              <a:buFont typeface="Wingdings" pitchFamily="2" charset="2"/>
              <a:buChar char="Ø"/>
              <a:defRPr sz="1800">
                <a:latin typeface="Arial" pitchFamily="34" charset="0"/>
                <a:cs typeface="Arial" pitchFamily="34" charset="0"/>
              </a:defRPr>
            </a:lvl5pPr>
            <a:lvl6pPr marL="1975104" indent="-260604" algn="just">
              <a:spcBef>
                <a:spcPts val="0"/>
              </a:spcBef>
              <a:buClrTx/>
              <a:buFont typeface="Wingdings" pitchFamily="2" charset="2"/>
              <a:buChar char="q"/>
              <a:defRPr sz="1800">
                <a:latin typeface="Arial" pitchFamily="34" charset="0"/>
                <a:cs typeface="Arial" pitchFamily="34" charset="0"/>
              </a:defRPr>
            </a:lvl6pPr>
            <a:lvl7pPr marL="2318004" indent="-260604" algn="just">
              <a:spcBef>
                <a:spcPts val="0"/>
              </a:spcBef>
              <a:buClrTx/>
              <a:defRPr sz="1800">
                <a:latin typeface="Arial" pitchFamily="34" charset="0"/>
                <a:cs typeface="Arial" pitchFamily="34" charset="0"/>
              </a:defRPr>
            </a:lvl7pPr>
            <a:lvl8pPr marL="2660904" indent="-260604" algn="just">
              <a:spcBef>
                <a:spcPts val="0"/>
              </a:spcBef>
              <a:buClrTx/>
              <a:buFont typeface="Wingdings" pitchFamily="2" charset="2"/>
              <a:buChar char="Ø"/>
              <a:defRPr sz="1800">
                <a:latin typeface="Arial" pitchFamily="34" charset="0"/>
                <a:cs typeface="Arial" pitchFamily="34" charset="0"/>
              </a:defRPr>
            </a:lvl8pPr>
            <a:lvl9pPr marL="3003804" indent="-260604" algn="just">
              <a:spcBef>
                <a:spcPts val="0"/>
              </a:spcBef>
              <a:buClrTx/>
              <a:buFont typeface="Wingdings" pitchFamily="2" charset="2"/>
              <a:buChar char="§"/>
              <a:defRPr sz="1800">
                <a:latin typeface="Arial" pitchFamily="34" charset="0"/>
                <a:cs typeface="Arial" pitchFamily="34" charset="0"/>
              </a:defRPr>
            </a:lvl9pPr>
          </a:lstStyle>
          <a:p>
            <a:pPr lvl="0" eaLnBrk="1" latinLnBrk="0" hangingPunct="1"/>
            <a:r>
              <a:rPr lang="en-US" dirty="0" smtClean="0"/>
              <a:t>Click to edit slide text</a:t>
            </a:r>
          </a:p>
          <a:p>
            <a:pPr lvl="1" eaLnBrk="1" latinLnBrk="0" hangingPunct="1"/>
            <a:endParaRPr lang="en-US" dirty="0" smtClean="0"/>
          </a:p>
          <a:p>
            <a:pPr lvl="2" eaLnBrk="1" latinLnBrk="0" hangingPunct="1"/>
            <a:endParaRPr lang="en-US" dirty="0" smtClean="0"/>
          </a:p>
          <a:p>
            <a:pPr lvl="3" eaLnBrk="1" latinLnBrk="0" hangingPunct="1"/>
            <a:endParaRPr lang="en-US" dirty="0" smtClean="0"/>
          </a:p>
          <a:p>
            <a:pPr lvl="4" eaLnBrk="1" latinLnBrk="0" hangingPunct="1"/>
            <a:endParaRPr lang="en-US" dirty="0" smtClean="0"/>
          </a:p>
          <a:p>
            <a:pPr lvl="5" eaLnBrk="1" latinLnBrk="0" hangingPunct="1"/>
            <a:endParaRPr lang="en-US" dirty="0" smtClean="0"/>
          </a:p>
          <a:p>
            <a:pPr lvl="6" eaLnBrk="1" latinLnBrk="0" hangingPunct="1"/>
            <a:endParaRPr lang="en-US" dirty="0" smtClean="0"/>
          </a:p>
          <a:p>
            <a:pPr lvl="7" eaLnBrk="1" latinLnBrk="0" hangingPunct="1"/>
            <a:endParaRPr lang="en-US" dirty="0" smtClean="0"/>
          </a:p>
          <a:p>
            <a:pPr lvl="8" eaLnBrk="1" latinLnBrk="0" hangingPunct="1"/>
            <a:endParaRPr lang="en-US" dirty="0" smtClean="0"/>
          </a:p>
        </p:txBody>
      </p:sp>
      <p:sp>
        <p:nvSpPr>
          <p:cNvPr id="13" name="TextBox 17"/>
          <p:cNvSpPr txBox="1">
            <a:spLocks noChangeArrowheads="1"/>
          </p:cNvSpPr>
          <p:nvPr userDrawn="1"/>
        </p:nvSpPr>
        <p:spPr bwMode="auto">
          <a:xfrm>
            <a:off x="8458200" y="6516688"/>
            <a:ext cx="533400" cy="276999"/>
          </a:xfrm>
          <a:prstGeom prst="rect">
            <a:avLst/>
          </a:prstGeom>
          <a:noFill/>
          <a:ln w="9525">
            <a:noFill/>
            <a:miter lim="800000"/>
            <a:headEnd/>
            <a:tailEnd/>
          </a:ln>
        </p:spPr>
        <p:txBody>
          <a:bodyPr wrap="square">
            <a:spAutoFit/>
          </a:bodyPr>
          <a:lstStyle/>
          <a:p>
            <a:pPr algn="r"/>
            <a:fld id="{18C47B60-8999-41F2-AA74-CFC3F4C6B556}" type="slidenum">
              <a:rPr lang="en-US" sz="1200" b="1">
                <a:solidFill>
                  <a:srgbClr val="002060"/>
                </a:solidFill>
                <a:latin typeface="Arial" pitchFamily="34" charset="0"/>
                <a:ea typeface="Tahoma" pitchFamily="34" charset="0"/>
                <a:cs typeface="Arial" pitchFamily="34" charset="0"/>
              </a:rPr>
              <a:pPr algn="r"/>
              <a:t>‹#›</a:t>
            </a:fld>
            <a:endParaRPr lang="en-US" sz="1200" b="1" dirty="0">
              <a:solidFill>
                <a:srgbClr val="002060"/>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310074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pic>
        <p:nvPicPr>
          <p:cNvPr id="3" name="Picture 2" descr="tennstar light gray.jpg"/>
          <p:cNvPicPr>
            <a:picLocks noChangeAspect="1"/>
          </p:cNvPicPr>
          <p:nvPr userDrawn="1"/>
        </p:nvPicPr>
        <p:blipFill>
          <a:blip r:embed="rId2" cstate="print">
            <a:duotone>
              <a:schemeClr val="accent1">
                <a:shade val="45000"/>
                <a:satMod val="135000"/>
              </a:schemeClr>
              <a:prstClr val="white"/>
            </a:duotone>
          </a:blip>
          <a:srcRect l="3448"/>
          <a:stretch>
            <a:fillRect/>
          </a:stretch>
        </p:blipFill>
        <p:spPr>
          <a:xfrm>
            <a:off x="0" y="0"/>
            <a:ext cx="9144000" cy="6858000"/>
          </a:xfrm>
          <a:prstGeom prst="rect">
            <a:avLst/>
          </a:prstGeom>
        </p:spPr>
      </p:pic>
      <p:sp>
        <p:nvSpPr>
          <p:cNvPr id="2" name="Title 1"/>
          <p:cNvSpPr>
            <a:spLocks noGrp="1"/>
          </p:cNvSpPr>
          <p:nvPr>
            <p:ph type="title" hasCustomPrompt="1"/>
          </p:nvPr>
        </p:nvSpPr>
        <p:spPr>
          <a:xfrm>
            <a:off x="0" y="2514600"/>
            <a:ext cx="9144000" cy="2667000"/>
          </a:xfrm>
          <a:prstGeom prst="rect">
            <a:avLst/>
          </a:prstGeom>
        </p:spPr>
        <p:txBody>
          <a:bodyPr>
            <a:normAutofit/>
          </a:bodyPr>
          <a:lstStyle>
            <a:lvl1pPr algn="ctr">
              <a:defRPr kumimoji="0" lang="en-US" sz="3300" b="1" i="0" u="none" strike="noStrike" kern="1200" cap="none" spc="0" normalizeH="0" baseline="0" noProof="0" dirty="0" smtClean="0">
                <a:ln>
                  <a:noFill/>
                </a:ln>
                <a:solidFill>
                  <a:srgbClr val="002060"/>
                </a:solidFill>
                <a:effectLst/>
                <a:uLnTx/>
                <a:uFillTx/>
                <a:latin typeface="Arial Narrow" pitchFamily="34" charset="0"/>
                <a:ea typeface="+mj-ea"/>
                <a:cs typeface="Arial" pitchFamily="34" charset="0"/>
              </a:defRPr>
            </a:lvl1pPr>
          </a:lstStyle>
          <a:p>
            <a:r>
              <a:rPr lang="en-US" dirty="0" smtClean="0"/>
              <a:t>Click To Edit Divider Title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604" y="6369536"/>
            <a:ext cx="1938119" cy="369352"/>
          </a:xfrm>
          <a:prstGeom prst="rect">
            <a:avLst/>
          </a:prstGeom>
        </p:spPr>
      </p:pic>
    </p:spTree>
    <p:extLst>
      <p:ext uri="{BB962C8B-B14F-4D97-AF65-F5344CB8AC3E}">
        <p14:creationId xmlns:p14="http://schemas.microsoft.com/office/powerpoint/2010/main" val="1665774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vider Slide">
    <p:spTree>
      <p:nvGrpSpPr>
        <p:cNvPr id="1" name=""/>
        <p:cNvGrpSpPr/>
        <p:nvPr/>
      </p:nvGrpSpPr>
      <p:grpSpPr>
        <a:xfrm>
          <a:off x="0" y="0"/>
          <a:ext cx="0" cy="0"/>
          <a:chOff x="0" y="0"/>
          <a:chExt cx="0" cy="0"/>
        </a:xfrm>
      </p:grpSpPr>
      <p:pic>
        <p:nvPicPr>
          <p:cNvPr id="3" name="Picture 2" descr="tennstar light gray.jpg"/>
          <p:cNvPicPr>
            <a:picLocks noChangeAspect="1"/>
          </p:cNvPicPr>
          <p:nvPr userDrawn="1"/>
        </p:nvPicPr>
        <p:blipFill>
          <a:blip r:embed="rId2" cstate="print">
            <a:duotone>
              <a:schemeClr val="accent1">
                <a:shade val="45000"/>
                <a:satMod val="135000"/>
              </a:schemeClr>
              <a:prstClr val="white"/>
            </a:duotone>
          </a:blip>
          <a:srcRect l="3448"/>
          <a:stretch>
            <a:fillRect/>
          </a:stretch>
        </p:blipFill>
        <p:spPr>
          <a:xfrm>
            <a:off x="0" y="0"/>
            <a:ext cx="9144000" cy="6858000"/>
          </a:xfrm>
          <a:prstGeom prst="rect">
            <a:avLst/>
          </a:prstGeom>
        </p:spPr>
      </p:pic>
      <p:sp>
        <p:nvSpPr>
          <p:cNvPr id="2" name="Title 1"/>
          <p:cNvSpPr>
            <a:spLocks noGrp="1"/>
          </p:cNvSpPr>
          <p:nvPr>
            <p:ph type="title" hasCustomPrompt="1"/>
          </p:nvPr>
        </p:nvSpPr>
        <p:spPr>
          <a:xfrm>
            <a:off x="0" y="2514600"/>
            <a:ext cx="9144000" cy="2667000"/>
          </a:xfrm>
          <a:prstGeom prst="rect">
            <a:avLst/>
          </a:prstGeom>
        </p:spPr>
        <p:txBody>
          <a:bodyPr>
            <a:normAutofit/>
          </a:bodyPr>
          <a:lstStyle>
            <a:lvl1pPr algn="ctr">
              <a:defRPr kumimoji="0" lang="en-US" sz="3300" b="1" i="0" u="none" strike="noStrike" kern="1200" cap="none" spc="0" normalizeH="0" baseline="0" noProof="0" dirty="0" smtClean="0">
                <a:ln>
                  <a:noFill/>
                </a:ln>
                <a:solidFill>
                  <a:srgbClr val="002060"/>
                </a:solidFill>
                <a:effectLst/>
                <a:uLnTx/>
                <a:uFillTx/>
                <a:latin typeface="Arial Narrow" pitchFamily="34" charset="0"/>
                <a:ea typeface="+mj-ea"/>
                <a:cs typeface="Arial" pitchFamily="34" charset="0"/>
              </a:defRPr>
            </a:lvl1pPr>
          </a:lstStyle>
          <a:p>
            <a:r>
              <a:rPr lang="en-US" dirty="0" smtClean="0"/>
              <a:t>Click To Edit Divider Title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52604" y="6369536"/>
            <a:ext cx="1938119" cy="369352"/>
          </a:xfrm>
          <a:prstGeom prst="rect">
            <a:avLst/>
          </a:prstGeom>
        </p:spPr>
      </p:pic>
      <p:sp>
        <p:nvSpPr>
          <p:cNvPr id="7" name="TextBox 17"/>
          <p:cNvSpPr txBox="1">
            <a:spLocks noChangeArrowheads="1"/>
          </p:cNvSpPr>
          <p:nvPr userDrawn="1"/>
        </p:nvSpPr>
        <p:spPr bwMode="auto">
          <a:xfrm>
            <a:off x="8458200" y="6516688"/>
            <a:ext cx="533400" cy="276999"/>
          </a:xfrm>
          <a:prstGeom prst="rect">
            <a:avLst/>
          </a:prstGeom>
          <a:noFill/>
          <a:ln w="9525">
            <a:noFill/>
            <a:miter lim="800000"/>
            <a:headEnd/>
            <a:tailEnd/>
          </a:ln>
        </p:spPr>
        <p:txBody>
          <a:bodyPr wrap="square">
            <a:spAutoFit/>
          </a:bodyPr>
          <a:lstStyle/>
          <a:p>
            <a:pPr algn="r"/>
            <a:fld id="{18C47B60-8999-41F2-AA74-CFC3F4C6B556}" type="slidenum">
              <a:rPr lang="en-US" sz="1200" b="1">
                <a:solidFill>
                  <a:srgbClr val="002060"/>
                </a:solidFill>
                <a:latin typeface="Arial" pitchFamily="34" charset="0"/>
                <a:ea typeface="Tahoma" pitchFamily="34" charset="0"/>
                <a:cs typeface="Arial" pitchFamily="34" charset="0"/>
              </a:rPr>
              <a:pPr algn="r"/>
              <a:t>‹#›</a:t>
            </a:fld>
            <a:endParaRPr lang="en-US" sz="1200" b="1" dirty="0">
              <a:solidFill>
                <a:srgbClr val="002060"/>
              </a:solidFill>
              <a:latin typeface="Arial" pitchFamily="34" charset="0"/>
              <a:ea typeface="Tahoma" pitchFamily="34" charset="0"/>
              <a:cs typeface="Arial" pitchFamily="34" charset="0"/>
            </a:endParaRPr>
          </a:p>
        </p:txBody>
      </p:sp>
    </p:spTree>
    <p:extLst>
      <p:ext uri="{BB962C8B-B14F-4D97-AF65-F5344CB8AC3E}">
        <p14:creationId xmlns:p14="http://schemas.microsoft.com/office/powerpoint/2010/main" val="3563310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isclaimer Slide">
    <p:spTree>
      <p:nvGrpSpPr>
        <p:cNvPr id="1" name=""/>
        <p:cNvGrpSpPr/>
        <p:nvPr/>
      </p:nvGrpSpPr>
      <p:grpSpPr>
        <a:xfrm>
          <a:off x="0" y="0"/>
          <a:ext cx="0" cy="0"/>
          <a:chOff x="0" y="0"/>
          <a:chExt cx="0" cy="0"/>
        </a:xfrm>
      </p:grpSpPr>
      <p:sp>
        <p:nvSpPr>
          <p:cNvPr id="6" name="TextBox 6"/>
          <p:cNvSpPr txBox="1">
            <a:spLocks noChangeArrowheads="1"/>
          </p:cNvSpPr>
          <p:nvPr userDrawn="1"/>
        </p:nvSpPr>
        <p:spPr bwMode="auto">
          <a:xfrm>
            <a:off x="228600" y="1828800"/>
            <a:ext cx="8686800" cy="4524315"/>
          </a:xfrm>
          <a:prstGeom prst="rect">
            <a:avLst/>
          </a:prstGeom>
          <a:noFill/>
          <a:ln w="9525">
            <a:noFill/>
            <a:miter lim="800000"/>
            <a:headEnd/>
            <a:tailEnd/>
          </a:ln>
        </p:spPr>
        <p:txBody>
          <a:bodyPr>
            <a:spAutoFit/>
          </a:bodyPr>
          <a:lstStyle/>
          <a:p>
            <a:pPr algn="just"/>
            <a:r>
              <a:rPr lang="en-US" sz="1200" u="sng" dirty="0">
                <a:latin typeface="Arial" pitchFamily="34" charset="0"/>
                <a:ea typeface="Tahoma" pitchFamily="34" charset="0"/>
                <a:cs typeface="Arial" pitchFamily="34" charset="0"/>
              </a:rPr>
              <a:t>Disclaimer:</a:t>
            </a:r>
          </a:p>
          <a:p>
            <a:pPr algn="just"/>
            <a:r>
              <a:rPr lang="en-US" sz="1200" dirty="0" smtClean="0">
                <a:latin typeface="Arial" pitchFamily="34" charset="0"/>
                <a:ea typeface="Tahoma" pitchFamily="34" charset="0"/>
                <a:cs typeface="Arial" pitchFamily="34" charset="0"/>
              </a:rPr>
              <a:t>Although this information has been obtained from sources which we believe to be reliable, we do not guarantee its accuracy, and it may be incomplete or condensed. This is for informational purposes only and is not intended as an offer or solicitation with respect to the purchase or sale of any security. All herein listed securities are subject to availability and change in price. Past performance is not indicative of future results, while changes in any assumptions may have a material effect on projected results. Ratings on all securities are subject to change.</a:t>
            </a:r>
          </a:p>
          <a:p>
            <a:pPr algn="just"/>
            <a:endParaRPr lang="en-US" sz="1200" dirty="0" smtClean="0">
              <a:latin typeface="Arial" pitchFamily="34" charset="0"/>
              <a:ea typeface="Tahoma" pitchFamily="34" charset="0"/>
              <a:cs typeface="Arial" pitchFamily="34" charset="0"/>
            </a:endParaRPr>
          </a:p>
          <a:p>
            <a:pPr algn="just"/>
            <a:r>
              <a:rPr lang="en-US" sz="1200" dirty="0" smtClean="0">
                <a:latin typeface="Arial" pitchFamily="34" charset="0"/>
                <a:ea typeface="Tahoma" pitchFamily="34" charset="0"/>
                <a:cs typeface="Arial" pitchFamily="34" charset="0"/>
              </a:rPr>
              <a:t>FTN Financial Group, FTN Financial Capital Markets,  FTN Financial Portfolio Advisors and FTN Financial Municipal Advisors  are divisions of First Tennessee Bank National Association (FTB). FTN Financial Securities Corp (</a:t>
            </a:r>
            <a:r>
              <a:rPr lang="en-US" sz="1200" dirty="0" err="1" smtClean="0">
                <a:latin typeface="Arial" pitchFamily="34" charset="0"/>
                <a:ea typeface="Tahoma" pitchFamily="34" charset="0"/>
                <a:cs typeface="Arial" pitchFamily="34" charset="0"/>
              </a:rPr>
              <a:t>FTSC</a:t>
            </a:r>
            <a:r>
              <a:rPr lang="en-US" sz="1200" dirty="0" smtClean="0">
                <a:latin typeface="Arial" pitchFamily="34" charset="0"/>
                <a:ea typeface="Tahoma" pitchFamily="34" charset="0"/>
                <a:cs typeface="Arial" pitchFamily="34" charset="0"/>
              </a:rPr>
              <a:t>), FTN Financial Main Street Advisors, LLC, and FTN Financial Capital Assets Corporation are wholly owned subsidiaries of FTB. </a:t>
            </a:r>
            <a:r>
              <a:rPr lang="en-US" sz="1200" dirty="0" err="1" smtClean="0">
                <a:latin typeface="Arial" pitchFamily="34" charset="0"/>
                <a:ea typeface="Tahoma" pitchFamily="34" charset="0"/>
                <a:cs typeface="Arial" pitchFamily="34" charset="0"/>
              </a:rPr>
              <a:t>FTSC</a:t>
            </a:r>
            <a:r>
              <a:rPr lang="en-US" sz="1200" dirty="0" smtClean="0">
                <a:latin typeface="Arial" pitchFamily="34" charset="0"/>
                <a:ea typeface="Tahoma" pitchFamily="34" charset="0"/>
                <a:cs typeface="Arial" pitchFamily="34" charset="0"/>
              </a:rPr>
              <a:t> is a member of FINRA and SIPC—http://www.sipc.org/.  </a:t>
            </a:r>
          </a:p>
          <a:p>
            <a:pPr algn="just"/>
            <a:endParaRPr lang="en-US" sz="1200" dirty="0" smtClean="0">
              <a:latin typeface="Arial" pitchFamily="34" charset="0"/>
              <a:ea typeface="Tahoma" pitchFamily="34" charset="0"/>
              <a:cs typeface="Arial" pitchFamily="34" charset="0"/>
            </a:endParaRPr>
          </a:p>
          <a:p>
            <a:pPr algn="just"/>
            <a:r>
              <a:rPr lang="en-US" sz="1200" dirty="0" smtClean="0">
                <a:latin typeface="Arial" pitchFamily="34" charset="0"/>
                <a:ea typeface="Tahoma" pitchFamily="34" charset="0"/>
                <a:cs typeface="Arial" pitchFamily="34" charset="0"/>
              </a:rPr>
              <a:t>FTN Financial Municipal Advisors  is a registered municipal advisor.  FTN Financial Portfolio Advisors is a portfolio manager operating under the trust powers of FTB. FTN Financial Main Street Advisors, LLC  is a registered investment advisor.   None of the other FTN entities including, FTN Financial Group, FTN Financial Capital Markets,  FTN Financial Securities Corp or FTN Financial Capital Assets Corporation are acting as your advisor and none owe a fiduciary duty under the securities laws to you, any municipal entity, or any obligated person with respect to, among other things, the information and material contained in this communication. Instead, these FTN entities are acting for their own interests. You should discuss any information or material contained in this communication with any and all internal or external advisors and experts that you deem appropriate before acting on this information or material.</a:t>
            </a:r>
          </a:p>
          <a:p>
            <a:pPr algn="just"/>
            <a:endParaRPr lang="en-US" sz="1200" dirty="0" smtClean="0">
              <a:latin typeface="Arial" pitchFamily="34" charset="0"/>
              <a:ea typeface="Tahoma" pitchFamily="34" charset="0"/>
              <a:cs typeface="Arial" pitchFamily="34" charset="0"/>
            </a:endParaRPr>
          </a:p>
          <a:p>
            <a:pPr algn="just"/>
            <a:r>
              <a:rPr lang="en-US" sz="1200" dirty="0" smtClean="0">
                <a:latin typeface="Arial" pitchFamily="34" charset="0"/>
                <a:ea typeface="Tahoma" pitchFamily="34" charset="0"/>
                <a:cs typeface="Arial" pitchFamily="34" charset="0"/>
              </a:rPr>
              <a:t>FTN Financial Group, through FTB or its affiliates, offers investment products and services. Investment Products are not FDIC insured, have no bank guarantee and may lose value.</a:t>
            </a:r>
          </a:p>
          <a:p>
            <a:pPr algn="just"/>
            <a:endParaRPr lang="en-US" sz="1200" dirty="0" smtClean="0">
              <a:latin typeface="Arial" pitchFamily="34" charset="0"/>
              <a:ea typeface="Tahoma" pitchFamily="34" charset="0"/>
              <a:cs typeface="Arial" pitchFamily="34"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92642" y="352976"/>
            <a:ext cx="3358718" cy="640079"/>
          </a:xfrm>
          <a:prstGeom prst="rect">
            <a:avLst/>
          </a:prstGeom>
        </p:spPr>
      </p:pic>
    </p:spTree>
    <p:extLst>
      <p:ext uri="{BB962C8B-B14F-4D97-AF65-F5344CB8AC3E}">
        <p14:creationId xmlns:p14="http://schemas.microsoft.com/office/powerpoint/2010/main" val="687994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itle 1"/>
          <p:cNvSpPr txBox="1">
            <a:spLocks/>
          </p:cNvSpPr>
          <p:nvPr/>
        </p:nvSpPr>
        <p:spPr>
          <a:xfrm>
            <a:off x="479610" y="13648"/>
            <a:ext cx="8664390" cy="762000"/>
          </a:xfrm>
          <a:prstGeom prst="rect">
            <a:avLst/>
          </a:prstGeom>
        </p:spPr>
        <p:txBody>
          <a:bodyPr>
            <a:normAutofit/>
          </a:bodyPr>
          <a:lstStyle>
            <a:lvl1pPr>
              <a:defRPr sz="4000">
                <a:solidFill>
                  <a:srgbClr val="002060"/>
                </a:solidFill>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sz="3000" b="0" i="0" u="none" strike="noStrike" kern="1200" cap="none" spc="0" normalizeH="0" baseline="0" noProof="0" dirty="0">
              <a:ln>
                <a:noFill/>
              </a:ln>
              <a:solidFill>
                <a:srgbClr val="002060"/>
              </a:solidFill>
              <a:effectLst/>
              <a:uLnTx/>
              <a:uFillTx/>
              <a:latin typeface="Arial Narrow" pitchFamily="34" charset="0"/>
              <a:ea typeface="+mj-ea"/>
              <a:cs typeface="Arial" pitchFamily="34" charset="0"/>
            </a:endParaRPr>
          </a:p>
        </p:txBody>
      </p:sp>
      <p:sp>
        <p:nvSpPr>
          <p:cNvPr id="5" name="Content Placeholder 7"/>
          <p:cNvSpPr txBox="1">
            <a:spLocks/>
          </p:cNvSpPr>
          <p:nvPr/>
        </p:nvSpPr>
        <p:spPr>
          <a:xfrm>
            <a:off x="483552" y="1143000"/>
            <a:ext cx="8203248" cy="5181600"/>
          </a:xfrm>
          <a:prstGeom prst="rect">
            <a:avLst/>
          </a:prstGeom>
        </p:spPr>
        <p:txBody>
          <a:bodyPr>
            <a:normAutofit/>
          </a:bodyPr>
          <a:lstStyle>
            <a:lvl1pPr marL="339725" indent="-339725">
              <a:buClrTx/>
              <a:buFont typeface="Wingdings" pitchFamily="2" charset="2"/>
              <a:buChar char="§"/>
              <a:defRPr sz="2400"/>
            </a:lvl1pPr>
          </a:lstStyle>
          <a:p>
            <a:pPr marL="254794" marR="0" lvl="0" indent="-254794" algn="l" defTabSz="685800" rtl="0" eaLnBrk="1" fontAlgn="auto" latinLnBrk="0" hangingPunct="1">
              <a:lnSpc>
                <a:spcPct val="100000"/>
              </a:lnSpc>
              <a:spcBef>
                <a:spcPts val="525"/>
              </a:spcBef>
              <a:spcAft>
                <a:spcPts val="0"/>
              </a:spcAft>
              <a:buClrTx/>
              <a:buSzPct val="60000"/>
              <a:buFont typeface="Wingdings" pitchFamily="2" charset="2"/>
              <a:buChar char="§"/>
              <a:tabLst/>
              <a:defRPr/>
            </a:pPr>
            <a:endParaRPr kumimoji="0" lang="en-US" sz="1800" b="0" i="0" u="none" strike="noStrike" kern="1200" cap="none" spc="0" normalizeH="0" baseline="0" noProof="0" dirty="0" smtClean="0">
              <a:ln>
                <a:noFill/>
              </a:ln>
              <a:solidFill>
                <a:schemeClr val="tx1"/>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112727421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Lst>
  <p:hf hdr="0" ftr="0" dt="0"/>
  <p:txStyles>
    <p:titleStyle>
      <a:lvl1pPr algn="l" rtl="0" eaLnBrk="1" latinLnBrk="0" hangingPunct="1">
        <a:spcBef>
          <a:spcPct val="0"/>
        </a:spcBef>
        <a:buNone/>
        <a:defRPr kumimoji="0" sz="3300" kern="1200">
          <a:solidFill>
            <a:srgbClr val="002060"/>
          </a:solidFill>
          <a:latin typeface="Arial Narrow" pitchFamily="34" charset="0"/>
          <a:ea typeface="+mj-ea"/>
          <a:cs typeface="Arial" pitchFamily="34" charset="0"/>
        </a:defRPr>
      </a:lvl1pPr>
    </p:titleStyle>
    <p:bodyStyle>
      <a:lvl1pPr marL="258366" indent="-258366" algn="l" rtl="0" eaLnBrk="1" latinLnBrk="0" hangingPunct="1">
        <a:spcBef>
          <a:spcPts val="525"/>
        </a:spcBef>
        <a:buClr>
          <a:srgbClr val="C00000"/>
        </a:buClr>
        <a:buSzPct val="60000"/>
        <a:buFont typeface="Wingdings" pitchFamily="2" charset="2"/>
        <a:buChar char="q"/>
        <a:defRPr kumimoji="0" sz="2100" kern="1200">
          <a:solidFill>
            <a:schemeClr val="tx1"/>
          </a:solidFill>
          <a:latin typeface="Arial" pitchFamily="34" charset="0"/>
          <a:ea typeface="+mn-ea"/>
          <a:cs typeface="Arial" pitchFamily="34" charset="0"/>
        </a:defRPr>
      </a:lvl1pPr>
      <a:lvl2pPr marL="480060" indent="-205740" algn="l" rtl="0" eaLnBrk="1" latinLnBrk="0" hangingPunct="1">
        <a:spcBef>
          <a:spcPts val="413"/>
        </a:spcBef>
        <a:buClr>
          <a:schemeClr val="accent1"/>
        </a:buClr>
        <a:buSzPct val="70000"/>
        <a:buFont typeface="Wingdings 2"/>
        <a:buChar char=""/>
        <a:defRPr kumimoji="0" sz="1950" kern="1200">
          <a:solidFill>
            <a:schemeClr val="tx1"/>
          </a:solidFill>
          <a:latin typeface="+mn-lt"/>
          <a:ea typeface="+mn-ea"/>
          <a:cs typeface="+mn-cs"/>
        </a:defRPr>
      </a:lvl2pPr>
      <a:lvl3pPr marL="685800" indent="-171450" algn="l" rtl="0" eaLnBrk="1" latinLnBrk="0" hangingPunct="1">
        <a:spcBef>
          <a:spcPts val="375"/>
        </a:spcBef>
        <a:buClr>
          <a:schemeClr val="accent2"/>
        </a:buClr>
        <a:buSzPct val="75000"/>
        <a:buFont typeface="Wingdings"/>
        <a:buChar char=""/>
        <a:defRPr kumimoji="0" sz="1725" kern="1200">
          <a:solidFill>
            <a:schemeClr val="tx1"/>
          </a:solidFill>
          <a:latin typeface="+mn-lt"/>
          <a:ea typeface="+mn-ea"/>
          <a:cs typeface="+mn-cs"/>
        </a:defRPr>
      </a:lvl3pPr>
      <a:lvl4pPr marL="1028700" indent="-171450" algn="l" rtl="0" eaLnBrk="1" latinLnBrk="0" hangingPunct="1">
        <a:spcBef>
          <a:spcPts val="300"/>
        </a:spcBef>
        <a:buClr>
          <a:schemeClr val="accent3"/>
        </a:buClr>
        <a:buSzPct val="75000"/>
        <a:buFont typeface="Wingdings"/>
        <a:buChar char=""/>
        <a:defRPr kumimoji="0" sz="1500" kern="1200">
          <a:solidFill>
            <a:schemeClr val="tx1"/>
          </a:solidFill>
          <a:latin typeface="+mn-lt"/>
          <a:ea typeface="+mn-ea"/>
          <a:cs typeface="+mn-cs"/>
        </a:defRPr>
      </a:lvl4pPr>
      <a:lvl5pPr marL="1371600" indent="-171450" algn="l" rtl="0" eaLnBrk="1" latinLnBrk="0" hangingPunct="1">
        <a:spcBef>
          <a:spcPts val="300"/>
        </a:spcBef>
        <a:buClr>
          <a:schemeClr val="accent4"/>
        </a:buClr>
        <a:buSzPct val="65000"/>
        <a:buFont typeface="Wingdings"/>
        <a:buChar char=""/>
        <a:defRPr kumimoji="0" sz="1500" kern="1200">
          <a:solidFill>
            <a:schemeClr val="tx1"/>
          </a:solidFill>
          <a:latin typeface="+mn-lt"/>
          <a:ea typeface="+mn-ea"/>
          <a:cs typeface="+mn-cs"/>
        </a:defRPr>
      </a:lvl5pPr>
      <a:lvl6pPr marL="1577340" indent="-171450" algn="l" rtl="0" eaLnBrk="1" latinLnBrk="0" hangingPunct="1">
        <a:spcBef>
          <a:spcPct val="20000"/>
        </a:spcBef>
        <a:buClr>
          <a:schemeClr val="accent1"/>
        </a:buClr>
        <a:buFont typeface="Wingdings"/>
        <a:buChar char="§"/>
        <a:defRPr kumimoji="0" sz="1350" kern="1200" baseline="0">
          <a:solidFill>
            <a:schemeClr val="tx1"/>
          </a:solidFill>
          <a:latin typeface="+mn-lt"/>
          <a:ea typeface="+mn-ea"/>
          <a:cs typeface="+mn-cs"/>
        </a:defRPr>
      </a:lvl6pPr>
      <a:lvl7pPr marL="1783080" indent="-171450" algn="l" rtl="0" eaLnBrk="1" latinLnBrk="0" hangingPunct="1">
        <a:spcBef>
          <a:spcPct val="20000"/>
        </a:spcBef>
        <a:buClr>
          <a:schemeClr val="accent2"/>
        </a:buClr>
        <a:buFont typeface="Wingdings"/>
        <a:buChar char="§"/>
        <a:defRPr kumimoji="0" sz="1350" kern="1200" baseline="0">
          <a:solidFill>
            <a:schemeClr val="tx1"/>
          </a:solidFill>
          <a:latin typeface="+mn-lt"/>
          <a:ea typeface="+mn-ea"/>
          <a:cs typeface="+mn-cs"/>
        </a:defRPr>
      </a:lvl7pPr>
      <a:lvl8pPr marL="1988820" indent="-171450" algn="l" rtl="0" eaLnBrk="1" latinLnBrk="0" hangingPunct="1">
        <a:spcBef>
          <a:spcPct val="20000"/>
        </a:spcBef>
        <a:buClr>
          <a:schemeClr val="accent3"/>
        </a:buClr>
        <a:buFont typeface="Wingdings"/>
        <a:buChar char="§"/>
        <a:defRPr kumimoji="0" sz="1350" kern="1200" baseline="0">
          <a:solidFill>
            <a:schemeClr val="tx1"/>
          </a:solidFill>
          <a:latin typeface="+mn-lt"/>
          <a:ea typeface="+mn-ea"/>
          <a:cs typeface="+mn-cs"/>
        </a:defRPr>
      </a:lvl8pPr>
      <a:lvl9pPr marL="2194560" indent="-171450" algn="l" rtl="0" eaLnBrk="1" latinLnBrk="0" hangingPunct="1">
        <a:spcBef>
          <a:spcPct val="20000"/>
        </a:spcBef>
        <a:buClr>
          <a:schemeClr val="accent4"/>
        </a:buClr>
        <a:buFont typeface="Wingdings"/>
        <a:buChar char="§"/>
        <a:defRPr kumimoji="0" sz="13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28600" y="914400"/>
            <a:ext cx="8915400" cy="1828800"/>
          </a:xfrm>
        </p:spPr>
        <p:txBody>
          <a:bodyPr>
            <a:normAutofit fontScale="90000"/>
          </a:bodyPr>
          <a:lstStyle/>
          <a:p>
            <a:pPr algn="ctr"/>
            <a:r>
              <a:rPr lang="en-US" altLang="en-US" b="1" dirty="0" smtClean="0"/>
              <a:t/>
            </a:r>
            <a:br>
              <a:rPr lang="en-US" altLang="en-US" b="1" dirty="0" smtClean="0"/>
            </a:br>
            <a:r>
              <a:rPr lang="en-US" altLang="en-US" b="1" dirty="0" smtClean="0"/>
              <a:t>Texas Community College District</a:t>
            </a:r>
            <a:br>
              <a:rPr lang="en-US" altLang="en-US" b="1" dirty="0" smtClean="0"/>
            </a:br>
            <a:r>
              <a:rPr lang="en-US" altLang="en-US" b="1" dirty="0" smtClean="0"/>
              <a:t>Financing Options and Process</a:t>
            </a:r>
            <a:br>
              <a:rPr lang="en-US" altLang="en-US" b="1" dirty="0" smtClean="0"/>
            </a:br>
            <a:endParaRPr lang="en-US" altLang="en-US" b="1" dirty="0" smtClean="0"/>
          </a:p>
        </p:txBody>
      </p:sp>
      <p:sp>
        <p:nvSpPr>
          <p:cNvPr id="7171" name="Rectangle 3"/>
          <p:cNvSpPr>
            <a:spLocks noGrp="1" noChangeArrowheads="1"/>
          </p:cNvSpPr>
          <p:nvPr>
            <p:ph type="subTitle" idx="4294967295"/>
          </p:nvPr>
        </p:nvSpPr>
        <p:spPr>
          <a:xfrm>
            <a:off x="2743200" y="3156857"/>
            <a:ext cx="6400800" cy="1219200"/>
          </a:xfrm>
          <a:prstGeom prst="rect">
            <a:avLst/>
          </a:prstGeom>
        </p:spPr>
        <p:txBody>
          <a:bodyPr/>
          <a:lstStyle/>
          <a:p>
            <a:pPr eaLnBrk="1" hangingPunct="1"/>
            <a:endParaRPr lang="en-US" altLang="en-US" sz="3600" b="1" dirty="0" smtClean="0">
              <a:solidFill>
                <a:srgbClr val="3E9CC2"/>
              </a:solidFill>
            </a:endParaRPr>
          </a:p>
          <a:p>
            <a:pPr eaLnBrk="1" hangingPunct="1"/>
            <a:endParaRPr lang="en-US" altLang="en-US" sz="3600" b="1" dirty="0" smtClean="0">
              <a:solidFill>
                <a:srgbClr val="3E9CC2"/>
              </a:solidFill>
            </a:endParaRPr>
          </a:p>
          <a:p>
            <a:pPr eaLnBrk="1" hangingPunct="1"/>
            <a:endParaRPr lang="en-US" altLang="en-US" sz="3600" b="1" dirty="0" smtClean="0">
              <a:solidFill>
                <a:srgbClr val="3E9CC2"/>
              </a:solidFill>
            </a:endParaRPr>
          </a:p>
        </p:txBody>
      </p:sp>
      <p:sp>
        <p:nvSpPr>
          <p:cNvPr id="3" name="Rectangle 2"/>
          <p:cNvSpPr/>
          <p:nvPr/>
        </p:nvSpPr>
        <p:spPr>
          <a:xfrm>
            <a:off x="1371600" y="3383280"/>
            <a:ext cx="6400800" cy="1661993"/>
          </a:xfrm>
          <a:prstGeom prst="rect">
            <a:avLst/>
          </a:prstGeom>
        </p:spPr>
        <p:txBody>
          <a:bodyPr>
            <a:spAutoFit/>
          </a:bodyPr>
          <a:lstStyle/>
          <a:p>
            <a:pPr algn="ctr"/>
            <a:r>
              <a:rPr lang="en-US" altLang="en-US" sz="2400" b="1" dirty="0" smtClean="0">
                <a:solidFill>
                  <a:srgbClr val="002060"/>
                </a:solidFill>
                <a:latin typeface="Arial" panose="020B0604020202020204" pitchFamily="34" charset="0"/>
                <a:cs typeface="Arial" panose="020B0604020202020204" pitchFamily="34" charset="0"/>
              </a:rPr>
              <a:t>Jorge Rodriguez</a:t>
            </a:r>
          </a:p>
          <a:p>
            <a:pPr algn="ctr"/>
            <a:r>
              <a:rPr lang="en-US" altLang="en-US" sz="2400" b="1" dirty="0" smtClean="0">
                <a:solidFill>
                  <a:srgbClr val="002060"/>
                </a:solidFill>
                <a:latin typeface="Arial" panose="020B0604020202020204" pitchFamily="34" charset="0"/>
                <a:cs typeface="Arial" panose="020B0604020202020204" pitchFamily="34" charset="0"/>
              </a:rPr>
              <a:t>FTN Financial Municipal Advisors</a:t>
            </a:r>
            <a:br>
              <a:rPr lang="en-US" altLang="en-US" sz="2400" b="1" dirty="0" smtClean="0">
                <a:solidFill>
                  <a:srgbClr val="002060"/>
                </a:solidFill>
                <a:latin typeface="Arial" panose="020B0604020202020204" pitchFamily="34" charset="0"/>
                <a:cs typeface="Arial" panose="020B0604020202020204" pitchFamily="34" charset="0"/>
              </a:rPr>
            </a:br>
            <a:r>
              <a:rPr lang="en-US" altLang="en-US" sz="1800" dirty="0" smtClean="0">
                <a:solidFill>
                  <a:srgbClr val="002060"/>
                </a:solidFill>
                <a:latin typeface="Arial" panose="020B0604020202020204" pitchFamily="34" charset="0"/>
                <a:cs typeface="Arial" panose="020B0604020202020204" pitchFamily="34" charset="0"/>
              </a:rPr>
              <a:t>17721 Rogers Ranch Parkway, Suite 145</a:t>
            </a:r>
            <a:br>
              <a:rPr lang="en-US" altLang="en-US" sz="1800" dirty="0" smtClean="0">
                <a:solidFill>
                  <a:srgbClr val="002060"/>
                </a:solidFill>
                <a:latin typeface="Arial" panose="020B0604020202020204" pitchFamily="34" charset="0"/>
                <a:cs typeface="Arial" panose="020B0604020202020204" pitchFamily="34" charset="0"/>
              </a:rPr>
            </a:br>
            <a:r>
              <a:rPr lang="en-US" altLang="en-US" sz="1800" dirty="0" smtClean="0">
                <a:solidFill>
                  <a:srgbClr val="002060"/>
                </a:solidFill>
                <a:latin typeface="Arial" panose="020B0604020202020204" pitchFamily="34" charset="0"/>
                <a:cs typeface="Arial" panose="020B0604020202020204" pitchFamily="34" charset="0"/>
              </a:rPr>
              <a:t>San Antonio, Texas  78258</a:t>
            </a:r>
            <a:br>
              <a:rPr lang="en-US" altLang="en-US" sz="1800" dirty="0" smtClean="0">
                <a:solidFill>
                  <a:srgbClr val="002060"/>
                </a:solidFill>
                <a:latin typeface="Arial" panose="020B0604020202020204" pitchFamily="34" charset="0"/>
                <a:cs typeface="Arial" panose="020B0604020202020204" pitchFamily="34" charset="0"/>
              </a:rPr>
            </a:br>
            <a:r>
              <a:rPr lang="en-US" altLang="en-US" sz="1800" dirty="0" smtClean="0">
                <a:solidFill>
                  <a:srgbClr val="002060"/>
                </a:solidFill>
                <a:latin typeface="Arial" panose="020B0604020202020204" pitchFamily="34" charset="0"/>
                <a:cs typeface="Arial" panose="020B0604020202020204" pitchFamily="34" charset="0"/>
              </a:rPr>
              <a:t>210.487.7000</a:t>
            </a:r>
            <a:endParaRPr lang="en-US" sz="1800" dirty="0">
              <a:solidFill>
                <a:srgbClr val="002060"/>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altLang="en-US" dirty="0" smtClean="0"/>
              <a:t>Purpose</a:t>
            </a:r>
          </a:p>
        </p:txBody>
      </p:sp>
      <p:sp>
        <p:nvSpPr>
          <p:cNvPr id="5124" name="Rectangle 3"/>
          <p:cNvSpPr>
            <a:spLocks noGrp="1" noChangeArrowheads="1"/>
          </p:cNvSpPr>
          <p:nvPr>
            <p:ph sz="quarter" idx="1"/>
          </p:nvPr>
        </p:nvSpPr>
        <p:spPr/>
        <p:txBody>
          <a:bodyPr/>
          <a:lstStyle/>
          <a:p>
            <a:pPr>
              <a:spcAft>
                <a:spcPts val="600"/>
              </a:spcAft>
            </a:pPr>
            <a:endParaRPr lang="en-US" altLang="en-US" dirty="0" smtClean="0"/>
          </a:p>
          <a:p>
            <a:pPr>
              <a:spcAft>
                <a:spcPts val="600"/>
              </a:spcAft>
            </a:pPr>
            <a:r>
              <a:rPr lang="en-US" altLang="en-US" dirty="0" smtClean="0"/>
              <a:t>To review the options for funding capital projects</a:t>
            </a:r>
          </a:p>
          <a:p>
            <a:pPr>
              <a:spcAft>
                <a:spcPts val="600"/>
              </a:spcAft>
            </a:pPr>
            <a:endParaRPr lang="en-US" altLang="en-US" dirty="0" smtClean="0"/>
          </a:p>
          <a:p>
            <a:pPr>
              <a:spcAft>
                <a:spcPts val="600"/>
              </a:spcAft>
            </a:pPr>
            <a:r>
              <a:rPr lang="en-US" altLang="en-US" dirty="0" smtClean="0"/>
              <a:t>To review the various funding options and methodologies</a:t>
            </a:r>
          </a:p>
          <a:p>
            <a:pPr>
              <a:spcAft>
                <a:spcPts val="600"/>
              </a:spcAft>
            </a:pPr>
            <a:endParaRPr lang="en-US" altLang="en-US" dirty="0" smtClean="0"/>
          </a:p>
          <a:p>
            <a:pPr>
              <a:spcAft>
                <a:spcPts val="600"/>
              </a:spcAft>
            </a:pPr>
            <a:r>
              <a:rPr lang="en-US" altLang="en-US" dirty="0" smtClean="0"/>
              <a:t>To identify current project funding requirements</a:t>
            </a:r>
          </a:p>
          <a:p>
            <a:pPr>
              <a:spcAft>
                <a:spcPts val="600"/>
              </a:spcAft>
            </a:pPr>
            <a:endParaRPr lang="en-US" altLang="en-US" dirty="0" smtClean="0"/>
          </a:p>
          <a:p>
            <a:pPr>
              <a:spcAft>
                <a:spcPts val="600"/>
              </a:spcAft>
            </a:pPr>
            <a:r>
              <a:rPr lang="en-US" altLang="en-US" dirty="0" smtClean="0"/>
              <a:t>To recommend a methodology to address these needs</a:t>
            </a:r>
          </a:p>
          <a:p>
            <a:pPr>
              <a:spcAft>
                <a:spcPts val="600"/>
              </a:spcAft>
            </a:pPr>
            <a:endParaRPr lang="en-US" altLang="en-US" dirty="0" smtClean="0"/>
          </a:p>
          <a:p>
            <a:pPr>
              <a:spcAft>
                <a:spcPts val="600"/>
              </a:spcAft>
            </a:pPr>
            <a:endParaRPr lang="en-US" altLang="en-US" dirty="0" smtClean="0"/>
          </a:p>
          <a:p>
            <a:pPr>
              <a:spcAft>
                <a:spcPts val="600"/>
              </a:spcAft>
            </a:pPr>
            <a:endParaRPr lang="en-US" altLang="en-US" dirty="0" smtClean="0"/>
          </a:p>
        </p:txBody>
      </p:sp>
      <p:sp>
        <p:nvSpPr>
          <p:cNvPr id="6" name="Rectangle 5"/>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r>
              <a:rPr lang="en-US" altLang="en-US" dirty="0" smtClean="0"/>
              <a:t>Financing Mechanisms</a:t>
            </a:r>
          </a:p>
        </p:txBody>
      </p:sp>
      <p:sp>
        <p:nvSpPr>
          <p:cNvPr id="6148" name="Rectangle 3"/>
          <p:cNvSpPr>
            <a:spLocks noGrp="1" noChangeArrowheads="1"/>
          </p:cNvSpPr>
          <p:nvPr>
            <p:ph sz="quarter" idx="1"/>
          </p:nvPr>
        </p:nvSpPr>
        <p:spPr/>
        <p:txBody>
          <a:bodyPr/>
          <a:lstStyle/>
          <a:p>
            <a:pPr>
              <a:spcAft>
                <a:spcPts val="1200"/>
              </a:spcAft>
            </a:pPr>
            <a:r>
              <a:rPr lang="en-US" altLang="en-US" dirty="0" smtClean="0"/>
              <a:t>General Obligation Debt</a:t>
            </a:r>
          </a:p>
          <a:p>
            <a:pPr lvl="1">
              <a:spcAft>
                <a:spcPts val="1200"/>
              </a:spcAft>
            </a:pPr>
            <a:r>
              <a:rPr lang="en-US" altLang="en-US" dirty="0" smtClean="0"/>
              <a:t>Supported by local ad valorem taxes</a:t>
            </a:r>
          </a:p>
          <a:p>
            <a:pPr lvl="1">
              <a:spcAft>
                <a:spcPts val="1200"/>
              </a:spcAft>
            </a:pPr>
            <a:r>
              <a:rPr lang="en-US" altLang="en-US" dirty="0" smtClean="0"/>
              <a:t>Debt must be approved by voters</a:t>
            </a:r>
          </a:p>
          <a:p>
            <a:pPr>
              <a:spcAft>
                <a:spcPts val="1200"/>
              </a:spcAft>
            </a:pPr>
            <a:r>
              <a:rPr lang="en-US" altLang="en-US" dirty="0" smtClean="0"/>
              <a:t>Maintenance Tax Notes</a:t>
            </a:r>
          </a:p>
          <a:p>
            <a:pPr lvl="1">
              <a:spcAft>
                <a:spcPts val="1200"/>
              </a:spcAft>
            </a:pPr>
            <a:r>
              <a:rPr lang="en-US" altLang="en-US" dirty="0" smtClean="0"/>
              <a:t>Supported by local ad valorem taxes</a:t>
            </a:r>
          </a:p>
          <a:p>
            <a:pPr lvl="1">
              <a:spcAft>
                <a:spcPts val="1200"/>
              </a:spcAft>
            </a:pPr>
            <a:r>
              <a:rPr lang="en-US" altLang="en-US" dirty="0" smtClean="0"/>
              <a:t>Issued for maintenance and renovation of existing capital improvements</a:t>
            </a:r>
          </a:p>
          <a:p>
            <a:pPr>
              <a:spcAft>
                <a:spcPts val="1200"/>
              </a:spcAft>
            </a:pPr>
            <a:r>
              <a:rPr lang="en-US" altLang="en-US" dirty="0" smtClean="0"/>
              <a:t>Combined Fee Revenue Debt</a:t>
            </a:r>
          </a:p>
          <a:p>
            <a:pPr lvl="1">
              <a:spcAft>
                <a:spcPts val="1200"/>
              </a:spcAft>
            </a:pPr>
            <a:r>
              <a:rPr lang="en-US" altLang="en-US" dirty="0" smtClean="0"/>
              <a:t>Supported by tuition and fees</a:t>
            </a:r>
          </a:p>
          <a:p>
            <a:pPr lvl="1">
              <a:spcAft>
                <a:spcPts val="1200"/>
              </a:spcAft>
            </a:pPr>
            <a:r>
              <a:rPr lang="en-US" altLang="en-US" dirty="0" smtClean="0"/>
              <a:t>Board approval of financings</a:t>
            </a:r>
          </a:p>
          <a:p>
            <a:pPr>
              <a:spcAft>
                <a:spcPts val="1200"/>
              </a:spcAft>
            </a:pPr>
            <a:r>
              <a:rPr lang="en-US" altLang="en-US" dirty="0" smtClean="0"/>
              <a:t>Public Facilities Corporation Finance</a:t>
            </a:r>
          </a:p>
          <a:p>
            <a:pPr lvl="1">
              <a:spcAft>
                <a:spcPts val="1200"/>
              </a:spcAft>
            </a:pPr>
            <a:r>
              <a:rPr lang="en-US" altLang="en-US" dirty="0" smtClean="0"/>
              <a:t>Supported by lease payments by the District</a:t>
            </a:r>
          </a:p>
          <a:p>
            <a:pPr>
              <a:spcAft>
                <a:spcPts val="1200"/>
              </a:spcAft>
            </a:pPr>
            <a:endParaRPr lang="en-US" altLang="en-US" dirty="0" smtClean="0"/>
          </a:p>
          <a:p>
            <a:pPr>
              <a:spcAft>
                <a:spcPts val="1200"/>
              </a:spcAft>
            </a:pPr>
            <a:endParaRPr lang="en-US" altLang="en-US" dirty="0" smtClean="0"/>
          </a:p>
          <a:p>
            <a:pPr>
              <a:spcAft>
                <a:spcPts val="1200"/>
              </a:spcAft>
            </a:pPr>
            <a:endParaRPr lang="en-US" altLang="en-US" dirty="0" smtClean="0"/>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p:txBody>
          <a:bodyPr/>
          <a:lstStyle/>
          <a:p>
            <a:r>
              <a:rPr lang="en-US" altLang="en-US" smtClean="0"/>
              <a:t>General Obligation Bonds</a:t>
            </a:r>
            <a:endParaRPr lang="en-US" altLang="en-US" dirty="0" smtClean="0"/>
          </a:p>
        </p:txBody>
      </p:sp>
      <p:sp>
        <p:nvSpPr>
          <p:cNvPr id="7172" name="Rectangle 3"/>
          <p:cNvSpPr>
            <a:spLocks noGrp="1" noChangeArrowheads="1"/>
          </p:cNvSpPr>
          <p:nvPr>
            <p:ph sz="quarter" idx="1"/>
          </p:nvPr>
        </p:nvSpPr>
        <p:spPr/>
        <p:txBody>
          <a:bodyPr/>
          <a:lstStyle/>
          <a:p>
            <a:r>
              <a:rPr lang="en-US" altLang="en-US" dirty="0" smtClean="0"/>
              <a:t>General obligation debt of the District, voter approved at District-wide election</a:t>
            </a:r>
          </a:p>
          <a:p>
            <a:endParaRPr lang="en-US" altLang="en-US" dirty="0" smtClean="0"/>
          </a:p>
          <a:p>
            <a:r>
              <a:rPr lang="en-US" altLang="en-US" dirty="0" smtClean="0"/>
              <a:t>Secured by ad valorem taxes, carry highest credit rating of any District</a:t>
            </a:r>
          </a:p>
          <a:p>
            <a:endParaRPr lang="en-US" altLang="en-US" dirty="0" smtClean="0"/>
          </a:p>
          <a:p>
            <a:endParaRPr lang="en-US" altLang="en-US" dirty="0" smtClean="0"/>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r>
              <a:rPr lang="en-US" altLang="en-US" smtClean="0"/>
              <a:t>Maintenance Tax Notes</a:t>
            </a:r>
            <a:endParaRPr lang="en-US" altLang="en-US" dirty="0" smtClean="0"/>
          </a:p>
        </p:txBody>
      </p:sp>
      <p:sp>
        <p:nvSpPr>
          <p:cNvPr id="11268" name="Rectangle 3"/>
          <p:cNvSpPr>
            <a:spLocks noGrp="1" noChangeArrowheads="1"/>
          </p:cNvSpPr>
          <p:nvPr>
            <p:ph sz="quarter" idx="1"/>
          </p:nvPr>
        </p:nvSpPr>
        <p:spPr/>
        <p:txBody>
          <a:bodyPr/>
          <a:lstStyle/>
          <a:p>
            <a:r>
              <a:rPr lang="en-US" altLang="en-US" dirty="0" smtClean="0"/>
              <a:t>Authorized by Texas Education Code Section 45.108</a:t>
            </a:r>
          </a:p>
          <a:p>
            <a:endParaRPr lang="en-US" altLang="en-US" dirty="0" smtClean="0"/>
          </a:p>
          <a:p>
            <a:r>
              <a:rPr lang="en-US" altLang="en-US" dirty="0" smtClean="0"/>
              <a:t>Secured by a pledge of Ad Valorem Tax revenues (</a:t>
            </a:r>
            <a:r>
              <a:rPr lang="en-US" altLang="en-US" dirty="0" err="1" smtClean="0"/>
              <a:t>I&amp;S</a:t>
            </a:r>
            <a:r>
              <a:rPr lang="en-US" altLang="en-US" dirty="0" smtClean="0"/>
              <a:t> Tax if they mature beyond one year)</a:t>
            </a:r>
          </a:p>
          <a:p>
            <a:endParaRPr lang="en-US" altLang="en-US" dirty="0" smtClean="0"/>
          </a:p>
          <a:p>
            <a:r>
              <a:rPr lang="en-US" altLang="en-US" dirty="0" smtClean="0"/>
              <a:t>Maturities limited to 25 years</a:t>
            </a:r>
          </a:p>
          <a:p>
            <a:endParaRPr lang="en-US" altLang="en-US" dirty="0" smtClean="0"/>
          </a:p>
          <a:p>
            <a:r>
              <a:rPr lang="en-US" altLang="en-US" dirty="0" smtClean="0"/>
              <a:t>May only be utilized for “maintenance expenditures” which are defined in the statute to include expenditures in connection with the maintenance, repair, rehabilitation, or replacement of heating, air conditioning, water, sanitation, roofing, flooring, electric, or other building systems of existing school properties  </a:t>
            </a:r>
          </a:p>
        </p:txBody>
      </p:sp>
      <p:sp>
        <p:nvSpPr>
          <p:cNvPr id="11266" name="Slide Number Placeholder 5"/>
          <p:cNvSpPr>
            <a:spLocks noGrp="1"/>
          </p:cNvSpPr>
          <p:nvPr>
            <p:ph type="sldNum" sz="quarter" idx="4294967295"/>
          </p:nvPr>
        </p:nvSpPr>
        <p:spPr>
          <a:xfrm>
            <a:off x="72390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EC360FB-CECC-4B90-AF17-AA9927AD573D}" type="slidenum">
              <a:rPr lang="en-US" altLang="en-US" sz="1400" smtClean="0"/>
              <a:pPr>
                <a:spcBef>
                  <a:spcPct val="0"/>
                </a:spcBef>
                <a:buFontTx/>
                <a:buNone/>
              </a:pPr>
              <a:t>5</a:t>
            </a:fld>
            <a:endParaRPr lang="en-US" altLang="en-US" sz="1400" smtClean="0"/>
          </a:p>
        </p:txBody>
      </p:sp>
      <p:pic>
        <p:nvPicPr>
          <p:cNvPr id="11269"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38200" y="6315075"/>
            <a:ext cx="20193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9" name="Rectangle 8"/>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altLang="en-US" dirty="0" smtClean="0"/>
              <a:t>Combined Fee Revenue Bonds</a:t>
            </a:r>
          </a:p>
        </p:txBody>
      </p:sp>
      <p:sp>
        <p:nvSpPr>
          <p:cNvPr id="9220" name="Rectangle 3"/>
          <p:cNvSpPr>
            <a:spLocks noGrp="1" noChangeArrowheads="1"/>
          </p:cNvSpPr>
          <p:nvPr>
            <p:ph sz="quarter" idx="1"/>
          </p:nvPr>
        </p:nvSpPr>
        <p:spPr/>
        <p:txBody>
          <a:bodyPr/>
          <a:lstStyle/>
          <a:p>
            <a:r>
              <a:rPr lang="en-US" altLang="en-US" dirty="0" smtClean="0"/>
              <a:t>Debt secured by certain fees of the District</a:t>
            </a:r>
          </a:p>
          <a:p>
            <a:endParaRPr lang="en-US" altLang="en-US" dirty="0" smtClean="0"/>
          </a:p>
          <a:p>
            <a:r>
              <a:rPr lang="en-US" altLang="en-US" dirty="0" smtClean="0"/>
              <a:t>May be used for both in-district and out-of-district purposes</a:t>
            </a:r>
          </a:p>
          <a:p>
            <a:endParaRPr lang="en-US" altLang="en-US" dirty="0" smtClean="0"/>
          </a:p>
          <a:p>
            <a:r>
              <a:rPr lang="en-US" altLang="en-US" dirty="0" smtClean="0"/>
              <a:t>Secured by tuition, fees, investment income</a:t>
            </a:r>
          </a:p>
          <a:p>
            <a:endParaRPr lang="en-US" altLang="en-US" dirty="0" smtClean="0"/>
          </a:p>
          <a:p>
            <a:r>
              <a:rPr lang="en-US" altLang="en-US" dirty="0" smtClean="0"/>
              <a:t>Capacity is finite; statutorily limited by available pledged revenue</a:t>
            </a:r>
          </a:p>
          <a:p>
            <a:endParaRPr lang="en-US" altLang="en-US" dirty="0" smtClean="0"/>
          </a:p>
          <a:p>
            <a:r>
              <a:rPr lang="en-US" altLang="en-US" dirty="0" smtClean="0"/>
              <a:t>Without corresponding increase in unrestricted revenues (i.e., taxes, tuition, fees) added debt may erode operational revenue</a:t>
            </a:r>
          </a:p>
          <a:p>
            <a:endParaRPr lang="en-US" altLang="en-US" dirty="0" smtClean="0"/>
          </a:p>
          <a:p>
            <a:endParaRPr lang="en-US" altLang="en-US" dirty="0" smtClean="0"/>
          </a:p>
          <a:p>
            <a:endParaRPr lang="en-US" altLang="en-US" dirty="0" smtClean="0"/>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ltLang="en-US" dirty="0" smtClean="0"/>
              <a:t>Public Facilities Corporation</a:t>
            </a:r>
          </a:p>
        </p:txBody>
      </p:sp>
      <p:sp>
        <p:nvSpPr>
          <p:cNvPr id="11268" name="Rectangle 3"/>
          <p:cNvSpPr>
            <a:spLocks noGrp="1" noChangeArrowheads="1"/>
          </p:cNvSpPr>
          <p:nvPr>
            <p:ph sz="quarter" idx="1"/>
          </p:nvPr>
        </p:nvSpPr>
        <p:spPr/>
        <p:txBody>
          <a:bodyPr/>
          <a:lstStyle/>
          <a:p>
            <a:r>
              <a:rPr lang="en-US" altLang="en-US" dirty="0" smtClean="0"/>
              <a:t>College Districts may create a Public Facilities Corporation (“PFC”) – conduit</a:t>
            </a:r>
          </a:p>
          <a:p>
            <a:endParaRPr lang="en-US" altLang="en-US" dirty="0" smtClean="0"/>
          </a:p>
          <a:p>
            <a:r>
              <a:rPr lang="en-US" altLang="en-US" dirty="0" smtClean="0"/>
              <a:t>College District Trustees constitute the Board of Directors of the PFC</a:t>
            </a:r>
          </a:p>
          <a:p>
            <a:endParaRPr lang="en-US" altLang="en-US" dirty="0" smtClean="0"/>
          </a:p>
          <a:p>
            <a:r>
              <a:rPr lang="en-US" altLang="en-US" dirty="0" smtClean="0"/>
              <a:t>Lease revenue bonds issued by PFC available for property acquisition and development in the service area</a:t>
            </a:r>
          </a:p>
          <a:p>
            <a:endParaRPr lang="en-US" altLang="en-US" dirty="0" smtClean="0"/>
          </a:p>
          <a:p>
            <a:r>
              <a:rPr lang="en-US" altLang="en-US" dirty="0" smtClean="0"/>
              <a:t>District leases the new facility from the PFC</a:t>
            </a:r>
          </a:p>
          <a:p>
            <a:endParaRPr lang="en-US" altLang="en-US" dirty="0" smtClean="0"/>
          </a:p>
          <a:p>
            <a:r>
              <a:rPr lang="en-US" altLang="en-US" dirty="0" smtClean="0"/>
              <a:t>The bonds are secured by annual lease payment of District;  </a:t>
            </a:r>
            <a:r>
              <a:rPr lang="en-US" altLang="en-US" dirty="0"/>
              <a:t>h</a:t>
            </a:r>
            <a:r>
              <a:rPr lang="en-US" altLang="en-US" dirty="0" smtClean="0"/>
              <a:t>olds very high credit rating one step below District general obligation</a:t>
            </a:r>
          </a:p>
          <a:p>
            <a:endParaRPr lang="en-US" altLang="en-US" dirty="0" smtClean="0"/>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txBox="1">
            <a:spLocks noGrp="1"/>
          </p:cNvSpPr>
          <p:nvPr>
            <p:ph type="title"/>
          </p:nvPr>
        </p:nvSpPr>
        <p:spPr/>
        <p:txBody>
          <a:bodyPr/>
          <a:lstStyle/>
          <a:p>
            <a:r>
              <a:rPr lang="en-US" smtClean="0"/>
              <a:t>Public Facilities Corporation (continued) </a:t>
            </a:r>
            <a:endParaRPr lang="en-US" dirty="0"/>
          </a:p>
        </p:txBody>
      </p:sp>
      <p:sp>
        <p:nvSpPr>
          <p:cNvPr id="13315" name="Rectangle 3"/>
          <p:cNvSpPr>
            <a:spLocks noGrp="1" noChangeArrowheads="1"/>
          </p:cNvSpPr>
          <p:nvPr>
            <p:ph sz="quarter" idx="1"/>
          </p:nvPr>
        </p:nvSpPr>
        <p:spPr/>
        <p:txBody>
          <a:bodyPr/>
          <a:lstStyle/>
          <a:p>
            <a:r>
              <a:rPr lang="en-US" altLang="en-US" dirty="0" smtClean="0"/>
              <a:t>District Board has final authority over use and issuance of new money debt</a:t>
            </a:r>
          </a:p>
          <a:p>
            <a:endParaRPr lang="en-US" altLang="en-US" dirty="0" smtClean="0"/>
          </a:p>
          <a:p>
            <a:r>
              <a:rPr lang="en-US" altLang="en-US" dirty="0" smtClean="0"/>
              <a:t>District Board has final authority over refinancing outstanding debt</a:t>
            </a:r>
          </a:p>
          <a:p>
            <a:endParaRPr lang="en-US" altLang="en-US" dirty="0" smtClean="0"/>
          </a:p>
          <a:p>
            <a:r>
              <a:rPr lang="en-US" altLang="en-US" dirty="0" smtClean="0"/>
              <a:t>Does not impair revenue bond capacity</a:t>
            </a:r>
          </a:p>
          <a:p>
            <a:endParaRPr lang="en-US" altLang="en-US" dirty="0" smtClean="0"/>
          </a:p>
          <a:p>
            <a:r>
              <a:rPr lang="en-US" altLang="en-US" dirty="0" smtClean="0"/>
              <a:t>Structured properly, may provide for multi-staged development</a:t>
            </a:r>
          </a:p>
          <a:p>
            <a:endParaRPr lang="en-US" altLang="en-US" dirty="0" smtClean="0"/>
          </a:p>
          <a:p>
            <a:r>
              <a:rPr lang="en-US" altLang="en-US" dirty="0" smtClean="0"/>
              <a:t>While a lease purchase transaction, avoids costly developer fees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dirty="0"/>
              <a:t>Issuance Process and </a:t>
            </a:r>
            <a:r>
              <a:rPr lang="en-US" altLang="en-US" dirty="0" smtClean="0"/>
              <a:t>Participants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r>
              <a:rPr lang="en-US" altLang="en-US" dirty="0" smtClean="0"/>
              <a:t>Working Group</a:t>
            </a:r>
          </a:p>
        </p:txBody>
      </p:sp>
      <p:sp>
        <p:nvSpPr>
          <p:cNvPr id="18436" name="Rectangle 3"/>
          <p:cNvSpPr>
            <a:spLocks noGrp="1" noChangeArrowheads="1"/>
          </p:cNvSpPr>
          <p:nvPr>
            <p:ph sz="quarter" idx="1"/>
          </p:nvPr>
        </p:nvSpPr>
        <p:spPr/>
        <p:txBody>
          <a:bodyPr/>
          <a:lstStyle/>
          <a:p>
            <a:pPr marL="0" indent="0">
              <a:spcAft>
                <a:spcPts val="600"/>
              </a:spcAft>
              <a:buNone/>
            </a:pPr>
            <a:r>
              <a:rPr lang="en-US" altLang="en-US" dirty="0" smtClean="0"/>
              <a:t>The following solely represent the interests of the College District Issuer:</a:t>
            </a:r>
          </a:p>
          <a:p>
            <a:pPr>
              <a:spcAft>
                <a:spcPts val="600"/>
              </a:spcAft>
            </a:pPr>
            <a:r>
              <a:rPr lang="en-US" altLang="en-US" dirty="0" smtClean="0"/>
              <a:t>Bond Counsel </a:t>
            </a:r>
          </a:p>
          <a:p>
            <a:pPr lvl="1">
              <a:spcAft>
                <a:spcPts val="600"/>
              </a:spcAft>
            </a:pPr>
            <a:r>
              <a:rPr lang="en-US" altLang="en-US" dirty="0" smtClean="0"/>
              <a:t>Legal Counsel to District.  Prepares and submits bond documents to the Attorney General</a:t>
            </a:r>
          </a:p>
          <a:p>
            <a:pPr lvl="1">
              <a:spcAft>
                <a:spcPts val="600"/>
              </a:spcAft>
            </a:pPr>
            <a:r>
              <a:rPr lang="en-US" altLang="en-US" dirty="0" smtClean="0"/>
              <a:t>Delivers an opinion upon the closing of an issue of bonds as to legality of issuance and other matters that may include the description of security pledge and an opinion as to the tax-exempt nature of the bonds</a:t>
            </a:r>
          </a:p>
          <a:p>
            <a:pPr lvl="1">
              <a:spcAft>
                <a:spcPts val="600"/>
              </a:spcAft>
            </a:pPr>
            <a:r>
              <a:rPr lang="en-US" altLang="en-US" dirty="0" smtClean="0"/>
              <a:t>Prepares and counsels Trustees on other corporate and real estate documents related to the transaction</a:t>
            </a:r>
          </a:p>
          <a:p>
            <a:pPr lvl="1">
              <a:spcAft>
                <a:spcPts val="600"/>
              </a:spcAft>
            </a:pPr>
            <a:r>
              <a:rPr lang="en-US" altLang="en-US" dirty="0" smtClean="0"/>
              <a:t>Attorney-Client Relationship</a:t>
            </a:r>
          </a:p>
          <a:p>
            <a:pPr>
              <a:spcAft>
                <a:spcPts val="600"/>
              </a:spcAft>
            </a:pPr>
            <a:r>
              <a:rPr lang="en-US" altLang="en-US" dirty="0" smtClean="0"/>
              <a:t>Financial Advisor </a:t>
            </a:r>
          </a:p>
          <a:p>
            <a:pPr lvl="1">
              <a:spcAft>
                <a:spcPts val="600"/>
              </a:spcAft>
            </a:pPr>
            <a:r>
              <a:rPr lang="en-US" altLang="en-US" dirty="0" smtClean="0"/>
              <a:t>A consultant to the issuer, acting in a fiduciary capacity, who provides the issuer with advice regarding the structure, timing, terms, or other similar matters concerning a new issue of securities.  Acts as negotiation agent on behalf of the issuer with underwriters, rating agencies and investors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r>
              <a:rPr lang="en-US" altLang="en-US" dirty="0" smtClean="0"/>
              <a:t>Working Group – Underwriting Team</a:t>
            </a:r>
          </a:p>
        </p:txBody>
      </p:sp>
      <p:sp>
        <p:nvSpPr>
          <p:cNvPr id="19460" name="Rectangle 3"/>
          <p:cNvSpPr>
            <a:spLocks noGrp="1" noChangeArrowheads="1"/>
          </p:cNvSpPr>
          <p:nvPr>
            <p:ph sz="quarter" idx="1"/>
          </p:nvPr>
        </p:nvSpPr>
        <p:spPr/>
        <p:txBody>
          <a:bodyPr/>
          <a:lstStyle/>
          <a:p>
            <a:pPr marL="0" indent="0">
              <a:spcAft>
                <a:spcPts val="600"/>
              </a:spcAft>
              <a:buNone/>
            </a:pPr>
            <a:r>
              <a:rPr lang="en-US" altLang="en-US" dirty="0" smtClean="0"/>
              <a:t>The Underwriting Team in no way represents the interests of the College District Team</a:t>
            </a:r>
          </a:p>
          <a:p>
            <a:pPr>
              <a:spcAft>
                <a:spcPts val="600"/>
              </a:spcAft>
            </a:pPr>
            <a:r>
              <a:rPr lang="en-US" altLang="en-US" dirty="0" smtClean="0"/>
              <a:t>Underwriter</a:t>
            </a:r>
          </a:p>
          <a:p>
            <a:pPr lvl="1">
              <a:spcAft>
                <a:spcPts val="600"/>
              </a:spcAft>
            </a:pPr>
            <a:r>
              <a:rPr lang="en-US" altLang="en-US" dirty="0" smtClean="0"/>
              <a:t>A broker dealer engaged to negotiate and market securities to investors based upon an offering approved by the issuer</a:t>
            </a:r>
          </a:p>
          <a:p>
            <a:pPr lvl="1">
              <a:spcAft>
                <a:spcPts val="600"/>
              </a:spcAft>
            </a:pPr>
            <a:r>
              <a:rPr lang="en-US" altLang="en-US" dirty="0" smtClean="0"/>
              <a:t>No fiduciary relationship to the issuer</a:t>
            </a:r>
          </a:p>
          <a:p>
            <a:pPr>
              <a:spcAft>
                <a:spcPts val="600"/>
              </a:spcAft>
            </a:pPr>
            <a:r>
              <a:rPr lang="en-US" altLang="en-US" dirty="0" smtClean="0"/>
              <a:t>Underwriting Syndicate </a:t>
            </a:r>
          </a:p>
          <a:p>
            <a:pPr lvl="1">
              <a:spcAft>
                <a:spcPts val="600"/>
              </a:spcAft>
            </a:pPr>
            <a:r>
              <a:rPr lang="en-US" altLang="en-US" dirty="0" smtClean="0"/>
              <a:t>A group of underwriters formed for the purpose of participating jointly in the initial public offering of a new issue of municipal securities.  One or more underwriters will act as manager of the syndicate and one of the managers will act as lead manager and run the books  </a:t>
            </a:r>
          </a:p>
          <a:p>
            <a:pPr>
              <a:spcAft>
                <a:spcPts val="600"/>
              </a:spcAft>
            </a:pPr>
            <a:r>
              <a:rPr lang="en-US" altLang="en-US" dirty="0" smtClean="0"/>
              <a:t>Underwriters’ Counsel</a:t>
            </a:r>
          </a:p>
          <a:p>
            <a:pPr lvl="1">
              <a:spcAft>
                <a:spcPts val="600"/>
              </a:spcAft>
            </a:pPr>
            <a:r>
              <a:rPr lang="en-US" altLang="en-US" dirty="0" smtClean="0"/>
              <a:t>Represents the underwriters</a:t>
            </a:r>
          </a:p>
          <a:p>
            <a:pPr>
              <a:spcAft>
                <a:spcPts val="600"/>
              </a:spcAft>
            </a:pPr>
            <a:r>
              <a:rPr lang="en-US" altLang="en-US" dirty="0" smtClean="0"/>
              <a:t>Investors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altLang="en-US" dirty="0" smtClean="0"/>
              <a:t>Mandatory Disclosures for Underwriters</a:t>
            </a:r>
          </a:p>
        </p:txBody>
      </p:sp>
      <p:sp>
        <p:nvSpPr>
          <p:cNvPr id="20484" name="Rectangle 3"/>
          <p:cNvSpPr>
            <a:spLocks noGrp="1" noChangeArrowheads="1"/>
          </p:cNvSpPr>
          <p:nvPr>
            <p:ph sz="quarter" idx="1"/>
          </p:nvPr>
        </p:nvSpPr>
        <p:spPr/>
        <p:txBody>
          <a:bodyPr/>
          <a:lstStyle/>
          <a:p>
            <a:pPr>
              <a:spcAft>
                <a:spcPts val="600"/>
              </a:spcAft>
            </a:pPr>
            <a:r>
              <a:rPr lang="en-US" altLang="en-US" dirty="0" smtClean="0"/>
              <a:t>MSRB Rule G-17 requires Underwriters (“UW”) to deal fairly at all times with both municipal issuers and investors</a:t>
            </a:r>
          </a:p>
          <a:p>
            <a:pPr>
              <a:spcAft>
                <a:spcPts val="600"/>
              </a:spcAft>
            </a:pPr>
            <a:r>
              <a:rPr lang="en-US" altLang="en-US" dirty="0" smtClean="0"/>
              <a:t>UW primary role is to purchase the bonds with a view towards distribution in an arm’s-length commercial transaction with the issuer.  As such, UW has financial and other interests that differ from those of the issuer</a:t>
            </a:r>
          </a:p>
          <a:p>
            <a:pPr>
              <a:spcAft>
                <a:spcPts val="600"/>
              </a:spcAft>
            </a:pPr>
            <a:r>
              <a:rPr lang="en-US" altLang="en-US" dirty="0" smtClean="0"/>
              <a:t>Unlike a municipal advisor, UW does not have a fiduciary duty to the issuer under the federal securities laws and, therefore, is not required to act in the best interests of the issuer without regard to its own financial or other interests</a:t>
            </a:r>
          </a:p>
          <a:p>
            <a:pPr>
              <a:spcAft>
                <a:spcPts val="600"/>
              </a:spcAft>
            </a:pPr>
            <a:r>
              <a:rPr lang="en-US" altLang="en-US" dirty="0" smtClean="0"/>
              <a:t>UW has a duty to purchase the bonds from the issuer at a fair and reasonable price, but must balance that duty with its duty to sell the bonds to investors at prices that are fair and reasonable</a:t>
            </a:r>
          </a:p>
          <a:p>
            <a:pPr>
              <a:spcAft>
                <a:spcPts val="600"/>
              </a:spcAft>
            </a:pPr>
            <a:r>
              <a:rPr lang="en-US" altLang="en-US" dirty="0" smtClean="0"/>
              <a:t>UW will review the official statement in connection with the issuance of the bonds in accordance with, and as part of, its respective responsibilities to investors under federal securities laws, as applied to the facts and circumstances of each transaction</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r>
              <a:rPr lang="en-US" altLang="en-US" dirty="0" smtClean="0"/>
              <a:t>Working Group – Independent Third Parties</a:t>
            </a:r>
          </a:p>
        </p:txBody>
      </p:sp>
      <p:sp>
        <p:nvSpPr>
          <p:cNvPr id="21508" name="Rectangle 3"/>
          <p:cNvSpPr>
            <a:spLocks noGrp="1" noChangeArrowheads="1"/>
          </p:cNvSpPr>
          <p:nvPr>
            <p:ph sz="quarter" idx="1"/>
          </p:nvPr>
        </p:nvSpPr>
        <p:spPr/>
        <p:txBody>
          <a:bodyPr/>
          <a:lstStyle/>
          <a:p>
            <a:r>
              <a:rPr lang="en-US" altLang="en-US" sz="2200" dirty="0" smtClean="0"/>
              <a:t>Paying Agent</a:t>
            </a:r>
          </a:p>
          <a:p>
            <a:pPr lvl="1"/>
            <a:r>
              <a:rPr lang="en-US" altLang="en-US" dirty="0" smtClean="0"/>
              <a:t>Commercial bank where principal and interest payments are received from issuer and paid to bondholders</a:t>
            </a:r>
          </a:p>
          <a:p>
            <a:endParaRPr lang="en-US" altLang="en-US" dirty="0" smtClean="0"/>
          </a:p>
          <a:p>
            <a:r>
              <a:rPr lang="en-US" altLang="en-US" sz="2200" dirty="0" smtClean="0"/>
              <a:t>Verification Agent</a:t>
            </a:r>
          </a:p>
          <a:p>
            <a:pPr lvl="1"/>
            <a:r>
              <a:rPr lang="en-US" altLang="en-US" dirty="0" smtClean="0"/>
              <a:t>An independent consultant or CPA in a refunding transaction that verifies the adequacy of receipts necessary for the defeasance of outstanding securities</a:t>
            </a:r>
          </a:p>
          <a:p>
            <a:endParaRPr lang="en-US" altLang="en-US" dirty="0" smtClean="0"/>
          </a:p>
          <a:p>
            <a:r>
              <a:rPr lang="en-US" altLang="en-US" sz="2200" dirty="0" smtClean="0"/>
              <a:t>Attorney General of the State of Texas</a:t>
            </a:r>
          </a:p>
          <a:p>
            <a:pPr lvl="1"/>
            <a:r>
              <a:rPr lang="en-US" altLang="en-US" dirty="0" smtClean="0"/>
              <a:t>Reviews and approves all legal and financial documents of an issue of securities to assure legal compliance with all applicable State law</a:t>
            </a:r>
          </a:p>
          <a:p>
            <a:endParaRPr lang="en-US" altLang="en-US" dirty="0" smtClean="0"/>
          </a:p>
          <a:p>
            <a:r>
              <a:rPr lang="en-US" altLang="en-US" sz="2200" dirty="0" smtClean="0"/>
              <a:t>Rating Agencies</a:t>
            </a:r>
          </a:p>
          <a:p>
            <a:pPr lvl="1"/>
            <a:r>
              <a:rPr lang="en-US" altLang="en-US" dirty="0" smtClean="0"/>
              <a:t>Assess credit quality and assign credit ratings</a:t>
            </a:r>
          </a:p>
          <a:p>
            <a:pPr lvl="1"/>
            <a:endParaRPr lang="en-US" altLang="en-US" dirty="0" smtClean="0"/>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r>
              <a:rPr lang="en-US" altLang="en-US" dirty="0" smtClean="0"/>
              <a:t>Steps Necessary to Sell Bond Issue</a:t>
            </a:r>
          </a:p>
        </p:txBody>
      </p:sp>
      <p:sp>
        <p:nvSpPr>
          <p:cNvPr id="22532" name="Rectangle 3"/>
          <p:cNvSpPr>
            <a:spLocks noGrp="1" noChangeArrowheads="1"/>
          </p:cNvSpPr>
          <p:nvPr>
            <p:ph sz="quarter" idx="1"/>
          </p:nvPr>
        </p:nvSpPr>
        <p:spPr/>
        <p:txBody>
          <a:bodyPr/>
          <a:lstStyle/>
          <a:p>
            <a:r>
              <a:rPr lang="en-US" altLang="en-US" dirty="0" smtClean="0"/>
              <a:t>Staff works with Financial Advisor to determine needs and the best means to fund capital projects</a:t>
            </a:r>
          </a:p>
          <a:p>
            <a:endParaRPr lang="en-US" altLang="en-US" dirty="0" smtClean="0"/>
          </a:p>
          <a:p>
            <a:r>
              <a:rPr lang="en-US" altLang="en-US" dirty="0" smtClean="0"/>
              <a:t>Board discussion and tentative approval of bond sale</a:t>
            </a:r>
          </a:p>
          <a:p>
            <a:endParaRPr lang="en-US" altLang="en-US" dirty="0" smtClean="0"/>
          </a:p>
          <a:p>
            <a:r>
              <a:rPr lang="en-US" altLang="en-US" dirty="0" smtClean="0"/>
              <a:t>Staff, </a:t>
            </a:r>
            <a:r>
              <a:rPr lang="en-US" altLang="en-US" smtClean="0"/>
              <a:t>Financial Advisor, </a:t>
            </a:r>
            <a:r>
              <a:rPr lang="en-US" altLang="en-US" dirty="0" smtClean="0"/>
              <a:t>and Bond Counsel draft documents necessary for issuance of bonds</a:t>
            </a:r>
          </a:p>
          <a:p>
            <a:endParaRPr lang="en-US" altLang="en-US" dirty="0" smtClean="0"/>
          </a:p>
          <a:p>
            <a:r>
              <a:rPr lang="en-US" altLang="en-US" dirty="0" smtClean="0"/>
              <a:t>Board appointment of underwriting syndicate</a:t>
            </a:r>
          </a:p>
          <a:p>
            <a:endParaRPr lang="en-US" altLang="en-US" dirty="0" smtClean="0"/>
          </a:p>
          <a:p>
            <a:r>
              <a:rPr lang="en-US" altLang="en-US" dirty="0" smtClean="0"/>
              <a:t>Board approval of Preliminary Official Statement</a:t>
            </a:r>
          </a:p>
          <a:p>
            <a:endParaRPr lang="en-US" altLang="en-US" dirty="0" smtClean="0"/>
          </a:p>
          <a:p>
            <a:r>
              <a:rPr lang="en-US" altLang="en-US" dirty="0" smtClean="0"/>
              <a:t>Ratings process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altLang="en-US" dirty="0" smtClean="0"/>
              <a:t>Steps Necessary to Sell Bond Issue</a:t>
            </a:r>
          </a:p>
        </p:txBody>
      </p:sp>
      <p:sp>
        <p:nvSpPr>
          <p:cNvPr id="23556" name="Rectangle 3"/>
          <p:cNvSpPr>
            <a:spLocks noGrp="1" noChangeArrowheads="1"/>
          </p:cNvSpPr>
          <p:nvPr>
            <p:ph sz="quarter" idx="1"/>
          </p:nvPr>
        </p:nvSpPr>
        <p:spPr/>
        <p:txBody>
          <a:bodyPr/>
          <a:lstStyle/>
          <a:p>
            <a:r>
              <a:rPr lang="en-US" altLang="en-US" dirty="0" smtClean="0"/>
              <a:t>Sales process/pricing</a:t>
            </a:r>
          </a:p>
          <a:p>
            <a:endParaRPr lang="en-US" altLang="en-US" dirty="0" smtClean="0"/>
          </a:p>
          <a:p>
            <a:r>
              <a:rPr lang="en-US" altLang="en-US" dirty="0" smtClean="0"/>
              <a:t>Board approval of bond sale</a:t>
            </a:r>
          </a:p>
          <a:p>
            <a:endParaRPr lang="en-US" altLang="en-US" dirty="0" smtClean="0"/>
          </a:p>
          <a:p>
            <a:r>
              <a:rPr lang="en-US" altLang="en-US" dirty="0" smtClean="0"/>
              <a:t>Submission, review and approval by the Attorney General of Texas</a:t>
            </a:r>
          </a:p>
          <a:p>
            <a:endParaRPr lang="en-US" altLang="en-US" dirty="0" smtClean="0"/>
          </a:p>
          <a:p>
            <a:r>
              <a:rPr lang="en-US" altLang="en-US" dirty="0" smtClean="0"/>
              <a:t>Closing and delivery of funds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r>
              <a:rPr lang="en-US" altLang="en-US" dirty="0" smtClean="0"/>
              <a:t>College Financing Constraints</a:t>
            </a:r>
          </a:p>
        </p:txBody>
      </p:sp>
      <p:sp>
        <p:nvSpPr>
          <p:cNvPr id="24580" name="Rectangle 3"/>
          <p:cNvSpPr>
            <a:spLocks noGrp="1" noChangeArrowheads="1"/>
          </p:cNvSpPr>
          <p:nvPr>
            <p:ph sz="quarter" idx="1"/>
          </p:nvPr>
        </p:nvSpPr>
        <p:spPr/>
        <p:txBody>
          <a:bodyPr/>
          <a:lstStyle/>
          <a:p>
            <a:r>
              <a:rPr lang="en-US" altLang="en-US" dirty="0" smtClean="0"/>
              <a:t>The various general obligation and revenue bond issuance vehicles available to the District require funding of facilities for junior college purposes</a:t>
            </a:r>
          </a:p>
          <a:p>
            <a:endParaRPr lang="en-US" altLang="en-US" dirty="0" smtClean="0"/>
          </a:p>
          <a:p>
            <a:r>
              <a:rPr lang="en-US" altLang="en-US" dirty="0" smtClean="0"/>
              <a:t>There is no current authority to fund acquisition and construction of facilities for entities partnering with the District which may not fit the definition of educational facilities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r>
              <a:rPr lang="en-US" altLang="en-US" dirty="0" smtClean="0"/>
              <a:t>Renovation Projects </a:t>
            </a:r>
          </a:p>
        </p:txBody>
      </p:sp>
      <p:sp>
        <p:nvSpPr>
          <p:cNvPr id="24580" name="Rectangle 3"/>
          <p:cNvSpPr>
            <a:spLocks noGrp="1" noChangeArrowheads="1"/>
          </p:cNvSpPr>
          <p:nvPr>
            <p:ph sz="quarter" idx="1"/>
          </p:nvPr>
        </p:nvSpPr>
        <p:spPr/>
        <p:txBody>
          <a:bodyPr/>
          <a:lstStyle/>
          <a:p>
            <a:r>
              <a:rPr lang="en-US" altLang="en-US" dirty="0" smtClean="0"/>
              <a:t>Texas Education Code, Subsection 45.108(a) provides in part that the term “maintenance expenditures” includes expenditures “in connection with the maintenance, repair, rehabilitation, or replacement of heating, air conditioning, water, sanitation, roofing, flooring, electric or other building systems of existing school properties”</a:t>
            </a:r>
          </a:p>
          <a:p>
            <a:endParaRPr lang="en-US" altLang="en-US" dirty="0" smtClean="0"/>
          </a:p>
          <a:p>
            <a:r>
              <a:rPr lang="en-US" altLang="en-US" dirty="0" smtClean="0"/>
              <a:t>District may issue Tax Notes for the purpose of addressing these cost items</a:t>
            </a:r>
          </a:p>
        </p:txBody>
      </p:sp>
      <p:sp>
        <p:nvSpPr>
          <p:cNvPr id="7" name="Rectangle 6"/>
          <p:cNvSpPr/>
          <p:nvPr/>
        </p:nvSpPr>
        <p:spPr>
          <a:xfrm>
            <a:off x="590550" y="808038"/>
            <a:ext cx="8553450" cy="228600"/>
          </a:xfrm>
          <a:prstGeom prst="rect">
            <a:avLst/>
          </a:prstGeom>
          <a:solidFill>
            <a:srgbClr val="00206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Rectangle 7"/>
          <p:cNvSpPr/>
          <p:nvPr/>
        </p:nvSpPr>
        <p:spPr>
          <a:xfrm>
            <a:off x="0" y="808038"/>
            <a:ext cx="533400" cy="228600"/>
          </a:xfrm>
          <a:prstGeom prst="rect">
            <a:avLst/>
          </a:prstGeom>
          <a:solidFill>
            <a:srgbClr val="C00000"/>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623319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FTN 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TotalTime>
  <Words>1128</Words>
  <Application>Microsoft Office PowerPoint</Application>
  <PresentationFormat>On-screen Show (4:3)</PresentationFormat>
  <Paragraphs>137</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Arial Narrow</vt:lpstr>
      <vt:lpstr>Tahoma</vt:lpstr>
      <vt:lpstr>Times New Roman</vt:lpstr>
      <vt:lpstr>Tw Cen MT</vt:lpstr>
      <vt:lpstr>Wingdings</vt:lpstr>
      <vt:lpstr>Wingdings 2</vt:lpstr>
      <vt:lpstr>1_FTN Theme1</vt:lpstr>
      <vt:lpstr> Texas Community College District Financing Options and Process </vt:lpstr>
      <vt:lpstr>Purpose</vt:lpstr>
      <vt:lpstr>Financing Mechanisms</vt:lpstr>
      <vt:lpstr>General Obligation Bonds</vt:lpstr>
      <vt:lpstr>Maintenance Tax Notes</vt:lpstr>
      <vt:lpstr>Combined Fee Revenue Bonds</vt:lpstr>
      <vt:lpstr>Public Facilities Corporation</vt:lpstr>
      <vt:lpstr>Public Facilities Corporation (continued) </vt:lpstr>
      <vt:lpstr>Issuance Process and Participants</vt:lpstr>
      <vt:lpstr>Working Group</vt:lpstr>
      <vt:lpstr>Working Group – Underwriting Team</vt:lpstr>
      <vt:lpstr>Mandatory Disclosures for Underwriters</vt:lpstr>
      <vt:lpstr>Working Group – Independent Third Parties</vt:lpstr>
      <vt:lpstr>Steps Necessary to Sell Bond Issue</vt:lpstr>
      <vt:lpstr>Steps Necessary to Sell Bond Issue</vt:lpstr>
      <vt:lpstr>College Financing Constraints</vt:lpstr>
      <vt:lpstr>Renovation Projects </vt:lpstr>
      <vt:lpstr>PowerPoint Presentation</vt:lpstr>
    </vt:vector>
  </TitlesOfParts>
  <Company>Coastal Securities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$53,615,000                                           Alamo Community College District  Combined  Fee Revenue Building &amp; Refunding Bonds                                   (Series 2001)  Pricing Summary August 21, 2001</dc:title>
  <dc:creator>Jody Sieloff</dc:creator>
  <cp:lastModifiedBy>Lonestar</cp:lastModifiedBy>
  <cp:revision>95</cp:revision>
  <cp:lastPrinted>2018-04-11T14:32:45Z</cp:lastPrinted>
  <dcterms:created xsi:type="dcterms:W3CDTF">2001-08-20T15:54:45Z</dcterms:created>
  <dcterms:modified xsi:type="dcterms:W3CDTF">2018-06-13T19:47:28Z</dcterms:modified>
</cp:coreProperties>
</file>