
<file path=[Content_Types].xml><?xml version="1.0" encoding="utf-8"?>
<Types xmlns="http://schemas.openxmlformats.org/package/2006/content-types">
  <Default Extension="tmp" ContentType="image/png"/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9" r:id="rId2"/>
    <p:sldId id="298" r:id="rId3"/>
    <p:sldId id="270" r:id="rId4"/>
    <p:sldId id="297" r:id="rId5"/>
    <p:sldId id="296" r:id="rId6"/>
    <p:sldId id="303" r:id="rId7"/>
    <p:sldId id="304" r:id="rId8"/>
    <p:sldId id="300" r:id="rId9"/>
    <p:sldId id="299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B2B2B2"/>
    <a:srgbClr val="CC99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08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5463D-456B-4A64-8705-EB8D300A0A95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F522-457E-4843-8A78-5A2B01BC39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8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DF522-457E-4843-8A78-5A2B01BC39D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82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29852-9608-4F8C-8DEB-744593032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A07EC-BB93-442E-AEC5-242037A10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7E485-5F7E-4876-BA19-A0BBF0B24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573CB-F247-4E20-B6CF-C44806540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46DEF-8F19-4D18-BFD7-3AD99C0DC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0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37872-B57F-4B21-BEEB-C468B1AA1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75589-68E9-4F6D-BEC4-918126382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738AB-FB20-49B9-BE05-2AF93E352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74EA1-795C-4376-A6CD-AB3DAB97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669D6-3349-4B2D-BA1B-F63F4C6D6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4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C3E0-75E4-48E2-BF8D-F5CBC863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619C8-DB16-4E74-84D9-A5612B09B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CFD7A-011D-4459-9351-FE9153C5D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BFB8F-D787-4E55-A117-0CEB4201B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36836-F2AD-4CFB-A9B1-3F7BB0666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7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DBBDD-7B56-4ED1-B597-11676C0B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B4E31-6BC0-4E01-B742-67F8A443C7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962D76-7EB1-4F5D-85EF-AD8B1F49E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44391-8F9F-43B2-833D-4B12FF952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15421-35E2-420C-A48F-9039229E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341708-6C6E-4315-9A21-88DFAE43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0CEB6-71BC-4CD8-A18F-47293E810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CF236-5890-436A-872B-2FA0FF96E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7F47-0F3A-4635-BBF1-59B8173E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A7F9CF-6A7B-4E11-95D8-F8B7076446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A08F37-F7C9-480E-9EDF-3F8C8D391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5FF9BD-6071-4100-AADA-472C76A9C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A5AD08-F21F-444D-960B-1C34B73A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E6FBC3-90C3-4F19-9048-C0B99E8F8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9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0885-3B59-4EB0-9002-25EA35AD7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36315-FB81-44C4-99BE-2C28DFA95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249E4-6652-451A-AAD7-119611F93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6478D7-A30E-4BE2-B318-DC01D105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1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938C91-C963-4C2E-B705-3B4FD3C1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151B79-FEF7-46C8-8779-5FC58451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121C6-A3CB-427B-9CEF-8AC2F709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0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0103B-C8F9-4652-A2A5-F11A1D022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3D3BD-88F7-4F9F-9AD2-186C760F8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4853F-6256-4AFF-8F85-961AD6A5F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5D527-D561-480A-9DDE-988C5860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DB281-D7E2-4C87-8CC3-00CC2E0AA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DEA7D-7462-4AB2-9593-C35052E91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26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E4908-2313-4DC6-B7B2-E887FF051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56B502-8D4E-4AD5-9DAD-6FED3DDDB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C2BB5-B69D-4A0C-BCC3-0004AFD42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F23A0-3AE4-4B68-B9C3-018D8713E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062654-FD5E-400F-8BFF-E024F49D8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B097A2-9B18-4DF7-B202-0D5AC223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1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FF40-39F2-4049-9BEF-96B00CE5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08DAA-30B1-4694-8675-07451389F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725FA-DE78-48A2-BDC4-ACB8D4BF6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8F585-D16B-44ED-B679-13BFD7948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2D482-7B25-46B7-A5F8-1DB8FCE54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4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C94B55-72D5-44EE-A3E8-6D2569C0EF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4822" cy="6858001"/>
          </a:xfrm>
          <a:prstGeom prst="rect">
            <a:avLst/>
          </a:prstGeom>
          <a:solidFill>
            <a:schemeClr val="bg1">
              <a:alpha val="38000"/>
            </a:schemeClr>
          </a:solidFill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D023D3-A374-4820-A858-3BA9F0ACE3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DD9B3-6370-4688-8C89-5EFF13293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99336-D97E-47C2-AE7E-591D1FF2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67CFD-5168-411C-A871-2F00CC478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1A56FE-0656-4D22-8961-5AC3B07BE8A7}"/>
              </a:ext>
            </a:extLst>
          </p:cNvPr>
          <p:cNvSpPr/>
          <p:nvPr userDrawn="1"/>
        </p:nvSpPr>
        <p:spPr>
          <a:xfrm>
            <a:off x="228600" y="0"/>
            <a:ext cx="9184822" cy="6858000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6FC02-7781-4330-AF39-354B63E0D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0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A1C3DE-AAB2-489E-BB21-6FF08FC869C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  <a:solidFill>
            <a:schemeClr val="bg1">
              <a:alpha val="38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D89EDD-DB25-4C72-81A8-A48E6E6BC64A}"/>
              </a:ext>
            </a:extLst>
          </p:cNvPr>
          <p:cNvSpPr/>
          <p:nvPr userDrawn="1"/>
        </p:nvSpPr>
        <p:spPr>
          <a:xfrm>
            <a:off x="-1" y="-25964"/>
            <a:ext cx="9143999" cy="6893903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1F74C9-9A39-4ED8-A148-73A3C2B6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24355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07261-27BD-4CE1-B471-3A1CDDE52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77507-CF49-4BB3-8400-E47CBEAD1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B9269-991A-4E10-9443-CD1776FD8D9A}" type="datetimeFigureOut">
              <a:rPr lang="en-US" smtClean="0"/>
              <a:pPr/>
              <a:t>10/4/2018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BF413-0B3B-41F7-ADF0-CF0054C42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808CE-9921-4388-B14E-F4C854E27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3FDCD-4841-4560-8861-FB04E26D3C8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8D4906-0BE0-4C7B-A911-40C04A31B6C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23B14D"/>
              </a:clrFrom>
              <a:clrTo>
                <a:srgbClr val="23B14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83" y="46148"/>
            <a:ext cx="698499" cy="6984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C9772C-B347-49F7-84CF-D014BAA5864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23B14D"/>
              </a:clrFrom>
              <a:clrTo>
                <a:srgbClr val="23B14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90" y="10633"/>
            <a:ext cx="698499" cy="69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2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m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887" y="-35867"/>
            <a:ext cx="7543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n-lt"/>
                <a:cs typeface="Arial" pitchFamily="34" charset="0"/>
              </a:rPr>
              <a:t>TAWWA Leadership Summit 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3" y="838200"/>
            <a:ext cx="9144000" cy="4191000"/>
          </a:xfrm>
        </p:spPr>
        <p:txBody>
          <a:bodyPr>
            <a:noAutofit/>
          </a:bodyPr>
          <a:lstStyle/>
          <a:p>
            <a:endParaRPr lang="en-US" sz="900" dirty="0"/>
          </a:p>
          <a:p>
            <a:pPr marL="0" indent="0" algn="ctr">
              <a:buNone/>
            </a:pPr>
            <a:r>
              <a:rPr lang="en-US" sz="4400" dirty="0">
                <a:solidFill>
                  <a:schemeClr val="tx1"/>
                </a:solidFill>
                <a:cs typeface="Arial" pitchFamily="34" charset="0"/>
              </a:rPr>
              <a:t>NORTH CENTRAL TEXAS TAWWA</a:t>
            </a:r>
          </a:p>
          <a:p>
            <a:pPr marL="0" indent="0" algn="ctr">
              <a:buNone/>
            </a:pPr>
            <a:r>
              <a:rPr lang="en-US" sz="4400" dirty="0"/>
              <a:t>What’s Unique About Our Chapter?</a:t>
            </a:r>
            <a:endParaRPr lang="en-US" sz="32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9810" y="6322367"/>
            <a:ext cx="8504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Wells Branch Community Center, Pflugerville, TX – October 5, 2018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DF94F3-1C7E-447D-9D79-7275972CD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512" y="2506591"/>
            <a:ext cx="5588975" cy="3794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8DBDD-34AA-4C2B-ACBF-50DEF9089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255"/>
            <a:ext cx="7886700" cy="1325563"/>
          </a:xfrm>
        </p:spPr>
        <p:txBody>
          <a:bodyPr/>
          <a:lstStyle/>
          <a:p>
            <a:r>
              <a:rPr lang="en-US" dirty="0"/>
              <a:t>What’s unique about NCT Chapter of TAWWA?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97932-B4E6-4A09-8285-38A77A03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351338"/>
          </a:xfrm>
        </p:spPr>
        <p:txBody>
          <a:bodyPr/>
          <a:lstStyle/>
          <a:p>
            <a:r>
              <a:rPr lang="en-US" dirty="0"/>
              <a:t>Hardworking, dedicated leadership team</a:t>
            </a:r>
          </a:p>
          <a:p>
            <a:r>
              <a:rPr lang="en-US" dirty="0"/>
              <a:t>Active, supportive membership</a:t>
            </a:r>
          </a:p>
          <a:p>
            <a:r>
              <a:rPr lang="en-US" dirty="0"/>
              <a:t>Ongoing high level of commitment to education, outreach, and industry support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10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56437"/>
            <a:ext cx="8382000" cy="5334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n-lt"/>
                <a:cs typeface="Arial" pitchFamily="34" charset="0"/>
              </a:rPr>
              <a:t>Our Team: 2018-2019 Executive Committee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FA456E-D757-46DA-97FD-6E11036D3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32420"/>
              </p:ext>
            </p:extLst>
          </p:nvPr>
        </p:nvGraphicFramePr>
        <p:xfrm>
          <a:off x="76200" y="1143000"/>
          <a:ext cx="8991599" cy="560644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val="1009769328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852362630"/>
                    </a:ext>
                  </a:extLst>
                </a:gridCol>
                <a:gridCol w="2133599">
                  <a:extLst>
                    <a:ext uri="{9D8B030D-6E8A-4147-A177-3AD203B41FA5}">
                      <a16:colId xmlns:a16="http://schemas.microsoft.com/office/drawing/2014/main" val="393704004"/>
                    </a:ext>
                  </a:extLst>
                </a:gridCol>
              </a:tblGrid>
              <a:tr h="782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Position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Name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Organization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242465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Section Trustee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Sally Mills-Wright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Dallas Water Utilities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667186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Section Deputy Trustee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Theo Chan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Freese &amp; Nichols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384735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Past President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Sam Barraco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Carollo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56788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President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Mia Welch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Tetra Tech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771937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Vice-President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Katie Livas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HDR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85030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Secretary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Steffi Massey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AECOM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809872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Treasurer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Steve Mendoza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Carollo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23809"/>
                  </a:ext>
                </a:extLst>
              </a:tr>
              <a:tr h="2060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Arrangements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Nicole Conner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Kennedy Jenks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31161"/>
                  </a:ext>
                </a:extLst>
              </a:tr>
              <a:tr h="168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Arrangements Co-chair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Brandy Martinez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CDM Smith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087479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Programs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Valentine Sonnier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Siemens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169191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Membership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Chris Bitter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JQ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701835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Scholarship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Sid McCain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711183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Seminar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Dustan Compton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TRWD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80203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Communications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Andrea Fernandez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CDM Smith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804802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Education and Outreach Committee Chair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Helen Dulac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Dallas Water Utilities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677908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Young Professional Committee Co-Chair (Dallas)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Jacob Niemeier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Vera Aqua Vera Vita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93749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Young Professional Committee Co-Chair (FW)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Michael McBee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Freese &amp; Nichols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107871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Young Professional Committee Co-Chair (Dallas)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Brandon Mellgren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Newman Regency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38830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Young Professional Committee Co-Chair (FW)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Chris Boyd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Alan Plummer Assoc.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2" marR="6002" marT="6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31803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9569C-0AA9-4591-8445-11C953DF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run Chapter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375C0-F148-4F3C-9629-2DB1C3795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62" y="1143000"/>
            <a:ext cx="7886700" cy="5147469"/>
          </a:xfrm>
        </p:spPr>
        <p:txBody>
          <a:bodyPr>
            <a:normAutofit/>
          </a:bodyPr>
          <a:lstStyle/>
          <a:p>
            <a:r>
              <a:rPr lang="en-US" dirty="0"/>
              <a:t>Executive Committee Meetings – Bi-monthly</a:t>
            </a:r>
          </a:p>
          <a:p>
            <a:pPr lvl="1"/>
            <a:r>
              <a:rPr lang="en-US" dirty="0"/>
              <a:t>~1.5 hrs over lunch</a:t>
            </a:r>
          </a:p>
          <a:p>
            <a:pPr lvl="1"/>
            <a:r>
              <a:rPr lang="en-US" dirty="0"/>
              <a:t>Committee Updates</a:t>
            </a:r>
          </a:p>
          <a:p>
            <a:pPr lvl="1"/>
            <a:r>
              <a:rPr lang="en-US" dirty="0"/>
              <a:t>New Business</a:t>
            </a:r>
          </a:p>
          <a:p>
            <a:pPr lvl="1"/>
            <a:r>
              <a:rPr lang="en-US" dirty="0"/>
              <a:t>Financial Update </a:t>
            </a:r>
          </a:p>
          <a:p>
            <a:pPr lvl="1"/>
            <a:r>
              <a:rPr lang="en-US" dirty="0"/>
              <a:t>Voting</a:t>
            </a:r>
          </a:p>
          <a:p>
            <a:pPr lvl="1"/>
            <a:r>
              <a:rPr lang="en-US" dirty="0"/>
              <a:t>Planning</a:t>
            </a:r>
          </a:p>
          <a:p>
            <a:r>
              <a:rPr lang="en-US" dirty="0"/>
              <a:t>Separate Committee Meetings</a:t>
            </a:r>
          </a:p>
          <a:p>
            <a:pPr lvl="1"/>
            <a:r>
              <a:rPr lang="en-US" dirty="0"/>
              <a:t>Seminar</a:t>
            </a:r>
          </a:p>
          <a:p>
            <a:pPr lvl="1"/>
            <a:r>
              <a:rPr lang="en-US" dirty="0"/>
              <a:t>Communications</a:t>
            </a:r>
          </a:p>
          <a:p>
            <a:pPr lvl="1"/>
            <a:r>
              <a:rPr lang="en-US" dirty="0"/>
              <a:t>Education/Outreach</a:t>
            </a:r>
          </a:p>
          <a:p>
            <a:pPr lvl="1"/>
            <a:r>
              <a:rPr lang="en-US" dirty="0"/>
              <a:t>Pipe Tapping</a:t>
            </a:r>
          </a:p>
          <a:p>
            <a:pPr lvl="1"/>
            <a:r>
              <a:rPr lang="en-US" dirty="0"/>
              <a:t>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2D5F7-023C-4C5B-A4A5-EF2B058EE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622" y="2030809"/>
            <a:ext cx="33718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71D8-7FD4-4796-95E2-2AA1B8856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544"/>
            <a:ext cx="7886700" cy="1325563"/>
          </a:xfrm>
        </p:spPr>
        <p:txBody>
          <a:bodyPr/>
          <a:lstStyle/>
          <a:p>
            <a:r>
              <a:rPr lang="en-US" dirty="0"/>
              <a:t>How we generate $$: Chapter Activities, Sponsorships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91EA9-1F54-4087-98A0-95E81C53B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5181600" cy="5257800"/>
          </a:xfrm>
        </p:spPr>
        <p:txBody>
          <a:bodyPr>
            <a:normAutofit/>
          </a:bodyPr>
          <a:lstStyle/>
          <a:p>
            <a:r>
              <a:rPr lang="en-US" dirty="0"/>
              <a:t>4 Chapter Lunch Meetings and 1 Facility Tour</a:t>
            </a:r>
          </a:p>
          <a:p>
            <a:pPr lvl="1"/>
            <a:r>
              <a:rPr lang="en-US" dirty="0"/>
              <a:t>February, June, August, October; April Facility Tour</a:t>
            </a:r>
          </a:p>
          <a:p>
            <a:pPr lvl="1"/>
            <a:r>
              <a:rPr lang="en-US" dirty="0"/>
              <a:t>$6,000 in sponsorships, $3,700 revenue in 2017</a:t>
            </a:r>
          </a:p>
          <a:p>
            <a:r>
              <a:rPr lang="en-US" dirty="0"/>
              <a:t>October Drinking Water Seminar</a:t>
            </a:r>
          </a:p>
          <a:p>
            <a:pPr lvl="1"/>
            <a:r>
              <a:rPr lang="en-US" dirty="0"/>
              <a:t>$5,150 in sponsorships, $12,800 revenue in 2017</a:t>
            </a:r>
          </a:p>
          <a:p>
            <a:r>
              <a:rPr lang="en-US" dirty="0"/>
              <a:t>December Holiday Dinner Meeting</a:t>
            </a:r>
          </a:p>
          <a:p>
            <a:pPr lvl="1"/>
            <a:r>
              <a:rPr lang="en-US" dirty="0"/>
              <a:t>$21,900 in total revenue/sponsorships in 2017 - TXWARN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7CF9FA-2A2A-4937-B2B4-786265969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067" y="2819400"/>
            <a:ext cx="2473533" cy="1909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B43AA-D967-4B27-8BB4-660D12B53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408" y="4495800"/>
            <a:ext cx="214974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8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71D8-7FD4-4796-95E2-2AA1B8856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544"/>
            <a:ext cx="7886700" cy="1325563"/>
          </a:xfrm>
        </p:spPr>
        <p:txBody>
          <a:bodyPr/>
          <a:lstStyle/>
          <a:p>
            <a:r>
              <a:rPr lang="en-US" dirty="0"/>
              <a:t>How we generate $$: Chapter Activities, Sponsorships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91EA9-1F54-4087-98A0-95E81C53B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4038600" cy="5257800"/>
          </a:xfrm>
        </p:spPr>
        <p:txBody>
          <a:bodyPr>
            <a:normAutofit/>
          </a:bodyPr>
          <a:lstStyle/>
          <a:p>
            <a:r>
              <a:rPr lang="en-US" dirty="0"/>
              <a:t>Pipe Tapping Competition</a:t>
            </a:r>
          </a:p>
          <a:p>
            <a:pPr lvl="1"/>
            <a:r>
              <a:rPr lang="en-US" dirty="0"/>
              <a:t>$2,500 raised for One AWWA Operator Scholarship Fund in 2018 (2</a:t>
            </a:r>
            <a:r>
              <a:rPr lang="en-US" baseline="30000" dirty="0"/>
              <a:t>nd</a:t>
            </a:r>
            <a:r>
              <a:rPr lang="en-US" dirty="0"/>
              <a:t> annual)</a:t>
            </a:r>
          </a:p>
          <a:p>
            <a:pPr lvl="1"/>
            <a:r>
              <a:rPr lang="en-US" dirty="0"/>
              <a:t>3 men’s, 2 women’s teams</a:t>
            </a:r>
          </a:p>
          <a:p>
            <a:r>
              <a:rPr lang="en-US" dirty="0"/>
              <a:t>YP Events </a:t>
            </a:r>
          </a:p>
          <a:p>
            <a:pPr lvl="1"/>
            <a:r>
              <a:rPr lang="en-US" dirty="0"/>
              <a:t>2017 Poker Tournament - $8,400 for Water for People</a:t>
            </a:r>
          </a:p>
          <a:p>
            <a:r>
              <a:rPr lang="en-US" dirty="0"/>
              <a:t>Annual sponsorship program</a:t>
            </a:r>
          </a:p>
          <a:p>
            <a:pPr lvl="1"/>
            <a:r>
              <a:rPr lang="en-US" dirty="0"/>
              <a:t>4 in 2018 - $8,000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E6DF0-E6BD-45CD-B800-0E36A7FDE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634" y="4599618"/>
            <a:ext cx="1626966" cy="2104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F8DEBF-A3B3-4A37-973C-70803D5D2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642" y="1447800"/>
            <a:ext cx="2783191" cy="2753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509A9E-F497-4295-BD03-0583CB7EF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778" y="3051584"/>
            <a:ext cx="2807768" cy="253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2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8C47F-9554-4FA7-BACA-9DBBED83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5271B-14BB-485B-9840-CDBDB68DF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23D9C27-542A-40AE-B68E-AF74F0A77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3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C42211F-2448-4829-8070-69C57B645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8C419871-E903-44E3-B6F9-E274B9A37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1423763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C0224F6-40A1-489B-A51C-2204E6700F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133435"/>
              </p:ext>
            </p:extLst>
          </p:nvPr>
        </p:nvGraphicFramePr>
        <p:xfrm>
          <a:off x="0" y="0"/>
          <a:ext cx="4419608" cy="4419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Bitmap Image" r:id="rId3" imgW="3905451" imgH="3835597" progId="Paint.Picture">
                  <p:embed/>
                </p:oleObj>
              </mc:Choice>
              <mc:Fallback>
                <p:oleObj name="Bitmap Image" r:id="rId3" imgW="3905451" imgH="3835597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28" r="6996" b="6093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419608" cy="44196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>
            <a:extLst>
              <a:ext uri="{FF2B5EF4-FFF2-40B4-BE49-F238E27FC236}">
                <a16:creationId xmlns:a16="http://schemas.microsoft.com/office/drawing/2014/main" id="{C7857F40-D65D-44FE-A306-EEA2F2D415A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250743" y="3798187"/>
            <a:ext cx="139620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C31F116-74CD-4E78-91AD-7CA8CB2D2C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036114"/>
              </p:ext>
            </p:extLst>
          </p:nvPr>
        </p:nvGraphicFramePr>
        <p:xfrm>
          <a:off x="4250743" y="1603010"/>
          <a:ext cx="4893257" cy="521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Bitmap Image" r:id="rId5" imgW="3873699" imgH="3848298" progId="Paint.Picture">
                  <p:embed/>
                </p:oleObj>
              </mc:Choice>
              <mc:Fallback>
                <p:oleObj name="Bitmap Image" r:id="rId5" imgW="3873699" imgH="3848298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9164" b="2664"/>
                      <a:stretch>
                        <a:fillRect/>
                      </a:stretch>
                    </p:blipFill>
                    <p:spPr bwMode="auto">
                      <a:xfrm>
                        <a:off x="4250743" y="1603010"/>
                        <a:ext cx="4893257" cy="52114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DC1B83D-B998-4293-B6D5-E8EAB57044A9}"/>
              </a:ext>
            </a:extLst>
          </p:cNvPr>
          <p:cNvSpPr txBox="1"/>
          <p:nvPr/>
        </p:nvSpPr>
        <p:spPr>
          <a:xfrm>
            <a:off x="152400" y="4800599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Over $45,000 raised in 2017 for scholarships and charitable donations – on track to continue this trend in 2018</a:t>
            </a:r>
          </a:p>
        </p:txBody>
      </p:sp>
    </p:spTree>
    <p:extLst>
      <p:ext uri="{BB962C8B-B14F-4D97-AF65-F5344CB8AC3E}">
        <p14:creationId xmlns:p14="http://schemas.microsoft.com/office/powerpoint/2010/main" val="37610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F54E-4345-4EAA-A819-D0BFFE4D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7214"/>
            <a:ext cx="7886700" cy="1325563"/>
          </a:xfrm>
        </p:spPr>
        <p:txBody>
          <a:bodyPr/>
          <a:lstStyle/>
          <a:p>
            <a:r>
              <a:rPr lang="en-US" dirty="0"/>
              <a:t>Communication/appreciation is key to our membership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369CF-B47C-4E17-85C7-AF8000A1D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10" y="1362777"/>
            <a:ext cx="4261079" cy="4351338"/>
          </a:xfrm>
        </p:spPr>
        <p:txBody>
          <a:bodyPr/>
          <a:lstStyle/>
          <a:p>
            <a:r>
              <a:rPr lang="en-US" dirty="0"/>
              <a:t>Bi-monthly Newsletter – </a:t>
            </a:r>
            <a:r>
              <a:rPr lang="en-US" i="1" dirty="0"/>
              <a:t>The Lake </a:t>
            </a:r>
          </a:p>
          <a:p>
            <a:pPr lvl="1"/>
            <a:r>
              <a:rPr lang="en-US" dirty="0"/>
              <a:t>Utility spotlight</a:t>
            </a:r>
          </a:p>
          <a:p>
            <a:pPr lvl="1"/>
            <a:r>
              <a:rPr lang="en-US" dirty="0"/>
              <a:t>Member spotlight</a:t>
            </a:r>
          </a:p>
          <a:p>
            <a:pPr lvl="1"/>
            <a:r>
              <a:rPr lang="en-US" dirty="0"/>
              <a:t>Industry news, upcoming events</a:t>
            </a:r>
          </a:p>
          <a:p>
            <a:r>
              <a:rPr lang="en-US" dirty="0"/>
              <a:t>Email blasts/Social Media</a:t>
            </a:r>
          </a:p>
          <a:p>
            <a:r>
              <a:rPr lang="en-US" dirty="0"/>
              <a:t>YP Events</a:t>
            </a:r>
          </a:p>
          <a:p>
            <a:r>
              <a:rPr lang="en-US" dirty="0"/>
              <a:t>Member Appreciation</a:t>
            </a:r>
          </a:p>
          <a:p>
            <a:r>
              <a:rPr lang="en-US" dirty="0"/>
              <a:t>Member Survey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08613-4243-4A87-AFC1-127A01C59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3177">
            <a:off x="5939422" y="1112797"/>
            <a:ext cx="2301076" cy="2914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102D45-DECB-44B5-AC46-97420D799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263" y="2123927"/>
            <a:ext cx="2012418" cy="2531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B050B0-915E-4E26-B6DC-3532F9F760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00" t="8519" r="32500" b="10000"/>
          <a:stretch/>
        </p:blipFill>
        <p:spPr>
          <a:xfrm>
            <a:off x="4474589" y="2958661"/>
            <a:ext cx="1736123" cy="22734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FEE73E-3C9E-4F0A-A81E-4029D4523F2C}"/>
              </a:ext>
            </a:extLst>
          </p:cNvPr>
          <p:cNvSpPr txBox="1"/>
          <p:nvPr/>
        </p:nvSpPr>
        <p:spPr>
          <a:xfrm>
            <a:off x="183384" y="5435791"/>
            <a:ext cx="3962400" cy="138499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Increased active memberships by 161 in 2017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2BDF0D-8A76-401C-84D8-51CBED686F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5511" y="4543282"/>
            <a:ext cx="1882131" cy="234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9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B7D2-4758-409A-803A-61013B49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0"/>
            <a:ext cx="813435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Extensive education and outreach offers value to our members and local water 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7AA80-217B-4A04-B6BA-138B66D4A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63" y="1566531"/>
            <a:ext cx="4810313" cy="50291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Annual abstract process – diverse, high quality presentations</a:t>
            </a:r>
          </a:p>
          <a:p>
            <a:pPr lvl="1"/>
            <a:r>
              <a:rPr lang="en-US" dirty="0"/>
              <a:t>Lunch meetings, seminar – CEUs/PDHs</a:t>
            </a:r>
          </a:p>
          <a:p>
            <a:r>
              <a:rPr lang="en-US" dirty="0"/>
              <a:t>External education/outreach</a:t>
            </a:r>
          </a:p>
          <a:p>
            <a:pPr lvl="1"/>
            <a:r>
              <a:rPr lang="en-US" dirty="0"/>
              <a:t>SmallCon – STEM for women/young girls</a:t>
            </a:r>
          </a:p>
          <a:p>
            <a:pPr lvl="1"/>
            <a:r>
              <a:rPr lang="en-US" dirty="0"/>
              <a:t>DFW MiniCAST</a:t>
            </a:r>
          </a:p>
          <a:p>
            <a:pPr lvl="1"/>
            <a:r>
              <a:rPr lang="en-US" dirty="0"/>
              <a:t>Science fair judging</a:t>
            </a:r>
          </a:p>
          <a:p>
            <a:r>
              <a:rPr lang="en-US" dirty="0"/>
              <a:t>Volunteer Events</a:t>
            </a:r>
          </a:p>
          <a:p>
            <a:pPr lvl="1"/>
            <a:r>
              <a:rPr lang="en-US" dirty="0"/>
              <a:t>Redeem the Stream, etc.</a:t>
            </a:r>
          </a:p>
          <a:p>
            <a:r>
              <a:rPr lang="en-US" dirty="0"/>
              <a:t>Pipe Tapping Competition</a:t>
            </a:r>
          </a:p>
          <a:p>
            <a:pPr lvl="1"/>
            <a:r>
              <a:rPr lang="en-US" dirty="0"/>
              <a:t>Outreach to smaller utilities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4E2D4F-B66C-4C93-ADFF-F7F3C0099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33"/>
          <a:stretch/>
        </p:blipFill>
        <p:spPr>
          <a:xfrm>
            <a:off x="5496113" y="4655133"/>
            <a:ext cx="3647887" cy="22028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35D5A-312E-40B9-BDF5-96FF64BE9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739" y="1368944"/>
            <a:ext cx="2317500" cy="26065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16C94F-566C-4D3D-931D-A7803023A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370811"/>
            <a:ext cx="2698889" cy="172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00100" y="2743200"/>
            <a:ext cx="7543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n-lt"/>
                <a:cs typeface="Aharoni" panose="02010803020104030203" pitchFamily="2" charset="-79"/>
              </a:rPr>
              <a:t>Questions?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6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3948</TotalTime>
  <Words>486</Words>
  <Application>Microsoft Office PowerPoint</Application>
  <PresentationFormat>On-screen Show (4:3)</PresentationFormat>
  <Paragraphs>126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Aharoni</vt:lpstr>
      <vt:lpstr>Arial</vt:lpstr>
      <vt:lpstr>Calibri</vt:lpstr>
      <vt:lpstr>Office Theme</vt:lpstr>
      <vt:lpstr>Bitmap Image</vt:lpstr>
      <vt:lpstr>TAWWA Leadership Summit 2018</vt:lpstr>
      <vt:lpstr>What’s unique about NCT Chapter of TAWWA?</vt:lpstr>
      <vt:lpstr>Our Team: 2018-2019 Executive Committee</vt:lpstr>
      <vt:lpstr>How we run Chapter Business</vt:lpstr>
      <vt:lpstr>How we generate $$: Chapter Activities, Sponsorships</vt:lpstr>
      <vt:lpstr>How we generate $$: Chapter Activities, Sponsorships</vt:lpstr>
      <vt:lpstr>PowerPoint Presentation</vt:lpstr>
      <vt:lpstr>Communication/appreciation is key to our membership support</vt:lpstr>
      <vt:lpstr>Extensive education and outreach offers value to our members and local water  industry</vt:lpstr>
      <vt:lpstr>Questions?</vt:lpstr>
    </vt:vector>
  </TitlesOfParts>
  <Company>AECOM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Letty Gomar</dc:creator>
  <cp:lastModifiedBy>Welch, Mia</cp:lastModifiedBy>
  <cp:revision>219</cp:revision>
  <dcterms:created xsi:type="dcterms:W3CDTF">2011-12-07T03:03:51Z</dcterms:created>
  <dcterms:modified xsi:type="dcterms:W3CDTF">2018-10-04T23:11:25Z</dcterms:modified>
</cp:coreProperties>
</file>