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60" r:id="rId4"/>
    <p:sldId id="266" r:id="rId5"/>
    <p:sldId id="261" r:id="rId6"/>
    <p:sldId id="262" r:id="rId7"/>
    <p:sldId id="264" r:id="rId8"/>
    <p:sldId id="258" r:id="rId9"/>
    <p:sldId id="267" r:id="rId10"/>
    <p:sldId id="270" r:id="rId11"/>
    <p:sldId id="263" r:id="rId12"/>
    <p:sldId id="259" r:id="rId13"/>
    <p:sldId id="273" r:id="rId14"/>
    <p:sldId id="268" r:id="rId15"/>
    <p:sldId id="272" r:id="rId16"/>
    <p:sldId id="271" r:id="rId17"/>
  </p:sldIdLst>
  <p:sldSz cx="9144000" cy="6858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0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0468FD-B9BA-4250-92B5-DC942592EDF2}" type="datetimeFigureOut">
              <a:rPr lang="en-US" smtClean="0"/>
              <a:pPr/>
              <a:t>10/29/2014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50C5E5-F899-4A90-9280-0014FAD941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60103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Learning objectives: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/>
              <a:t>Participants will learn 4 core principles of Positive Psychology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/>
              <a:t>Participants will learn about adolescent development and its applicability to a Positive Psychology approach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/>
              <a:t>Participants will learn means of using culturally-sensitive</a:t>
            </a:r>
            <a:r>
              <a:rPr lang="en-US" b="1" baseline="0" dirty="0" smtClean="0"/>
              <a:t> knowledge to maintain rapport with adolescents and their families</a:t>
            </a:r>
          </a:p>
          <a:p>
            <a:pPr>
              <a:buFont typeface="Arial" pitchFamily="34" charset="0"/>
              <a:buNone/>
            </a:pPr>
            <a:r>
              <a:rPr lang="en-US" b="1" baseline="0" dirty="0" smtClean="0"/>
              <a:t>Participants will learn and have a chance to practice 5 positive coping interview skills in their work with adolescents and their families</a:t>
            </a:r>
          </a:p>
          <a:p>
            <a:pPr>
              <a:buFont typeface="Arial" pitchFamily="34" charset="0"/>
              <a:buNone/>
            </a:pPr>
            <a:endParaRPr lang="en-US" b="1" baseline="0" dirty="0" smtClean="0"/>
          </a:p>
          <a:p>
            <a:pPr>
              <a:buFont typeface="Arial" pitchFamily="34" charset="0"/>
              <a:buNone/>
            </a:pPr>
            <a:endParaRPr lang="en-US" b="1" baseline="0" dirty="0" smtClean="0"/>
          </a:p>
          <a:p>
            <a:pPr>
              <a:buFont typeface="Arial" pitchFamily="34" charset="0"/>
              <a:buNone/>
            </a:pPr>
            <a:endParaRPr lang="en-US" b="1" baseline="0" dirty="0" smtClean="0"/>
          </a:p>
          <a:p>
            <a:pPr>
              <a:buFont typeface="Arial" pitchFamily="34" charset="0"/>
              <a:buNone/>
            </a:pPr>
            <a:endParaRPr lang="en-US" b="1" baseline="0" dirty="0" smtClean="0"/>
          </a:p>
          <a:p>
            <a:pPr>
              <a:buFont typeface="Arial" pitchFamily="34" charset="0"/>
              <a:buNone/>
            </a:pPr>
            <a:endParaRPr lang="en-US" b="1" baseline="0" dirty="0" smtClean="0"/>
          </a:p>
          <a:p>
            <a:pPr>
              <a:buFont typeface="Arial" pitchFamily="34" charset="0"/>
              <a:buNone/>
            </a:pPr>
            <a:endParaRPr lang="en-US" b="1" baseline="0" dirty="0" smtClean="0"/>
          </a:p>
          <a:p>
            <a:pPr>
              <a:buFont typeface="Arial" pitchFamily="34" charset="0"/>
              <a:buNone/>
            </a:pPr>
            <a:endParaRPr lang="en-US" b="1" baseline="0" dirty="0" smtClean="0"/>
          </a:p>
          <a:p>
            <a:pPr>
              <a:buFont typeface="Arial" pitchFamily="34" charset="0"/>
              <a:buNone/>
            </a:pPr>
            <a:endParaRPr lang="en-US" b="1" baseline="0" dirty="0" smtClean="0"/>
          </a:p>
          <a:p>
            <a:pPr>
              <a:buFont typeface="Arial" pitchFamily="34" charset="0"/>
              <a:buNone/>
            </a:pPr>
            <a:endParaRPr lang="en-US" b="1" baseline="0" smtClean="0"/>
          </a:p>
          <a:p>
            <a:pPr>
              <a:buFont typeface="Arial" pitchFamily="34" charset="0"/>
              <a:buNone/>
            </a:pPr>
            <a:r>
              <a:rPr lang="en-US" b="1" baseline="0" smtClean="0"/>
              <a:t> 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50C5E5-F899-4A90-9280-0014FAD9412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95764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EFEF4-3551-4F32-9D62-6DABCB7CB6B2}" type="datetimeFigureOut">
              <a:rPr lang="en-US" smtClean="0"/>
              <a:pPr/>
              <a:t>10/29/2014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D168C-D4A1-4ABE-8434-9BF8F3C334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EFEF4-3551-4F32-9D62-6DABCB7CB6B2}" type="datetimeFigureOut">
              <a:rPr lang="en-US" smtClean="0"/>
              <a:pPr/>
              <a:t>10/29/2014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D168C-D4A1-4ABE-8434-9BF8F3C334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EFEF4-3551-4F32-9D62-6DABCB7CB6B2}" type="datetimeFigureOut">
              <a:rPr lang="en-US" smtClean="0"/>
              <a:pPr/>
              <a:t>10/29/2014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D168C-D4A1-4ABE-8434-9BF8F3C334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EFEF4-3551-4F32-9D62-6DABCB7CB6B2}" type="datetimeFigureOut">
              <a:rPr lang="en-US" smtClean="0"/>
              <a:pPr/>
              <a:t>10/29/2014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D168C-D4A1-4ABE-8434-9BF8F3C334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EFEF4-3551-4F32-9D62-6DABCB7CB6B2}" type="datetimeFigureOut">
              <a:rPr lang="en-US" smtClean="0"/>
              <a:pPr/>
              <a:t>10/29/2014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D168C-D4A1-4ABE-8434-9BF8F3C334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EFEF4-3551-4F32-9D62-6DABCB7CB6B2}" type="datetimeFigureOut">
              <a:rPr lang="en-US" smtClean="0"/>
              <a:pPr/>
              <a:t>10/29/2014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D168C-D4A1-4ABE-8434-9BF8F3C334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EFEF4-3551-4F32-9D62-6DABCB7CB6B2}" type="datetimeFigureOut">
              <a:rPr lang="en-US" smtClean="0"/>
              <a:pPr/>
              <a:t>10/29/2014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D168C-D4A1-4ABE-8434-9BF8F3C334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EFEF4-3551-4F32-9D62-6DABCB7CB6B2}" type="datetimeFigureOut">
              <a:rPr lang="en-US" smtClean="0"/>
              <a:pPr/>
              <a:t>10/29/2014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D168C-D4A1-4ABE-8434-9BF8F3C334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EFEF4-3551-4F32-9D62-6DABCB7CB6B2}" type="datetimeFigureOut">
              <a:rPr lang="en-US" smtClean="0"/>
              <a:pPr/>
              <a:t>10/29/2014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D168C-D4A1-4ABE-8434-9BF8F3C334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EFEF4-3551-4F32-9D62-6DABCB7CB6B2}" type="datetimeFigureOut">
              <a:rPr lang="en-US" smtClean="0"/>
              <a:pPr/>
              <a:t>10/29/2014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D168C-D4A1-4ABE-8434-9BF8F3C334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EFEF4-3551-4F32-9D62-6DABCB7CB6B2}" type="datetimeFigureOut">
              <a:rPr lang="en-US" smtClean="0"/>
              <a:pPr/>
              <a:t>10/29/2014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D168C-D4A1-4ABE-8434-9BF8F3C334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4EFEF4-3551-4F32-9D62-6DABCB7CB6B2}" type="datetimeFigureOut">
              <a:rPr lang="en-US" smtClean="0"/>
              <a:pPr/>
              <a:t>10/29/2014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D168C-D4A1-4ABE-8434-9BF8F3C334E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2800" b="1" i="1" dirty="0" smtClean="0"/>
              <a:t>The Adolescent’s Search for Success: Positive Psychology in Treating Adolescents</a:t>
            </a:r>
            <a:br>
              <a:rPr lang="en-US" sz="2800" b="1" i="1" dirty="0" smtClean="0"/>
            </a:br>
            <a:r>
              <a:rPr lang="en-US" sz="2800" b="1" i="1" dirty="0" smtClean="0"/>
              <a:t>October 30, 2014</a:t>
            </a:r>
            <a:br>
              <a:rPr lang="en-US" sz="2800" b="1" i="1" dirty="0" smtClean="0"/>
            </a:br>
            <a:r>
              <a:rPr lang="en-US" sz="2800" b="1" i="1" dirty="0" smtClean="0"/>
              <a:t>Tennessee Psychological Association Convention</a:t>
            </a:r>
            <a:endParaRPr lang="en-US" sz="2800" b="1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Ken Lass, PhD </a:t>
            </a:r>
          </a:p>
          <a:p>
            <a:r>
              <a:rPr lang="en-US" sz="2800" dirty="0" smtClean="0"/>
              <a:t>Psychologist/Health Service Provider</a:t>
            </a:r>
          </a:p>
          <a:p>
            <a:r>
              <a:rPr lang="en-US" sz="2800" dirty="0" smtClean="0"/>
              <a:t>Nashville, Tn. </a:t>
            </a:r>
          </a:p>
          <a:p>
            <a:r>
              <a:rPr lang="en-US" sz="2800" dirty="0" smtClean="0"/>
              <a:t>KenLassPhD@aol.com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POSITIVE PSYCHOLOGY continued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en-US" dirty="0" smtClean="0"/>
              <a:t>Principle #5: The Zorro Circle. When faced with crisis or threat we can control emotions by </a:t>
            </a:r>
            <a:r>
              <a:rPr lang="en-US" b="1" dirty="0" smtClean="0"/>
              <a:t>focusing on manageable, small goals and tasks that we can immediately handle</a:t>
            </a:r>
            <a:r>
              <a:rPr lang="en-US" dirty="0" smtClean="0"/>
              <a:t>. We can then move on to the bigger ones, without being immediately overwhelmed.</a:t>
            </a:r>
          </a:p>
          <a:p>
            <a:pPr lvl="0"/>
            <a:r>
              <a:rPr lang="en-US" dirty="0" smtClean="0"/>
              <a:t>Principle #6: The 20-Second Rule. Smaller tasks that are easier to achieve are a great place to start when it comes to forming a habit. By focusing on </a:t>
            </a:r>
            <a:r>
              <a:rPr lang="en-US" b="1" dirty="0" smtClean="0"/>
              <a:t>removing barriers, however small, we can achieve significant changes in habits and overall behavior</a:t>
            </a:r>
            <a:r>
              <a:rPr lang="en-US" dirty="0" smtClean="0"/>
              <a:t>. </a:t>
            </a:r>
          </a:p>
          <a:p>
            <a:pPr lvl="0"/>
            <a:r>
              <a:rPr lang="en-US" dirty="0" smtClean="0"/>
              <a:t>Principle #7: Social Investment. </a:t>
            </a:r>
            <a:r>
              <a:rPr lang="en-US" b="1" dirty="0" smtClean="0"/>
              <a:t>Social support networks are one of the most reliable predictors of future success</a:t>
            </a:r>
            <a:r>
              <a:rPr lang="en-US" dirty="0" smtClean="0"/>
              <a:t>. Making an investment to enhance those relationships, both in and out of the workplaces, reaps rewards that range from an extended lifespan to improved performance at work.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    THE HAZARDS OF POSITIVITY	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i="1" dirty="0" smtClean="0"/>
              <a:t>SYSTEMIC  BARRIERS:</a:t>
            </a:r>
          </a:p>
          <a:p>
            <a:r>
              <a:rPr lang="en-US" dirty="0" smtClean="0"/>
              <a:t>Diagnostic dilemma (cf. DSM V)</a:t>
            </a:r>
          </a:p>
          <a:p>
            <a:r>
              <a:rPr lang="en-US" dirty="0" smtClean="0"/>
              <a:t>Insurance struggles</a:t>
            </a:r>
          </a:p>
          <a:p>
            <a:r>
              <a:rPr lang="en-US" dirty="0" smtClean="0"/>
              <a:t>Professional / peer relationships i.e. Oh, you don’t do </a:t>
            </a:r>
            <a:r>
              <a:rPr lang="en-US" i="1" dirty="0" smtClean="0"/>
              <a:t>real </a:t>
            </a:r>
            <a:r>
              <a:rPr lang="en-US" dirty="0" smtClean="0"/>
              <a:t> therapy….</a:t>
            </a:r>
          </a:p>
          <a:p>
            <a:r>
              <a:rPr lang="en-US" dirty="0" smtClean="0"/>
              <a:t>Legitimate overlooking of actual problems</a:t>
            </a:r>
          </a:p>
          <a:p>
            <a:r>
              <a:rPr lang="en-US" dirty="0" smtClean="0"/>
              <a:t>Cognitive complexity as a barrier</a:t>
            </a:r>
          </a:p>
          <a:p>
            <a:r>
              <a:rPr lang="en-US" i="1" dirty="0" smtClean="0"/>
              <a:t>intervention aid: behavior&gt;labels </a:t>
            </a:r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Applying Positive Psychology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 thought catching</a:t>
            </a:r>
          </a:p>
          <a:p>
            <a:r>
              <a:rPr lang="en-US" dirty="0" smtClean="0"/>
              <a:t>2. evaluate automatic thoughts</a:t>
            </a:r>
          </a:p>
          <a:p>
            <a:r>
              <a:rPr lang="en-US" dirty="0" smtClean="0"/>
              <a:t>3. consider alternative explanations</a:t>
            </a:r>
          </a:p>
          <a:p>
            <a:r>
              <a:rPr lang="en-US" dirty="0" smtClean="0"/>
              <a:t>4. avoid </a:t>
            </a:r>
            <a:r>
              <a:rPr lang="en-US" dirty="0" err="1" smtClean="0"/>
              <a:t>catastrophizing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INTAKE INTERVIEW ALTERNATIVES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Look for strengths</a:t>
            </a:r>
          </a:p>
          <a:p>
            <a:r>
              <a:rPr lang="en-US" dirty="0" smtClean="0"/>
              <a:t>Look for exceptions (always avoid absolutes)</a:t>
            </a:r>
          </a:p>
          <a:p>
            <a:r>
              <a:rPr lang="en-US" dirty="0" smtClean="0"/>
              <a:t>Look for mature/good judgment times</a:t>
            </a:r>
          </a:p>
          <a:p>
            <a:r>
              <a:rPr lang="en-US" dirty="0" smtClean="0"/>
              <a:t>Look for change opportunities</a:t>
            </a:r>
          </a:p>
          <a:p>
            <a:endParaRPr lang="en-US" dirty="0"/>
          </a:p>
          <a:p>
            <a:r>
              <a:rPr lang="en-US" i="1" dirty="0" smtClean="0"/>
              <a:t>Intervention aid: your turn, what works for you?</a:t>
            </a:r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Interventions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3 parenting styles and how to address each: reframe, revise, reflect</a:t>
            </a:r>
          </a:p>
          <a:p>
            <a:r>
              <a:rPr lang="en-US" dirty="0" smtClean="0"/>
              <a:t>Authoritative, negotiation-based communication assists in identity formation</a:t>
            </a:r>
          </a:p>
          <a:p>
            <a:r>
              <a:rPr lang="en-US" dirty="0" smtClean="0"/>
              <a:t>Be Socratic, put onus on the teen</a:t>
            </a:r>
          </a:p>
          <a:p>
            <a:r>
              <a:rPr lang="en-US" dirty="0" smtClean="0"/>
              <a:t>Go for the underlying emotion</a:t>
            </a:r>
          </a:p>
          <a:p>
            <a:r>
              <a:rPr lang="en-US" dirty="0" smtClean="0"/>
              <a:t>“I can’t hear you, you’re yelling!” i.e. </a:t>
            </a:r>
            <a:r>
              <a:rPr lang="en-US" dirty="0" err="1" smtClean="0"/>
              <a:t>surpise</a:t>
            </a:r>
            <a:endParaRPr lang="en-US" dirty="0" smtClean="0"/>
          </a:p>
          <a:p>
            <a:r>
              <a:rPr lang="en-US" dirty="0" smtClean="0"/>
              <a:t>Time frames to fit the adolescent brain……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…and More Interventions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Bribery works for all of us</a:t>
            </a:r>
          </a:p>
          <a:p>
            <a:r>
              <a:rPr lang="en-US" dirty="0" smtClean="0"/>
              <a:t>What’s a meta-for? E.g. play therapy, driving and in your lane, planting/ seeds</a:t>
            </a:r>
          </a:p>
          <a:p>
            <a:r>
              <a:rPr lang="en-US" dirty="0" smtClean="0"/>
              <a:t>Mindfulness, or the good kind of grounding</a:t>
            </a:r>
          </a:p>
          <a:p>
            <a:r>
              <a:rPr lang="en-US" dirty="0" smtClean="0"/>
              <a:t>Reframing: listening to smack=respect, asking for limits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REFERENCES	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400" dirty="0" err="1" smtClean="0"/>
              <a:t>Achor</a:t>
            </a:r>
            <a:r>
              <a:rPr lang="en-US" sz="2400" dirty="0" smtClean="0"/>
              <a:t>, Shawn.(2010). </a:t>
            </a:r>
            <a:r>
              <a:rPr lang="en-US" sz="2400" u="sng" dirty="0" smtClean="0"/>
              <a:t>The happiness advantage: The seven principles of positive psychology that fuel success and performance at work</a:t>
            </a:r>
            <a:r>
              <a:rPr lang="en-US" sz="2400" dirty="0" smtClean="0"/>
              <a:t>. NY. Crown Publishing</a:t>
            </a:r>
            <a:endParaRPr lang="en-US" sz="2400" dirty="0"/>
          </a:p>
          <a:p>
            <a:r>
              <a:rPr lang="en-US" sz="2400" dirty="0" smtClean="0"/>
              <a:t>Bradley, Michael J.(2003). </a:t>
            </a:r>
            <a:r>
              <a:rPr lang="en-US" sz="2400" u="sng" dirty="0" smtClean="0"/>
              <a:t>Yes, your teen is crazy! Loving your kid without losing your mind.</a:t>
            </a:r>
            <a:r>
              <a:rPr lang="en-US" sz="2400" dirty="0" smtClean="0"/>
              <a:t>   Gig Harbor, </a:t>
            </a:r>
            <a:r>
              <a:rPr lang="en-US" sz="2400" dirty="0" err="1" smtClean="0"/>
              <a:t>Wa</a:t>
            </a:r>
            <a:r>
              <a:rPr lang="en-US" sz="2400" dirty="0" smtClean="0"/>
              <a:t>. Harbor Press.</a:t>
            </a:r>
            <a:endParaRPr lang="en-US" sz="2400" u="sng" dirty="0" smtClean="0"/>
          </a:p>
          <a:p>
            <a:r>
              <a:rPr lang="en-US" sz="2400" dirty="0" smtClean="0"/>
              <a:t>Reich, T., Van </a:t>
            </a:r>
            <a:r>
              <a:rPr lang="en-US" sz="2400" dirty="0" err="1" smtClean="0"/>
              <a:t>Eerdewegh</a:t>
            </a:r>
            <a:r>
              <a:rPr lang="en-US" sz="2400" dirty="0" smtClean="0"/>
              <a:t>, P., Rice, J., </a:t>
            </a:r>
            <a:r>
              <a:rPr lang="en-US" sz="2400" dirty="0" err="1" smtClean="0"/>
              <a:t>Mullaney</a:t>
            </a:r>
            <a:r>
              <a:rPr lang="en-US" sz="2400" dirty="0" smtClean="0"/>
              <a:t>, J., </a:t>
            </a:r>
            <a:r>
              <a:rPr lang="en-US" sz="2400" dirty="0" err="1" smtClean="0"/>
              <a:t>Klerman</a:t>
            </a:r>
            <a:r>
              <a:rPr lang="en-US" sz="2400" dirty="0" smtClean="0"/>
              <a:t>, G., &amp; Endicott, J. (1987)The family transmission of primary depressive disorder. </a:t>
            </a:r>
            <a:r>
              <a:rPr lang="en-US" sz="2400" i="1" dirty="0" smtClean="0"/>
              <a:t>Journal of Psychiatric Research</a:t>
            </a:r>
            <a:r>
              <a:rPr lang="en-US" sz="2400" dirty="0" smtClean="0"/>
              <a:t>, </a:t>
            </a:r>
            <a:r>
              <a:rPr lang="en-US" sz="2400" i="1" dirty="0" smtClean="0"/>
              <a:t>21</a:t>
            </a:r>
            <a:r>
              <a:rPr lang="en-US" sz="2400" dirty="0" smtClean="0"/>
              <a:t>, 613-624 </a:t>
            </a:r>
          </a:p>
          <a:p>
            <a:r>
              <a:rPr lang="en-US" sz="2400" dirty="0" smtClean="0"/>
              <a:t>Robins, L., </a:t>
            </a:r>
            <a:r>
              <a:rPr lang="en-US" sz="2400" dirty="0" err="1" smtClean="0"/>
              <a:t>Helzer</a:t>
            </a:r>
            <a:r>
              <a:rPr lang="en-US" sz="2400" dirty="0" smtClean="0"/>
              <a:t>, J., </a:t>
            </a:r>
            <a:r>
              <a:rPr lang="en-US" sz="2400" dirty="0" err="1" smtClean="0"/>
              <a:t>Weissman</a:t>
            </a:r>
            <a:r>
              <a:rPr lang="en-US" sz="2400" dirty="0" smtClean="0"/>
              <a:t>, M., </a:t>
            </a:r>
            <a:r>
              <a:rPr lang="en-US" sz="2400" dirty="0" err="1" smtClean="0"/>
              <a:t>Orvaschel</a:t>
            </a:r>
            <a:r>
              <a:rPr lang="en-US" sz="2400" dirty="0" smtClean="0"/>
              <a:t>, H., Gruenberg, E., Burke, J., &amp; </a:t>
            </a:r>
            <a:r>
              <a:rPr lang="en-US" sz="2400" dirty="0" err="1" smtClean="0"/>
              <a:t>Regier</a:t>
            </a:r>
            <a:r>
              <a:rPr lang="en-US" sz="2400" dirty="0" smtClean="0"/>
              <a:t>, D. (1984). Lifetime prevalence of specific psychiatric disorders in three sites, </a:t>
            </a:r>
            <a:r>
              <a:rPr lang="en-US" sz="2400" i="1" dirty="0" smtClean="0"/>
              <a:t>Archives of General Psychiatry,</a:t>
            </a:r>
            <a:r>
              <a:rPr lang="en-US" sz="2400" dirty="0" smtClean="0"/>
              <a:t> </a:t>
            </a:r>
            <a:r>
              <a:rPr lang="en-US" sz="2400" i="1" dirty="0" smtClean="0"/>
              <a:t>41</a:t>
            </a:r>
            <a:r>
              <a:rPr lang="en-US" sz="2400" dirty="0" smtClean="0"/>
              <a:t>, 949-958 </a:t>
            </a:r>
          </a:p>
          <a:p>
            <a:r>
              <a:rPr lang="en-US" sz="2400" dirty="0" smtClean="0"/>
              <a:t>Seligman, Martin E. (1995). </a:t>
            </a:r>
            <a:r>
              <a:rPr lang="en-US" sz="2400" u="sng" dirty="0" smtClean="0"/>
              <a:t>The optimistic child.  </a:t>
            </a:r>
            <a:r>
              <a:rPr lang="en-US" sz="2400" dirty="0" smtClean="0"/>
              <a:t> New York: Houghton Mifflin .</a:t>
            </a:r>
          </a:p>
          <a:p>
            <a:endParaRPr lang="en-US" sz="2400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LEARNING OBJECTIVES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1. </a:t>
            </a:r>
            <a:r>
              <a:rPr lang="en-US" sz="2400" dirty="0" smtClean="0"/>
              <a:t>Participants will learn 7 core principles of Positive Psychology</a:t>
            </a:r>
          </a:p>
          <a:p>
            <a:pPr>
              <a:buNone/>
            </a:pPr>
            <a:r>
              <a:rPr lang="en-US" sz="2400" dirty="0" smtClean="0"/>
              <a:t>2. Participants will learn about adolescent development and its applicability to a Positive Psychology approach</a:t>
            </a:r>
          </a:p>
          <a:p>
            <a:pPr>
              <a:buNone/>
            </a:pPr>
            <a:r>
              <a:rPr lang="en-US" sz="2400" dirty="0" smtClean="0"/>
              <a:t>3. Participants will learn means of using culturally-sensitive knowledge to maintain rapport with adolescents and their families</a:t>
            </a:r>
          </a:p>
          <a:p>
            <a:pPr>
              <a:buNone/>
            </a:pPr>
            <a:r>
              <a:rPr lang="en-US" sz="2400" dirty="0" smtClean="0"/>
              <a:t>4. Participants will learn and have a chance to practice 5 positive coping interview skills to their work with adolescents and their families</a:t>
            </a:r>
          </a:p>
          <a:p>
            <a:pPr>
              <a:buNone/>
            </a:pPr>
            <a:r>
              <a:rPr lang="en-US" sz="2400" i="1" dirty="0" smtClean="0"/>
              <a:t>intervention aid: use this seminar as an excuse to change things </a:t>
            </a:r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TRENDS AND EPIDEMIOLOGY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Depression occurs at earlier ages over the past 80 years (Robins, L., </a:t>
            </a:r>
            <a:r>
              <a:rPr lang="en-US" dirty="0" err="1" smtClean="0"/>
              <a:t>Helzer</a:t>
            </a:r>
            <a:r>
              <a:rPr lang="en-US" dirty="0" smtClean="0"/>
              <a:t>, J. etc.) 1984</a:t>
            </a:r>
          </a:p>
          <a:p>
            <a:r>
              <a:rPr lang="en-US" dirty="0" smtClean="0"/>
              <a:t>Depression among youth occurs earlier than in prior decades (Reich, T., Van </a:t>
            </a:r>
            <a:r>
              <a:rPr lang="en-US" dirty="0" err="1" smtClean="0"/>
              <a:t>Eerdewegh</a:t>
            </a:r>
            <a:r>
              <a:rPr lang="en-US" dirty="0" smtClean="0"/>
              <a:t>, P. etc. )1987</a:t>
            </a:r>
          </a:p>
          <a:p>
            <a:r>
              <a:rPr lang="en-US" dirty="0" smtClean="0"/>
              <a:t>U.S. population born in 1920’s experienced depression by middle age at .04 rate</a:t>
            </a:r>
          </a:p>
          <a:p>
            <a:r>
              <a:rPr lang="en-US" dirty="0" smtClean="0"/>
              <a:t>Boomers report depression at .07 rate by their 20s ; 60% of women depressed by age 30</a:t>
            </a:r>
          </a:p>
          <a:p>
            <a:r>
              <a:rPr lang="en-US" i="1" dirty="0" smtClean="0"/>
              <a:t>Intervention aid: those who remember history are doomed to repeat it, so avoid saying “in my day…”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 smtClean="0"/>
              <a:t>REDESIGNING THE WHEEL OF POSITIVE PSYCHOLOGY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600" dirty="0" smtClean="0"/>
              <a:t>Resiliency circa 1960 e.g. Emmy Werner</a:t>
            </a:r>
          </a:p>
          <a:p>
            <a:r>
              <a:rPr lang="en-US" sz="3600" dirty="0" smtClean="0"/>
              <a:t>Frank Parsons 1908;</a:t>
            </a:r>
            <a:r>
              <a:rPr lang="en-US" sz="3600" u="sng" dirty="0" smtClean="0"/>
              <a:t>Choosing a vocation</a:t>
            </a:r>
            <a:r>
              <a:rPr lang="en-US" sz="3600" dirty="0" smtClean="0"/>
              <a:t> and the </a:t>
            </a:r>
            <a:r>
              <a:rPr lang="en-US" sz="3600" dirty="0" err="1" smtClean="0"/>
              <a:t>voc</a:t>
            </a:r>
            <a:r>
              <a:rPr lang="en-US" sz="3600" dirty="0" smtClean="0"/>
              <a:t>-guidance movement</a:t>
            </a:r>
          </a:p>
          <a:p>
            <a:r>
              <a:rPr lang="en-US" sz="3600" dirty="0" smtClean="0"/>
              <a:t>Systems theory pioneers circa 1950-85</a:t>
            </a:r>
          </a:p>
          <a:p>
            <a:r>
              <a:rPr lang="en-US" sz="3600" dirty="0" smtClean="0"/>
              <a:t>Judah </a:t>
            </a:r>
            <a:r>
              <a:rPr lang="en-US" sz="3600" dirty="0" err="1" smtClean="0"/>
              <a:t>Folkman,MD</a:t>
            </a:r>
            <a:r>
              <a:rPr lang="en-US" sz="3600" dirty="0" smtClean="0"/>
              <a:t> and angiogenesis</a:t>
            </a:r>
          </a:p>
          <a:p>
            <a:endParaRPr lang="en-US" sz="3600" dirty="0" smtClean="0"/>
          </a:p>
          <a:p>
            <a:endParaRPr lang="en-US" sz="3600" dirty="0" smtClean="0"/>
          </a:p>
          <a:p>
            <a:r>
              <a:rPr lang="en-US" sz="3600" i="1" dirty="0" smtClean="0"/>
              <a:t>intervention aid: advise clients to borrow from the past, build on strengths, driving</a:t>
            </a:r>
          </a:p>
          <a:p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LEARNING BY FAILING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“I think and think for months, for years; 99 times the conclusion is false, but the hundredth time I am right.”</a:t>
            </a:r>
          </a:p>
          <a:p>
            <a:r>
              <a:rPr lang="en-US" dirty="0" smtClean="0"/>
              <a:t>-Albert Einstein</a:t>
            </a:r>
          </a:p>
          <a:p>
            <a:endParaRPr lang="en-US" dirty="0" smtClean="0"/>
          </a:p>
          <a:p>
            <a:r>
              <a:rPr lang="en-US" dirty="0" smtClean="0"/>
              <a:t>Self-esteem can be harmful to your health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i="1" dirty="0" smtClean="0"/>
              <a:t>Intervention aid: help parents model </a:t>
            </a:r>
            <a:r>
              <a:rPr lang="en-US" i="1" u="sng" dirty="0" smtClean="0"/>
              <a:t>effective </a:t>
            </a:r>
            <a:r>
              <a:rPr lang="en-US" i="1" dirty="0" smtClean="0"/>
              <a:t>conflict management in front of the teen</a:t>
            </a:r>
            <a:r>
              <a:rPr lang="en-US" i="1" u="sng" dirty="0" smtClean="0"/>
              <a:t> </a:t>
            </a:r>
            <a:endParaRPr lang="en-US" i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b="1" dirty="0" smtClean="0"/>
              <a:t>COGNITIVE ERRORS AND THE ADOLESCENT           BRAIN	</a:t>
            </a:r>
            <a:br>
              <a:rPr lang="en-US" sz="3200" b="1" dirty="0" smtClean="0"/>
            </a:b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The permanence error</a:t>
            </a:r>
          </a:p>
          <a:p>
            <a:r>
              <a:rPr lang="en-US" dirty="0" smtClean="0"/>
              <a:t>The pervasiveness error</a:t>
            </a:r>
          </a:p>
          <a:p>
            <a:r>
              <a:rPr lang="en-US" dirty="0" smtClean="0"/>
              <a:t>The </a:t>
            </a:r>
            <a:r>
              <a:rPr lang="en-US" dirty="0" err="1" smtClean="0"/>
              <a:t>attributional</a:t>
            </a:r>
            <a:r>
              <a:rPr lang="en-US" dirty="0" smtClean="0"/>
              <a:t> error (see Children’s </a:t>
            </a:r>
            <a:r>
              <a:rPr lang="en-US" dirty="0" err="1" smtClean="0"/>
              <a:t>Attributional</a:t>
            </a:r>
            <a:r>
              <a:rPr lang="en-US" dirty="0" smtClean="0"/>
              <a:t> Style Questionnaire)</a:t>
            </a:r>
          </a:p>
          <a:p>
            <a:r>
              <a:rPr lang="en-US" dirty="0" smtClean="0"/>
              <a:t>These errors are compounded by the makeup of the adolescent brain…….</a:t>
            </a:r>
          </a:p>
          <a:p>
            <a:r>
              <a:rPr lang="en-US" dirty="0" smtClean="0"/>
              <a:t>Corpus </a:t>
            </a:r>
            <a:r>
              <a:rPr lang="en-US" dirty="0" err="1" smtClean="0"/>
              <a:t>collosum</a:t>
            </a:r>
            <a:r>
              <a:rPr lang="en-US" dirty="0" smtClean="0"/>
              <a:t> development during teen years</a:t>
            </a:r>
          </a:p>
          <a:p>
            <a:r>
              <a:rPr lang="en-US" i="1" dirty="0" smtClean="0"/>
              <a:t>intervention aid: respect breeds respect, listen to how you’re speaking to the adolescent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BRAIN MATTER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mtClean="0"/>
              <a:t>Prefontal cortex develops primarily from age 12-19 (drivers beware); recognizing social cues such as fear, linking limbic system with cortex</a:t>
            </a:r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  <a:p>
            <a:r>
              <a:rPr lang="en-US" smtClean="0"/>
              <a:t>Intervention aid: think as a teen, not as an adult e.g. recall your own adolescent foibles, be Buddha, check out perceptions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CULTURAL CONSIDERATIONS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Ask&gt;assume</a:t>
            </a:r>
          </a:p>
          <a:p>
            <a:pPr>
              <a:buNone/>
            </a:pPr>
            <a:r>
              <a:rPr lang="en-US" dirty="0" smtClean="0"/>
              <a:t>Assess for degree of ‘Westernization’</a:t>
            </a:r>
          </a:p>
          <a:p>
            <a:pPr>
              <a:buNone/>
            </a:pPr>
            <a:r>
              <a:rPr lang="en-US" dirty="0" smtClean="0"/>
              <a:t>Look for strengths within the family unit</a:t>
            </a:r>
          </a:p>
          <a:p>
            <a:pPr>
              <a:buNone/>
            </a:pPr>
            <a:r>
              <a:rPr lang="en-US" dirty="0" smtClean="0"/>
              <a:t>Who isn’t a stranger at times?</a:t>
            </a:r>
          </a:p>
          <a:p>
            <a:pPr>
              <a:buNone/>
            </a:pPr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ejemplo</a:t>
            </a:r>
            <a:r>
              <a:rPr lang="en-US" dirty="0" smtClean="0"/>
              <a:t>: working with Latino/Hispanic/Chicano families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i="1" dirty="0" smtClean="0"/>
              <a:t>intervention aid: consider the client in different contexts and behavior at home vs. school, etc.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Principles of Positive Psychology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lvl="0"/>
            <a:r>
              <a:rPr lang="en-US" sz="8000" dirty="0" smtClean="0"/>
              <a:t>Principle #1: The Happiness Advantage. By retraining our brains to focus on the positive and by employing other Positive Psychology principles (such as the importance of nurturing relationships and social support), we </a:t>
            </a:r>
            <a:r>
              <a:rPr lang="en-US" sz="8000" b="1" dirty="0" smtClean="0"/>
              <a:t>improve our productivity and performance</a:t>
            </a:r>
            <a:r>
              <a:rPr lang="en-US" sz="8000" dirty="0" smtClean="0"/>
              <a:t>. This statement is backed up by empirical studies conducted amongst student and professional populations.</a:t>
            </a:r>
          </a:p>
          <a:p>
            <a:pPr lvl="0"/>
            <a:r>
              <a:rPr lang="en-US" sz="8000" dirty="0" smtClean="0"/>
              <a:t>Principle #2: The Fulcrum and the Lever. In this case, </a:t>
            </a:r>
            <a:r>
              <a:rPr lang="en-US" sz="8000" b="1" dirty="0" smtClean="0"/>
              <a:t>the fulcrum is our mindset – the way we perceive the world and events that take place in it. The lever represents our potential power and possibility</a:t>
            </a:r>
            <a:r>
              <a:rPr lang="en-US" sz="8000" dirty="0" smtClean="0"/>
              <a:t> we believe we have. By moving the fulcrum (our mindset) in the right direction we can exert a lot more power when moving the lever.</a:t>
            </a:r>
          </a:p>
          <a:p>
            <a:pPr lvl="0"/>
            <a:r>
              <a:rPr lang="en-US" sz="8000" dirty="0" smtClean="0"/>
              <a:t>Principle #3: The Tetris Effect. By training our brains to look for positive patterns, rather than focusing on the negative, </a:t>
            </a:r>
            <a:r>
              <a:rPr lang="en-US" sz="8000" b="1" dirty="0" smtClean="0"/>
              <a:t>we train ourselves to observe and seize on opportunities.</a:t>
            </a:r>
            <a:r>
              <a:rPr lang="en-US" sz="8000" dirty="0" smtClean="0"/>
              <a:t> Happiness, gratitude and optimism  place us in a better position to capitalize on opportunities as they arise.</a:t>
            </a:r>
          </a:p>
          <a:p>
            <a:pPr lvl="0"/>
            <a:r>
              <a:rPr lang="en-US" sz="8000" dirty="0" smtClean="0"/>
              <a:t>Principle #4: Falling Up. Failure or extremely negative experiences can  result in either Post-Traumatic Stress Disorder or </a:t>
            </a:r>
            <a:r>
              <a:rPr lang="en-US" sz="8000" b="1" dirty="0" smtClean="0"/>
              <a:t>Post-Traumatic Growth</a:t>
            </a:r>
            <a:r>
              <a:rPr lang="en-US" sz="8000" dirty="0" smtClean="0"/>
              <a:t>. The latter is achieved when the individual believes behavior can still have a positive impact on  life and takes concrete steps to demonstrate accordingly; when supported by a strong set of relationships and </a:t>
            </a:r>
            <a:r>
              <a:rPr lang="en-US" sz="8000" b="1" dirty="0" smtClean="0"/>
              <a:t>changes how  the trauma is perceived</a:t>
            </a:r>
          </a:p>
          <a:p>
            <a:pPr lvl="0"/>
            <a:endParaRPr lang="en-US" sz="80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</TotalTime>
  <Words>1307</Words>
  <Application>Microsoft Office PowerPoint</Application>
  <PresentationFormat>On-screen Show (4:3)</PresentationFormat>
  <Paragraphs>122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The Adolescent’s Search for Success: Positive Psychology in Treating Adolescents October 30, 2014 Tennessee Psychological Association Convention</vt:lpstr>
      <vt:lpstr>LEARNING OBJECTIVES</vt:lpstr>
      <vt:lpstr>TRENDS AND EPIDEMIOLOGY</vt:lpstr>
      <vt:lpstr>REDESIGNING THE WHEEL OF POSITIVE PSYCHOLOGY</vt:lpstr>
      <vt:lpstr>LEARNING BY FAILING</vt:lpstr>
      <vt:lpstr>COGNITIVE ERRORS AND THE ADOLESCENT           BRAIN  </vt:lpstr>
      <vt:lpstr>BRAIN MATTER CONTINUED</vt:lpstr>
      <vt:lpstr>CULTURAL CONSIDERATIONS</vt:lpstr>
      <vt:lpstr>Principles of Positive Psychology</vt:lpstr>
      <vt:lpstr>POSITIVE PSYCHOLOGY continued</vt:lpstr>
      <vt:lpstr>    THE HAZARDS OF POSITIVITY </vt:lpstr>
      <vt:lpstr>Applying Positive Psychology</vt:lpstr>
      <vt:lpstr>INTAKE INTERVIEW ALTERNATIVES</vt:lpstr>
      <vt:lpstr>More Interventions</vt:lpstr>
      <vt:lpstr>…and More Interventions</vt:lpstr>
      <vt:lpstr>REFERENCES </vt:lpstr>
    </vt:vector>
  </TitlesOfParts>
  <Company>Centerstone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Adolescent’s Search for Success: Positive Psychology in Treating Adolescents October 30, 2014 Tennessee Psychological Association Convention</dc:title>
  <dc:creator>Ken.Lass</dc:creator>
  <cp:lastModifiedBy>Ken.Lass</cp:lastModifiedBy>
  <cp:revision>39</cp:revision>
  <dcterms:created xsi:type="dcterms:W3CDTF">2014-09-04T15:07:34Z</dcterms:created>
  <dcterms:modified xsi:type="dcterms:W3CDTF">2014-10-29T17:38:30Z</dcterms:modified>
</cp:coreProperties>
</file>